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jayalakshmi. R" initials="VR" lastIdx="1" clrIdx="0">
    <p:extLst>
      <p:ext uri="{19B8F6BF-5375-455C-9EA6-DF929625EA0E}">
        <p15:presenceInfo xmlns:p15="http://schemas.microsoft.com/office/powerpoint/2012/main" userId="a6ca143204a4a7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commentAuthors" Target="commentAuthor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9/29/2023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9/29/2023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9/29/2023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8.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3.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8.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15.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8.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8.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9.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3" Type="http://schemas.openxmlformats.org/officeDocument/2006/relationships/hyperlink" Target="https://www.futurelearn.com/courses/climate-smart-agriculture/0/steps/26565" TargetMode="External" /><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8.xml" /></Relationships>
</file>

<file path=ppt/slides/_rels/slide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8.xml" /></Relationships>
</file>

<file path=ppt/slides/_rels/slide9.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5456C-6128-FA82-A0E6-9DC2E482E280}"/>
              </a:ext>
            </a:extLst>
          </p:cNvPr>
          <p:cNvSpPr>
            <a:spLocks noGrp="1"/>
          </p:cNvSpPr>
          <p:nvPr>
            <p:ph type="ctrTitle"/>
          </p:nvPr>
        </p:nvSpPr>
        <p:spPr>
          <a:xfrm>
            <a:off x="1059655" y="1766295"/>
            <a:ext cx="8361363" cy="2393155"/>
          </a:xfrm>
        </p:spPr>
        <p:txBody>
          <a:bodyPr/>
          <a:lstStyle/>
          <a:p>
            <a:r>
              <a:rPr lang="en-IN" b="1"/>
              <a:t>Environmental monitoring </a:t>
            </a:r>
            <a:endParaRPr lang="en-US" b="1"/>
          </a:p>
        </p:txBody>
      </p:sp>
      <p:sp>
        <p:nvSpPr>
          <p:cNvPr id="4" name="Subtitle 3">
            <a:extLst>
              <a:ext uri="{FF2B5EF4-FFF2-40B4-BE49-F238E27FC236}">
                <a16:creationId xmlns:a16="http://schemas.microsoft.com/office/drawing/2014/main" id="{B9C0A9F5-D775-E5EE-C8E4-CF8ED926F093}"/>
              </a:ext>
            </a:extLst>
          </p:cNvPr>
          <p:cNvSpPr>
            <a:spLocks noGrp="1"/>
          </p:cNvSpPr>
          <p:nvPr>
            <p:ph type="subTitle" idx="1"/>
          </p:nvPr>
        </p:nvSpPr>
        <p:spPr/>
        <p:txBody>
          <a:bodyPr/>
          <a:lstStyle/>
          <a:p>
            <a:r>
              <a:rPr lang="en-IN"/>
              <a:t>Project definition  and </a:t>
            </a:r>
          </a:p>
          <a:p>
            <a:r>
              <a:rPr lang="en-IN"/>
              <a:t>Design  Thinking</a:t>
            </a:r>
            <a:endParaRPr lang="en-US"/>
          </a:p>
        </p:txBody>
      </p:sp>
    </p:spTree>
    <p:extLst>
      <p:ext uri="{BB962C8B-B14F-4D97-AF65-F5344CB8AC3E}">
        <p14:creationId xmlns:p14="http://schemas.microsoft.com/office/powerpoint/2010/main" val="1114633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EB666-E54D-26D4-35D3-C3724214FE7C}"/>
              </a:ext>
            </a:extLst>
          </p:cNvPr>
          <p:cNvSpPr>
            <a:spLocks noGrp="1"/>
          </p:cNvSpPr>
          <p:nvPr>
            <p:ph type="title"/>
          </p:nvPr>
        </p:nvSpPr>
        <p:spPr/>
        <p:txBody>
          <a:bodyPr/>
          <a:lstStyle/>
          <a:p>
            <a:r>
              <a:rPr lang="en-IN">
                <a:solidFill>
                  <a:schemeClr val="bg1"/>
                </a:solidFill>
              </a:rPr>
              <a:t>2.</a:t>
            </a:r>
            <a:r>
              <a:rPr lang="en-IN" b="1">
                <a:solidFill>
                  <a:schemeClr val="bg1"/>
                </a:solidFill>
              </a:rPr>
              <a:t>IOT device designs</a:t>
            </a:r>
            <a:endParaRPr lang="en-US" b="1">
              <a:solidFill>
                <a:schemeClr val="bg1"/>
              </a:solidFill>
            </a:endParaRPr>
          </a:p>
        </p:txBody>
      </p:sp>
      <p:sp>
        <p:nvSpPr>
          <p:cNvPr id="4" name="Text Placeholder 3">
            <a:extLst>
              <a:ext uri="{FF2B5EF4-FFF2-40B4-BE49-F238E27FC236}">
                <a16:creationId xmlns:a16="http://schemas.microsoft.com/office/drawing/2014/main" id="{E0031E8D-594A-AD2A-DDCA-C6509584AA3C}"/>
              </a:ext>
            </a:extLst>
          </p:cNvPr>
          <p:cNvSpPr>
            <a:spLocks noGrp="1"/>
          </p:cNvSpPr>
          <p:nvPr>
            <p:ph type="body" sz="half" idx="2"/>
          </p:nvPr>
        </p:nvSpPr>
        <p:spPr>
          <a:xfrm>
            <a:off x="1154955" y="3119438"/>
            <a:ext cx="2095451" cy="2671761"/>
          </a:xfrm>
        </p:spPr>
        <p:txBody>
          <a:bodyPr/>
          <a:lstStyle/>
          <a:p>
            <a:r>
              <a:rPr lang="en-IN" b="0" i="0">
                <a:solidFill>
                  <a:schemeClr val="accent2"/>
                </a:solidFill>
                <a:effectLst/>
                <a:latin typeface="Montserrat" pitchFamily="2" charset="0"/>
              </a:rPr>
              <a:t>Plan the deployment of IoT sensors (e.g., temperature and humidity sensors) in public parks.</a:t>
            </a:r>
            <a:endParaRPr lang="en-US">
              <a:solidFill>
                <a:schemeClr val="accent2"/>
              </a:solidFill>
            </a:endParaRPr>
          </a:p>
        </p:txBody>
      </p:sp>
      <p:pic>
        <p:nvPicPr>
          <p:cNvPr id="7" name="Content Placeholder 6">
            <a:extLst>
              <a:ext uri="{FF2B5EF4-FFF2-40B4-BE49-F238E27FC236}">
                <a16:creationId xmlns:a16="http://schemas.microsoft.com/office/drawing/2014/main" id="{4D3425A3-01AA-CB35-1F4B-4965A4F690C1}"/>
              </a:ext>
            </a:extLst>
          </p:cNvPr>
          <p:cNvPicPr>
            <a:picLocks noGrp="1" noChangeAspect="1"/>
          </p:cNvPicPr>
          <p:nvPr>
            <p:ph idx="1"/>
          </p:nvPr>
        </p:nvPicPr>
        <p:blipFill>
          <a:blip r:embed="rId2"/>
          <a:stretch>
            <a:fillRect/>
          </a:stretch>
        </p:blipFill>
        <p:spPr>
          <a:xfrm>
            <a:off x="4464048" y="714374"/>
            <a:ext cx="7370981" cy="5715001"/>
          </a:xfrm>
          <a:prstGeom prst="rect">
            <a:avLst/>
          </a:prstGeom>
        </p:spPr>
      </p:pic>
    </p:spTree>
    <p:extLst>
      <p:ext uri="{BB962C8B-B14F-4D97-AF65-F5344CB8AC3E}">
        <p14:creationId xmlns:p14="http://schemas.microsoft.com/office/powerpoint/2010/main" val="242158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017B1E0-8E55-0622-256E-193A870DDCD5}"/>
              </a:ext>
            </a:extLst>
          </p:cNvPr>
          <p:cNvSpPr>
            <a:spLocks noGrp="1"/>
          </p:cNvSpPr>
          <p:nvPr>
            <p:ph type="body" idx="1"/>
          </p:nvPr>
        </p:nvSpPr>
        <p:spPr/>
        <p:txBody>
          <a:bodyPr/>
          <a:lstStyle/>
          <a:p>
            <a:r>
              <a:rPr lang="en-IN" b="1" i="0">
                <a:effectLst/>
                <a:latin typeface="Söhne"/>
              </a:rPr>
              <a:t>Identify Sensor Locations:</a:t>
            </a:r>
            <a:endParaRPr lang="en-US"/>
          </a:p>
        </p:txBody>
      </p:sp>
      <p:sp>
        <p:nvSpPr>
          <p:cNvPr id="3" name="Content Placeholder 2">
            <a:extLst>
              <a:ext uri="{FF2B5EF4-FFF2-40B4-BE49-F238E27FC236}">
                <a16:creationId xmlns:a16="http://schemas.microsoft.com/office/drawing/2014/main" id="{3E1FE3ED-5906-0E72-93E2-81F079839949}"/>
              </a:ext>
            </a:extLst>
          </p:cNvPr>
          <p:cNvSpPr>
            <a:spLocks noGrp="1"/>
          </p:cNvSpPr>
          <p:nvPr>
            <p:ph sz="half" idx="2"/>
          </p:nvPr>
        </p:nvSpPr>
        <p:spPr>
          <a:xfrm>
            <a:off x="1154953" y="3179762"/>
            <a:ext cx="4825158" cy="2840039"/>
          </a:xfrm>
        </p:spPr>
        <p:txBody>
          <a:bodyPr/>
          <a:lstStyle/>
          <a:p>
            <a:r>
              <a:rPr lang="en-IN" b="0" i="0">
                <a:solidFill>
                  <a:schemeClr val="tx1"/>
                </a:solidFill>
                <a:effectLst/>
                <a:latin typeface="Söhne"/>
              </a:rPr>
              <a:t>Determine the key areas within the park where sensor data is essential. This could include picnic areas, trails, water bodies, and playgrounds.</a:t>
            </a:r>
          </a:p>
          <a:p>
            <a:r>
              <a:rPr lang="en-IN" b="0" i="0">
                <a:solidFill>
                  <a:schemeClr val="tx1"/>
                </a:solidFill>
                <a:effectLst/>
                <a:latin typeface="Söhne"/>
              </a:rPr>
              <a:t>Consider the park's size and budget constraints when determining the number of sensors needed.</a:t>
            </a:r>
          </a:p>
        </p:txBody>
      </p:sp>
      <p:sp>
        <p:nvSpPr>
          <p:cNvPr id="5" name="Text Placeholder 4">
            <a:extLst>
              <a:ext uri="{FF2B5EF4-FFF2-40B4-BE49-F238E27FC236}">
                <a16:creationId xmlns:a16="http://schemas.microsoft.com/office/drawing/2014/main" id="{1DB137B4-5712-E77C-08F8-BB3B00221957}"/>
              </a:ext>
            </a:extLst>
          </p:cNvPr>
          <p:cNvSpPr>
            <a:spLocks noGrp="1"/>
          </p:cNvSpPr>
          <p:nvPr>
            <p:ph type="body" sz="quarter" idx="3"/>
          </p:nvPr>
        </p:nvSpPr>
        <p:spPr/>
        <p:txBody>
          <a:bodyPr/>
          <a:lstStyle/>
          <a:p>
            <a:r>
              <a:rPr lang="en-IN" b="1" i="0">
                <a:effectLst/>
                <a:latin typeface="Söhne"/>
              </a:rPr>
              <a:t>Choose Sensor Types:</a:t>
            </a:r>
            <a:endParaRPr lang="en-US"/>
          </a:p>
        </p:txBody>
      </p:sp>
      <p:sp>
        <p:nvSpPr>
          <p:cNvPr id="6" name="Content Placeholder 5">
            <a:extLst>
              <a:ext uri="{FF2B5EF4-FFF2-40B4-BE49-F238E27FC236}">
                <a16:creationId xmlns:a16="http://schemas.microsoft.com/office/drawing/2014/main" id="{EC71F381-D09A-E088-8322-4E1ABE529E77}"/>
              </a:ext>
            </a:extLst>
          </p:cNvPr>
          <p:cNvSpPr>
            <a:spLocks noGrp="1"/>
          </p:cNvSpPr>
          <p:nvPr>
            <p:ph sz="quarter" idx="4"/>
          </p:nvPr>
        </p:nvSpPr>
        <p:spPr/>
        <p:txBody>
          <a:bodyPr/>
          <a:lstStyle/>
          <a:p>
            <a:r>
              <a:rPr lang="en-IN" b="0" i="0">
                <a:solidFill>
                  <a:schemeClr val="tx1"/>
                </a:solidFill>
                <a:effectLst/>
                <a:latin typeface="Söhne"/>
              </a:rPr>
              <a:t>Select the appropriate IoT sensors based on your objectives. For environmental monitoring in parks, temperature and humidity sensors are essential. You might also consider sensors for air quality, noise levels, and soil moisture, depending on the park's unique features.</a:t>
            </a:r>
            <a:endParaRPr lang="en-US">
              <a:solidFill>
                <a:schemeClr val="tx1"/>
              </a:solidFill>
            </a:endParaRPr>
          </a:p>
        </p:txBody>
      </p:sp>
    </p:spTree>
    <p:extLst>
      <p:ext uri="{BB962C8B-B14F-4D97-AF65-F5344CB8AC3E}">
        <p14:creationId xmlns:p14="http://schemas.microsoft.com/office/powerpoint/2010/main" val="3767024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08AE943-709F-F46B-A259-07DA37E6B80A}"/>
              </a:ext>
            </a:extLst>
          </p:cNvPr>
          <p:cNvSpPr>
            <a:spLocks noGrp="1"/>
          </p:cNvSpPr>
          <p:nvPr>
            <p:ph type="body" idx="1"/>
          </p:nvPr>
        </p:nvSpPr>
        <p:spPr>
          <a:xfrm>
            <a:off x="1154954" y="-2893219"/>
            <a:ext cx="4825157" cy="6072981"/>
          </a:xfrm>
        </p:spPr>
        <p:txBody>
          <a:bodyPr/>
          <a:lstStyle/>
          <a:p>
            <a:r>
              <a:rPr lang="en-IN"/>
              <a:t>Connectivity and Data Storage:</a:t>
            </a:r>
            <a:endParaRPr lang="en-US"/>
          </a:p>
        </p:txBody>
      </p:sp>
      <p:sp>
        <p:nvSpPr>
          <p:cNvPr id="4" name="Content Placeholder 3">
            <a:extLst>
              <a:ext uri="{FF2B5EF4-FFF2-40B4-BE49-F238E27FC236}">
                <a16:creationId xmlns:a16="http://schemas.microsoft.com/office/drawing/2014/main" id="{2CEAB8F3-56A1-2CE2-C26E-A4E5D969C350}"/>
              </a:ext>
            </a:extLst>
          </p:cNvPr>
          <p:cNvSpPr>
            <a:spLocks noGrp="1"/>
          </p:cNvSpPr>
          <p:nvPr>
            <p:ph sz="half" idx="2"/>
          </p:nvPr>
        </p:nvSpPr>
        <p:spPr>
          <a:xfrm>
            <a:off x="1154953" y="3179762"/>
            <a:ext cx="4825158" cy="2840039"/>
          </a:xfrm>
        </p:spPr>
        <p:txBody>
          <a:bodyPr/>
          <a:lstStyle/>
          <a:p>
            <a:r>
              <a:rPr lang="en-IN" b="0" i="0">
                <a:solidFill>
                  <a:schemeClr val="tx1"/>
                </a:solidFill>
                <a:effectLst/>
                <a:latin typeface="Söhne"/>
              </a:rPr>
              <a:t>Ensure connectivity for the sensors. Depending on the park's infrastructure, you may need a combination of Wi-Fi, cellular, or LPWAN (Low-Power Wide-Area Network) connections.</a:t>
            </a:r>
          </a:p>
          <a:p>
            <a:r>
              <a:rPr lang="en-IN" b="0" i="0">
                <a:solidFill>
                  <a:schemeClr val="tx1"/>
                </a:solidFill>
                <a:effectLst/>
                <a:latin typeface="Söhne"/>
              </a:rPr>
              <a:t>Set up a cloud-based or local data storage system to collect and store sensor data securely.</a:t>
            </a:r>
          </a:p>
        </p:txBody>
      </p:sp>
      <p:sp>
        <p:nvSpPr>
          <p:cNvPr id="5" name="Text Placeholder 4">
            <a:extLst>
              <a:ext uri="{FF2B5EF4-FFF2-40B4-BE49-F238E27FC236}">
                <a16:creationId xmlns:a16="http://schemas.microsoft.com/office/drawing/2014/main" id="{78D781A6-B924-C0FF-9F70-373A4DFC672A}"/>
              </a:ext>
            </a:extLst>
          </p:cNvPr>
          <p:cNvSpPr>
            <a:spLocks noGrp="1"/>
          </p:cNvSpPr>
          <p:nvPr>
            <p:ph type="body" sz="quarter" idx="3"/>
          </p:nvPr>
        </p:nvSpPr>
        <p:spPr/>
        <p:txBody>
          <a:bodyPr/>
          <a:lstStyle/>
          <a:p>
            <a:r>
              <a:rPr lang="en-IN" b="1" i="0">
                <a:effectLst/>
                <a:latin typeface="Söhne"/>
              </a:rPr>
              <a:t>Power Supply:</a:t>
            </a:r>
            <a:endParaRPr lang="en-US"/>
          </a:p>
        </p:txBody>
      </p:sp>
      <p:sp>
        <p:nvSpPr>
          <p:cNvPr id="6" name="Content Placeholder 5">
            <a:extLst>
              <a:ext uri="{FF2B5EF4-FFF2-40B4-BE49-F238E27FC236}">
                <a16:creationId xmlns:a16="http://schemas.microsoft.com/office/drawing/2014/main" id="{372A254C-64C7-AA26-A867-3D0C11C172B7}"/>
              </a:ext>
            </a:extLst>
          </p:cNvPr>
          <p:cNvSpPr>
            <a:spLocks noGrp="1"/>
          </p:cNvSpPr>
          <p:nvPr>
            <p:ph sz="quarter" idx="4"/>
          </p:nvPr>
        </p:nvSpPr>
        <p:spPr/>
        <p:txBody>
          <a:bodyPr/>
          <a:lstStyle/>
          <a:p>
            <a:r>
              <a:rPr lang="en-IN" b="0" i="0">
                <a:solidFill>
                  <a:schemeClr val="tx1"/>
                </a:solidFill>
                <a:effectLst/>
                <a:latin typeface="Söhne"/>
              </a:rPr>
              <a:t>Determine how sensors will be powered. Battery-operated sensors are suitable for remote areas, but they require periodic maintenance. Solar-powered sensors can be a sustainable choice.</a:t>
            </a:r>
            <a:endParaRPr lang="en-US">
              <a:solidFill>
                <a:schemeClr val="tx1"/>
              </a:solidFill>
            </a:endParaRPr>
          </a:p>
        </p:txBody>
      </p:sp>
    </p:spTree>
    <p:extLst>
      <p:ext uri="{BB962C8B-B14F-4D97-AF65-F5344CB8AC3E}">
        <p14:creationId xmlns:p14="http://schemas.microsoft.com/office/powerpoint/2010/main" val="2593774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D6BAE-AF34-6162-55C0-DEC8D500D4ED}"/>
              </a:ext>
            </a:extLst>
          </p:cNvPr>
          <p:cNvSpPr>
            <a:spLocks noGrp="1"/>
          </p:cNvSpPr>
          <p:nvPr>
            <p:ph type="title"/>
          </p:nvPr>
        </p:nvSpPr>
        <p:spPr>
          <a:xfrm>
            <a:off x="1154954" y="1295400"/>
            <a:ext cx="2793158" cy="1600200"/>
          </a:xfrm>
        </p:spPr>
        <p:txBody>
          <a:bodyPr/>
          <a:lstStyle/>
          <a:p>
            <a:r>
              <a:rPr lang="en-IN" b="1" i="0">
                <a:effectLst/>
                <a:latin typeface="Söhne"/>
              </a:rPr>
              <a:t>Scalability:</a:t>
            </a:r>
            <a:endParaRPr lang="en-US"/>
          </a:p>
        </p:txBody>
      </p:sp>
      <p:sp>
        <p:nvSpPr>
          <p:cNvPr id="3" name="Text Placeholder 2">
            <a:extLst>
              <a:ext uri="{FF2B5EF4-FFF2-40B4-BE49-F238E27FC236}">
                <a16:creationId xmlns:a16="http://schemas.microsoft.com/office/drawing/2014/main" id="{7BCFC1D2-2D4F-358F-9BBA-8278596480C0}"/>
              </a:ext>
            </a:extLst>
          </p:cNvPr>
          <p:cNvSpPr>
            <a:spLocks noGrp="1"/>
          </p:cNvSpPr>
          <p:nvPr>
            <p:ph type="body" sz="half" idx="2"/>
          </p:nvPr>
        </p:nvSpPr>
        <p:spPr>
          <a:xfrm>
            <a:off x="1154954" y="2895600"/>
            <a:ext cx="3095577" cy="3581400"/>
          </a:xfrm>
        </p:spPr>
        <p:txBody>
          <a:bodyPr>
            <a:normAutofit/>
          </a:bodyPr>
          <a:lstStyle/>
          <a:p>
            <a:endParaRPr lang="en-IN" b="0" i="0">
              <a:solidFill>
                <a:srgbClr val="D1D5DB"/>
              </a:solidFill>
              <a:effectLst/>
              <a:latin typeface="Söhne"/>
            </a:endParaRPr>
          </a:p>
          <a:p>
            <a:pPr lvl="1"/>
            <a:r>
              <a:rPr lang="en-IN" b="0" i="0">
                <a:solidFill>
                  <a:schemeClr val="accent2"/>
                </a:solidFill>
                <a:effectLst/>
                <a:latin typeface="Söhne"/>
              </a:rPr>
              <a:t>Design the system to be scalable, allowing for the addition of more sensors or features as needed in the future.</a:t>
            </a:r>
          </a:p>
          <a:p>
            <a:r>
              <a:rPr lang="en-IN" b="0" i="0">
                <a:solidFill>
                  <a:schemeClr val="accent2"/>
                </a:solidFill>
                <a:effectLst/>
                <a:latin typeface="Söhne"/>
              </a:rPr>
              <a:t>Remember that the specific details of the deployment will depend on the park's size, location, and available resources. It's also essential to collaborate with experts in IoT and environmental monitoring to ensure a successful deployment.</a:t>
            </a:r>
          </a:p>
        </p:txBody>
      </p:sp>
      <p:pic>
        <p:nvPicPr>
          <p:cNvPr id="9" name="Content Placeholder 8">
            <a:extLst>
              <a:ext uri="{FF2B5EF4-FFF2-40B4-BE49-F238E27FC236}">
                <a16:creationId xmlns:a16="http://schemas.microsoft.com/office/drawing/2014/main" id="{8C3779DC-91CC-13D7-661E-CFB7F72416E0}"/>
              </a:ext>
            </a:extLst>
          </p:cNvPr>
          <p:cNvPicPr>
            <a:picLocks noGrp="1" noChangeAspect="1"/>
          </p:cNvPicPr>
          <p:nvPr>
            <p:ph idx="1"/>
          </p:nvPr>
        </p:nvPicPr>
        <p:blipFill>
          <a:blip r:embed="rId2"/>
          <a:stretch>
            <a:fillRect/>
          </a:stretch>
        </p:blipFill>
        <p:spPr>
          <a:xfrm>
            <a:off x="4914900" y="1300956"/>
            <a:ext cx="7038975" cy="3952875"/>
          </a:xfrm>
          <a:prstGeom prst="rect">
            <a:avLst/>
          </a:prstGeom>
        </p:spPr>
      </p:pic>
    </p:spTree>
    <p:extLst>
      <p:ext uri="{BB962C8B-B14F-4D97-AF65-F5344CB8AC3E}">
        <p14:creationId xmlns:p14="http://schemas.microsoft.com/office/powerpoint/2010/main" val="3436641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BAE71-18E7-3272-AEA2-0E306A8336C7}"/>
              </a:ext>
            </a:extLst>
          </p:cNvPr>
          <p:cNvSpPr>
            <a:spLocks noGrp="1"/>
          </p:cNvSpPr>
          <p:nvPr>
            <p:ph type="title"/>
          </p:nvPr>
        </p:nvSpPr>
        <p:spPr/>
        <p:txBody>
          <a:bodyPr/>
          <a:lstStyle/>
          <a:p>
            <a:r>
              <a:rPr lang="en-IN"/>
              <a:t>3.</a:t>
            </a:r>
            <a:r>
              <a:rPr lang="en-IN" b="1"/>
              <a:t>Environmental monitoring platform </a:t>
            </a:r>
            <a:endParaRPr lang="en-US" b="1"/>
          </a:p>
        </p:txBody>
      </p:sp>
      <p:sp>
        <p:nvSpPr>
          <p:cNvPr id="4" name="Text Placeholder 3">
            <a:extLst>
              <a:ext uri="{FF2B5EF4-FFF2-40B4-BE49-F238E27FC236}">
                <a16:creationId xmlns:a16="http://schemas.microsoft.com/office/drawing/2014/main" id="{C275A63E-3BE9-3132-A174-66B77AACC3DF}"/>
              </a:ext>
            </a:extLst>
          </p:cNvPr>
          <p:cNvSpPr>
            <a:spLocks noGrp="1"/>
          </p:cNvSpPr>
          <p:nvPr>
            <p:ph type="body" sz="half" idx="2"/>
          </p:nvPr>
        </p:nvSpPr>
        <p:spPr>
          <a:xfrm>
            <a:off x="1154955" y="3071814"/>
            <a:ext cx="2476451" cy="2107406"/>
          </a:xfrm>
        </p:spPr>
        <p:txBody>
          <a:bodyPr/>
          <a:lstStyle/>
          <a:p>
            <a:r>
              <a:rPr lang="en-IN"/>
              <a:t>Design a web-based platform to display real time environmental data to the public.</a:t>
            </a:r>
            <a:endParaRPr lang="en-US"/>
          </a:p>
        </p:txBody>
      </p:sp>
      <p:sp>
        <p:nvSpPr>
          <p:cNvPr id="10" name="Content Placeholder 9">
            <a:extLst>
              <a:ext uri="{FF2B5EF4-FFF2-40B4-BE49-F238E27FC236}">
                <a16:creationId xmlns:a16="http://schemas.microsoft.com/office/drawing/2014/main" id="{1989C7EC-F177-CA64-7D19-E51923637285}"/>
              </a:ext>
            </a:extLst>
          </p:cNvPr>
          <p:cNvSpPr>
            <a:spLocks noGrp="1"/>
          </p:cNvSpPr>
          <p:nvPr>
            <p:ph idx="1"/>
          </p:nvPr>
        </p:nvSpPr>
        <p:spPr/>
        <p:txBody>
          <a:bodyPr/>
          <a:lstStyle/>
          <a:p>
            <a:r>
              <a:rPr lang="en-IN" b="0" i="0">
                <a:solidFill>
                  <a:schemeClr val="tx1"/>
                </a:solidFill>
                <a:effectLst/>
                <a:latin typeface="Söhne"/>
              </a:rPr>
              <a:t>An environmental monitoring platform is a comprehensive system designed to collect, analyze, and manage data related to environmental conditions in a specific area or region. These platforms are crucial for assessing the impact of various factors on the environment and can be used in a range of applications, including climate research, conservation efforts, and urban planning.</a:t>
            </a:r>
            <a:endParaRPr lang="en-US">
              <a:solidFill>
                <a:schemeClr val="tx1"/>
              </a:solidFill>
            </a:endParaRPr>
          </a:p>
        </p:txBody>
      </p:sp>
    </p:spTree>
    <p:extLst>
      <p:ext uri="{BB962C8B-B14F-4D97-AF65-F5344CB8AC3E}">
        <p14:creationId xmlns:p14="http://schemas.microsoft.com/office/powerpoint/2010/main" val="3662603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E048-6C3A-D747-2E0A-260E66A9F9D4}"/>
              </a:ext>
            </a:extLst>
          </p:cNvPr>
          <p:cNvSpPr>
            <a:spLocks noGrp="1"/>
          </p:cNvSpPr>
          <p:nvPr>
            <p:ph type="title"/>
          </p:nvPr>
        </p:nvSpPr>
        <p:spPr/>
        <p:txBody>
          <a:bodyPr/>
          <a:lstStyle/>
          <a:p>
            <a:r>
              <a:rPr lang="en-IN" b="1" i="0">
                <a:effectLst/>
                <a:latin typeface="Söhne"/>
              </a:rPr>
              <a:t>Sensor Network</a:t>
            </a:r>
            <a:endParaRPr lang="en-US"/>
          </a:p>
        </p:txBody>
      </p:sp>
      <p:sp>
        <p:nvSpPr>
          <p:cNvPr id="4" name="Text Placeholder 3">
            <a:extLst>
              <a:ext uri="{FF2B5EF4-FFF2-40B4-BE49-F238E27FC236}">
                <a16:creationId xmlns:a16="http://schemas.microsoft.com/office/drawing/2014/main" id="{13A90EF7-5A33-E49B-952E-135BD2E61082}"/>
              </a:ext>
            </a:extLst>
          </p:cNvPr>
          <p:cNvSpPr>
            <a:spLocks noGrp="1"/>
          </p:cNvSpPr>
          <p:nvPr>
            <p:ph type="body" sz="half" idx="2"/>
          </p:nvPr>
        </p:nvSpPr>
        <p:spPr/>
        <p:txBody>
          <a:bodyPr/>
          <a:lstStyle/>
          <a:p>
            <a:r>
              <a:rPr lang="en-IN" b="0" i="0">
                <a:solidFill>
                  <a:schemeClr val="accent2"/>
                </a:solidFill>
                <a:effectLst/>
                <a:latin typeface="Söhne"/>
              </a:rPr>
              <a:t>The platform incorporates a network of environmental sensors that measure various parameters such as temperature, humidity, air quality, water quality, soil moisture, and more. These sensors can be distributed across the monitored area.</a:t>
            </a:r>
            <a:endParaRPr lang="en-US">
              <a:solidFill>
                <a:schemeClr val="accent2"/>
              </a:solidFill>
            </a:endParaRPr>
          </a:p>
        </p:txBody>
      </p:sp>
      <p:pic>
        <p:nvPicPr>
          <p:cNvPr id="32" name="Picture Placeholder 31">
            <a:extLst>
              <a:ext uri="{FF2B5EF4-FFF2-40B4-BE49-F238E27FC236}">
                <a16:creationId xmlns:a16="http://schemas.microsoft.com/office/drawing/2014/main" id="{D052380D-8AEF-0524-0B1A-4396114AA0ED}"/>
              </a:ext>
            </a:extLst>
          </p:cNvPr>
          <p:cNvPicPr>
            <a:picLocks noGrp="1" noChangeAspect="1"/>
          </p:cNvPicPr>
          <p:nvPr>
            <p:ph type="pic" idx="1"/>
          </p:nvPr>
        </p:nvPicPr>
        <p:blipFill>
          <a:blip r:embed="rId2"/>
          <a:srcRect t="1118" b="1118"/>
          <a:stretch/>
        </p:blipFill>
        <p:spPr>
          <a:xfrm>
            <a:off x="4757738" y="214313"/>
            <a:ext cx="6378575" cy="6213475"/>
          </a:xfrm>
          <a:prstGeom prst="rect">
            <a:avLst/>
          </a:prstGeom>
        </p:spPr>
      </p:pic>
    </p:spTree>
    <p:extLst>
      <p:ext uri="{BB962C8B-B14F-4D97-AF65-F5344CB8AC3E}">
        <p14:creationId xmlns:p14="http://schemas.microsoft.com/office/powerpoint/2010/main" val="103888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C6BBED9-0E23-37A9-B082-F6E388B65089}"/>
              </a:ext>
            </a:extLst>
          </p:cNvPr>
          <p:cNvPicPr>
            <a:picLocks noChangeAspect="1"/>
          </p:cNvPicPr>
          <p:nvPr/>
        </p:nvPicPr>
        <p:blipFill>
          <a:blip r:embed="rId2"/>
          <a:stretch>
            <a:fillRect/>
          </a:stretch>
        </p:blipFill>
        <p:spPr>
          <a:xfrm>
            <a:off x="857764" y="852782"/>
            <a:ext cx="8663062" cy="5280422"/>
          </a:xfrm>
          <a:prstGeom prst="rect">
            <a:avLst/>
          </a:prstGeom>
        </p:spPr>
      </p:pic>
      <p:sp>
        <p:nvSpPr>
          <p:cNvPr id="16" name="TextBox 15">
            <a:extLst>
              <a:ext uri="{FF2B5EF4-FFF2-40B4-BE49-F238E27FC236}">
                <a16:creationId xmlns:a16="http://schemas.microsoft.com/office/drawing/2014/main" id="{605ACB3A-67F2-94B0-22B6-E79C78973766}"/>
              </a:ext>
            </a:extLst>
          </p:cNvPr>
          <p:cNvSpPr txBox="1"/>
          <p:nvPr/>
        </p:nvSpPr>
        <p:spPr>
          <a:xfrm>
            <a:off x="166685" y="4988120"/>
            <a:ext cx="5929315" cy="369332"/>
          </a:xfrm>
          <a:prstGeom prst="rect">
            <a:avLst/>
          </a:prstGeom>
          <a:noFill/>
        </p:spPr>
        <p:txBody>
          <a:bodyPr wrap="square" rtlCol="0">
            <a:spAutoFit/>
          </a:bodyPr>
          <a:lstStyle/>
          <a:p>
            <a:pPr algn="l"/>
            <a:endParaRPr lang="en-US"/>
          </a:p>
        </p:txBody>
      </p:sp>
      <p:sp>
        <p:nvSpPr>
          <p:cNvPr id="19" name="TextBox 18">
            <a:extLst>
              <a:ext uri="{FF2B5EF4-FFF2-40B4-BE49-F238E27FC236}">
                <a16:creationId xmlns:a16="http://schemas.microsoft.com/office/drawing/2014/main" id="{0108A0FB-5B5E-15CA-7C6F-9D64DA277F5E}"/>
              </a:ext>
            </a:extLst>
          </p:cNvPr>
          <p:cNvSpPr txBox="1"/>
          <p:nvPr/>
        </p:nvSpPr>
        <p:spPr>
          <a:xfrm>
            <a:off x="529240" y="6133204"/>
            <a:ext cx="4283868" cy="369332"/>
          </a:xfrm>
          <a:prstGeom prst="rect">
            <a:avLst/>
          </a:prstGeom>
          <a:noFill/>
        </p:spPr>
        <p:txBody>
          <a:bodyPr wrap="square" rtlCol="0">
            <a:spAutoFit/>
          </a:bodyPr>
          <a:lstStyle/>
          <a:p>
            <a:pPr algn="l"/>
            <a:r>
              <a:rPr lang="en-IN" b="1">
                <a:solidFill>
                  <a:srgbClr val="FF0000"/>
                </a:solidFill>
              </a:rPr>
              <a:t>Wireless sensor networks </a:t>
            </a:r>
            <a:endParaRPr lang="en-US" b="1">
              <a:solidFill>
                <a:srgbClr val="FF0000"/>
              </a:solidFill>
            </a:endParaRPr>
          </a:p>
        </p:txBody>
      </p:sp>
    </p:spTree>
    <p:extLst>
      <p:ext uri="{BB962C8B-B14F-4D97-AF65-F5344CB8AC3E}">
        <p14:creationId xmlns:p14="http://schemas.microsoft.com/office/powerpoint/2010/main" val="62275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A037143-9618-9B85-67A2-6852DFB21FC8}"/>
              </a:ext>
            </a:extLst>
          </p:cNvPr>
          <p:cNvSpPr>
            <a:spLocks noGrp="1"/>
          </p:cNvSpPr>
          <p:nvPr>
            <p:ph type="body" idx="1"/>
          </p:nvPr>
        </p:nvSpPr>
        <p:spPr/>
        <p:txBody>
          <a:bodyPr/>
          <a:lstStyle/>
          <a:p>
            <a:r>
              <a:rPr lang="en-IN"/>
              <a:t>-&gt;Data Collection: </a:t>
            </a:r>
            <a:endParaRPr lang="en-US"/>
          </a:p>
        </p:txBody>
      </p:sp>
      <p:sp>
        <p:nvSpPr>
          <p:cNvPr id="4" name="Text Placeholder 3">
            <a:extLst>
              <a:ext uri="{FF2B5EF4-FFF2-40B4-BE49-F238E27FC236}">
                <a16:creationId xmlns:a16="http://schemas.microsoft.com/office/drawing/2014/main" id="{BCBDFA31-C630-0DF3-242F-05B07F25BDD5}"/>
              </a:ext>
            </a:extLst>
          </p:cNvPr>
          <p:cNvSpPr>
            <a:spLocks noGrp="1"/>
          </p:cNvSpPr>
          <p:nvPr>
            <p:ph type="body" sz="quarter" idx="3"/>
          </p:nvPr>
        </p:nvSpPr>
        <p:spPr/>
        <p:txBody>
          <a:bodyPr/>
          <a:lstStyle/>
          <a:p>
            <a:r>
              <a:rPr lang="en-IN"/>
              <a:t>-&gt;Alerts and Notifications</a:t>
            </a:r>
            <a:endParaRPr lang="en-US"/>
          </a:p>
        </p:txBody>
      </p:sp>
      <p:sp>
        <p:nvSpPr>
          <p:cNvPr id="5" name="Text Placeholder 4">
            <a:extLst>
              <a:ext uri="{FF2B5EF4-FFF2-40B4-BE49-F238E27FC236}">
                <a16:creationId xmlns:a16="http://schemas.microsoft.com/office/drawing/2014/main" id="{7542EA88-344A-E69C-B15D-C727D2E52EE1}"/>
              </a:ext>
            </a:extLst>
          </p:cNvPr>
          <p:cNvSpPr>
            <a:spLocks noGrp="1"/>
          </p:cNvSpPr>
          <p:nvPr>
            <p:ph type="body" sz="quarter" idx="13"/>
          </p:nvPr>
        </p:nvSpPr>
        <p:spPr/>
        <p:txBody>
          <a:bodyPr/>
          <a:lstStyle/>
          <a:p>
            <a:r>
              <a:rPr lang="en-IN"/>
              <a:t>-&gt;Security and Privacy: </a:t>
            </a:r>
            <a:endParaRPr lang="en-US"/>
          </a:p>
        </p:txBody>
      </p:sp>
      <p:sp>
        <p:nvSpPr>
          <p:cNvPr id="6" name="Text Placeholder 5">
            <a:extLst>
              <a:ext uri="{FF2B5EF4-FFF2-40B4-BE49-F238E27FC236}">
                <a16:creationId xmlns:a16="http://schemas.microsoft.com/office/drawing/2014/main" id="{3BBC7AD7-DA22-070B-B80B-C11E8BACD85F}"/>
              </a:ext>
            </a:extLst>
          </p:cNvPr>
          <p:cNvSpPr>
            <a:spLocks noGrp="1"/>
          </p:cNvSpPr>
          <p:nvPr>
            <p:ph type="body" sz="half" idx="15"/>
          </p:nvPr>
        </p:nvSpPr>
        <p:spPr/>
        <p:txBody>
          <a:bodyPr/>
          <a:lstStyle/>
          <a:p>
            <a:r>
              <a:rPr lang="en-IN" b="0" i="0">
                <a:solidFill>
                  <a:schemeClr val="tx1"/>
                </a:solidFill>
                <a:effectLst/>
                <a:latin typeface="Söhne"/>
              </a:rPr>
              <a:t>Sensors continuously collect data and transmit it to a central repository. Data collection methods may include wired connections, wireless communication (e.g., Wi-Fi, cellular, or IoT networks), or satellite links.</a:t>
            </a:r>
            <a:endParaRPr lang="en-US">
              <a:solidFill>
                <a:schemeClr val="tx1"/>
              </a:solidFill>
            </a:endParaRPr>
          </a:p>
        </p:txBody>
      </p:sp>
      <p:sp>
        <p:nvSpPr>
          <p:cNvPr id="7" name="Text Placeholder 6">
            <a:extLst>
              <a:ext uri="{FF2B5EF4-FFF2-40B4-BE49-F238E27FC236}">
                <a16:creationId xmlns:a16="http://schemas.microsoft.com/office/drawing/2014/main" id="{FDA6FB3A-5B95-4EEF-EB4B-6D906B43A73E}"/>
              </a:ext>
            </a:extLst>
          </p:cNvPr>
          <p:cNvSpPr>
            <a:spLocks noGrp="1"/>
          </p:cNvSpPr>
          <p:nvPr>
            <p:ph type="body" sz="half" idx="16"/>
          </p:nvPr>
        </p:nvSpPr>
        <p:spPr>
          <a:xfrm>
            <a:off x="4512721" y="3179762"/>
            <a:ext cx="3147009" cy="2847293"/>
          </a:xfrm>
        </p:spPr>
        <p:txBody>
          <a:bodyPr/>
          <a:lstStyle/>
          <a:p>
            <a:r>
              <a:rPr lang="en-IN"/>
              <a:t>The system can be configured to send alerts and notifications when predefined thresholds are exceeded, signaling potential environmental issues or hazards.</a:t>
            </a:r>
            <a:endParaRPr lang="en-US"/>
          </a:p>
        </p:txBody>
      </p:sp>
      <p:sp>
        <p:nvSpPr>
          <p:cNvPr id="8" name="Text Placeholder 7">
            <a:extLst>
              <a:ext uri="{FF2B5EF4-FFF2-40B4-BE49-F238E27FC236}">
                <a16:creationId xmlns:a16="http://schemas.microsoft.com/office/drawing/2014/main" id="{CF8843F2-1157-BFCA-61A6-9913B622A5B8}"/>
              </a:ext>
            </a:extLst>
          </p:cNvPr>
          <p:cNvSpPr>
            <a:spLocks noGrp="1"/>
          </p:cNvSpPr>
          <p:nvPr>
            <p:ph type="body" sz="half" idx="17"/>
          </p:nvPr>
        </p:nvSpPr>
        <p:spPr/>
        <p:txBody>
          <a:bodyPr/>
          <a:lstStyle/>
          <a:p>
            <a:r>
              <a:rPr lang="en-IN"/>
              <a:t>Robust security measures are put in place to protect sensitive environmental data from unauthorized access or cyber threats.</a:t>
            </a:r>
            <a:endParaRPr lang="en-US"/>
          </a:p>
        </p:txBody>
      </p:sp>
    </p:spTree>
    <p:extLst>
      <p:ext uri="{BB962C8B-B14F-4D97-AF65-F5344CB8AC3E}">
        <p14:creationId xmlns:p14="http://schemas.microsoft.com/office/powerpoint/2010/main" val="2286800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F82FFD1-AE63-FD09-B0A0-5E27D7E04EEE}"/>
              </a:ext>
            </a:extLst>
          </p:cNvPr>
          <p:cNvSpPr>
            <a:spLocks noGrp="1"/>
          </p:cNvSpPr>
          <p:nvPr>
            <p:ph type="title"/>
          </p:nvPr>
        </p:nvSpPr>
        <p:spPr/>
        <p:txBody>
          <a:bodyPr/>
          <a:lstStyle/>
          <a:p>
            <a:r>
              <a:rPr lang="en-IN"/>
              <a:t>4.</a:t>
            </a:r>
            <a:r>
              <a:rPr lang="en-IN" b="1"/>
              <a:t>Integration approach</a:t>
            </a:r>
            <a:endParaRPr lang="en-US" b="1"/>
          </a:p>
        </p:txBody>
      </p:sp>
      <p:sp>
        <p:nvSpPr>
          <p:cNvPr id="13" name="Text Placeholder 12">
            <a:extLst>
              <a:ext uri="{FF2B5EF4-FFF2-40B4-BE49-F238E27FC236}">
                <a16:creationId xmlns:a16="http://schemas.microsoft.com/office/drawing/2014/main" id="{33495257-D2A3-CB60-BAB0-048908D45256}"/>
              </a:ext>
            </a:extLst>
          </p:cNvPr>
          <p:cNvSpPr>
            <a:spLocks noGrp="1"/>
          </p:cNvSpPr>
          <p:nvPr>
            <p:ph type="body" sz="half" idx="2"/>
          </p:nvPr>
        </p:nvSpPr>
        <p:spPr>
          <a:xfrm>
            <a:off x="1154954" y="3129281"/>
            <a:ext cx="2559796" cy="1395094"/>
          </a:xfrm>
        </p:spPr>
        <p:txBody>
          <a:bodyPr/>
          <a:lstStyle/>
          <a:p>
            <a:r>
              <a:rPr lang="en-IN" b="0" i="0">
                <a:solidFill>
                  <a:schemeClr val="accent2"/>
                </a:solidFill>
                <a:effectLst/>
                <a:latin typeface="Söhne"/>
              </a:rPr>
              <a:t>Integrating various systems, technologies, or data sources effectively requires a well-thought-out approach. </a:t>
            </a:r>
            <a:endParaRPr lang="en-US">
              <a:solidFill>
                <a:schemeClr val="accent2"/>
              </a:solidFill>
            </a:endParaRPr>
          </a:p>
        </p:txBody>
      </p:sp>
      <p:pic>
        <p:nvPicPr>
          <p:cNvPr id="16" name="Picture 15">
            <a:extLst>
              <a:ext uri="{FF2B5EF4-FFF2-40B4-BE49-F238E27FC236}">
                <a16:creationId xmlns:a16="http://schemas.microsoft.com/office/drawing/2014/main" id="{D272C958-878F-4814-99EF-3A8893245FD7}"/>
              </a:ext>
            </a:extLst>
          </p:cNvPr>
          <p:cNvPicPr>
            <a:picLocks noChangeAspect="1"/>
          </p:cNvPicPr>
          <p:nvPr/>
        </p:nvPicPr>
        <p:blipFill>
          <a:blip r:embed="rId2"/>
          <a:stretch>
            <a:fillRect/>
          </a:stretch>
        </p:blipFill>
        <p:spPr>
          <a:xfrm>
            <a:off x="5060156" y="860658"/>
            <a:ext cx="6357937" cy="5413935"/>
          </a:xfrm>
          <a:prstGeom prst="rect">
            <a:avLst/>
          </a:prstGeom>
        </p:spPr>
      </p:pic>
    </p:spTree>
    <p:extLst>
      <p:ext uri="{BB962C8B-B14F-4D97-AF65-F5344CB8AC3E}">
        <p14:creationId xmlns:p14="http://schemas.microsoft.com/office/powerpoint/2010/main" val="3502036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4311F08-6955-645C-CCAB-F93EECB69C23}"/>
              </a:ext>
            </a:extLst>
          </p:cNvPr>
          <p:cNvSpPr>
            <a:spLocks noGrp="1"/>
          </p:cNvSpPr>
          <p:nvPr>
            <p:ph type="body" idx="1"/>
          </p:nvPr>
        </p:nvSpPr>
        <p:spPr/>
        <p:txBody>
          <a:bodyPr/>
          <a:lstStyle/>
          <a:p>
            <a:r>
              <a:rPr lang="en-IN"/>
              <a:t>1.Define Objectives and Requirements:</a:t>
            </a:r>
            <a:endParaRPr lang="en-US"/>
          </a:p>
        </p:txBody>
      </p:sp>
      <p:sp>
        <p:nvSpPr>
          <p:cNvPr id="6" name="Text Placeholder 5">
            <a:extLst>
              <a:ext uri="{FF2B5EF4-FFF2-40B4-BE49-F238E27FC236}">
                <a16:creationId xmlns:a16="http://schemas.microsoft.com/office/drawing/2014/main" id="{8A5AB3B5-9B9A-9DA8-E8C1-0CB325168182}"/>
              </a:ext>
            </a:extLst>
          </p:cNvPr>
          <p:cNvSpPr>
            <a:spLocks noGrp="1"/>
          </p:cNvSpPr>
          <p:nvPr>
            <p:ph type="body" sz="half" idx="15"/>
          </p:nvPr>
        </p:nvSpPr>
        <p:spPr>
          <a:xfrm>
            <a:off x="1154952" y="3179762"/>
            <a:ext cx="3141879" cy="2847293"/>
          </a:xfrm>
        </p:spPr>
        <p:txBody>
          <a:bodyPr/>
          <a:lstStyle/>
          <a:p>
            <a:r>
              <a:rPr lang="en-IN"/>
              <a:t>Start by clearly defining the objectives of the integration. What do you want to achieve by integrating these systems? What are the specific requirements and desired outcomes.</a:t>
            </a:r>
            <a:endParaRPr lang="en-US"/>
          </a:p>
        </p:txBody>
      </p:sp>
      <p:sp>
        <p:nvSpPr>
          <p:cNvPr id="3" name="Content Placeholder 2">
            <a:extLst>
              <a:ext uri="{FF2B5EF4-FFF2-40B4-BE49-F238E27FC236}">
                <a16:creationId xmlns:a16="http://schemas.microsoft.com/office/drawing/2014/main" id="{2C8EDED3-DADF-6FB2-1A8D-CBF5E509EF1C}"/>
              </a:ext>
            </a:extLst>
          </p:cNvPr>
          <p:cNvSpPr>
            <a:spLocks noGrp="1"/>
          </p:cNvSpPr>
          <p:nvPr>
            <p:ph type="body" sz="quarter" idx="3"/>
          </p:nvPr>
        </p:nvSpPr>
        <p:spPr/>
        <p:txBody>
          <a:bodyPr/>
          <a:lstStyle/>
          <a:p>
            <a:r>
              <a:rPr lang="en-IN"/>
              <a:t>2.Identify Systems and Data Sources:</a:t>
            </a:r>
            <a:endParaRPr lang="en-US"/>
          </a:p>
        </p:txBody>
      </p:sp>
      <p:sp>
        <p:nvSpPr>
          <p:cNvPr id="7" name="Text Placeholder 6">
            <a:extLst>
              <a:ext uri="{FF2B5EF4-FFF2-40B4-BE49-F238E27FC236}">
                <a16:creationId xmlns:a16="http://schemas.microsoft.com/office/drawing/2014/main" id="{BC94E561-7C0A-81D6-4A9F-E716021B6520}"/>
              </a:ext>
            </a:extLst>
          </p:cNvPr>
          <p:cNvSpPr>
            <a:spLocks noGrp="1"/>
          </p:cNvSpPr>
          <p:nvPr>
            <p:ph type="body" sz="half" idx="16"/>
          </p:nvPr>
        </p:nvSpPr>
        <p:spPr>
          <a:xfrm>
            <a:off x="4512721" y="3179763"/>
            <a:ext cx="3147009" cy="2934096"/>
          </a:xfrm>
        </p:spPr>
        <p:txBody>
          <a:bodyPr/>
          <a:lstStyle/>
          <a:p>
            <a:r>
              <a:rPr lang="en-IN"/>
              <a:t>List all the systems, technologies, or data sources that need to be integrated. This includes identifying APIs (Application Programming Interfaces) or data formats that these systems support.</a:t>
            </a:r>
            <a:endParaRPr lang="en-US"/>
          </a:p>
        </p:txBody>
      </p:sp>
      <p:sp>
        <p:nvSpPr>
          <p:cNvPr id="5" name="Text Placeholder 4">
            <a:extLst>
              <a:ext uri="{FF2B5EF4-FFF2-40B4-BE49-F238E27FC236}">
                <a16:creationId xmlns:a16="http://schemas.microsoft.com/office/drawing/2014/main" id="{751E822A-0B63-BF25-51DB-910D4E03876D}"/>
              </a:ext>
            </a:extLst>
          </p:cNvPr>
          <p:cNvSpPr>
            <a:spLocks noGrp="1"/>
          </p:cNvSpPr>
          <p:nvPr>
            <p:ph type="body" sz="quarter" idx="13"/>
          </p:nvPr>
        </p:nvSpPr>
        <p:spPr>
          <a:xfrm>
            <a:off x="7888135" y="2143125"/>
            <a:ext cx="3145730" cy="1036638"/>
          </a:xfrm>
        </p:spPr>
        <p:txBody>
          <a:bodyPr/>
          <a:lstStyle/>
          <a:p>
            <a:r>
              <a:rPr lang="en-IN"/>
              <a:t>3.Choose Integration Methods:</a:t>
            </a:r>
            <a:endParaRPr lang="en-US"/>
          </a:p>
        </p:txBody>
      </p:sp>
      <p:sp>
        <p:nvSpPr>
          <p:cNvPr id="8" name="Text Placeholder 7">
            <a:extLst>
              <a:ext uri="{FF2B5EF4-FFF2-40B4-BE49-F238E27FC236}">
                <a16:creationId xmlns:a16="http://schemas.microsoft.com/office/drawing/2014/main" id="{61E432CD-0A22-196C-CD1A-DC9B9975A5AE}"/>
              </a:ext>
            </a:extLst>
          </p:cNvPr>
          <p:cNvSpPr>
            <a:spLocks noGrp="1"/>
          </p:cNvSpPr>
          <p:nvPr>
            <p:ph type="body" sz="half" idx="17"/>
          </p:nvPr>
        </p:nvSpPr>
        <p:spPr/>
        <p:txBody>
          <a:bodyPr>
            <a:normAutofit fontScale="92500"/>
          </a:bodyPr>
          <a:lstStyle/>
          <a:p>
            <a:r>
              <a:rPr lang="en-IN"/>
              <a:t>Determine the integration methods that are most suitable for your needs. Common methods include:
API Integration: If systems provide APIs, this can be a direct and structured way to exchange data.
Middleware or Integration Platforms: Consider using middleware tools or integration platforms that offer pre-built connectors and workflows for common integrations.</a:t>
            </a:r>
            <a:endParaRPr lang="en-US"/>
          </a:p>
        </p:txBody>
      </p:sp>
    </p:spTree>
    <p:extLst>
      <p:ext uri="{BB962C8B-B14F-4D97-AF65-F5344CB8AC3E}">
        <p14:creationId xmlns:p14="http://schemas.microsoft.com/office/powerpoint/2010/main" val="444086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54E1-FB44-9DAA-1A09-C9C1E3DB9AD2}"/>
              </a:ext>
            </a:extLst>
          </p:cNvPr>
          <p:cNvSpPr>
            <a:spLocks noGrp="1"/>
          </p:cNvSpPr>
          <p:nvPr>
            <p:ph type="title"/>
          </p:nvPr>
        </p:nvSpPr>
        <p:spPr/>
        <p:txBody>
          <a:bodyPr/>
          <a:lstStyle/>
          <a:p>
            <a:r>
              <a:rPr lang="en-IN"/>
              <a:t>Project Definition</a:t>
            </a:r>
            <a:endParaRPr lang="en-US"/>
          </a:p>
        </p:txBody>
      </p:sp>
      <p:sp>
        <p:nvSpPr>
          <p:cNvPr id="3" name="Content Placeholder 2">
            <a:extLst>
              <a:ext uri="{FF2B5EF4-FFF2-40B4-BE49-F238E27FC236}">
                <a16:creationId xmlns:a16="http://schemas.microsoft.com/office/drawing/2014/main" id="{F70DA7C2-BA46-90AD-B663-5AF155E5BF81}"/>
              </a:ext>
            </a:extLst>
          </p:cNvPr>
          <p:cNvSpPr>
            <a:spLocks noGrp="1"/>
          </p:cNvSpPr>
          <p:nvPr>
            <p:ph idx="1"/>
          </p:nvPr>
        </p:nvSpPr>
        <p:spPr/>
        <p:txBody>
          <a:bodyPr/>
          <a:lstStyle/>
          <a:p>
            <a:r>
              <a:rPr lang="en-IN"/>
              <a:t>The project involves setting up IoT devices to monitor environmental conditions in public parks, including temperature and humidity. The primary objective is to provide real-time environmental data to park visitors through a public platform, enabling them to plan their outdoor activities accordingly. This project includes defining objectives, designing the IoT sensor system, developing the environmental monitoring platform, and integrating them using IoT technology and Python.</a:t>
            </a:r>
            <a:endParaRPr lang="en-US"/>
          </a:p>
        </p:txBody>
      </p:sp>
    </p:spTree>
    <p:extLst>
      <p:ext uri="{BB962C8B-B14F-4D97-AF65-F5344CB8AC3E}">
        <p14:creationId xmlns:p14="http://schemas.microsoft.com/office/powerpoint/2010/main" val="4205917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3E7DCC5-C830-EC4E-867C-13C334C4C910}"/>
              </a:ext>
            </a:extLst>
          </p:cNvPr>
          <p:cNvSpPr>
            <a:spLocks noGrp="1"/>
          </p:cNvSpPr>
          <p:nvPr>
            <p:ph type="title"/>
          </p:nvPr>
        </p:nvSpPr>
        <p:spPr>
          <a:xfrm>
            <a:off x="4179141" y="838200"/>
            <a:ext cx="8761413" cy="1328738"/>
          </a:xfrm>
        </p:spPr>
        <p:txBody>
          <a:bodyPr/>
          <a:lstStyle/>
          <a:p>
            <a:r>
              <a:rPr lang="en-IN" b="1">
                <a:solidFill>
                  <a:schemeClr val="accent2"/>
                </a:solidFill>
              </a:rPr>
              <a:t>Thank you</a:t>
            </a:r>
            <a:endParaRPr lang="en-US" b="1">
              <a:solidFill>
                <a:schemeClr val="accent2"/>
              </a:solidFill>
            </a:endParaRPr>
          </a:p>
        </p:txBody>
      </p:sp>
      <p:sp>
        <p:nvSpPr>
          <p:cNvPr id="10" name="Content Placeholder 9">
            <a:extLst>
              <a:ext uri="{FF2B5EF4-FFF2-40B4-BE49-F238E27FC236}">
                <a16:creationId xmlns:a16="http://schemas.microsoft.com/office/drawing/2014/main" id="{0C084678-1BD3-6044-E8A1-254EFD704730}"/>
              </a:ext>
            </a:extLst>
          </p:cNvPr>
          <p:cNvSpPr>
            <a:spLocks noGrp="1"/>
          </p:cNvSpPr>
          <p:nvPr>
            <p:ph idx="1"/>
          </p:nvPr>
        </p:nvSpPr>
        <p:spPr>
          <a:xfrm>
            <a:off x="1606597" y="2702719"/>
            <a:ext cx="6953250" cy="1083468"/>
          </a:xfrm>
        </p:spPr>
        <p:txBody>
          <a:bodyPr>
            <a:normAutofit fontScale="85000" lnSpcReduction="20000"/>
          </a:bodyPr>
          <a:lstStyle/>
          <a:p>
            <a:r>
              <a:rPr lang="en-IN"/>
              <a:t>These are the topics of( phase -1) </a:t>
            </a:r>
            <a:r>
              <a:rPr lang="en-IN" b="1"/>
              <a:t>Environmental monitoring</a:t>
            </a:r>
          </a:p>
          <a:p>
            <a:endParaRPr lang="en-IN"/>
          </a:p>
          <a:p>
            <a:pPr marL="2286000" lvl="5" indent="0">
              <a:buNone/>
            </a:pPr>
            <a:endParaRPr lang="en-IN"/>
          </a:p>
          <a:p>
            <a:pPr marL="2286000" lvl="5" indent="0">
              <a:buNone/>
            </a:pPr>
            <a:r>
              <a:rPr lang="en-IN" b="1"/>
              <a:t> </a:t>
            </a:r>
          </a:p>
          <a:p>
            <a:pPr marL="0" indent="0">
              <a:buNone/>
            </a:pPr>
            <a:endParaRPr lang="en-IN" b="1"/>
          </a:p>
          <a:p>
            <a:endParaRPr lang="en-IN" b="1"/>
          </a:p>
          <a:p>
            <a:endParaRPr lang="en-IN"/>
          </a:p>
          <a:p>
            <a:endParaRPr lang="en-IN"/>
          </a:p>
          <a:p>
            <a:endParaRPr lang="en-IN"/>
          </a:p>
          <a:p>
            <a:endParaRPr lang="en-IN"/>
          </a:p>
          <a:p>
            <a:endParaRPr lang="en-US"/>
          </a:p>
        </p:txBody>
      </p:sp>
      <p:sp>
        <p:nvSpPr>
          <p:cNvPr id="11" name="TextBox 10">
            <a:extLst>
              <a:ext uri="{FF2B5EF4-FFF2-40B4-BE49-F238E27FC236}">
                <a16:creationId xmlns:a16="http://schemas.microsoft.com/office/drawing/2014/main" id="{B8B57634-1200-0254-1E3C-8EC74B09F1EB}"/>
              </a:ext>
            </a:extLst>
          </p:cNvPr>
          <p:cNvSpPr txBox="1"/>
          <p:nvPr/>
        </p:nvSpPr>
        <p:spPr>
          <a:xfrm>
            <a:off x="7762875" y="4568961"/>
            <a:ext cx="3774281" cy="646331"/>
          </a:xfrm>
          <a:prstGeom prst="rect">
            <a:avLst/>
          </a:prstGeom>
          <a:noFill/>
        </p:spPr>
        <p:txBody>
          <a:bodyPr wrap="square" rtlCol="0">
            <a:spAutoFit/>
          </a:bodyPr>
          <a:lstStyle/>
          <a:p>
            <a:pPr algn="l"/>
            <a:r>
              <a:rPr lang="en-IN" dirty="0"/>
              <a:t>By :</a:t>
            </a:r>
          </a:p>
          <a:p>
            <a:pPr algn="l"/>
            <a:r>
              <a:rPr lang="en-IN" dirty="0"/>
              <a:t>   </a:t>
            </a:r>
            <a:r>
              <a:rPr lang="en-IN" b="1" dirty="0"/>
              <a:t>     </a:t>
            </a:r>
            <a:r>
              <a:rPr lang="en-IN" b="1" dirty="0" err="1"/>
              <a:t>R.vjayalakshmi</a:t>
            </a:r>
            <a:endParaRPr lang="en-IN" b="1" dirty="0"/>
          </a:p>
        </p:txBody>
      </p:sp>
    </p:spTree>
    <p:extLst>
      <p:ext uri="{BB962C8B-B14F-4D97-AF65-F5344CB8AC3E}">
        <p14:creationId xmlns:p14="http://schemas.microsoft.com/office/powerpoint/2010/main" val="2027878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794BF-B704-89C5-8DB1-C97AFCB5A689}"/>
              </a:ext>
            </a:extLst>
          </p:cNvPr>
          <p:cNvSpPr>
            <a:spLocks noGrp="1"/>
          </p:cNvSpPr>
          <p:nvPr>
            <p:ph type="title"/>
          </p:nvPr>
        </p:nvSpPr>
        <p:spPr>
          <a:xfrm>
            <a:off x="1154955" y="1693333"/>
            <a:ext cx="3865134" cy="2652448"/>
          </a:xfrm>
        </p:spPr>
        <p:txBody>
          <a:bodyPr/>
          <a:lstStyle/>
          <a:p>
            <a:r>
              <a:rPr lang="en-IN" b="1"/>
              <a:t>Subtitles</a:t>
            </a:r>
            <a:r>
              <a:rPr lang="en-IN"/>
              <a:t> </a:t>
            </a:r>
            <a:endParaRPr lang="en-US"/>
          </a:p>
        </p:txBody>
      </p:sp>
      <p:sp>
        <p:nvSpPr>
          <p:cNvPr id="6" name="Content Placeholder 5">
            <a:extLst>
              <a:ext uri="{FF2B5EF4-FFF2-40B4-BE49-F238E27FC236}">
                <a16:creationId xmlns:a16="http://schemas.microsoft.com/office/drawing/2014/main" id="{0DC97992-6D03-81B8-B19E-C31F0A430F6E}"/>
              </a:ext>
            </a:extLst>
          </p:cNvPr>
          <p:cNvSpPr>
            <a:spLocks noGrp="1"/>
          </p:cNvSpPr>
          <p:nvPr>
            <p:ph idx="4294967295"/>
          </p:nvPr>
        </p:nvSpPr>
        <p:spPr>
          <a:xfrm>
            <a:off x="7002463" y="1447800"/>
            <a:ext cx="5189537" cy="4572000"/>
          </a:xfrm>
        </p:spPr>
        <p:txBody>
          <a:bodyPr/>
          <a:lstStyle/>
          <a:p>
            <a:pPr>
              <a:buFont typeface="+mj-lt"/>
              <a:buAutoNum type="arabicPeriod"/>
            </a:pPr>
            <a:r>
              <a:rPr lang="en-IN" b="1" i="1" u="sng">
                <a:solidFill>
                  <a:schemeClr val="tx1"/>
                </a:solidFill>
                <a:latin typeface="Amasis MT Pro Black" panose="02000000000000000000" pitchFamily="2" charset="0"/>
                <a:ea typeface="Amasis MT Pro Black" panose="02000000000000000000" pitchFamily="2" charset="0"/>
              </a:rPr>
              <a:t>Project objectivee</a:t>
            </a:r>
          </a:p>
          <a:p>
            <a:pPr>
              <a:buFont typeface="+mj-lt"/>
              <a:buAutoNum type="arabicPeriod"/>
            </a:pPr>
            <a:r>
              <a:rPr lang="en-IN" b="1" i="1" u="sng">
                <a:solidFill>
                  <a:schemeClr val="tx1"/>
                </a:solidFill>
                <a:latin typeface="Amasis MT Pro Black" panose="02000000000000000000" pitchFamily="2" charset="0"/>
                <a:ea typeface="Amasis MT Pro Black" panose="02000000000000000000" pitchFamily="2" charset="0"/>
              </a:rPr>
              <a:t>IOT device design</a:t>
            </a:r>
          </a:p>
          <a:p>
            <a:pPr>
              <a:buFont typeface="+mj-lt"/>
              <a:buAutoNum type="arabicPeriod"/>
            </a:pPr>
            <a:r>
              <a:rPr lang="en-IN" b="1" i="1" u="sng">
                <a:solidFill>
                  <a:schemeClr val="tx1"/>
                </a:solidFill>
                <a:latin typeface="Amasis MT Pro Black" panose="02000000000000000000" pitchFamily="2" charset="0"/>
                <a:ea typeface="Amasis MT Pro Black" panose="02000000000000000000" pitchFamily="2" charset="0"/>
              </a:rPr>
              <a:t>Environmental monitoring platform </a:t>
            </a:r>
          </a:p>
          <a:p>
            <a:pPr>
              <a:buFont typeface="+mj-lt"/>
              <a:buAutoNum type="arabicPeriod"/>
            </a:pPr>
            <a:r>
              <a:rPr lang="en-IN" b="1" i="1" u="sng">
                <a:solidFill>
                  <a:schemeClr val="tx1"/>
                </a:solidFill>
                <a:latin typeface="Amasis MT Pro Black" panose="02000000000000000000" pitchFamily="2" charset="0"/>
                <a:ea typeface="Amasis MT Pro Black" panose="02000000000000000000" pitchFamily="2" charset="0"/>
              </a:rPr>
              <a:t>Integration Approach</a:t>
            </a:r>
            <a:endParaRPr lang="en-US" b="1" i="1" u="sng">
              <a:solidFill>
                <a:schemeClr val="tx1"/>
              </a:solidFill>
              <a:latin typeface="Amasis MT Pro Black" panose="02000000000000000000" pitchFamily="2" charset="0"/>
              <a:ea typeface="Amasis MT Pro Black" panose="02000000000000000000" pitchFamily="2" charset="0"/>
            </a:endParaRPr>
          </a:p>
        </p:txBody>
      </p:sp>
    </p:spTree>
    <p:extLst>
      <p:ext uri="{BB962C8B-B14F-4D97-AF65-F5344CB8AC3E}">
        <p14:creationId xmlns:p14="http://schemas.microsoft.com/office/powerpoint/2010/main" val="3685417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7F629-0A9B-0B65-12A7-D131AC2C26DA}"/>
              </a:ext>
            </a:extLst>
          </p:cNvPr>
          <p:cNvSpPr>
            <a:spLocks noGrp="1"/>
          </p:cNvSpPr>
          <p:nvPr>
            <p:ph type="title"/>
          </p:nvPr>
        </p:nvSpPr>
        <p:spPr/>
        <p:txBody>
          <a:bodyPr>
            <a:normAutofit fontScale="90000"/>
          </a:bodyPr>
          <a:lstStyle/>
          <a:p>
            <a:r>
              <a:rPr lang="en-IN"/>
              <a:t>Aiding park visitors in activity planning </a:t>
            </a:r>
            <a:endParaRPr lang="en-US"/>
          </a:p>
        </p:txBody>
      </p:sp>
      <p:sp>
        <p:nvSpPr>
          <p:cNvPr id="4" name="Text Placeholder 3">
            <a:extLst>
              <a:ext uri="{FF2B5EF4-FFF2-40B4-BE49-F238E27FC236}">
                <a16:creationId xmlns:a16="http://schemas.microsoft.com/office/drawing/2014/main" id="{4DFCB357-C8CB-4B6F-74E9-6BEF45A80878}"/>
              </a:ext>
            </a:extLst>
          </p:cNvPr>
          <p:cNvSpPr>
            <a:spLocks noGrp="1"/>
          </p:cNvSpPr>
          <p:nvPr>
            <p:ph type="body" sz="half" idx="2"/>
          </p:nvPr>
        </p:nvSpPr>
        <p:spPr>
          <a:xfrm>
            <a:off x="1154955" y="3657600"/>
            <a:ext cx="3859212" cy="1371600"/>
          </a:xfrm>
        </p:spPr>
        <p:txBody>
          <a:bodyPr/>
          <a:lstStyle/>
          <a:p>
            <a:r>
              <a:rPr lang="en-IN"/>
              <a:t>Visitor Information: Gather information about the park’s attractions, facilities, and rules. Know the park’s hours of operation, entrance fees, and any seasonal considerations.</a:t>
            </a:r>
            <a:endParaRPr lang="en-US"/>
          </a:p>
        </p:txBody>
      </p:sp>
      <p:pic>
        <p:nvPicPr>
          <p:cNvPr id="12" name="Picture Placeholder 11">
            <a:extLst>
              <a:ext uri="{FF2B5EF4-FFF2-40B4-BE49-F238E27FC236}">
                <a16:creationId xmlns:a16="http://schemas.microsoft.com/office/drawing/2014/main" id="{118EBEA5-667E-3BDF-917F-BBB4382A4190}"/>
              </a:ext>
            </a:extLst>
          </p:cNvPr>
          <p:cNvPicPr>
            <a:picLocks noGrp="1" noChangeAspect="1"/>
          </p:cNvPicPr>
          <p:nvPr>
            <p:ph type="pic" idx="1"/>
          </p:nvPr>
        </p:nvPicPr>
        <p:blipFill>
          <a:blip r:embed="rId2"/>
          <a:srcRect t="2779" b="2779"/>
          <a:stretch/>
        </p:blipFill>
        <p:spPr>
          <a:xfrm>
            <a:off x="6547870" y="607219"/>
            <a:ext cx="4084411" cy="5441155"/>
          </a:xfrm>
          <a:prstGeom prst="rect">
            <a:avLst/>
          </a:prstGeom>
        </p:spPr>
      </p:pic>
      <p:pic>
        <p:nvPicPr>
          <p:cNvPr id="14" name="Picture Placeholder 11">
            <a:extLst>
              <a:ext uri="{FF2B5EF4-FFF2-40B4-BE49-F238E27FC236}">
                <a16:creationId xmlns:a16="http://schemas.microsoft.com/office/drawing/2014/main" id="{120A3043-4FC9-751E-6F81-B621546326BB}"/>
              </a:ext>
            </a:extLst>
          </p:cNvPr>
          <p:cNvPicPr>
            <a:picLocks noChangeAspect="1"/>
          </p:cNvPicPr>
          <p:nvPr/>
        </p:nvPicPr>
        <p:blipFill>
          <a:blip r:embed="rId2"/>
          <a:srcRect t="2779" b="2779"/>
          <a:stretch/>
        </p:blipFill>
        <p:spPr>
          <a:xfrm>
            <a:off x="6700270" y="759619"/>
            <a:ext cx="4084411" cy="5441155"/>
          </a:xfrm>
          <a:prstGeom prst="rect">
            <a:avLst/>
          </a:prstGeom>
          <a:effectLst>
            <a:outerShdw blurRad="50800" dist="50800" dir="5400000" algn="tl" rotWithShape="0">
              <a:srgbClr val="000000">
                <a:alpha val="43000"/>
              </a:srgbClr>
            </a:outerShdw>
          </a:effectLst>
        </p:spPr>
      </p:pic>
      <p:sp>
        <p:nvSpPr>
          <p:cNvPr id="16" name="TextBox 15">
            <a:extLst>
              <a:ext uri="{FF2B5EF4-FFF2-40B4-BE49-F238E27FC236}">
                <a16:creationId xmlns:a16="http://schemas.microsoft.com/office/drawing/2014/main" id="{D3AA4023-4671-661D-1AF4-61A4AC3BCED6}"/>
              </a:ext>
            </a:extLst>
          </p:cNvPr>
          <p:cNvSpPr txBox="1"/>
          <p:nvPr/>
        </p:nvSpPr>
        <p:spPr>
          <a:xfrm flipV="1">
            <a:off x="594747" y="863759"/>
            <a:ext cx="3865134" cy="646331"/>
          </a:xfrm>
          <a:prstGeom prst="rect">
            <a:avLst/>
          </a:prstGeom>
          <a:noFill/>
        </p:spPr>
        <p:txBody>
          <a:bodyPr wrap="square" rtlCol="0">
            <a:spAutoFit/>
          </a:bodyPr>
          <a:lstStyle/>
          <a:p>
            <a:pPr algn="l"/>
            <a:r>
              <a:rPr lang="en-IN" b="0" i="0">
                <a:solidFill>
                  <a:srgbClr val="313131"/>
                </a:solidFill>
                <a:effectLst/>
                <a:latin typeface="Montserrat" panose="02000000000000000000" pitchFamily="2" charset="0"/>
              </a:rPr>
              <a:t>Project Objectives: Project Objectives:  Objectives: </a:t>
            </a:r>
            <a:endParaRPr lang="en-US"/>
          </a:p>
        </p:txBody>
      </p:sp>
      <p:sp>
        <p:nvSpPr>
          <p:cNvPr id="17" name="TextBox 16">
            <a:extLst>
              <a:ext uri="{FF2B5EF4-FFF2-40B4-BE49-F238E27FC236}">
                <a16:creationId xmlns:a16="http://schemas.microsoft.com/office/drawing/2014/main" id="{D84FCAE7-059F-626A-5891-E266ADAACE70}"/>
              </a:ext>
            </a:extLst>
          </p:cNvPr>
          <p:cNvSpPr txBox="1"/>
          <p:nvPr/>
        </p:nvSpPr>
        <p:spPr>
          <a:xfrm rot="10800000" flipV="1">
            <a:off x="678051" y="1255058"/>
            <a:ext cx="3271837" cy="369332"/>
          </a:xfrm>
          <a:prstGeom prst="rect">
            <a:avLst/>
          </a:prstGeom>
          <a:solidFill>
            <a:schemeClr val="bg2"/>
          </a:solidFill>
        </p:spPr>
        <p:txBody>
          <a:bodyPr wrap="square" rtlCol="0">
            <a:spAutoFit/>
          </a:bodyPr>
          <a:lstStyle/>
          <a:p>
            <a:pPr algn="l"/>
            <a:r>
              <a:rPr lang="en-IN" b="0" i="0">
                <a:solidFill>
                  <a:srgbClr val="313131"/>
                </a:solidFill>
                <a:effectLst/>
                <a:latin typeface="Montserrat" pitchFamily="2" charset="0"/>
              </a:rPr>
              <a:t>1.</a:t>
            </a:r>
            <a:r>
              <a:rPr lang="en-IN" b="1" i="0">
                <a:solidFill>
                  <a:srgbClr val="313131"/>
                </a:solidFill>
                <a:effectLst/>
                <a:latin typeface="Montserrat" pitchFamily="2" charset="0"/>
              </a:rPr>
              <a:t>Project Objectives: </a:t>
            </a:r>
            <a:endParaRPr lang="en-US" b="1"/>
          </a:p>
        </p:txBody>
      </p:sp>
    </p:spTree>
    <p:extLst>
      <p:ext uri="{BB962C8B-B14F-4D97-AF65-F5344CB8AC3E}">
        <p14:creationId xmlns:p14="http://schemas.microsoft.com/office/powerpoint/2010/main" val="3262520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58EDE6E-3E63-D401-371C-EC0639418E06}"/>
              </a:ext>
            </a:extLst>
          </p:cNvPr>
          <p:cNvSpPr>
            <a:spLocks noGrp="1"/>
          </p:cNvSpPr>
          <p:nvPr>
            <p:ph type="body" idx="1"/>
          </p:nvPr>
        </p:nvSpPr>
        <p:spPr/>
        <p:txBody>
          <a:bodyPr/>
          <a:lstStyle/>
          <a:p>
            <a:r>
              <a:rPr lang="en-IN">
                <a:solidFill>
                  <a:srgbClr val="00B0F0"/>
                </a:solidFill>
              </a:rPr>
              <a:t>Visitor interest</a:t>
            </a:r>
            <a:endParaRPr lang="en-US">
              <a:solidFill>
                <a:srgbClr val="00B0F0"/>
              </a:solidFill>
            </a:endParaRPr>
          </a:p>
        </p:txBody>
      </p:sp>
      <p:sp>
        <p:nvSpPr>
          <p:cNvPr id="3" name="Picture Placeholder 2">
            <a:extLst>
              <a:ext uri="{FF2B5EF4-FFF2-40B4-BE49-F238E27FC236}">
                <a16:creationId xmlns:a16="http://schemas.microsoft.com/office/drawing/2014/main" id="{CFFD5D8E-0F5C-9CCA-6DBB-17954B561D04}"/>
              </a:ext>
            </a:extLst>
          </p:cNvPr>
          <p:cNvSpPr>
            <a:spLocks noGrp="1"/>
          </p:cNvSpPr>
          <p:nvPr>
            <p:ph sz="half" idx="2"/>
          </p:nvPr>
        </p:nvSpPr>
        <p:spPr>
          <a:xfrm>
            <a:off x="1154954" y="3179763"/>
            <a:ext cx="4825158" cy="1535112"/>
          </a:xfrm>
        </p:spPr>
        <p:txBody>
          <a:bodyPr/>
          <a:lstStyle/>
          <a:p>
            <a:r>
              <a:rPr lang="en-IN"/>
              <a:t>Visitor Interests: Ask visitors about their interests, such as hiking, picnicking, wildlife viewing, or photography. Tailor suggestions to their preferences.</a:t>
            </a:r>
            <a:endParaRPr lang="en-US"/>
          </a:p>
        </p:txBody>
      </p:sp>
      <p:sp>
        <p:nvSpPr>
          <p:cNvPr id="5" name="Text Placeholder 4">
            <a:extLst>
              <a:ext uri="{FF2B5EF4-FFF2-40B4-BE49-F238E27FC236}">
                <a16:creationId xmlns:a16="http://schemas.microsoft.com/office/drawing/2014/main" id="{A574911D-A52E-A676-CAD5-F1E77704734F}"/>
              </a:ext>
            </a:extLst>
          </p:cNvPr>
          <p:cNvSpPr>
            <a:spLocks noGrp="1"/>
          </p:cNvSpPr>
          <p:nvPr>
            <p:ph type="body" sz="quarter" idx="3"/>
          </p:nvPr>
        </p:nvSpPr>
        <p:spPr/>
        <p:txBody>
          <a:bodyPr/>
          <a:lstStyle/>
          <a:p>
            <a:r>
              <a:rPr lang="en-IN">
                <a:solidFill>
                  <a:srgbClr val="00B0F0"/>
                </a:solidFill>
              </a:rPr>
              <a:t>Safety tips</a:t>
            </a:r>
            <a:endParaRPr lang="en-US">
              <a:solidFill>
                <a:srgbClr val="00B0F0"/>
              </a:solidFill>
            </a:endParaRPr>
          </a:p>
        </p:txBody>
      </p:sp>
      <p:sp>
        <p:nvSpPr>
          <p:cNvPr id="8" name="Content Placeholder 7">
            <a:extLst>
              <a:ext uri="{FF2B5EF4-FFF2-40B4-BE49-F238E27FC236}">
                <a16:creationId xmlns:a16="http://schemas.microsoft.com/office/drawing/2014/main" id="{421151E0-28F0-4FAE-5920-98EAC95A994B}"/>
              </a:ext>
            </a:extLst>
          </p:cNvPr>
          <p:cNvSpPr>
            <a:spLocks noGrp="1"/>
          </p:cNvSpPr>
          <p:nvPr>
            <p:ph sz="quarter" idx="4"/>
          </p:nvPr>
        </p:nvSpPr>
        <p:spPr>
          <a:xfrm>
            <a:off x="6208712" y="3179762"/>
            <a:ext cx="4825159" cy="1761332"/>
          </a:xfrm>
        </p:spPr>
        <p:txBody>
          <a:bodyPr/>
          <a:lstStyle/>
          <a:p>
            <a:r>
              <a:rPr lang="en-IN"/>
              <a:t>Safety Tips: Emphasize safety, including trail conditions, weather forecasts, and wildlife precautions. Encourage them to carry essentials like water, snacks, and a first-aid kit</a:t>
            </a:r>
            <a:endParaRPr lang="en-US"/>
          </a:p>
        </p:txBody>
      </p:sp>
    </p:spTree>
    <p:extLst>
      <p:ext uri="{BB962C8B-B14F-4D97-AF65-F5344CB8AC3E}">
        <p14:creationId xmlns:p14="http://schemas.microsoft.com/office/powerpoint/2010/main" val="3057485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979D2AE-652D-95D4-9B77-184C12394D62}"/>
              </a:ext>
            </a:extLst>
          </p:cNvPr>
          <p:cNvPicPr>
            <a:picLocks noChangeAspect="1"/>
          </p:cNvPicPr>
          <p:nvPr/>
        </p:nvPicPr>
        <p:blipFill>
          <a:blip r:embed="rId2"/>
          <a:stretch>
            <a:fillRect/>
          </a:stretch>
        </p:blipFill>
        <p:spPr>
          <a:xfrm>
            <a:off x="291353" y="440274"/>
            <a:ext cx="11254102" cy="4714432"/>
          </a:xfrm>
          <a:prstGeom prst="rect">
            <a:avLst/>
          </a:prstGeom>
        </p:spPr>
      </p:pic>
      <p:sp>
        <p:nvSpPr>
          <p:cNvPr id="10" name="TextBox 9">
            <a:extLst>
              <a:ext uri="{FF2B5EF4-FFF2-40B4-BE49-F238E27FC236}">
                <a16:creationId xmlns:a16="http://schemas.microsoft.com/office/drawing/2014/main" id="{21F8F3E9-1382-F01A-D383-B4FF192DD59E}"/>
              </a:ext>
            </a:extLst>
          </p:cNvPr>
          <p:cNvSpPr txBox="1"/>
          <p:nvPr/>
        </p:nvSpPr>
        <p:spPr>
          <a:xfrm>
            <a:off x="5181600" y="2503054"/>
            <a:ext cx="1828800" cy="1828800"/>
          </a:xfrm>
          <a:prstGeom prst="rect">
            <a:avLst/>
          </a:prstGeom>
          <a:noFill/>
        </p:spPr>
        <p:txBody>
          <a:bodyPr wrap="square" rtlCol="0">
            <a:spAutoFit/>
          </a:bodyPr>
          <a:lstStyle/>
          <a:p>
            <a:pPr algn="l"/>
            <a:endParaRPr lang="en-US"/>
          </a:p>
        </p:txBody>
      </p:sp>
      <p:sp>
        <p:nvSpPr>
          <p:cNvPr id="11" name="TextBox 10">
            <a:extLst>
              <a:ext uri="{FF2B5EF4-FFF2-40B4-BE49-F238E27FC236}">
                <a16:creationId xmlns:a16="http://schemas.microsoft.com/office/drawing/2014/main" id="{23EE1CBE-CB30-3431-BD39-B627218D4B71}"/>
              </a:ext>
            </a:extLst>
          </p:cNvPr>
          <p:cNvSpPr txBox="1"/>
          <p:nvPr/>
        </p:nvSpPr>
        <p:spPr>
          <a:xfrm>
            <a:off x="1769268" y="5217397"/>
            <a:ext cx="8653463" cy="1200329"/>
          </a:xfrm>
          <a:prstGeom prst="rect">
            <a:avLst/>
          </a:prstGeom>
          <a:noFill/>
        </p:spPr>
        <p:txBody>
          <a:bodyPr wrap="square" rtlCol="0">
            <a:spAutoFit/>
          </a:bodyPr>
          <a:lstStyle/>
          <a:p>
            <a:r>
              <a:rPr lang="en-IN" b="0" i="1">
                <a:solidFill>
                  <a:srgbClr val="393939"/>
                </a:solidFill>
                <a:effectLst/>
                <a:latin typeface="Inter"/>
              </a:rPr>
              <a:t>Source: </a:t>
            </a:r>
            <a:r>
              <a:rPr lang="en-IN" b="0" i="1" u="none" strike="noStrike">
                <a:solidFill>
                  <a:srgbClr val="0038FF"/>
                </a:solidFill>
                <a:effectLst/>
                <a:latin typeface="Inter"/>
                <a:hlinkClick r:id="rId3"/>
              </a:rPr>
              <a:t>Impact of climate change on agriculture</a:t>
            </a:r>
            <a:endParaRPr lang="en-IN" b="0" i="0">
              <a:solidFill>
                <a:srgbClr val="393939"/>
              </a:solidFill>
              <a:effectLst/>
              <a:latin typeface="Inter"/>
            </a:endParaRPr>
          </a:p>
          <a:p>
            <a:r>
              <a:rPr lang="en-IN" b="0" i="0">
                <a:solidFill>
                  <a:srgbClr val="393939"/>
                </a:solidFill>
                <a:effectLst/>
                <a:latin typeface="Inter"/>
              </a:rPr>
              <a:t>All of a sudden, floods can sweep across fields, mixing seeds in the soil and leaving farmers guessing where to harvest their crops. Spring rains are the main reason for floods that harm agribusiness profits.</a:t>
            </a:r>
          </a:p>
        </p:txBody>
      </p:sp>
    </p:spTree>
    <p:extLst>
      <p:ext uri="{BB962C8B-B14F-4D97-AF65-F5344CB8AC3E}">
        <p14:creationId xmlns:p14="http://schemas.microsoft.com/office/powerpoint/2010/main" val="1562889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4E8CD-4BBF-7BD1-4B60-1FFF3F4287A5}"/>
              </a:ext>
            </a:extLst>
          </p:cNvPr>
          <p:cNvSpPr>
            <a:spLocks noGrp="1"/>
          </p:cNvSpPr>
          <p:nvPr>
            <p:ph type="title"/>
          </p:nvPr>
        </p:nvSpPr>
        <p:spPr/>
        <p:txBody>
          <a:bodyPr/>
          <a:lstStyle/>
          <a:p>
            <a:r>
              <a:rPr lang="en-IN" b="1">
                <a:solidFill>
                  <a:schemeClr val="accent5">
                    <a:lumMod val="20000"/>
                    <a:lumOff val="80000"/>
                  </a:schemeClr>
                </a:solidFill>
              </a:rPr>
              <a:t>Real time environmental monitoring </a:t>
            </a:r>
            <a:endParaRPr lang="en-US" b="1">
              <a:solidFill>
                <a:schemeClr val="accent5">
                  <a:lumMod val="20000"/>
                  <a:lumOff val="80000"/>
                </a:schemeClr>
              </a:solidFill>
            </a:endParaRPr>
          </a:p>
        </p:txBody>
      </p:sp>
      <p:sp>
        <p:nvSpPr>
          <p:cNvPr id="4" name="Text Placeholder 3">
            <a:extLst>
              <a:ext uri="{FF2B5EF4-FFF2-40B4-BE49-F238E27FC236}">
                <a16:creationId xmlns:a16="http://schemas.microsoft.com/office/drawing/2014/main" id="{CE2B6F7B-0331-EAC0-A056-C160FCE31C81}"/>
              </a:ext>
            </a:extLst>
          </p:cNvPr>
          <p:cNvSpPr>
            <a:spLocks noGrp="1"/>
          </p:cNvSpPr>
          <p:nvPr>
            <p:ph type="body" sz="half" idx="2"/>
          </p:nvPr>
        </p:nvSpPr>
        <p:spPr/>
        <p:txBody>
          <a:bodyPr/>
          <a:lstStyle/>
          <a:p>
            <a:r>
              <a:rPr lang="en-IN" b="0" i="0">
                <a:solidFill>
                  <a:schemeClr val="bg1"/>
                </a:solidFill>
                <a:effectLst/>
                <a:latin typeface="Söhne"/>
              </a:rPr>
              <a:t>This objective involves the continuous and immediate tracking of environmental conditions, such as weather, air quality, and ecological data, to gather up-to-date information for the purpose of better understanding and managing natural resources and ecosystems</a:t>
            </a:r>
            <a:r>
              <a:rPr lang="en-IN" b="0" i="0">
                <a:solidFill>
                  <a:schemeClr val="tx1"/>
                </a:solidFill>
                <a:effectLst/>
                <a:latin typeface="Söhne"/>
              </a:rPr>
              <a:t>.</a:t>
            </a:r>
            <a:endParaRPr lang="en-US">
              <a:solidFill>
                <a:schemeClr val="tx1"/>
              </a:solidFill>
            </a:endParaRPr>
          </a:p>
        </p:txBody>
      </p:sp>
      <p:pic>
        <p:nvPicPr>
          <p:cNvPr id="7" name="Content Placeholder 6">
            <a:extLst>
              <a:ext uri="{FF2B5EF4-FFF2-40B4-BE49-F238E27FC236}">
                <a16:creationId xmlns:a16="http://schemas.microsoft.com/office/drawing/2014/main" id="{64044FFF-0521-C432-4D0D-3B2FB6979DDF}"/>
              </a:ext>
            </a:extLst>
          </p:cNvPr>
          <p:cNvPicPr>
            <a:picLocks noGrp="1" noChangeAspect="1"/>
          </p:cNvPicPr>
          <p:nvPr>
            <p:ph idx="1"/>
          </p:nvPr>
        </p:nvPicPr>
        <p:blipFill>
          <a:blip r:embed="rId2"/>
          <a:stretch>
            <a:fillRect/>
          </a:stretch>
        </p:blipFill>
        <p:spPr>
          <a:xfrm>
            <a:off x="5693596" y="567219"/>
            <a:ext cx="4238089" cy="5640083"/>
          </a:xfrm>
          <a:prstGeom prst="rect">
            <a:avLst/>
          </a:prstGeom>
        </p:spPr>
      </p:pic>
    </p:spTree>
    <p:extLst>
      <p:ext uri="{BB962C8B-B14F-4D97-AF65-F5344CB8AC3E}">
        <p14:creationId xmlns:p14="http://schemas.microsoft.com/office/powerpoint/2010/main" val="1378251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CFCB3-6497-E5EE-05B8-4572E688DF60}"/>
              </a:ext>
            </a:extLst>
          </p:cNvPr>
          <p:cNvSpPr>
            <a:spLocks noGrp="1"/>
          </p:cNvSpPr>
          <p:nvPr>
            <p:ph type="title"/>
          </p:nvPr>
        </p:nvSpPr>
        <p:spPr/>
        <p:txBody>
          <a:bodyPr/>
          <a:lstStyle/>
          <a:p>
            <a:r>
              <a:rPr lang="en-IN">
                <a:solidFill>
                  <a:schemeClr val="accent1"/>
                </a:solidFill>
              </a:rPr>
              <a:t>Promoting outdoor experience </a:t>
            </a:r>
            <a:endParaRPr lang="en-US">
              <a:solidFill>
                <a:schemeClr val="accent1"/>
              </a:solidFill>
            </a:endParaRPr>
          </a:p>
        </p:txBody>
      </p:sp>
      <p:sp>
        <p:nvSpPr>
          <p:cNvPr id="4" name="Text Placeholder 3">
            <a:extLst>
              <a:ext uri="{FF2B5EF4-FFF2-40B4-BE49-F238E27FC236}">
                <a16:creationId xmlns:a16="http://schemas.microsoft.com/office/drawing/2014/main" id="{6459975A-D9EB-A7CF-1AD8-E9D4FDE16C40}"/>
              </a:ext>
            </a:extLst>
          </p:cNvPr>
          <p:cNvSpPr>
            <a:spLocks noGrp="1"/>
          </p:cNvSpPr>
          <p:nvPr>
            <p:ph type="body" sz="half" idx="2"/>
          </p:nvPr>
        </p:nvSpPr>
        <p:spPr>
          <a:xfrm>
            <a:off x="1154953" y="3129281"/>
            <a:ext cx="2964609" cy="2097564"/>
          </a:xfrm>
        </p:spPr>
        <p:txBody>
          <a:bodyPr/>
          <a:lstStyle/>
          <a:p>
            <a:r>
              <a:rPr lang="en-IN" b="0" i="0">
                <a:solidFill>
                  <a:srgbClr val="D1D5DB"/>
                </a:solidFill>
                <a:effectLst/>
                <a:latin typeface="Söhne"/>
              </a:rPr>
              <a:t>This objective aims to encourage and facilitate outdoor activities and experiences within the park. It may involve organizing events, workshops, or programs that promote physical activity, exploration, and appreciation of the natural surroundings.</a:t>
            </a:r>
            <a:endParaRPr lang="en-US"/>
          </a:p>
        </p:txBody>
      </p:sp>
      <p:pic>
        <p:nvPicPr>
          <p:cNvPr id="12" name="Content Placeholder 11">
            <a:extLst>
              <a:ext uri="{FF2B5EF4-FFF2-40B4-BE49-F238E27FC236}">
                <a16:creationId xmlns:a16="http://schemas.microsoft.com/office/drawing/2014/main" id="{EF3B49FE-324F-5F08-A407-58718A051EAD}"/>
              </a:ext>
            </a:extLst>
          </p:cNvPr>
          <p:cNvPicPr>
            <a:picLocks noGrp="1" noChangeAspect="1"/>
          </p:cNvPicPr>
          <p:nvPr>
            <p:ph idx="1"/>
          </p:nvPr>
        </p:nvPicPr>
        <p:blipFill>
          <a:blip r:embed="rId2"/>
          <a:stretch>
            <a:fillRect/>
          </a:stretch>
        </p:blipFill>
        <p:spPr>
          <a:xfrm>
            <a:off x="5575300" y="438944"/>
            <a:ext cx="4333875" cy="5895975"/>
          </a:xfrm>
          <a:prstGeom prst="rect">
            <a:avLst/>
          </a:prstGeom>
        </p:spPr>
      </p:pic>
    </p:spTree>
    <p:extLst>
      <p:ext uri="{BB962C8B-B14F-4D97-AF65-F5344CB8AC3E}">
        <p14:creationId xmlns:p14="http://schemas.microsoft.com/office/powerpoint/2010/main" val="1981396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73E65-D333-CE90-E40D-E15E6B1A56E0}"/>
              </a:ext>
            </a:extLst>
          </p:cNvPr>
          <p:cNvSpPr>
            <a:spLocks noGrp="1"/>
          </p:cNvSpPr>
          <p:nvPr>
            <p:ph type="title"/>
          </p:nvPr>
        </p:nvSpPr>
        <p:spPr>
          <a:xfrm>
            <a:off x="1154954" y="1295400"/>
            <a:ext cx="2793158" cy="1600200"/>
          </a:xfrm>
        </p:spPr>
        <p:txBody>
          <a:bodyPr/>
          <a:lstStyle/>
          <a:p>
            <a:r>
              <a:rPr lang="en-IN" b="1" i="0">
                <a:solidFill>
                  <a:schemeClr val="accent2"/>
                </a:solidFill>
                <a:effectLst/>
                <a:latin typeface="Söhne"/>
              </a:rPr>
              <a:t>Enhancing Visitor Satisfaction:</a:t>
            </a:r>
            <a:r>
              <a:rPr lang="en-IN" b="0" i="0">
                <a:solidFill>
                  <a:schemeClr val="accent2"/>
                </a:solidFill>
                <a:effectLst/>
                <a:latin typeface="Söhne"/>
              </a:rPr>
              <a:t> </a:t>
            </a:r>
            <a:endParaRPr lang="en-US">
              <a:solidFill>
                <a:schemeClr val="accent2"/>
              </a:solidFill>
            </a:endParaRPr>
          </a:p>
        </p:txBody>
      </p:sp>
      <p:sp>
        <p:nvSpPr>
          <p:cNvPr id="4" name="Text Placeholder 3">
            <a:extLst>
              <a:ext uri="{FF2B5EF4-FFF2-40B4-BE49-F238E27FC236}">
                <a16:creationId xmlns:a16="http://schemas.microsoft.com/office/drawing/2014/main" id="{588CACD8-0520-6132-D658-2504FDDB530F}"/>
              </a:ext>
            </a:extLst>
          </p:cNvPr>
          <p:cNvSpPr>
            <a:spLocks noGrp="1"/>
          </p:cNvSpPr>
          <p:nvPr>
            <p:ph type="body" sz="half" idx="2"/>
          </p:nvPr>
        </p:nvSpPr>
        <p:spPr>
          <a:xfrm>
            <a:off x="1154954" y="3124202"/>
            <a:ext cx="2793158" cy="1947862"/>
          </a:xfrm>
        </p:spPr>
        <p:txBody>
          <a:bodyPr/>
          <a:lstStyle/>
          <a:p>
            <a:r>
              <a:rPr lang="en-IN" b="0" i="0">
                <a:solidFill>
                  <a:srgbClr val="D1D5DB"/>
                </a:solidFill>
                <a:effectLst/>
                <a:latin typeface="Söhne"/>
              </a:rPr>
              <a:t>This objective centers on improving the overall experience of park visitors. It includes measures to ensure visitors have a positive and enjoyable time in the park by addressing their needs, concerns, and feedback, ultimately leading to higher satisfaction levels</a:t>
            </a:r>
            <a:endParaRPr lang="en-US"/>
          </a:p>
        </p:txBody>
      </p:sp>
      <p:pic>
        <p:nvPicPr>
          <p:cNvPr id="7" name="Content Placeholder 6">
            <a:extLst>
              <a:ext uri="{FF2B5EF4-FFF2-40B4-BE49-F238E27FC236}">
                <a16:creationId xmlns:a16="http://schemas.microsoft.com/office/drawing/2014/main" id="{A42E8BAE-E20E-5409-D4FB-DF97336F9635}"/>
              </a:ext>
            </a:extLst>
          </p:cNvPr>
          <p:cNvPicPr>
            <a:picLocks noGrp="1" noChangeAspect="1"/>
          </p:cNvPicPr>
          <p:nvPr>
            <p:ph idx="1"/>
          </p:nvPr>
        </p:nvPicPr>
        <p:blipFill>
          <a:blip r:embed="rId2"/>
          <a:stretch>
            <a:fillRect/>
          </a:stretch>
        </p:blipFill>
        <p:spPr>
          <a:xfrm>
            <a:off x="4705301" y="796527"/>
            <a:ext cx="6569918" cy="5462989"/>
          </a:xfrm>
          <a:prstGeom prst="rect">
            <a:avLst/>
          </a:prstGeom>
        </p:spPr>
      </p:pic>
    </p:spTree>
    <p:extLst>
      <p:ext uri="{BB962C8B-B14F-4D97-AF65-F5344CB8AC3E}">
        <p14:creationId xmlns:p14="http://schemas.microsoft.com/office/powerpoint/2010/main" val="17409027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Ion Boardroom</vt:lpstr>
      <vt:lpstr>Environmental monitoring </vt:lpstr>
      <vt:lpstr>Project Definition</vt:lpstr>
      <vt:lpstr>Subtitles </vt:lpstr>
      <vt:lpstr>Aiding park visitors in activity planning </vt:lpstr>
      <vt:lpstr>PowerPoint Presentation</vt:lpstr>
      <vt:lpstr>PowerPoint Presentation</vt:lpstr>
      <vt:lpstr>Real time environmental monitoring </vt:lpstr>
      <vt:lpstr>Promoting outdoor experience </vt:lpstr>
      <vt:lpstr>Enhancing Visitor Satisfaction: </vt:lpstr>
      <vt:lpstr>2.IOT device designs</vt:lpstr>
      <vt:lpstr>PowerPoint Presentation</vt:lpstr>
      <vt:lpstr>PowerPoint Presentation</vt:lpstr>
      <vt:lpstr>Scalability:</vt:lpstr>
      <vt:lpstr>3.Environmental monitoring platform </vt:lpstr>
      <vt:lpstr>Sensor Network</vt:lpstr>
      <vt:lpstr>PowerPoint Presentation</vt:lpstr>
      <vt:lpstr>PowerPoint Presentation</vt:lpstr>
      <vt:lpstr>4.Integration approach</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monitoring </dc:title>
  <dc:creator>Vijayalakshmi. R</dc:creator>
  <cp:lastModifiedBy>Vijayalakshmi. R</cp:lastModifiedBy>
  <cp:revision>3</cp:revision>
  <dcterms:created xsi:type="dcterms:W3CDTF">2023-09-28T06:56:26Z</dcterms:created>
  <dcterms:modified xsi:type="dcterms:W3CDTF">2023-09-29T04:03:04Z</dcterms:modified>
</cp:coreProperties>
</file>