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8ECB6-CAA2-483B-905A-D854210203B2}"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E41BE-7EA2-49AE-A1A2-489E44865A6A}" type="slidenum">
              <a:rPr lang="en-IN" smtClean="0"/>
              <a:t>‹#›</a:t>
            </a:fld>
            <a:endParaRPr lang="en-IN"/>
          </a:p>
        </p:txBody>
      </p:sp>
    </p:spTree>
    <p:extLst>
      <p:ext uri="{BB962C8B-B14F-4D97-AF65-F5344CB8AC3E}">
        <p14:creationId xmlns:p14="http://schemas.microsoft.com/office/powerpoint/2010/main" val="1224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EE41BE-7EA2-49AE-A1A2-489E44865A6A}" type="slidenum">
              <a:rPr lang="en-IN" smtClean="0"/>
              <a:t>4</a:t>
            </a:fld>
            <a:endParaRPr lang="en-IN"/>
          </a:p>
        </p:txBody>
      </p:sp>
    </p:spTree>
    <p:extLst>
      <p:ext uri="{BB962C8B-B14F-4D97-AF65-F5344CB8AC3E}">
        <p14:creationId xmlns:p14="http://schemas.microsoft.com/office/powerpoint/2010/main" val="25906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83042-3BED-EC2C-3611-F7DDAD7A4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7A759C-BEE1-B2DA-C736-33C05C33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08E1078-E146-E06C-3BD2-7115B7A05086}"/>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E8796028-EE1B-46ED-95D8-B919BF78C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CA3568-9504-DABA-98C4-E1682E03A73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9649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2603A-46EF-89A3-5FA2-932B6FFF5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85D09A-DEE8-BD8E-980F-17C762E8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7F5055-2DA2-8761-61E7-09CDF46123EC}"/>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7912CDBA-81BA-9344-2B36-105F87FA1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43F558-3E0B-02E4-174D-FBB41E3B210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44665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B5CFC9-A661-42B0-8435-D0846C8A5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A64D1F4-DFBF-8B3A-14E7-2EFE5A0B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1183907-9BCC-5DB3-0A1B-3A7D685A5231}"/>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1A7E6835-FC2E-3344-331C-5355965B3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418813A-4297-DC19-8B33-565E0AD9A508}"/>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86854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D3CF0-8EF1-BA8E-4A89-73B02C088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4670876-FAC7-E21C-B4CA-1939712E5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D5F05A-13E6-EF7E-CDFA-7157CE3CFD31}"/>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A7B3759A-C37B-6B05-5759-4609DB49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DA815D-BD95-A171-6987-59C6C9D977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41224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93FC4-521D-C57E-8FCF-54C634DF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85CEE8-18DB-EFD4-D8DE-BC297039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CA83EB-0DAA-CC8B-B285-898CA02A479F}"/>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584E7D35-4A46-C6F2-E501-D18C6E386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D29330-D71D-5828-52EC-5B3C788E56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290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9E8E7-631B-1761-DA59-539EEA0D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00ED346-6AE0-FE75-41A9-C1DCE2201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7898547-68DA-5DFE-C715-55203017B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1AD0D68-0BBD-C052-53D4-2093399184FB}"/>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6" name="Footer Placeholder 5">
            <a:extLst>
              <a:ext uri="{FF2B5EF4-FFF2-40B4-BE49-F238E27FC236}">
                <a16:creationId xmlns:a16="http://schemas.microsoft.com/office/drawing/2014/main" xmlns="" id="{FBBC656D-6524-3FA0-73BF-75EB0C17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8DD591B-F0A6-66E7-D32F-285682B24109}"/>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016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E91E16-1A04-E913-56E4-0E9DC2539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2228307-84FE-268C-E154-2577B2FD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248F67-D858-0E3A-92F5-96703F8E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13B69FF-55C0-C6BD-5591-FD82D929F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BF7AF1B-71CB-E3B8-892C-4AEF9C5D2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BC3EBB4-C86B-0DEC-ECE6-D9EEA3CFBA0A}"/>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8" name="Footer Placeholder 7">
            <a:extLst>
              <a:ext uri="{FF2B5EF4-FFF2-40B4-BE49-F238E27FC236}">
                <a16:creationId xmlns:a16="http://schemas.microsoft.com/office/drawing/2014/main" xmlns="" id="{F8D6BE02-9DE8-9357-0744-19ABFA95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B6A3BC8-7C51-7116-3B06-CC68F8C0A221}"/>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12323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DCC6-FBD7-EE9B-4CD2-139803337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6FC5C5-5E40-A225-BDC6-AE52E7D04975}"/>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4" name="Footer Placeholder 3">
            <a:extLst>
              <a:ext uri="{FF2B5EF4-FFF2-40B4-BE49-F238E27FC236}">
                <a16:creationId xmlns:a16="http://schemas.microsoft.com/office/drawing/2014/main" xmlns="" id="{480C6073-FE87-D839-A37F-97845A859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E69F7F2-9F63-3753-C0EB-E061F9D0721D}"/>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2286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1A796C-4C31-B54F-2E8D-734D85980089}"/>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3" name="Footer Placeholder 2">
            <a:extLst>
              <a:ext uri="{FF2B5EF4-FFF2-40B4-BE49-F238E27FC236}">
                <a16:creationId xmlns:a16="http://schemas.microsoft.com/office/drawing/2014/main" xmlns="" id="{6CC6AD25-2105-7153-4213-FEFB6AC3E0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C5A3682-03A8-B92E-046C-6EBBD73BC59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867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39207-8329-B043-5499-6B923351F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989D338-E25E-C9BA-4FC7-B083ABF7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635EAA1-8874-F110-E17D-22CBEDD95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C6AF56F-05D3-2D4E-135E-2C820B098A01}"/>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6" name="Footer Placeholder 5">
            <a:extLst>
              <a:ext uri="{FF2B5EF4-FFF2-40B4-BE49-F238E27FC236}">
                <a16:creationId xmlns:a16="http://schemas.microsoft.com/office/drawing/2014/main" xmlns="" id="{11CAE993-95EE-C96C-1003-B01B89ED4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E9F27C6-B86C-9460-0B86-8A474F2CEF27}"/>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109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263DE-6754-0C18-554A-CAFD83BD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91F8C4A-980D-60DB-9CA9-F0C33FDA9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B817C84-1364-BC8A-7D5E-029675A9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F257D26-DC1C-A679-4C71-3FD55C8CCA43}"/>
              </a:ext>
            </a:extLst>
          </p:cNvPr>
          <p:cNvSpPr>
            <a:spLocks noGrp="1"/>
          </p:cNvSpPr>
          <p:nvPr>
            <p:ph type="dt" sz="half" idx="10"/>
          </p:nvPr>
        </p:nvSpPr>
        <p:spPr/>
        <p:txBody>
          <a:bodyPr/>
          <a:lstStyle/>
          <a:p>
            <a:fld id="{31089A2E-7C97-4523-9669-8AEB03C3BF76}" type="datetimeFigureOut">
              <a:rPr lang="en-IN" smtClean="0"/>
              <a:t>28-11-2024</a:t>
            </a:fld>
            <a:endParaRPr lang="en-IN"/>
          </a:p>
        </p:txBody>
      </p:sp>
      <p:sp>
        <p:nvSpPr>
          <p:cNvPr id="6" name="Footer Placeholder 5">
            <a:extLst>
              <a:ext uri="{FF2B5EF4-FFF2-40B4-BE49-F238E27FC236}">
                <a16:creationId xmlns:a16="http://schemas.microsoft.com/office/drawing/2014/main" xmlns="" id="{7FC9EF56-DE2D-D487-2B89-A715A25F2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81930A-8054-8C64-E236-A9005642D53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5080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DBDD9E5-2CCA-F8E3-AAF2-70F595B3D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FF6A52-A71E-8C0D-77C2-5FFEBC67A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A6E018-50E7-21EA-4144-24EE0F9B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9A2E-7C97-4523-9669-8AEB03C3BF76}" type="datetimeFigureOut">
              <a:rPr lang="en-IN" smtClean="0"/>
              <a:t>28-11-2024</a:t>
            </a:fld>
            <a:endParaRPr lang="en-IN"/>
          </a:p>
        </p:txBody>
      </p:sp>
      <p:sp>
        <p:nvSpPr>
          <p:cNvPr id="5" name="Footer Placeholder 4">
            <a:extLst>
              <a:ext uri="{FF2B5EF4-FFF2-40B4-BE49-F238E27FC236}">
                <a16:creationId xmlns:a16="http://schemas.microsoft.com/office/drawing/2014/main" xmlns="" id="{224DB162-7F10-6759-E860-53BF3899E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DFFC849-5324-68FB-FF71-56744A1E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BF9D-8C51-48FF-A94A-96A399DA5C0D}" type="slidenum">
              <a:rPr lang="en-IN" smtClean="0"/>
              <a:t>‹#›</a:t>
            </a:fld>
            <a:endParaRPr lang="en-IN"/>
          </a:p>
        </p:txBody>
      </p:sp>
    </p:spTree>
    <p:extLst>
      <p:ext uri="{BB962C8B-B14F-4D97-AF65-F5344CB8AC3E}">
        <p14:creationId xmlns:p14="http://schemas.microsoft.com/office/powerpoint/2010/main" val="42246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5463EB0A-3D7C-4AA5-BFA5-8EE5B4BA56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xmlns="" id="{48BBFCC4-26F6-AE3D-5F7C-CF883FC882B8}"/>
              </a:ext>
            </a:extLst>
          </p:cNvPr>
          <p:cNvSpPr>
            <a:spLocks noGrp="1" noChangeArrowheads="1"/>
          </p:cNvSpPr>
          <p:nvPr>
            <p:ph type="ctrTitle"/>
          </p:nvPr>
        </p:nvSpPr>
        <p:spPr bwMode="auto">
          <a:xfrm>
            <a:off x="578651" y="1122363"/>
            <a:ext cx="11034695" cy="23601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r>
              <a:rPr lang="en-IN" b="1" dirty="0"/>
              <a:t>DataSpark</a:t>
            </a:r>
            <a:r>
              <a:rPr lang="en-IN" dirty="0"/>
              <a:t>: </a:t>
            </a:r>
            <a:r>
              <a:rPr lang="en-US" i="0" dirty="0">
                <a:effectLst/>
                <a:highlight>
                  <a:srgbClr val="FFFFFF"/>
                </a:highlight>
                <a:latin typeface="-apple-system"/>
              </a:rPr>
              <a:t>Illuminating Insights </a:t>
            </a:r>
            <a:br>
              <a:rPr lang="en-US" i="0" dirty="0">
                <a:effectLst/>
                <a:highlight>
                  <a:srgbClr val="FFFFFF"/>
                </a:highlight>
                <a:latin typeface="-apple-system"/>
              </a:rPr>
            </a:br>
            <a:r>
              <a:rPr lang="en-US" i="0" dirty="0">
                <a:effectLst/>
                <a:highlight>
                  <a:srgbClr val="FFFFFF"/>
                </a:highlight>
                <a:latin typeface="-apple-system"/>
              </a:rPr>
              <a:t>for Global Electronics</a:t>
            </a:r>
            <a:endParaRPr lang="en-IN" dirty="0"/>
          </a:p>
        </p:txBody>
      </p:sp>
      <p:sp>
        <p:nvSpPr>
          <p:cNvPr id="3" name="Subtitle 2">
            <a:extLst>
              <a:ext uri="{FF2B5EF4-FFF2-40B4-BE49-F238E27FC236}">
                <a16:creationId xmlns:a16="http://schemas.microsoft.com/office/drawing/2014/main" xmlns="" id="{30FF161B-ED28-B4E1-09A0-864250213531}"/>
              </a:ext>
            </a:extLst>
          </p:cNvPr>
          <p:cNvSpPr>
            <a:spLocks noGrp="1"/>
          </p:cNvSpPr>
          <p:nvPr>
            <p:ph type="subTitle" idx="1"/>
          </p:nvPr>
        </p:nvSpPr>
        <p:spPr>
          <a:xfrm>
            <a:off x="578651" y="4623123"/>
            <a:ext cx="11034695" cy="1581910"/>
          </a:xfrm>
        </p:spPr>
        <p:txBody>
          <a:bodyPr>
            <a:normAutofit/>
          </a:bodyPr>
          <a:lstStyle/>
          <a:p>
            <a:pPr algn="r"/>
            <a:r>
              <a:rPr lang="en-IN" sz="2600" dirty="0" smtClean="0"/>
              <a:t>Presented </a:t>
            </a:r>
            <a:r>
              <a:rPr lang="en-IN" sz="2600" dirty="0"/>
              <a:t>By:</a:t>
            </a:r>
          </a:p>
          <a:p>
            <a:pPr algn="r"/>
            <a:r>
              <a:rPr lang="en-US" sz="2600" dirty="0" err="1" smtClean="0"/>
              <a:t>Vijayalakshmi</a:t>
            </a:r>
            <a:r>
              <a:rPr lang="en-US" sz="2600" dirty="0" smtClean="0"/>
              <a:t> </a:t>
            </a:r>
            <a:endParaRPr lang="en-IN" sz="2600" dirty="0"/>
          </a:p>
          <a:p>
            <a:pPr algn="r"/>
            <a:endParaRPr lang="en-IN" sz="2600" dirty="0"/>
          </a:p>
        </p:txBody>
      </p:sp>
      <p:sp>
        <p:nvSpPr>
          <p:cNvPr id="16" name="Rectangle 15">
            <a:extLst>
              <a:ext uri="{FF2B5EF4-FFF2-40B4-BE49-F238E27FC236}">
                <a16:creationId xmlns:a16="http://schemas.microsoft.com/office/drawing/2014/main" xmlns="" id="{7945AD00-F967-454D-A4B2-39ABA5C88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xmlns="" id="{E9BC5B79-B912-427C-8219-E3E50943F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847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43FA4B2-089B-426A-30A4-33534D574572}"/>
              </a:ext>
            </a:extLst>
          </p:cNvPr>
          <p:cNvSpPr>
            <a:spLocks noGrp="1"/>
          </p:cNvSpPr>
          <p:nvPr>
            <p:ph type="title"/>
          </p:nvPr>
        </p:nvSpPr>
        <p:spPr>
          <a:xfrm>
            <a:off x="1115568" y="548640"/>
            <a:ext cx="10168128" cy="1179576"/>
          </a:xfrm>
        </p:spPr>
        <p:txBody>
          <a:bodyPr>
            <a:normAutofit/>
          </a:bodyPr>
          <a:lstStyle/>
          <a:p>
            <a:r>
              <a:rPr lang="en-IN" sz="4000" dirty="0"/>
              <a:t>Executive Summary</a:t>
            </a: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510DE49A-B880-5558-3CAF-C2D06CAE8029}"/>
              </a:ext>
            </a:extLst>
          </p:cNvPr>
          <p:cNvSpPr>
            <a:spLocks noGrp="1"/>
          </p:cNvSpPr>
          <p:nvPr>
            <p:ph idx="1"/>
          </p:nvPr>
        </p:nvSpPr>
        <p:spPr>
          <a:xfrm>
            <a:off x="1115568" y="2018806"/>
            <a:ext cx="10168128" cy="3915269"/>
          </a:xfrm>
        </p:spPr>
        <p:txBody>
          <a:bodyPr>
            <a:normAutofit/>
          </a:bodyPr>
          <a:lstStyle/>
          <a:p>
            <a:pPr marL="0" indent="0">
              <a:buNone/>
            </a:pPr>
            <a:r>
              <a:rPr lang="en-IN" sz="2400" b="1" dirty="0"/>
              <a:t>Project overview</a:t>
            </a:r>
          </a:p>
          <a:p>
            <a:pPr marL="0" indent="0" algn="just">
              <a:buNone/>
            </a:pPr>
            <a:r>
              <a:rPr lang="en-IN" sz="2000" dirty="0">
                <a:latin typeface="Arial" panose="020B0604020202020204" pitchFamily="34" charset="0"/>
                <a:cs typeface="Arial" panose="020B0604020202020204" pitchFamily="34" charset="0"/>
              </a:rPr>
              <a:t>The objective of </a:t>
            </a:r>
            <a:r>
              <a:rPr lang="en-IN" sz="2000" b="1" dirty="0" err="1">
                <a:latin typeface="Arial" panose="020B0604020202020204" pitchFamily="34" charset="0"/>
                <a:cs typeface="Arial" panose="020B0604020202020204" pitchFamily="34" charset="0"/>
              </a:rPr>
              <a:t>DataSpark</a:t>
            </a:r>
            <a:r>
              <a:rPr lang="en-IN" sz="2000" dirty="0">
                <a:latin typeface="Arial" panose="020B0604020202020204" pitchFamily="34" charset="0"/>
                <a:cs typeface="Arial" panose="020B0604020202020204" pitchFamily="34" charset="0"/>
              </a:rPr>
              <a:t> is to provide advanced data analytics solutions to electronics companies by analysing their retail data. The platform uses real-time insights to enhance decision-making, optimize inventory, improve customer targeting, and forecast trends within the electronics sector. The primary goal is to empower retail managers, product managers, and business analysts with actionable insights that drive sales and improve operational efficiency.</a:t>
            </a:r>
          </a:p>
          <a:p>
            <a:pPr marL="0" indent="0" algn="just">
              <a:buNone/>
            </a:pPr>
            <a:endParaRPr lang="en-US" sz="2000" dirty="0"/>
          </a:p>
          <a:p>
            <a:pPr marL="0" indent="0">
              <a:buNone/>
            </a:pPr>
            <a:endParaRPr lang="en-IN" sz="2000" b="1" dirty="0"/>
          </a:p>
        </p:txBody>
      </p:sp>
    </p:spTree>
    <p:extLst>
      <p:ext uri="{BB962C8B-B14F-4D97-AF65-F5344CB8AC3E}">
        <p14:creationId xmlns:p14="http://schemas.microsoft.com/office/powerpoint/2010/main" val="19633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B23FE733-F95B-4DF6-AFC5-BEEB3577C4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xmlns="" id="{9080D120-BD54-46E1-BA37-82F5E8089E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9B15665-39FE-22C5-993B-8135855FF94E}"/>
              </a:ext>
            </a:extLst>
          </p:cNvPr>
          <p:cNvSpPr>
            <a:spLocks noGrp="1"/>
          </p:cNvSpPr>
          <p:nvPr>
            <p:ph type="title"/>
          </p:nvPr>
        </p:nvSpPr>
        <p:spPr>
          <a:xfrm>
            <a:off x="889814" y="735314"/>
            <a:ext cx="6007608" cy="893461"/>
          </a:xfrm>
        </p:spPr>
        <p:txBody>
          <a:bodyPr>
            <a:normAutofit/>
          </a:bodyPr>
          <a:lstStyle/>
          <a:p>
            <a:r>
              <a:rPr lang="en-IN" sz="2800" b="1" dirty="0"/>
              <a:t>Analysis and Insights</a:t>
            </a:r>
            <a:endParaRPr lang="en-IN" sz="2800" dirty="0"/>
          </a:p>
        </p:txBody>
      </p:sp>
      <p:sp>
        <p:nvSpPr>
          <p:cNvPr id="43" name="Rectangle 42">
            <a:extLst>
              <a:ext uri="{FF2B5EF4-FFF2-40B4-BE49-F238E27FC236}">
                <a16:creationId xmlns:a16="http://schemas.microsoft.com/office/drawing/2014/main" xmlns="" id="{81D83946-74FA-498A-AC80-9926F041B5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xmlns="" id="{5060D983-8B52-443A-8183-2A1DE0561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8E21D769-E686-4505-2F8B-7D74000EB323}"/>
              </a:ext>
            </a:extLst>
          </p:cNvPr>
          <p:cNvSpPr>
            <a:spLocks noGrp="1"/>
          </p:cNvSpPr>
          <p:nvPr>
            <p:ph idx="1"/>
          </p:nvPr>
        </p:nvSpPr>
        <p:spPr>
          <a:xfrm>
            <a:off x="537589" y="1730471"/>
            <a:ext cx="6788455" cy="4493910"/>
          </a:xfrm>
        </p:spPr>
        <p:txBody>
          <a:bodyPr>
            <a:normAutofit/>
          </a:bodyPr>
          <a:lstStyle/>
          <a:p>
            <a:pPr marL="0" indent="0" algn="just">
              <a:buNone/>
            </a:pPr>
            <a:r>
              <a:rPr lang="en-US" sz="2400" b="1" dirty="0"/>
              <a:t>Customer Analysis gender wise</a:t>
            </a:r>
          </a:p>
          <a:p>
            <a:pPr algn="just"/>
            <a:r>
              <a:rPr lang="en-US" sz="2000" dirty="0"/>
              <a:t>The data indicates that male customers significantly outnumber the female customers with a slight difference, by Targeting advertisements aimed at women could help address this imbalance and boost overall sales.</a:t>
            </a:r>
          </a:p>
          <a:p>
            <a:pPr marL="0" indent="0" algn="just">
              <a:buNone/>
            </a:pPr>
            <a:endParaRPr lang="en-US" sz="2200" dirty="0"/>
          </a:p>
          <a:p>
            <a:pPr marL="0" indent="0" algn="just">
              <a:buNone/>
            </a:pPr>
            <a:r>
              <a:rPr lang="en-US" sz="2400" b="1" dirty="0"/>
              <a:t>Customer Analysis Country wise</a:t>
            </a:r>
          </a:p>
          <a:p>
            <a:pPr algn="just"/>
            <a:r>
              <a:rPr lang="en-US" sz="2000" dirty="0"/>
              <a:t>United States customer dominance is higher compared to United Kingdom, Canada, Germany and Australia. Least Customers were from Netherlands, France and Italy.</a:t>
            </a:r>
          </a:p>
          <a:p>
            <a:pPr algn="just"/>
            <a:r>
              <a:rPr lang="en-US" sz="2000" dirty="0"/>
              <a:t>Collaborating with local influencers, local brands and by conducting competitive analysis to adopt some strategies we can enhance customer acquisition.</a:t>
            </a:r>
          </a:p>
          <a:p>
            <a:endParaRPr lang="en-US" sz="1700" dirty="0"/>
          </a:p>
          <a:p>
            <a:endParaRPr lang="en-IN" sz="1700" dirty="0"/>
          </a:p>
          <a:p>
            <a:endParaRPr lang="en-IN" sz="1700" dirty="0"/>
          </a:p>
        </p:txBody>
      </p:sp>
      <p:pic>
        <p:nvPicPr>
          <p:cNvPr id="6" name="Picture 5">
            <a:extLst>
              <a:ext uri="{FF2B5EF4-FFF2-40B4-BE49-F238E27FC236}">
                <a16:creationId xmlns:a16="http://schemas.microsoft.com/office/drawing/2014/main" xmlns="" id="{96C5C19E-0C5F-DAC8-37AC-F38A56DEA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5610" y="3322885"/>
            <a:ext cx="4520772" cy="2603793"/>
          </a:xfrm>
          <a:prstGeom prst="rect">
            <a:avLst/>
          </a:prstGeom>
        </p:spPr>
      </p:pic>
      <p:pic>
        <p:nvPicPr>
          <p:cNvPr id="4" name="Content Placeholder 5">
            <a:extLst>
              <a:ext uri="{FF2B5EF4-FFF2-40B4-BE49-F238E27FC236}">
                <a16:creationId xmlns:a16="http://schemas.microsoft.com/office/drawing/2014/main" xmlns="" id="{0EB7C17F-1112-1554-F35D-8BF3ADBA0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655" y="574127"/>
            <a:ext cx="4273294" cy="2188341"/>
          </a:xfrm>
          <a:prstGeom prst="rect">
            <a:avLst/>
          </a:prstGeom>
        </p:spPr>
      </p:pic>
    </p:spTree>
    <p:extLst>
      <p:ext uri="{BB962C8B-B14F-4D97-AF65-F5344CB8AC3E}">
        <p14:creationId xmlns:p14="http://schemas.microsoft.com/office/powerpoint/2010/main" val="4409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5DF40726-9B19-4165-9C26-757D16E19E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9DD92DE-79F9-6839-EC8B-067009C692B9}"/>
              </a:ext>
            </a:extLst>
          </p:cNvPr>
          <p:cNvSpPr>
            <a:spLocks noGrp="1"/>
          </p:cNvSpPr>
          <p:nvPr>
            <p:ph idx="1"/>
          </p:nvPr>
        </p:nvSpPr>
        <p:spPr>
          <a:xfrm>
            <a:off x="1405302" y="645858"/>
            <a:ext cx="6648451" cy="4820625"/>
          </a:xfrm>
        </p:spPr>
        <p:txBody>
          <a:bodyPr>
            <a:normAutofit/>
          </a:bodyPr>
          <a:lstStyle/>
          <a:p>
            <a:pPr marL="0" indent="0" algn="just">
              <a:buNone/>
            </a:pPr>
            <a:endParaRPr lang="en-IN" sz="2000" b="1" dirty="0"/>
          </a:p>
          <a:p>
            <a:pPr marL="0" indent="0" algn="just">
              <a:buNone/>
            </a:pPr>
            <a:endParaRPr lang="en-IN" sz="2000" b="1" dirty="0"/>
          </a:p>
          <a:p>
            <a:pPr marL="0" indent="0" algn="just">
              <a:buNone/>
            </a:pPr>
            <a:r>
              <a:rPr lang="en-IN" sz="2400" b="1" dirty="0"/>
              <a:t>Analysis of </a:t>
            </a:r>
            <a:r>
              <a:rPr lang="en-IN" sz="2400" b="1" dirty="0" smtClean="0"/>
              <a:t>total sale of each Country </a:t>
            </a:r>
            <a:endParaRPr lang="en-IN" sz="2400" b="1" dirty="0"/>
          </a:p>
          <a:p>
            <a:pPr algn="just"/>
            <a:endParaRPr lang="en-IN" sz="2000" dirty="0"/>
          </a:p>
          <a:p>
            <a:pPr algn="just"/>
            <a:endParaRPr lang="en-IN" sz="2000" dirty="0"/>
          </a:p>
          <a:p>
            <a:pPr algn="just"/>
            <a:r>
              <a:rPr lang="en-US" sz="2000" dirty="0"/>
              <a:t>United States customer dominance is higher compared to United Kingdom, Canada, Germany and Australia. Least Customers were from Netherlands, France and Italy.</a:t>
            </a:r>
          </a:p>
          <a:p>
            <a:pPr algn="just"/>
            <a:endParaRPr lang="en-IN" sz="2000" dirty="0"/>
          </a:p>
          <a:p>
            <a:pPr algn="just"/>
            <a:r>
              <a:rPr lang="en-IN" sz="2000" dirty="0" smtClean="0"/>
              <a:t>Using this Analysis ,we can take measures to improve the sale in other </a:t>
            </a:r>
            <a:r>
              <a:rPr lang="en-IN" sz="2000" dirty="0" err="1" smtClean="0"/>
              <a:t>countrys</a:t>
            </a:r>
            <a:r>
              <a:rPr lang="en-IN" sz="2000" dirty="0" smtClean="0"/>
              <a:t> </a:t>
            </a:r>
            <a:r>
              <a:rPr lang="en-IN" sz="2000" dirty="0" smtClean="0"/>
              <a:t> </a:t>
            </a:r>
            <a:r>
              <a:rPr lang="en-IN" sz="2000" dirty="0"/>
              <a:t>.</a:t>
            </a:r>
          </a:p>
        </p:txBody>
      </p:sp>
      <p:sp>
        <p:nvSpPr>
          <p:cNvPr id="14" name="Rectangle 13">
            <a:extLst>
              <a:ext uri="{FF2B5EF4-FFF2-40B4-BE49-F238E27FC236}">
                <a16:creationId xmlns:a16="http://schemas.microsoft.com/office/drawing/2014/main" xmlns="" id="{2089CB41-F399-4AEB-980C-5BFB1049CB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xmlns="" id="{1BFC967B-3DD6-463D-9DB9-6E4419AE0D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098" y="1058170"/>
            <a:ext cx="3654050" cy="3996000"/>
          </a:xfrm>
          <a:prstGeom prst="rect">
            <a:avLst/>
          </a:prstGeom>
        </p:spPr>
      </p:pic>
    </p:spTree>
    <p:extLst>
      <p:ext uri="{BB962C8B-B14F-4D97-AF65-F5344CB8AC3E}">
        <p14:creationId xmlns:p14="http://schemas.microsoft.com/office/powerpoint/2010/main" val="10193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352BEC0E-22F8-46D0-9632-375DB541B0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A035FF6-9F8C-EDF6-894B-F9081F80F39B}"/>
              </a:ext>
            </a:extLst>
          </p:cNvPr>
          <p:cNvSpPr>
            <a:spLocks noGrp="1"/>
          </p:cNvSpPr>
          <p:nvPr>
            <p:ph idx="1"/>
          </p:nvPr>
        </p:nvSpPr>
        <p:spPr>
          <a:xfrm>
            <a:off x="640080" y="412893"/>
            <a:ext cx="7265670" cy="6016482"/>
          </a:xfrm>
        </p:spPr>
        <p:txBody>
          <a:bodyPr>
            <a:normAutofit fontScale="92500" lnSpcReduction="10000"/>
          </a:bodyPr>
          <a:lstStyle/>
          <a:p>
            <a:pPr marL="0" indent="0" algn="just">
              <a:buNone/>
            </a:pPr>
            <a:r>
              <a:rPr lang="en-IN" sz="2600" b="1" dirty="0"/>
              <a:t>Sales Analysis by Category </a:t>
            </a:r>
          </a:p>
          <a:p>
            <a:pPr algn="just"/>
            <a:r>
              <a:rPr lang="en-IN" sz="2200" dirty="0"/>
              <a:t>Computers were the top category by the Quantity sold, Tv and video were the least sold. Ensure adequate stock levels for high demand categories and create a bundles of combining high performing items with low performing items, also offering discounts on low performing  will boost sales across categories.</a:t>
            </a:r>
          </a:p>
          <a:p>
            <a:pPr marL="0" indent="0" algn="just">
              <a:buNone/>
            </a:pPr>
            <a:endParaRPr lang="en-IN" sz="2200" b="1" dirty="0"/>
          </a:p>
          <a:p>
            <a:pPr marL="0" indent="0" algn="just">
              <a:buNone/>
            </a:pPr>
            <a:endParaRPr lang="en-IN" sz="2200" b="1" dirty="0"/>
          </a:p>
          <a:p>
            <a:pPr marL="0" indent="0" algn="just">
              <a:buNone/>
            </a:pPr>
            <a:endParaRPr lang="en-IN" sz="2200" b="1" dirty="0"/>
          </a:p>
          <a:p>
            <a:pPr marL="0" indent="0" algn="just">
              <a:buNone/>
            </a:pPr>
            <a:r>
              <a:rPr lang="en-IN" sz="2600" b="1" dirty="0"/>
              <a:t>Sales Analysis by Currency</a:t>
            </a:r>
          </a:p>
          <a:p>
            <a:pPr algn="just">
              <a:buFont typeface="Arial" panose="020B0604020202020204" pitchFamily="34" charset="0"/>
              <a:buChar char="•"/>
            </a:pPr>
            <a:r>
              <a:rPr lang="en-US" sz="2200" i="0" dirty="0">
                <a:solidFill>
                  <a:schemeClr val="tx1">
                    <a:lumMod val="95000"/>
                    <a:lumOff val="5000"/>
                  </a:schemeClr>
                </a:solidFill>
                <a:effectLst/>
              </a:rPr>
              <a:t>Sum of profit for USD currency was </a:t>
            </a:r>
            <a:r>
              <a:rPr lang="en-US" sz="2200" dirty="0" smtClean="0">
                <a:solidFill>
                  <a:schemeClr val="tx1">
                    <a:lumMod val="95000"/>
                    <a:lumOff val="5000"/>
                  </a:schemeClr>
                </a:solidFill>
              </a:rPr>
              <a:t>64.38</a:t>
            </a:r>
            <a:r>
              <a:rPr lang="en-US" sz="2200" i="0" dirty="0" smtClean="0">
                <a:solidFill>
                  <a:schemeClr val="tx1">
                    <a:lumMod val="95000"/>
                    <a:lumOff val="5000"/>
                  </a:schemeClr>
                </a:solidFill>
                <a:effectLst/>
              </a:rPr>
              <a:t>%</a:t>
            </a:r>
            <a:r>
              <a:rPr lang="en-US" sz="2200" i="0" dirty="0">
                <a:solidFill>
                  <a:schemeClr val="tx1">
                    <a:lumMod val="95000"/>
                    <a:lumOff val="5000"/>
                  </a:schemeClr>
                </a:solidFill>
                <a:effectLst/>
              </a:rPr>
              <a:t> , followed by:</a:t>
            </a:r>
          </a:p>
          <a:p>
            <a:pPr marL="742950" lvl="1" indent="-285750" algn="just">
              <a:buFont typeface="Arial" panose="020B0604020202020204" pitchFamily="34" charset="0"/>
              <a:buChar char="•"/>
            </a:pPr>
            <a:r>
              <a:rPr lang="en-US" sz="2200" i="0" dirty="0">
                <a:solidFill>
                  <a:schemeClr val="tx1">
                    <a:lumMod val="95000"/>
                    <a:lumOff val="5000"/>
                  </a:schemeClr>
                </a:solidFill>
                <a:effectLst/>
              </a:rPr>
              <a:t>EUR: </a:t>
            </a:r>
            <a:r>
              <a:rPr lang="en-US" sz="2200" dirty="0" smtClean="0">
                <a:solidFill>
                  <a:schemeClr val="tx1">
                    <a:lumMod val="95000"/>
                    <a:lumOff val="5000"/>
                  </a:schemeClr>
                </a:solidFill>
              </a:rPr>
              <a:t>18.46</a:t>
            </a:r>
            <a:r>
              <a:rPr lang="en-US" sz="2200" i="0" dirty="0" smtClean="0">
                <a:solidFill>
                  <a:schemeClr val="tx1">
                    <a:lumMod val="95000"/>
                    <a:lumOff val="5000"/>
                  </a:schemeClr>
                </a:solidFill>
                <a:effectLst/>
              </a:rPr>
              <a:t>%</a:t>
            </a:r>
            <a:endParaRPr lang="en-US" sz="2200" i="0" dirty="0">
              <a:solidFill>
                <a:schemeClr val="tx1">
                  <a:lumMod val="95000"/>
                  <a:lumOff val="5000"/>
                </a:schemeClr>
              </a:solidFill>
              <a:effectLst/>
            </a:endParaRPr>
          </a:p>
          <a:p>
            <a:pPr marL="742950" lvl="1" indent="-285750" algn="just">
              <a:buFont typeface="Arial" panose="020B0604020202020204" pitchFamily="34" charset="0"/>
              <a:buChar char="•"/>
            </a:pPr>
            <a:r>
              <a:rPr lang="en-US" sz="2200" dirty="0" smtClean="0">
                <a:solidFill>
                  <a:schemeClr val="tx1">
                    <a:lumMod val="95000"/>
                    <a:lumOff val="5000"/>
                  </a:schemeClr>
                </a:solidFill>
              </a:rPr>
              <a:t>AUD</a:t>
            </a:r>
            <a:r>
              <a:rPr lang="en-US" sz="2200" i="0" dirty="0" smtClean="0">
                <a:solidFill>
                  <a:schemeClr val="tx1">
                    <a:lumMod val="95000"/>
                    <a:lumOff val="5000"/>
                  </a:schemeClr>
                </a:solidFill>
                <a:effectLst/>
              </a:rPr>
              <a:t>: </a:t>
            </a:r>
            <a:r>
              <a:rPr lang="en-US" sz="2200" dirty="0" smtClean="0">
                <a:solidFill>
                  <a:schemeClr val="tx1">
                    <a:lumMod val="95000"/>
                    <a:lumOff val="5000"/>
                  </a:schemeClr>
                </a:solidFill>
              </a:rPr>
              <a:t>16.42</a:t>
            </a:r>
            <a:r>
              <a:rPr lang="en-US" sz="2200" i="0" dirty="0" smtClean="0">
                <a:solidFill>
                  <a:schemeClr val="tx1">
                    <a:lumMod val="95000"/>
                    <a:lumOff val="5000"/>
                  </a:schemeClr>
                </a:solidFill>
                <a:effectLst/>
              </a:rPr>
              <a:t>%</a:t>
            </a:r>
            <a:endParaRPr lang="en-US" sz="2200" i="0" dirty="0">
              <a:solidFill>
                <a:schemeClr val="tx1">
                  <a:lumMod val="95000"/>
                  <a:lumOff val="5000"/>
                </a:schemeClr>
              </a:solidFill>
              <a:effectLst/>
            </a:endParaRPr>
          </a:p>
          <a:p>
            <a:pPr marL="742950" lvl="1" indent="-285750" algn="just">
              <a:buFont typeface="Arial" panose="020B0604020202020204" pitchFamily="34" charset="0"/>
              <a:buChar char="•"/>
            </a:pPr>
            <a:r>
              <a:rPr lang="en-US" sz="2200" i="0" dirty="0">
                <a:solidFill>
                  <a:schemeClr val="tx1">
                    <a:lumMod val="95000"/>
                    <a:lumOff val="5000"/>
                  </a:schemeClr>
                </a:solidFill>
                <a:effectLst/>
              </a:rPr>
              <a:t>CAD: </a:t>
            </a:r>
            <a:r>
              <a:rPr lang="en-US" sz="2200" i="0" dirty="0" smtClean="0">
                <a:solidFill>
                  <a:schemeClr val="tx1">
                    <a:lumMod val="95000"/>
                    <a:lumOff val="5000"/>
                  </a:schemeClr>
                </a:solidFill>
                <a:effectLst/>
              </a:rPr>
              <a:t>0.37%</a:t>
            </a:r>
            <a:endParaRPr lang="en-US" sz="2200" i="0" dirty="0">
              <a:solidFill>
                <a:schemeClr val="tx1">
                  <a:lumMod val="95000"/>
                  <a:lumOff val="5000"/>
                </a:schemeClr>
              </a:solidFill>
              <a:effectLst/>
            </a:endParaRPr>
          </a:p>
          <a:p>
            <a:pPr marL="457200" lvl="1" indent="0" algn="just">
              <a:buNone/>
            </a:pPr>
            <a:endParaRPr lang="en-US" sz="2200" i="0" dirty="0">
              <a:solidFill>
                <a:schemeClr val="tx1">
                  <a:lumMod val="95000"/>
                  <a:lumOff val="5000"/>
                </a:schemeClr>
              </a:solidFill>
              <a:effectLst/>
            </a:endParaRPr>
          </a:p>
          <a:p>
            <a:pPr algn="just"/>
            <a:r>
              <a:rPr lang="en-IN" sz="2200" dirty="0"/>
              <a:t>Profit on USD currency was higher compared to other currency. Use currency optimization Strategy like monitoring fluctuations in exchange rate and adjusting local pricing based on the strength of currency to maintain profitability </a:t>
            </a:r>
          </a:p>
          <a:p>
            <a:endParaRPr lang="en-IN" sz="2000" dirty="0"/>
          </a:p>
          <a:p>
            <a:endParaRPr lang="en-IN" sz="2000" dirty="0"/>
          </a:p>
        </p:txBody>
      </p:sp>
      <p:pic>
        <p:nvPicPr>
          <p:cNvPr id="10" name="Picture 9">
            <a:extLst>
              <a:ext uri="{FF2B5EF4-FFF2-40B4-BE49-F238E27FC236}">
                <a16:creationId xmlns:a16="http://schemas.microsoft.com/office/drawing/2014/main" xmlns="" id="{4E49C0FB-5F00-AED7-F497-4C223D49B0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5830" y="3768062"/>
            <a:ext cx="3140429" cy="2661313"/>
          </a:xfrm>
          <a:prstGeom prst="rect">
            <a:avLst/>
          </a:prstGeom>
        </p:spPr>
      </p:pic>
      <p:pic>
        <p:nvPicPr>
          <p:cNvPr id="7" name="Picture 6">
            <a:extLst>
              <a:ext uri="{FF2B5EF4-FFF2-40B4-BE49-F238E27FC236}">
                <a16:creationId xmlns:a16="http://schemas.microsoft.com/office/drawing/2014/main" xmlns="" id="{33913D29-45F3-0BD8-CF55-A6D882A85A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 r="-134"/>
          <a:stretch/>
        </p:blipFill>
        <p:spPr>
          <a:xfrm>
            <a:off x="8240840" y="754568"/>
            <a:ext cx="3140429" cy="1853619"/>
          </a:xfrm>
          <a:prstGeom prst="rect">
            <a:avLst/>
          </a:prstGeom>
        </p:spPr>
      </p:pic>
    </p:spTree>
    <p:extLst>
      <p:ext uri="{BB962C8B-B14F-4D97-AF65-F5344CB8AC3E}">
        <p14:creationId xmlns:p14="http://schemas.microsoft.com/office/powerpoint/2010/main" val="13481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xmlns="" id="{2CB962CF-61A3-4EF9-94F6-7C59B03295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A93BC78-CAAC-9BB2-00FC-3330DCD1444F}"/>
              </a:ext>
            </a:extLst>
          </p:cNvPr>
          <p:cNvSpPr>
            <a:spLocks noGrp="1"/>
          </p:cNvSpPr>
          <p:nvPr>
            <p:ph idx="1"/>
          </p:nvPr>
        </p:nvSpPr>
        <p:spPr>
          <a:xfrm>
            <a:off x="838200" y="612843"/>
            <a:ext cx="6797405" cy="5507871"/>
          </a:xfrm>
        </p:spPr>
        <p:txBody>
          <a:bodyPr>
            <a:normAutofit/>
          </a:bodyPr>
          <a:lstStyle/>
          <a:p>
            <a:pPr marL="0" indent="0" algn="just">
              <a:buNone/>
            </a:pPr>
            <a:endParaRPr lang="en-IN" sz="2000" b="1" dirty="0"/>
          </a:p>
          <a:p>
            <a:pPr marL="0" indent="0" algn="just">
              <a:buNone/>
            </a:pPr>
            <a:endParaRPr lang="en-IN" sz="2000" dirty="0"/>
          </a:p>
          <a:p>
            <a:pPr marL="0" indent="0" algn="just">
              <a:buNone/>
            </a:pPr>
            <a:r>
              <a:rPr lang="en-IN" sz="2400" b="1" dirty="0"/>
              <a:t>Sales analysis by brands </a:t>
            </a:r>
          </a:p>
          <a:p>
            <a:pPr algn="just"/>
            <a:r>
              <a:rPr lang="en-IN" sz="2000" dirty="0"/>
              <a:t>Top performing brand was Adventure Works by its total sales followed by Contoso and the least was Northwind Traders.</a:t>
            </a:r>
          </a:p>
          <a:p>
            <a:pPr algn="just"/>
            <a:r>
              <a:rPr lang="en-IN" sz="2000" dirty="0"/>
              <a:t>If customers are drawn into fewer top brands, consider diversifying the product lineup to reduce dependency </a:t>
            </a:r>
            <a:r>
              <a:rPr lang="en-IN" sz="1400" dirty="0"/>
              <a:t>.</a:t>
            </a:r>
          </a:p>
        </p:txBody>
      </p:sp>
      <p:pic>
        <p:nvPicPr>
          <p:cNvPr id="7" name="Picture 6">
            <a:extLst>
              <a:ext uri="{FF2B5EF4-FFF2-40B4-BE49-F238E27FC236}">
                <a16:creationId xmlns:a16="http://schemas.microsoft.com/office/drawing/2014/main" xmlns="" id="{BA3AEB41-23BB-9AF1-F09F-22384AAB9A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90"/>
          <a:stretch/>
        </p:blipFill>
        <p:spPr>
          <a:xfrm>
            <a:off x="8939283" y="902660"/>
            <a:ext cx="2007041" cy="2900337"/>
          </a:xfrm>
          <a:prstGeom prst="rect">
            <a:avLst/>
          </a:prstGeom>
          <a:effectLst>
            <a:glow>
              <a:schemeClr val="accent2">
                <a:satMod val="175000"/>
                <a:alpha val="36000"/>
              </a:schemeClr>
            </a:glow>
            <a:softEdge rad="12700"/>
          </a:effectLst>
        </p:spPr>
      </p:pic>
    </p:spTree>
    <p:extLst>
      <p:ext uri="{BB962C8B-B14F-4D97-AF65-F5344CB8AC3E}">
        <p14:creationId xmlns:p14="http://schemas.microsoft.com/office/powerpoint/2010/main" val="53696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288C6B4-AFC3-407F-A595-EFFD38D4CC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xmlns="" id="{CF236821-17FE-429B-8D2C-08E13A64EA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xmlns="" id="{C0BDBCD2-E081-43AB-9119-C55465E59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xmlns="" id="{98E79BE4-34FE-485A-98A5-92CE8F7C4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8BFACB08-5BAA-7850-7728-5A1F1AEC6144}"/>
              </a:ext>
            </a:extLst>
          </p:cNvPr>
          <p:cNvSpPr txBox="1"/>
          <p:nvPr/>
        </p:nvSpPr>
        <p:spPr>
          <a:xfrm>
            <a:off x="386750" y="1378942"/>
            <a:ext cx="7263384" cy="4216539"/>
          </a:xfrm>
          <a:prstGeom prst="rect">
            <a:avLst/>
          </a:prstGeom>
          <a:noFill/>
        </p:spPr>
        <p:txBody>
          <a:bodyPr wrap="square">
            <a:spAutoFit/>
          </a:bodyPr>
          <a:lstStyle/>
          <a:p>
            <a:pPr marL="0" indent="0" algn="just">
              <a:buNone/>
            </a:pPr>
            <a:r>
              <a:rPr lang="en-US" sz="2400" b="1" dirty="0" smtClean="0"/>
              <a:t>Customer Purchase Frequency</a:t>
            </a:r>
            <a:endParaRPr lang="en-IN" sz="2400" b="1" dirty="0"/>
          </a:p>
          <a:p>
            <a:pPr marL="0" indent="0" algn="just">
              <a:buNone/>
            </a:pPr>
            <a:endParaRPr lang="en-IN" sz="2400" b="1" dirty="0"/>
          </a:p>
          <a:p>
            <a:pPr marL="342900" indent="-342900" algn="just">
              <a:buFont typeface="Arial" panose="020B0604020202020204" pitchFamily="34" charset="0"/>
              <a:buChar char="•"/>
            </a:pPr>
            <a:r>
              <a:rPr lang="en-US" sz="2000" dirty="0" smtClean="0"/>
              <a:t>Analyzing the Frequency of Same Customer Purchasing the Products ,So that we Can generate a report on Regular Customers and the products the have purchased, so that we can get a feedback regarding the products and it will be useful for developing the sale of the particular brand and can be helpful for improving the Marketing of the store.</a:t>
            </a: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US" sz="2000" dirty="0" smtClean="0"/>
              <a:t>We can Consider offering some Discounts for the Premium Customers</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277" y="171609"/>
            <a:ext cx="6812799" cy="6858000"/>
          </a:xfrm>
          <a:prstGeom prst="rect">
            <a:avLst/>
          </a:prstGeom>
        </p:spPr>
      </p:pic>
    </p:spTree>
    <p:extLst>
      <p:ext uri="{BB962C8B-B14F-4D97-AF65-F5344CB8AC3E}">
        <p14:creationId xmlns:p14="http://schemas.microsoft.com/office/powerpoint/2010/main" val="327706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23FE733-F95B-4DF6-AFC5-BEEB3577C4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xmlns="" id="{9080D120-BD54-46E1-BA37-82F5E8089E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1D83946-74FA-498A-AC80-9926F041B5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xmlns="" id="{5060D983-8B52-443A-8183-2A1DE0561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51575EB2-2A82-4BE7-91CD-B76B2B8D5F8D}"/>
              </a:ext>
            </a:extLst>
          </p:cNvPr>
          <p:cNvSpPr>
            <a:spLocks noGrp="1"/>
          </p:cNvSpPr>
          <p:nvPr>
            <p:ph idx="1"/>
          </p:nvPr>
        </p:nvSpPr>
        <p:spPr>
          <a:xfrm>
            <a:off x="441578" y="1005202"/>
            <a:ext cx="6852463" cy="5124342"/>
          </a:xfrm>
        </p:spPr>
        <p:txBody>
          <a:bodyPr>
            <a:noAutofit/>
          </a:bodyPr>
          <a:lstStyle/>
          <a:p>
            <a:pPr marL="0" indent="0" algn="just">
              <a:buNone/>
            </a:pPr>
            <a:r>
              <a:rPr lang="en-IN" sz="2400" b="1" dirty="0"/>
              <a:t>Store analysis by country and sales</a:t>
            </a:r>
          </a:p>
          <a:p>
            <a:pPr algn="just"/>
            <a:r>
              <a:rPr lang="en-IN" sz="2000" dirty="0"/>
              <a:t>US has high no of stores by </a:t>
            </a:r>
            <a:r>
              <a:rPr lang="en-IN" sz="2000" dirty="0" smtClean="0"/>
              <a:t>64.37% </a:t>
            </a:r>
            <a:r>
              <a:rPr lang="en-IN" sz="2000" dirty="0"/>
              <a:t>compared to Australia with </a:t>
            </a:r>
            <a:r>
              <a:rPr lang="en-IN" sz="2000" dirty="0" smtClean="0"/>
              <a:t>16.4% </a:t>
            </a:r>
            <a:r>
              <a:rPr lang="en-IN" sz="2000" dirty="0"/>
              <a:t>. Stores with Store Key “5” contribute to the highest sales and revenue</a:t>
            </a:r>
          </a:p>
          <a:p>
            <a:pPr marL="0" indent="0" algn="just">
              <a:buNone/>
            </a:pPr>
            <a:endParaRPr lang="en-IN" sz="2000" dirty="0"/>
          </a:p>
          <a:p>
            <a:pPr algn="just"/>
            <a:r>
              <a:rPr lang="en-IN" sz="2000" dirty="0"/>
              <a:t>For countries like France and Canada with less no of stores consider setting up pop up stores in strategic locations such as busy shopping places. In countries with fewer stores Franchising could be of low risk to improve business growth</a:t>
            </a:r>
          </a:p>
          <a:p>
            <a:pPr algn="just"/>
            <a:endParaRPr lang="en-IN" sz="2000" dirty="0"/>
          </a:p>
          <a:p>
            <a:pPr algn="just"/>
            <a:r>
              <a:rPr lang="en-US" sz="2000" dirty="0" err="1" smtClean="0"/>
              <a:t>Analysing</a:t>
            </a:r>
            <a:r>
              <a:rPr lang="en-US" sz="2000" dirty="0" smtClean="0"/>
              <a:t> a Particular Country using store key Value ,So that we can create a Data regarding the Total products that are sold ,which is faster moving Brand, product etc. and the least one so that we can improve the sales of the particular brand and product, from each state etc.</a:t>
            </a:r>
            <a:endParaRPr lang="en-IN" sz="2000" dirty="0"/>
          </a:p>
        </p:txBody>
      </p:sp>
      <p:pic>
        <p:nvPicPr>
          <p:cNvPr id="9" name="Picture 8">
            <a:extLst>
              <a:ext uri="{FF2B5EF4-FFF2-40B4-BE49-F238E27FC236}">
                <a16:creationId xmlns:a16="http://schemas.microsoft.com/office/drawing/2014/main" xmlns="" id="{8385E756-65A5-B76F-BD47-2050A180AF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1370" y="1281470"/>
            <a:ext cx="3360699" cy="1757152"/>
          </a:xfrm>
          <a:prstGeom prst="rect">
            <a:avLst/>
          </a:prstGeom>
        </p:spPr>
      </p:pic>
      <p:pic>
        <p:nvPicPr>
          <p:cNvPr id="11" name="Picture 10">
            <a:extLst>
              <a:ext uri="{FF2B5EF4-FFF2-40B4-BE49-F238E27FC236}">
                <a16:creationId xmlns:a16="http://schemas.microsoft.com/office/drawing/2014/main" xmlns="" id="{983DA4E9-6661-3137-3988-4A9B2A892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1610" y="3629465"/>
            <a:ext cx="3200459" cy="2128495"/>
          </a:xfrm>
          <a:prstGeom prst="rect">
            <a:avLst/>
          </a:prstGeom>
        </p:spPr>
      </p:pic>
    </p:spTree>
    <p:extLst>
      <p:ext uri="{BB962C8B-B14F-4D97-AF65-F5344CB8AC3E}">
        <p14:creationId xmlns:p14="http://schemas.microsoft.com/office/powerpoint/2010/main" val="3519820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857</TotalTime>
  <Words>544</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Calibri</vt:lpstr>
      <vt:lpstr>Office Theme</vt:lpstr>
      <vt:lpstr>DataSpark: Illuminating Insights  for Global Electronics</vt:lpstr>
      <vt:lpstr>Executive Summary</vt:lpstr>
      <vt:lpstr>Analysis and Insights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Srinivasan, Kalaiselvam</dc:creator>
  <cp:lastModifiedBy>Admin</cp:lastModifiedBy>
  <cp:revision>17</cp:revision>
  <dcterms:created xsi:type="dcterms:W3CDTF">2024-10-12T06:06:23Z</dcterms:created>
  <dcterms:modified xsi:type="dcterms:W3CDTF">2024-11-28T08:20:25Z</dcterms:modified>
</cp:coreProperties>
</file>