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0" r:id="rId1"/>
  </p:sldMasterIdLst>
  <p:sldIdLst>
    <p:sldId id="256" r:id="rId2"/>
    <p:sldId id="257" r:id="rId3"/>
    <p:sldId id="258" r:id="rId4"/>
    <p:sldId id="259" r:id="rId5"/>
    <p:sldId id="260" r:id="rId6"/>
    <p:sldId id="262" r:id="rId7"/>
    <p:sldId id="263"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D0D6"/>
    <a:srgbClr val="295D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24059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79981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969020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651163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536864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A46C7A4-63B4-4378-ADE8-2D56D7543F14}" type="datetimeFigureOut">
              <a:rPr lang="en-IN" smtClean="0"/>
              <a:t>11-09-2024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580180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A46C7A4-63B4-4378-ADE8-2D56D7543F14}" type="datetimeFigureOut">
              <a:rPr lang="en-IN" smtClean="0"/>
              <a:t>11-09-2024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4151268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295738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92174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8033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42922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46C7A4-63B4-4378-ADE8-2D56D7543F14}"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618080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46C7A4-63B4-4378-ADE8-2D56D7543F14}" type="datetimeFigureOut">
              <a:rPr lang="en-IN" smtClean="0"/>
              <a:t>11-09-2024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4084221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46C7A4-63B4-4378-ADE8-2D56D7543F14}" type="datetimeFigureOut">
              <a:rPr lang="en-IN" smtClean="0"/>
              <a:t>11-09-2024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889910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6C7A4-63B4-4378-ADE8-2D56D7543F14}" type="datetimeFigureOut">
              <a:rPr lang="en-IN" smtClean="0"/>
              <a:t>11-09-2024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917086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29893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88722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A46C7A4-63B4-4378-ADE8-2D56D7543F14}" type="datetimeFigureOut">
              <a:rPr lang="en-IN" smtClean="0"/>
              <a:t>11-09-2024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858B355-509B-4A6B-A848-A220C957C5BA}" type="slidenum">
              <a:rPr lang="en-IN" smtClean="0"/>
              <a:t>‹#›</a:t>
            </a:fld>
            <a:endParaRPr lang="en-IN"/>
          </a:p>
        </p:txBody>
      </p:sp>
    </p:spTree>
    <p:extLst>
      <p:ext uri="{BB962C8B-B14F-4D97-AF65-F5344CB8AC3E}">
        <p14:creationId xmlns:p14="http://schemas.microsoft.com/office/powerpoint/2010/main" val="3175832405"/>
      </p:ext>
    </p:extLst>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 id="2147484142" r:id="rId12"/>
    <p:sldLayoutId id="2147484143" r:id="rId13"/>
    <p:sldLayoutId id="2147484144" r:id="rId14"/>
    <p:sldLayoutId id="2147484145" r:id="rId15"/>
    <p:sldLayoutId id="2147484146" r:id="rId16"/>
    <p:sldLayoutId id="214748414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2.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AFC6-1D01-61A3-2238-B41019326680}"/>
              </a:ext>
            </a:extLst>
          </p:cNvPr>
          <p:cNvSpPr>
            <a:spLocks noGrp="1"/>
          </p:cNvSpPr>
          <p:nvPr>
            <p:ph type="ctrTitle"/>
          </p:nvPr>
        </p:nvSpPr>
        <p:spPr>
          <a:xfrm>
            <a:off x="619432" y="686388"/>
            <a:ext cx="8246533" cy="2558712"/>
          </a:xfrm>
        </p:spPr>
        <p:txBody>
          <a:bodyPr>
            <a:normAutofit/>
          </a:bodyPr>
          <a:lstStyle/>
          <a:p>
            <a:r>
              <a:rPr lang="en-IN" dirty="0">
                <a:solidFill>
                  <a:srgbClr val="FF0000"/>
                </a:solidFill>
              </a:rPr>
              <a:t>Employee data analysis using excel</a:t>
            </a:r>
          </a:p>
        </p:txBody>
      </p:sp>
      <p:sp>
        <p:nvSpPr>
          <p:cNvPr id="3" name="Subtitle 2">
            <a:extLst>
              <a:ext uri="{FF2B5EF4-FFF2-40B4-BE49-F238E27FC236}">
                <a16:creationId xmlns:a16="http://schemas.microsoft.com/office/drawing/2014/main" id="{A7D09B02-675B-4797-04C5-CF1235CBDA16}"/>
              </a:ext>
            </a:extLst>
          </p:cNvPr>
          <p:cNvSpPr>
            <a:spLocks noGrp="1"/>
          </p:cNvSpPr>
          <p:nvPr>
            <p:ph type="subTitle" idx="1"/>
          </p:nvPr>
        </p:nvSpPr>
        <p:spPr>
          <a:xfrm>
            <a:off x="995501" y="3612901"/>
            <a:ext cx="9001462" cy="2866292"/>
          </a:xfrm>
        </p:spPr>
        <p:txBody>
          <a:bodyPr>
            <a:normAutofit/>
          </a:bodyPr>
          <a:lstStyle/>
          <a:p>
            <a:pPr algn="just"/>
            <a:r>
              <a:rPr lang="en-IN" sz="2400" b="1" dirty="0">
                <a:solidFill>
                  <a:schemeClr val="tx1"/>
                </a:solidFill>
              </a:rPr>
              <a:t>STUDENT NAME</a:t>
            </a:r>
            <a:r>
              <a:rPr lang="en-GB" sz="2400" b="1" dirty="0">
                <a:solidFill>
                  <a:schemeClr val="tx1"/>
                </a:solidFill>
              </a:rPr>
              <a:t>: </a:t>
            </a:r>
            <a:r>
              <a:rPr lang="en-GB" sz="2400" b="1" dirty="0">
                <a:solidFill>
                  <a:schemeClr val="accent2"/>
                </a:solidFill>
              </a:rPr>
              <a:t>vijaylaxmi.p</a:t>
            </a:r>
            <a:endParaRPr lang="en-IN" sz="2400" dirty="0">
              <a:solidFill>
                <a:schemeClr val="accent2"/>
              </a:solidFill>
            </a:endParaRPr>
          </a:p>
          <a:p>
            <a:pPr algn="just"/>
            <a:r>
              <a:rPr lang="en-IN" sz="2400" b="1" dirty="0">
                <a:solidFill>
                  <a:schemeClr val="tx1"/>
                </a:solidFill>
              </a:rPr>
              <a:t>REGISTER NO</a:t>
            </a:r>
            <a:r>
              <a:rPr lang="en-IN" sz="2400" dirty="0"/>
              <a:t>:31</a:t>
            </a:r>
            <a:r>
              <a:rPr lang="en-GB" sz="2400" dirty="0"/>
              <a:t>22124216</a:t>
            </a:r>
            <a:endParaRPr lang="en-IN" sz="2400" b="1" dirty="0">
              <a:solidFill>
                <a:schemeClr val="tx1"/>
              </a:solidFill>
            </a:endParaRPr>
          </a:p>
          <a:p>
            <a:pPr algn="just"/>
            <a:endParaRPr lang="en-IN" sz="2400" dirty="0">
              <a:solidFill>
                <a:srgbClr val="8AD0D6"/>
              </a:solidFill>
            </a:endParaRPr>
          </a:p>
          <a:p>
            <a:pPr algn="just"/>
            <a:r>
              <a:rPr lang="en-IN" sz="2400" b="1" dirty="0">
                <a:solidFill>
                  <a:schemeClr val="tx1"/>
                </a:solidFill>
              </a:rPr>
              <a:t>DEPARTMENT</a:t>
            </a:r>
            <a:r>
              <a:rPr lang="en-IN" sz="2400" dirty="0"/>
              <a:t>: b.co</a:t>
            </a:r>
            <a:r>
              <a:rPr lang="en-GB" sz="2400" dirty="0"/>
              <a:t>m(banking management </a:t>
            </a:r>
            <a:r>
              <a:rPr lang="en-IN" sz="2400" dirty="0"/>
              <a:t>)</a:t>
            </a:r>
          </a:p>
          <a:p>
            <a:pPr algn="just"/>
            <a:r>
              <a:rPr lang="en-IN" sz="2400" b="1" dirty="0">
                <a:solidFill>
                  <a:schemeClr val="tx1"/>
                </a:solidFill>
              </a:rPr>
              <a:t>COLLEGE</a:t>
            </a:r>
            <a:r>
              <a:rPr lang="en-IN" sz="2400" dirty="0"/>
              <a:t>: Shree </a:t>
            </a:r>
            <a:r>
              <a:rPr lang="en-IN" sz="2400" dirty="0" err="1"/>
              <a:t>Muthukumaraswamy</a:t>
            </a:r>
            <a:r>
              <a:rPr lang="en-IN" sz="2400" dirty="0"/>
              <a:t> college </a:t>
            </a:r>
          </a:p>
        </p:txBody>
      </p:sp>
    </p:spTree>
    <p:extLst>
      <p:ext uri="{BB962C8B-B14F-4D97-AF65-F5344CB8AC3E}">
        <p14:creationId xmlns:p14="http://schemas.microsoft.com/office/powerpoint/2010/main" val="128933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9898-700E-EC2D-9409-A0D4403D87E3}"/>
              </a:ext>
            </a:extLst>
          </p:cNvPr>
          <p:cNvSpPr>
            <a:spLocks noGrp="1"/>
          </p:cNvSpPr>
          <p:nvPr>
            <p:ph type="title"/>
          </p:nvPr>
        </p:nvSpPr>
        <p:spPr>
          <a:xfrm>
            <a:off x="196644" y="691529"/>
            <a:ext cx="10952689" cy="1151965"/>
          </a:xfrm>
        </p:spPr>
        <p:txBody>
          <a:bodyPr>
            <a:noAutofit/>
          </a:bodyPr>
          <a:lstStyle/>
          <a:p>
            <a:r>
              <a:rPr lang="en-IN" sz="4000" dirty="0"/>
              <a:t>Modelling</a:t>
            </a:r>
            <a:br>
              <a:rPr lang="en-IN" sz="4000" dirty="0"/>
            </a:br>
            <a:endParaRPr lang="en-IN" sz="4000" dirty="0"/>
          </a:p>
        </p:txBody>
      </p:sp>
      <p:sp>
        <p:nvSpPr>
          <p:cNvPr id="3" name="Text Placeholder 2">
            <a:extLst>
              <a:ext uri="{FF2B5EF4-FFF2-40B4-BE49-F238E27FC236}">
                <a16:creationId xmlns:a16="http://schemas.microsoft.com/office/drawing/2014/main" id="{F9DFE5B4-058A-2754-DABA-F24B73EFE01B}"/>
              </a:ext>
            </a:extLst>
          </p:cNvPr>
          <p:cNvSpPr>
            <a:spLocks noGrp="1"/>
          </p:cNvSpPr>
          <p:nvPr>
            <p:ph type="body" idx="1"/>
          </p:nvPr>
        </p:nvSpPr>
        <p:spPr>
          <a:xfrm>
            <a:off x="353356" y="2063395"/>
            <a:ext cx="3642574" cy="576262"/>
          </a:xfrm>
        </p:spPr>
        <p:txBody>
          <a:bodyPr/>
          <a:lstStyle/>
          <a:p>
            <a:r>
              <a:rPr lang="en-IN" dirty="0">
                <a:solidFill>
                  <a:schemeClr val="tx2">
                    <a:lumMod val="50000"/>
                  </a:schemeClr>
                </a:solidFill>
              </a:rPr>
              <a:t>DATA COLLECTION</a:t>
            </a:r>
          </a:p>
        </p:txBody>
      </p:sp>
      <p:sp>
        <p:nvSpPr>
          <p:cNvPr id="4" name="Text Placeholder 3">
            <a:extLst>
              <a:ext uri="{FF2B5EF4-FFF2-40B4-BE49-F238E27FC236}">
                <a16:creationId xmlns:a16="http://schemas.microsoft.com/office/drawing/2014/main" id="{3694A783-1C7C-6BA6-6C94-636200D0CEE5}"/>
              </a:ext>
            </a:extLst>
          </p:cNvPr>
          <p:cNvSpPr>
            <a:spLocks noGrp="1"/>
          </p:cNvSpPr>
          <p:nvPr>
            <p:ph type="body" sz="half" idx="15"/>
          </p:nvPr>
        </p:nvSpPr>
        <p:spPr>
          <a:xfrm>
            <a:off x="353356" y="3119092"/>
            <a:ext cx="3298956" cy="2543908"/>
          </a:xfrm>
        </p:spPr>
        <p:txBody>
          <a:bodyPr>
            <a:normAutofit/>
          </a:bodyPr>
          <a:lstStyle/>
          <a:p>
            <a:pPr marL="285750" indent="-285750">
              <a:buFont typeface="Wingdings" panose="05000000000000000000" pitchFamily="2" charset="2"/>
              <a:buChar char="Ø"/>
            </a:pPr>
            <a:r>
              <a:rPr lang="en-IN" sz="2400" dirty="0"/>
              <a:t>This data is collected from naan </a:t>
            </a:r>
            <a:r>
              <a:rPr lang="en-IN" sz="2400" dirty="0" err="1"/>
              <a:t>mudhalvan</a:t>
            </a:r>
            <a:r>
              <a:rPr lang="en-IN" sz="2400" dirty="0"/>
              <a:t> </a:t>
            </a:r>
            <a:r>
              <a:rPr lang="en-IN" sz="2400" dirty="0" err="1"/>
              <a:t>edunet</a:t>
            </a:r>
            <a:r>
              <a:rPr lang="en-IN" sz="2400" dirty="0"/>
              <a:t> dashboard</a:t>
            </a:r>
          </a:p>
        </p:txBody>
      </p:sp>
      <p:sp>
        <p:nvSpPr>
          <p:cNvPr id="5" name="Text Placeholder 4">
            <a:extLst>
              <a:ext uri="{FF2B5EF4-FFF2-40B4-BE49-F238E27FC236}">
                <a16:creationId xmlns:a16="http://schemas.microsoft.com/office/drawing/2014/main" id="{F8FBFEB9-869B-44AC-C5F0-0BB8C351B90A}"/>
              </a:ext>
            </a:extLst>
          </p:cNvPr>
          <p:cNvSpPr>
            <a:spLocks noGrp="1"/>
          </p:cNvSpPr>
          <p:nvPr>
            <p:ph type="body" sz="quarter" idx="3"/>
          </p:nvPr>
        </p:nvSpPr>
        <p:spPr>
          <a:xfrm>
            <a:off x="3814916" y="2063395"/>
            <a:ext cx="3729834" cy="576262"/>
          </a:xfrm>
        </p:spPr>
        <p:txBody>
          <a:bodyPr/>
          <a:lstStyle/>
          <a:p>
            <a:r>
              <a:rPr lang="en-IN" dirty="0">
                <a:solidFill>
                  <a:schemeClr val="tx2">
                    <a:lumMod val="50000"/>
                  </a:schemeClr>
                </a:solidFill>
              </a:rPr>
              <a:t>FEATURE SELECTION</a:t>
            </a:r>
          </a:p>
        </p:txBody>
      </p:sp>
      <p:sp>
        <p:nvSpPr>
          <p:cNvPr id="6" name="Text Placeholder 5">
            <a:extLst>
              <a:ext uri="{FF2B5EF4-FFF2-40B4-BE49-F238E27FC236}">
                <a16:creationId xmlns:a16="http://schemas.microsoft.com/office/drawing/2014/main" id="{0D58070B-4AA9-F10D-1329-8D6AC8C68F46}"/>
              </a:ext>
            </a:extLst>
          </p:cNvPr>
          <p:cNvSpPr>
            <a:spLocks noGrp="1"/>
          </p:cNvSpPr>
          <p:nvPr>
            <p:ph type="body" sz="half" idx="16"/>
          </p:nvPr>
        </p:nvSpPr>
        <p:spPr>
          <a:xfrm>
            <a:off x="3822197" y="3079458"/>
            <a:ext cx="3299821" cy="2879576"/>
          </a:xfrm>
        </p:spPr>
        <p:txBody>
          <a:bodyPr>
            <a:normAutofit/>
          </a:bodyPr>
          <a:lstStyle/>
          <a:p>
            <a:pPr marL="285750" indent="-285750">
              <a:buFont typeface="Wingdings" panose="05000000000000000000" pitchFamily="2" charset="2"/>
              <a:buChar char="Ø"/>
            </a:pPr>
            <a:r>
              <a:rPr lang="en-IN" sz="2400" dirty="0"/>
              <a:t>It has 11 features</a:t>
            </a:r>
          </a:p>
          <a:p>
            <a:pPr marL="285750" indent="-285750">
              <a:buFont typeface="Wingdings" panose="05000000000000000000" pitchFamily="2" charset="2"/>
              <a:buChar char="Ø"/>
            </a:pPr>
            <a:r>
              <a:rPr lang="en-IN" sz="2400" dirty="0"/>
              <a:t>I took 5 features for analysis.</a:t>
            </a:r>
          </a:p>
        </p:txBody>
      </p:sp>
      <p:sp>
        <p:nvSpPr>
          <p:cNvPr id="7" name="Text Placeholder 6">
            <a:extLst>
              <a:ext uri="{FF2B5EF4-FFF2-40B4-BE49-F238E27FC236}">
                <a16:creationId xmlns:a16="http://schemas.microsoft.com/office/drawing/2014/main" id="{F09D1608-CCA5-D3B4-473C-F4C08F3FFCB5}"/>
              </a:ext>
            </a:extLst>
          </p:cNvPr>
          <p:cNvSpPr>
            <a:spLocks noGrp="1"/>
          </p:cNvSpPr>
          <p:nvPr>
            <p:ph type="body" sz="quarter" idx="13"/>
          </p:nvPr>
        </p:nvSpPr>
        <p:spPr>
          <a:xfrm>
            <a:off x="7006768" y="2063395"/>
            <a:ext cx="4073740" cy="576262"/>
          </a:xfrm>
        </p:spPr>
        <p:txBody>
          <a:bodyPr/>
          <a:lstStyle/>
          <a:p>
            <a:r>
              <a:rPr lang="en-IN" dirty="0">
                <a:solidFill>
                  <a:schemeClr val="tx2">
                    <a:lumMod val="50000"/>
                  </a:schemeClr>
                </a:solidFill>
              </a:rPr>
              <a:t>DATA CLEANING</a:t>
            </a:r>
          </a:p>
        </p:txBody>
      </p:sp>
      <p:sp>
        <p:nvSpPr>
          <p:cNvPr id="8" name="Text Placeholder 7">
            <a:extLst>
              <a:ext uri="{FF2B5EF4-FFF2-40B4-BE49-F238E27FC236}">
                <a16:creationId xmlns:a16="http://schemas.microsoft.com/office/drawing/2014/main" id="{A8FAA01D-8747-F893-5855-C30447C9BA94}"/>
              </a:ext>
            </a:extLst>
          </p:cNvPr>
          <p:cNvSpPr>
            <a:spLocks noGrp="1"/>
          </p:cNvSpPr>
          <p:nvPr>
            <p:ph type="body" sz="half" idx="17"/>
          </p:nvPr>
        </p:nvSpPr>
        <p:spPr>
          <a:xfrm>
            <a:off x="7006768" y="3119092"/>
            <a:ext cx="3291211" cy="2879576"/>
          </a:xfrm>
        </p:spPr>
        <p:txBody>
          <a:bodyPr>
            <a:normAutofit fontScale="70000" lnSpcReduction="20000"/>
          </a:bodyPr>
          <a:lstStyle/>
          <a:p>
            <a:pPr marL="285750" indent="-285750">
              <a:buFont typeface="Wingdings" panose="05000000000000000000" pitchFamily="2" charset="2"/>
              <a:buChar char="Ø"/>
            </a:pPr>
            <a:r>
              <a:rPr lang="en-IN" sz="2900" dirty="0"/>
              <a:t>Conditional formatting: It is used to apply specific formatting to cells or range of cells in certain criteria.</a:t>
            </a:r>
          </a:p>
          <a:p>
            <a:pPr marL="457200" indent="-457200">
              <a:buFont typeface="Wingdings" panose="05000000000000000000" pitchFamily="2" charset="2"/>
              <a:buChar char="Ø"/>
            </a:pPr>
            <a:r>
              <a:rPr lang="en-IN" sz="2900" dirty="0"/>
              <a:t>Sort &amp; filter: It helps to organize and analyse data more effectively.</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08510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84BCD7-E6D5-A8F2-B7AB-65D536B7AF7A}"/>
              </a:ext>
            </a:extLst>
          </p:cNvPr>
          <p:cNvSpPr>
            <a:spLocks noGrp="1"/>
          </p:cNvSpPr>
          <p:nvPr>
            <p:ph type="body" idx="1"/>
          </p:nvPr>
        </p:nvSpPr>
        <p:spPr>
          <a:xfrm>
            <a:off x="913794" y="655147"/>
            <a:ext cx="3298956" cy="823305"/>
          </a:xfrm>
        </p:spPr>
        <p:txBody>
          <a:bodyPr/>
          <a:lstStyle/>
          <a:p>
            <a:r>
              <a:rPr lang="en-IN" sz="3200" dirty="0">
                <a:solidFill>
                  <a:schemeClr val="tx2">
                    <a:lumMod val="50000"/>
                  </a:schemeClr>
                </a:solidFill>
              </a:rPr>
              <a:t>PIVOT TABLE</a:t>
            </a:r>
          </a:p>
        </p:txBody>
      </p:sp>
      <p:sp>
        <p:nvSpPr>
          <p:cNvPr id="4" name="Text Placeholder 3">
            <a:extLst>
              <a:ext uri="{FF2B5EF4-FFF2-40B4-BE49-F238E27FC236}">
                <a16:creationId xmlns:a16="http://schemas.microsoft.com/office/drawing/2014/main" id="{4E322364-174A-C02B-19EF-ABE98913433A}"/>
              </a:ext>
            </a:extLst>
          </p:cNvPr>
          <p:cNvSpPr>
            <a:spLocks noGrp="1"/>
          </p:cNvSpPr>
          <p:nvPr>
            <p:ph type="body" sz="half" idx="15"/>
          </p:nvPr>
        </p:nvSpPr>
        <p:spPr>
          <a:xfrm>
            <a:off x="913794" y="2088320"/>
            <a:ext cx="3298956" cy="3702880"/>
          </a:xfrm>
        </p:spPr>
        <p:txBody>
          <a:bodyPr>
            <a:noAutofit/>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Name</a:t>
            </a:r>
          </a:p>
          <a:p>
            <a:pPr marL="285750" indent="-285750" algn="l">
              <a:buFont typeface="Wingdings" panose="05000000000000000000" pitchFamily="2" charset="2"/>
              <a:buChar char="Ø"/>
            </a:pPr>
            <a:r>
              <a:rPr lang="en-IN" sz="2400" dirty="0"/>
              <a:t>Gender</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lgn="l">
              <a:buFont typeface="Wingdings" panose="05000000000000000000" pitchFamily="2" charset="2"/>
              <a:buChar char="Ø"/>
            </a:pPr>
            <a:r>
              <a:rPr lang="en-IN" sz="2400" dirty="0"/>
              <a:t>Start date</a:t>
            </a:r>
          </a:p>
          <a:p>
            <a:pPr marL="285750" indent="-285750" algn="l">
              <a:buFont typeface="Wingdings" panose="05000000000000000000" pitchFamily="2" charset="2"/>
              <a:buChar char="Ø"/>
            </a:pPr>
            <a:r>
              <a:rPr lang="en-IN" sz="2400" dirty="0"/>
              <a:t>Employee type</a:t>
            </a:r>
          </a:p>
        </p:txBody>
      </p:sp>
      <p:sp>
        <p:nvSpPr>
          <p:cNvPr id="5" name="Text Placeholder 4">
            <a:extLst>
              <a:ext uri="{FF2B5EF4-FFF2-40B4-BE49-F238E27FC236}">
                <a16:creationId xmlns:a16="http://schemas.microsoft.com/office/drawing/2014/main" id="{63D78B5B-916E-3FD1-7E90-688AD650D93A}"/>
              </a:ext>
            </a:extLst>
          </p:cNvPr>
          <p:cNvSpPr>
            <a:spLocks noGrp="1"/>
          </p:cNvSpPr>
          <p:nvPr>
            <p:ph type="body" sz="quarter" idx="3"/>
          </p:nvPr>
        </p:nvSpPr>
        <p:spPr>
          <a:xfrm>
            <a:off x="4001729" y="655148"/>
            <a:ext cx="3647923" cy="823304"/>
          </a:xfrm>
        </p:spPr>
        <p:txBody>
          <a:bodyPr/>
          <a:lstStyle/>
          <a:p>
            <a:r>
              <a:rPr lang="en-IN" sz="3200" dirty="0">
                <a:solidFill>
                  <a:schemeClr val="tx2">
                    <a:lumMod val="50000"/>
                  </a:schemeClr>
                </a:solidFill>
              </a:rPr>
              <a:t>CHART</a:t>
            </a:r>
          </a:p>
        </p:txBody>
      </p:sp>
      <p:sp>
        <p:nvSpPr>
          <p:cNvPr id="6" name="Text Placeholder 5">
            <a:extLst>
              <a:ext uri="{FF2B5EF4-FFF2-40B4-BE49-F238E27FC236}">
                <a16:creationId xmlns:a16="http://schemas.microsoft.com/office/drawing/2014/main" id="{68FE4232-BF65-D168-4AE8-D6337F452463}"/>
              </a:ext>
            </a:extLst>
          </p:cNvPr>
          <p:cNvSpPr>
            <a:spLocks noGrp="1"/>
          </p:cNvSpPr>
          <p:nvPr>
            <p:ph type="body" sz="half" idx="16"/>
          </p:nvPr>
        </p:nvSpPr>
        <p:spPr>
          <a:xfrm>
            <a:off x="4444878" y="2088320"/>
            <a:ext cx="3299821" cy="3702880"/>
          </a:xfrm>
        </p:spPr>
        <p:txBody>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buFont typeface="Wingdings" panose="05000000000000000000" pitchFamily="2" charset="2"/>
              <a:buChar char="Ø"/>
            </a:pPr>
            <a:endParaRPr lang="en-IN" dirty="0"/>
          </a:p>
        </p:txBody>
      </p:sp>
      <p:sp>
        <p:nvSpPr>
          <p:cNvPr id="7" name="Text Placeholder 6">
            <a:extLst>
              <a:ext uri="{FF2B5EF4-FFF2-40B4-BE49-F238E27FC236}">
                <a16:creationId xmlns:a16="http://schemas.microsoft.com/office/drawing/2014/main" id="{2FE896D1-2D9F-0CB4-C5D5-D19CDA48DF25}"/>
              </a:ext>
            </a:extLst>
          </p:cNvPr>
          <p:cNvSpPr>
            <a:spLocks noGrp="1"/>
          </p:cNvSpPr>
          <p:nvPr>
            <p:ph type="body" sz="quarter" idx="13"/>
          </p:nvPr>
        </p:nvSpPr>
        <p:spPr>
          <a:xfrm>
            <a:off x="7098891" y="655147"/>
            <a:ext cx="4168666" cy="823304"/>
          </a:xfrm>
        </p:spPr>
        <p:txBody>
          <a:bodyPr/>
          <a:lstStyle/>
          <a:p>
            <a:r>
              <a:rPr lang="en-IN" sz="3200" dirty="0">
                <a:solidFill>
                  <a:schemeClr val="tx2">
                    <a:lumMod val="50000"/>
                  </a:schemeClr>
                </a:solidFill>
              </a:rPr>
              <a:t>SALARY LEVEL</a:t>
            </a:r>
          </a:p>
        </p:txBody>
      </p:sp>
      <p:sp>
        <p:nvSpPr>
          <p:cNvPr id="8" name="Text Placeholder 7">
            <a:extLst>
              <a:ext uri="{FF2B5EF4-FFF2-40B4-BE49-F238E27FC236}">
                <a16:creationId xmlns:a16="http://schemas.microsoft.com/office/drawing/2014/main" id="{C898A637-0C62-ED10-3EB6-080CE8B8A8E2}"/>
              </a:ext>
            </a:extLst>
          </p:cNvPr>
          <p:cNvSpPr>
            <a:spLocks noGrp="1"/>
          </p:cNvSpPr>
          <p:nvPr>
            <p:ph type="body" sz="half" idx="17"/>
          </p:nvPr>
        </p:nvSpPr>
        <p:spPr>
          <a:xfrm>
            <a:off x="7976346" y="2088320"/>
            <a:ext cx="3291211" cy="3702880"/>
          </a:xfrm>
        </p:spPr>
        <p:txBody>
          <a:bodyPr>
            <a:normAutofit/>
          </a:bodyPr>
          <a:lstStyle/>
          <a:p>
            <a:pPr marL="285750" indent="-285750" algn="l">
              <a:buFont typeface="Wingdings" panose="05000000000000000000" pitchFamily="2" charset="2"/>
              <a:buChar char="Ø"/>
            </a:pPr>
            <a:r>
              <a:rPr lang="en-IN" sz="2400" dirty="0"/>
              <a:t>Very High</a:t>
            </a:r>
          </a:p>
          <a:p>
            <a:pPr marL="285750" indent="-285750" algn="l">
              <a:buFont typeface="Wingdings" panose="05000000000000000000" pitchFamily="2" charset="2"/>
              <a:buChar char="Ø"/>
            </a:pPr>
            <a:r>
              <a:rPr lang="en-IN" sz="2400" dirty="0"/>
              <a:t>High </a:t>
            </a:r>
          </a:p>
          <a:p>
            <a:pPr marL="285750" indent="-285750" algn="l">
              <a:buFont typeface="Wingdings" panose="05000000000000000000" pitchFamily="2" charset="2"/>
              <a:buChar char="Ø"/>
            </a:pPr>
            <a:r>
              <a:rPr lang="en-IN" sz="2400" dirty="0"/>
              <a:t>Medium </a:t>
            </a:r>
          </a:p>
          <a:p>
            <a:pPr marL="285750" indent="-285750" algn="l">
              <a:buFont typeface="Wingdings" panose="05000000000000000000" pitchFamily="2" charset="2"/>
              <a:buChar char="Ø"/>
            </a:pPr>
            <a:r>
              <a:rPr lang="en-IN" sz="2400" dirty="0"/>
              <a:t>Low </a:t>
            </a:r>
          </a:p>
        </p:txBody>
      </p:sp>
    </p:spTree>
    <p:extLst>
      <p:ext uri="{BB962C8B-B14F-4D97-AF65-F5344CB8AC3E}">
        <p14:creationId xmlns:p14="http://schemas.microsoft.com/office/powerpoint/2010/main" val="354464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8771-5350-6998-D4D6-5CC26A86E33A}"/>
              </a:ext>
            </a:extLst>
          </p:cNvPr>
          <p:cNvSpPr>
            <a:spLocks noGrp="1"/>
          </p:cNvSpPr>
          <p:nvPr>
            <p:ph type="title"/>
          </p:nvPr>
        </p:nvSpPr>
        <p:spPr>
          <a:xfrm>
            <a:off x="919119" y="436058"/>
            <a:ext cx="10353761" cy="1326321"/>
          </a:xfrm>
        </p:spPr>
        <p:txBody>
          <a:bodyPr/>
          <a:lstStyle/>
          <a:p>
            <a:r>
              <a:rPr lang="en-IN" dirty="0"/>
              <a:t>Result</a:t>
            </a:r>
          </a:p>
        </p:txBody>
      </p:sp>
      <p:pic>
        <p:nvPicPr>
          <p:cNvPr id="7" name="Content Placeholder 6">
            <a:extLst>
              <a:ext uri="{FF2B5EF4-FFF2-40B4-BE49-F238E27FC236}">
                <a16:creationId xmlns:a16="http://schemas.microsoft.com/office/drawing/2014/main" id="{B5E8A8B8-FBFD-2F71-3F63-4A0DD70EAD43}"/>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234530" y="2603500"/>
            <a:ext cx="6667252" cy="3416300"/>
          </a:xfrm>
        </p:spPr>
      </p:pic>
    </p:spTree>
    <p:extLst>
      <p:ext uri="{BB962C8B-B14F-4D97-AF65-F5344CB8AC3E}">
        <p14:creationId xmlns:p14="http://schemas.microsoft.com/office/powerpoint/2010/main" val="24770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739A-31AC-6A75-A7B0-F32DCF573BA3}"/>
              </a:ext>
            </a:extLst>
          </p:cNvPr>
          <p:cNvSpPr>
            <a:spLocks noGrp="1"/>
          </p:cNvSpPr>
          <p:nvPr>
            <p:ph type="title"/>
          </p:nvPr>
        </p:nvSpPr>
        <p:spPr>
          <a:xfrm>
            <a:off x="1229244" y="937846"/>
            <a:ext cx="9733512" cy="637809"/>
          </a:xfrm>
        </p:spPr>
        <p:txBody>
          <a:bodyPr>
            <a:normAutofit fontScale="90000"/>
          </a:bodyPr>
          <a:lstStyle/>
          <a:p>
            <a:r>
              <a:rPr lang="en-IN" dirty="0"/>
              <a:t>Conclusion</a:t>
            </a:r>
          </a:p>
        </p:txBody>
      </p:sp>
      <p:sp>
        <p:nvSpPr>
          <p:cNvPr id="3" name="Text Placeholder 2">
            <a:extLst>
              <a:ext uri="{FF2B5EF4-FFF2-40B4-BE49-F238E27FC236}">
                <a16:creationId xmlns:a16="http://schemas.microsoft.com/office/drawing/2014/main" id="{69CAA6B5-43E3-3DF7-4D59-8237222F26D6}"/>
              </a:ext>
            </a:extLst>
          </p:cNvPr>
          <p:cNvSpPr>
            <a:spLocks noGrp="1"/>
          </p:cNvSpPr>
          <p:nvPr>
            <p:ph type="body" idx="1"/>
          </p:nvPr>
        </p:nvSpPr>
        <p:spPr>
          <a:xfrm>
            <a:off x="599979" y="2603126"/>
            <a:ext cx="9733512" cy="3097579"/>
          </a:xfrm>
        </p:spPr>
        <p:txBody>
          <a:bodyPr>
            <a:normAutofit/>
          </a:bodyPr>
          <a:lstStyle/>
          <a:p>
            <a:r>
              <a:rPr lang="en-IN" sz="3200" dirty="0"/>
              <a:t>By this project I learnt about sorting &amp; filter, conditional formatting, removing null values, pivot table, inserting charts and also salary analysis. </a:t>
            </a:r>
          </a:p>
        </p:txBody>
      </p:sp>
    </p:spTree>
    <p:extLst>
      <p:ext uri="{BB962C8B-B14F-4D97-AF65-F5344CB8AC3E}">
        <p14:creationId xmlns:p14="http://schemas.microsoft.com/office/powerpoint/2010/main" val="340941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A89F-1814-15AF-8B48-F276E92A00EE}"/>
              </a:ext>
            </a:extLst>
          </p:cNvPr>
          <p:cNvSpPr>
            <a:spLocks noGrp="1"/>
          </p:cNvSpPr>
          <p:nvPr>
            <p:ph type="title"/>
          </p:nvPr>
        </p:nvSpPr>
        <p:spPr>
          <a:xfrm>
            <a:off x="196646" y="2485292"/>
            <a:ext cx="9586452" cy="661255"/>
          </a:xfrm>
        </p:spPr>
        <p:txBody>
          <a:bodyPr>
            <a:normAutofit fontScale="90000"/>
          </a:bodyPr>
          <a:lstStyle/>
          <a:p>
            <a:pPr algn="r"/>
            <a:r>
              <a:rPr lang="en-IN" dirty="0">
                <a:solidFill>
                  <a:schemeClr val="tx2"/>
                </a:solidFill>
              </a:rPr>
              <a:t>Project Title</a:t>
            </a:r>
          </a:p>
        </p:txBody>
      </p:sp>
      <p:sp>
        <p:nvSpPr>
          <p:cNvPr id="3" name="Text Placeholder 2">
            <a:extLst>
              <a:ext uri="{FF2B5EF4-FFF2-40B4-BE49-F238E27FC236}">
                <a16:creationId xmlns:a16="http://schemas.microsoft.com/office/drawing/2014/main" id="{AB43BE8A-0DE9-5E8D-815E-CD29CF100FBC}"/>
              </a:ext>
            </a:extLst>
          </p:cNvPr>
          <p:cNvSpPr>
            <a:spLocks noGrp="1"/>
          </p:cNvSpPr>
          <p:nvPr>
            <p:ph type="body" idx="1"/>
          </p:nvPr>
        </p:nvSpPr>
        <p:spPr>
          <a:xfrm>
            <a:off x="924232" y="3598986"/>
            <a:ext cx="8858865" cy="1107830"/>
          </a:xfrm>
        </p:spPr>
        <p:txBody>
          <a:bodyPr>
            <a:normAutofit fontScale="92500" lnSpcReduction="10000"/>
          </a:bodyPr>
          <a:lstStyle/>
          <a:p>
            <a:pPr algn="r"/>
            <a:r>
              <a:rPr lang="en-IN" sz="4000" dirty="0"/>
              <a:t>Employee salary analysis using excel </a:t>
            </a:r>
          </a:p>
        </p:txBody>
      </p:sp>
    </p:spTree>
    <p:extLst>
      <p:ext uri="{BB962C8B-B14F-4D97-AF65-F5344CB8AC3E}">
        <p14:creationId xmlns:p14="http://schemas.microsoft.com/office/powerpoint/2010/main" val="136820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7D68-DBF4-BCFD-A9DD-CDD8F704337E}"/>
              </a:ext>
            </a:extLst>
          </p:cNvPr>
          <p:cNvSpPr>
            <a:spLocks noGrp="1"/>
          </p:cNvSpPr>
          <p:nvPr>
            <p:ph type="title"/>
          </p:nvPr>
        </p:nvSpPr>
        <p:spPr>
          <a:xfrm>
            <a:off x="2895599" y="937846"/>
            <a:ext cx="2850387" cy="614363"/>
          </a:xfrm>
        </p:spPr>
        <p:txBody>
          <a:bodyPr>
            <a:normAutofit fontScale="90000"/>
          </a:bodyPr>
          <a:lstStyle/>
          <a:p>
            <a:r>
              <a:rPr lang="en-IN" dirty="0"/>
              <a:t>Agenda</a:t>
            </a:r>
          </a:p>
        </p:txBody>
      </p:sp>
      <p:sp>
        <p:nvSpPr>
          <p:cNvPr id="3" name="Text Placeholder 2">
            <a:extLst>
              <a:ext uri="{FF2B5EF4-FFF2-40B4-BE49-F238E27FC236}">
                <a16:creationId xmlns:a16="http://schemas.microsoft.com/office/drawing/2014/main" id="{3F0FADEC-E95F-C95F-C5BA-1AA254FA4044}"/>
              </a:ext>
            </a:extLst>
          </p:cNvPr>
          <p:cNvSpPr>
            <a:spLocks noGrp="1"/>
          </p:cNvSpPr>
          <p:nvPr>
            <p:ph type="body" idx="1"/>
          </p:nvPr>
        </p:nvSpPr>
        <p:spPr>
          <a:xfrm>
            <a:off x="4712676" y="1946031"/>
            <a:ext cx="6250079" cy="4138245"/>
          </a:xfrm>
        </p:spPr>
        <p:txBody>
          <a:bodyPr>
            <a:noAutofit/>
          </a:bodyPr>
          <a:lstStyle/>
          <a:p>
            <a:pPr marL="342900" indent="-342900" algn="l">
              <a:buFont typeface="Wingdings" panose="05000000000000000000" pitchFamily="2" charset="2"/>
              <a:buChar char="Ø"/>
            </a:pPr>
            <a:r>
              <a:rPr lang="en-IN" sz="2400" dirty="0"/>
              <a:t>Problem statement</a:t>
            </a:r>
          </a:p>
          <a:p>
            <a:pPr marL="342900" indent="-342900" algn="l">
              <a:buFont typeface="Wingdings" panose="05000000000000000000" pitchFamily="2" charset="2"/>
              <a:buChar char="Ø"/>
            </a:pPr>
            <a:r>
              <a:rPr lang="en-IN" sz="2400" dirty="0"/>
              <a:t>Project overview</a:t>
            </a:r>
          </a:p>
          <a:p>
            <a:pPr marL="342900" indent="-342900" algn="l">
              <a:buFont typeface="Wingdings" panose="05000000000000000000" pitchFamily="2" charset="2"/>
              <a:buChar char="Ø"/>
            </a:pPr>
            <a:r>
              <a:rPr lang="en-IN" sz="2400" dirty="0"/>
              <a:t>Who are the end users</a:t>
            </a:r>
          </a:p>
          <a:p>
            <a:pPr marL="342900" indent="-342900" algn="l">
              <a:buFont typeface="Wingdings" panose="05000000000000000000" pitchFamily="2" charset="2"/>
              <a:buChar char="Ø"/>
            </a:pPr>
            <a:r>
              <a:rPr lang="en-IN" sz="2400" dirty="0"/>
              <a:t>Our solution and its value proposition</a:t>
            </a:r>
          </a:p>
          <a:p>
            <a:pPr marL="342900" indent="-342900" algn="l">
              <a:buFont typeface="Wingdings" panose="05000000000000000000" pitchFamily="2" charset="2"/>
              <a:buChar char="Ø"/>
            </a:pPr>
            <a:r>
              <a:rPr lang="en-IN" sz="2400" dirty="0"/>
              <a:t>Dataset description</a:t>
            </a:r>
          </a:p>
          <a:p>
            <a:pPr marL="342900" indent="-342900" algn="l">
              <a:buFont typeface="Wingdings" panose="05000000000000000000" pitchFamily="2" charset="2"/>
              <a:buChar char="Ø"/>
            </a:pPr>
            <a:r>
              <a:rPr lang="en-IN" sz="2400" dirty="0"/>
              <a:t>The “WOW” in our solution</a:t>
            </a:r>
          </a:p>
          <a:p>
            <a:pPr marL="342900" indent="-342900" algn="l">
              <a:buFont typeface="Wingdings" panose="05000000000000000000" pitchFamily="2" charset="2"/>
              <a:buChar char="Ø"/>
            </a:pPr>
            <a:r>
              <a:rPr lang="en-IN" sz="2400" dirty="0"/>
              <a:t>Modelling</a:t>
            </a:r>
          </a:p>
          <a:p>
            <a:pPr marL="342900" indent="-342900" algn="l">
              <a:buFont typeface="Wingdings" panose="05000000000000000000" pitchFamily="2" charset="2"/>
              <a:buChar char="Ø"/>
            </a:pPr>
            <a:r>
              <a:rPr lang="en-IN" sz="2400" dirty="0"/>
              <a:t>Result</a:t>
            </a:r>
          </a:p>
          <a:p>
            <a:pPr marL="342900" indent="-342900" algn="l">
              <a:buFont typeface="Wingdings" panose="05000000000000000000" pitchFamily="2" charset="2"/>
              <a:buChar char="Ø"/>
            </a:pPr>
            <a:r>
              <a:rPr lang="en-IN" sz="2400" dirty="0"/>
              <a:t>Conclusion </a:t>
            </a:r>
          </a:p>
        </p:txBody>
      </p:sp>
    </p:spTree>
    <p:extLst>
      <p:ext uri="{BB962C8B-B14F-4D97-AF65-F5344CB8AC3E}">
        <p14:creationId xmlns:p14="http://schemas.microsoft.com/office/powerpoint/2010/main" val="92816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30EB-8640-A6D1-74EB-530E2229ACA8}"/>
              </a:ext>
            </a:extLst>
          </p:cNvPr>
          <p:cNvSpPr>
            <a:spLocks noGrp="1"/>
          </p:cNvSpPr>
          <p:nvPr>
            <p:ph type="title"/>
          </p:nvPr>
        </p:nvSpPr>
        <p:spPr>
          <a:xfrm>
            <a:off x="1229244" y="902677"/>
            <a:ext cx="9733512" cy="1028577"/>
          </a:xfrm>
        </p:spPr>
        <p:txBody>
          <a:bodyPr>
            <a:normAutofit fontScale="90000"/>
          </a:bodyPr>
          <a:lstStyle/>
          <a:p>
            <a:r>
              <a:rPr lang="en-IN" dirty="0"/>
              <a:t>Problem statement</a:t>
            </a:r>
            <a:br>
              <a:rPr lang="en-IN" dirty="0"/>
            </a:br>
            <a:endParaRPr lang="en-IN" dirty="0"/>
          </a:p>
        </p:txBody>
      </p:sp>
      <p:sp>
        <p:nvSpPr>
          <p:cNvPr id="3" name="Text Placeholder 2">
            <a:extLst>
              <a:ext uri="{FF2B5EF4-FFF2-40B4-BE49-F238E27FC236}">
                <a16:creationId xmlns:a16="http://schemas.microsoft.com/office/drawing/2014/main" id="{9F8E1023-BF0A-B1E5-10D7-4860238D1D8B}"/>
              </a:ext>
            </a:extLst>
          </p:cNvPr>
          <p:cNvSpPr>
            <a:spLocks noGrp="1"/>
          </p:cNvSpPr>
          <p:nvPr>
            <p:ph type="body" idx="1"/>
          </p:nvPr>
        </p:nvSpPr>
        <p:spPr>
          <a:xfrm>
            <a:off x="1229244" y="2488345"/>
            <a:ext cx="9733512" cy="3138732"/>
          </a:xfrm>
        </p:spPr>
        <p:txBody>
          <a:bodyPr>
            <a:normAutofit/>
          </a:bodyPr>
          <a:lstStyle/>
          <a:p>
            <a:r>
              <a:rPr lang="en-IN" sz="2800" dirty="0"/>
              <a:t>Salary analysis is done to evaluate and understand various aspects of employee compensation within the organisation. Fair compensation, market competitiveness, budget management are some of the key reasons why salary analysis is conducted</a:t>
            </a:r>
          </a:p>
        </p:txBody>
      </p:sp>
    </p:spTree>
    <p:extLst>
      <p:ext uri="{BB962C8B-B14F-4D97-AF65-F5344CB8AC3E}">
        <p14:creationId xmlns:p14="http://schemas.microsoft.com/office/powerpoint/2010/main" val="339965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A57A-3BC4-658C-B9FC-09DD9DDE5674}"/>
              </a:ext>
            </a:extLst>
          </p:cNvPr>
          <p:cNvSpPr>
            <a:spLocks noGrp="1"/>
          </p:cNvSpPr>
          <p:nvPr>
            <p:ph type="title"/>
          </p:nvPr>
        </p:nvSpPr>
        <p:spPr>
          <a:xfrm>
            <a:off x="1229244" y="937846"/>
            <a:ext cx="9733512" cy="731594"/>
          </a:xfrm>
        </p:spPr>
        <p:txBody>
          <a:bodyPr>
            <a:normAutofit/>
          </a:bodyPr>
          <a:lstStyle/>
          <a:p>
            <a:r>
              <a:rPr lang="en-IN" dirty="0"/>
              <a:t>Project overview</a:t>
            </a:r>
          </a:p>
        </p:txBody>
      </p:sp>
      <p:sp>
        <p:nvSpPr>
          <p:cNvPr id="3" name="Text Placeholder 2">
            <a:extLst>
              <a:ext uri="{FF2B5EF4-FFF2-40B4-BE49-F238E27FC236}">
                <a16:creationId xmlns:a16="http://schemas.microsoft.com/office/drawing/2014/main" id="{626A9C44-3F97-C296-5616-34CF400C4CFA}"/>
              </a:ext>
            </a:extLst>
          </p:cNvPr>
          <p:cNvSpPr>
            <a:spLocks noGrp="1"/>
          </p:cNvSpPr>
          <p:nvPr>
            <p:ph type="body" idx="1"/>
          </p:nvPr>
        </p:nvSpPr>
        <p:spPr>
          <a:xfrm>
            <a:off x="1229244" y="2696308"/>
            <a:ext cx="9733512" cy="3015517"/>
          </a:xfrm>
        </p:spPr>
        <p:txBody>
          <a:bodyPr>
            <a:normAutofit/>
          </a:bodyPr>
          <a:lstStyle/>
          <a:p>
            <a:r>
              <a:rPr lang="en-IN" sz="3200" dirty="0"/>
              <a:t>Salary analysis is made using employee id, department, salary level, employee type , work location and working days.</a:t>
            </a:r>
          </a:p>
        </p:txBody>
      </p:sp>
    </p:spTree>
    <p:extLst>
      <p:ext uri="{BB962C8B-B14F-4D97-AF65-F5344CB8AC3E}">
        <p14:creationId xmlns:p14="http://schemas.microsoft.com/office/powerpoint/2010/main" val="35596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EA3B-6A6D-2DD6-BDB4-2708020AA622}"/>
              </a:ext>
            </a:extLst>
          </p:cNvPr>
          <p:cNvSpPr>
            <a:spLocks noGrp="1"/>
          </p:cNvSpPr>
          <p:nvPr>
            <p:ph type="title"/>
          </p:nvPr>
        </p:nvSpPr>
        <p:spPr/>
        <p:txBody>
          <a:bodyPr/>
          <a:lstStyle/>
          <a:p>
            <a:r>
              <a:rPr lang="en-IN" dirty="0"/>
              <a:t>Who are the end users?</a:t>
            </a:r>
          </a:p>
        </p:txBody>
      </p:sp>
      <p:pic>
        <p:nvPicPr>
          <p:cNvPr id="1026" name="Picture 2">
            <a:extLst>
              <a:ext uri="{FF2B5EF4-FFF2-40B4-BE49-F238E27FC236}">
                <a16:creationId xmlns:a16="http://schemas.microsoft.com/office/drawing/2014/main" id="{24CC91F5-95B1-1654-0EA9-8BF7DA9EF664}"/>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35233" y="1853248"/>
            <a:ext cx="6713219" cy="419576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2707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2D2E-EB82-E1BC-9A3B-6E66BD38734E}"/>
              </a:ext>
            </a:extLst>
          </p:cNvPr>
          <p:cNvSpPr>
            <a:spLocks noGrp="1"/>
          </p:cNvSpPr>
          <p:nvPr>
            <p:ph type="title"/>
          </p:nvPr>
        </p:nvSpPr>
        <p:spPr>
          <a:xfrm>
            <a:off x="275492" y="386862"/>
            <a:ext cx="11641015" cy="1634271"/>
          </a:xfrm>
        </p:spPr>
        <p:txBody>
          <a:bodyPr>
            <a:normAutofit/>
          </a:bodyPr>
          <a:lstStyle/>
          <a:p>
            <a:r>
              <a:rPr lang="en-IN" dirty="0"/>
              <a:t>Our solution and its value proposition</a:t>
            </a:r>
            <a:br>
              <a:rPr lang="en-IN" dirty="0"/>
            </a:br>
            <a:endParaRPr lang="en-IN" dirty="0"/>
          </a:p>
        </p:txBody>
      </p:sp>
      <p:sp>
        <p:nvSpPr>
          <p:cNvPr id="3" name="Text Placeholder 2">
            <a:extLst>
              <a:ext uri="{FF2B5EF4-FFF2-40B4-BE49-F238E27FC236}">
                <a16:creationId xmlns:a16="http://schemas.microsoft.com/office/drawing/2014/main" id="{0D640CC4-5CD3-E546-65B4-9568BD0A0C8F}"/>
              </a:ext>
            </a:extLst>
          </p:cNvPr>
          <p:cNvSpPr>
            <a:spLocks noGrp="1"/>
          </p:cNvSpPr>
          <p:nvPr>
            <p:ph type="body" idx="1"/>
          </p:nvPr>
        </p:nvSpPr>
        <p:spPr>
          <a:xfrm>
            <a:off x="706788" y="2021133"/>
            <a:ext cx="9132277" cy="4110035"/>
          </a:xfrm>
        </p:spPr>
        <p:txBody>
          <a:bodyPr>
            <a:normAutofit/>
          </a:bodyPr>
          <a:lstStyle/>
          <a:p>
            <a:pPr marL="342900" indent="-342900" algn="l">
              <a:buFont typeface="Wingdings" panose="05000000000000000000" pitchFamily="2" charset="2"/>
              <a:buChar char="Ø"/>
            </a:pPr>
            <a:r>
              <a:rPr lang="en-IN" sz="2400" dirty="0"/>
              <a:t>Conditional formatting: It is a excel feature that is used to apply specific formatting to cells or range of cells in certain criteria.</a:t>
            </a:r>
          </a:p>
          <a:p>
            <a:pPr marL="342900" indent="-342900" algn="l">
              <a:buFont typeface="Wingdings" panose="05000000000000000000" pitchFamily="2" charset="2"/>
              <a:buChar char="Ø"/>
            </a:pPr>
            <a:r>
              <a:rPr lang="en-IN" sz="2400" dirty="0"/>
              <a:t>Sort &amp; filter: It helps to organize and analyse data more effectively.</a:t>
            </a:r>
          </a:p>
          <a:p>
            <a:pPr marL="342900" indent="-342900" algn="l">
              <a:buFont typeface="Wingdings" panose="05000000000000000000" pitchFamily="2" charset="2"/>
              <a:buChar char="Ø"/>
            </a:pPr>
            <a:r>
              <a:rPr lang="en-IN" sz="2400" dirty="0"/>
              <a:t>Pivot table: It is used to summarize and analyse the data.</a:t>
            </a:r>
          </a:p>
          <a:p>
            <a:pPr marL="342900" indent="-342900" algn="l">
              <a:buFont typeface="Wingdings" panose="05000000000000000000" pitchFamily="2" charset="2"/>
              <a:buChar char="Ø"/>
            </a:pPr>
            <a:r>
              <a:rPr lang="en-IN" sz="2400" dirty="0"/>
              <a:t>Chart: It is used to represent the data in visualisation</a:t>
            </a:r>
            <a:r>
              <a:rPr lang="en-IN" dirty="0"/>
              <a:t>.</a:t>
            </a:r>
          </a:p>
        </p:txBody>
      </p:sp>
    </p:spTree>
    <p:extLst>
      <p:ext uri="{BB962C8B-B14F-4D97-AF65-F5344CB8AC3E}">
        <p14:creationId xmlns:p14="http://schemas.microsoft.com/office/powerpoint/2010/main" val="254524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A071-2E07-F161-AD59-23DA0B3BBCF1}"/>
              </a:ext>
            </a:extLst>
          </p:cNvPr>
          <p:cNvSpPr>
            <a:spLocks noGrp="1"/>
          </p:cNvSpPr>
          <p:nvPr>
            <p:ph type="title"/>
          </p:nvPr>
        </p:nvSpPr>
        <p:spPr>
          <a:xfrm>
            <a:off x="1229244" y="750644"/>
            <a:ext cx="9733512" cy="1259132"/>
          </a:xfrm>
        </p:spPr>
        <p:txBody>
          <a:bodyPr>
            <a:normAutofit fontScale="90000"/>
          </a:bodyPr>
          <a:lstStyle/>
          <a:p>
            <a:r>
              <a:rPr lang="en-IN" dirty="0"/>
              <a:t>Dataset description</a:t>
            </a:r>
            <a:br>
              <a:rPr lang="en-IN" dirty="0"/>
            </a:br>
            <a:endParaRPr lang="en-IN" dirty="0"/>
          </a:p>
        </p:txBody>
      </p:sp>
      <p:sp>
        <p:nvSpPr>
          <p:cNvPr id="3" name="Text Placeholder 2">
            <a:extLst>
              <a:ext uri="{FF2B5EF4-FFF2-40B4-BE49-F238E27FC236}">
                <a16:creationId xmlns:a16="http://schemas.microsoft.com/office/drawing/2014/main" id="{DF75C578-C07A-30C6-5BA8-9347DC2DF5D6}"/>
              </a:ext>
            </a:extLst>
          </p:cNvPr>
          <p:cNvSpPr>
            <a:spLocks noGrp="1"/>
          </p:cNvSpPr>
          <p:nvPr>
            <p:ph type="body" idx="1"/>
          </p:nvPr>
        </p:nvSpPr>
        <p:spPr>
          <a:xfrm>
            <a:off x="1052263" y="1857211"/>
            <a:ext cx="9733512" cy="1811947"/>
          </a:xfrm>
        </p:spPr>
        <p:txBody>
          <a:bodyPr>
            <a:normAutofit/>
          </a:bodyPr>
          <a:lstStyle/>
          <a:p>
            <a:pPr marL="342900" indent="-342900" algn="l">
              <a:buFont typeface="Wingdings" panose="05000000000000000000" pitchFamily="2" charset="2"/>
              <a:buChar char="Ø"/>
            </a:pPr>
            <a:r>
              <a:rPr lang="en-IN" sz="2400" dirty="0"/>
              <a:t>Employee dataset: It is obtained from the </a:t>
            </a:r>
            <a:r>
              <a:rPr lang="en-IN" sz="2400" dirty="0" err="1"/>
              <a:t>edunet</a:t>
            </a:r>
            <a:r>
              <a:rPr lang="en-IN" sz="2400" dirty="0"/>
              <a:t> dashboard.</a:t>
            </a:r>
          </a:p>
          <a:p>
            <a:pPr marL="342900" indent="-342900" algn="l">
              <a:buFont typeface="Wingdings" panose="05000000000000000000" pitchFamily="2" charset="2"/>
              <a:buChar char="Ø"/>
            </a:pPr>
            <a:r>
              <a:rPr lang="en-IN" sz="2400" dirty="0"/>
              <a:t>It has 11 features.</a:t>
            </a:r>
          </a:p>
          <a:p>
            <a:pPr marL="342900" indent="-342900" algn="l">
              <a:buFont typeface="Wingdings" panose="05000000000000000000" pitchFamily="2" charset="2"/>
              <a:buChar char="Ø"/>
            </a:pPr>
            <a:r>
              <a:rPr lang="en-IN" sz="2400" dirty="0"/>
              <a:t>I have taken 5 features</a:t>
            </a:r>
          </a:p>
        </p:txBody>
      </p:sp>
      <p:sp>
        <p:nvSpPr>
          <p:cNvPr id="5" name="TextBox 4">
            <a:extLst>
              <a:ext uri="{FF2B5EF4-FFF2-40B4-BE49-F238E27FC236}">
                <a16:creationId xmlns:a16="http://schemas.microsoft.com/office/drawing/2014/main" id="{AB10A095-D0A3-B5CF-C6F6-46AA335CF4E3}"/>
              </a:ext>
            </a:extLst>
          </p:cNvPr>
          <p:cNvSpPr txBox="1"/>
          <p:nvPr/>
        </p:nvSpPr>
        <p:spPr>
          <a:xfrm>
            <a:off x="2590800" y="3704492"/>
            <a:ext cx="4760342" cy="2308324"/>
          </a:xfrm>
          <a:prstGeom prst="rect">
            <a:avLst/>
          </a:prstGeom>
          <a:noFill/>
        </p:spPr>
        <p:txBody>
          <a:bodyPr wrap="none" rtlCol="0">
            <a:spAutoFit/>
          </a:bodyPr>
          <a:lstStyle/>
          <a:p>
            <a:pPr marL="342900" indent="-342900">
              <a:buFont typeface="Wingdings" panose="05000000000000000000" pitchFamily="2" charset="2"/>
              <a:buChar char="ü"/>
            </a:pPr>
            <a:r>
              <a:rPr lang="en-IN" sz="2400" dirty="0"/>
              <a:t>Employee id: Numerical value</a:t>
            </a:r>
          </a:p>
          <a:p>
            <a:pPr marL="342900" indent="-342900">
              <a:buFont typeface="Wingdings" panose="05000000000000000000" pitchFamily="2" charset="2"/>
              <a:buChar char="ü"/>
            </a:pPr>
            <a:r>
              <a:rPr lang="en-IN" sz="2400" dirty="0"/>
              <a:t>Name: Text type </a:t>
            </a:r>
          </a:p>
          <a:p>
            <a:pPr marL="342900" indent="-342900">
              <a:buFont typeface="Wingdings" panose="05000000000000000000" pitchFamily="2" charset="2"/>
              <a:buChar char="ü"/>
            </a:pPr>
            <a:r>
              <a:rPr lang="en-IN" sz="2400" dirty="0"/>
              <a:t>Gender: Text type</a:t>
            </a:r>
          </a:p>
          <a:p>
            <a:pPr marL="342900" indent="-342900">
              <a:buFont typeface="Wingdings" panose="05000000000000000000" pitchFamily="2" charset="2"/>
              <a:buChar char="ü"/>
            </a:pPr>
            <a:r>
              <a:rPr lang="en-IN" sz="2400" dirty="0"/>
              <a:t>Salary: Numerical values</a:t>
            </a:r>
          </a:p>
          <a:p>
            <a:pPr marL="342900" indent="-342900">
              <a:buFont typeface="Wingdings" panose="05000000000000000000" pitchFamily="2" charset="2"/>
              <a:buChar char="ü"/>
            </a:pPr>
            <a:r>
              <a:rPr lang="en-IN" sz="2400" dirty="0"/>
              <a:t>Start date: Numerical value</a:t>
            </a:r>
          </a:p>
          <a:p>
            <a:endParaRPr lang="en-IN" sz="2400" dirty="0"/>
          </a:p>
        </p:txBody>
      </p:sp>
    </p:spTree>
    <p:extLst>
      <p:ext uri="{BB962C8B-B14F-4D97-AF65-F5344CB8AC3E}">
        <p14:creationId xmlns:p14="http://schemas.microsoft.com/office/powerpoint/2010/main" val="38310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0469-C0DF-659E-3A0D-D845E4DE58B3}"/>
              </a:ext>
            </a:extLst>
          </p:cNvPr>
          <p:cNvSpPr>
            <a:spLocks noGrp="1"/>
          </p:cNvSpPr>
          <p:nvPr>
            <p:ph type="title"/>
          </p:nvPr>
        </p:nvSpPr>
        <p:spPr>
          <a:xfrm>
            <a:off x="1229244" y="820615"/>
            <a:ext cx="9733512" cy="1157531"/>
          </a:xfrm>
        </p:spPr>
        <p:txBody>
          <a:bodyPr>
            <a:normAutofit fontScale="90000"/>
          </a:bodyPr>
          <a:lstStyle/>
          <a:p>
            <a:r>
              <a:rPr lang="en-IN" dirty="0"/>
              <a:t>The “WOW” in our solution</a:t>
            </a:r>
            <a:br>
              <a:rPr lang="en-IN" dirty="0"/>
            </a:br>
            <a:endParaRPr lang="en-IN" dirty="0"/>
          </a:p>
        </p:txBody>
      </p:sp>
      <p:sp>
        <p:nvSpPr>
          <p:cNvPr id="3" name="Text Placeholder 2">
            <a:extLst>
              <a:ext uri="{FF2B5EF4-FFF2-40B4-BE49-F238E27FC236}">
                <a16:creationId xmlns:a16="http://schemas.microsoft.com/office/drawing/2014/main" id="{AFA2E1CC-AFFF-B0A3-39B1-52510B1A25B0}"/>
              </a:ext>
            </a:extLst>
          </p:cNvPr>
          <p:cNvSpPr>
            <a:spLocks noGrp="1"/>
          </p:cNvSpPr>
          <p:nvPr>
            <p:ph type="body" idx="1"/>
          </p:nvPr>
        </p:nvSpPr>
        <p:spPr>
          <a:xfrm>
            <a:off x="550985" y="1978146"/>
            <a:ext cx="11324491" cy="3660654"/>
          </a:xfrm>
        </p:spPr>
        <p:txBody>
          <a:bodyPr>
            <a:normAutofit/>
          </a:bodyPr>
          <a:lstStyle/>
          <a:p>
            <a:pPr marL="342900" indent="-342900" algn="l">
              <a:buFont typeface="Wingdings" panose="05000000000000000000" pitchFamily="2" charset="2"/>
              <a:buChar char="Ø"/>
            </a:pPr>
            <a:r>
              <a:rPr lang="en-IN" sz="2400" dirty="0"/>
              <a:t>We used the formula for salary analysis:</a:t>
            </a:r>
          </a:p>
          <a:p>
            <a:r>
              <a:rPr lang="en-IN" sz="2400" b="1" dirty="0">
                <a:solidFill>
                  <a:schemeClr val="accent2"/>
                </a:solidFill>
              </a:rPr>
              <a:t>= IFS(Z8&gt;=5,”VERYHIGH”,Z8&gt;=,”HIGH”,Z8&gt;=3,”MED”,TRUE,”LOW”)</a:t>
            </a:r>
          </a:p>
        </p:txBody>
      </p:sp>
    </p:spTree>
    <p:extLst>
      <p:ext uri="{BB962C8B-B14F-4D97-AF65-F5344CB8AC3E}">
        <p14:creationId xmlns:p14="http://schemas.microsoft.com/office/powerpoint/2010/main" val="445632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143</TotalTime>
  <Words>397</Words>
  <Application>Microsoft Office PowerPoint</Application>
  <PresentationFormat>Widescreen</PresentationFormat>
  <Paragraphs>70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Employee data analysis using excel</vt:lpstr>
      <vt:lpstr>Project Title</vt:lpstr>
      <vt:lpstr>Agenda</vt:lpstr>
      <vt:lpstr>Problem statement </vt:lpstr>
      <vt:lpstr>Project overview</vt:lpstr>
      <vt:lpstr>Who are the end users?</vt:lpstr>
      <vt:lpstr>Our solution and its value proposition </vt:lpstr>
      <vt:lpstr>Dataset description </vt:lpstr>
      <vt:lpstr>The “WOW” in our solution </vt:lpstr>
      <vt:lpstr>Modelling </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VCW VCW</dc:creator>
  <cp:lastModifiedBy>vijayalkshmip98@gmail.com</cp:lastModifiedBy>
  <cp:revision>10</cp:revision>
  <dcterms:created xsi:type="dcterms:W3CDTF">2024-08-27T07:15:37Z</dcterms:created>
  <dcterms:modified xsi:type="dcterms:W3CDTF">2024-09-11T05:48:47Z</dcterms:modified>
</cp:coreProperties>
</file>