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7" r:id="rId2"/>
    <p:sldId id="292" r:id="rId3"/>
    <p:sldId id="345" r:id="rId4"/>
    <p:sldId id="347" r:id="rId5"/>
    <p:sldId id="364" r:id="rId6"/>
    <p:sldId id="366" r:id="rId7"/>
    <p:sldId id="368" r:id="rId8"/>
    <p:sldId id="339" r:id="rId9"/>
    <p:sldId id="348" r:id="rId10"/>
    <p:sldId id="377" r:id="rId11"/>
    <p:sldId id="349" r:id="rId12"/>
    <p:sldId id="351" r:id="rId13"/>
    <p:sldId id="352" r:id="rId14"/>
    <p:sldId id="353" r:id="rId15"/>
    <p:sldId id="268" r:id="rId16"/>
    <p:sldId id="383" r:id="rId17"/>
    <p:sldId id="269" r:id="rId18"/>
    <p:sldId id="370" r:id="rId19"/>
    <p:sldId id="372" r:id="rId20"/>
    <p:sldId id="373" r:id="rId21"/>
    <p:sldId id="287" r:id="rId22"/>
    <p:sldId id="371" r:id="rId23"/>
    <p:sldId id="356" r:id="rId24"/>
    <p:sldId id="271" r:id="rId25"/>
    <p:sldId id="275" r:id="rId26"/>
    <p:sldId id="374" r:id="rId27"/>
    <p:sldId id="310" r:id="rId28"/>
    <p:sldId id="390" r:id="rId29"/>
    <p:sldId id="391" r:id="rId30"/>
    <p:sldId id="392" r:id="rId31"/>
    <p:sldId id="393" r:id="rId32"/>
    <p:sldId id="378" r:id="rId33"/>
    <p:sldId id="394" r:id="rId34"/>
    <p:sldId id="395" r:id="rId35"/>
    <p:sldId id="37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8387" autoAdjust="0"/>
  </p:normalViewPr>
  <p:slideViewPr>
    <p:cSldViewPr snapToGrid="0">
      <p:cViewPr>
        <p:scale>
          <a:sx n="68" d="100"/>
          <a:sy n="68" d="100"/>
        </p:scale>
        <p:origin x="-822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430FE-BF9A-4738-8193-C5CECA847D28}" type="datetimeFigureOut">
              <a:rPr lang="en-IN" smtClean="0"/>
              <a:pPr/>
              <a:t>24-04-2023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90DE7-EE13-45DC-9C97-98EB867EE27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63299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90DE7-EE13-45DC-9C97-98EB867EE277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xmlns="" id="{2C08602E-34F2-4AD4-D518-C2DDB979C6B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xmlns="" id="{57519EB1-989D-4512-42EE-B99FC3157CD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xmlns="" id="{F1BD6F92-62BE-734B-4057-62CE90D5CF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06D3A52-1CB7-4A97-981A-DD530EC7FB62}" type="slidenum">
              <a:rPr lang="en-US" altLang="en-US">
                <a:latin typeface="Calibri" panose="020F0502020204030204" pitchFamily="34" charset="0"/>
              </a:rPr>
              <a:pPr/>
              <a:t>11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572282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2149462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2608052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DB3E5A-D2CA-B6A5-E7C4-5C8C07162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4F9C5B2-9DDD-7784-EDD6-9FB9898DE1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56E87B6-39B2-7247-75F9-58A2DD795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32B0-48F3-46A9-9EA5-33E0071AF7A2}" type="datetime1">
              <a:rPr lang="en-IN" smtClean="0"/>
              <a:pPr/>
              <a:t>24-04-2023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551110A-3311-9B53-337E-8EBCD700B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ECE,                                                       Francis Xavier Engineering College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B554059-0A02-077B-6850-9CBC3B913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22D9-F423-40F7-BFC8-7BC0989137C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62950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CE7225-8BBF-7093-1BAB-DD4960780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D964F92-887B-B53D-8805-7F9E0AA23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E364C39-89E1-1AAC-8E4C-31D1D0A5E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1821-9E95-40F8-9462-A9B3C72D3465}" type="datetime1">
              <a:rPr lang="en-IN" smtClean="0"/>
              <a:pPr/>
              <a:t>24-04-2023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6333781-0C9B-AEB2-3C5B-C1D17C60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ECE,                                                       Francis Xavier Engineering College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D362947-F30C-A1A5-70B2-AEC4FA776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22D9-F423-40F7-BFC8-7BC0989137C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61980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68CADDE-FDC8-E50B-8FAC-52DE1FA0A2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A78E398-0EC3-3A5E-C1F6-D19740974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02CD0B5-FE20-9661-E06C-B904EB364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BDB6-2FDB-42C8-9DCB-CAF26AED1A5E}" type="datetime1">
              <a:rPr lang="en-IN" smtClean="0"/>
              <a:pPr/>
              <a:t>24-04-2023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637ECB9-0C7E-AC28-9FBA-6D6DAC18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ECE,                                                       Francis Xavier Engineering College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44B2F2F-5F5C-29C2-01F5-B3FAD8CA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22D9-F423-40F7-BFC8-7BC0989137C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2403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760998-8EF6-39A8-BCED-7CAB8B5B6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11DBC5-EA58-E66E-3A11-1C8197FD4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2B84EDE-13C5-7446-1746-0FE83D8D9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CF42-00DD-470B-9CA0-711636117676}" type="datetime1">
              <a:rPr lang="en-IN" smtClean="0"/>
              <a:pPr/>
              <a:t>24-04-2023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3B45BFB-617E-2A58-EAA1-92E74AC1E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ECE,                                                       Francis Xavier Engineering College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9A90439-A29D-F44B-436A-5375D89C7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22D9-F423-40F7-BFC8-7BC0989137C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03618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135A4E-AF1D-4D58-35E8-CE7F1F00A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3FF1EBA-B698-1B0F-B5F4-5C9954D4C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10D5C3-3651-C2FD-2E8D-0387F7651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47F8-FCDA-42A1-87EF-DD12335706C4}" type="datetime1">
              <a:rPr lang="en-IN" smtClean="0"/>
              <a:pPr/>
              <a:t>24-04-2023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05BA55E-331A-4DEE-16B2-1928D4BF5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ECE,                                                       Francis Xavier Engineering College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3C2581-5384-C68C-FE66-35D14FFA3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22D9-F423-40F7-BFC8-7BC0989137C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2668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3F4FFD-9F8D-E9C0-679A-6D0308CE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DC5B1A-2C22-554B-CC8F-0EC392483F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5F8730D-555E-1A9D-5BA3-BECB16AE9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B392446-D673-DD53-10F0-418687E15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5E116-E1DD-40FB-A2A6-4C48ED4E39FB}" type="datetime1">
              <a:rPr lang="en-IN" smtClean="0"/>
              <a:pPr/>
              <a:t>24-04-2023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1A352E4-5C8B-6016-F8E6-FCE6E2E14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ECE,                                                       Francis Xavier Engineering College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6F87963-FF77-F867-39BE-36224A665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22D9-F423-40F7-BFC8-7BC0989137C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7608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CB6709-FC6B-F63E-530A-0F73E70C5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774B1A4-1850-7240-387F-908DC597C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67DAF99-79DC-B5F1-B428-6D0AE1B49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96C8A3B-5D5D-129E-E302-7A23943113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859D810-ED73-7AE3-EBDA-9D5F28CB07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91042EA-D802-CD7A-924B-561B2ABBA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3C81-8520-44CC-955A-C176FBB77237}" type="datetime1">
              <a:rPr lang="en-IN" smtClean="0"/>
              <a:pPr/>
              <a:t>24-04-2023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57BA504-3FA8-9367-B69B-41B2A4B5B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ECE,                                                       Francis Xavier Engineering College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A4216BD-E825-DD19-C1F4-5E11AD390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22D9-F423-40F7-BFC8-7BC0989137C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39008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AE3A2F-3B85-962B-D53F-D17446CAE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A35C488-A375-055D-7E2E-7AE2A3AEB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6AC-A6A6-46C1-BD20-82F0052A6203}" type="datetime1">
              <a:rPr lang="en-IN" smtClean="0"/>
              <a:pPr/>
              <a:t>24-04-2023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D0B4734-9D40-FC2F-491B-F204E73E7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ECE,                                                       Francis Xavier Engineering College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C7A0967-828A-46C7-4B5B-C89D96A2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22D9-F423-40F7-BFC8-7BC0989137C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2236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501322B-E7BC-177F-2959-297B6ED4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0AD77-CFDA-4143-A275-1FE7E7A56C59}" type="datetime1">
              <a:rPr lang="en-IN" smtClean="0"/>
              <a:pPr/>
              <a:t>24-04-2023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3115E23-C5D1-966B-8B46-6B3D091C8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ECE,                                                       Francis Xavier Engineering College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C4B1616-86CE-AE4F-82FA-4D3F02992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22D9-F423-40F7-BFC8-7BC0989137C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64937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6443B6-AB5B-5904-57C8-C16A9064A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31E467-512B-1EF3-ED52-B892AB3B7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6315F36-6F04-28DE-DF80-EA25DA646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4DCCFAC-47B2-75B0-D0B5-D2C6F9BAE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580-D831-46F6-8381-399F761096C3}" type="datetime1">
              <a:rPr lang="en-IN" smtClean="0"/>
              <a:pPr/>
              <a:t>24-04-2023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9C966F0-9E29-0715-E2BD-78B4CD89E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ECE,                                                       Francis Xavier Engineering College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52ACFBB-6E40-E323-C13E-B768A3714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22D9-F423-40F7-BFC8-7BC0989137C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87558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B3D90B-03C6-7777-ADF5-5D0240FC4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300F74E-8356-D665-1D9C-80C090375F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C8844FD-A112-0229-37F1-0433AA2E6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908EAF9-2E84-D12F-8982-7CC04ED5A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307B-E09B-4EDB-8378-4420664DE06B}" type="datetime1">
              <a:rPr lang="en-IN" smtClean="0"/>
              <a:pPr/>
              <a:t>24-04-2023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609FC16-8A9C-42B9-DE18-C7A029DF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ECE,                                                       Francis Xavier Engineering College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79B2409-3AD8-19F4-58F4-14E8A73E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22D9-F423-40F7-BFC8-7BC0989137C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98713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20759AF-2830-D546-C420-F672B7DD4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9BFFC79-DEAC-151B-5966-C54B6E59D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D2FE4C7-1A4A-A537-5112-BB73E8DC9B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5D78C-427E-4305-AD97-2179E508734A}" type="datetime1">
              <a:rPr lang="en-IN" smtClean="0"/>
              <a:pPr/>
              <a:t>24-04-2023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CA09CDF-FEAD-62CF-942C-F25012D905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Department of ECE,                                                       Francis Xavier Engineering College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E6493F-80D1-23E0-D0FF-01C67A204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122D9-F423-40F7-BFC8-7BC0989137C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10148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696EAE5-5146-B0E3-9E2E-5C6D5DE13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5000" y="3886200"/>
            <a:ext cx="8229600" cy="1371600"/>
          </a:xfrm>
        </p:spPr>
        <p:txBody>
          <a:bodyPr>
            <a:normAutofit/>
          </a:bodyPr>
          <a:lstStyle/>
          <a:p>
            <a:pPr>
              <a:spcBef>
                <a:spcPts val="580"/>
              </a:spcBef>
              <a:defRPr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		</a:t>
            </a:r>
          </a:p>
          <a:p>
            <a:pPr>
              <a:spcBef>
                <a:spcPts val="580"/>
              </a:spcBef>
              <a:defRPr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7" name="Title 1">
            <a:extLst>
              <a:ext uri="{FF2B5EF4-FFF2-40B4-BE49-F238E27FC236}">
                <a16:creationId xmlns:a16="http://schemas.microsoft.com/office/drawing/2014/main" xmlns="" id="{DC5B1F32-1D08-03AC-05C1-B1C27E7C3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4766" y="757647"/>
            <a:ext cx="10933611" cy="161979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I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5003D95-178E-E4F8-976F-32B4D64CA710}"/>
              </a:ext>
            </a:extLst>
          </p:cNvPr>
          <p:cNvSpPr/>
          <p:nvPr/>
        </p:nvSpPr>
        <p:spPr>
          <a:xfrm>
            <a:off x="692331" y="3137096"/>
            <a:ext cx="11316789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PROJECT </a:t>
            </a:r>
            <a:r>
              <a:rPr lang="en-US" sz="24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GUIDE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</a:t>
            </a:r>
            <a:r>
              <a:rPr lang="en-US" sz="24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PROJECT  </a:t>
            </a:r>
            <a:r>
              <a:rPr lang="en-US" sz="24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MEMBERS</a:t>
            </a:r>
          </a:p>
          <a:p>
            <a:pPr>
              <a:defRPr/>
            </a:pPr>
            <a:endParaRPr lang="en-US" b="1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Dr </a:t>
            </a: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.N. </a:t>
            </a:r>
            <a:r>
              <a:rPr lang="en-US" sz="2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Muthukumaran</a:t>
            </a: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Priyadharshini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(95071914073)</a:t>
            </a:r>
          </a:p>
          <a:p>
            <a:pPr>
              <a:defRPr/>
            </a:pP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Vijaya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Shree K     (95071914100)</a:t>
            </a:r>
            <a:endParaRPr lang="en-US" sz="20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Vinisha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P             (95071914101)</a:t>
            </a:r>
          </a:p>
          <a:p>
            <a:pPr>
              <a:defRPr/>
            </a:pP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 </a:t>
            </a:r>
          </a:p>
          <a:p>
            <a:pPr>
              <a:defRPr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b="1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											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</a:t>
            </a:r>
          </a:p>
        </p:txBody>
      </p:sp>
      <p:sp>
        <p:nvSpPr>
          <p:cNvPr id="6149" name="Date Placeholder 4">
            <a:extLst>
              <a:ext uri="{FF2B5EF4-FFF2-40B4-BE49-F238E27FC236}">
                <a16:creationId xmlns:a16="http://schemas.microsoft.com/office/drawing/2014/main" xmlns="" id="{190A995A-E1FF-1634-F3F2-AD91D5BE454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530FE47-8366-4B25-8CC4-EC94790DB82C}" type="datetime1">
              <a:rPr lang="en-IN" altLang="en-US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24-04-2023</a:t>
            </a:fld>
            <a:endParaRPr lang="en-IN" alt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50" name="Slide Number Placeholder 5">
            <a:extLst>
              <a:ext uri="{FF2B5EF4-FFF2-40B4-BE49-F238E27FC236}">
                <a16:creationId xmlns:a16="http://schemas.microsoft.com/office/drawing/2014/main" xmlns="" id="{2E196434-0DE2-0F7B-EB81-3EC8E3B5F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1B0FDF4-D140-409F-B878-BBB4A61A845D}" type="slidenum">
              <a:rPr lang="en-US" altLang="en-US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en-US" alt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51" name="Footer Placeholder 6">
            <a:extLst>
              <a:ext uri="{FF2B5EF4-FFF2-40B4-BE49-F238E27FC236}">
                <a16:creationId xmlns:a16="http://schemas.microsoft.com/office/drawing/2014/main" xmlns="" id="{7C1AC084-2CE4-845F-6C46-64E2ABD1A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4038599" y="6178732"/>
            <a:ext cx="4243251" cy="542744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ECE,                                                  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Francis Xavier Engineering College</a:t>
            </a:r>
            <a:endParaRPr lang="en-IN" alt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64811"/>
            <a:ext cx="115214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altLang="en-US" sz="4800" b="1" dirty="0" smtClean="0">
                <a:cs typeface="Times New Roman" panose="02020603050405020304" pitchFamily="18" charset="0"/>
              </a:rPr>
              <a:t>AI  based</a:t>
            </a:r>
            <a:br>
              <a:rPr lang="en-IN" altLang="en-US" sz="4800" b="1" dirty="0" smtClean="0">
                <a:cs typeface="Times New Roman" panose="02020603050405020304" pitchFamily="18" charset="0"/>
              </a:rPr>
            </a:br>
            <a:r>
              <a:rPr lang="en-IN" altLang="en-US" sz="4800" b="1" dirty="0" smtClean="0">
                <a:cs typeface="Times New Roman" panose="02020603050405020304" pitchFamily="18" charset="0"/>
              </a:rPr>
              <a:t> Liver Cancer Detection</a:t>
            </a:r>
          </a:p>
          <a:p>
            <a:pPr algn="ctr"/>
            <a:r>
              <a:rPr lang="en-IN" altLang="en-US" sz="4800" b="1" dirty="0" smtClean="0">
                <a:cs typeface="Times New Roman" panose="02020603050405020304" pitchFamily="18" charset="0"/>
              </a:rPr>
              <a:t> Using Residual Network Architecture</a:t>
            </a:r>
            <a:endParaRPr lang="en-IN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132" y="0"/>
            <a:ext cx="9811043" cy="1223889"/>
          </a:xfrm>
        </p:spPr>
        <p:txBody>
          <a:bodyPr>
            <a:normAutofit/>
          </a:bodyPr>
          <a:lstStyle/>
          <a:p>
            <a:r>
              <a:rPr lang="en-IN" sz="2400" b="1" u="sng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  <a:endParaRPr lang="en-IN" sz="2400" b="1" u="sng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6674" y="1023766"/>
            <a:ext cx="10894256" cy="4758055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+mj-lt"/>
              </a:rPr>
              <a:t>According  to the most recent estimates from </a:t>
            </a:r>
            <a:r>
              <a:rPr lang="en-IN" sz="2400" b="1" dirty="0" smtClean="0">
                <a:latin typeface="+mj-lt"/>
              </a:rPr>
              <a:t>global cancer statistics  for 2020 </a:t>
            </a:r>
            <a:r>
              <a:rPr lang="en-IN" sz="2400" dirty="0" smtClean="0">
                <a:latin typeface="+mj-lt"/>
              </a:rPr>
              <a:t>, </a:t>
            </a:r>
          </a:p>
          <a:p>
            <a:pPr>
              <a:buNone/>
            </a:pPr>
            <a:r>
              <a:rPr lang="en-IN" sz="2400" b="1" dirty="0" smtClean="0">
                <a:latin typeface="+mj-lt"/>
              </a:rPr>
              <a:t>   Liver  Cancer </a:t>
            </a:r>
            <a:r>
              <a:rPr lang="en-IN" sz="2400" dirty="0" smtClean="0">
                <a:latin typeface="+mj-lt"/>
              </a:rPr>
              <a:t>is the </a:t>
            </a:r>
            <a:r>
              <a:rPr lang="en-IN" sz="2400" b="1" dirty="0" smtClean="0">
                <a:latin typeface="+mj-lt"/>
              </a:rPr>
              <a:t>Third most common cancer </a:t>
            </a:r>
            <a:r>
              <a:rPr lang="en-IN" sz="2400" dirty="0" smtClean="0">
                <a:latin typeface="+mj-lt"/>
              </a:rPr>
              <a:t>. </a:t>
            </a:r>
          </a:p>
          <a:p>
            <a:r>
              <a:rPr lang="en-IN" sz="2400" b="1" dirty="0" smtClean="0">
                <a:latin typeface="+mj-lt"/>
              </a:rPr>
              <a:t> Segmenting the liver</a:t>
            </a:r>
            <a:r>
              <a:rPr lang="en-IN" sz="2400" dirty="0" smtClean="0">
                <a:latin typeface="+mj-lt"/>
              </a:rPr>
              <a:t> is difficult , and </a:t>
            </a:r>
            <a:r>
              <a:rPr lang="en-IN" sz="2400" b="1" dirty="0" smtClean="0">
                <a:latin typeface="+mj-lt"/>
              </a:rPr>
              <a:t>segmenting the  Tumour  </a:t>
            </a:r>
            <a:r>
              <a:rPr lang="en-IN" sz="2400" dirty="0" smtClean="0">
                <a:latin typeface="+mj-lt"/>
              </a:rPr>
              <a:t>from liver adds more difficult.</a:t>
            </a:r>
          </a:p>
          <a:p>
            <a:r>
              <a:rPr lang="en-IN" sz="2400" dirty="0" smtClean="0">
                <a:latin typeface="+mj-lt"/>
              </a:rPr>
              <a:t>After a </a:t>
            </a:r>
            <a:r>
              <a:rPr lang="en-IN" sz="2400" b="1" dirty="0" smtClean="0">
                <a:latin typeface="+mj-lt"/>
              </a:rPr>
              <a:t>sample of liver tissue </a:t>
            </a:r>
            <a:r>
              <a:rPr lang="en-IN" sz="2400" dirty="0" smtClean="0">
                <a:latin typeface="+mj-lt"/>
              </a:rPr>
              <a:t>is taken ,to identify the liver cancer .</a:t>
            </a:r>
          </a:p>
          <a:p>
            <a:r>
              <a:rPr lang="en-IN" sz="2400" dirty="0" smtClean="0">
                <a:latin typeface="+mj-lt"/>
              </a:rPr>
              <a:t>To Overcome these difficulties , this study proposed an efficient method .</a:t>
            </a:r>
          </a:p>
          <a:p>
            <a:r>
              <a:rPr lang="en-IN" sz="2400" dirty="0" smtClean="0">
                <a:latin typeface="+mj-lt"/>
              </a:rPr>
              <a:t>Using  this the </a:t>
            </a:r>
            <a:r>
              <a:rPr lang="en-IN" sz="2400" b="1" dirty="0" smtClean="0">
                <a:latin typeface="+mj-lt"/>
              </a:rPr>
              <a:t>Ultrasonic images </a:t>
            </a:r>
            <a:r>
              <a:rPr lang="en-IN" sz="2400" dirty="0" smtClean="0">
                <a:latin typeface="+mj-lt"/>
              </a:rPr>
              <a:t>are collected as a dataset and trained the system to identify the Liver Cancer or not , using </a:t>
            </a:r>
            <a:r>
              <a:rPr lang="en-IN" sz="2400" b="1" dirty="0" smtClean="0">
                <a:latin typeface="+mj-lt"/>
              </a:rPr>
              <a:t>Deep Learning </a:t>
            </a:r>
            <a:r>
              <a:rPr lang="en-IN" sz="2400" dirty="0" smtClean="0">
                <a:latin typeface="+mj-lt"/>
              </a:rPr>
              <a:t>of </a:t>
            </a:r>
            <a:r>
              <a:rPr lang="en-IN" sz="2400" b="1" dirty="0" smtClean="0">
                <a:latin typeface="+mj-lt"/>
              </a:rPr>
              <a:t>RESNET 50  Architecture.</a:t>
            </a:r>
          </a:p>
          <a:p>
            <a:r>
              <a:rPr lang="en-US" altLang="en-US" sz="2400" dirty="0" smtClean="0">
                <a:latin typeface="+mj-lt"/>
                <a:cs typeface="Times New Roman" panose="02020603050405020304" pitchFamily="18" charset="0"/>
              </a:rPr>
              <a:t>So that through RESNET we can achieve more than </a:t>
            </a:r>
            <a:r>
              <a:rPr lang="en-US" altLang="en-US" sz="2400" b="1" dirty="0" smtClean="0">
                <a:latin typeface="+mj-lt"/>
                <a:cs typeface="Times New Roman" panose="02020603050405020304" pitchFamily="18" charset="0"/>
              </a:rPr>
              <a:t>90% accuracy during training and testing</a:t>
            </a:r>
          </a:p>
          <a:p>
            <a:endParaRPr lang="en-IN" sz="2400" b="1" dirty="0" smtClean="0">
              <a:latin typeface="+mj-lt"/>
            </a:endParaRPr>
          </a:p>
          <a:p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16C72-93E8-4545-A78C-DDE7F1FDC84F}" type="datetime1">
              <a:rPr lang="en-IN" smtClean="0"/>
              <a:pPr/>
              <a:t>24-04-2023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22D9-F423-40F7-BFC8-7BC0989137CC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ECE,                                                    </a:t>
            </a:r>
          </a:p>
          <a:p>
            <a:r>
              <a:rPr lang="en-IN" smtClean="0"/>
              <a:t>   Francis Xavier Engineering College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xmlns="" id="{856C29C6-208C-65D9-14B3-521279643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509" y="0"/>
            <a:ext cx="7868194" cy="901337"/>
          </a:xfrm>
        </p:spPr>
        <p:txBody>
          <a:bodyPr>
            <a:normAutofit/>
          </a:bodyPr>
          <a:lstStyle/>
          <a:p>
            <a:r>
              <a:rPr lang="en-US" altLang="en-US" sz="3600" b="1" u="sng" dirty="0" smtClean="0">
                <a:solidFill>
                  <a:schemeClr val="tx2"/>
                </a:solidFill>
                <a:latin typeface="+mn-lt"/>
              </a:rPr>
              <a:t>INTRODUCTION</a:t>
            </a:r>
            <a:endParaRPr lang="en-US" altLang="en-US" sz="3600" b="1" u="sng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xmlns="" id="{8D485357-EAA1-876E-3C38-153EFDBFE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333" y="974689"/>
            <a:ext cx="10818055" cy="4821200"/>
          </a:xfrm>
        </p:spPr>
        <p:txBody>
          <a:bodyPr>
            <a:normAutofit/>
          </a:bodyPr>
          <a:lstStyle/>
          <a:p>
            <a:pPr algn="just"/>
            <a:r>
              <a:rPr lang="en-US" altLang="en-US" sz="2000" dirty="0" smtClean="0">
                <a:cs typeface="Times New Roman" panose="02020603050405020304" pitchFamily="18" charset="0"/>
              </a:rPr>
              <a:t>Due to </a:t>
            </a:r>
            <a:r>
              <a:rPr lang="en-US" altLang="en-US" sz="2000" b="1" dirty="0" smtClean="0">
                <a:cs typeface="Times New Roman" panose="02020603050405020304" pitchFamily="18" charset="0"/>
              </a:rPr>
              <a:t>LIVER CANCER </a:t>
            </a:r>
            <a:r>
              <a:rPr lang="en-US" altLang="en-US" sz="2000" dirty="0">
                <a:cs typeface="Times New Roman" panose="02020603050405020304" pitchFamily="18" charset="0"/>
              </a:rPr>
              <a:t>is the </a:t>
            </a:r>
            <a:r>
              <a:rPr lang="en-US" altLang="en-US" sz="2000" b="1" dirty="0">
                <a:cs typeface="Times New Roman" panose="02020603050405020304" pitchFamily="18" charset="0"/>
              </a:rPr>
              <a:t>third leading</a:t>
            </a:r>
            <a:r>
              <a:rPr lang="en-US" altLang="en-US" sz="2000" dirty="0">
                <a:cs typeface="Times New Roman" panose="02020603050405020304" pitchFamily="18" charset="0"/>
              </a:rPr>
              <a:t> cause of </a:t>
            </a:r>
            <a:r>
              <a:rPr lang="en-US" altLang="en-US" sz="2000" b="1" dirty="0">
                <a:cs typeface="Times New Roman" panose="02020603050405020304" pitchFamily="18" charset="0"/>
              </a:rPr>
              <a:t>cancer-related death</a:t>
            </a:r>
            <a:r>
              <a:rPr lang="en-US" altLang="en-US" sz="2000" dirty="0">
                <a:cs typeface="Times New Roman" panose="02020603050405020304" pitchFamily="18" charset="0"/>
              </a:rPr>
              <a:t> globally, accounting for about </a:t>
            </a:r>
            <a:r>
              <a:rPr lang="en-US" altLang="en-US" sz="2000" b="1" dirty="0" smtClean="0">
                <a:cs typeface="Times New Roman" panose="02020603050405020304" pitchFamily="18" charset="0"/>
              </a:rPr>
              <a:t>9,06,000 </a:t>
            </a:r>
            <a:r>
              <a:rPr lang="en-US" altLang="en-US" sz="2000" dirty="0">
                <a:cs typeface="Times New Roman" panose="02020603050405020304" pitchFamily="18" charset="0"/>
              </a:rPr>
              <a:t>new cases and</a:t>
            </a:r>
            <a:r>
              <a:rPr lang="en-US" altLang="en-US" sz="2000" b="1" dirty="0">
                <a:cs typeface="Times New Roman" panose="02020603050405020304" pitchFamily="18" charset="0"/>
              </a:rPr>
              <a:t> </a:t>
            </a:r>
            <a:r>
              <a:rPr lang="en-US" altLang="en-US" sz="2000" b="1" dirty="0" smtClean="0">
                <a:cs typeface="Times New Roman" panose="02020603050405020304" pitchFamily="18" charset="0"/>
              </a:rPr>
              <a:t>8,30,000 </a:t>
            </a:r>
            <a:r>
              <a:rPr lang="en-US" altLang="en-US" sz="2000" dirty="0">
                <a:cs typeface="Times New Roman" panose="02020603050405020304" pitchFamily="18" charset="0"/>
              </a:rPr>
              <a:t>deaths worldwide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altLang="en-US" sz="2000" dirty="0" smtClean="0">
                <a:cs typeface="Times New Roman" panose="02020603050405020304" pitchFamily="18" charset="0"/>
              </a:rPr>
              <a:t> Due </a:t>
            </a:r>
            <a:r>
              <a:rPr lang="en-US" altLang="en-US" sz="2000" dirty="0">
                <a:cs typeface="Times New Roman" panose="02020603050405020304" pitchFamily="18" charset="0"/>
              </a:rPr>
              <a:t>to the limitations of current diagnostics, Liver Cancer is often found incidentally and many patients with malignant liver lesions are thus </a:t>
            </a:r>
            <a:r>
              <a:rPr lang="en-US" altLang="en-US" sz="2000" b="1" dirty="0">
                <a:cs typeface="Times New Roman" panose="02020603050405020304" pitchFamily="18" charset="0"/>
              </a:rPr>
              <a:t>diagnosed in an advanced stage</a:t>
            </a:r>
            <a:r>
              <a:rPr lang="en-US" altLang="en-US" sz="2000" b="1" dirty="0" smtClean="0"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altLang="en-US" sz="2000" b="1" dirty="0" smtClean="0">
                <a:cs typeface="Times New Roman" panose="02020603050405020304" pitchFamily="18" charset="0"/>
              </a:rPr>
              <a:t>Early </a:t>
            </a:r>
            <a:r>
              <a:rPr lang="en-US" altLang="en-US" sz="2000" b="1" dirty="0">
                <a:cs typeface="Times New Roman" panose="02020603050405020304" pitchFamily="18" charset="0"/>
              </a:rPr>
              <a:t>differentiation</a:t>
            </a:r>
            <a:r>
              <a:rPr lang="en-US" altLang="en-US" sz="2000" dirty="0">
                <a:cs typeface="Times New Roman" panose="02020603050405020304" pitchFamily="18" charset="0"/>
              </a:rPr>
              <a:t> between benign and malignant is thus of uttermost importance so that appropriate treatment may be initiated. </a:t>
            </a:r>
            <a:endParaRPr lang="en-US" altLang="en-US" sz="2000" dirty="0" smtClean="0">
              <a:cs typeface="Times New Roman" panose="02020603050405020304" pitchFamily="18" charset="0"/>
            </a:endParaRPr>
          </a:p>
          <a:p>
            <a:pPr algn="just"/>
            <a:r>
              <a:rPr lang="en-US" altLang="en-US" sz="2000" dirty="0" smtClean="0">
                <a:cs typeface="Times New Roman" panose="02020603050405020304" pitchFamily="18" charset="0"/>
              </a:rPr>
              <a:t> </a:t>
            </a:r>
            <a:r>
              <a:rPr lang="en-US" altLang="en-US" sz="2000" b="1" dirty="0" smtClean="0">
                <a:cs typeface="Times New Roman" panose="02020603050405020304" pitchFamily="18" charset="0"/>
              </a:rPr>
              <a:t>Image Processing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Times New Roman" panose="02020603050405020304" pitchFamily="18" charset="0"/>
              </a:rPr>
              <a:t>plays an important role in the diagnosis and management of liver cancer. 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   </a:t>
            </a:r>
          </a:p>
          <a:p>
            <a:pPr algn="just"/>
            <a:r>
              <a:rPr lang="en-US" altLang="en-US" sz="2000" dirty="0" smtClean="0">
                <a:cs typeface="Times New Roman" panose="02020603050405020304" pitchFamily="18" charset="0"/>
              </a:rPr>
              <a:t>In our project, we use the contrast-enhanced </a:t>
            </a:r>
            <a:r>
              <a:rPr lang="en-US" altLang="en-US" sz="2000" b="1" dirty="0" smtClean="0">
                <a:cs typeface="Times New Roman" panose="02020603050405020304" pitchFamily="18" charset="0"/>
              </a:rPr>
              <a:t>ultrasound (CEUS) dataset 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to classify liver lesions. </a:t>
            </a:r>
          </a:p>
          <a:p>
            <a:pPr algn="just"/>
            <a:r>
              <a:rPr lang="en-US" altLang="en-US" sz="2000" dirty="0" smtClean="0">
                <a:cs typeface="Times New Roman" panose="02020603050405020304" pitchFamily="18" charset="0"/>
              </a:rPr>
              <a:t>We use a </a:t>
            </a:r>
            <a:r>
              <a:rPr lang="en-US" altLang="en-US" sz="2000" b="1" dirty="0" smtClean="0">
                <a:cs typeface="Times New Roman" panose="02020603050405020304" pitchFamily="18" charset="0"/>
              </a:rPr>
              <a:t>Deep Learning algorithm 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called </a:t>
            </a:r>
            <a:r>
              <a:rPr lang="en-US" altLang="en-US" sz="2000" b="1" dirty="0" smtClean="0">
                <a:cs typeface="Times New Roman" panose="02020603050405020304" pitchFamily="18" charset="0"/>
              </a:rPr>
              <a:t>Residual Network (RESNET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US" altLang="en-US" sz="2000" dirty="0" smtClean="0">
                <a:cs typeface="Times New Roman" panose="02020603050405020304" pitchFamily="18" charset="0"/>
              </a:rPr>
              <a:t> Architecture for Model training. </a:t>
            </a:r>
            <a:r>
              <a:rPr lang="en-US" altLang="en-US" sz="2000" b="1" dirty="0" err="1" smtClean="0">
                <a:cs typeface="Times New Roman" panose="02020603050405020304" pitchFamily="18" charset="0"/>
              </a:rPr>
              <a:t>ResNet</a:t>
            </a:r>
            <a:r>
              <a:rPr lang="en-US" altLang="en-US" sz="2000" b="1" dirty="0" smtClean="0">
                <a:cs typeface="Times New Roman" panose="02020603050405020304" pitchFamily="18" charset="0"/>
              </a:rPr>
              <a:t> 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improves the efficiency of deep neural networks with more neural layers while minimizing the percentage of errors.</a:t>
            </a:r>
          </a:p>
          <a:p>
            <a:pPr algn="just"/>
            <a:r>
              <a:rPr lang="en-US" altLang="en-US" sz="2000" dirty="0" smtClean="0">
                <a:cs typeface="Times New Roman" panose="02020603050405020304" pitchFamily="18" charset="0"/>
              </a:rPr>
              <a:t>  So that through RESNET we can achieve more than </a:t>
            </a:r>
            <a:r>
              <a:rPr lang="en-US" altLang="en-US" sz="2000" b="1" dirty="0" smtClean="0">
                <a:cs typeface="Times New Roman" panose="02020603050405020304" pitchFamily="18" charset="0"/>
              </a:rPr>
              <a:t>90% accuracy during training and testing</a:t>
            </a:r>
          </a:p>
          <a:p>
            <a:pPr algn="just"/>
            <a:endParaRPr lang="en-US" altLang="en-US" sz="2000" dirty="0" smtClean="0">
              <a:cs typeface="Times New Roman" panose="02020603050405020304" pitchFamily="18" charset="0"/>
            </a:endParaRPr>
          </a:p>
          <a:p>
            <a:pPr algn="just"/>
            <a:endParaRPr lang="en-US" altLang="en-US" sz="2000" dirty="0" smtClean="0">
              <a:cs typeface="Times New Roman" panose="02020603050405020304" pitchFamily="18" charset="0"/>
            </a:endParaRPr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xmlns="" id="{8FECBF1B-E855-D9CA-078C-30ADAD8DA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9370255" y="6191250"/>
            <a:ext cx="24765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rtlCol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1CFBCCF6-6E47-44F7-9CA7-8DECF34F2985}" type="slidenum">
              <a:rPr lang="en-US" altLang="en-US">
                <a:solidFill>
                  <a:schemeClr val="tx2"/>
                </a:solidFill>
                <a:latin typeface="Perpetua" panose="02020502060401020303" pitchFamily="18" charset="0"/>
              </a:rPr>
              <a:pPr algn="r"/>
              <a:t>11</a:t>
            </a:fld>
            <a:endParaRPr lang="en-US" altLang="en-US" dirty="0">
              <a:solidFill>
                <a:schemeClr val="tx2"/>
              </a:solidFill>
              <a:latin typeface="Perpetua" panose="02020502060401020303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1A13-8254-4EEA-875E-A7978ADDC44E}" type="datetime1">
              <a:rPr lang="en-IN" smtClean="0"/>
              <a:pPr/>
              <a:t>24-04-2023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ECE,                                          </a:t>
            </a:r>
          </a:p>
          <a:p>
            <a:r>
              <a:rPr lang="en-IN" smtClean="0"/>
              <a:t>             Francis Xavier Engineering College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xmlns="" id="{9E408E15-EF30-0438-4EC2-6CEFABFD9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800" b="1" u="sng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Proposed System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xmlns="" id="{9B8BA410-5A93-0818-E7E7-1077E6113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937" y="1689100"/>
            <a:ext cx="9749246" cy="5168900"/>
          </a:xfrm>
        </p:spPr>
        <p:txBody>
          <a:bodyPr>
            <a:normAutofit/>
          </a:bodyPr>
          <a:lstStyle/>
          <a:p>
            <a:pPr marL="0" indent="0" algn="just">
              <a:defRPr/>
            </a:pPr>
            <a:r>
              <a:rPr lang="en-US" dirty="0" smtClean="0">
                <a:cs typeface="Times New Roman" pitchFamily="18" charset="0"/>
              </a:rPr>
              <a:t>   </a:t>
            </a:r>
            <a:r>
              <a:rPr lang="en-US" dirty="0" smtClean="0">
                <a:latin typeface="+mj-lt"/>
                <a:cs typeface="Times New Roman" pitchFamily="18" charset="0"/>
              </a:rPr>
              <a:t>Proposed </a:t>
            </a:r>
            <a:r>
              <a:rPr lang="en-US" dirty="0">
                <a:latin typeface="+mj-lt"/>
                <a:cs typeface="Times New Roman" pitchFamily="18" charset="0"/>
              </a:rPr>
              <a:t>methods implementing Deep Learning Technique called Residual Network which is more effective and fast. </a:t>
            </a:r>
            <a:endParaRPr lang="en-US" dirty="0" smtClean="0">
              <a:latin typeface="+mj-lt"/>
              <a:cs typeface="Times New Roman" pitchFamily="18" charset="0"/>
            </a:endParaRPr>
          </a:p>
          <a:p>
            <a:pPr marL="0" indent="0" algn="just">
              <a:buNone/>
              <a:defRPr/>
            </a:pPr>
            <a:endParaRPr lang="en-US" dirty="0" smtClean="0">
              <a:latin typeface="+mj-lt"/>
              <a:cs typeface="Times New Roman" pitchFamily="18" charset="0"/>
            </a:endParaRPr>
          </a:p>
          <a:p>
            <a:pPr marL="0" indent="0" algn="just">
              <a:defRPr/>
            </a:pPr>
            <a:r>
              <a:rPr lang="en-US" dirty="0" smtClean="0">
                <a:latin typeface="+mj-lt"/>
                <a:cs typeface="Times New Roman" pitchFamily="18" charset="0"/>
              </a:rPr>
              <a:t>And </a:t>
            </a:r>
            <a:r>
              <a:rPr lang="en-US" dirty="0">
                <a:latin typeface="+mj-lt"/>
                <a:cs typeface="Times New Roman" pitchFamily="18" charset="0"/>
              </a:rPr>
              <a:t>hence we can able to get </a:t>
            </a:r>
            <a:r>
              <a:rPr lang="en-US" b="1" dirty="0">
                <a:latin typeface="+mj-lt"/>
                <a:cs typeface="Times New Roman" pitchFamily="18" charset="0"/>
              </a:rPr>
              <a:t>high accuracy over 90</a:t>
            </a:r>
            <a:r>
              <a:rPr lang="en-US" b="1" dirty="0" smtClean="0">
                <a:latin typeface="+mj-lt"/>
                <a:cs typeface="Times New Roman" pitchFamily="18" charset="0"/>
              </a:rPr>
              <a:t>%.</a:t>
            </a:r>
            <a:endParaRPr lang="en-US" b="1" dirty="0">
              <a:latin typeface="+mj-lt"/>
              <a:cs typeface="Times New Roman" pitchFamily="18" charset="0"/>
            </a:endParaRPr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xmlns="" id="{42D9E7D9-59FF-6978-5FE7-18A1C37DE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696200" y="6191250"/>
            <a:ext cx="24765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rtlCol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46AA4108-6D07-4C18-A1E9-708F93494422}" type="slidenum">
              <a:rPr lang="en-US" altLang="en-US">
                <a:solidFill>
                  <a:schemeClr val="tx2"/>
                </a:solidFill>
                <a:latin typeface="Perpetua" panose="02020502060401020303" pitchFamily="18" charset="0"/>
              </a:rPr>
              <a:pPr algn="r"/>
              <a:t>12</a:t>
            </a:fld>
            <a:endParaRPr lang="en-US" altLang="en-US">
              <a:solidFill>
                <a:schemeClr val="tx2"/>
              </a:solidFill>
              <a:latin typeface="Perpetua" panose="02020502060401020303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6ED4B-6130-4996-8C90-279EAE687213}" type="datetime1">
              <a:rPr lang="en-IN" smtClean="0"/>
              <a:pPr/>
              <a:t>24-04-2023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ECE,                           </a:t>
            </a:r>
          </a:p>
          <a:p>
            <a:r>
              <a:rPr lang="en-IN" smtClean="0"/>
              <a:t>           Francis Xavier Engineering College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xmlns="" id="{55F80929-6B7B-0FDE-638C-04B98409C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8366" y="267286"/>
            <a:ext cx="6759191" cy="1058277"/>
          </a:xfrm>
        </p:spPr>
        <p:txBody>
          <a:bodyPr>
            <a:normAutofit/>
          </a:bodyPr>
          <a:lstStyle/>
          <a:p>
            <a:r>
              <a:rPr lang="en-US" altLang="en-US" sz="3600" b="1" u="sng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System Architecture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ED1252C1-8849-47A5-FFD9-D2CDE4C267B8}"/>
              </a:ext>
            </a:extLst>
          </p:cNvPr>
          <p:cNvSpPr/>
          <p:nvPr/>
        </p:nvSpPr>
        <p:spPr>
          <a:xfrm>
            <a:off x="666205" y="2730137"/>
            <a:ext cx="1149532" cy="151098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contrast-enhanced ultrasound </a:t>
            </a:r>
            <a:r>
              <a:rPr lang="en-IN" dirty="0"/>
              <a:t>Dataset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3DB3EDE4-D510-7DA6-B9D4-A7CED6B6AFD3}"/>
              </a:ext>
            </a:extLst>
          </p:cNvPr>
          <p:cNvSpPr/>
          <p:nvPr/>
        </p:nvSpPr>
        <p:spPr>
          <a:xfrm>
            <a:off x="2329350" y="2753783"/>
            <a:ext cx="1357313" cy="13504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dirty="0"/>
              <a:t>Pre-processing of Data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1239C666-D449-1AD6-C291-F7709C37E87D}"/>
              </a:ext>
            </a:extLst>
          </p:cNvPr>
          <p:cNvSpPr/>
          <p:nvPr/>
        </p:nvSpPr>
        <p:spPr>
          <a:xfrm>
            <a:off x="7206251" y="5114067"/>
            <a:ext cx="1428750" cy="99906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dirty="0"/>
              <a:t>Trained Model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140157E2-B0E9-14C3-2BA0-35ACF1E939BE}"/>
              </a:ext>
            </a:extLst>
          </p:cNvPr>
          <p:cNvSpPr/>
          <p:nvPr/>
        </p:nvSpPr>
        <p:spPr>
          <a:xfrm>
            <a:off x="9580108" y="5097882"/>
            <a:ext cx="1428750" cy="100118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Test Input</a:t>
            </a:r>
            <a:endParaRPr lang="en-IN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1362D7F9-687C-4F38-6F08-4E3C701FDEC9}"/>
              </a:ext>
            </a:extLst>
          </p:cNvPr>
          <p:cNvSpPr/>
          <p:nvPr/>
        </p:nvSpPr>
        <p:spPr>
          <a:xfrm>
            <a:off x="5001590" y="4600040"/>
            <a:ext cx="1161382" cy="61392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dirty="0"/>
              <a:t>Benign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4405C99-B6AB-3BF1-B792-8B9C390A2B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75804" y="2541124"/>
            <a:ext cx="7289645" cy="1689415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xmlns="" id="{CA09C9F7-6735-C19D-1CC6-D8F731F1C408}"/>
              </a:ext>
            </a:extLst>
          </p:cNvPr>
          <p:cNvSpPr/>
          <p:nvPr/>
        </p:nvSpPr>
        <p:spPr>
          <a:xfrm>
            <a:off x="1740209" y="3367170"/>
            <a:ext cx="589141" cy="1877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xmlns="" id="{DA4AEC48-05AD-8617-6E65-27DCE2AF052D}"/>
              </a:ext>
            </a:extLst>
          </p:cNvPr>
          <p:cNvSpPr/>
          <p:nvPr/>
        </p:nvSpPr>
        <p:spPr>
          <a:xfrm>
            <a:off x="3686663" y="3367170"/>
            <a:ext cx="589141" cy="1877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xmlns="" id="{5B11EEA0-628D-2341-83FD-88AFF85A780B}"/>
              </a:ext>
            </a:extLst>
          </p:cNvPr>
          <p:cNvSpPr/>
          <p:nvPr/>
        </p:nvSpPr>
        <p:spPr>
          <a:xfrm>
            <a:off x="7817989" y="4104216"/>
            <a:ext cx="205274" cy="1204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xmlns="" id="{2207A790-DFED-F044-00E3-CACE9BA5524B}"/>
              </a:ext>
            </a:extLst>
          </p:cNvPr>
          <p:cNvSpPr/>
          <p:nvPr/>
        </p:nvSpPr>
        <p:spPr>
          <a:xfrm>
            <a:off x="8635001" y="5738327"/>
            <a:ext cx="945107" cy="1866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xmlns="" id="{21FD679A-A509-4689-2D37-2782E665952F}"/>
              </a:ext>
            </a:extLst>
          </p:cNvPr>
          <p:cNvSpPr/>
          <p:nvPr/>
        </p:nvSpPr>
        <p:spPr>
          <a:xfrm rot="1766172">
            <a:off x="6091131" y="5077795"/>
            <a:ext cx="1133227" cy="22244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3EA1F179-61A9-2548-3E93-76D4F742056D}"/>
              </a:ext>
            </a:extLst>
          </p:cNvPr>
          <p:cNvSpPr/>
          <p:nvPr/>
        </p:nvSpPr>
        <p:spPr>
          <a:xfrm>
            <a:off x="5057860" y="5653869"/>
            <a:ext cx="1156574" cy="61392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dirty="0"/>
              <a:t>Malignant</a:t>
            </a:r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xmlns="" id="{C0DF1133-F315-E9B6-2BA0-6C2859235F44}"/>
              </a:ext>
            </a:extLst>
          </p:cNvPr>
          <p:cNvSpPr/>
          <p:nvPr/>
        </p:nvSpPr>
        <p:spPr>
          <a:xfrm rot="20240531">
            <a:off x="6132331" y="5743411"/>
            <a:ext cx="1102706" cy="21557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F7677DE1-C76C-58CE-8231-BB03F83EB0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4523" y="1555485"/>
            <a:ext cx="1672045" cy="1175657"/>
          </a:xfrm>
          <a:prstGeom prst="rect">
            <a:avLst/>
          </a:prstGeom>
        </p:spPr>
      </p:pic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8B51-D061-4D08-96B3-6D9A10DC677C}" type="datetime1">
              <a:rPr lang="en-IN" smtClean="0"/>
              <a:pPr/>
              <a:t>24-04-2023</a:t>
            </a:fld>
            <a:endParaRPr lang="en-IN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22D9-F423-40F7-BFC8-7BC0989137CC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>
          <a:xfrm>
            <a:off x="3278945" y="6492875"/>
            <a:ext cx="4114800" cy="365125"/>
          </a:xfrm>
        </p:spPr>
        <p:txBody>
          <a:bodyPr/>
          <a:lstStyle/>
          <a:p>
            <a:r>
              <a:rPr lang="en-IN" smtClean="0"/>
              <a:t>Department of ECE,                           </a:t>
            </a:r>
          </a:p>
          <a:p>
            <a:r>
              <a:rPr lang="en-IN" smtClean="0"/>
              <a:t>                            Francis Xavier Engineering College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xmlns="" id="{D5255F41-2F05-FEF5-453F-969F68A46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b="1" u="sng" dirty="0">
                <a:latin typeface="Times New Roman" pitchFamily="18" charset="0"/>
                <a:cs typeface="Times New Roman" pitchFamily="18" charset="0"/>
              </a:rPr>
              <a:t>Modules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xmlns="" id="{92DAD210-A5CF-59FF-7EF3-DD470D7EE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4891" y="1619794"/>
            <a:ext cx="8717280" cy="5462814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>
                <a:latin typeface="+mj-lt"/>
              </a:rPr>
              <a:t>Data Collection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>
                <a:latin typeface="+mj-lt"/>
              </a:rPr>
              <a:t>Pre-processing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>
                <a:latin typeface="+mj-lt"/>
              </a:rPr>
              <a:t>Training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>
                <a:latin typeface="+mj-lt"/>
              </a:rPr>
              <a:t>Testing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E02F-9D83-4532-AE2A-7CCAAD977C35}" type="datetime1">
              <a:rPr lang="en-IN" smtClean="0"/>
              <a:pPr/>
              <a:t>24-04-2023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22D9-F423-40F7-BFC8-7BC0989137CC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ECE,                              </a:t>
            </a:r>
          </a:p>
          <a:p>
            <a:r>
              <a:rPr lang="en-IN" smtClean="0"/>
              <a:t>         Francis Xavier Engineering College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/>
        </p:nvSpPr>
        <p:spPr>
          <a:xfrm>
            <a:off x="4173583" y="263267"/>
            <a:ext cx="3366700" cy="468253"/>
          </a:xfrm>
          <a:prstGeom prst="rect">
            <a:avLst/>
          </a:prstGeom>
          <a:solidFill>
            <a:srgbClr val="C00000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2800"/>
            </a:pPr>
            <a:r>
              <a:rPr lang="en-US" sz="28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1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 rot="5400000">
            <a:off x="4646441" y="-2556218"/>
            <a:ext cx="3801794" cy="10904807"/>
          </a:xfrm>
        </p:spPr>
        <p:txBody>
          <a:bodyPr vert="vert270">
            <a:normAutofit fontScale="92500" lnSpcReduction="10000"/>
          </a:bodyPr>
          <a:lstStyle/>
          <a:p>
            <a:pPr marL="114300" indent="0" algn="just">
              <a:buNone/>
            </a:pPr>
            <a:r>
              <a:rPr lang="en-IN" b="1" u="sng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 COLLECTION </a:t>
            </a:r>
          </a:p>
          <a:p>
            <a:pPr marL="114300" indent="0" algn="just">
              <a:buNone/>
            </a:pPr>
            <a:endParaRPr lang="en-IN" b="1" u="sng" dirty="0">
              <a:latin typeface="+mj-lt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IN" sz="2400" dirty="0">
                <a:latin typeface="+mj-lt"/>
                <a:cs typeface="Times New Roman" panose="02020603050405020304" pitchFamily="18" charset="0"/>
              </a:rPr>
              <a:t>In our project we have totally </a:t>
            </a:r>
            <a:r>
              <a:rPr lang="en-IN" sz="2400" b="1" dirty="0">
                <a:latin typeface="+mj-lt"/>
                <a:cs typeface="Times New Roman" panose="02020603050405020304" pitchFamily="18" charset="0"/>
              </a:rPr>
              <a:t>300 ultrasonic scan images</a:t>
            </a:r>
            <a:r>
              <a:rPr lang="en-IN" sz="2400" dirty="0">
                <a:latin typeface="+mj-lt"/>
                <a:cs typeface="Times New Roman" panose="02020603050405020304" pitchFamily="18" charset="0"/>
              </a:rPr>
              <a:t>, in that </a:t>
            </a:r>
            <a:r>
              <a:rPr lang="en-IN" sz="2400" dirty="0" smtClean="0">
                <a:latin typeface="+mj-lt"/>
                <a:cs typeface="Times New Roman" panose="02020603050405020304" pitchFamily="18" charset="0"/>
              </a:rPr>
              <a:t>300</a:t>
            </a:r>
          </a:p>
          <a:p>
            <a:pPr algn="ctr">
              <a:buFont typeface="Wingdings" pitchFamily="2" charset="2"/>
              <a:buChar char="v"/>
            </a:pPr>
            <a:r>
              <a:rPr lang="en-IN" sz="2400" b="1" dirty="0" smtClean="0">
                <a:latin typeface="+mj-lt"/>
                <a:cs typeface="Times New Roman" panose="02020603050405020304" pitchFamily="18" charset="0"/>
              </a:rPr>
              <a:t>250 </a:t>
            </a:r>
            <a:r>
              <a:rPr lang="en-IN" sz="2400" b="1" dirty="0">
                <a:latin typeface="+mj-lt"/>
                <a:cs typeface="Times New Roman" panose="02020603050405020304" pitchFamily="18" charset="0"/>
              </a:rPr>
              <a:t>images </a:t>
            </a:r>
            <a:r>
              <a:rPr lang="en-IN" sz="2400" dirty="0">
                <a:latin typeface="+mj-lt"/>
                <a:cs typeface="Times New Roman" panose="02020603050405020304" pitchFamily="18" charset="0"/>
              </a:rPr>
              <a:t>are used for </a:t>
            </a:r>
            <a:r>
              <a:rPr lang="en-IN" sz="2400" b="1" dirty="0">
                <a:latin typeface="+mj-lt"/>
                <a:cs typeface="Times New Roman" panose="02020603050405020304" pitchFamily="18" charset="0"/>
              </a:rPr>
              <a:t>Training purpose </a:t>
            </a:r>
            <a:endParaRPr lang="en-IN" sz="2400" b="1" dirty="0" smtClean="0">
              <a:latin typeface="+mj-lt"/>
              <a:cs typeface="Times New Roman" panose="02020603050405020304" pitchFamily="18" charset="0"/>
            </a:endParaRPr>
          </a:p>
          <a:p>
            <a:pPr algn="ctr">
              <a:buFont typeface="Wingdings" pitchFamily="2" charset="2"/>
              <a:buChar char="v"/>
            </a:pPr>
            <a:r>
              <a:rPr lang="en-IN" sz="2400" b="1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latin typeface="+mj-lt"/>
                <a:cs typeface="Times New Roman" panose="02020603050405020304" pitchFamily="18" charset="0"/>
              </a:rPr>
              <a:t>50 images </a:t>
            </a:r>
            <a:r>
              <a:rPr lang="en-IN" sz="2400" dirty="0">
                <a:latin typeface="+mj-lt"/>
                <a:cs typeface="Times New Roman" panose="02020603050405020304" pitchFamily="18" charset="0"/>
              </a:rPr>
              <a:t>are used for </a:t>
            </a:r>
            <a:r>
              <a:rPr lang="en-IN" sz="2400" b="1" dirty="0" smtClean="0">
                <a:latin typeface="+mj-lt"/>
                <a:cs typeface="Times New Roman" panose="02020603050405020304" pitchFamily="18" charset="0"/>
              </a:rPr>
              <a:t>Validation </a:t>
            </a:r>
            <a:r>
              <a:rPr lang="en-IN" sz="2400" b="1" dirty="0">
                <a:latin typeface="+mj-lt"/>
                <a:cs typeface="Times New Roman" panose="02020603050405020304" pitchFamily="18" charset="0"/>
              </a:rPr>
              <a:t>purpose</a:t>
            </a:r>
            <a:r>
              <a:rPr lang="en-IN" sz="2400" b="1" dirty="0" smtClean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 algn="just">
              <a:buNone/>
            </a:pPr>
            <a:endParaRPr lang="en-IN" sz="2400" dirty="0">
              <a:latin typeface="+mj-lt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IN" sz="2400" dirty="0">
                <a:latin typeface="+mj-lt"/>
                <a:cs typeface="Times New Roman" panose="02020603050405020304" pitchFamily="18" charset="0"/>
              </a:rPr>
              <a:t>In that 300 image </a:t>
            </a:r>
            <a:r>
              <a:rPr lang="en-IN" sz="2400" dirty="0" smtClean="0">
                <a:latin typeface="+mj-lt"/>
                <a:cs typeface="Times New Roman" panose="02020603050405020304" pitchFamily="18" charset="0"/>
              </a:rPr>
              <a:t>file</a:t>
            </a:r>
          </a:p>
          <a:p>
            <a:pPr algn="just">
              <a:buFont typeface="Wingdings" pitchFamily="2" charset="2"/>
              <a:buChar char="v"/>
            </a:pPr>
            <a:r>
              <a:rPr lang="en-IN" sz="24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IN" sz="2400" b="1" dirty="0" smtClean="0">
                <a:latin typeface="+mj-lt"/>
                <a:cs typeface="Times New Roman" panose="02020603050405020304" pitchFamily="18" charset="0"/>
              </a:rPr>
              <a:t>150 </a:t>
            </a:r>
            <a:r>
              <a:rPr lang="en-IN" sz="2400" b="1" dirty="0">
                <a:latin typeface="+mj-lt"/>
                <a:cs typeface="Times New Roman" panose="02020603050405020304" pitchFamily="18" charset="0"/>
              </a:rPr>
              <a:t>images </a:t>
            </a:r>
            <a:r>
              <a:rPr lang="en-IN" sz="2400" dirty="0">
                <a:latin typeface="+mj-lt"/>
                <a:cs typeface="Times New Roman" panose="02020603050405020304" pitchFamily="18" charset="0"/>
              </a:rPr>
              <a:t>are </a:t>
            </a:r>
            <a:r>
              <a:rPr lang="en-IN" sz="2400" b="1" dirty="0">
                <a:latin typeface="+mj-lt"/>
                <a:cs typeface="Times New Roman" panose="02020603050405020304" pitchFamily="18" charset="0"/>
              </a:rPr>
              <a:t>Benign </a:t>
            </a:r>
            <a:r>
              <a:rPr lang="en-IN" sz="2400" b="1" dirty="0" smtClean="0">
                <a:latin typeface="+mj-lt"/>
                <a:cs typeface="Times New Roman" panose="02020603050405020304" pitchFamily="18" charset="0"/>
              </a:rPr>
              <a:t>Image</a:t>
            </a:r>
            <a:r>
              <a:rPr lang="en-IN" sz="24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+mj-lt"/>
                <a:cs typeface="Times New Roman" panose="02020603050405020304" pitchFamily="18" charset="0"/>
              </a:rPr>
              <a:t>and </a:t>
            </a:r>
            <a:endParaRPr lang="en-IN" sz="2400" dirty="0" smtClean="0">
              <a:latin typeface="+mj-lt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latin typeface="+mj-lt"/>
                <a:cs typeface="Times New Roman" panose="02020603050405020304" pitchFamily="18" charset="0"/>
              </a:rPr>
              <a:t>  Remaining </a:t>
            </a:r>
            <a:r>
              <a:rPr lang="en-IN" sz="2400" b="1" dirty="0">
                <a:latin typeface="+mj-lt"/>
                <a:cs typeface="Times New Roman" panose="02020603050405020304" pitchFamily="18" charset="0"/>
              </a:rPr>
              <a:t>150 images </a:t>
            </a:r>
            <a:r>
              <a:rPr lang="en-IN" sz="2400" dirty="0">
                <a:latin typeface="+mj-lt"/>
                <a:cs typeface="Times New Roman" panose="02020603050405020304" pitchFamily="18" charset="0"/>
              </a:rPr>
              <a:t>represents </a:t>
            </a:r>
            <a:r>
              <a:rPr lang="en-IN" sz="2400" b="1" dirty="0" smtClean="0">
                <a:latin typeface="+mj-lt"/>
                <a:cs typeface="Times New Roman" panose="02020603050405020304" pitchFamily="18" charset="0"/>
              </a:rPr>
              <a:t>Malignant </a:t>
            </a:r>
            <a:r>
              <a:rPr lang="en-IN" sz="2400" b="1" dirty="0">
                <a:latin typeface="+mj-lt"/>
                <a:cs typeface="Times New Roman" panose="02020603050405020304" pitchFamily="18" charset="0"/>
              </a:rPr>
              <a:t>images </a:t>
            </a:r>
            <a:r>
              <a:rPr lang="en-IN" sz="2400" dirty="0">
                <a:latin typeface="+mj-lt"/>
                <a:cs typeface="Times New Roman" panose="02020603050405020304" pitchFamily="18" charset="0"/>
              </a:rPr>
              <a:t>(liver cancer)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C256E-0425-4E4C-B094-1497F3582D18}" type="datetime1">
              <a:rPr lang="en-IN" smtClean="0"/>
              <a:pPr/>
              <a:t>24-04-2023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22D9-F423-40F7-BFC8-7BC0989137CC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ECE,                                                  </a:t>
            </a:r>
          </a:p>
          <a:p>
            <a:r>
              <a:rPr lang="en-IN" smtClean="0"/>
              <a:t>     Francis Xavier Engineering College</a:t>
            </a:r>
            <a:endParaRPr lang="en-IN" dirty="0"/>
          </a:p>
        </p:txBody>
      </p:sp>
      <p:pic>
        <p:nvPicPr>
          <p:cNvPr id="8" name="image23.png"/>
          <p:cNvPicPr/>
          <p:nvPr/>
        </p:nvPicPr>
        <p:blipFill>
          <a:blip r:embed="rId3" cstate="print"/>
          <a:srcRect l="9642" t="18776" r="58673" b="73595"/>
          <a:stretch>
            <a:fillRect/>
          </a:stretch>
        </p:blipFill>
        <p:spPr>
          <a:xfrm>
            <a:off x="2443497" y="4881489"/>
            <a:ext cx="6981855" cy="1114125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0AD77-CFDA-4143-A275-1FE7E7A56C59}" type="datetime1">
              <a:rPr lang="en-IN" smtClean="0"/>
              <a:pPr/>
              <a:t>24-04-2023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Department of ECE,                                                  </a:t>
            </a:r>
          </a:p>
          <a:p>
            <a:r>
              <a:rPr lang="en-IN" dirty="0" smtClean="0"/>
              <a:t>     Francis Xavier Engineering College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22D9-F423-40F7-BFC8-7BC0989137CC}" type="slidenum">
              <a:rPr lang="en-IN" smtClean="0"/>
              <a:pPr/>
              <a:t>16</a:t>
            </a:fld>
            <a:endParaRPr lang="en-IN"/>
          </a:p>
        </p:txBody>
      </p:sp>
      <p:pic>
        <p:nvPicPr>
          <p:cNvPr id="6" name="image22.png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18978" y="1136684"/>
            <a:ext cx="6217920" cy="4420053"/>
          </a:xfrm>
          <a:prstGeom prst="rect">
            <a:avLst/>
          </a:prstGeom>
          <a:ln/>
        </p:spPr>
      </p:pic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998806" y="749960"/>
            <a:ext cx="39108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Liver Ultrasonic scan Images Benign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image28.png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7329267" y="1139482"/>
            <a:ext cx="4399695" cy="4375053"/>
          </a:xfrm>
          <a:prstGeom prst="rect">
            <a:avLst/>
          </a:prstGeom>
          <a:ln/>
        </p:spPr>
      </p:pic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6077244" y="778096"/>
            <a:ext cx="6114756" cy="319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Liver Ultrasonic scan Images Malignant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/>
        </p:nvSpPr>
        <p:spPr>
          <a:xfrm>
            <a:off x="3664132" y="156754"/>
            <a:ext cx="3552594" cy="476292"/>
          </a:xfrm>
          <a:prstGeom prst="rect">
            <a:avLst/>
          </a:prstGeom>
          <a:solidFill>
            <a:srgbClr val="C00000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2800"/>
            </a:pPr>
            <a:r>
              <a:rPr lang="en-US" sz="28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2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 rot="5400000">
            <a:off x="3598398" y="-2155288"/>
            <a:ext cx="5138224" cy="10932942"/>
          </a:xfrm>
        </p:spPr>
        <p:txBody>
          <a:bodyPr vert="vert270">
            <a:normAutofit lnSpcReduction="10000"/>
          </a:bodyPr>
          <a:lstStyle/>
          <a:p>
            <a:pPr marL="114300" indent="0" algn="just">
              <a:buNone/>
            </a:pPr>
            <a:r>
              <a:rPr lang="en-IN" b="1" u="sng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  PROCESSING </a:t>
            </a:r>
            <a:endParaRPr lang="en-IN" b="1" u="sng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latin typeface="+mj-lt"/>
                <a:cs typeface="Times New Roman" panose="02020603050405020304" pitchFamily="18" charset="0"/>
              </a:rPr>
              <a:t>At first these </a:t>
            </a:r>
            <a:r>
              <a:rPr lang="en-IN" sz="2400" b="1" dirty="0">
                <a:latin typeface="+mj-lt"/>
                <a:cs typeface="Times New Roman" panose="02020603050405020304" pitchFamily="18" charset="0"/>
              </a:rPr>
              <a:t>300</a:t>
            </a:r>
            <a:r>
              <a:rPr lang="en-IN" sz="2400" dirty="0">
                <a:latin typeface="+mj-lt"/>
                <a:cs typeface="Times New Roman" panose="02020603050405020304" pitchFamily="18" charset="0"/>
              </a:rPr>
              <a:t> images are </a:t>
            </a:r>
            <a:r>
              <a:rPr lang="en-IN" sz="2400" b="1" dirty="0">
                <a:latin typeface="+mj-lt"/>
                <a:cs typeface="Times New Roman" panose="02020603050405020304" pitchFamily="18" charset="0"/>
              </a:rPr>
              <a:t>pre-processed</a:t>
            </a:r>
            <a:r>
              <a:rPr lang="en-IN" sz="2400" dirty="0">
                <a:latin typeface="+mj-lt"/>
                <a:cs typeface="Times New Roman" panose="02020603050405020304" pitchFamily="18" charset="0"/>
              </a:rPr>
              <a:t> by using pre-processing techniques such </a:t>
            </a:r>
            <a:r>
              <a:rPr lang="en-IN" sz="2400" dirty="0" smtClean="0">
                <a:latin typeface="+mj-lt"/>
                <a:cs typeface="Times New Roman" panose="02020603050405020304" pitchFamily="18" charset="0"/>
              </a:rPr>
              <a:t>as</a:t>
            </a:r>
          </a:p>
          <a:p>
            <a:pPr algn="just"/>
            <a:endParaRPr lang="en-IN" sz="2400" dirty="0" smtClean="0">
              <a:latin typeface="+mj-lt"/>
              <a:cs typeface="Times New Roman" panose="02020603050405020304" pitchFamily="18" charset="0"/>
            </a:endParaRPr>
          </a:p>
          <a:p>
            <a:pPr algn="just"/>
            <a:endParaRPr lang="en-IN" sz="2400" dirty="0" smtClean="0">
              <a:latin typeface="+mj-lt"/>
              <a:cs typeface="Times New Roman" panose="02020603050405020304" pitchFamily="18" charset="0"/>
            </a:endParaRPr>
          </a:p>
          <a:p>
            <a:pPr algn="just"/>
            <a:endParaRPr lang="en-IN" sz="2400" dirty="0" smtClean="0">
              <a:latin typeface="+mj-lt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IN" sz="2400" b="1" dirty="0">
              <a:latin typeface="+mj-lt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+mj-lt"/>
              </a:rPr>
              <a:t>A pre-processing or </a:t>
            </a:r>
            <a:r>
              <a:rPr lang="en-US" sz="2400" b="1" dirty="0">
                <a:latin typeface="+mj-lt"/>
              </a:rPr>
              <a:t>filtering step </a:t>
            </a:r>
            <a:r>
              <a:rPr lang="en-US" sz="2400" dirty="0">
                <a:latin typeface="+mj-lt"/>
              </a:rPr>
              <a:t>is applied to minimize the degradation related to </a:t>
            </a:r>
            <a:r>
              <a:rPr lang="en-US" sz="2400" b="1" dirty="0">
                <a:latin typeface="+mj-lt"/>
              </a:rPr>
              <a:t>the noise</a:t>
            </a:r>
            <a:r>
              <a:rPr lang="en-US" sz="2400" dirty="0">
                <a:latin typeface="+mj-lt"/>
              </a:rPr>
              <a:t>. </a:t>
            </a:r>
          </a:p>
          <a:p>
            <a:pPr algn="just"/>
            <a:r>
              <a:rPr lang="en-US" sz="2400" dirty="0">
                <a:latin typeface="+mj-lt"/>
              </a:rPr>
              <a:t>This stage is necessary to enhance the liver </a:t>
            </a:r>
            <a:r>
              <a:rPr lang="en-US" sz="2400" b="1" dirty="0">
                <a:latin typeface="+mj-lt"/>
              </a:rPr>
              <a:t>image quality and </a:t>
            </a:r>
            <a:r>
              <a:rPr lang="en-US" sz="2400" dirty="0">
                <a:latin typeface="+mj-lt"/>
              </a:rPr>
              <a:t>made the image component more reliable for the improvement of broad and narrow input image</a:t>
            </a:r>
            <a:r>
              <a:rPr lang="en-US" sz="2400" dirty="0" smtClean="0">
                <a:latin typeface="+mj-lt"/>
              </a:rPr>
              <a:t>.</a:t>
            </a:r>
          </a:p>
          <a:p>
            <a:pPr algn="just"/>
            <a:r>
              <a:rPr lang="en-US" sz="2400" dirty="0" smtClean="0">
                <a:latin typeface="+mj-lt"/>
              </a:rPr>
              <a:t>Thus after preprocessing  the  image became </a:t>
            </a:r>
            <a:r>
              <a:rPr lang="en-US" sz="2400" b="1" dirty="0" smtClean="0">
                <a:latin typeface="+mj-lt"/>
              </a:rPr>
              <a:t>high quality images  .</a:t>
            </a:r>
          </a:p>
          <a:p>
            <a:pPr algn="just"/>
            <a:r>
              <a:rPr lang="en-US" sz="2400" dirty="0" smtClean="0">
                <a:latin typeface="+mj-lt"/>
              </a:rPr>
              <a:t> This pre processing  is  also done in Google </a:t>
            </a:r>
            <a:r>
              <a:rPr lang="en-US" sz="2400" dirty="0" err="1" smtClean="0">
                <a:latin typeface="+mj-lt"/>
              </a:rPr>
              <a:t>colab</a:t>
            </a:r>
            <a:r>
              <a:rPr lang="en-US" sz="2400" dirty="0" smtClean="0">
                <a:latin typeface="+mj-lt"/>
              </a:rPr>
              <a:t>.</a:t>
            </a:r>
            <a:endParaRPr lang="en-US" sz="2400" dirty="0">
              <a:latin typeface="+mj-lt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8D63-342C-4066-B3B5-1D8CCF9C7402}" type="datetime1">
              <a:rPr lang="en-IN" smtClean="0"/>
              <a:pPr/>
              <a:t>24-04-2023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22D9-F423-40F7-BFC8-7BC0989137CC}" type="slidenum">
              <a:rPr lang="en-IN" smtClean="0"/>
              <a:pPr/>
              <a:t>17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ECE,                                                   </a:t>
            </a:r>
          </a:p>
          <a:p>
            <a:r>
              <a:rPr lang="en-IN" smtClean="0"/>
              <a:t>    Francis Xavier Engineering College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415204" y="1725024"/>
            <a:ext cx="252703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000" b="1" dirty="0" smtClean="0">
                <a:cs typeface="Times New Roman" panose="02020603050405020304" pitchFamily="18" charset="0"/>
              </a:rPr>
              <a:t>Zooming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b="1" dirty="0" smtClean="0">
                <a:cs typeface="Times New Roman" panose="02020603050405020304" pitchFamily="18" charset="0"/>
              </a:rPr>
              <a:t> shearing</a:t>
            </a:r>
            <a:endParaRPr lang="en-IN" sz="2000" dirty="0" smtClean="0"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000" dirty="0" smtClean="0">
                <a:cs typeface="Times New Roman" panose="02020603050405020304" pitchFamily="18" charset="0"/>
              </a:rPr>
              <a:t> </a:t>
            </a:r>
            <a:r>
              <a:rPr lang="en-IN" sz="2000" b="1" dirty="0" smtClean="0">
                <a:cs typeface="Times New Roman" panose="02020603050405020304" pitchFamily="18" charset="0"/>
              </a:rPr>
              <a:t>rescaling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b="1" dirty="0" smtClean="0">
                <a:cs typeface="Times New Roman" panose="02020603050405020304" pitchFamily="18" charset="0"/>
              </a:rPr>
              <a:t> horizontal flipping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630363-56A3-C934-FBD4-1EA47881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930" y="0"/>
            <a:ext cx="10515600" cy="1325563"/>
          </a:xfrm>
        </p:spPr>
        <p:txBody>
          <a:bodyPr>
            <a:normAutofit/>
          </a:bodyPr>
          <a:lstStyle/>
          <a:p>
            <a:r>
              <a:rPr lang="en-IN" sz="2800" u="sng" dirty="0" smtClean="0">
                <a:solidFill>
                  <a:schemeClr val="tx2"/>
                </a:solidFill>
                <a:latin typeface="+mn-lt"/>
                <a:cs typeface="Times New Roman" pitchFamily="18" charset="0"/>
              </a:rPr>
              <a:t>TRANING</a:t>
            </a:r>
            <a:endParaRPr lang="en-IN" sz="2800" u="sng" dirty="0">
              <a:solidFill>
                <a:schemeClr val="tx2"/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50A3C43-0851-6493-F5B4-1745E532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152" y="992778"/>
            <a:ext cx="10800806" cy="4571999"/>
          </a:xfrm>
        </p:spPr>
        <p:txBody>
          <a:bodyPr>
            <a:normAutofit/>
          </a:bodyPr>
          <a:lstStyle/>
          <a:p>
            <a:pPr algn="just"/>
            <a:r>
              <a:rPr lang="en-US" sz="2400" b="0" i="0" dirty="0">
                <a:effectLst/>
                <a:latin typeface="+mj-lt"/>
              </a:rPr>
              <a:t>The pre-processed ultrasonic liver images are then fed into the </a:t>
            </a:r>
            <a:r>
              <a:rPr lang="en-US" sz="2400" b="1" i="0" dirty="0">
                <a:effectLst/>
                <a:latin typeface="+mj-lt"/>
              </a:rPr>
              <a:t>Residual Neural Network </a:t>
            </a:r>
            <a:r>
              <a:rPr lang="en-US" sz="2400" b="1" i="0" dirty="0" smtClean="0">
                <a:effectLst/>
                <a:latin typeface="+mj-lt"/>
              </a:rPr>
              <a:t>architecture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b="0" i="0" dirty="0" smtClean="0">
                <a:effectLst/>
                <a:latin typeface="+mj-lt"/>
              </a:rPr>
              <a:t>which is of 50 layers and it </a:t>
            </a:r>
            <a:r>
              <a:rPr lang="en-US" sz="2400" b="0" i="0" dirty="0">
                <a:effectLst/>
                <a:latin typeface="+mj-lt"/>
              </a:rPr>
              <a:t>trains the data using its parameters to produce a trained model. </a:t>
            </a:r>
            <a:endParaRPr lang="en-US" sz="2400" b="0" i="0" dirty="0" smtClean="0">
              <a:effectLst/>
              <a:latin typeface="+mj-lt"/>
            </a:endParaRPr>
          </a:p>
          <a:p>
            <a:pPr algn="just"/>
            <a:r>
              <a:rPr lang="en-US" sz="2400" dirty="0" smtClean="0">
                <a:latin typeface="+mj-lt"/>
              </a:rPr>
              <a:t> </a:t>
            </a:r>
            <a:r>
              <a:rPr lang="en-US" sz="2400" b="0" i="0" dirty="0" smtClean="0">
                <a:effectLst/>
                <a:latin typeface="+mj-lt"/>
              </a:rPr>
              <a:t>This </a:t>
            </a:r>
            <a:r>
              <a:rPr lang="en-US" sz="2400" b="0" i="0" dirty="0">
                <a:effectLst/>
                <a:latin typeface="+mj-lt"/>
              </a:rPr>
              <a:t>model will then be capable of </a:t>
            </a:r>
            <a:r>
              <a:rPr lang="en-US" sz="2400" b="1" i="0" dirty="0">
                <a:effectLst/>
                <a:latin typeface="+mj-lt"/>
              </a:rPr>
              <a:t>accurately analyzing the liver images </a:t>
            </a:r>
            <a:r>
              <a:rPr lang="en-US" sz="2400" b="0" i="0" dirty="0">
                <a:effectLst/>
                <a:latin typeface="+mj-lt"/>
              </a:rPr>
              <a:t>and detecting any anomalies or </a:t>
            </a:r>
            <a:r>
              <a:rPr lang="en-US" sz="2400" b="1" i="0" dirty="0">
                <a:effectLst/>
                <a:latin typeface="+mj-lt"/>
              </a:rPr>
              <a:t>abnormalities</a:t>
            </a:r>
            <a:r>
              <a:rPr lang="en-US" sz="2400" b="0" i="0" dirty="0">
                <a:effectLst/>
                <a:latin typeface="+mj-lt"/>
              </a:rPr>
              <a:t>. The </a:t>
            </a:r>
            <a:r>
              <a:rPr lang="en-US" sz="2400" b="0" i="0" dirty="0" err="1" smtClean="0">
                <a:effectLst/>
                <a:latin typeface="+mj-lt"/>
              </a:rPr>
              <a:t>ResNet</a:t>
            </a:r>
            <a:r>
              <a:rPr lang="en-US" sz="2400" b="0" i="0" dirty="0" smtClean="0">
                <a:effectLst/>
                <a:latin typeface="+mj-lt"/>
              </a:rPr>
              <a:t> 50 </a:t>
            </a:r>
            <a:r>
              <a:rPr lang="en-US" sz="2400" b="0" i="0" dirty="0">
                <a:effectLst/>
                <a:latin typeface="+mj-lt"/>
              </a:rPr>
              <a:t>architecture is designed to effectively capture the complex relationships and patterns within the pre-processed data, allowing for improved accuracy in the training process. </a:t>
            </a:r>
            <a:endParaRPr lang="en-US" sz="2400" b="0" i="0" dirty="0" smtClean="0">
              <a:effectLst/>
              <a:latin typeface="+mj-lt"/>
            </a:endParaRPr>
          </a:p>
          <a:p>
            <a:pPr algn="just"/>
            <a:r>
              <a:rPr lang="en-US" sz="2400" b="0" i="0" dirty="0" smtClean="0">
                <a:effectLst/>
                <a:latin typeface="+mj-lt"/>
              </a:rPr>
              <a:t>The </a:t>
            </a:r>
            <a:r>
              <a:rPr lang="en-US" sz="2400" b="0" i="0" dirty="0">
                <a:effectLst/>
                <a:latin typeface="+mj-lt"/>
              </a:rPr>
              <a:t>end result is a highly effective and efficient model that can be used for </a:t>
            </a:r>
            <a:r>
              <a:rPr lang="en-US" sz="2400" b="1" i="0" dirty="0">
                <a:effectLst/>
                <a:latin typeface="+mj-lt"/>
              </a:rPr>
              <a:t>accurate liver image analysis</a:t>
            </a:r>
            <a:r>
              <a:rPr lang="en-US" b="1" i="0" dirty="0" smtClean="0">
                <a:solidFill>
                  <a:srgbClr val="374151"/>
                </a:solidFill>
                <a:effectLst/>
                <a:latin typeface="+mj-lt"/>
              </a:rPr>
              <a:t>.</a:t>
            </a:r>
          </a:p>
          <a:p>
            <a:pPr algn="just"/>
            <a:r>
              <a:rPr lang="en-US" sz="2400" dirty="0" smtClean="0">
                <a:latin typeface="+mj-lt"/>
                <a:cs typeface="Times New Roman" pitchFamily="18" charset="0"/>
              </a:rPr>
              <a:t>We have trained the model using the dataset in the </a:t>
            </a:r>
            <a:r>
              <a:rPr lang="en-US" sz="2400" b="1" dirty="0" smtClean="0">
                <a:latin typeface="+mj-lt"/>
                <a:cs typeface="Times New Roman" pitchFamily="18" charset="0"/>
              </a:rPr>
              <a:t>Google </a:t>
            </a:r>
            <a:r>
              <a:rPr lang="en-US" sz="2400" b="1" dirty="0" err="1" smtClean="0">
                <a:latin typeface="+mj-lt"/>
                <a:cs typeface="Times New Roman" pitchFamily="18" charset="0"/>
              </a:rPr>
              <a:t>Colab</a:t>
            </a:r>
            <a:r>
              <a:rPr lang="en-US" sz="2400" b="1" dirty="0" smtClean="0">
                <a:latin typeface="+mj-lt"/>
                <a:cs typeface="Times New Roman" pitchFamily="18" charset="0"/>
              </a:rPr>
              <a:t>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for faster training and accuracy.</a:t>
            </a:r>
            <a:endParaRPr lang="en-IN" sz="2400" dirty="0">
              <a:latin typeface="+mj-lt"/>
              <a:cs typeface="Times New Roman" pitchFamily="18" charset="0"/>
            </a:endParaRPr>
          </a:p>
        </p:txBody>
      </p:sp>
      <p:sp>
        <p:nvSpPr>
          <p:cNvPr id="4" name="Google Shape;155;p26"/>
          <p:cNvSpPr txBox="1"/>
          <p:nvPr/>
        </p:nvSpPr>
        <p:spPr>
          <a:xfrm>
            <a:off x="3664132" y="156754"/>
            <a:ext cx="3524459" cy="616969"/>
          </a:xfrm>
          <a:prstGeom prst="rect">
            <a:avLst/>
          </a:prstGeom>
          <a:solidFill>
            <a:srgbClr val="C00000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2800"/>
            </a:pPr>
            <a:r>
              <a:rPr lang="en-US" sz="28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</a:t>
            </a:r>
            <a:r>
              <a:rPr lang="en-US" sz="2800" b="1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C0CB7-F08B-4FE1-9355-E4790C9A842E}" type="datetime1">
              <a:rPr lang="en-IN" smtClean="0"/>
              <a:pPr/>
              <a:t>24-04-2023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22D9-F423-40F7-BFC8-7BC0989137CC}" type="slidenum">
              <a:rPr lang="en-IN" smtClean="0"/>
              <a:pPr/>
              <a:t>18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ECE,                             </a:t>
            </a:r>
          </a:p>
          <a:p>
            <a:r>
              <a:rPr lang="en-IN" smtClean="0"/>
              <a:t>       Francis Xavier Engineering College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21022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F1CDED-9542-FCB2-2086-21DC9D8B4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u="sng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Resnet 50 Architecture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05499191-A4C6-9EC2-8401-96C42199F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12298" y="1915265"/>
            <a:ext cx="9485612" cy="410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96BB-E9E7-4B2F-846B-49AE66DBA6AC}" type="datetime1">
              <a:rPr lang="en-IN" smtClean="0"/>
              <a:pPr/>
              <a:t>24-04-2023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22D9-F423-40F7-BFC8-7BC0989137CC}" type="slidenum">
              <a:rPr lang="en-IN" smtClean="0"/>
              <a:pPr/>
              <a:t>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ECE,                                             </a:t>
            </a:r>
          </a:p>
          <a:p>
            <a:r>
              <a:rPr lang="en-IN" smtClean="0"/>
              <a:t>          Francis Xavier Engineering College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29939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xmlns="" id="{7F8AD190-7643-12EC-B277-C3A02D3F6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1" y="359731"/>
            <a:ext cx="8183563" cy="685800"/>
          </a:xfrm>
        </p:spPr>
        <p:txBody>
          <a:bodyPr/>
          <a:lstStyle/>
          <a:p>
            <a:pPr eaLnBrk="1" hangingPunct="1"/>
            <a:r>
              <a:rPr lang="en-IN" altLang="en-US" sz="2400" b="1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en-IN" altLang="en-US" sz="2400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2400" b="1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PROJECT</a:t>
            </a:r>
            <a:r>
              <a:rPr lang="en-IN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xmlns="" id="{09C6315A-3675-FFA0-AD9F-0F1EB71B1EA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745566" y="1237789"/>
            <a:ext cx="7187419" cy="1139651"/>
          </a:xfrm>
        </p:spPr>
        <p:txBody>
          <a:bodyPr>
            <a:normAutofit/>
          </a:bodyPr>
          <a:lstStyle/>
          <a:p>
            <a:pPr algn="ctr">
              <a:buFont typeface="Courier New" pitchFamily="49" charset="0"/>
              <a:buChar char="o"/>
            </a:pPr>
            <a:r>
              <a:rPr lang="en-US" altLang="en-US" dirty="0" smtClean="0"/>
              <a:t> 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Digital Image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Processing</a:t>
            </a:r>
          </a:p>
        </p:txBody>
      </p:sp>
      <p:sp>
        <p:nvSpPr>
          <p:cNvPr id="8196" name="Date Placeholder 3">
            <a:extLst>
              <a:ext uri="{FF2B5EF4-FFF2-40B4-BE49-F238E27FC236}">
                <a16:creationId xmlns:a16="http://schemas.microsoft.com/office/drawing/2014/main" xmlns="" id="{A2B134A5-0E9D-017D-B344-D4D7EEDD52E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D806866-3053-457D-B0CD-03D082C8F6A5}" type="datetime1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24-04-2023</a:t>
            </a:fld>
            <a:endParaRPr lang="en-IN" dirty="0"/>
          </a:p>
        </p:txBody>
      </p:sp>
      <p:sp>
        <p:nvSpPr>
          <p:cNvPr id="8197" name="Slide Number Placeholder 4">
            <a:extLst>
              <a:ext uri="{FF2B5EF4-FFF2-40B4-BE49-F238E27FC236}">
                <a16:creationId xmlns:a16="http://schemas.microsoft.com/office/drawing/2014/main" xmlns="" id="{6BA80B53-5140-1975-5C8D-62492A3F8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2D5809B-F477-4243-BBA9-B56C963329D9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2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8198" name="Footer Placeholder 5">
            <a:extLst>
              <a:ext uri="{FF2B5EF4-FFF2-40B4-BE49-F238E27FC236}">
                <a16:creationId xmlns:a16="http://schemas.microsoft.com/office/drawing/2014/main" xmlns="" id="{4C5A27DD-7078-F0EC-C823-01F0DABA2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IN" dirty="0" smtClean="0"/>
              <a:t>Department of ECE,                      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IN" dirty="0" smtClean="0"/>
              <a:t>        Francis Xavier Engineering College</a:t>
            </a:r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317213E1-B997-372C-6A67-6BBACA7499C6}"/>
              </a:ext>
            </a:extLst>
          </p:cNvPr>
          <p:cNvSpPr txBox="1">
            <a:spLocks/>
          </p:cNvSpPr>
          <p:nvPr/>
        </p:nvSpPr>
        <p:spPr>
          <a:xfrm>
            <a:off x="1315162" y="2925243"/>
            <a:ext cx="6553200" cy="746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>
              <a:buFont typeface="Wingdings" pitchFamily="2" charset="2"/>
              <a:buChar char="Ø"/>
            </a:pPr>
            <a:r>
              <a:rPr lang="en-US" altLang="en-US" sz="3200" dirty="0" smtClean="0">
                <a:latin typeface="Californian FB" panose="0207040306080B030204" pitchFamily="18" charset="0"/>
              </a:rPr>
              <a:t>Bio Medical Image Processing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1165830" y="2161121"/>
            <a:ext cx="47003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altLang="en-US" sz="2800" b="1" u="sng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 OF THE PROJECT:</a:t>
            </a:r>
            <a:endParaRPr lang="en-IN" sz="2800" dirty="0"/>
          </a:p>
        </p:txBody>
      </p:sp>
      <p:sp>
        <p:nvSpPr>
          <p:cNvPr id="10" name="Rectangle 9"/>
          <p:cNvSpPr/>
          <p:nvPr/>
        </p:nvSpPr>
        <p:spPr>
          <a:xfrm>
            <a:off x="2499358" y="3710745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altLang="en-US" sz="2400" b="1" dirty="0" smtClean="0">
                <a:latin typeface="Californian FB" panose="0207040306080B030204" pitchFamily="18" charset="0"/>
              </a:rPr>
              <a:t> </a:t>
            </a:r>
            <a:r>
              <a:rPr lang="en-US" altLang="en-US" sz="2800" dirty="0" smtClean="0">
                <a:latin typeface="Californian FB" panose="0207040306080B030204" pitchFamily="18" charset="0"/>
              </a:rPr>
              <a:t>Liver Cancer Detection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68505" y="4315657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altLang="en-US" sz="2400" b="1" dirty="0" smtClean="0">
                <a:latin typeface="Californian FB" panose="0207040306080B030204" pitchFamily="18" charset="0"/>
              </a:rPr>
              <a:t> </a:t>
            </a:r>
            <a:r>
              <a:rPr lang="en-US" altLang="en-US" sz="2400" dirty="0" smtClean="0">
                <a:latin typeface="Californian FB" panose="0207040306080B030204" pitchFamily="18" charset="0"/>
              </a:rPr>
              <a:t>Deep Learning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3E9E10-EA0E-3706-8A21-C2FC7BA5C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86" y="0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b="1" u="sng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Resnet 50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439ECB-331E-7AB8-CDFB-8E995373D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674" y="1510105"/>
            <a:ext cx="10781714" cy="4890693"/>
          </a:xfrm>
        </p:spPr>
        <p:txBody>
          <a:bodyPr>
            <a:noAutofit/>
          </a:bodyPr>
          <a:lstStyle/>
          <a:p>
            <a:pPr algn="just"/>
            <a:r>
              <a:rPr lang="en-US" sz="2400" b="1" i="0" dirty="0" err="1">
                <a:effectLst/>
                <a:latin typeface="+mj-lt"/>
              </a:rPr>
              <a:t>ResNet</a:t>
            </a:r>
            <a:r>
              <a:rPr lang="en-US" sz="2400" b="1" i="0" dirty="0">
                <a:effectLst/>
                <a:latin typeface="+mj-lt"/>
              </a:rPr>
              <a:t> 50 </a:t>
            </a:r>
            <a:r>
              <a:rPr lang="en-US" sz="2400" b="0" i="0" dirty="0">
                <a:effectLst/>
                <a:latin typeface="+mj-lt"/>
              </a:rPr>
              <a:t>is a </a:t>
            </a:r>
            <a:r>
              <a:rPr lang="en-US" sz="2400" b="1" i="0" dirty="0">
                <a:effectLst/>
                <a:latin typeface="+mj-lt"/>
              </a:rPr>
              <a:t>deep residual neural network architecture</a:t>
            </a:r>
            <a:r>
              <a:rPr lang="en-US" sz="2400" b="0" i="0" dirty="0">
                <a:effectLst/>
                <a:latin typeface="+mj-lt"/>
              </a:rPr>
              <a:t> developed by </a:t>
            </a:r>
            <a:r>
              <a:rPr lang="en-US" sz="2400" b="1" i="0" dirty="0">
                <a:effectLst/>
                <a:latin typeface="+mj-lt"/>
              </a:rPr>
              <a:t>Microsoft Research team</a:t>
            </a:r>
            <a:r>
              <a:rPr lang="en-US" sz="2400" b="0" i="0" dirty="0">
                <a:effectLst/>
                <a:latin typeface="+mj-lt"/>
              </a:rPr>
              <a:t>. </a:t>
            </a:r>
            <a:endParaRPr lang="en-US" sz="2400" b="0" i="0" dirty="0" smtClean="0">
              <a:effectLst/>
              <a:latin typeface="+mj-lt"/>
            </a:endParaRPr>
          </a:p>
          <a:p>
            <a:pPr algn="just"/>
            <a:r>
              <a:rPr lang="en-US" sz="2400" b="0" i="0" dirty="0" smtClean="0">
                <a:effectLst/>
                <a:latin typeface="+mj-lt"/>
              </a:rPr>
              <a:t>It </a:t>
            </a:r>
            <a:r>
              <a:rPr lang="en-US" sz="2400" b="0" i="0" dirty="0">
                <a:effectLst/>
                <a:latin typeface="+mj-lt"/>
              </a:rPr>
              <a:t>is a </a:t>
            </a:r>
            <a:r>
              <a:rPr lang="en-US" sz="2400" b="1" i="0" dirty="0">
                <a:effectLst/>
                <a:latin typeface="+mj-lt"/>
              </a:rPr>
              <a:t>50-layer convolutional neural network </a:t>
            </a:r>
            <a:r>
              <a:rPr lang="en-US" sz="2400" b="0" i="0" dirty="0">
                <a:effectLst/>
                <a:latin typeface="+mj-lt"/>
              </a:rPr>
              <a:t>that utilizes residual connections to allow the network to learn features that are difficult to learn by traditional </a:t>
            </a:r>
            <a:r>
              <a:rPr lang="en-US" sz="2400" b="1" i="0" dirty="0">
                <a:effectLst/>
                <a:latin typeface="+mj-lt"/>
              </a:rPr>
              <a:t>feedforward neural networks.</a:t>
            </a:r>
          </a:p>
          <a:p>
            <a:pPr algn="just"/>
            <a:r>
              <a:rPr lang="en-US" sz="2400" b="0" i="0" dirty="0">
                <a:effectLst/>
                <a:latin typeface="+mj-lt"/>
              </a:rPr>
              <a:t>The architecture of </a:t>
            </a:r>
            <a:r>
              <a:rPr lang="en-US" sz="2400" b="0" i="0" dirty="0" err="1">
                <a:effectLst/>
                <a:latin typeface="+mj-lt"/>
              </a:rPr>
              <a:t>ResNet</a:t>
            </a:r>
            <a:r>
              <a:rPr lang="en-US" sz="2400" b="0" i="0" dirty="0">
                <a:effectLst/>
                <a:latin typeface="+mj-lt"/>
              </a:rPr>
              <a:t> 50 is composed of a </a:t>
            </a:r>
            <a:r>
              <a:rPr lang="en-US" sz="2400" b="1" i="0" dirty="0">
                <a:effectLst/>
                <a:latin typeface="+mj-lt"/>
              </a:rPr>
              <a:t>stem</a:t>
            </a:r>
            <a:r>
              <a:rPr lang="en-US" sz="2400" b="0" i="0" dirty="0">
                <a:effectLst/>
                <a:latin typeface="+mj-lt"/>
              </a:rPr>
              <a:t>, </a:t>
            </a:r>
            <a:r>
              <a:rPr lang="en-US" sz="2400" b="1" i="0" dirty="0">
                <a:effectLst/>
                <a:latin typeface="+mj-lt"/>
              </a:rPr>
              <a:t>4 residual blocks</a:t>
            </a:r>
            <a:r>
              <a:rPr lang="en-US" sz="2400" b="0" i="0" dirty="0">
                <a:effectLst/>
                <a:latin typeface="+mj-lt"/>
              </a:rPr>
              <a:t>, and </a:t>
            </a:r>
            <a:r>
              <a:rPr lang="en-US" sz="2400" b="1" i="0" dirty="0">
                <a:effectLst/>
                <a:latin typeface="+mj-lt"/>
              </a:rPr>
              <a:t>a head</a:t>
            </a:r>
            <a:r>
              <a:rPr lang="en-US" sz="2400" b="1" i="0" dirty="0" smtClean="0">
                <a:effectLst/>
                <a:latin typeface="+mj-lt"/>
              </a:rPr>
              <a:t>.</a:t>
            </a:r>
          </a:p>
          <a:p>
            <a:pPr algn="just"/>
            <a:r>
              <a:rPr lang="en-US" sz="2400" b="1" i="0" dirty="0" smtClean="0">
                <a:effectLst/>
                <a:latin typeface="+mj-lt"/>
              </a:rPr>
              <a:t> </a:t>
            </a:r>
            <a:r>
              <a:rPr lang="en-US" sz="2400" b="0" i="0" dirty="0">
                <a:effectLst/>
                <a:latin typeface="+mj-lt"/>
              </a:rPr>
              <a:t>The stem is a </a:t>
            </a:r>
            <a:r>
              <a:rPr lang="en-US" sz="2400" b="1" i="0" dirty="0">
                <a:effectLst/>
                <a:latin typeface="+mj-lt"/>
              </a:rPr>
              <a:t>7x7 convolutional layer </a:t>
            </a:r>
            <a:r>
              <a:rPr lang="en-US" sz="2400" b="0" i="0" dirty="0">
                <a:effectLst/>
                <a:latin typeface="+mj-lt"/>
              </a:rPr>
              <a:t>followed by a </a:t>
            </a:r>
            <a:r>
              <a:rPr lang="en-US" sz="2400" b="1" i="0" dirty="0">
                <a:effectLst/>
                <a:latin typeface="+mj-lt"/>
              </a:rPr>
              <a:t>max-pooling layer</a:t>
            </a:r>
            <a:r>
              <a:rPr lang="en-US" sz="2400" b="0" i="0" dirty="0">
                <a:effectLst/>
                <a:latin typeface="+mj-lt"/>
              </a:rPr>
              <a:t> and </a:t>
            </a:r>
            <a:r>
              <a:rPr lang="en-US" sz="2400" b="1" i="0" dirty="0">
                <a:effectLst/>
                <a:latin typeface="+mj-lt"/>
              </a:rPr>
              <a:t>two 3x3 convolutional layers.</a:t>
            </a:r>
          </a:p>
          <a:p>
            <a:pPr algn="just"/>
            <a:r>
              <a:rPr lang="en-US" sz="2400" b="0" i="0" dirty="0">
                <a:effectLst/>
                <a:latin typeface="+mj-lt"/>
              </a:rPr>
              <a:t>Each residual block is composed of </a:t>
            </a:r>
            <a:r>
              <a:rPr lang="en-US" sz="2400" b="1" i="0" dirty="0">
                <a:effectLst/>
                <a:latin typeface="+mj-lt"/>
              </a:rPr>
              <a:t>three consecutive building blocks</a:t>
            </a:r>
            <a:r>
              <a:rPr lang="en-US" sz="2400" b="0" i="0" dirty="0">
                <a:effectLst/>
                <a:latin typeface="+mj-lt"/>
              </a:rPr>
              <a:t>. </a:t>
            </a:r>
            <a:endParaRPr lang="en-US" sz="2400" b="0" i="0" dirty="0" smtClean="0">
              <a:effectLst/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A675-EFE3-4015-A17D-58085FFDC4E5}" type="datetime1">
              <a:rPr lang="en-IN" smtClean="0"/>
              <a:pPr/>
              <a:t>24-04-2023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22D9-F423-40F7-BFC8-7BC0989137CC}" type="slidenum">
              <a:rPr lang="en-IN" smtClean="0"/>
              <a:pPr/>
              <a:t>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ECE,                                                </a:t>
            </a:r>
          </a:p>
          <a:p>
            <a:r>
              <a:rPr lang="en-IN" smtClean="0"/>
              <a:t>       Francis Xavier Engineering College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01130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97523" y="0"/>
            <a:ext cx="10515600" cy="886265"/>
          </a:xfrm>
        </p:spPr>
        <p:txBody>
          <a:bodyPr>
            <a:normAutofit/>
          </a:bodyPr>
          <a:lstStyle/>
          <a:p>
            <a:r>
              <a:rPr lang="en-IN" sz="3200" b="1" u="sng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RESNET </a:t>
            </a:r>
            <a:r>
              <a:rPr lang="en-IN" sz="3200" b="1" u="sng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Training </a:t>
            </a:r>
            <a:r>
              <a:rPr lang="en-IN" sz="3200" b="1" u="sng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A7AE08A-0267-D118-02CB-F4D97737ABF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4445" y="758910"/>
            <a:ext cx="5306848" cy="533985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4A5F-563A-445D-80C1-93D014356A74}" type="datetime1">
              <a:rPr lang="en-IN" smtClean="0"/>
              <a:pPr/>
              <a:t>24-04-2023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22D9-F423-40F7-BFC8-7BC0989137CC}" type="slidenum">
              <a:rPr lang="en-IN" smtClean="0"/>
              <a:pPr/>
              <a:t>21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ECE,                                      </a:t>
            </a:r>
          </a:p>
          <a:p>
            <a:r>
              <a:rPr lang="en-IN" smtClean="0"/>
              <a:t>                 Francis Xavier Engineering College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0A1D56-1C4F-D58D-C250-79A987B95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u="sng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TESTING</a:t>
            </a:r>
            <a:endParaRPr lang="en-IN" sz="2400" b="1" u="sng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87F493-DE43-A9DA-3AB0-AB9FC7000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267" y="1375459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sz="2400" b="0" i="0" dirty="0">
                <a:effectLst/>
                <a:latin typeface="+mj-lt"/>
              </a:rPr>
              <a:t>During the testing phase, the </a:t>
            </a:r>
            <a:r>
              <a:rPr lang="en-US" sz="2400" b="1" i="0" dirty="0">
                <a:effectLst/>
                <a:latin typeface="+mj-lt"/>
              </a:rPr>
              <a:t>ultrasonic liver image </a:t>
            </a:r>
            <a:r>
              <a:rPr lang="en-US" sz="2400" b="0" i="0" dirty="0">
                <a:effectLst/>
                <a:latin typeface="+mj-lt"/>
              </a:rPr>
              <a:t>data is inputted into the </a:t>
            </a:r>
            <a:r>
              <a:rPr lang="en-US" sz="2400" b="1" i="0" dirty="0">
                <a:effectLst/>
                <a:latin typeface="+mj-lt"/>
              </a:rPr>
              <a:t>previously trained model</a:t>
            </a:r>
            <a:r>
              <a:rPr lang="en-US" sz="2400" b="0" i="0" dirty="0">
                <a:effectLst/>
                <a:latin typeface="+mj-lt"/>
              </a:rPr>
              <a:t>. </a:t>
            </a:r>
            <a:endParaRPr lang="en-US" sz="2400" b="0" i="0" dirty="0" smtClean="0">
              <a:effectLst/>
              <a:latin typeface="+mj-lt"/>
            </a:endParaRPr>
          </a:p>
          <a:p>
            <a:pPr algn="just"/>
            <a:r>
              <a:rPr lang="en-US" sz="2400" dirty="0" smtClean="0">
                <a:latin typeface="+mj-lt"/>
              </a:rPr>
              <a:t>The training is given in the Google </a:t>
            </a:r>
            <a:r>
              <a:rPr lang="en-US" sz="2400" dirty="0" err="1" smtClean="0">
                <a:latin typeface="+mj-lt"/>
              </a:rPr>
              <a:t>Colab</a:t>
            </a:r>
            <a:r>
              <a:rPr lang="en-US" sz="2400" dirty="0" smtClean="0">
                <a:latin typeface="+mj-lt"/>
              </a:rPr>
              <a:t> and the testing is done in the </a:t>
            </a:r>
            <a:r>
              <a:rPr lang="en-US" sz="2400" b="1" dirty="0" smtClean="0">
                <a:latin typeface="+mj-lt"/>
              </a:rPr>
              <a:t>“Python  IDLE “.</a:t>
            </a:r>
            <a:r>
              <a:rPr lang="en-US" sz="2400" dirty="0" smtClean="0">
                <a:latin typeface="+mj-lt"/>
              </a:rPr>
              <a:t> </a:t>
            </a:r>
          </a:p>
          <a:p>
            <a:pPr algn="just"/>
            <a:r>
              <a:rPr lang="en-US" sz="2400" dirty="0" smtClean="0">
                <a:latin typeface="+mj-lt"/>
              </a:rPr>
              <a:t>The modules are imported in the </a:t>
            </a:r>
            <a:r>
              <a:rPr lang="en-US" sz="2400" b="1" dirty="0" smtClean="0">
                <a:latin typeface="+mj-lt"/>
              </a:rPr>
              <a:t>Python  IDLE </a:t>
            </a:r>
          </a:p>
          <a:p>
            <a:pPr algn="just"/>
            <a:r>
              <a:rPr lang="en-US" sz="2400" b="0" i="0" dirty="0" smtClean="0">
                <a:effectLst/>
                <a:latin typeface="+mj-lt"/>
              </a:rPr>
              <a:t>This </a:t>
            </a:r>
            <a:r>
              <a:rPr lang="en-US" sz="2400" b="0" i="0" dirty="0">
                <a:effectLst/>
                <a:latin typeface="+mj-lt"/>
              </a:rPr>
              <a:t>allows the model to </a:t>
            </a:r>
            <a:r>
              <a:rPr lang="en-US" sz="2400" b="1" i="0" dirty="0">
                <a:effectLst/>
                <a:latin typeface="+mj-lt"/>
              </a:rPr>
              <a:t>analyze the data </a:t>
            </a:r>
            <a:r>
              <a:rPr lang="en-US" sz="2400" i="0" dirty="0">
                <a:effectLst/>
                <a:latin typeface="+mj-lt"/>
              </a:rPr>
              <a:t>and make </a:t>
            </a:r>
            <a:r>
              <a:rPr lang="en-US" sz="2400" b="1" i="0" dirty="0">
                <a:effectLst/>
                <a:latin typeface="+mj-lt"/>
              </a:rPr>
              <a:t>predictions</a:t>
            </a:r>
            <a:r>
              <a:rPr lang="en-US" sz="2400" i="0" dirty="0">
                <a:effectLst/>
                <a:latin typeface="+mj-lt"/>
              </a:rPr>
              <a:t> based on its training</a:t>
            </a:r>
            <a:r>
              <a:rPr lang="en-US" sz="2400" i="0" dirty="0" smtClean="0">
                <a:effectLst/>
                <a:latin typeface="+mj-lt"/>
              </a:rPr>
              <a:t>.</a:t>
            </a:r>
          </a:p>
          <a:p>
            <a:pPr algn="just"/>
            <a:r>
              <a:rPr lang="en-US" sz="2400" dirty="0" smtClean="0">
                <a:latin typeface="+mj-lt"/>
              </a:rPr>
              <a:t>It gives high accuracy because the training is done by the </a:t>
            </a:r>
            <a:r>
              <a:rPr lang="en-US" sz="2400" b="1" dirty="0" smtClean="0">
                <a:latin typeface="+mj-lt"/>
              </a:rPr>
              <a:t>error method</a:t>
            </a:r>
            <a:r>
              <a:rPr lang="en-US" sz="2400" dirty="0" smtClean="0">
                <a:latin typeface="+mj-lt"/>
              </a:rPr>
              <a:t>.</a:t>
            </a:r>
            <a:endParaRPr lang="en-US" sz="2400" i="0" dirty="0" smtClean="0">
              <a:effectLst/>
              <a:latin typeface="+mj-lt"/>
            </a:endParaRPr>
          </a:p>
          <a:p>
            <a:pPr algn="just"/>
            <a:r>
              <a:rPr lang="en-US" sz="2400" b="0" i="0" dirty="0" smtClean="0">
                <a:effectLst/>
                <a:latin typeface="+mj-lt"/>
              </a:rPr>
              <a:t> </a:t>
            </a:r>
            <a:r>
              <a:rPr lang="en-US" sz="2400" b="0" i="0" dirty="0">
                <a:effectLst/>
                <a:latin typeface="+mj-lt"/>
              </a:rPr>
              <a:t>The final outcome of this process is a determination of whether the liver condition </a:t>
            </a:r>
            <a:r>
              <a:rPr lang="en-US" sz="2400" b="1" i="0" dirty="0">
                <a:effectLst/>
                <a:latin typeface="+mj-lt"/>
              </a:rPr>
              <a:t>is benign or malignant,</a:t>
            </a:r>
            <a:r>
              <a:rPr lang="en-US" sz="2400" b="0" i="0" dirty="0">
                <a:effectLst/>
                <a:latin typeface="+mj-lt"/>
              </a:rPr>
              <a:t> specifically liver cancer.</a:t>
            </a:r>
            <a:endParaRPr lang="en-IN" sz="2400" dirty="0">
              <a:latin typeface="+mj-lt"/>
            </a:endParaRPr>
          </a:p>
        </p:txBody>
      </p:sp>
      <p:sp>
        <p:nvSpPr>
          <p:cNvPr id="4" name="Google Shape;155;p26"/>
          <p:cNvSpPr txBox="1"/>
          <p:nvPr/>
        </p:nvSpPr>
        <p:spPr>
          <a:xfrm>
            <a:off x="4473526" y="156754"/>
            <a:ext cx="3229206" cy="574766"/>
          </a:xfrm>
          <a:prstGeom prst="rect">
            <a:avLst/>
          </a:prstGeom>
          <a:solidFill>
            <a:srgbClr val="C00000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2800"/>
            </a:pPr>
            <a:r>
              <a:rPr lang="en-US" sz="28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</a:t>
            </a:r>
            <a:r>
              <a:rPr lang="en-US" sz="2800" b="1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78763-D140-4436-A637-D98E618DD570}" type="datetime1">
              <a:rPr lang="en-IN" smtClean="0"/>
              <a:pPr/>
              <a:t>24-04-2023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22D9-F423-40F7-BFC8-7BC0989137CC}" type="slidenum">
              <a:rPr lang="en-IN" smtClean="0"/>
              <a:pPr/>
              <a:t>22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ECE,                                          </a:t>
            </a:r>
          </a:p>
          <a:p>
            <a:r>
              <a:rPr lang="en-IN" smtClean="0"/>
              <a:t>             Francis Xavier Engineering College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5659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xmlns="" id="{7C5CF131-98D7-6717-12D3-910D57920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57" y="457201"/>
            <a:ext cx="10515600" cy="1729876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2700" b="1" u="sng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Hardware Requirements</a:t>
            </a:r>
            <a:r>
              <a:rPr lang="en-US" altLang="en-US" sz="2700" b="1" u="sng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en-US" sz="2700" b="1" u="sng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700" dirty="0" smtClean="0"/>
              <a:t>         </a:t>
            </a:r>
            <a:br>
              <a:rPr lang="en-IN" sz="2700" dirty="0" smtClean="0"/>
            </a:br>
            <a:r>
              <a:rPr lang="en-IN" sz="3600" dirty="0" smtClean="0"/>
              <a:t>        </a:t>
            </a:r>
            <a:r>
              <a:rPr lang="en-IN" sz="3600" dirty="0" smtClean="0">
                <a:latin typeface="+mn-lt"/>
              </a:rPr>
              <a:t>A PC with windows OS </a:t>
            </a:r>
            <a:r>
              <a:rPr lang="en-US" altLang="en-US" sz="3600" dirty="0" smtClean="0"/>
              <a:t/>
            </a:r>
            <a:br>
              <a:rPr lang="en-US" altLang="en-US" sz="3600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2700" b="1" u="sng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Software </a:t>
            </a:r>
            <a:r>
              <a:rPr lang="en-US" altLang="en-US" sz="2700" b="1" u="sng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Requirements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xmlns="" id="{C54374C8-FC96-6790-7882-303571121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3065" y="3110969"/>
            <a:ext cx="8229600" cy="3137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IN" dirty="0"/>
              <a:t>Python IDE 3.7.6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IN" dirty="0"/>
              <a:t>Software </a:t>
            </a:r>
            <a:r>
              <a:rPr lang="en-IN" dirty="0" smtClean="0"/>
              <a:t>Packages</a:t>
            </a:r>
          </a:p>
          <a:p>
            <a:pPr marL="514350" indent="-514350">
              <a:buNone/>
              <a:defRPr/>
            </a:pPr>
            <a:r>
              <a:rPr lang="en-IN" dirty="0" smtClean="0"/>
              <a:t>            </a:t>
            </a:r>
            <a:endParaRPr lang="en-IN" dirty="0"/>
          </a:p>
          <a:p>
            <a:pPr>
              <a:buNone/>
              <a:defRPr/>
            </a:pPr>
            <a:endParaRPr lang="en-US" altLang="en-US" dirty="0"/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xmlns="" id="{B3728A71-2243-3D8D-6A96-A9442680E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696200" y="6191250"/>
            <a:ext cx="24765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rtlCol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7069CA36-53DE-4D04-A9F1-2A4A5FA4F68B}" type="slidenum">
              <a:rPr lang="en-US" altLang="en-US">
                <a:solidFill>
                  <a:schemeClr val="tx2"/>
                </a:solidFill>
                <a:latin typeface="Perpetua" panose="02020502060401020303" pitchFamily="18" charset="0"/>
              </a:rPr>
              <a:pPr algn="r"/>
              <a:t>23</a:t>
            </a:fld>
            <a:endParaRPr lang="en-US" altLang="en-US">
              <a:solidFill>
                <a:schemeClr val="tx2"/>
              </a:solidFill>
              <a:latin typeface="Perpetua" panose="02020502060401020303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C5F35-180A-4E7F-9217-8728B65BF868}" type="datetime1">
              <a:rPr lang="en-IN" smtClean="0"/>
              <a:pPr/>
              <a:t>24-04-2023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ECE,                          </a:t>
            </a:r>
          </a:p>
          <a:p>
            <a:r>
              <a:rPr lang="en-IN" smtClean="0"/>
              <a:t>       Francis Xavier Engineering College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390314" y="4178105"/>
            <a:ext cx="17584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000" dirty="0" smtClean="0"/>
              <a:t>  </a:t>
            </a:r>
            <a:r>
              <a:rPr lang="en-IN" sz="2000" dirty="0" err="1" smtClean="0"/>
              <a:t>Numpy</a:t>
            </a:r>
            <a:endParaRPr lang="en-IN" sz="2000" dirty="0" smtClean="0"/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  </a:t>
            </a:r>
            <a:r>
              <a:rPr lang="en-IN" sz="2000" dirty="0" err="1" smtClean="0"/>
              <a:t>Keras</a:t>
            </a:r>
            <a:endParaRPr lang="en-IN" sz="2000" dirty="0" smtClean="0"/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  </a:t>
            </a:r>
            <a:r>
              <a:rPr lang="en-IN" sz="2000" dirty="0" err="1" smtClean="0"/>
              <a:t>Tensorflow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74058" y="793245"/>
            <a:ext cx="60883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2 kinds of Input datasets</a:t>
            </a:r>
            <a:endParaRPr lang="en-US" sz="3200" b="1" u="sng" dirty="0"/>
          </a:p>
        </p:txBody>
      </p:sp>
      <p:sp>
        <p:nvSpPr>
          <p:cNvPr id="4" name="Rectangle 3"/>
          <p:cNvSpPr/>
          <p:nvPr/>
        </p:nvSpPr>
        <p:spPr>
          <a:xfrm>
            <a:off x="2059989" y="3643843"/>
            <a:ext cx="56509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 processed: Input Images Count</a:t>
            </a:r>
            <a:endParaRPr 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3AF46CB-A691-4383-4C30-9E691843456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9643" t="18776" r="58673" b="73595"/>
          <a:stretch/>
        </p:blipFill>
        <p:spPr>
          <a:xfrm>
            <a:off x="1445025" y="1913206"/>
            <a:ext cx="7997234" cy="10832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3CD72BF-E139-F58E-DB9F-BF72FB4311E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18953" y="4768054"/>
            <a:ext cx="8686561" cy="955734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C83A-57ED-4A80-8185-0B7031532E3C}" type="datetime1">
              <a:rPr lang="en-IN" smtClean="0"/>
              <a:pPr/>
              <a:t>24-04-2023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22D9-F423-40F7-BFC8-7BC0989137CC}" type="slidenum">
              <a:rPr lang="en-IN" smtClean="0"/>
              <a:pPr/>
              <a:t>24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ECE,                                                      </a:t>
            </a:r>
          </a:p>
          <a:p>
            <a:r>
              <a:rPr lang="en-IN" smtClean="0"/>
              <a:t> Francis Xavier Engineering College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692" y="519870"/>
            <a:ext cx="5641145" cy="1325563"/>
          </a:xfrm>
        </p:spPr>
        <p:txBody>
          <a:bodyPr>
            <a:normAutofit/>
          </a:bodyPr>
          <a:lstStyle/>
          <a:p>
            <a:r>
              <a:rPr lang="en-IN" sz="2400" b="1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Liver Ultrasonic scan Images </a:t>
            </a:r>
            <a:r>
              <a:rPr lang="en-IN" sz="2400" b="1" u="sng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Benign</a:t>
            </a:r>
            <a:endParaRPr lang="en-IN" sz="2400" b="1" u="sng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D1A845F-18E2-BCFA-421B-D66E9E7362A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09822" y="1546305"/>
            <a:ext cx="4487594" cy="420738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0D1D-D448-4765-AA31-107E48B1883F}" type="datetime1">
              <a:rPr lang="en-IN" smtClean="0"/>
              <a:pPr/>
              <a:t>24-04-2023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22D9-F423-40F7-BFC8-7BC0989137CC}" type="slidenum">
              <a:rPr lang="en-IN" smtClean="0"/>
              <a:pPr/>
              <a:t>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472354" cy="365125"/>
          </a:xfrm>
        </p:spPr>
        <p:txBody>
          <a:bodyPr/>
          <a:lstStyle/>
          <a:p>
            <a:r>
              <a:rPr lang="en-IN" smtClean="0"/>
              <a:t>  Department of ECE,     </a:t>
            </a:r>
          </a:p>
          <a:p>
            <a:r>
              <a:rPr lang="en-IN" smtClean="0"/>
              <a:t>                   Francis Xavier Engineering College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C8CAA8C-E188-132B-19D8-014534B255F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12525" y="1561515"/>
            <a:ext cx="4743156" cy="416403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30063" y="965368"/>
            <a:ext cx="48544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u="sng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Liver  Ultrasonic scan Images -  Malignant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67246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307841-634C-0BF7-7631-427A6F7CA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u="sng" dirty="0">
                <a:latin typeface="Times New Roman" pitchFamily="18" charset="0"/>
                <a:cs typeface="Times New Roman" pitchFamily="18" charset="0"/>
              </a:rPr>
              <a:t>Initial Training Loss, Accuracy vs epoch graph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0B3222B2-E655-1437-534A-BC105153E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74389" y="1503614"/>
            <a:ext cx="8074854" cy="451667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A1D7-57F2-428B-8878-66965C80135A}" type="datetime1">
              <a:rPr lang="en-IN" smtClean="0"/>
              <a:pPr/>
              <a:t>24-04-2023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22D9-F423-40F7-BFC8-7BC0989137CC}" type="slidenum">
              <a:rPr lang="en-IN" smtClean="0"/>
              <a:pPr/>
              <a:t>26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ECE,                                   </a:t>
            </a:r>
          </a:p>
          <a:p>
            <a:r>
              <a:rPr lang="en-IN" smtClean="0"/>
              <a:t>                    Francis Xavier Engineering College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41276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590" y="267287"/>
            <a:ext cx="10515600" cy="1899138"/>
          </a:xfrm>
        </p:spPr>
        <p:txBody>
          <a:bodyPr>
            <a:normAutofit fontScale="90000"/>
          </a:bodyPr>
          <a:lstStyle/>
          <a:p>
            <a:pPr>
              <a:buFont typeface="Wingdings" pitchFamily="2" charset="2"/>
              <a:buChar char="§"/>
            </a:pPr>
            <a:r>
              <a:rPr lang="en-IN" sz="2400" dirty="0" smtClean="0">
                <a:cs typeface="Times New Roman" pitchFamily="18" charset="0"/>
              </a:rPr>
              <a:t> </a:t>
            </a:r>
            <a:r>
              <a:rPr lang="en-IN" sz="2400" b="1" dirty="0" smtClean="0">
                <a:cs typeface="Times New Roman" pitchFamily="18" charset="0"/>
              </a:rPr>
              <a:t>PYTHON SHELL FOR TESTING :</a:t>
            </a:r>
            <a:br>
              <a:rPr lang="en-IN" sz="2400" b="1" dirty="0" smtClean="0">
                <a:cs typeface="Times New Roman" pitchFamily="18" charset="0"/>
              </a:rPr>
            </a:br>
            <a:r>
              <a:rPr lang="en-IN" sz="2400" dirty="0" smtClean="0">
                <a:cs typeface="Times New Roman" pitchFamily="18" charset="0"/>
              </a:rPr>
              <a:t/>
            </a:r>
            <a:br>
              <a:rPr lang="en-IN" sz="2400" dirty="0" smtClean="0">
                <a:cs typeface="Times New Roman" pitchFamily="18" charset="0"/>
              </a:rPr>
            </a:br>
            <a:r>
              <a:rPr lang="en-IN" sz="2400" dirty="0" smtClean="0">
                <a:cs typeface="Times New Roman" pitchFamily="18" charset="0"/>
              </a:rPr>
              <a:t> We opened the file which is already trained.</a:t>
            </a:r>
            <a:br>
              <a:rPr lang="en-IN" sz="2400" dirty="0" smtClean="0">
                <a:cs typeface="Times New Roman" pitchFamily="18" charset="0"/>
              </a:rPr>
            </a:br>
            <a:r>
              <a:rPr lang="en-IN" sz="2400" dirty="0" smtClean="0">
                <a:cs typeface="Times New Roman" pitchFamily="18" charset="0"/>
              </a:rPr>
              <a:t/>
            </a:r>
            <a:br>
              <a:rPr lang="en-IN" sz="2400" dirty="0" smtClean="0">
                <a:cs typeface="Times New Roman" pitchFamily="18" charset="0"/>
              </a:rPr>
            </a:br>
            <a:r>
              <a:rPr lang="en-IN" sz="2400" dirty="0" smtClean="0">
                <a:cs typeface="Times New Roman" pitchFamily="18" charset="0"/>
              </a:rPr>
              <a:t>  It gives the message as “ Success” </a:t>
            </a:r>
            <a:br>
              <a:rPr lang="en-IN" sz="2400" dirty="0" smtClean="0">
                <a:cs typeface="Times New Roman" pitchFamily="18" charset="0"/>
              </a:rPr>
            </a:br>
            <a:endParaRPr lang="en-IN" sz="2400" dirty="0">
              <a:cs typeface="Times New Roman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29E0-D879-4175-BFDD-92C89C033726}" type="datetime1">
              <a:rPr lang="en-IN" smtClean="0"/>
              <a:pPr/>
              <a:t>24-04-2023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22D9-F423-40F7-BFC8-7BC0989137CC}" type="slidenum">
              <a:rPr lang="en-IN" smtClean="0"/>
              <a:pPr/>
              <a:t>27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ECE,                   </a:t>
            </a:r>
          </a:p>
          <a:p>
            <a:r>
              <a:rPr lang="en-IN" smtClean="0"/>
              <a:t>          Francis Xavier Engineering College</a:t>
            </a:r>
            <a:endParaRPr lang="en-IN" dirty="0"/>
          </a:p>
        </p:txBody>
      </p:sp>
      <p:pic>
        <p:nvPicPr>
          <p:cNvPr id="8" name="Picture 7" descr="code screenshot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44394" y="2293034"/>
            <a:ext cx="9566031" cy="406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5089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0AD77-CFDA-4143-A275-1FE7E7A56C59}" type="datetime1">
              <a:rPr lang="en-IN" smtClean="0"/>
              <a:pPr/>
              <a:t>24-04-2023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Department of ECE,                                           </a:t>
            </a:r>
          </a:p>
          <a:p>
            <a:r>
              <a:rPr lang="en-IN" dirty="0" smtClean="0"/>
              <a:t>            Francis Xavier Engineering College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22D9-F423-40F7-BFC8-7BC0989137CC}" type="slidenum">
              <a:rPr lang="en-IN" smtClean="0"/>
              <a:pPr/>
              <a:t>28</a:t>
            </a:fld>
            <a:endParaRPr lang="en-IN"/>
          </a:p>
        </p:txBody>
      </p:sp>
      <p:pic>
        <p:nvPicPr>
          <p:cNvPr id="5" name="Picture 4" descr="code screenshot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4285" y="1536691"/>
            <a:ext cx="4477375" cy="3953427"/>
          </a:xfrm>
          <a:prstGeom prst="rect">
            <a:avLst/>
          </a:prstGeom>
        </p:spPr>
      </p:pic>
      <p:pic>
        <p:nvPicPr>
          <p:cNvPr id="6" name="Picture 5" descr="code screenshot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22102" y="1477108"/>
            <a:ext cx="5707190" cy="40655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6265" y="647114"/>
            <a:ext cx="4175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UPLOD AND PREDICT OUTPUT :</a:t>
            </a:r>
            <a:endParaRPr lang="en-IN" sz="2400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0AD77-CFDA-4143-A275-1FE7E7A56C59}" type="datetime1">
              <a:rPr lang="en-IN" smtClean="0"/>
              <a:pPr/>
              <a:t>24-04-2023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Department of ECE,                      </a:t>
            </a:r>
          </a:p>
          <a:p>
            <a:r>
              <a:rPr lang="en-IN" dirty="0" smtClean="0"/>
              <a:t>                                 Francis Xavier Engineering College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22D9-F423-40F7-BFC8-7BC0989137CC}" type="slidenum">
              <a:rPr lang="en-IN" smtClean="0"/>
              <a:pPr/>
              <a:t>29</a:t>
            </a:fld>
            <a:endParaRPr lang="en-IN"/>
          </a:p>
        </p:txBody>
      </p:sp>
      <p:pic>
        <p:nvPicPr>
          <p:cNvPr id="5" name="Picture 4" descr="code screenshot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8285" y="519932"/>
            <a:ext cx="6427419" cy="35456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7675" y="4417255"/>
            <a:ext cx="1114016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sz="2000" dirty="0" smtClean="0"/>
              <a:t>We have uploaded the Ultrasonic image and ask to predict the output whether it </a:t>
            </a:r>
            <a:r>
              <a:rPr lang="en-IN" sz="2000" b="1" dirty="0" smtClean="0"/>
              <a:t>is benign or malignant</a:t>
            </a:r>
          </a:p>
          <a:p>
            <a:pPr algn="just">
              <a:buFont typeface="Arial" pitchFamily="34" charset="0"/>
              <a:buChar char="•"/>
            </a:pPr>
            <a:endParaRPr lang="en-IN" sz="2000" b="1" dirty="0" smtClean="0"/>
          </a:p>
          <a:p>
            <a:pPr algn="just">
              <a:buFont typeface="Arial" pitchFamily="34" charset="0"/>
              <a:buChar char="•"/>
            </a:pPr>
            <a:r>
              <a:rPr lang="en-IN" sz="2000" b="1" dirty="0" smtClean="0"/>
              <a:t> </a:t>
            </a:r>
            <a:r>
              <a:rPr lang="en-IN" sz="2000" dirty="0" smtClean="0"/>
              <a:t>This predict output gives the result from </a:t>
            </a:r>
            <a:r>
              <a:rPr lang="en-IN" sz="2000" b="1" dirty="0" smtClean="0"/>
              <a:t>the trained knowledge  </a:t>
            </a:r>
            <a:r>
              <a:rPr lang="en-IN" sz="2000" dirty="0" smtClean="0"/>
              <a:t>.</a:t>
            </a:r>
          </a:p>
          <a:p>
            <a:pPr algn="just">
              <a:buFont typeface="Arial" pitchFamily="34" charset="0"/>
              <a:buChar char="•"/>
            </a:pPr>
            <a:endParaRPr lang="en-IN" sz="2000" dirty="0" smtClean="0"/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/>
              <a:t>Now It</a:t>
            </a:r>
            <a:r>
              <a:rPr lang="en-IN" sz="2000" b="1" dirty="0" smtClean="0"/>
              <a:t> does not refer the data set image </a:t>
            </a:r>
            <a:r>
              <a:rPr lang="en-IN" sz="2000" dirty="0" smtClean="0"/>
              <a:t>it only refer the trained knowledge</a:t>
            </a:r>
            <a:endParaRPr lang="en-IN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xmlns="" id="{3F3BF8EC-1724-9DE0-B023-D8EB2F517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054" y="-23878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2800" b="1" u="sng" dirty="0">
                <a:latin typeface="Times New Roman" pitchFamily="18" charset="0"/>
                <a:cs typeface="Times New Roman" pitchFamily="18" charset="0"/>
              </a:rPr>
              <a:t>Literature Survey 1</a:t>
            </a:r>
            <a:endParaRPr lang="en-IN" altLang="en-US" sz="2800" b="1" u="sng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E31F8C85-44C4-88C9-2983-3DA6E8D09CF3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2992317402"/>
              </p:ext>
            </p:extLst>
          </p:nvPr>
        </p:nvGraphicFramePr>
        <p:xfrm>
          <a:off x="618979" y="815926"/>
          <a:ext cx="10607040" cy="242337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8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923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91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3100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1778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36487">
                <a:tc>
                  <a:txBody>
                    <a:bodyPr/>
                    <a:lstStyle/>
                    <a:p>
                      <a:r>
                        <a:rPr lang="en-IN" sz="1600" dirty="0"/>
                        <a:t>Title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Author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Year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Description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Demerits</a:t>
                      </a:r>
                      <a:endParaRPr lang="en-IN" sz="16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68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Interpretable Machine Learning for </a:t>
                      </a:r>
                      <a:r>
                        <a:rPr lang="en-US" sz="1200" b="1" dirty="0"/>
                        <a:t>Characterization of Focal Liver Lesions by </a:t>
                      </a:r>
                      <a:r>
                        <a:rPr lang="en-US" sz="1200" dirty="0"/>
                        <a:t>Contrast-Enhanced Ultrasound</a:t>
                      </a:r>
                      <a:endParaRPr lang="en-IN" sz="1200" b="1" i="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/>
                        <a:t>Simona Turco , Member, IEEE, </a:t>
                      </a:r>
                      <a:r>
                        <a:rPr lang="en-IN" sz="1200" dirty="0" err="1"/>
                        <a:t>Thodsawit</a:t>
                      </a:r>
                      <a:r>
                        <a:rPr lang="en-IN" sz="1200" dirty="0"/>
                        <a:t> </a:t>
                      </a:r>
                      <a:r>
                        <a:rPr lang="en-IN" sz="1200" dirty="0" err="1"/>
                        <a:t>Tiyarattanachai</a:t>
                      </a:r>
                      <a:r>
                        <a:rPr lang="en-IN" sz="1200" dirty="0"/>
                        <a:t> , </a:t>
                      </a:r>
                      <a:r>
                        <a:rPr lang="en-IN" sz="1200" dirty="0" err="1"/>
                        <a:t>Kambez</a:t>
                      </a:r>
                      <a:r>
                        <a:rPr lang="en-IN" sz="1200" dirty="0"/>
                        <a:t> </a:t>
                      </a:r>
                      <a:r>
                        <a:rPr lang="en-IN" sz="1200" dirty="0" err="1"/>
                        <a:t>Ebrahimkheil</a:t>
                      </a:r>
                      <a:r>
                        <a:rPr lang="en-IN" sz="1200" dirty="0"/>
                        <a:t> , John </a:t>
                      </a:r>
                      <a:r>
                        <a:rPr lang="en-IN" sz="1200" dirty="0" err="1"/>
                        <a:t>Eisenbrey</a:t>
                      </a:r>
                      <a:r>
                        <a:rPr lang="en-IN" sz="1200" dirty="0"/>
                        <a:t> , Aya Kamaya, Massimo </a:t>
                      </a:r>
                      <a:r>
                        <a:rPr lang="en-IN" sz="1200" dirty="0" err="1"/>
                        <a:t>Mischi</a:t>
                      </a:r>
                      <a:r>
                        <a:rPr lang="en-IN" sz="1200" dirty="0"/>
                        <a:t> , Senior Member, IEEE, Andrej </a:t>
                      </a:r>
                      <a:r>
                        <a:rPr lang="en-IN" sz="1200" dirty="0" err="1"/>
                        <a:t>Lyshchik</a:t>
                      </a:r>
                      <a:r>
                        <a:rPr lang="en-IN" sz="1200" dirty="0"/>
                        <a:t>, and Ahmed El </a:t>
                      </a:r>
                      <a:r>
                        <a:rPr lang="en-IN" sz="1200" dirty="0" err="1"/>
                        <a:t>Kaffas</a:t>
                      </a:r>
                      <a:r>
                        <a:rPr lang="en-IN" sz="1200" dirty="0"/>
                        <a:t> , Member, IEEE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/>
                        <a:t>VOLUME: 69, JAN. 2022</a:t>
                      </a:r>
                      <a:endParaRPr lang="en-IN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This work proposes an interpretable radiomics approach to </a:t>
                      </a:r>
                      <a:r>
                        <a:rPr lang="en-US" sz="1400" b="1" dirty="0"/>
                        <a:t>differentiate between malignant and benign focal liver lesions (FLLs) </a:t>
                      </a:r>
                      <a:r>
                        <a:rPr lang="en-US" sz="1400" dirty="0"/>
                        <a:t>on contrast-enhanced ultrasound (CEUS). Although CEUS has shown promise for differential FLLs diagnosis, current clinical assessment is performed only by qualitative analysis of the contrast enhancement patterns</a:t>
                      </a:r>
                      <a:r>
                        <a:rPr lang="en-US" sz="1400" dirty="0" smtClean="0"/>
                        <a:t>. </a:t>
                      </a:r>
                    </a:p>
                    <a:p>
                      <a:pPr algn="just"/>
                      <a:endParaRPr lang="en-US" sz="1400" dirty="0" smtClean="0">
                        <a:latin typeface="+mn-lt"/>
                        <a:cs typeface="Arial" pitchFamily="34" charset="0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just"/>
                      <a:endParaRPr lang="en-IN" sz="15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500" dirty="0" smtClean="0"/>
                        <a:t>only </a:t>
                      </a:r>
                      <a:r>
                        <a:rPr lang="en-IN" sz="1500" dirty="0"/>
                        <a:t>78% accuracy </a:t>
                      </a:r>
                      <a:endParaRPr lang="en-IN" sz="1500" dirty="0" smtClean="0"/>
                    </a:p>
                    <a:p>
                      <a:pPr algn="just"/>
                      <a:endParaRPr lang="en-IN" sz="15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CE39-43AB-45AF-92F5-7C58E2CCDF9D}" type="datetime1">
              <a:rPr lang="en-IN" smtClean="0"/>
              <a:pPr/>
              <a:t>24-04-2023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22D9-F423-40F7-BFC8-7BC0989137CC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Department of ECE,                                                       </a:t>
            </a:r>
          </a:p>
          <a:p>
            <a:r>
              <a:rPr lang="en-IN" dirty="0" smtClean="0"/>
              <a:t>Francis Xavier Engineering College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740477" y="3334043"/>
            <a:ext cx="75453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b="1" u="sng" dirty="0" smtClean="0">
                <a:latin typeface="Times New Roman" pitchFamily="18" charset="0"/>
                <a:cs typeface="Times New Roman" pitchFamily="18" charset="0"/>
              </a:rPr>
              <a:t>Literature</a:t>
            </a:r>
            <a:r>
              <a:rPr lang="en-US" altLang="en-US" sz="2400" b="1" u="sng" dirty="0" smtClean="0">
                <a:latin typeface="Times New Roman" pitchFamily="18" charset="0"/>
                <a:cs typeface="Times New Roman" pitchFamily="18" charset="0"/>
              </a:rPr>
              <a:t> Survey 2</a:t>
            </a:r>
            <a:endParaRPr lang="en-IN" sz="24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75248" y="3953022"/>
          <a:ext cx="10607040" cy="186565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67840"/>
                <a:gridCol w="1767840"/>
                <a:gridCol w="1148863"/>
                <a:gridCol w="4262511"/>
                <a:gridCol w="289412"/>
                <a:gridCol w="1370574"/>
              </a:tblGrid>
              <a:tr h="422030">
                <a:tc>
                  <a:txBody>
                    <a:bodyPr/>
                    <a:lstStyle/>
                    <a:p>
                      <a:r>
                        <a:rPr lang="en-IN" sz="1600" dirty="0"/>
                        <a:t>Title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Author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Year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Description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Demerits</a:t>
                      </a:r>
                      <a:endParaRPr lang="en-IN" sz="1600" dirty="0"/>
                    </a:p>
                  </a:txBody>
                  <a:tcPr marT="45721" marB="45721"/>
                </a:tc>
              </a:tr>
              <a:tr h="1443627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Deep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Learning-Based </a:t>
                      </a:r>
                      <a:r>
                        <a:rPr lang="en-US" sz="1400" b="1" dirty="0"/>
                        <a:t>Classification of Liver Cancer Histopathology </a:t>
                      </a:r>
                      <a:r>
                        <a:rPr lang="en-US" sz="1400" dirty="0"/>
                        <a:t>Images Using Only Global Labels </a:t>
                      </a:r>
                      <a:endParaRPr kumimoji="0" lang="en-US" sz="14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 err="1"/>
                        <a:t>Chunli</a:t>
                      </a:r>
                      <a:r>
                        <a:rPr lang="en-IN" sz="1400" dirty="0"/>
                        <a:t> Sun, </a:t>
                      </a:r>
                      <a:r>
                        <a:rPr lang="en-IN" sz="1400" dirty="0" err="1"/>
                        <a:t>Ao</a:t>
                      </a:r>
                      <a:r>
                        <a:rPr lang="en-IN" sz="1400" dirty="0"/>
                        <a:t> Xu, Dong Liu, </a:t>
                      </a:r>
                      <a:r>
                        <a:rPr lang="en-IN" sz="1400" dirty="0" err="1"/>
                        <a:t>Zhiwei</a:t>
                      </a:r>
                      <a:r>
                        <a:rPr lang="en-IN" sz="1400" dirty="0"/>
                        <a:t> </a:t>
                      </a:r>
                      <a:r>
                        <a:rPr lang="en-IN" sz="1400" dirty="0" err="1"/>
                        <a:t>Xiong</a:t>
                      </a:r>
                      <a:r>
                        <a:rPr lang="en-IN" sz="1400" dirty="0"/>
                        <a:t>, Feng Zhao* and </a:t>
                      </a:r>
                      <a:r>
                        <a:rPr lang="en-IN" sz="1400" dirty="0" err="1"/>
                        <a:t>Weiping</a:t>
                      </a:r>
                      <a:r>
                        <a:rPr lang="en-IN" sz="1400" dirty="0"/>
                        <a:t> Ding* 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VOLUME: 18, JAN. 2019 </a:t>
                      </a:r>
                      <a:endParaRPr lang="en-IN" sz="1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This paper proposes a deep learning method for liver </a:t>
                      </a:r>
                      <a:r>
                        <a:rPr lang="en-US" sz="1400" b="1" dirty="0"/>
                        <a:t>cancer histopathological image classification </a:t>
                      </a:r>
                      <a:r>
                        <a:rPr lang="en-US" sz="1400" dirty="0"/>
                        <a:t>using only global labels. To compensate for the lack of detailed cancer region annotations in those images, patch features are extracted and fully utilized. </a:t>
                      </a:r>
                      <a:endParaRPr lang="en-IN" sz="1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just"/>
                      <a:endParaRPr lang="en-IN" sz="1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baseline="0" dirty="0" smtClean="0"/>
                        <a:t>less </a:t>
                      </a:r>
                      <a:r>
                        <a:rPr lang="en-IN" sz="1400" baseline="0" dirty="0"/>
                        <a:t>stable</a:t>
                      </a:r>
                      <a:endParaRPr lang="en-IN" sz="1400" dirty="0"/>
                    </a:p>
                  </a:txBody>
                  <a:tcPr marT="45717" marB="45717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0AD77-CFDA-4143-A275-1FE7E7A56C59}" type="datetime1">
              <a:rPr lang="en-IN" smtClean="0"/>
              <a:pPr/>
              <a:t>24-04-2023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ECE,                                                       Francis Xavier Engineering College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22D9-F423-40F7-BFC8-7BC0989137CC}" type="slidenum">
              <a:rPr lang="en-IN" smtClean="0"/>
              <a:pPr/>
              <a:t>30</a:t>
            </a:fld>
            <a:endParaRPr lang="en-IN"/>
          </a:p>
        </p:txBody>
      </p:sp>
      <p:pic>
        <p:nvPicPr>
          <p:cNvPr id="6" name="Picture 5" descr="code screenshot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7170" y="2588454"/>
            <a:ext cx="7354461" cy="34596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9993" y="422031"/>
            <a:ext cx="92987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Result:  </a:t>
            </a:r>
          </a:p>
          <a:p>
            <a:endParaRPr lang="en-IN" sz="2400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+mj-lt"/>
              </a:rPr>
              <a:t> It </a:t>
            </a:r>
            <a:r>
              <a:rPr lang="en-IN" sz="2400" b="1" dirty="0" smtClean="0">
                <a:latin typeface="+mj-lt"/>
              </a:rPr>
              <a:t>predict the accurate result </a:t>
            </a:r>
            <a:r>
              <a:rPr lang="en-IN" sz="2400" dirty="0" smtClean="0">
                <a:latin typeface="+mj-lt"/>
              </a:rPr>
              <a:t>for the given Ultrasonic images,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+mj-lt"/>
              </a:rPr>
              <a:t>The result  displays in the </a:t>
            </a:r>
            <a:r>
              <a:rPr lang="en-IN" sz="2400" b="1" dirty="0" smtClean="0">
                <a:latin typeface="+mj-lt"/>
              </a:rPr>
              <a:t>dialogue box </a:t>
            </a:r>
            <a:r>
              <a:rPr lang="en-IN" sz="2400" dirty="0" smtClean="0">
                <a:latin typeface="+mj-lt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+mj-lt"/>
              </a:rPr>
              <a:t>It gives efficient result as whether it is </a:t>
            </a:r>
            <a:r>
              <a:rPr lang="en-IN" sz="2400" b="1" dirty="0" smtClean="0">
                <a:latin typeface="+mj-lt"/>
              </a:rPr>
              <a:t>Benign or Malignant</a:t>
            </a:r>
            <a:endParaRPr lang="en-IN" sz="2400" b="1" dirty="0">
              <a:latin typeface="+mj-lt"/>
            </a:endParaRPr>
          </a:p>
        </p:txBody>
      </p:sp>
      <p:pic>
        <p:nvPicPr>
          <p:cNvPr id="8" name="Picture 7" descr="code screenshot1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93787" y="3203346"/>
            <a:ext cx="3625019" cy="1776618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7"/>
            <a:ext cx="3677528" cy="324190"/>
          </a:xfrm>
        </p:spPr>
        <p:txBody>
          <a:bodyPr>
            <a:normAutofit fontScale="90000"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794" y="1080037"/>
            <a:ext cx="11119338" cy="498313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200" dirty="0" smtClean="0">
                <a:latin typeface="+mj-lt"/>
              </a:rPr>
              <a:t>In this paper, we presented </a:t>
            </a:r>
            <a:r>
              <a:rPr lang="en-US" sz="2200" b="1" dirty="0" smtClean="0">
                <a:latin typeface="+mj-lt"/>
              </a:rPr>
              <a:t>an automated  system </a:t>
            </a:r>
            <a:r>
              <a:rPr lang="en-US" sz="2200" dirty="0" smtClean="0">
                <a:latin typeface="+mj-lt"/>
              </a:rPr>
              <a:t>for the detection of liver tumors (</a:t>
            </a:r>
            <a:r>
              <a:rPr lang="en-US" sz="2200" dirty="0" err="1" smtClean="0">
                <a:latin typeface="+mj-lt"/>
              </a:rPr>
              <a:t>hepatocellular</a:t>
            </a:r>
            <a:r>
              <a:rPr lang="en-US" sz="2200" dirty="0" smtClean="0">
                <a:latin typeface="+mj-lt"/>
              </a:rPr>
              <a:t> carcinoma) based on deep learning as well as transfer learning</a:t>
            </a:r>
          </a:p>
          <a:p>
            <a:pPr algn="just"/>
            <a:endParaRPr lang="en-US" sz="2200" dirty="0" smtClean="0">
              <a:latin typeface="+mj-lt"/>
            </a:endParaRPr>
          </a:p>
          <a:p>
            <a:pPr algn="just"/>
            <a:r>
              <a:rPr lang="en-US" sz="2200" dirty="0" smtClean="0">
                <a:latin typeface="+mj-lt"/>
              </a:rPr>
              <a:t>. The analysis of the performance of the proposed system shows that the classification process produced an </a:t>
            </a:r>
            <a:r>
              <a:rPr lang="en-US" sz="2200" b="1" dirty="0" smtClean="0">
                <a:latin typeface="+mj-lt"/>
              </a:rPr>
              <a:t>optimal accuracy of 90% </a:t>
            </a:r>
            <a:r>
              <a:rPr lang="en-US" sz="2200" dirty="0" smtClean="0">
                <a:latin typeface="+mj-lt"/>
              </a:rPr>
              <a:t>with a negligible loss of validation.</a:t>
            </a:r>
          </a:p>
          <a:p>
            <a:pPr algn="just"/>
            <a:endParaRPr lang="en-US" sz="2200" dirty="0" smtClean="0">
              <a:latin typeface="+mj-lt"/>
            </a:endParaRPr>
          </a:p>
          <a:p>
            <a:pPr algn="just"/>
            <a:r>
              <a:rPr lang="en-US" sz="2200" dirty="0" smtClean="0">
                <a:latin typeface="+mj-lt"/>
              </a:rPr>
              <a:t> This method is therefore an efficient way to </a:t>
            </a:r>
            <a:r>
              <a:rPr lang="en-US" sz="2200" b="1" dirty="0" smtClean="0">
                <a:latin typeface="+mj-lt"/>
              </a:rPr>
              <a:t>detect the cancerous area </a:t>
            </a:r>
            <a:r>
              <a:rPr lang="en-US" sz="2200" dirty="0" smtClean="0">
                <a:latin typeface="+mj-lt"/>
              </a:rPr>
              <a:t>from liver images that will be useful for clinical diagnosis and decision making for early diagnosis</a:t>
            </a:r>
          </a:p>
          <a:p>
            <a:pPr algn="just"/>
            <a:r>
              <a:rPr lang="en-US" sz="2200" dirty="0" smtClean="0">
                <a:latin typeface="+mj-lt"/>
              </a:rPr>
              <a:t>.</a:t>
            </a:r>
          </a:p>
          <a:p>
            <a:pPr algn="just"/>
            <a:r>
              <a:rPr lang="en-US" sz="2200" dirty="0" smtClean="0">
                <a:latin typeface="+mj-lt"/>
              </a:rPr>
              <a:t>Thus it greatly helps the patient for the </a:t>
            </a:r>
            <a:r>
              <a:rPr lang="en-US" sz="2200" b="1" dirty="0" smtClean="0">
                <a:latin typeface="+mj-lt"/>
              </a:rPr>
              <a:t>Early diagnosis of cancer.</a:t>
            </a:r>
          </a:p>
          <a:p>
            <a:pPr algn="just"/>
            <a:endParaRPr lang="en-US" sz="2200" b="1" dirty="0" smtClean="0">
              <a:latin typeface="+mj-lt"/>
            </a:endParaRPr>
          </a:p>
          <a:p>
            <a:pPr algn="just"/>
            <a:r>
              <a:rPr lang="en-US" sz="2200" dirty="0" smtClean="0">
                <a:latin typeface="+mj-lt"/>
              </a:rPr>
              <a:t>It paved a great way to avoid </a:t>
            </a:r>
            <a:r>
              <a:rPr lang="en-US" sz="2200" b="1" dirty="0" smtClean="0">
                <a:latin typeface="+mj-lt"/>
              </a:rPr>
              <a:t>the crucial process as Biopsy </a:t>
            </a:r>
            <a:r>
              <a:rPr lang="en-US" sz="2200" dirty="0" smtClean="0">
                <a:latin typeface="+mj-lt"/>
              </a:rPr>
              <a:t>.</a:t>
            </a:r>
          </a:p>
          <a:p>
            <a:pPr algn="just"/>
            <a:endParaRPr lang="en-US" sz="2200" dirty="0" smtClean="0">
              <a:latin typeface="+mj-lt"/>
            </a:endParaRPr>
          </a:p>
          <a:p>
            <a:pPr algn="just"/>
            <a:r>
              <a:rPr lang="en-US" sz="2200" dirty="0" smtClean="0">
                <a:latin typeface="+mj-lt"/>
              </a:rPr>
              <a:t>Thus our system </a:t>
            </a:r>
            <a:r>
              <a:rPr lang="en-US" sz="2200" b="1" dirty="0" smtClean="0">
                <a:latin typeface="+mj-lt"/>
              </a:rPr>
              <a:t>saves the life of </a:t>
            </a:r>
            <a:r>
              <a:rPr lang="en-US" sz="2200" dirty="0" smtClean="0">
                <a:latin typeface="+mj-lt"/>
              </a:rPr>
              <a:t>many people </a:t>
            </a:r>
            <a:endParaRPr lang="en-IN" sz="2200" dirty="0" smtClean="0">
              <a:latin typeface="+mj-lt"/>
            </a:endParaRPr>
          </a:p>
          <a:p>
            <a:pPr algn="just"/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CF42-00DD-470B-9CA0-711636117676}" type="datetime1">
              <a:rPr lang="en-IN" smtClean="0"/>
              <a:pPr/>
              <a:t>24-04-2023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Department of ECE,                                           </a:t>
            </a:r>
          </a:p>
          <a:p>
            <a:r>
              <a:rPr lang="en-IN" dirty="0" smtClean="0"/>
              <a:t>            Francis Xavier Engineering College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22D9-F423-40F7-BFC8-7BC0989137CC}" type="slidenum">
              <a:rPr lang="en-IN" smtClean="0"/>
              <a:pPr/>
              <a:t>31</a:t>
            </a:fld>
            <a:endParaRPr lang="en-I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387" y="0"/>
            <a:ext cx="10515600" cy="1325563"/>
          </a:xfrm>
        </p:spPr>
        <p:txBody>
          <a:bodyPr/>
          <a:lstStyle/>
          <a:p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REFERENCE</a:t>
            </a:r>
            <a:r>
              <a:rPr lang="en-IN" u="sng" dirty="0" smtClean="0"/>
              <a:t> </a:t>
            </a:r>
            <a:endParaRPr lang="en-IN" u="sng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FED54ACD-811F-C365-9FBD-7420F2A06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9525"/>
            <a:ext cx="10697308" cy="5219700"/>
          </a:xfrm>
        </p:spPr>
        <p:txBody>
          <a:bodyPr>
            <a:normAutofit/>
          </a:bodyPr>
          <a:lstStyle/>
          <a:p>
            <a:pPr algn="just" eaLnBrk="1" hangingPunct="1">
              <a:buFont typeface="Wingdings 2" panose="05020102010507070707" pitchFamily="18" charset="2"/>
              <a:buNone/>
            </a:pPr>
            <a:r>
              <a:rPr lang="en-IN" altLang="en-US" sz="2000" dirty="0"/>
              <a:t>[1] </a:t>
            </a:r>
            <a:r>
              <a:rPr lang="en-US" altLang="en-US" sz="2000" dirty="0"/>
              <a:t>Guan </a:t>
            </a:r>
            <a:r>
              <a:rPr lang="en-US" altLang="en-US" sz="2000" dirty="0" err="1"/>
              <a:t>Gui</a:t>
            </a:r>
            <a:r>
              <a:rPr lang="en-US" altLang="en-US" sz="2000" dirty="0"/>
              <a:t>, Senior Member, IEEE, Fan Liu, Student Member, IEEE, </a:t>
            </a:r>
            <a:r>
              <a:rPr lang="en-US" altLang="en-US" sz="2000" dirty="0" err="1"/>
              <a:t>Jinlong</a:t>
            </a:r>
            <a:r>
              <a:rPr lang="en-US" altLang="en-US" sz="2000" dirty="0"/>
              <a:t> Sun, Member, IEEE, </a:t>
            </a:r>
            <a:r>
              <a:rPr lang="en-US" altLang="en-US" sz="2000" dirty="0" err="1"/>
              <a:t>Jie</a:t>
            </a:r>
            <a:r>
              <a:rPr lang="en-US" altLang="en-US" sz="2000" dirty="0"/>
              <a:t> Yang, Member, IEEE, </a:t>
            </a:r>
            <a:r>
              <a:rPr lang="en-US" altLang="en-US" sz="2000" dirty="0" err="1"/>
              <a:t>Ziqi</a:t>
            </a:r>
            <a:r>
              <a:rPr lang="en-US" altLang="en-US" sz="2000" dirty="0"/>
              <a:t> Zhou, Student Member, IEEE, and </a:t>
            </a:r>
            <a:r>
              <a:rPr lang="en-US" altLang="en-US" sz="2000" dirty="0" err="1"/>
              <a:t>Dongxu</a:t>
            </a:r>
            <a:r>
              <a:rPr lang="en-US" altLang="en-US" sz="2000" dirty="0"/>
              <a:t> Zhao, Student Member, IEEE</a:t>
            </a:r>
            <a:r>
              <a:rPr lang="en-IN" altLang="en-US" sz="2000" dirty="0"/>
              <a:t>   “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Flight Delay Prediction Based on Aviation Big Data and Machine Learning</a:t>
            </a:r>
            <a:r>
              <a:rPr lang="en-IN" altLang="en-US" sz="2000" dirty="0"/>
              <a:t> “in IEEE </a:t>
            </a:r>
            <a:r>
              <a:rPr lang="en-US" altLang="en-US" sz="2000" dirty="0"/>
              <a:t>VOLUME: 69, JAN. 2020 </a:t>
            </a:r>
            <a:endParaRPr lang="en-IN" altLang="en-US" sz="2000" dirty="0"/>
          </a:p>
          <a:p>
            <a:pPr algn="just" eaLnBrk="1" hangingPunct="1">
              <a:buFont typeface="Wingdings 2" panose="05020102010507070707" pitchFamily="18" charset="2"/>
              <a:buNone/>
            </a:pPr>
            <a:r>
              <a:rPr lang="en-IN" altLang="en-US" sz="2000" dirty="0"/>
              <a:t>[2] </a:t>
            </a:r>
            <a:r>
              <a:rPr lang="en-US" altLang="en-US" sz="2000" dirty="0" err="1"/>
              <a:t>Yunpeng</a:t>
            </a:r>
            <a:r>
              <a:rPr lang="en-US" altLang="en-US" sz="2000" dirty="0"/>
              <a:t> Jiang; </a:t>
            </a:r>
            <a:r>
              <a:rPr lang="en-US" altLang="en-US" sz="2000" dirty="0" err="1"/>
              <a:t>Jiahe</a:t>
            </a:r>
            <a:r>
              <a:rPr lang="en-US" altLang="en-US" sz="2000" dirty="0"/>
              <a:t> Miao; </a:t>
            </a:r>
            <a:r>
              <a:rPr lang="en-US" altLang="en-US" sz="2000" dirty="0" err="1"/>
              <a:t>Xinyue</a:t>
            </a:r>
            <a:r>
              <a:rPr lang="en-US" altLang="en-US" sz="2000" dirty="0"/>
              <a:t> Zhang; </a:t>
            </a:r>
            <a:r>
              <a:rPr lang="en-US" altLang="en-US" sz="2000" dirty="0" err="1"/>
              <a:t>Ningning</a:t>
            </a:r>
            <a:r>
              <a:rPr lang="en-US" altLang="en-US" sz="2000" dirty="0"/>
              <a:t> Le</a:t>
            </a:r>
            <a:r>
              <a:rPr lang="en-IN" altLang="en-US" sz="2000" dirty="0"/>
              <a:t>, “</a:t>
            </a:r>
            <a:r>
              <a:rPr lang="en-US" altLang="en-US" sz="2000" dirty="0">
                <a:solidFill>
                  <a:srgbClr val="000000"/>
                </a:solidFill>
              </a:rPr>
              <a:t>A multi-index prediction method for flight delay based on long short-term memory network model</a:t>
            </a:r>
            <a:r>
              <a:rPr lang="en-IN" altLang="en-US" sz="2000" dirty="0"/>
              <a:t>”, in IEEE </a:t>
            </a:r>
            <a:r>
              <a:rPr lang="en-US" altLang="en-US" sz="2000" dirty="0"/>
              <a:t>VOLUME: 69, JAN. 2020 </a:t>
            </a:r>
            <a:endParaRPr lang="en-IN" altLang="en-US" sz="2000" dirty="0"/>
          </a:p>
          <a:p>
            <a:pPr algn="just" eaLnBrk="1" hangingPunct="1">
              <a:buFont typeface="Wingdings 2" panose="05020102010507070707" pitchFamily="18" charset="2"/>
              <a:buNone/>
            </a:pPr>
            <a:r>
              <a:rPr lang="en-IN" altLang="en-US" sz="2000" dirty="0"/>
              <a:t>[3] </a:t>
            </a:r>
            <a:r>
              <a:rPr lang="sv-SE" altLang="en-US" sz="2000" dirty="0"/>
              <a:t>Jiang Tao; Hua Man; Li Yanling</a:t>
            </a:r>
            <a:r>
              <a:rPr lang="en-IN" altLang="en-US" sz="2000" dirty="0"/>
              <a:t>, “</a:t>
            </a:r>
            <a:r>
              <a:rPr lang="en-US" altLang="en-US" sz="2000" dirty="0">
                <a:solidFill>
                  <a:srgbClr val="000000"/>
                </a:solidFill>
              </a:rPr>
              <a:t>Flight delay prediction based on </a:t>
            </a:r>
            <a:r>
              <a:rPr lang="en-US" altLang="en-US" sz="2000" dirty="0" err="1">
                <a:solidFill>
                  <a:srgbClr val="000000"/>
                </a:solidFill>
              </a:rPr>
              <a:t>LightGBM</a:t>
            </a:r>
            <a:r>
              <a:rPr lang="en-IN" altLang="en-US" sz="2000" dirty="0"/>
              <a:t>”, in IEEE VOLUME 69 2020.</a:t>
            </a:r>
          </a:p>
          <a:p>
            <a:pPr algn="just" eaLnBrk="1" hangingPunct="1">
              <a:buFont typeface="Wingdings 2" panose="05020102010507070707" pitchFamily="18" charset="2"/>
              <a:buNone/>
            </a:pPr>
            <a:r>
              <a:rPr lang="en-IN" altLang="en-US" sz="2000" dirty="0"/>
              <a:t>[4] </a:t>
            </a:r>
            <a:r>
              <a:rPr lang="en-US" altLang="en-US" sz="2000" dirty="0"/>
              <a:t>J. A. F. </a:t>
            </a:r>
            <a:r>
              <a:rPr lang="en-US" altLang="en-US" sz="2000" dirty="0" err="1"/>
              <a:t>Zuluaga</a:t>
            </a:r>
            <a:r>
              <a:rPr lang="en-US" altLang="en-US" sz="2000" dirty="0"/>
              <a:t>, J. F. V. Bonilla, J. D. O. </a:t>
            </a:r>
            <a:r>
              <a:rPr lang="en-US" altLang="en-US" sz="2000" dirty="0" err="1"/>
              <a:t>Pabon</a:t>
            </a:r>
            <a:r>
              <a:rPr lang="en-US" altLang="en-US" sz="2000" dirty="0"/>
              <a:t>, and C. M. S. Rios, “Radar error calculation and correction system based on ads-b and business intelligent tools,” in Proc. Int. Carnahan Conf. </a:t>
            </a:r>
            <a:r>
              <a:rPr lang="en-US" altLang="en-US" sz="2000" dirty="0" err="1"/>
              <a:t>Secur</a:t>
            </a:r>
            <a:r>
              <a:rPr lang="en-US" altLang="en-US" sz="2000" dirty="0"/>
              <a:t>. Technol., pp. 1–5, IEEE, 2018. </a:t>
            </a:r>
          </a:p>
          <a:p>
            <a:pPr algn="just" eaLnBrk="1" hangingPunct="1">
              <a:buFont typeface="Wingdings 2" panose="05020102010507070707" pitchFamily="18" charset="2"/>
              <a:buNone/>
            </a:pPr>
            <a:r>
              <a:rPr lang="en-US" altLang="en-US" sz="2000" dirty="0"/>
              <a:t>[5] D. A. Pamplona, L. </a:t>
            </a:r>
            <a:r>
              <a:rPr lang="en-US" altLang="en-US" sz="2000" dirty="0" err="1"/>
              <a:t>Weigang</a:t>
            </a:r>
            <a:r>
              <a:rPr lang="en-US" altLang="en-US" sz="2000" dirty="0"/>
              <a:t>, A. G. de Barros, E. H. </a:t>
            </a:r>
            <a:r>
              <a:rPr lang="en-US" altLang="en-US" sz="2000" dirty="0" err="1"/>
              <a:t>Shiguemori</a:t>
            </a:r>
            <a:r>
              <a:rPr lang="en-US" altLang="en-US" sz="2000" dirty="0"/>
              <a:t>, and C. J. P. </a:t>
            </a:r>
            <a:r>
              <a:rPr lang="en-US" altLang="en-US" sz="2000" dirty="0" err="1"/>
              <a:t>Alves</a:t>
            </a:r>
            <a:r>
              <a:rPr lang="en-US" altLang="en-US" sz="2000" dirty="0"/>
              <a:t>, “Supervised neural network with multilevel input layers for predicting of air traffic c delays,” in Proc. Int. Jt. Conf. Neural Networks, pp. 1–6, IEEE, 2018</a:t>
            </a:r>
            <a:endParaRPr lang="en-IN" altLang="en-US" sz="2000" dirty="0"/>
          </a:p>
          <a:p>
            <a:pPr algn="just" eaLnBrk="1" hangingPunct="1">
              <a:buFont typeface="Wingdings 2" panose="05020102010507070707" pitchFamily="18" charset="2"/>
              <a:buNone/>
            </a:pPr>
            <a:r>
              <a:rPr lang="en-IN" altLang="en-US" sz="2000" dirty="0"/>
              <a:t> </a:t>
            </a:r>
          </a:p>
          <a:p>
            <a:pPr eaLnBrk="1" hangingPunct="1">
              <a:buFont typeface="Wingdings" panose="05000000000000000000" pitchFamily="2" charset="2"/>
              <a:buChar char="v"/>
            </a:pPr>
            <a:endParaRPr lang="en-IN" altLang="en-US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57E4-F841-4339-B96B-920354B6BBF9}" type="datetime1">
              <a:rPr lang="en-IN" smtClean="0"/>
              <a:pPr/>
              <a:t>24-04-2023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22D9-F423-40F7-BFC8-7BC0989137CC}" type="slidenum">
              <a:rPr lang="en-IN" smtClean="0"/>
              <a:pPr/>
              <a:t>32</a:t>
            </a:fld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ECE,                                        </a:t>
            </a:r>
          </a:p>
          <a:p>
            <a:r>
              <a:rPr lang="en-IN" smtClean="0"/>
              <a:t>               Francis Xavier Engineering College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929" y="615803"/>
            <a:ext cx="10683240" cy="5362966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en-US" sz="2600" dirty="0" smtClean="0"/>
              <a:t>[</a:t>
            </a:r>
            <a:r>
              <a:rPr lang="en-US" sz="2400" dirty="0" smtClean="0"/>
              <a:t>6]</a:t>
            </a:r>
            <a:r>
              <a:rPr lang="en-US" sz="2400" dirty="0" err="1" smtClean="0"/>
              <a:t>Ghassemi</a:t>
            </a:r>
            <a:r>
              <a:rPr lang="en-US" sz="2400" dirty="0" smtClean="0"/>
              <a:t>, P., Samaras, D., </a:t>
            </a:r>
            <a:r>
              <a:rPr lang="en-US" sz="2400" dirty="0" err="1" smtClean="0"/>
              <a:t>Kavantzas</a:t>
            </a:r>
            <a:r>
              <a:rPr lang="en-US" sz="2400" dirty="0" smtClean="0"/>
              <a:t>, N., </a:t>
            </a:r>
            <a:r>
              <a:rPr lang="en-US" sz="2400" dirty="0" err="1" smtClean="0"/>
              <a:t>Chatziioannou</a:t>
            </a:r>
            <a:r>
              <a:rPr lang="en-US" sz="2400" dirty="0" smtClean="0"/>
              <a:t>, A., &amp; </a:t>
            </a:r>
            <a:r>
              <a:rPr lang="en-US" sz="2400" dirty="0" err="1" smtClean="0"/>
              <a:t>Kostopoulos</a:t>
            </a:r>
            <a:r>
              <a:rPr lang="en-US" sz="2400" dirty="0" smtClean="0"/>
              <a:t>, S. (2021). Deep learning for </a:t>
            </a:r>
            <a:r>
              <a:rPr lang="en-US" sz="2400" dirty="0" err="1" smtClean="0"/>
              <a:t>hepatocellular</a:t>
            </a:r>
            <a:r>
              <a:rPr lang="en-US" sz="2400" dirty="0" smtClean="0"/>
              <a:t> carcinoma detection and diagnosis: A systematic review. Computerized Medical Imaging and Graphics, 92, 101899</a:t>
            </a:r>
            <a:r>
              <a:rPr lang="en-US" sz="2400" dirty="0" smtClean="0"/>
              <a:t>.</a:t>
            </a:r>
          </a:p>
          <a:p>
            <a:pPr algn="just">
              <a:buNone/>
            </a:pPr>
            <a:endParaRPr lang="en-IN" sz="2400" dirty="0" smtClean="0"/>
          </a:p>
          <a:p>
            <a:pPr algn="just">
              <a:buNone/>
            </a:pPr>
            <a:r>
              <a:rPr lang="en-US" sz="2400" dirty="0" smtClean="0"/>
              <a:t>[</a:t>
            </a:r>
            <a:r>
              <a:rPr lang="en-US" sz="2400" dirty="0" smtClean="0"/>
              <a:t>7]Kang, J., Shin, C. I., Han, Y. H., </a:t>
            </a:r>
            <a:r>
              <a:rPr lang="en-US" sz="2400" dirty="0" err="1" smtClean="0"/>
              <a:t>Ko</a:t>
            </a:r>
            <a:r>
              <a:rPr lang="en-US" sz="2400" dirty="0" smtClean="0"/>
              <a:t>, H. K., &amp; </a:t>
            </a:r>
            <a:r>
              <a:rPr lang="en-US" sz="2400" dirty="0" err="1" smtClean="0"/>
              <a:t>Choi</a:t>
            </a:r>
            <a:r>
              <a:rPr lang="en-US" sz="2400" dirty="0" smtClean="0"/>
              <a:t>, J. W. (2020). Deep learning for automated segmentation and classification of liver masses on contrast-enhanced CT. European Radiology, 30(1), 244-253.</a:t>
            </a:r>
            <a:endParaRPr lang="en-IN" sz="2400" dirty="0" smtClean="0"/>
          </a:p>
          <a:p>
            <a:pPr algn="just">
              <a:buNone/>
            </a:pPr>
            <a:r>
              <a:rPr lang="en-US" sz="2400" dirty="0" smtClean="0"/>
              <a:t> </a:t>
            </a:r>
            <a:endParaRPr lang="en-IN" sz="2400" dirty="0" smtClean="0"/>
          </a:p>
          <a:p>
            <a:pPr algn="just">
              <a:buNone/>
            </a:pPr>
            <a:r>
              <a:rPr lang="en-US" sz="2400" dirty="0" smtClean="0"/>
              <a:t>[8]Kim, K., Cho, K., Cho, K. H., Park, S., &amp; Lee, H. (2019). Detection and classification of liver tumors in CT images using deep learning. Medical Physics, 46(1), 369-382</a:t>
            </a:r>
            <a:r>
              <a:rPr lang="en-US" sz="2400" dirty="0" smtClean="0"/>
              <a:t>.</a:t>
            </a:r>
          </a:p>
          <a:p>
            <a:pPr algn="just">
              <a:buNone/>
            </a:pPr>
            <a:endParaRPr lang="en-IN" sz="2400" dirty="0" smtClean="0"/>
          </a:p>
          <a:p>
            <a:pPr algn="just">
              <a:buNone/>
            </a:pPr>
            <a:r>
              <a:rPr lang="en-US" sz="2400" dirty="0" smtClean="0"/>
              <a:t>[</a:t>
            </a:r>
            <a:r>
              <a:rPr lang="en-US" sz="2400" dirty="0" smtClean="0"/>
              <a:t>9]Lee, S., Nam, J. G., Cho, Y. W., Han, K., Park, J. H., &amp; Kim, J. H. (2020). Development and validation of a deep learning system </a:t>
            </a:r>
            <a:r>
              <a:rPr lang="en-US" sz="2400" dirty="0" smtClean="0"/>
              <a:t>for staging </a:t>
            </a:r>
            <a:r>
              <a:rPr lang="en-US" sz="2400" dirty="0" smtClean="0"/>
              <a:t>liver fibrosis by using contrast agent-enhanced CT images in the liver. Radiology, 296(3), 555-565</a:t>
            </a:r>
            <a:r>
              <a:rPr lang="en-US" sz="2400" dirty="0" smtClean="0"/>
              <a:t>.</a:t>
            </a:r>
          </a:p>
          <a:p>
            <a:pPr algn="just">
              <a:buNone/>
            </a:pPr>
            <a:endParaRPr lang="en-IN" sz="2400" dirty="0" smtClean="0"/>
          </a:p>
          <a:p>
            <a:pPr algn="just">
              <a:buNone/>
            </a:pPr>
            <a:r>
              <a:rPr lang="en-US" sz="2400" dirty="0" smtClean="0"/>
              <a:t>[10]Li, Z., Lei, X., Zhang, Q., Liang, J., Chen, S., Liang, C., ... &amp; Li, M. (2021). Multi-modal imaging-based deep learning models for the preoperative diagnosis of liver cancer. IEEE Journal of Biomedical and Health Informatics, 25(5), 1715-1724</a:t>
            </a:r>
            <a:r>
              <a:rPr lang="en-US" sz="2400" dirty="0" smtClean="0"/>
              <a:t>.</a:t>
            </a:r>
          </a:p>
          <a:p>
            <a:pPr algn="just">
              <a:buNone/>
            </a:pPr>
            <a:endParaRPr lang="en-IN" dirty="0" smtClean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CF42-00DD-470B-9CA0-711636117676}" type="datetime1">
              <a:rPr lang="en-IN" smtClean="0"/>
              <a:pPr/>
              <a:t>24-04-2023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ECE,                                                       Francis Xavier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22D9-F423-40F7-BFC8-7BC0989137CC}" type="slidenum">
              <a:rPr lang="en-IN" smtClean="0"/>
              <a:pPr/>
              <a:t>33</a:t>
            </a:fld>
            <a:endParaRPr lang="en-I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5802"/>
            <a:ext cx="10515600" cy="5236357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200" dirty="0" smtClean="0"/>
              <a:t>[11]Liu, Y., Liu, W., Liao, M., Wang, K., &amp; Tang, X. (2020). A hybrid deep learning framework for liver cancer classification. Frontiers in Bioengineering and Biotechnology, 8, 113</a:t>
            </a:r>
            <a:r>
              <a:rPr lang="en-US" sz="2200" dirty="0" smtClean="0"/>
              <a:t>.</a:t>
            </a:r>
          </a:p>
          <a:p>
            <a:pPr algn="just">
              <a:buNone/>
            </a:pPr>
            <a:endParaRPr lang="en-IN" sz="2200" dirty="0" smtClean="0"/>
          </a:p>
          <a:p>
            <a:pPr algn="just">
              <a:buNone/>
            </a:pPr>
            <a:r>
              <a:rPr lang="en-US" sz="2200" dirty="0" smtClean="0"/>
              <a:t>[12]</a:t>
            </a:r>
            <a:r>
              <a:rPr lang="en-US" sz="2200" dirty="0" err="1" smtClean="0"/>
              <a:t>Ouyang</a:t>
            </a:r>
            <a:r>
              <a:rPr lang="en-US" sz="2200" dirty="0" smtClean="0"/>
              <a:t>, Y., Chen, X., Zhang, W., </a:t>
            </a:r>
            <a:r>
              <a:rPr lang="en-US" sz="2200" dirty="0" err="1" smtClean="0"/>
              <a:t>Ren</a:t>
            </a:r>
            <a:r>
              <a:rPr lang="en-US" sz="2200" dirty="0" smtClean="0"/>
              <a:t>, J., &amp; Yu, S. (2020). Detection of liver metastases with a deep learning </a:t>
            </a:r>
            <a:r>
              <a:rPr lang="en-US" sz="2200" dirty="0" err="1" smtClean="0"/>
              <a:t>convolutional</a:t>
            </a:r>
            <a:r>
              <a:rPr lang="en-US" sz="2200" dirty="0" smtClean="0"/>
              <a:t> neural network trained on ultrasound imaging. Medical Science Monitor, 26, e920105-1</a:t>
            </a:r>
            <a:r>
              <a:rPr lang="en-US" sz="2200" dirty="0" smtClean="0"/>
              <a:t>.</a:t>
            </a:r>
          </a:p>
          <a:p>
            <a:pPr algn="just">
              <a:buNone/>
            </a:pPr>
            <a:endParaRPr lang="en-IN" sz="2200" dirty="0" smtClean="0"/>
          </a:p>
          <a:p>
            <a:pPr algn="just">
              <a:buNone/>
            </a:pPr>
            <a:r>
              <a:rPr lang="en-US" sz="2200" dirty="0" smtClean="0"/>
              <a:t>[13]Wang, H., Wang, Z., Zhang, Y., &amp; </a:t>
            </a:r>
            <a:r>
              <a:rPr lang="en-US" sz="2200" dirty="0" err="1" smtClean="0"/>
              <a:t>Qian</a:t>
            </a:r>
            <a:r>
              <a:rPr lang="en-US" sz="2200" dirty="0" smtClean="0"/>
              <a:t>, Y. (2021). Diagnosis of liver cancer by deep learning from CT images. Medical &amp; Biological Engineering &amp; Computing, 59(2), 399-412</a:t>
            </a:r>
            <a:r>
              <a:rPr lang="en-US" sz="2200" dirty="0" smtClean="0"/>
              <a:t>.</a:t>
            </a:r>
          </a:p>
          <a:p>
            <a:pPr algn="just">
              <a:buNone/>
            </a:pPr>
            <a:endParaRPr lang="en-IN" sz="2200" dirty="0" smtClean="0"/>
          </a:p>
          <a:p>
            <a:pPr algn="just">
              <a:buNone/>
            </a:pPr>
            <a:r>
              <a:rPr lang="en-US" sz="2200" dirty="0" smtClean="0"/>
              <a:t>[14]</a:t>
            </a:r>
            <a:r>
              <a:rPr lang="en-US" sz="2200" dirty="0" err="1" smtClean="0"/>
              <a:t>Xu</a:t>
            </a:r>
            <a:r>
              <a:rPr lang="en-US" sz="2200" dirty="0" smtClean="0"/>
              <a:t>, Y., Lu, J., Wang, J., Zhang, Y., Huang, G., &amp; Ma, K. (2020). Deep </a:t>
            </a:r>
            <a:r>
              <a:rPr lang="en-US" sz="2200" dirty="0" err="1" smtClean="0"/>
              <a:t>convolutional</a:t>
            </a:r>
            <a:r>
              <a:rPr lang="en-US" sz="2200" dirty="0" smtClean="0"/>
              <a:t> neural network for accurate diagnosis of liver cancer using ultrasound images. Computer Methods and Programs in Biomedicine, 187, 105236.</a:t>
            </a:r>
            <a:endParaRPr lang="en-IN" sz="2200" dirty="0" smtClean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CF42-00DD-470B-9CA0-711636117676}" type="datetime1">
              <a:rPr lang="en-IN" smtClean="0"/>
              <a:pPr/>
              <a:t>24-04-2023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ECE,                                                       Francis Xavier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22D9-F423-40F7-BFC8-7BC0989137CC}" type="slidenum">
              <a:rPr lang="en-IN" smtClean="0"/>
              <a:pPr/>
              <a:t>34</a:t>
            </a:fld>
            <a:endParaRPr lang="en-I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12327" y="2545303"/>
            <a:ext cx="662709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93367" y="2152356"/>
            <a:ext cx="490962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80"/>
              </a:spcBef>
              <a:defRPr/>
            </a:pPr>
            <a:r>
              <a:rPr lang="en-US" sz="6600" b="1" dirty="0" smtClean="0">
                <a:solidFill>
                  <a:schemeClr val="accent2">
                    <a:lumMod val="75000"/>
                  </a:schemeClr>
                </a:solidFill>
              </a:rPr>
              <a:t>THANK YOU!</a:t>
            </a:r>
            <a:endParaRPr lang="en-US" sz="6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7D25B-8EBC-48D5-8ACD-4D622FC03ED4}" type="datetime1">
              <a:rPr lang="en-IN" smtClean="0"/>
              <a:pPr/>
              <a:t>24-04-2023</a:t>
            </a:fld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22D9-F423-40F7-BFC8-7BC0989137CC}" type="slidenum">
              <a:rPr lang="en-IN" smtClean="0"/>
              <a:pPr/>
              <a:t>35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ECE,                                           </a:t>
            </a:r>
          </a:p>
          <a:p>
            <a:r>
              <a:rPr lang="en-IN" smtClean="0"/>
              <a:t>            Francis Xavier Engineering College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xmlns="" id="{E0A339F4-5F70-A4DE-EEC9-F2CA0AEA5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727" y="0"/>
            <a:ext cx="9515621" cy="689317"/>
          </a:xfrm>
        </p:spPr>
        <p:txBody>
          <a:bodyPr>
            <a:normAutofit/>
          </a:bodyPr>
          <a:lstStyle/>
          <a:p>
            <a:r>
              <a:rPr lang="en-US" altLang="en-US" sz="2800" b="1" u="sng" dirty="0">
                <a:latin typeface="Times New Roman" pitchFamily="18" charset="0"/>
                <a:cs typeface="Times New Roman" pitchFamily="18" charset="0"/>
              </a:rPr>
              <a:t>Literature Survey 3</a:t>
            </a:r>
            <a:endParaRPr lang="en-IN" altLang="en-US" sz="2800" b="1" u="sng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5AD79743-89F6-F4CC-C9C7-1A4D9DEA72DF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3133635160"/>
              </p:ext>
            </p:extLst>
          </p:nvPr>
        </p:nvGraphicFramePr>
        <p:xfrm>
          <a:off x="703384" y="613435"/>
          <a:ext cx="10495641" cy="237742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822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295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715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772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2673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6798">
                <a:tc>
                  <a:txBody>
                    <a:bodyPr/>
                    <a:lstStyle/>
                    <a:p>
                      <a:r>
                        <a:rPr lang="en-IN" sz="1600" dirty="0"/>
                        <a:t>Title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Author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Year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Description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Demerits</a:t>
                      </a:r>
                      <a:endParaRPr lang="en-IN" sz="1600" dirty="0"/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7800">
                <a:tc>
                  <a:txBody>
                    <a:bodyPr/>
                    <a:lstStyle/>
                    <a:p>
                      <a:r>
                        <a:rPr lang="en-US" sz="1600" dirty="0"/>
                        <a:t>Neural networks for deep </a:t>
                      </a:r>
                      <a:r>
                        <a:rPr lang="en-US" sz="1600" b="1" dirty="0"/>
                        <a:t>radiotherapy dose analysis and prediction </a:t>
                      </a:r>
                      <a:r>
                        <a:rPr lang="en-US" sz="1600" dirty="0"/>
                        <a:t>of liver SBRT outcomes</a:t>
                      </a:r>
                      <a:endParaRPr kumimoji="0" lang="en-US" sz="16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IN" sz="1600" dirty="0" err="1"/>
                        <a:t>Bulat</a:t>
                      </a:r>
                      <a:r>
                        <a:rPr lang="en-IN" sz="1600" dirty="0"/>
                        <a:t> </a:t>
                      </a:r>
                      <a:r>
                        <a:rPr lang="en-IN" sz="1600" dirty="0" err="1"/>
                        <a:t>Ibragimov</a:t>
                      </a:r>
                      <a:r>
                        <a:rPr lang="en-IN" sz="1600" dirty="0"/>
                        <a:t>, Diego A.S. </a:t>
                      </a:r>
                      <a:r>
                        <a:rPr lang="en-IN" sz="1600" dirty="0" err="1"/>
                        <a:t>Toesca</a:t>
                      </a:r>
                      <a:r>
                        <a:rPr lang="en-IN" sz="1600" dirty="0"/>
                        <a:t>, </a:t>
                      </a:r>
                      <a:r>
                        <a:rPr lang="en-IN" sz="1600" dirty="0" err="1"/>
                        <a:t>Yixuan</a:t>
                      </a:r>
                      <a:r>
                        <a:rPr lang="en-IN" sz="1600" dirty="0"/>
                        <a:t> Yuan, Albert C. </a:t>
                      </a:r>
                      <a:r>
                        <a:rPr lang="en-IN" sz="1600" dirty="0" err="1"/>
                        <a:t>Koong</a:t>
                      </a:r>
                      <a:r>
                        <a:rPr lang="en-IN" sz="1600" dirty="0"/>
                        <a:t>, Daniel T. Chang and Lei Xing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VOLUME: 8, JAN. 2018</a:t>
                      </a:r>
                      <a:endParaRPr lang="en-IN" sz="1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n-US" sz="1600" kern="1200" dirty="0">
                          <a:effectLst/>
                        </a:rPr>
                        <a:t>They </a:t>
                      </a:r>
                      <a:r>
                        <a:rPr lang="en-US" sz="1600" dirty="0"/>
                        <a:t>developed a multi-path neural network with the </a:t>
                      </a:r>
                      <a:r>
                        <a:rPr lang="en-US" sz="1600" b="1" dirty="0"/>
                        <a:t>convolutional path for 3D dose </a:t>
                      </a:r>
                      <a:r>
                        <a:rPr lang="en-US" sz="1600" dirty="0"/>
                        <a:t>plan analysis and fully-connected path for other variables analysis, where the network was trained to predict </a:t>
                      </a:r>
                      <a:r>
                        <a:rPr lang="en-US" sz="1600" dirty="0" err="1"/>
                        <a:t>postSBRT</a:t>
                      </a:r>
                      <a:r>
                        <a:rPr lang="en-US" sz="1600" dirty="0"/>
                        <a:t> survival and local cancer progression. </a:t>
                      </a:r>
                      <a:endParaRPr lang="en-US" sz="1600" dirty="0" smtClean="0"/>
                    </a:p>
                    <a:p>
                      <a:pPr algn="just"/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IN" sz="15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IN" sz="1500" dirty="0" smtClean="0"/>
                        <a:t>less</a:t>
                      </a:r>
                      <a:r>
                        <a:rPr lang="en-IN" sz="1500" baseline="0" dirty="0" smtClean="0"/>
                        <a:t> </a:t>
                      </a:r>
                      <a:r>
                        <a:rPr lang="en-IN" sz="1500" baseline="0" dirty="0"/>
                        <a:t>accurate</a:t>
                      </a:r>
                      <a:endParaRPr lang="en-IN" sz="1500" dirty="0"/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94C2-F99D-4242-A4CD-13EAE5D413C5}" type="datetime1">
              <a:rPr lang="en-IN" smtClean="0"/>
              <a:pPr/>
              <a:t>24-04-2023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22D9-F423-40F7-BFC8-7BC0989137CC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Department of ECE,                                </a:t>
            </a:r>
          </a:p>
          <a:p>
            <a:r>
              <a:rPr lang="en-IN" dirty="0" smtClean="0"/>
              <a:t>             Francis Xavier Engineering College</a:t>
            </a:r>
            <a:endParaRPr lang="en-IN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53367" y="3702016"/>
          <a:ext cx="10727394" cy="24129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87899"/>
                <a:gridCol w="2032260"/>
                <a:gridCol w="998806"/>
                <a:gridCol w="3912250"/>
                <a:gridCol w="208280"/>
                <a:gridCol w="1787899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Title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Author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Year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Description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Demerits</a:t>
                      </a:r>
                      <a:endParaRPr lang="en-IN" sz="1600" dirty="0"/>
                    </a:p>
                  </a:txBody>
                  <a:tcPr marT="45717" marB="45717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/>
                        <a:t>A Fast and Furious Bayesian Network </a:t>
                      </a:r>
                      <a:r>
                        <a:rPr lang="en-US" sz="1600" dirty="0"/>
                        <a:t>and Its Application of Identifying </a:t>
                      </a:r>
                      <a:r>
                        <a:rPr lang="en-US" sz="1600" b="1" dirty="0"/>
                        <a:t>Colon Cancer to Liver Metastasis </a:t>
                      </a:r>
                      <a:r>
                        <a:rPr lang="en-US" sz="1600" dirty="0"/>
                        <a:t>Gene Regulatory Networks </a:t>
                      </a:r>
                      <a:endParaRPr kumimoji="0" lang="en-US" sz="16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IN" sz="1600" dirty="0" err="1"/>
                        <a:t>Enze</a:t>
                      </a:r>
                      <a:r>
                        <a:rPr lang="en-IN" sz="1600" dirty="0"/>
                        <a:t> Liu, </a:t>
                      </a:r>
                      <a:r>
                        <a:rPr lang="en-IN" sz="1600" dirty="0" err="1"/>
                        <a:t>Jin</a:t>
                      </a:r>
                      <a:r>
                        <a:rPr lang="en-IN" sz="1600" dirty="0"/>
                        <a:t> Li, Garrett H. </a:t>
                      </a:r>
                      <a:r>
                        <a:rPr lang="en-IN" sz="1600" dirty="0" err="1"/>
                        <a:t>Kinnebrew</a:t>
                      </a:r>
                      <a:r>
                        <a:rPr lang="en-IN" sz="1600" dirty="0"/>
                        <a:t>, </a:t>
                      </a:r>
                      <a:r>
                        <a:rPr lang="en-IN" sz="1600" dirty="0" err="1"/>
                        <a:t>Pengyue</a:t>
                      </a:r>
                      <a:r>
                        <a:rPr lang="en-IN" sz="1600" dirty="0"/>
                        <a:t> Zhang, Yan Zhang, Lijun Cheng and Lang Li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VOLUME: 8, JAN. 2019</a:t>
                      </a:r>
                      <a:endParaRPr lang="en-IN" sz="16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They </a:t>
                      </a:r>
                      <a:r>
                        <a:rPr lang="en-US" sz="1600" dirty="0"/>
                        <a:t>proposed a novel search algorithm - </a:t>
                      </a:r>
                      <a:r>
                        <a:rPr lang="en-US" sz="1600" b="1" dirty="0"/>
                        <a:t>Fast and Furious Bayesian Network (FFBN</a:t>
                      </a:r>
                      <a:r>
                        <a:rPr lang="en-US" sz="1600" b="1" dirty="0" smtClean="0"/>
                        <a:t>).</a:t>
                      </a:r>
                    </a:p>
                    <a:p>
                      <a:pPr algn="just"/>
                      <a:endParaRPr lang="en-US" sz="1600" b="1" dirty="0" smtClean="0"/>
                    </a:p>
                    <a:p>
                      <a:pPr algn="just"/>
                      <a:r>
                        <a:rPr lang="en-US" sz="1600" dirty="0" smtClean="0"/>
                        <a:t> </a:t>
                      </a:r>
                      <a:endParaRPr lang="en-IN" sz="16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Complex </a:t>
                      </a:r>
                      <a:r>
                        <a:rPr lang="en-IN" sz="1600" dirty="0"/>
                        <a:t>architecture</a:t>
                      </a:r>
                    </a:p>
                  </a:txBody>
                  <a:tcPr marT="45717" marB="45717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684208" y="3145860"/>
            <a:ext cx="47177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b="1" u="sng" dirty="0" smtClean="0">
                <a:latin typeface="Times New Roman" pitchFamily="18" charset="0"/>
                <a:cs typeface="Times New Roman" pitchFamily="18" charset="0"/>
              </a:rPr>
              <a:t>Literature Survey 4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xmlns="" id="{E0A339F4-5F70-A4DE-EEC9-F2CA0AEA5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523" y="-37982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2400" b="1" u="sng" dirty="0" smtClean="0">
                <a:latin typeface="Times New Roman" pitchFamily="18" charset="0"/>
                <a:cs typeface="Times New Roman" pitchFamily="18" charset="0"/>
              </a:rPr>
              <a:t>  Literature  </a:t>
            </a:r>
            <a:r>
              <a:rPr lang="en-US" altLang="en-US" sz="2400" b="1" u="sng" dirty="0">
                <a:latin typeface="Times New Roman" pitchFamily="18" charset="0"/>
                <a:cs typeface="Times New Roman" pitchFamily="18" charset="0"/>
              </a:rPr>
              <a:t>Survey 5</a:t>
            </a:r>
            <a:endParaRPr lang="en-IN" altLang="en-US" sz="24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4305" y="6492875"/>
            <a:ext cx="2743200" cy="365125"/>
          </a:xfrm>
        </p:spPr>
        <p:txBody>
          <a:bodyPr/>
          <a:lstStyle/>
          <a:p>
            <a:fld id="{C7DE21C0-DABE-4AF8-A6BF-7CCAAAE1D0A4}" type="datetime1">
              <a:rPr lang="en-IN" smtClean="0"/>
              <a:pPr/>
              <a:t>24-04-2023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22D9-F423-40F7-BFC8-7BC0989137CC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Department of ECE,                                                    </a:t>
            </a:r>
          </a:p>
          <a:p>
            <a:r>
              <a:rPr lang="en-IN" dirty="0" smtClean="0"/>
              <a:t>   Francis Xavier Engineering College</a:t>
            </a:r>
            <a:endParaRPr lang="en-IN" dirty="0"/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xmlns="" id="{5AD79743-89F6-F4CC-C9C7-1A4D9DEA72DF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510893873"/>
              </p:ext>
            </p:extLst>
          </p:nvPr>
        </p:nvGraphicFramePr>
        <p:xfrm>
          <a:off x="841717" y="661182"/>
          <a:ext cx="10412436" cy="241964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069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529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51572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3915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6609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722886">
                <a:tc>
                  <a:txBody>
                    <a:bodyPr/>
                    <a:lstStyle/>
                    <a:p>
                      <a:r>
                        <a:rPr lang="en-IN" sz="1600" dirty="0"/>
                        <a:t>Title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Author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Year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Description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Demerits</a:t>
                      </a:r>
                      <a:endParaRPr lang="en-IN" sz="1600" dirty="0"/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96757">
                <a:tc>
                  <a:txBody>
                    <a:bodyPr/>
                    <a:lstStyle/>
                    <a:p>
                      <a:r>
                        <a:rPr lang="en-US" sz="1400" dirty="0"/>
                        <a:t>Liver Cancer Detection Using </a:t>
                      </a:r>
                      <a:r>
                        <a:rPr lang="en-US" sz="1400" b="1" dirty="0"/>
                        <a:t>Hybridized Fully Convolutional Neural </a:t>
                      </a:r>
                      <a:r>
                        <a:rPr lang="en-US" sz="1400" dirty="0"/>
                        <a:t>Network Based on Deep Learning Framework</a:t>
                      </a:r>
                      <a:endParaRPr kumimoji="0" lang="en-US" sz="14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/>
                        <a:t>XIN DONG 1 , YIZHAO ZHOU 1 , LANTIAN WANG 1 , JINGFENG PENG 2 , YANBO LOU 2 , AND YIQUN FAN 2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VOLUME: 8, JAN. 2020</a:t>
                      </a:r>
                      <a:endParaRPr lang="en-IN" sz="1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In this paper, the </a:t>
                      </a:r>
                      <a:r>
                        <a:rPr lang="en-US" sz="1400" b="1" dirty="0"/>
                        <a:t>Hybridized Fully Convolutional Neural </a:t>
                      </a:r>
                      <a:r>
                        <a:rPr lang="en-US" sz="1400" dirty="0"/>
                        <a:t>Network (HFCNN) has been proposed for liver tumor segmentation, which has been modeled mathematically to resolve the current issue of liver cancer. </a:t>
                      </a:r>
                      <a:endParaRPr lang="en-US" sz="1400" dirty="0" smtClean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Less </a:t>
                      </a:r>
                      <a:r>
                        <a:rPr lang="en-IN" sz="1400" dirty="0"/>
                        <a:t>stability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90990" y="3800492"/>
          <a:ext cx="10375704" cy="234694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29284"/>
                <a:gridCol w="1729284"/>
                <a:gridCol w="1729284"/>
                <a:gridCol w="3164198"/>
                <a:gridCol w="294370"/>
                <a:gridCol w="1729284"/>
              </a:tblGrid>
              <a:tr h="161975">
                <a:tc>
                  <a:txBody>
                    <a:bodyPr/>
                    <a:lstStyle/>
                    <a:p>
                      <a:r>
                        <a:rPr lang="en-IN" sz="1600" dirty="0"/>
                        <a:t>Title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Author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Year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Description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Demerits</a:t>
                      </a:r>
                      <a:endParaRPr lang="en-IN" sz="1600" dirty="0"/>
                    </a:p>
                  </a:txBody>
                  <a:tcPr marT="45717" marB="45717"/>
                </a:tc>
              </a:tr>
              <a:tr h="1678678">
                <a:tc>
                  <a:txBody>
                    <a:bodyPr/>
                    <a:lstStyle/>
                    <a:p>
                      <a:r>
                        <a:rPr lang="en-IN" sz="1400" dirty="0"/>
                        <a:t>Multi-Source </a:t>
                      </a:r>
                      <a:r>
                        <a:rPr lang="en-IN" sz="1400" b="1" dirty="0"/>
                        <a:t>Transfer Learning via Multi-Kernel Support Vector Machine Plus for B-Mode Ultrasound-Based </a:t>
                      </a:r>
                      <a:r>
                        <a:rPr lang="en-IN" sz="1400" dirty="0"/>
                        <a:t>Computer-Aided Diagnosis of Liver Cancers </a:t>
                      </a:r>
                      <a:endParaRPr kumimoji="0" lang="en-US" sz="14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IN" sz="1400" dirty="0" err="1"/>
                        <a:t>Huili</a:t>
                      </a:r>
                      <a:r>
                        <a:rPr lang="en-IN" sz="1400" dirty="0"/>
                        <a:t> Zhang, </a:t>
                      </a:r>
                      <a:r>
                        <a:rPr lang="en-IN" sz="1400" dirty="0" err="1"/>
                        <a:t>Lehang</a:t>
                      </a:r>
                      <a:r>
                        <a:rPr lang="en-IN" sz="1400" dirty="0"/>
                        <a:t> Guo, Dan Wang, Jun Wang, Member, IEEE, Lili Bao, </a:t>
                      </a:r>
                      <a:r>
                        <a:rPr lang="en-IN" sz="1400" dirty="0" err="1"/>
                        <a:t>Shihui</a:t>
                      </a:r>
                      <a:r>
                        <a:rPr lang="en-IN" sz="1400" dirty="0"/>
                        <a:t> Ying, Member, IEEE, </a:t>
                      </a:r>
                      <a:r>
                        <a:rPr lang="en-IN" sz="1400" dirty="0" err="1"/>
                        <a:t>Huixiong</a:t>
                      </a:r>
                      <a:r>
                        <a:rPr lang="en-IN" sz="1400" dirty="0"/>
                        <a:t> Xu, Jun Shi Member, IEEE 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VOLUME: 12, JAN. 2021</a:t>
                      </a:r>
                      <a:endParaRPr lang="en-IN" sz="12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In this work, they propose to improve </a:t>
                      </a:r>
                      <a:r>
                        <a:rPr lang="en-US" sz="1400" b="1" dirty="0"/>
                        <a:t>the BUS-based computer aided diagnosis for liver cancers by transferring knowledge from the multi-view CEUS images</a:t>
                      </a:r>
                      <a:r>
                        <a:rPr lang="en-US" sz="1400" dirty="0"/>
                        <a:t>, including the arterial phase, portal venous phase, and delayed phase, respectively. </a:t>
                      </a:r>
                      <a:endParaRPr lang="en-US" sz="1400" dirty="0" smtClean="0"/>
                    </a:p>
                    <a:p>
                      <a:pPr algn="just"/>
                      <a:r>
                        <a:rPr lang="en-US" sz="1200" dirty="0" smtClean="0"/>
                        <a:t>.</a:t>
                      </a:r>
                      <a:endParaRPr lang="en-IN" sz="12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IN" sz="15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IN" sz="1500" dirty="0" smtClean="0"/>
                        <a:t>Less </a:t>
                      </a:r>
                      <a:r>
                        <a:rPr lang="en-IN" sz="1500" dirty="0"/>
                        <a:t>accurate</a:t>
                      </a:r>
                    </a:p>
                  </a:txBody>
                  <a:tcPr marT="45717" marB="45717"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838234" y="3272470"/>
            <a:ext cx="55203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b="1" u="sng" dirty="0" smtClean="0">
                <a:latin typeface="Times New Roman" pitchFamily="18" charset="0"/>
                <a:cs typeface="Times New Roman" pitchFamily="18" charset="0"/>
              </a:rPr>
              <a:t>Literature  Survey 6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336601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xmlns="" id="{E0A339F4-5F70-A4DE-EEC9-F2CA0AEA5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080" y="0"/>
            <a:ext cx="7644619" cy="717452"/>
          </a:xfrm>
        </p:spPr>
        <p:txBody>
          <a:bodyPr>
            <a:normAutofit/>
          </a:bodyPr>
          <a:lstStyle/>
          <a:p>
            <a:r>
              <a:rPr lang="en-US" altLang="en-US" sz="2400" b="1" u="sng" dirty="0" smtClean="0">
                <a:latin typeface="Times New Roman" pitchFamily="18" charset="0"/>
                <a:cs typeface="Times New Roman" pitchFamily="18" charset="0"/>
              </a:rPr>
              <a:t>Literature  </a:t>
            </a:r>
            <a:r>
              <a:rPr lang="en-US" altLang="en-US" sz="2400" b="1" u="sng" dirty="0">
                <a:latin typeface="Times New Roman" pitchFamily="18" charset="0"/>
                <a:cs typeface="Times New Roman" pitchFamily="18" charset="0"/>
              </a:rPr>
              <a:t>Survey 7</a:t>
            </a:r>
            <a:endParaRPr lang="en-IN" altLang="en-US" sz="2400" b="1" u="sng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5AD79743-89F6-F4CC-C9C7-1A4D9DEA72DF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1839939523"/>
              </p:ext>
            </p:extLst>
          </p:nvPr>
        </p:nvGraphicFramePr>
        <p:xfrm>
          <a:off x="1139482" y="669707"/>
          <a:ext cx="10494499" cy="2074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878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821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929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86650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360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56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5595">
                <a:tc>
                  <a:txBody>
                    <a:bodyPr/>
                    <a:lstStyle/>
                    <a:p>
                      <a:r>
                        <a:rPr lang="en-IN" sz="1600" dirty="0"/>
                        <a:t>Title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Author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Year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Description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Demerits</a:t>
                      </a:r>
                      <a:endParaRPr lang="en-IN" sz="1600" dirty="0"/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39086">
                <a:tc>
                  <a:txBody>
                    <a:bodyPr/>
                    <a:lstStyle/>
                    <a:p>
                      <a:r>
                        <a:rPr lang="en-US" sz="1400" b="1" dirty="0"/>
                        <a:t>Effective Natural Language Processing and Interpretable </a:t>
                      </a:r>
                      <a:r>
                        <a:rPr lang="en-US" sz="1400" dirty="0"/>
                        <a:t>Machine Learning for Structuring CT Liver-Tumor Reports</a:t>
                      </a:r>
                      <a:endParaRPr kumimoji="0" lang="en-US" sz="14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YI-HSUAN CHUANG1 , JA-HWUNG SU 2 , DING-HONG HAN 3 , YI-WEN LIAO4 , 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VOLUME: 10, JAN. 2022</a:t>
                      </a:r>
                      <a:endParaRPr lang="en-IN" sz="1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In this paper, we propose a two-stage report structuring method by integrating effective </a:t>
                      </a:r>
                      <a:r>
                        <a:rPr lang="en-US" sz="1400" b="1" dirty="0"/>
                        <a:t>Natural Language Processing (NLP)</a:t>
                      </a:r>
                      <a:r>
                        <a:rPr lang="en-US" sz="1400" dirty="0"/>
                        <a:t> and interpretable machine learning. </a:t>
                      </a:r>
                      <a:endParaRPr lang="en-US" sz="1400" dirty="0" smtClean="0"/>
                    </a:p>
                    <a:p>
                      <a:pPr algn="just"/>
                      <a:r>
                        <a:rPr lang="en-US" sz="1400" dirty="0" smtClean="0"/>
                        <a:t> </a:t>
                      </a:r>
                      <a:endParaRPr lang="en-IN" sz="1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IN" sz="15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IN" sz="1500" dirty="0" smtClean="0"/>
                        <a:t>Less </a:t>
                      </a:r>
                      <a:r>
                        <a:rPr lang="en-IN" sz="1500" dirty="0"/>
                        <a:t>accurate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69E3-4E15-4EF7-9D9D-41459E7C3EB6}" type="datetime1">
              <a:rPr lang="en-IN" smtClean="0"/>
              <a:pPr/>
              <a:t>24-04-2023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22D9-F423-40F7-BFC8-7BC0989137CC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Department of ECE,                                                </a:t>
            </a:r>
          </a:p>
          <a:p>
            <a:r>
              <a:rPr lang="en-IN" dirty="0" smtClean="0"/>
              <a:t>       Francis Xavier Engineering College</a:t>
            </a:r>
            <a:endParaRPr lang="en-IN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187938" y="3364392"/>
          <a:ext cx="10361636" cy="255851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82989"/>
                <a:gridCol w="1127907"/>
                <a:gridCol w="1070065"/>
                <a:gridCol w="5078391"/>
                <a:gridCol w="214093"/>
                <a:gridCol w="1388191"/>
              </a:tblGrid>
              <a:tr h="250458">
                <a:tc>
                  <a:txBody>
                    <a:bodyPr/>
                    <a:lstStyle/>
                    <a:p>
                      <a:r>
                        <a:rPr lang="en-IN" sz="1600" dirty="0"/>
                        <a:t>Title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Author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Year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Description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Demerits</a:t>
                      </a:r>
                      <a:endParaRPr lang="en-IN" sz="1600" dirty="0"/>
                    </a:p>
                  </a:txBody>
                  <a:tcPr marT="45717" marB="45717"/>
                </a:tc>
              </a:tr>
              <a:tr h="2223242">
                <a:tc>
                  <a:txBody>
                    <a:bodyPr/>
                    <a:lstStyle/>
                    <a:p>
                      <a:r>
                        <a:rPr lang="en-US" sz="1400" dirty="0"/>
                        <a:t>A New Approach to </a:t>
                      </a:r>
                      <a:r>
                        <a:rPr lang="en-US" sz="1400" b="1" dirty="0"/>
                        <a:t>Deriving Prognostic Gene Pairs from Cancer Patient-specific Gene </a:t>
                      </a:r>
                      <a:r>
                        <a:rPr lang="en-US" sz="1400" dirty="0"/>
                        <a:t>Correlation Networks</a:t>
                      </a:r>
                      <a:endParaRPr kumimoji="0" lang="en-US" sz="14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IN" sz="1400" dirty="0" err="1"/>
                        <a:t>Byungkyu</a:t>
                      </a:r>
                      <a:r>
                        <a:rPr lang="en-IN" sz="1400" dirty="0"/>
                        <a:t> Park, </a:t>
                      </a:r>
                      <a:r>
                        <a:rPr lang="en-IN" sz="1400" dirty="0" err="1"/>
                        <a:t>Wook</a:t>
                      </a:r>
                      <a:r>
                        <a:rPr lang="en-IN" sz="1400" dirty="0"/>
                        <a:t> Lee and </a:t>
                      </a:r>
                      <a:r>
                        <a:rPr lang="en-IN" sz="1400" dirty="0" err="1"/>
                        <a:t>Kyungsook</a:t>
                      </a:r>
                      <a:r>
                        <a:rPr lang="en-IN" sz="1400" dirty="0"/>
                        <a:t> Han 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VOLUME: 10, 2020</a:t>
                      </a:r>
                      <a:endParaRPr lang="en-IN" sz="1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 this paper, they present a new approach to inferring prognostic signatures from </a:t>
                      </a:r>
                      <a:r>
                        <a:rPr lang="en-US" sz="1400" b="1" dirty="0"/>
                        <a:t>patient-specific gene correlation networks</a:t>
                      </a:r>
                      <a:r>
                        <a:rPr lang="en-US" sz="1400" dirty="0"/>
                        <a:t>. </a:t>
                      </a:r>
                      <a:endParaRPr lang="en-US" sz="1400" dirty="0" smtClean="0"/>
                    </a:p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The </a:t>
                      </a:r>
                      <a:r>
                        <a:rPr lang="en-US" sz="1400" dirty="0"/>
                        <a:t>main difference of our approach from previous ones includes (1) it is focused on finding prognostic gene pairs rather than prognostic genes, (2) it can identify prognostic gene pairs from </a:t>
                      </a:r>
                      <a:r>
                        <a:rPr lang="en-US" sz="1400" b="1" dirty="0"/>
                        <a:t>RNA-seq data even when no significant prognostic genes </a:t>
                      </a:r>
                      <a:r>
                        <a:rPr lang="en-US" sz="1400" b="1" dirty="0" smtClean="0"/>
                        <a:t>exist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b="1" dirty="0"/>
                        <a:t>the major boosting factor of the predictive power of random gene signatures</a:t>
                      </a:r>
                      <a:endParaRPr lang="en-IN" sz="1400" b="1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IN" sz="15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IN" sz="1500" dirty="0" smtClean="0"/>
                        <a:t>Less </a:t>
                      </a:r>
                      <a:r>
                        <a:rPr lang="en-IN" sz="1500" dirty="0"/>
                        <a:t>accurate</a:t>
                      </a:r>
                    </a:p>
                  </a:txBody>
                  <a:tcPr marT="45717" marB="45717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063317" y="2864507"/>
            <a:ext cx="49576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b="1" u="sng" dirty="0" smtClean="0">
                <a:latin typeface="Times New Roman" pitchFamily="18" charset="0"/>
                <a:cs typeface="Times New Roman" pitchFamily="18" charset="0"/>
              </a:rPr>
              <a:t>Literature  Survey 8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125020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xmlns="" id="{E0A339F4-5F70-A4DE-EEC9-F2CA0AEA5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524" y="-33826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2400" b="1" u="sng" dirty="0">
                <a:latin typeface="Times New Roman" pitchFamily="18" charset="0"/>
                <a:cs typeface="Times New Roman" pitchFamily="18" charset="0"/>
              </a:rPr>
              <a:t>Literature </a:t>
            </a:r>
            <a:r>
              <a:rPr lang="en-US" altLang="en-US" sz="2400" b="1" u="sng" dirty="0" smtClean="0">
                <a:latin typeface="Times New Roman" pitchFamily="18" charset="0"/>
                <a:cs typeface="Times New Roman" pitchFamily="18" charset="0"/>
              </a:rPr>
              <a:t> Survey </a:t>
            </a:r>
            <a:r>
              <a:rPr lang="en-US" altLang="en-US" sz="2400" b="1" u="sng" dirty="0">
                <a:latin typeface="Times New Roman" pitchFamily="18" charset="0"/>
                <a:cs typeface="Times New Roman" pitchFamily="18" charset="0"/>
              </a:rPr>
              <a:t>9</a:t>
            </a:r>
            <a:endParaRPr lang="en-IN" altLang="en-US" sz="2400" b="1" u="sng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5AD79743-89F6-F4CC-C9C7-1A4D9DEA72DF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290051918"/>
              </p:ext>
            </p:extLst>
          </p:nvPr>
        </p:nvGraphicFramePr>
        <p:xfrm>
          <a:off x="771298" y="627504"/>
          <a:ext cx="10750141" cy="266433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240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01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38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82064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30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92743">
                <a:tc>
                  <a:txBody>
                    <a:bodyPr/>
                    <a:lstStyle/>
                    <a:p>
                      <a:r>
                        <a:rPr lang="en-IN" sz="1600" dirty="0"/>
                        <a:t>Title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Author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Year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Description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Demerits</a:t>
                      </a:r>
                      <a:endParaRPr lang="en-IN" sz="1600" dirty="0"/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1593">
                <a:tc>
                  <a:txBody>
                    <a:bodyPr/>
                    <a:lstStyle/>
                    <a:p>
                      <a:r>
                        <a:rPr lang="en-US" sz="1400" dirty="0"/>
                        <a:t>Modified U-Net (</a:t>
                      </a:r>
                      <a:r>
                        <a:rPr lang="en-US" sz="1400" dirty="0" err="1"/>
                        <a:t>mU</a:t>
                      </a:r>
                      <a:r>
                        <a:rPr lang="en-US" sz="1400" dirty="0"/>
                        <a:t>-Net) with Incorporation of </a:t>
                      </a:r>
                      <a:r>
                        <a:rPr lang="en-US" sz="1400" b="1" dirty="0"/>
                        <a:t>Object-Dependent High Level Features for Improved Liver and Liver-Tumor </a:t>
                      </a:r>
                      <a:r>
                        <a:rPr lang="en-US" sz="1400" dirty="0"/>
                        <a:t>Segmentation in CT Images</a:t>
                      </a:r>
                      <a:endParaRPr kumimoji="0" lang="en-US" sz="14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IN" sz="1400" dirty="0" err="1"/>
                        <a:t>Hyunseok</a:t>
                      </a:r>
                      <a:r>
                        <a:rPr lang="en-IN" sz="1400" dirty="0"/>
                        <a:t> </a:t>
                      </a:r>
                      <a:r>
                        <a:rPr lang="en-IN" sz="1400" dirty="0" err="1"/>
                        <a:t>Seo</a:t>
                      </a:r>
                      <a:r>
                        <a:rPr lang="en-IN" sz="1400" dirty="0"/>
                        <a:t>, Charles Huang, Maxime </a:t>
                      </a:r>
                      <a:r>
                        <a:rPr lang="en-IN" sz="1400" dirty="0" err="1"/>
                        <a:t>Bassenne</a:t>
                      </a:r>
                      <a:r>
                        <a:rPr lang="en-IN" sz="1400" dirty="0"/>
                        <a:t>, </a:t>
                      </a:r>
                      <a:r>
                        <a:rPr lang="en-IN" sz="1400" dirty="0" err="1"/>
                        <a:t>Ruoxiu</a:t>
                      </a:r>
                      <a:r>
                        <a:rPr lang="en-IN" sz="1400" dirty="0"/>
                        <a:t> Xiao, and Lei Xing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VOLUME: 10, 2020</a:t>
                      </a:r>
                      <a:endParaRPr lang="en-IN" sz="1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Segmentation of livers and liver tumors is one of the most important steps in radiation therapy of hepatocellular carcinoma. </a:t>
                      </a:r>
                      <a:endParaRPr lang="en-US" sz="1400" dirty="0" smtClean="0"/>
                    </a:p>
                    <a:p>
                      <a:pPr algn="just"/>
                      <a:endParaRPr lang="en-US" sz="1400" dirty="0" smtClean="0"/>
                    </a:p>
                    <a:p>
                      <a:pPr algn="just"/>
                      <a:r>
                        <a:rPr lang="en-US" sz="1400" b="1" dirty="0" smtClean="0"/>
                        <a:t>The </a:t>
                      </a:r>
                      <a:r>
                        <a:rPr lang="en-US" sz="1400" b="1" dirty="0"/>
                        <a:t>segmentation task is often done manually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smtClean="0"/>
                        <a:t>have </a:t>
                      </a:r>
                      <a:r>
                        <a:rPr lang="en-US" sz="1400" dirty="0"/>
                        <a:t>been proposed, automatic </a:t>
                      </a:r>
                      <a:r>
                        <a:rPr lang="en-US" sz="1400" dirty="0" smtClean="0"/>
                        <a:t>segmentation </a:t>
                      </a:r>
                      <a:r>
                        <a:rPr lang="en-US" sz="1400" dirty="0"/>
                        <a:t>of livers and liver tumors remains intractable due to their low tissue contrast with respect to the surrounding organs and their deformable shape in CT images. The U-Net has gained increasing popularity recently for image analysis tasks and has shown promising results. </a:t>
                      </a:r>
                      <a:endParaRPr lang="en-US" sz="1400" dirty="0" smtClean="0"/>
                    </a:p>
                    <a:p>
                      <a:pPr algn="just"/>
                      <a:endParaRPr lang="en-US" sz="1400" dirty="0" smtClean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Less </a:t>
                      </a:r>
                      <a:r>
                        <a:rPr lang="en-IN" sz="1400" dirty="0"/>
                        <a:t>accurate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5CCC-9855-4BCC-8C1E-4EDA2A99B445}" type="datetime1">
              <a:rPr lang="en-IN" smtClean="0"/>
              <a:pPr/>
              <a:t>24-04-2023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22D9-F423-40F7-BFC8-7BC0989137CC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ECE,                                             </a:t>
            </a:r>
          </a:p>
          <a:p>
            <a:r>
              <a:rPr lang="en-IN" smtClean="0"/>
              <a:t>          Francis Xavier Engineering College</a:t>
            </a:r>
            <a:endParaRPr lang="en-IN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87139" y="3910817"/>
          <a:ext cx="10832774" cy="21335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04447"/>
                <a:gridCol w="1804447"/>
                <a:gridCol w="873501"/>
                <a:gridCol w="4854795"/>
                <a:gridCol w="208280"/>
                <a:gridCol w="1287304"/>
              </a:tblGrid>
              <a:tr h="294848">
                <a:tc>
                  <a:txBody>
                    <a:bodyPr/>
                    <a:lstStyle/>
                    <a:p>
                      <a:r>
                        <a:rPr lang="en-IN" sz="1600" dirty="0"/>
                        <a:t>Title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Author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Year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Description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Demerits</a:t>
                      </a:r>
                      <a:endParaRPr lang="en-IN" sz="1600" dirty="0"/>
                    </a:p>
                  </a:txBody>
                  <a:tcPr marT="45717" marB="45717"/>
                </a:tc>
              </a:tr>
              <a:tr h="1789201">
                <a:tc>
                  <a:txBody>
                    <a:bodyPr/>
                    <a:lstStyle/>
                    <a:p>
                      <a:r>
                        <a:rPr lang="en-US" sz="1400" b="1" dirty="0"/>
                        <a:t>Interpretable Machine Learning</a:t>
                      </a:r>
                      <a:r>
                        <a:rPr lang="en-US" sz="1400" dirty="0"/>
                        <a:t> for Characterization </a:t>
                      </a:r>
                      <a:r>
                        <a:rPr lang="en-US" sz="1400" b="1" dirty="0"/>
                        <a:t>of Focal Liver Lesions</a:t>
                      </a:r>
                      <a:r>
                        <a:rPr lang="en-US" sz="1400" dirty="0"/>
                        <a:t> by Contrast-Enhanced Ultrasound</a:t>
                      </a:r>
                      <a:endParaRPr kumimoji="0" lang="en-US" sz="14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 </a:t>
                      </a:r>
                      <a:r>
                        <a:rPr lang="en-IN" sz="1400" dirty="0" err="1"/>
                        <a:t>Kambez</a:t>
                      </a:r>
                      <a:r>
                        <a:rPr lang="en-IN" sz="1400" dirty="0"/>
                        <a:t> </a:t>
                      </a:r>
                      <a:r>
                        <a:rPr lang="en-IN" sz="1400" dirty="0" err="1"/>
                        <a:t>Ebrahimkheil</a:t>
                      </a:r>
                      <a:r>
                        <a:rPr lang="en-IN" sz="1400" dirty="0"/>
                        <a:t> , John </a:t>
                      </a:r>
                      <a:r>
                        <a:rPr lang="en-IN" sz="1400" dirty="0" err="1"/>
                        <a:t>Eisenbrey</a:t>
                      </a:r>
                      <a:r>
                        <a:rPr lang="en-IN" sz="1400" dirty="0"/>
                        <a:t> , Aya Kamaya, Massimo </a:t>
                      </a:r>
                      <a:r>
                        <a:rPr lang="en-IN" sz="1400" dirty="0" err="1"/>
                        <a:t>Mischi</a:t>
                      </a:r>
                      <a:r>
                        <a:rPr lang="en-IN" sz="1400" dirty="0"/>
                        <a:t> , Senior Member, IEEE, Andrej </a:t>
                      </a:r>
                      <a:r>
                        <a:rPr lang="en-IN" sz="1400" dirty="0" err="1"/>
                        <a:t>Lyshchik</a:t>
                      </a:r>
                      <a:r>
                        <a:rPr lang="en-IN" sz="1400" dirty="0"/>
                        <a:t>, and Ahmed El </a:t>
                      </a:r>
                      <a:r>
                        <a:rPr lang="en-IN" sz="1400" dirty="0" err="1"/>
                        <a:t>Kaffas</a:t>
                      </a:r>
                      <a:r>
                        <a:rPr lang="en-IN" sz="1400" dirty="0"/>
                        <a:t> , Member, IEEE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VOLUME: 69, 2022</a:t>
                      </a:r>
                      <a:endParaRPr lang="en-IN" sz="1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This work proposes an interpretable radiomics approach to differentiate between malignant and </a:t>
                      </a:r>
                      <a:r>
                        <a:rPr lang="en-US" sz="1400" b="1" dirty="0"/>
                        <a:t>benign focal liver lesions </a:t>
                      </a:r>
                      <a:r>
                        <a:rPr lang="en-US" sz="1400" dirty="0"/>
                        <a:t>(FLLs) on contrast-enhanced ultrasound (CEUS). </a:t>
                      </a:r>
                      <a:endParaRPr lang="en-US" sz="1400" dirty="0" smtClean="0"/>
                    </a:p>
                    <a:p>
                      <a:pPr algn="just"/>
                      <a:endParaRPr lang="en-US" sz="1400" dirty="0" smtClean="0"/>
                    </a:p>
                    <a:p>
                      <a:pPr algn="just"/>
                      <a:r>
                        <a:rPr lang="en-US" sz="1400" dirty="0" smtClean="0"/>
                        <a:t>Although </a:t>
                      </a:r>
                      <a:r>
                        <a:rPr lang="en-US" sz="1400" dirty="0"/>
                        <a:t>CEUS has shown promise for differential FLLs diagnosis, current clinical assessment is performed only by qualitative analysis of the contrast enhancement patterns. </a:t>
                      </a:r>
                      <a:endParaRPr lang="en-US" sz="1400" dirty="0" smtClean="0"/>
                    </a:p>
                    <a:p>
                      <a:pPr algn="just"/>
                      <a:endParaRPr lang="en-US" sz="1400" dirty="0" smtClean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IN" sz="15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IN" sz="1500" dirty="0" smtClean="0"/>
                        <a:t> </a:t>
                      </a:r>
                      <a:r>
                        <a:rPr lang="en-IN" sz="1500" dirty="0"/>
                        <a:t>Low stability</a:t>
                      </a:r>
                    </a:p>
                  </a:txBody>
                  <a:tcPr marT="45717" marB="45717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850864" y="3272470"/>
            <a:ext cx="45792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b="1" u="sng" dirty="0" smtClean="0">
                <a:latin typeface="Times New Roman" pitchFamily="18" charset="0"/>
                <a:cs typeface="Times New Roman" pitchFamily="18" charset="0"/>
              </a:rPr>
              <a:t>Literature  Survey 10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269154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xmlns="" id="{4AA3162E-BE95-CE31-CA6F-3861889D1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103" y="219619"/>
            <a:ext cx="8226425" cy="928688"/>
          </a:xfrm>
        </p:spPr>
        <p:txBody>
          <a:bodyPr/>
          <a:lstStyle/>
          <a:p>
            <a:r>
              <a:rPr lang="en-US" altLang="en-US" sz="2400" b="1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altLang="en-US" sz="2400" b="1" u="sng" dirty="0">
              <a:solidFill>
                <a:schemeClr val="tx2"/>
              </a:solidFill>
            </a:endParaRP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xmlns="" id="{DFF8B448-9DB7-B73D-5996-883440B87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9955" y="1080414"/>
            <a:ext cx="8025565" cy="4293444"/>
          </a:xfrm>
        </p:spPr>
        <p:txBody>
          <a:bodyPr>
            <a:normAutofit fontScale="92500" lnSpcReduction="20000"/>
          </a:bodyPr>
          <a:lstStyle/>
          <a:p>
            <a:pPr marL="339725" indent="-339725" algn="just"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39725" indent="-339725" algn="just"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Existing Algorithm 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methods involves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339725" indent="-339725" algn="just"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39725" indent="-339725" algn="just">
              <a:spcBef>
                <a:spcPts val="0"/>
              </a:spcBef>
              <a:buFont typeface="Wingdings" pitchFamily="2" charset="2"/>
              <a:buChar char="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SVM</a:t>
            </a:r>
          </a:p>
          <a:p>
            <a:pPr marL="339725" indent="-339725" algn="just">
              <a:spcBef>
                <a:spcPts val="0"/>
              </a:spcBef>
              <a:buFont typeface="Wingdings" pitchFamily="2" charset="2"/>
              <a:buChar char="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Random Forest</a:t>
            </a:r>
          </a:p>
          <a:p>
            <a:pPr marL="339725" indent="-339725" algn="just">
              <a:spcBef>
                <a:spcPts val="0"/>
              </a:spcBef>
              <a:buFont typeface="Wingdings" pitchFamily="2" charset="2"/>
              <a:buChar char="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Logistic Regression</a:t>
            </a:r>
          </a:p>
          <a:p>
            <a:pPr marL="339725" indent="-339725" algn="just">
              <a:spcBef>
                <a:spcPts val="0"/>
              </a:spcBef>
              <a:buFont typeface="Wingdings" pitchFamily="2" charset="2"/>
              <a:buChar char="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KNN</a:t>
            </a:r>
          </a:p>
          <a:p>
            <a:pPr marL="339725" indent="-339725" algn="just">
              <a:spcBef>
                <a:spcPts val="0"/>
              </a:spcBef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US" altLang="en-US" sz="2400" dirty="0" smtClean="0">
                <a:cs typeface="Times New Roman" panose="02020603050405020304" pitchFamily="18" charset="0"/>
              </a:rPr>
              <a:t>         </a:t>
            </a:r>
          </a:p>
          <a:p>
            <a:pPr marL="339725" indent="-339725" algn="just">
              <a:spcBef>
                <a:spcPts val="0"/>
              </a:spcBef>
              <a:buFont typeface="Wingdings" pitchFamily="2" charset="2"/>
              <a:buChar char="q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US" altLang="en-US" sz="2400" dirty="0" smtClean="0">
                <a:cs typeface="Times New Roman" panose="02020603050405020304" pitchFamily="18" charset="0"/>
              </a:rPr>
              <a:t>They got highest accuracy of </a:t>
            </a:r>
            <a:r>
              <a:rPr lang="en-US" altLang="en-US" sz="2400" b="1" dirty="0" smtClean="0">
                <a:cs typeface="Times New Roman" panose="02020603050405020304" pitchFamily="18" charset="0"/>
              </a:rPr>
              <a:t>78%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for SVM algorithm</a:t>
            </a:r>
          </a:p>
          <a:p>
            <a:pPr marL="339725" indent="-339725" algn="just">
              <a:spcBef>
                <a:spcPts val="0"/>
              </a:spcBef>
              <a:buFont typeface="Wingdings" pitchFamily="2" charset="2"/>
              <a:buChar char="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marL="339725" indent="-339725" algn="just">
              <a:spcBef>
                <a:spcPts val="0"/>
              </a:spcBef>
              <a:buFont typeface="Wingdings" pitchFamily="2" charset="2"/>
              <a:buChar char="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Times New Roman" panose="02020603050405020304" pitchFamily="18" charset="0"/>
              <a:buNone/>
              <a:defRPr/>
            </a:pPr>
            <a:r>
              <a:rPr lang="en-GB" sz="2400" b="1" u="sng" dirty="0">
                <a:latin typeface="Times New Roman" pitchFamily="18" charset="0"/>
                <a:cs typeface="Times New Roman" pitchFamily="18" charset="0"/>
              </a:rPr>
              <a:t>Proposed Algorithm </a:t>
            </a:r>
            <a:r>
              <a:rPr lang="en-GB" sz="2400" u="sng" dirty="0">
                <a:latin typeface="Times New Roman" pitchFamily="18" charset="0"/>
                <a:cs typeface="Times New Roman" pitchFamily="18" charset="0"/>
              </a:rPr>
              <a:t>methods 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involves</a:t>
            </a:r>
            <a:r>
              <a:rPr lang="en-GB" sz="2400" u="sng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algn="just">
              <a:buFont typeface="Times New Roman" panose="02020603050405020304" pitchFamily="18" charset="0"/>
              <a:buNone/>
              <a:defRPr/>
            </a:pPr>
            <a:endParaRPr lang="en-GB" sz="2400" u="sng" dirty="0">
              <a:latin typeface="Times New Roman" pitchFamily="18" charset="0"/>
              <a:cs typeface="Times New Roman" pitchFamily="18" charset="0"/>
            </a:endParaRPr>
          </a:p>
          <a:p>
            <a:pPr marL="339725" indent="-339725" algn="just">
              <a:buFont typeface="Wingdings" pitchFamily="2" charset="2"/>
              <a:buChar char="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RESNET Architecture 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used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56B50D9-63B5-0817-C485-0F40C5D822D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8373" y="6103132"/>
            <a:ext cx="2743200" cy="365125"/>
          </a:xfrm>
        </p:spPr>
        <p:txBody>
          <a:bodyPr/>
          <a:lstStyle/>
          <a:p>
            <a:pPr>
              <a:defRPr/>
            </a:pPr>
            <a:fld id="{057B17B6-5516-4BDC-BA9E-8F4EEF0829BA}" type="datetime1">
              <a:rPr lang="en-IN" smtClean="0"/>
              <a:pPr>
                <a:defRPr/>
              </a:pPr>
              <a:t>24-04-2023</a:t>
            </a:fld>
            <a:endParaRPr lang="en-US" dirty="0"/>
          </a:p>
        </p:txBody>
      </p:sp>
      <p:sp>
        <p:nvSpPr>
          <p:cNvPr id="14341" name="Slide Number Placeholder 4">
            <a:extLst>
              <a:ext uri="{FF2B5EF4-FFF2-40B4-BE49-F238E27FC236}">
                <a16:creationId xmlns:a16="http://schemas.microsoft.com/office/drawing/2014/main" xmlns="" id="{789F2C5E-AAC1-D542-2054-59251E446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0210800" y="6003387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ctr" anchorCtr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fld id="{EA6333E6-9E3B-4367-8F42-F44231F960E5}" type="slidenum">
              <a:rPr lang="en-GB" altLang="en-US">
                <a:solidFill>
                  <a:srgbClr val="898989"/>
                </a:solidFill>
                <a:latin typeface="Calibri" panose="020F0502020204030204" pitchFamily="34" charset="0"/>
                <a:cs typeface="DejaVu Sans" charset="0"/>
              </a:rPr>
              <a:pPr algn="l"/>
              <a:t>8</a:t>
            </a:fld>
            <a:endParaRPr lang="en-GB" altLang="en-US" dirty="0">
              <a:solidFill>
                <a:srgbClr val="898989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ECE,                               </a:t>
            </a:r>
          </a:p>
          <a:p>
            <a:r>
              <a:rPr lang="en-IN" smtClean="0"/>
              <a:t>        Francis Xavier Engineering College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6">
            <a:extLst>
              <a:ext uri="{FF2B5EF4-FFF2-40B4-BE49-F238E27FC236}">
                <a16:creationId xmlns:a16="http://schemas.microsoft.com/office/drawing/2014/main" xmlns="" id="{A2B45606-EDDD-7AC6-85C9-78FC1134C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800" b="1" u="sng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OBJECTIVE</a:t>
            </a:r>
            <a:r>
              <a:rPr lang="en-US" altLang="en-US" sz="3600" b="1" u="sng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IN" altLang="en-US" sz="3600" b="1" u="sng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3" name="Content Placeholder 7">
            <a:extLst>
              <a:ext uri="{FF2B5EF4-FFF2-40B4-BE49-F238E27FC236}">
                <a16:creationId xmlns:a16="http://schemas.microsoft.com/office/drawing/2014/main" xmlns="" id="{5609076F-A701-A7E5-78A0-3B1B019DE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5244" y="1600200"/>
            <a:ext cx="9805182" cy="5168900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+mj-lt"/>
              </a:rPr>
              <a:t>To Design and implement a </a:t>
            </a:r>
            <a:r>
              <a:rPr lang="en-US" altLang="en-US" b="1" dirty="0">
                <a:latin typeface="+mj-lt"/>
              </a:rPr>
              <a:t>Liver Cancer </a:t>
            </a:r>
            <a:r>
              <a:rPr lang="en-US" altLang="en-US" dirty="0">
                <a:latin typeface="+mj-lt"/>
              </a:rPr>
              <a:t>Prediction System using </a:t>
            </a:r>
            <a:r>
              <a:rPr lang="en-US" altLang="en-US" b="1" dirty="0">
                <a:latin typeface="+mj-lt"/>
              </a:rPr>
              <a:t>Deep</a:t>
            </a:r>
            <a:r>
              <a:rPr lang="en-US" altLang="en-US" dirty="0">
                <a:latin typeface="+mj-lt"/>
              </a:rPr>
              <a:t> </a:t>
            </a:r>
            <a:r>
              <a:rPr lang="en-US" altLang="en-US" dirty="0" smtClean="0">
                <a:latin typeface="+mj-lt"/>
              </a:rPr>
              <a:t> </a:t>
            </a:r>
            <a:r>
              <a:rPr lang="en-US" altLang="en-US" b="1" dirty="0" smtClean="0">
                <a:latin typeface="+mj-lt"/>
              </a:rPr>
              <a:t>Learning Algorithm</a:t>
            </a:r>
            <a:r>
              <a:rPr lang="en-US" altLang="en-US" dirty="0" smtClean="0">
                <a:latin typeface="+mj-lt"/>
              </a:rPr>
              <a:t>.</a:t>
            </a:r>
            <a:endParaRPr lang="en-IN" altLang="en-US" dirty="0">
              <a:latin typeface="+mj-lt"/>
            </a:endParaRPr>
          </a:p>
        </p:txBody>
      </p:sp>
      <p:sp>
        <p:nvSpPr>
          <p:cNvPr id="14340" name="Slide Number Placeholder 5">
            <a:extLst>
              <a:ext uri="{FF2B5EF4-FFF2-40B4-BE49-F238E27FC236}">
                <a16:creationId xmlns:a16="http://schemas.microsoft.com/office/drawing/2014/main" xmlns="" id="{72E83B76-09FA-A65F-CC7A-664DA607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9313985" y="6078709"/>
            <a:ext cx="24765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rtlCol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64881758-7AA6-466A-A78F-12AE4B885116}" type="slidenum">
              <a:rPr lang="en-US" altLang="en-US">
                <a:solidFill>
                  <a:schemeClr val="tx2"/>
                </a:solidFill>
                <a:latin typeface="Perpetua" panose="02020502060401020303" pitchFamily="18" charset="0"/>
              </a:rPr>
              <a:pPr algn="r"/>
              <a:t>9</a:t>
            </a:fld>
            <a:endParaRPr lang="en-US" altLang="en-US" dirty="0">
              <a:solidFill>
                <a:schemeClr val="tx2"/>
              </a:solidFill>
              <a:latin typeface="Perpetua" panose="02020502060401020303" pitchFamily="18" charset="0"/>
            </a:endParaRPr>
          </a:p>
        </p:txBody>
      </p:sp>
      <p:sp>
        <p:nvSpPr>
          <p:cNvPr id="14341" name="Footer Placeholder 4">
            <a:extLst>
              <a:ext uri="{FF2B5EF4-FFF2-40B4-BE49-F238E27FC236}">
                <a16:creationId xmlns:a16="http://schemas.microsoft.com/office/drawing/2014/main" xmlns="" id="{9EFA16CC-194A-FBB8-3505-5EB52BB1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991758" y="6294120"/>
            <a:ext cx="5508625" cy="274638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IN" smtClean="0"/>
              <a:t>Department of ECE,                       </a:t>
            </a:r>
          </a:p>
          <a:p>
            <a:pPr>
              <a:defRPr/>
            </a:pPr>
            <a:r>
              <a:rPr lang="en-IN" smtClean="0"/>
              <a:t>     Francis Xavier Engineering College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033E3-C9C0-4BC7-B98B-B13A2B22A77D}" type="datetime1">
              <a:rPr lang="en-IN" smtClean="0"/>
              <a:pPr/>
              <a:t>24-04-2023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2824</TotalTime>
  <Words>3123</Words>
  <Application>Microsoft Office PowerPoint</Application>
  <PresentationFormat>Custom</PresentationFormat>
  <Paragraphs>445</Paragraphs>
  <Slides>35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  </vt:lpstr>
      <vt:lpstr>AREA OF THE PROJECT:</vt:lpstr>
      <vt:lpstr>Literature Survey 1</vt:lpstr>
      <vt:lpstr>Literature Survey 3</vt:lpstr>
      <vt:lpstr>  Literature  Survey 5</vt:lpstr>
      <vt:lpstr>Literature  Survey 7</vt:lpstr>
      <vt:lpstr>Literature  Survey 9</vt:lpstr>
      <vt:lpstr>MOTIVATION</vt:lpstr>
      <vt:lpstr>OBJECTIVE </vt:lpstr>
      <vt:lpstr>ABSTRACT</vt:lpstr>
      <vt:lpstr>INTRODUCTION</vt:lpstr>
      <vt:lpstr>Proposed System</vt:lpstr>
      <vt:lpstr>System Architecture</vt:lpstr>
      <vt:lpstr>Modules</vt:lpstr>
      <vt:lpstr>Slide 15</vt:lpstr>
      <vt:lpstr>Slide 16</vt:lpstr>
      <vt:lpstr>Slide 17</vt:lpstr>
      <vt:lpstr>TRANING</vt:lpstr>
      <vt:lpstr>Resnet 50 Architecture</vt:lpstr>
      <vt:lpstr>Resnet 50</vt:lpstr>
      <vt:lpstr>RESNET  Training Process</vt:lpstr>
      <vt:lpstr>TESTING</vt:lpstr>
      <vt:lpstr>  Hardware Requirements                   A PC with windows OS   Software Requirements</vt:lpstr>
      <vt:lpstr>Slide 24</vt:lpstr>
      <vt:lpstr>Liver Ultrasonic scan Images - Benign</vt:lpstr>
      <vt:lpstr>Initial Training Loss, Accuracy vs epoch graph</vt:lpstr>
      <vt:lpstr> PYTHON SHELL FOR TESTING :   We opened the file which is already trained.    It gives the message as “ Success”  </vt:lpstr>
      <vt:lpstr>Slide 28</vt:lpstr>
      <vt:lpstr>Slide 29</vt:lpstr>
      <vt:lpstr>Slide 30</vt:lpstr>
      <vt:lpstr>CONCLUSION</vt:lpstr>
      <vt:lpstr>REFERENCE </vt:lpstr>
      <vt:lpstr>Slide 33</vt:lpstr>
      <vt:lpstr>Slide 34</vt:lpstr>
      <vt:lpstr>Slide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edot embedded</dc:creator>
  <cp:lastModifiedBy>kumar</cp:lastModifiedBy>
  <cp:revision>198</cp:revision>
  <dcterms:created xsi:type="dcterms:W3CDTF">2023-01-25T15:08:04Z</dcterms:created>
  <dcterms:modified xsi:type="dcterms:W3CDTF">2023-04-24T10:24:12Z</dcterms:modified>
</cp:coreProperties>
</file>