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8" r:id="rId3"/>
    <p:sldId id="264" r:id="rId4"/>
    <p:sldId id="273" r:id="rId5"/>
    <p:sldId id="263" r:id="rId6"/>
    <p:sldId id="262" r:id="rId7"/>
    <p:sldId id="261" r:id="rId8"/>
    <p:sldId id="259" r:id="rId9"/>
    <p:sldId id="266" r:id="rId10"/>
    <p:sldId id="275" r:id="rId11"/>
    <p:sldId id="274" r:id="rId12"/>
    <p:sldId id="260" r:id="rId13"/>
    <p:sldId id="267" r:id="rId14"/>
    <p:sldId id="278" r:id="rId15"/>
    <p:sldId id="277" r:id="rId16"/>
    <p:sldId id="276" r:id="rId17"/>
    <p:sldId id="268" r:id="rId18"/>
    <p:sldId id="279" r:id="rId19"/>
    <p:sldId id="269" r:id="rId20"/>
    <p:sldId id="280" r:id="rId21"/>
    <p:sldId id="281" r:id="rId22"/>
    <p:sldId id="283" r:id="rId23"/>
    <p:sldId id="282" r:id="rId24"/>
    <p:sldId id="270" r:id="rId25"/>
    <p:sldId id="26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06-04-2023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6747B17-79FE-4478-A310-1A2505B9FEF6}" type="slidenum">
              <a:rPr lang="en-IN" smtClean="0"/>
              <a:t>1</a:t>
            </a:fld>
            <a:endParaRPr lang="en-IN"/>
          </a:p>
        </p:txBody>
      </p:sp>
    </p:spTree>
    <p:extLst>
      <p:ext uri="{BB962C8B-B14F-4D97-AF65-F5344CB8AC3E}">
        <p14:creationId xmlns:p14="http://schemas.microsoft.com/office/powerpoint/2010/main" val="3950432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6747B17-79FE-4478-A310-1A2505B9FEF6}" type="slidenum">
              <a:rPr lang="en-IN" smtClean="0"/>
              <a:t>20</a:t>
            </a:fld>
            <a:endParaRPr lang="en-IN"/>
          </a:p>
        </p:txBody>
      </p:sp>
    </p:spTree>
    <p:extLst>
      <p:ext uri="{BB962C8B-B14F-4D97-AF65-F5344CB8AC3E}">
        <p14:creationId xmlns:p14="http://schemas.microsoft.com/office/powerpoint/2010/main" val="2605800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11-04-2023</a:t>
            </a:r>
          </a:p>
        </p:txBody>
      </p:sp>
      <p:sp>
        <p:nvSpPr>
          <p:cNvPr id="5" name="Footer Placeholder 4"/>
          <p:cNvSpPr>
            <a:spLocks noGrp="1"/>
          </p:cNvSpPr>
          <p:nvPr>
            <p:ph type="ftr" sz="quarter" idx="11"/>
          </p:nvPr>
        </p:nvSpPr>
        <p:spPr/>
        <p:txBody>
          <a:bodyPr/>
          <a:lstStyle/>
          <a:p>
            <a:r>
              <a:rPr lang="en-IN"/>
              <a:t>11-04-2023</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11-04-2023</a:t>
            </a:r>
          </a:p>
        </p:txBody>
      </p:sp>
      <p:sp>
        <p:nvSpPr>
          <p:cNvPr id="5" name="Footer Placeholder 4"/>
          <p:cNvSpPr>
            <a:spLocks noGrp="1"/>
          </p:cNvSpPr>
          <p:nvPr>
            <p:ph type="ftr" sz="quarter" idx="11"/>
          </p:nvPr>
        </p:nvSpPr>
        <p:spPr/>
        <p:txBody>
          <a:bodyPr/>
          <a:lstStyle/>
          <a:p>
            <a:r>
              <a:rPr lang="en-IN"/>
              <a:t>11-04-2023</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11-04-2023</a:t>
            </a:r>
          </a:p>
        </p:txBody>
      </p:sp>
      <p:sp>
        <p:nvSpPr>
          <p:cNvPr id="5" name="Footer Placeholder 4"/>
          <p:cNvSpPr>
            <a:spLocks noGrp="1"/>
          </p:cNvSpPr>
          <p:nvPr>
            <p:ph type="ftr" sz="quarter" idx="11"/>
          </p:nvPr>
        </p:nvSpPr>
        <p:spPr/>
        <p:txBody>
          <a:bodyPr/>
          <a:lstStyle/>
          <a:p>
            <a:r>
              <a:rPr lang="en-IN"/>
              <a:t>11-04-2023</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11-04-2023</a:t>
            </a:r>
          </a:p>
        </p:txBody>
      </p:sp>
      <p:sp>
        <p:nvSpPr>
          <p:cNvPr id="5" name="Footer Placeholder 4"/>
          <p:cNvSpPr>
            <a:spLocks noGrp="1"/>
          </p:cNvSpPr>
          <p:nvPr>
            <p:ph type="ftr" sz="quarter" idx="11"/>
          </p:nvPr>
        </p:nvSpPr>
        <p:spPr/>
        <p:txBody>
          <a:bodyPr/>
          <a:lstStyle/>
          <a:p>
            <a:r>
              <a:rPr lang="en-IN"/>
              <a:t>11-04-2023</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11-04-2023</a:t>
            </a:r>
          </a:p>
        </p:txBody>
      </p:sp>
      <p:sp>
        <p:nvSpPr>
          <p:cNvPr id="5" name="Footer Placeholder 4"/>
          <p:cNvSpPr>
            <a:spLocks noGrp="1"/>
          </p:cNvSpPr>
          <p:nvPr>
            <p:ph type="ftr" sz="quarter" idx="11"/>
          </p:nvPr>
        </p:nvSpPr>
        <p:spPr/>
        <p:txBody>
          <a:bodyPr/>
          <a:lstStyle/>
          <a:p>
            <a:r>
              <a:rPr lang="en-IN"/>
              <a:t>11-04-2023</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11-04-2023</a:t>
            </a:r>
          </a:p>
        </p:txBody>
      </p:sp>
      <p:sp>
        <p:nvSpPr>
          <p:cNvPr id="6" name="Footer Placeholder 5"/>
          <p:cNvSpPr>
            <a:spLocks noGrp="1"/>
          </p:cNvSpPr>
          <p:nvPr>
            <p:ph type="ftr" sz="quarter" idx="11"/>
          </p:nvPr>
        </p:nvSpPr>
        <p:spPr/>
        <p:txBody>
          <a:bodyPr/>
          <a:lstStyle/>
          <a:p>
            <a:r>
              <a:rPr lang="en-IN"/>
              <a:t>11-04-2023</a:t>
            </a:r>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11-04-2023</a:t>
            </a:r>
          </a:p>
        </p:txBody>
      </p:sp>
      <p:sp>
        <p:nvSpPr>
          <p:cNvPr id="8" name="Footer Placeholder 7"/>
          <p:cNvSpPr>
            <a:spLocks noGrp="1"/>
          </p:cNvSpPr>
          <p:nvPr>
            <p:ph type="ftr" sz="quarter" idx="11"/>
          </p:nvPr>
        </p:nvSpPr>
        <p:spPr/>
        <p:txBody>
          <a:bodyPr/>
          <a:lstStyle/>
          <a:p>
            <a:r>
              <a:rPr lang="en-IN"/>
              <a:t>11-04-2023</a:t>
            </a:r>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11-04-2023</a:t>
            </a:r>
          </a:p>
        </p:txBody>
      </p:sp>
      <p:sp>
        <p:nvSpPr>
          <p:cNvPr id="4" name="Footer Placeholder 3"/>
          <p:cNvSpPr>
            <a:spLocks noGrp="1"/>
          </p:cNvSpPr>
          <p:nvPr>
            <p:ph type="ftr" sz="quarter" idx="11"/>
          </p:nvPr>
        </p:nvSpPr>
        <p:spPr/>
        <p:txBody>
          <a:bodyPr/>
          <a:lstStyle/>
          <a:p>
            <a:r>
              <a:rPr lang="en-IN"/>
              <a:t>11-04-2023</a:t>
            </a:r>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11-04-2023</a:t>
            </a:r>
          </a:p>
        </p:txBody>
      </p:sp>
      <p:sp>
        <p:nvSpPr>
          <p:cNvPr id="3" name="Footer Placeholder 2"/>
          <p:cNvSpPr>
            <a:spLocks noGrp="1"/>
          </p:cNvSpPr>
          <p:nvPr>
            <p:ph type="ftr" sz="quarter" idx="11"/>
          </p:nvPr>
        </p:nvSpPr>
        <p:spPr/>
        <p:txBody>
          <a:bodyPr/>
          <a:lstStyle/>
          <a:p>
            <a:r>
              <a:rPr lang="en-IN"/>
              <a:t>11-04-2023</a:t>
            </a:r>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11-04-2023</a:t>
            </a:r>
          </a:p>
        </p:txBody>
      </p:sp>
      <p:sp>
        <p:nvSpPr>
          <p:cNvPr id="6" name="Footer Placeholder 5"/>
          <p:cNvSpPr>
            <a:spLocks noGrp="1"/>
          </p:cNvSpPr>
          <p:nvPr>
            <p:ph type="ftr" sz="quarter" idx="11"/>
          </p:nvPr>
        </p:nvSpPr>
        <p:spPr/>
        <p:txBody>
          <a:bodyPr/>
          <a:lstStyle/>
          <a:p>
            <a:r>
              <a:rPr lang="en-IN"/>
              <a:t>11-04-2023</a:t>
            </a:r>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11-04-2023</a:t>
            </a:r>
          </a:p>
        </p:txBody>
      </p:sp>
      <p:sp>
        <p:nvSpPr>
          <p:cNvPr id="6" name="Footer Placeholder 5"/>
          <p:cNvSpPr>
            <a:spLocks noGrp="1"/>
          </p:cNvSpPr>
          <p:nvPr>
            <p:ph type="ftr" sz="quarter" idx="11"/>
          </p:nvPr>
        </p:nvSpPr>
        <p:spPr/>
        <p:txBody>
          <a:bodyPr/>
          <a:lstStyle/>
          <a:p>
            <a:r>
              <a:rPr lang="en-IN"/>
              <a:t>11-04-2023</a:t>
            </a:r>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11-04-2023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11-04-2023</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3"/>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628650" y="2514273"/>
            <a:ext cx="7636809" cy="954107"/>
          </a:xfrm>
          <a:prstGeom prst="rect">
            <a:avLst/>
          </a:prstGeom>
          <a:noFill/>
        </p:spPr>
        <p:txBody>
          <a:bodyPr wrap="square" rtlCol="0">
            <a:spAutoFit/>
          </a:bodyPr>
          <a:lstStyle/>
          <a:p>
            <a:pPr algn="ctr"/>
            <a:r>
              <a:rPr lang="en-US" sz="2800" b="1" dirty="0">
                <a:solidFill>
                  <a:schemeClr val="accent1"/>
                </a:solidFill>
                <a:latin typeface="Times New Roman" panose="02020603050405020304" pitchFamily="18" charset="0"/>
                <a:cs typeface="Times New Roman" panose="02020603050405020304" pitchFamily="18" charset="0"/>
              </a:rPr>
              <a:t>CRYPTOCURRENCY PRICE PREDICTION USING DEEP LEARNING</a:t>
            </a:r>
            <a:endParaRPr lang="en-IN" sz="2800" b="1" dirty="0">
              <a:solidFill>
                <a:schemeClr val="accent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877407" y="5452962"/>
            <a:ext cx="393872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 Name &amp; Designation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083981" y="3525870"/>
            <a:ext cx="480282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Team Members Name / Register Number</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015884" y="5452962"/>
            <a:ext cx="354219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 Name &amp; Designation</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5"/>
          <a:stretch>
            <a:fillRect/>
          </a:stretch>
        </p:blipFill>
        <p:spPr>
          <a:xfrm>
            <a:off x="1297351" y="128368"/>
            <a:ext cx="6285765" cy="1522578"/>
          </a:xfrm>
          <a:prstGeom prst="rect">
            <a:avLst/>
          </a:prstGeom>
        </p:spPr>
      </p:pic>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25979" y="6356351"/>
            <a:ext cx="2314273" cy="365125"/>
          </a:xfrm>
        </p:spPr>
        <p:txBody>
          <a:bodyPr/>
          <a:lstStyle/>
          <a:p>
            <a:fld id="{9D3FF152-60F5-4862-82F9-1190556AA56F}" type="slidenum">
              <a:rPr lang="en-IN" sz="1800" b="1" smtClean="0">
                <a:solidFill>
                  <a:schemeClr val="accent1"/>
                </a:solidFill>
              </a:rPr>
              <a:t>1</a:t>
            </a:fld>
            <a:endParaRPr lang="en-IN" sz="1800" b="1" dirty="0">
              <a:solidFill>
                <a:schemeClr val="accent1"/>
              </a:solidFill>
            </a:endParaRPr>
          </a:p>
        </p:txBody>
      </p:sp>
      <p:sp>
        <p:nvSpPr>
          <p:cNvPr id="4" name="Rectangle 3"/>
          <p:cNvSpPr/>
          <p:nvPr/>
        </p:nvSpPr>
        <p:spPr>
          <a:xfrm>
            <a:off x="2530132" y="3937496"/>
            <a:ext cx="4572000" cy="923330"/>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 SWETHA - 211419104284    </a:t>
            </a:r>
          </a:p>
          <a:p>
            <a:r>
              <a:rPr lang="en-US" dirty="0">
                <a:latin typeface="Times New Roman" panose="02020603050405020304" pitchFamily="18" charset="0"/>
                <a:cs typeface="Times New Roman" panose="02020603050405020304" pitchFamily="18" charset="0"/>
              </a:rPr>
              <a:t> S SWETHA - 211419104286</a:t>
            </a:r>
          </a:p>
          <a:p>
            <a:r>
              <a:rPr lang="en-US" dirty="0">
                <a:latin typeface="Times New Roman" panose="02020603050405020304" pitchFamily="18" charset="0"/>
                <a:cs typeface="Times New Roman" panose="02020603050405020304" pitchFamily="18" charset="0"/>
              </a:rPr>
              <a:t> K VIJAYA LAKSHMI - 211419104303</a:t>
            </a:r>
            <a:endParaRPr lang="en-IN" dirty="0"/>
          </a:p>
        </p:txBody>
      </p:sp>
      <p:sp>
        <p:nvSpPr>
          <p:cNvPr id="8" name="Rectangle 7"/>
          <p:cNvSpPr/>
          <p:nvPr/>
        </p:nvSpPr>
        <p:spPr>
          <a:xfrm>
            <a:off x="877407" y="5083630"/>
            <a:ext cx="322408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Dr. T. </a:t>
            </a:r>
            <a:r>
              <a:rPr lang="en-US" dirty="0" err="1">
                <a:latin typeface="Times New Roman" panose="02020603050405020304" pitchFamily="18" charset="0"/>
                <a:cs typeface="Times New Roman" panose="02020603050405020304" pitchFamily="18" charset="0"/>
              </a:rPr>
              <a:t>Tamilvizhi</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M.Tech., </a:t>
            </a:r>
            <a:r>
              <a:rPr lang="en-US" dirty="0">
                <a:latin typeface="Times New Roman" panose="02020603050405020304" pitchFamily="18" charset="0"/>
                <a:cs typeface="Times New Roman" panose="02020603050405020304" pitchFamily="18" charset="0"/>
              </a:rPr>
              <a:t>PhD.,</a:t>
            </a:r>
            <a:endParaRPr lang="en-US" b="1" dirty="0">
              <a:latin typeface="Times New Roman" panose="02020603050405020304" pitchFamily="18" charset="0"/>
              <a:cs typeface="Times New Roman" panose="02020603050405020304" pitchFamily="18" charset="0"/>
            </a:endParaRPr>
          </a:p>
        </p:txBody>
      </p:sp>
      <p:sp>
        <p:nvSpPr>
          <p:cNvPr id="12" name="Date Placeholder 11"/>
          <p:cNvSpPr>
            <a:spLocks noGrp="1"/>
          </p:cNvSpPr>
          <p:nvPr>
            <p:ph type="dt" sz="half" idx="10"/>
          </p:nvPr>
        </p:nvSpPr>
        <p:spPr/>
        <p:txBody>
          <a:bodyPr/>
          <a:lstStyle/>
          <a:p>
            <a:r>
              <a:rPr lang="en-IN" sz="1800" b="1" dirty="0">
                <a:solidFill>
                  <a:schemeClr val="accent1"/>
                </a:solidFill>
                <a:latin typeface="Times New Roman" panose="02020603050405020304" pitchFamily="18" charset="0"/>
                <a:cs typeface="Times New Roman" panose="02020603050405020304" pitchFamily="18" charset="0"/>
              </a:rPr>
              <a:t>11-04-2023</a:t>
            </a:r>
          </a:p>
        </p:txBody>
      </p:sp>
      <p:sp>
        <p:nvSpPr>
          <p:cNvPr id="17" name="Rectangle 16"/>
          <p:cNvSpPr/>
          <p:nvPr/>
        </p:nvSpPr>
        <p:spPr>
          <a:xfrm>
            <a:off x="5211842" y="5083630"/>
            <a:ext cx="3123676"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Mrs. K. </a:t>
            </a:r>
            <a:r>
              <a:rPr lang="en-US" dirty="0" err="1">
                <a:latin typeface="Times New Roman" panose="02020603050405020304" pitchFamily="18" charset="0"/>
                <a:cs typeface="Times New Roman" panose="02020603050405020304" pitchFamily="18" charset="0"/>
              </a:rPr>
              <a:t>Valarmathi</a:t>
            </a:r>
            <a:r>
              <a:rPr lang="en-US" dirty="0">
                <a:latin typeface="Times New Roman" panose="02020603050405020304" pitchFamily="18" charset="0"/>
                <a:cs typeface="Times New Roman" panose="02020603050405020304" pitchFamily="18" charset="0"/>
              </a:rPr>
              <a:t> M.E., PhD.,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8A091980-EDD1-4907-374E-3DF56B55889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200"/>
          <a:stretch/>
        </p:blipFill>
        <p:spPr>
          <a:xfrm>
            <a:off x="628650" y="696249"/>
            <a:ext cx="7098925" cy="6065503"/>
          </a:xfrm>
        </p:spPr>
      </p:pic>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Activity Diagram</a:t>
            </a:r>
            <a:r>
              <a:rPr lang="en-US" sz="36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6000" b="1" dirty="0">
              <a:solidFill>
                <a:schemeClr val="accent1"/>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a:t>11-04-2023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10</a:t>
            </a:fld>
            <a:endParaRPr lang="en-IN" sz="18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09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Data Flow Diagram</a:t>
            </a:r>
            <a:r>
              <a:rPr lang="en-US" sz="36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6000" b="1" dirty="0">
              <a:solidFill>
                <a:schemeClr val="accent1"/>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a:t>11-04-2023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11</a:t>
            </a:fld>
            <a:endParaRPr lang="en-IN" sz="1800" b="1" dirty="0">
              <a:solidFill>
                <a:schemeClr val="accent1"/>
              </a:solidFill>
              <a:latin typeface="Times New Roman" panose="02020603050405020304" pitchFamily="18" charset="0"/>
              <a:cs typeface="Times New Roman" panose="02020603050405020304" pitchFamily="18" charset="0"/>
            </a:endParaRPr>
          </a:p>
        </p:txBody>
      </p:sp>
      <p:pic>
        <p:nvPicPr>
          <p:cNvPr id="9" name="Content Placeholder 4">
            <a:extLst>
              <a:ext uri="{FF2B5EF4-FFF2-40B4-BE49-F238E27FC236}">
                <a16:creationId xmlns:a16="http://schemas.microsoft.com/office/drawing/2014/main" id="{9FDB2C8D-ADDE-EF09-F700-FFD6F4677D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63" y="1085149"/>
            <a:ext cx="9061508" cy="4992922"/>
          </a:xfrm>
        </p:spPr>
      </p:pic>
    </p:spTree>
    <p:extLst>
      <p:ext uri="{BB962C8B-B14F-4D97-AF65-F5344CB8AC3E}">
        <p14:creationId xmlns:p14="http://schemas.microsoft.com/office/powerpoint/2010/main" val="97236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Software / Hardware used</a:t>
            </a:r>
            <a:endParaRPr lang="en-IN" sz="3600" b="1" dirty="0">
              <a:solidFill>
                <a:schemeClr val="accent1"/>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r>
              <a:rPr lang="en-IN"/>
              <a:t>11-04-2023</a:t>
            </a:r>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12</a:t>
            </a:fld>
            <a:endParaRPr lang="en-IN" sz="1800" b="1">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843803" y="1264142"/>
            <a:ext cx="7886700" cy="4524315"/>
          </a:xfrm>
          <a:prstGeom prst="rect">
            <a:avLst/>
          </a:prstGeom>
        </p:spPr>
        <p:txBody>
          <a:bodyPr wrap="square">
            <a:spAutoFit/>
          </a:bodyPr>
          <a:lstStyle/>
          <a:p>
            <a:pPr algn="just"/>
            <a:r>
              <a:rPr lang="en-US" sz="3200" b="1" dirty="0">
                <a:solidFill>
                  <a:schemeClr val="accent1"/>
                </a:solidFill>
                <a:latin typeface="Times New Roman" panose="02020603050405020304" pitchFamily="18" charset="0"/>
                <a:cs typeface="Times New Roman" panose="02020603050405020304" pitchFamily="18" charset="0"/>
              </a:rPr>
              <a:t>Operating System : </a:t>
            </a:r>
            <a:r>
              <a:rPr lang="en-US" sz="3200" dirty="0">
                <a:latin typeface="Times New Roman" panose="02020603050405020304" pitchFamily="18" charset="0"/>
                <a:cs typeface="Times New Roman" panose="02020603050405020304" pitchFamily="18" charset="0"/>
              </a:rPr>
              <a:t>Windows 10 or later</a:t>
            </a:r>
          </a:p>
          <a:p>
            <a:pPr algn="just"/>
            <a:r>
              <a:rPr lang="en-US" sz="3200" b="1" dirty="0">
                <a:solidFill>
                  <a:schemeClr val="accent1"/>
                </a:solidFill>
                <a:latin typeface="Times New Roman" panose="02020603050405020304" pitchFamily="18" charset="0"/>
                <a:cs typeface="Times New Roman" panose="02020603050405020304" pitchFamily="18" charset="0"/>
              </a:rPr>
              <a:t>Tools :</a:t>
            </a:r>
          </a:p>
          <a:p>
            <a:pPr marL="914400" lvl="1"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Anaconda with </a:t>
            </a:r>
            <a:r>
              <a:rPr lang="en-US" sz="3200" dirty="0" err="1">
                <a:latin typeface="Times New Roman" panose="02020603050405020304" pitchFamily="18" charset="0"/>
                <a:cs typeface="Times New Roman" panose="02020603050405020304" pitchFamily="18" charset="0"/>
              </a:rPr>
              <a:t>Jupyter</a:t>
            </a:r>
            <a:r>
              <a:rPr lang="en-US" sz="3200" dirty="0">
                <a:latin typeface="Times New Roman" panose="02020603050405020304" pitchFamily="18" charset="0"/>
                <a:cs typeface="Times New Roman" panose="02020603050405020304" pitchFamily="18" charset="0"/>
              </a:rPr>
              <a:t> Notebook</a:t>
            </a:r>
          </a:p>
          <a:p>
            <a:pPr marL="914400" lvl="1"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Python</a:t>
            </a:r>
          </a:p>
          <a:p>
            <a:pPr marL="914400" lvl="1"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Visual Studio Code</a:t>
            </a:r>
          </a:p>
          <a:p>
            <a:pPr algn="just"/>
            <a:r>
              <a:rPr lang="nn-NO" sz="3200" b="1" dirty="0">
                <a:solidFill>
                  <a:schemeClr val="accent1"/>
                </a:solidFill>
                <a:latin typeface="Times New Roman" panose="02020603050405020304" pitchFamily="18" charset="0"/>
                <a:cs typeface="Times New Roman" panose="02020603050405020304" pitchFamily="18" charset="0"/>
              </a:rPr>
              <a:t>Hard disk : </a:t>
            </a:r>
            <a:r>
              <a:rPr lang="nn-NO" sz="3200" dirty="0">
                <a:latin typeface="Times New Roman" panose="02020603050405020304" pitchFamily="18" charset="0"/>
                <a:cs typeface="Times New Roman" panose="02020603050405020304" pitchFamily="18" charset="0"/>
              </a:rPr>
              <a:t>minimum 80 GB</a:t>
            </a:r>
          </a:p>
          <a:p>
            <a:pPr algn="just"/>
            <a:r>
              <a:rPr lang="nn-NO" sz="3200" b="1" dirty="0">
                <a:solidFill>
                  <a:schemeClr val="accent1"/>
                </a:solidFill>
                <a:latin typeface="Times New Roman" panose="02020603050405020304" pitchFamily="18" charset="0"/>
                <a:cs typeface="Times New Roman" panose="02020603050405020304" pitchFamily="18" charset="0"/>
              </a:rPr>
              <a:t>RAM : </a:t>
            </a:r>
            <a:r>
              <a:rPr lang="nn-NO" sz="3200" dirty="0">
                <a:latin typeface="Times New Roman" panose="02020603050405020304" pitchFamily="18" charset="0"/>
                <a:cs typeface="Times New Roman" panose="02020603050405020304" pitchFamily="18" charset="0"/>
              </a:rPr>
              <a:t>minimum 2 GB</a:t>
            </a:r>
          </a:p>
          <a:p>
            <a:pPr algn="just"/>
            <a:r>
              <a:rPr lang="nn-NO" sz="3200" b="1" dirty="0">
                <a:solidFill>
                  <a:schemeClr val="accent1"/>
                </a:solidFill>
                <a:latin typeface="Times New Roman" panose="02020603050405020304" pitchFamily="18" charset="0"/>
                <a:cs typeface="Times New Roman" panose="02020603050405020304" pitchFamily="18" charset="0"/>
              </a:rPr>
              <a:t>Processor: </a:t>
            </a:r>
            <a:r>
              <a:rPr lang="nn-NO" sz="3200" dirty="0">
                <a:latin typeface="Times New Roman" panose="02020603050405020304" pitchFamily="18" charset="0"/>
                <a:cs typeface="Times New Roman" panose="02020603050405020304" pitchFamily="18" charset="0"/>
              </a:rPr>
              <a:t>Intel i5</a:t>
            </a:r>
            <a:endParaRPr lang="en-IN" sz="3200" dirty="0">
              <a:latin typeface="Times New Roman" panose="02020603050405020304" pitchFamily="18" charset="0"/>
              <a:cs typeface="Times New Roman" panose="02020603050405020304" pitchFamily="18" charset="0"/>
            </a:endParaRPr>
          </a:p>
          <a:p>
            <a:endParaRPr lang="en-IN" sz="3200" dirty="0"/>
          </a:p>
        </p:txBody>
      </p:sp>
    </p:spTree>
    <p:extLst>
      <p:ext uri="{BB962C8B-B14F-4D97-AF65-F5344CB8AC3E}">
        <p14:creationId xmlns:p14="http://schemas.microsoft.com/office/powerpoint/2010/main" val="207026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1012"/>
            <a:ext cx="7886700" cy="530258"/>
          </a:xfrm>
        </p:spPr>
        <p:txBody>
          <a:bodyPr>
            <a:noAutofit/>
          </a:bodyPr>
          <a:lstStyle/>
          <a:p>
            <a:pPr algn="ctr"/>
            <a:r>
              <a:rPr lang="en-US" sz="36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Module Description- Data Processing</a:t>
            </a:r>
            <a:endParaRPr lang="en-IN" sz="9600" b="1" dirty="0">
              <a:solidFill>
                <a:schemeClr val="accent1"/>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a:t>11-04-2023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13</a:t>
            </a:fld>
            <a:endParaRPr lang="en-IN" sz="1800" b="1">
              <a:solidFill>
                <a:schemeClr val="accent1"/>
              </a:solidFill>
              <a:latin typeface="Times New Roman" panose="02020603050405020304" pitchFamily="18" charset="0"/>
              <a:cs typeface="Times New Roman" panose="02020603050405020304" pitchFamily="18" charset="0"/>
            </a:endParaRPr>
          </a:p>
        </p:txBody>
      </p:sp>
      <p:sp>
        <p:nvSpPr>
          <p:cNvPr id="6" name="Rectangle 5"/>
          <p:cNvSpPr/>
          <p:nvPr/>
        </p:nvSpPr>
        <p:spPr>
          <a:xfrm>
            <a:off x="628650" y="1272987"/>
            <a:ext cx="7886700" cy="3293209"/>
          </a:xfrm>
          <a:prstGeom prst="rect">
            <a:avLst/>
          </a:prstGeom>
        </p:spPr>
        <p:txBody>
          <a:bodyPr wrap="square">
            <a:spAutoFit/>
          </a:bodyPr>
          <a:lstStyle/>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historical price data of the </a:t>
            </a:r>
            <a:r>
              <a:rPr lang="en-US" sz="2600" dirty="0" err="1">
                <a:latin typeface="Times New Roman" panose="02020603050405020304" pitchFamily="18" charset="0"/>
                <a:cs typeface="Times New Roman" panose="02020603050405020304" pitchFamily="18" charset="0"/>
              </a:rPr>
              <a:t>cryptocurrency</a:t>
            </a:r>
            <a:r>
              <a:rPr lang="en-US" sz="2600" dirty="0">
                <a:latin typeface="Times New Roman" panose="02020603050405020304" pitchFamily="18" charset="0"/>
                <a:cs typeface="Times New Roman" panose="02020603050405020304" pitchFamily="18" charset="0"/>
              </a:rPr>
              <a:t> such as </a:t>
            </a:r>
            <a:r>
              <a:rPr lang="en-US" sz="2600" u="sng" dirty="0" err="1">
                <a:solidFill>
                  <a:schemeClr val="accent1"/>
                </a:solidFill>
                <a:latin typeface="Times New Roman" panose="02020603050405020304" pitchFamily="18" charset="0"/>
                <a:cs typeface="Times New Roman" panose="02020603050405020304" pitchFamily="18" charset="0"/>
              </a:rPr>
              <a:t>Ethereum</a:t>
            </a:r>
            <a:r>
              <a:rPr lang="en-US" sz="2600" u="sng" dirty="0">
                <a:solidFill>
                  <a:schemeClr val="accent1"/>
                </a:solidFill>
                <a:latin typeface="Times New Roman" panose="02020603050405020304" pitchFamily="18" charset="0"/>
                <a:cs typeface="Times New Roman" panose="02020603050405020304" pitchFamily="18" charset="0"/>
              </a:rPr>
              <a:t>, </a:t>
            </a:r>
            <a:r>
              <a:rPr lang="en-US" sz="2600" u="sng" dirty="0" err="1">
                <a:solidFill>
                  <a:schemeClr val="accent1"/>
                </a:solidFill>
                <a:latin typeface="Times New Roman" panose="02020603050405020304" pitchFamily="18" charset="0"/>
                <a:cs typeface="Times New Roman" panose="02020603050405020304" pitchFamily="18" charset="0"/>
              </a:rPr>
              <a:t>Bitcoin</a:t>
            </a:r>
            <a:r>
              <a:rPr lang="en-US" sz="2600" u="sng" dirty="0">
                <a:solidFill>
                  <a:schemeClr val="accent1"/>
                </a:solidFill>
                <a:latin typeface="Times New Roman" panose="02020603050405020304" pitchFamily="18" charset="0"/>
                <a:cs typeface="Times New Roman" panose="02020603050405020304" pitchFamily="18" charset="0"/>
              </a:rPr>
              <a:t>, </a:t>
            </a:r>
            <a:r>
              <a:rPr lang="en-US" sz="2600" u="sng" dirty="0" err="1">
                <a:solidFill>
                  <a:schemeClr val="accent1"/>
                </a:solidFill>
                <a:latin typeface="Times New Roman" panose="02020603050405020304" pitchFamily="18" charset="0"/>
                <a:cs typeface="Times New Roman" panose="02020603050405020304" pitchFamily="18" charset="0"/>
              </a:rPr>
              <a:t>Litecoin</a:t>
            </a:r>
            <a:r>
              <a:rPr lang="en-US" sz="2600" u="sng" dirty="0">
                <a:solidFill>
                  <a:schemeClr val="accent1"/>
                </a:solidFill>
                <a:latin typeface="Times New Roman" panose="02020603050405020304" pitchFamily="18" charset="0"/>
                <a:cs typeface="Times New Roman" panose="02020603050405020304" pitchFamily="18" charset="0"/>
              </a:rPr>
              <a:t> and </a:t>
            </a:r>
            <a:r>
              <a:rPr lang="en-US" sz="2600" u="sng" dirty="0" err="1">
                <a:solidFill>
                  <a:schemeClr val="accent1"/>
                </a:solidFill>
                <a:latin typeface="Times New Roman" panose="02020603050405020304" pitchFamily="18" charset="0"/>
                <a:cs typeface="Times New Roman" panose="02020603050405020304" pitchFamily="18" charset="0"/>
              </a:rPr>
              <a:t>Cardano</a:t>
            </a:r>
            <a:r>
              <a:rPr lang="en-US" sz="2600" u="sng" dirty="0">
                <a:solidFill>
                  <a:schemeClr val="accent1"/>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is  collected from </a:t>
            </a:r>
            <a:r>
              <a:rPr lang="en-US" sz="2600" u="sng" dirty="0">
                <a:solidFill>
                  <a:schemeClr val="accent1"/>
                </a:solidFill>
                <a:latin typeface="Times New Roman" panose="02020603050405020304" pitchFamily="18" charset="0"/>
                <a:cs typeface="Times New Roman" panose="02020603050405020304" pitchFamily="18" charset="0"/>
              </a:rPr>
              <a:t>yahoo finance </a:t>
            </a:r>
            <a:r>
              <a:rPr lang="en-US" sz="2600" dirty="0">
                <a:latin typeface="Times New Roman" panose="02020603050405020304" pitchFamily="18" charset="0"/>
                <a:cs typeface="Times New Roman" panose="02020603050405020304" pitchFamily="18" charset="0"/>
              </a:rPr>
              <a:t>website.</a:t>
            </a:r>
          </a:p>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Datasets </a:t>
            </a:r>
            <a:r>
              <a:rPr lang="en-US" sz="2600" u="sng" dirty="0">
                <a:solidFill>
                  <a:schemeClr val="accent1"/>
                </a:solidFill>
                <a:latin typeface="Times New Roman" panose="02020603050405020304" pitchFamily="18" charset="0"/>
                <a:cs typeface="Times New Roman" panose="02020603050405020304" pitchFamily="18" charset="0"/>
              </a:rPr>
              <a:t>contain date, open, close, high, low, adjacent close and volume</a:t>
            </a:r>
            <a:r>
              <a:rPr lang="en-US" sz="2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Data collected is cleaned by hyper parameter tuning.</a:t>
            </a:r>
          </a:p>
          <a:p>
            <a:pPr marL="285750" indent="-28575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2"/>
          <a:srcRect l="1344" t="26471" r="60265" b="54598"/>
          <a:stretch/>
        </p:blipFill>
        <p:spPr>
          <a:xfrm>
            <a:off x="467565" y="3847311"/>
            <a:ext cx="8208870" cy="2275863"/>
          </a:xfrm>
          <a:prstGeom prst="rect">
            <a:avLst/>
          </a:prstGeom>
        </p:spPr>
      </p:pic>
    </p:spTree>
    <p:extLst>
      <p:ext uri="{BB962C8B-B14F-4D97-AF65-F5344CB8AC3E}">
        <p14:creationId xmlns:p14="http://schemas.microsoft.com/office/powerpoint/2010/main" val="2547520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52862"/>
            <a:ext cx="7886700" cy="530258"/>
          </a:xfrm>
        </p:spPr>
        <p:txBody>
          <a:bodyPr>
            <a:noAutofit/>
          </a:bodyPr>
          <a:lstStyle/>
          <a:p>
            <a:pPr algn="ctr"/>
            <a:r>
              <a:rPr lang="en-US" sz="36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Module Description- Exploratory Data Analysis</a:t>
            </a:r>
            <a:endParaRPr lang="en-IN" sz="9600" b="1" dirty="0">
              <a:solidFill>
                <a:schemeClr val="accent1"/>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a:t>11-04-2023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14</a:t>
            </a:fld>
            <a:endParaRPr lang="en-IN" sz="1800" b="1">
              <a:solidFill>
                <a:schemeClr val="accent1"/>
              </a:solidFill>
              <a:latin typeface="Times New Roman" panose="02020603050405020304" pitchFamily="18" charset="0"/>
              <a:cs typeface="Times New Roman" panose="02020603050405020304" pitchFamily="18" charset="0"/>
            </a:endParaRPr>
          </a:p>
        </p:txBody>
      </p:sp>
      <p:sp>
        <p:nvSpPr>
          <p:cNvPr id="6" name="Rectangle 5"/>
          <p:cNvSpPr/>
          <p:nvPr/>
        </p:nvSpPr>
        <p:spPr>
          <a:xfrm>
            <a:off x="628650" y="1452282"/>
            <a:ext cx="7886700" cy="2092881"/>
          </a:xfrm>
          <a:prstGeom prst="rect">
            <a:avLst/>
          </a:prstGeom>
        </p:spPr>
        <p:txBody>
          <a:bodyPr wrap="square">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preprocessed data is</a:t>
            </a:r>
            <a:r>
              <a:rPr lang="en-US" sz="2600" u="sng" dirty="0">
                <a:solidFill>
                  <a:schemeClr val="accent1"/>
                </a:solidFill>
                <a:latin typeface="Times New Roman" panose="02020603050405020304" pitchFamily="18" charset="0"/>
                <a:cs typeface="Times New Roman" panose="02020603050405020304" pitchFamily="18" charset="0"/>
              </a:rPr>
              <a:t> visualized using </a:t>
            </a:r>
            <a:r>
              <a:rPr lang="en-US" sz="2600" u="sng" dirty="0" err="1">
                <a:solidFill>
                  <a:schemeClr val="accent1"/>
                </a:solidFill>
                <a:latin typeface="Times New Roman" panose="02020603050405020304" pitchFamily="18" charset="0"/>
                <a:cs typeface="Times New Roman" panose="02020603050405020304" pitchFamily="18" charset="0"/>
              </a:rPr>
              <a:t>seaborn</a:t>
            </a:r>
            <a:r>
              <a:rPr lang="en-US" sz="2600" u="sng" dirty="0">
                <a:solidFill>
                  <a:schemeClr val="accent1"/>
                </a:solidFill>
                <a:latin typeface="Times New Roman" panose="02020603050405020304" pitchFamily="18" charset="0"/>
                <a:cs typeface="Times New Roman" panose="02020603050405020304" pitchFamily="18" charset="0"/>
              </a:rPr>
              <a:t> and </a:t>
            </a:r>
            <a:r>
              <a:rPr lang="en-US" sz="2600" u="sng" dirty="0" err="1">
                <a:solidFill>
                  <a:schemeClr val="accent1"/>
                </a:solidFill>
                <a:latin typeface="Times New Roman" panose="02020603050405020304" pitchFamily="18" charset="0"/>
                <a:cs typeface="Times New Roman" panose="02020603050405020304" pitchFamily="18" charset="0"/>
              </a:rPr>
              <a:t>matplotlib</a:t>
            </a:r>
            <a:r>
              <a:rPr lang="en-US" sz="2600" u="sng" dirty="0">
                <a:solidFill>
                  <a:schemeClr val="accent1"/>
                </a:solidFill>
                <a:latin typeface="Times New Roman" panose="02020603050405020304" pitchFamily="18" charset="0"/>
                <a:cs typeface="Times New Roman" panose="02020603050405020304" pitchFamily="18" charset="0"/>
              </a:rPr>
              <a:t> libraries</a:t>
            </a:r>
            <a:r>
              <a:rPr lang="en-US" sz="26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This process is to analyze the data for </a:t>
            </a:r>
            <a:r>
              <a:rPr lang="en-US" sz="2600" u="sng" dirty="0">
                <a:solidFill>
                  <a:schemeClr val="accent1"/>
                </a:solidFill>
                <a:latin typeface="Times New Roman" panose="02020603050405020304" pitchFamily="18" charset="0"/>
                <a:cs typeface="Times New Roman" panose="02020603050405020304" pitchFamily="18" charset="0"/>
              </a:rPr>
              <a:t>highs and lows in the prices </a:t>
            </a:r>
            <a:r>
              <a:rPr lang="en-US" sz="2600" dirty="0">
                <a:latin typeface="Times New Roman" panose="02020603050405020304" pitchFamily="18" charset="0"/>
                <a:cs typeface="Times New Roman" panose="02020603050405020304" pitchFamily="18" charset="0"/>
              </a:rPr>
              <a:t>of </a:t>
            </a:r>
            <a:r>
              <a:rPr lang="en-US" sz="2600" dirty="0" err="1">
                <a:latin typeface="Times New Roman" panose="02020603050405020304" pitchFamily="18" charset="0"/>
                <a:cs typeface="Times New Roman" panose="02020603050405020304" pitchFamily="18" charset="0"/>
              </a:rPr>
              <a:t>cryptocurrency</a:t>
            </a:r>
            <a:r>
              <a:rPr lang="en-US" sz="26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2"/>
          <a:srcRect l="19994" t="28216" r="44660" b="9558"/>
          <a:stretch/>
        </p:blipFill>
        <p:spPr>
          <a:xfrm>
            <a:off x="2163855" y="3141295"/>
            <a:ext cx="4487957" cy="3618924"/>
          </a:xfrm>
          <a:prstGeom prst="rect">
            <a:avLst/>
          </a:prstGeom>
        </p:spPr>
      </p:pic>
    </p:spTree>
    <p:extLst>
      <p:ext uri="{BB962C8B-B14F-4D97-AF65-F5344CB8AC3E}">
        <p14:creationId xmlns:p14="http://schemas.microsoft.com/office/powerpoint/2010/main" val="2154308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815088"/>
            <a:ext cx="7886700" cy="530258"/>
          </a:xfrm>
        </p:spPr>
        <p:txBody>
          <a:bodyPr>
            <a:noAutofit/>
          </a:bodyPr>
          <a:lstStyle/>
          <a:p>
            <a:pPr algn="ctr"/>
            <a:r>
              <a:rPr lang="en-US" sz="36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Module Description- Training The Forecast Model</a:t>
            </a:r>
            <a:endParaRPr lang="en-IN" sz="9600" b="1" dirty="0">
              <a:solidFill>
                <a:schemeClr val="accent1"/>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a:t>11-04-2023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15</a:t>
            </a:fld>
            <a:endParaRPr lang="en-IN" sz="1800" b="1">
              <a:solidFill>
                <a:schemeClr val="accent1"/>
              </a:solidFill>
              <a:latin typeface="Times New Roman" panose="02020603050405020304" pitchFamily="18" charset="0"/>
              <a:cs typeface="Times New Roman" panose="02020603050405020304" pitchFamily="18" charset="0"/>
            </a:endParaRPr>
          </a:p>
        </p:txBody>
      </p:sp>
      <p:sp>
        <p:nvSpPr>
          <p:cNvPr id="6" name="Rectangle 5"/>
          <p:cNvSpPr/>
          <p:nvPr/>
        </p:nvSpPr>
        <p:spPr>
          <a:xfrm>
            <a:off x="772086" y="1939115"/>
            <a:ext cx="7886700" cy="3293209"/>
          </a:xfrm>
          <a:prstGeom prst="rect">
            <a:avLst/>
          </a:prstGeom>
        </p:spPr>
        <p:txBody>
          <a:bodyPr wrap="square">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algorithm used to train the model is </a:t>
            </a:r>
            <a:r>
              <a:rPr lang="en-US" sz="2600" u="sng" dirty="0" err="1">
                <a:solidFill>
                  <a:schemeClr val="accent1"/>
                </a:solidFill>
                <a:latin typeface="Times New Roman" panose="02020603050405020304" pitchFamily="18" charset="0"/>
                <a:cs typeface="Times New Roman" panose="02020603050405020304" pitchFamily="18" charset="0"/>
              </a:rPr>
              <a:t>BiLSTM</a:t>
            </a:r>
            <a:r>
              <a:rPr lang="en-US" sz="2600" dirty="0">
                <a:latin typeface="Times New Roman" panose="02020603050405020304" pitchFamily="18" charset="0"/>
                <a:cs typeface="Times New Roman" panose="02020603050405020304" pitchFamily="18" charset="0"/>
              </a:rPr>
              <a:t> as it offers better prediction.</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analyzed data is </a:t>
            </a:r>
            <a:r>
              <a:rPr lang="en-US" sz="2600" u="sng" dirty="0">
                <a:solidFill>
                  <a:schemeClr val="accent1"/>
                </a:solidFill>
                <a:latin typeface="Times New Roman" panose="02020603050405020304" pitchFamily="18" charset="0"/>
                <a:cs typeface="Times New Roman" panose="02020603050405020304" pitchFamily="18" charset="0"/>
              </a:rPr>
              <a:t>split into test and train data</a:t>
            </a:r>
            <a:r>
              <a:rPr lang="en-US" sz="26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Since it’s a time series data, sequential model is used and Bidirectional LSTM layer, dropout and dense layers are added to the network.</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model is trained with the train data and </a:t>
            </a:r>
            <a:r>
              <a:rPr lang="en-US" sz="2600" u="sng" dirty="0">
                <a:solidFill>
                  <a:schemeClr val="accent1"/>
                </a:solidFill>
                <a:latin typeface="Times New Roman" panose="02020603050405020304" pitchFamily="18" charset="0"/>
                <a:cs typeface="Times New Roman" panose="02020603050405020304" pitchFamily="18" charset="0"/>
              </a:rPr>
              <a:t>accuracy is evaluated using the test data.</a:t>
            </a:r>
            <a:endParaRPr lang="en-IN" sz="2600" u="sng"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463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19995" t="30677" r="2287" b="24265"/>
          <a:stretch/>
        </p:blipFill>
        <p:spPr>
          <a:xfrm>
            <a:off x="328378" y="3579600"/>
            <a:ext cx="8487243" cy="2959313"/>
          </a:xfrm>
          <a:prstGeom prst="rect">
            <a:avLst/>
          </a:prstGeom>
        </p:spPr>
      </p:pic>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650085"/>
            <a:ext cx="7886700" cy="530258"/>
          </a:xfrm>
        </p:spPr>
        <p:txBody>
          <a:bodyPr>
            <a:noAutofit/>
          </a:bodyPr>
          <a:lstStyle/>
          <a:p>
            <a:pPr algn="ctr"/>
            <a:r>
              <a:rPr lang="en-US" sz="36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Module Description- Prediction Module</a:t>
            </a:r>
            <a:endParaRPr lang="en-IN" sz="9600" b="1" dirty="0">
              <a:solidFill>
                <a:schemeClr val="accent1"/>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a:t>11-04-2023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16</a:t>
            </a:fld>
            <a:endParaRPr lang="en-IN" sz="1800" b="1">
              <a:solidFill>
                <a:schemeClr val="accent1"/>
              </a:solidFill>
              <a:latin typeface="Times New Roman" panose="02020603050405020304" pitchFamily="18" charset="0"/>
              <a:cs typeface="Times New Roman" panose="02020603050405020304" pitchFamily="18" charset="0"/>
            </a:endParaRPr>
          </a:p>
        </p:txBody>
      </p:sp>
      <p:sp>
        <p:nvSpPr>
          <p:cNvPr id="6" name="Rectangle 5"/>
          <p:cNvSpPr/>
          <p:nvPr/>
        </p:nvSpPr>
        <p:spPr>
          <a:xfrm>
            <a:off x="628650" y="1511931"/>
            <a:ext cx="7886700" cy="2492990"/>
          </a:xfrm>
          <a:prstGeom prst="rect">
            <a:avLst/>
          </a:prstGeom>
        </p:spPr>
        <p:txBody>
          <a:bodyPr wrap="square">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parameters for the future price prediction is initialized.</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Price prediction for the next 15 days is done by the model for each coin.</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predicted price are represented as a graph.</a:t>
            </a:r>
          </a:p>
          <a:p>
            <a:pPr marL="457200" indent="-45720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08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4">
            <a:extLst>
              <a:ext uri="{FF2B5EF4-FFF2-40B4-BE49-F238E27FC236}">
                <a16:creationId xmlns:a16="http://schemas.microsoft.com/office/drawing/2014/main" id="{9A649697-EE6C-DDEE-6FB0-ED8A7396F654}"/>
              </a:ext>
            </a:extLst>
          </p:cNvPr>
          <p:cNvGraphicFramePr>
            <a:graphicFrameLocks noGrp="1"/>
          </p:cNvGraphicFramePr>
          <p:nvPr>
            <p:ph idx="1"/>
            <p:extLst>
              <p:ext uri="{D42A27DB-BD31-4B8C-83A1-F6EECF244321}">
                <p14:modId xmlns:p14="http://schemas.microsoft.com/office/powerpoint/2010/main" val="2104958056"/>
              </p:ext>
            </p:extLst>
          </p:nvPr>
        </p:nvGraphicFramePr>
        <p:xfrm>
          <a:off x="53787" y="347821"/>
          <a:ext cx="9090213" cy="6176456"/>
        </p:xfrm>
        <a:graphic>
          <a:graphicData uri="http://schemas.openxmlformats.org/drawingml/2006/table">
            <a:tbl>
              <a:tblPr firstRow="1" bandRow="1">
                <a:tableStyleId>{3C2FFA5D-87B4-456A-9821-1D502468CF0F}</a:tableStyleId>
              </a:tblPr>
              <a:tblGrid>
                <a:gridCol w="756771">
                  <a:extLst>
                    <a:ext uri="{9D8B030D-6E8A-4147-A177-3AD203B41FA5}">
                      <a16:colId xmlns:a16="http://schemas.microsoft.com/office/drawing/2014/main" val="2152735214"/>
                    </a:ext>
                  </a:extLst>
                </a:gridCol>
                <a:gridCol w="1840433">
                  <a:extLst>
                    <a:ext uri="{9D8B030D-6E8A-4147-A177-3AD203B41FA5}">
                      <a16:colId xmlns:a16="http://schemas.microsoft.com/office/drawing/2014/main" val="3773475206"/>
                    </a:ext>
                  </a:extLst>
                </a:gridCol>
                <a:gridCol w="2315840">
                  <a:extLst>
                    <a:ext uri="{9D8B030D-6E8A-4147-A177-3AD203B41FA5}">
                      <a16:colId xmlns:a16="http://schemas.microsoft.com/office/drawing/2014/main" val="720507128"/>
                    </a:ext>
                  </a:extLst>
                </a:gridCol>
                <a:gridCol w="3335617">
                  <a:extLst>
                    <a:ext uri="{9D8B030D-6E8A-4147-A177-3AD203B41FA5}">
                      <a16:colId xmlns:a16="http://schemas.microsoft.com/office/drawing/2014/main" val="503769405"/>
                    </a:ext>
                  </a:extLst>
                </a:gridCol>
                <a:gridCol w="841552">
                  <a:extLst>
                    <a:ext uri="{9D8B030D-6E8A-4147-A177-3AD203B41FA5}">
                      <a16:colId xmlns:a16="http://schemas.microsoft.com/office/drawing/2014/main" val="781342517"/>
                    </a:ext>
                  </a:extLst>
                </a:gridCol>
              </a:tblGrid>
              <a:tr h="1131581">
                <a:tc>
                  <a:txBody>
                    <a:bodyPr/>
                    <a:lstStyle/>
                    <a:p>
                      <a:pPr algn="l">
                        <a:lnSpc>
                          <a:spcPct val="107000"/>
                        </a:lnSpc>
                        <a:spcAft>
                          <a:spcPts val="800"/>
                        </a:spcAft>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TEST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CASE ID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TEST CASE</a:t>
                      </a:r>
                      <a:r>
                        <a:rPr lang="en-US" sz="1600" b="1"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TO BE PERFORMED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EXPECTED RESULT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ACTUAL RESULT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PASS / FAIL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6434353"/>
                  </a:ext>
                </a:extLst>
              </a:tr>
              <a:tr h="547524">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Display of home page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Display of home page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Shows home page with active nav bar</a:t>
                      </a:r>
                    </a:p>
                  </a:txBody>
                  <a:tcPr/>
                </a:tc>
                <a:tc>
                  <a:txBody>
                    <a:bodyPr/>
                    <a:lstStyle/>
                    <a:p>
                      <a:r>
                        <a:rPr lang="en-US" sz="2000" dirty="0">
                          <a:latin typeface="Times New Roman" panose="02020603050405020304" pitchFamily="18" charset="0"/>
                          <a:cs typeface="Times New Roman" panose="02020603050405020304" pitchFamily="18" charset="0"/>
                        </a:rPr>
                        <a:t>Pass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8136115"/>
                  </a:ext>
                </a:extLst>
              </a:tr>
              <a:tr h="792959">
                <a:tc>
                  <a:txBody>
                    <a:bodyPr/>
                    <a:lstStyle/>
                    <a:p>
                      <a:r>
                        <a:rPr lang="en-US" sz="2000" dirty="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View of Prediction cards in prediction page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Displays the prediction cards for each coin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Display of prediction cards with Predict button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Pass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8699532"/>
                  </a:ext>
                </a:extLst>
              </a:tr>
              <a:tr h="1023632">
                <a:tc>
                  <a:txBody>
                    <a:bodyPr/>
                    <a:lstStyle/>
                    <a:p>
                      <a:r>
                        <a:rPr lang="en-US" sz="2000" dirty="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Clicking on Predict Button for corresponding coin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Display of Prediction graph for the corresponding coin you chose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Shows the prediction graph for next 15 days of the corresponding coin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Pass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21205652"/>
                  </a:ext>
                </a:extLst>
              </a:tr>
              <a:tr h="1320039">
                <a:tc>
                  <a:txBody>
                    <a:bodyPr/>
                    <a:lstStyle/>
                    <a:p>
                      <a:r>
                        <a:rPr lang="en-US" sz="2000" dirty="0">
                          <a:latin typeface="Times New Roman" panose="02020603050405020304" pitchFamily="18" charset="0"/>
                          <a:cs typeface="Times New Roman" panose="02020603050405020304" pitchFamily="18" charset="0"/>
                        </a:rPr>
                        <a:t>4.</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Click on Live Price in nav bar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Shows the Live price of cryptocurrency coins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Displays the live price of each cryptocurrency.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Pass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0261295"/>
                  </a:ext>
                </a:extLst>
              </a:tr>
            </a:tbl>
          </a:graphicData>
        </a:graphic>
      </p:graphicFrame>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28600"/>
            <a:ext cx="7886700" cy="758858"/>
          </a:xfrm>
        </p:spPr>
        <p:txBody>
          <a:bodyPr>
            <a:noAutofit/>
          </a:bodyPr>
          <a:lstStyle/>
          <a:p>
            <a:pPr algn="ctr"/>
            <a:r>
              <a:rPr lang="en-US" sz="32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Test Cases &amp; Report</a:t>
            </a:r>
            <a:endParaRPr lang="en-IN" sz="19900" b="1" dirty="0">
              <a:solidFill>
                <a:schemeClr val="accent1"/>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a:xfrm>
            <a:off x="628650" y="6437033"/>
            <a:ext cx="2057400" cy="365125"/>
          </a:xfrm>
        </p:spPr>
        <p:txBody>
          <a:bodyPr/>
          <a:lstStyle/>
          <a:p>
            <a:r>
              <a:rPr lang="en-IN" dirty="0"/>
              <a:t>11-04-2023</a:t>
            </a:r>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a:xfrm>
            <a:off x="6457950" y="6450480"/>
            <a:ext cx="2057400" cy="365125"/>
          </a:xfrm>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17</a:t>
            </a:fld>
            <a:endParaRPr lang="en-IN" sz="1800" b="1">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434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 </a:t>
            </a:r>
            <a:endParaRPr lang="en-IN" sz="19900" b="1" dirty="0">
              <a:solidFill>
                <a:schemeClr val="accent1"/>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r>
              <a:rPr lang="en-IN"/>
              <a:t>11-04-2023</a:t>
            </a:r>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18</a:t>
            </a:fld>
            <a:endParaRPr lang="en-IN" sz="1800" b="1">
              <a:solidFill>
                <a:schemeClr val="accent1"/>
              </a:solidFill>
              <a:latin typeface="Times New Roman" panose="02020603050405020304" pitchFamily="18" charset="0"/>
              <a:cs typeface="Times New Roman" panose="02020603050405020304" pitchFamily="18" charset="0"/>
            </a:endParaRPr>
          </a:p>
        </p:txBody>
      </p:sp>
      <p:graphicFrame>
        <p:nvGraphicFramePr>
          <p:cNvPr id="7" name="Table 4">
            <a:extLst>
              <a:ext uri="{FF2B5EF4-FFF2-40B4-BE49-F238E27FC236}">
                <a16:creationId xmlns:a16="http://schemas.microsoft.com/office/drawing/2014/main" id="{CC72610A-D9ED-F296-E433-9678B7BE5710}"/>
              </a:ext>
            </a:extLst>
          </p:cNvPr>
          <p:cNvGraphicFramePr>
            <a:graphicFrameLocks/>
          </p:cNvGraphicFramePr>
          <p:nvPr>
            <p:extLst>
              <p:ext uri="{D42A27DB-BD31-4B8C-83A1-F6EECF244321}">
                <p14:modId xmlns:p14="http://schemas.microsoft.com/office/powerpoint/2010/main" val="110115154"/>
              </p:ext>
            </p:extLst>
          </p:nvPr>
        </p:nvGraphicFramePr>
        <p:xfrm>
          <a:off x="197225" y="1290916"/>
          <a:ext cx="8695762" cy="4206240"/>
        </p:xfrm>
        <a:graphic>
          <a:graphicData uri="http://schemas.openxmlformats.org/drawingml/2006/table">
            <a:tbl>
              <a:tblPr firstRow="1" bandRow="1">
                <a:tableStyleId>{5C22544A-7EE6-4342-B048-85BDC9FD1C3A}</a:tableStyleId>
              </a:tblPr>
              <a:tblGrid>
                <a:gridCol w="1900516">
                  <a:extLst>
                    <a:ext uri="{9D8B030D-6E8A-4147-A177-3AD203B41FA5}">
                      <a16:colId xmlns:a16="http://schemas.microsoft.com/office/drawing/2014/main" val="2588705050"/>
                    </a:ext>
                  </a:extLst>
                </a:gridCol>
                <a:gridCol w="1972235">
                  <a:extLst>
                    <a:ext uri="{9D8B030D-6E8A-4147-A177-3AD203B41FA5}">
                      <a16:colId xmlns:a16="http://schemas.microsoft.com/office/drawing/2014/main" val="3083127864"/>
                    </a:ext>
                  </a:extLst>
                </a:gridCol>
                <a:gridCol w="1269405">
                  <a:extLst>
                    <a:ext uri="{9D8B030D-6E8A-4147-A177-3AD203B41FA5}">
                      <a16:colId xmlns:a16="http://schemas.microsoft.com/office/drawing/2014/main" val="1204340241"/>
                    </a:ext>
                  </a:extLst>
                </a:gridCol>
                <a:gridCol w="1545513">
                  <a:extLst>
                    <a:ext uri="{9D8B030D-6E8A-4147-A177-3AD203B41FA5}">
                      <a16:colId xmlns:a16="http://schemas.microsoft.com/office/drawing/2014/main" val="1772906798"/>
                    </a:ext>
                  </a:extLst>
                </a:gridCol>
                <a:gridCol w="2008093">
                  <a:extLst>
                    <a:ext uri="{9D8B030D-6E8A-4147-A177-3AD203B41FA5}">
                      <a16:colId xmlns:a16="http://schemas.microsoft.com/office/drawing/2014/main" val="3568035651"/>
                    </a:ext>
                  </a:extLst>
                </a:gridCol>
              </a:tblGrid>
              <a:tr h="880880">
                <a:tc>
                  <a:txBody>
                    <a:bodyPr/>
                    <a:lstStyle/>
                    <a:p>
                      <a:pPr algn="ctr"/>
                      <a:r>
                        <a:rPr lang="en-US" sz="2400" dirty="0">
                          <a:latin typeface="Times New Roman" panose="02020603050405020304" pitchFamily="18" charset="0"/>
                          <a:cs typeface="Times New Roman" panose="02020603050405020304" pitchFamily="18" charset="0"/>
                        </a:rPr>
                        <a:t>COINS</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ACCURACY</a:t>
                      </a:r>
                      <a:endParaRPr lang="en-IN" sz="2400" dirty="0">
                        <a:latin typeface="Times New Roman" panose="02020603050405020304" pitchFamily="18" charset="0"/>
                        <a:cs typeface="Times New Roman" panose="02020603050405020304" pitchFamily="18" charset="0"/>
                      </a:endParaRP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MAPE</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R2 SCORE</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VARIANCE REGRESSION SCORE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8126740"/>
                  </a:ext>
                </a:extLst>
              </a:tr>
              <a:tr h="7927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BITCOIN</a:t>
                      </a:r>
                      <a:endParaRPr lang="en-IN" sz="2400" dirty="0">
                        <a:latin typeface="Times New Roman" panose="02020603050405020304" pitchFamily="18" charset="0"/>
                        <a:cs typeface="Times New Roman" panose="02020603050405020304" pitchFamily="18" charset="0"/>
                      </a:endParaRPr>
                    </a:p>
                    <a:p>
                      <a:pPr algn="ctr"/>
                      <a:endParaRPr lang="en-IN" sz="2400" dirty="0"/>
                    </a:p>
                  </a:txBody>
                  <a:tcPr/>
                </a:tc>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95.00</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3.38</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0.87</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0.90</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1381614"/>
                  </a:ext>
                </a:extLst>
              </a:tr>
              <a:tr h="7927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CARDANO</a:t>
                      </a:r>
                      <a:endParaRPr lang="en-IN" sz="2400" dirty="0">
                        <a:latin typeface="Times New Roman" panose="02020603050405020304" pitchFamily="18" charset="0"/>
                        <a:cs typeface="Times New Roman" panose="02020603050405020304" pitchFamily="18" charset="0"/>
                      </a:endParaRPr>
                    </a:p>
                    <a:p>
                      <a:pPr algn="ctr"/>
                      <a:endParaRPr lang="en-IN" sz="2400" dirty="0"/>
                    </a:p>
                  </a:txBody>
                  <a:tcPr/>
                </a:tc>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96.30</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2.73</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0.93</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0.93</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16231601"/>
                  </a:ext>
                </a:extLst>
              </a:tr>
              <a:tr h="7927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ETHEREUM</a:t>
                      </a:r>
                      <a:endParaRPr lang="en-IN" sz="2400" dirty="0">
                        <a:latin typeface="Times New Roman" panose="02020603050405020304" pitchFamily="18" charset="0"/>
                        <a:cs typeface="Times New Roman" panose="02020603050405020304" pitchFamily="18" charset="0"/>
                      </a:endParaRPr>
                    </a:p>
                    <a:p>
                      <a:pPr algn="ctr"/>
                      <a:endParaRPr lang="en-IN" sz="2400" dirty="0"/>
                    </a:p>
                  </a:txBody>
                  <a:tcPr/>
                </a:tc>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97.07</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2.09</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0.95</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0.95</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20317656"/>
                  </a:ext>
                </a:extLst>
              </a:tr>
              <a:tr h="7927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LITECOIN</a:t>
                      </a:r>
                      <a:endParaRPr lang="en-IN" sz="2400" dirty="0">
                        <a:latin typeface="Times New Roman" panose="02020603050405020304" pitchFamily="18" charset="0"/>
                        <a:cs typeface="Times New Roman" panose="02020603050405020304" pitchFamily="18" charset="0"/>
                      </a:endParaRPr>
                    </a:p>
                    <a:p>
                      <a:pPr algn="ctr"/>
                      <a:endParaRPr lang="en-IN" sz="2400" dirty="0"/>
                    </a:p>
                  </a:txBody>
                  <a:tcPr/>
                </a:tc>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95.01</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3.78</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0.87</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0.87</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25355642"/>
                  </a:ext>
                </a:extLst>
              </a:tr>
            </a:tbl>
          </a:graphicData>
        </a:graphic>
      </p:graphicFrame>
    </p:spTree>
    <p:extLst>
      <p:ext uri="{BB962C8B-B14F-4D97-AF65-F5344CB8AC3E}">
        <p14:creationId xmlns:p14="http://schemas.microsoft.com/office/powerpoint/2010/main" val="4035232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Screenshots</a:t>
            </a:r>
            <a:endParaRPr lang="en-IN" sz="19900" b="1" dirty="0">
              <a:solidFill>
                <a:schemeClr val="accent1"/>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r>
              <a:rPr lang="en-IN"/>
              <a:t>11-04-2023</a:t>
            </a: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19</a:t>
            </a:fld>
            <a:endParaRPr lang="en-IN" sz="1800" b="1">
              <a:solidFill>
                <a:schemeClr val="accent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53938EC-8BE3-F31E-FD2C-701A6B099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608666"/>
            <a:ext cx="8156875" cy="4325969"/>
          </a:xfrm>
          <a:prstGeom prst="rect">
            <a:avLst/>
          </a:prstGeom>
        </p:spPr>
      </p:pic>
      <p:sp>
        <p:nvSpPr>
          <p:cNvPr id="7" name="Title 1">
            <a:extLst>
              <a:ext uri="{FF2B5EF4-FFF2-40B4-BE49-F238E27FC236}">
                <a16:creationId xmlns:a16="http://schemas.microsoft.com/office/drawing/2014/main" id="{7513A726-45BD-4B17-BF54-42F7352C7AE4}"/>
              </a:ext>
            </a:extLst>
          </p:cNvPr>
          <p:cNvSpPr txBox="1">
            <a:spLocks/>
          </p:cNvSpPr>
          <p:nvPr/>
        </p:nvSpPr>
        <p:spPr>
          <a:xfrm>
            <a:off x="628650" y="867550"/>
            <a:ext cx="7886700"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latin typeface="Times New Roman" panose="02020603050405020304" pitchFamily="18" charset="0"/>
                <a:cs typeface="Times New Roman" panose="02020603050405020304" pitchFamily="18" charset="0"/>
              </a:rPr>
              <a:t>HOME PAGE:</a:t>
            </a:r>
            <a:endParaRPr lang="en-IN"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52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Introduction</a:t>
            </a:r>
            <a:endParaRPr lang="en-IN" sz="3600" b="1" dirty="0">
              <a:solidFill>
                <a:schemeClr val="accent1"/>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r>
              <a:rPr lang="en-IN" dirty="0"/>
              <a:t>11-04-2023</a:t>
            </a:r>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2</a:t>
            </a:fld>
            <a:endParaRPr lang="en-IN" sz="1800" b="1"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628650" y="1094955"/>
            <a:ext cx="8012206" cy="5093702"/>
          </a:xfrm>
          <a:prstGeom prst="rect">
            <a:avLst/>
          </a:prstGeom>
        </p:spPr>
        <p:txBody>
          <a:bodyPr wrap="square">
            <a:spAutoFit/>
          </a:bodyPr>
          <a:lstStyle/>
          <a:p>
            <a:pPr marL="342900" indent="-342900">
              <a:buFont typeface="Arial" panose="020B0604020202020204" pitchFamily="34" charset="0"/>
              <a:buChar char="•"/>
            </a:pPr>
            <a:r>
              <a:rPr lang="en-US" sz="2500" dirty="0" err="1">
                <a:latin typeface="Times New Roman" panose="02020603050405020304" pitchFamily="18" charset="0"/>
                <a:cs typeface="Times New Roman" panose="02020603050405020304" pitchFamily="18" charset="0"/>
              </a:rPr>
              <a:t>Cryptocurrency</a:t>
            </a:r>
            <a:r>
              <a:rPr lang="en-US" sz="2500" dirty="0">
                <a:latin typeface="Times New Roman" panose="02020603050405020304" pitchFamily="18" charset="0"/>
                <a:cs typeface="Times New Roman" panose="02020603050405020304" pitchFamily="18" charset="0"/>
              </a:rPr>
              <a:t> is type of </a:t>
            </a:r>
            <a:r>
              <a:rPr lang="en-US" sz="2500" u="sng" dirty="0">
                <a:solidFill>
                  <a:schemeClr val="accent1"/>
                </a:solidFill>
                <a:latin typeface="Times New Roman" panose="02020603050405020304" pitchFamily="18" charset="0"/>
                <a:cs typeface="Times New Roman" panose="02020603050405020304" pitchFamily="18" charset="0"/>
              </a:rPr>
              <a:t>digital asset that relies on a network which is dispersed among numerous systems</a:t>
            </a:r>
            <a:r>
              <a:rPr lang="en-US" sz="25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They have ability to exist independently due to their </a:t>
            </a:r>
            <a:r>
              <a:rPr lang="en-US" sz="2500" u="sng" dirty="0">
                <a:solidFill>
                  <a:schemeClr val="accent1"/>
                </a:solidFill>
                <a:latin typeface="Times New Roman" panose="02020603050405020304" pitchFamily="18" charset="0"/>
                <a:cs typeface="Times New Roman" panose="02020603050405020304" pitchFamily="18" charset="0"/>
              </a:rPr>
              <a:t>decentralized nature</a:t>
            </a:r>
            <a:r>
              <a:rPr lang="en-US" sz="25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Cheaper and quicker money transactions as well as decentralized systems that </a:t>
            </a:r>
            <a:r>
              <a:rPr lang="en-US" sz="2500" u="sng" dirty="0">
                <a:solidFill>
                  <a:schemeClr val="accent1"/>
                </a:solidFill>
                <a:latin typeface="Times New Roman" panose="02020603050405020304" pitchFamily="18" charset="0"/>
                <a:cs typeface="Times New Roman" panose="02020603050405020304" pitchFamily="18" charset="0"/>
              </a:rPr>
              <a:t>do not have a single point of failure are two benefits of </a:t>
            </a:r>
            <a:r>
              <a:rPr lang="en-US" sz="2500" u="sng" dirty="0" err="1">
                <a:solidFill>
                  <a:schemeClr val="accent1"/>
                </a:solidFill>
                <a:latin typeface="Times New Roman" panose="02020603050405020304" pitchFamily="18" charset="0"/>
                <a:cs typeface="Times New Roman" panose="02020603050405020304" pitchFamily="18" charset="0"/>
              </a:rPr>
              <a:t>cryptocurrencies</a:t>
            </a:r>
            <a:r>
              <a:rPr lang="en-US" sz="25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 Money transfers between two parties </a:t>
            </a:r>
            <a:r>
              <a:rPr lang="en-US" sz="2500" u="sng" dirty="0">
                <a:solidFill>
                  <a:schemeClr val="accent1"/>
                </a:solidFill>
                <a:latin typeface="Times New Roman" panose="02020603050405020304" pitchFamily="18" charset="0"/>
                <a:cs typeface="Times New Roman" panose="02020603050405020304" pitchFamily="18" charset="0"/>
              </a:rPr>
              <a:t>without the help of a trustworthy third party</a:t>
            </a:r>
            <a:r>
              <a:rPr lang="en-US" sz="2500" dirty="0">
                <a:latin typeface="Times New Roman" panose="02020603050405020304" pitchFamily="18" charset="0"/>
                <a:cs typeface="Times New Roman" panose="02020603050405020304" pitchFamily="18" charset="0"/>
              </a:rPr>
              <a:t>, such a bank or credit card company. Investments in </a:t>
            </a:r>
            <a:r>
              <a:rPr lang="en-US" sz="2500" dirty="0" err="1">
                <a:latin typeface="Times New Roman" panose="02020603050405020304" pitchFamily="18" charset="0"/>
                <a:cs typeface="Times New Roman" panose="02020603050405020304" pitchFamily="18" charset="0"/>
              </a:rPr>
              <a:t>cryptocurrencies</a:t>
            </a:r>
            <a:r>
              <a:rPr lang="en-US" sz="2500" dirty="0">
                <a:latin typeface="Times New Roman" panose="02020603050405020304" pitchFamily="18" charset="0"/>
                <a:cs typeface="Times New Roman" panose="02020603050405020304" pitchFamily="18" charset="0"/>
              </a:rPr>
              <a:t> can be profitable. </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Predicting price of a </a:t>
            </a:r>
            <a:r>
              <a:rPr lang="en-US" sz="2500" dirty="0" err="1">
                <a:latin typeface="Times New Roman" panose="02020603050405020304" pitchFamily="18" charset="0"/>
                <a:cs typeface="Times New Roman" panose="02020603050405020304" pitchFamily="18" charset="0"/>
              </a:rPr>
              <a:t>cryptocurrency</a:t>
            </a:r>
            <a:r>
              <a:rPr lang="en-US" sz="2500" dirty="0">
                <a:latin typeface="Times New Roman" panose="02020603050405020304" pitchFamily="18" charset="0"/>
                <a:cs typeface="Times New Roman" panose="02020603050405020304" pitchFamily="18" charset="0"/>
              </a:rPr>
              <a:t> is difficult because it is quite volatile and prone to market fluctuations.</a:t>
            </a:r>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20</a:t>
            </a:fld>
            <a:endParaRPr lang="en-IN" sz="1800" b="1">
              <a:solidFill>
                <a:schemeClr val="accent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7513A726-45BD-4B17-BF54-42F7352C7AE4}"/>
              </a:ext>
            </a:extLst>
          </p:cNvPr>
          <p:cNvSpPr txBox="1">
            <a:spLocks/>
          </p:cNvSpPr>
          <p:nvPr/>
        </p:nvSpPr>
        <p:spPr>
          <a:xfrm>
            <a:off x="628650" y="867550"/>
            <a:ext cx="7886700"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latin typeface="Times New Roman" panose="02020603050405020304" pitchFamily="18" charset="0"/>
                <a:cs typeface="Times New Roman" panose="02020603050405020304" pitchFamily="18" charset="0"/>
              </a:rPr>
              <a:t>PREDICTION PAGE:</a:t>
            </a:r>
            <a:endParaRPr lang="en-IN" sz="2600" b="1"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Screenshots</a:t>
            </a:r>
            <a:endParaRPr lang="en-IN" sz="19900" b="1" dirty="0">
              <a:solidFill>
                <a:schemeClr val="accent1"/>
              </a:solidFill>
              <a:latin typeface="Times New Roman" panose="02020603050405020304" pitchFamily="18" charset="0"/>
              <a:cs typeface="Times New Roman" panose="02020603050405020304" pitchFamily="18" charset="0"/>
            </a:endParaRPr>
          </a:p>
        </p:txBody>
      </p:sp>
      <p:pic>
        <p:nvPicPr>
          <p:cNvPr id="9" name="Content Placeholder 4">
            <a:extLst>
              <a:ext uri="{FF2B5EF4-FFF2-40B4-BE49-F238E27FC236}">
                <a16:creationId xmlns:a16="http://schemas.microsoft.com/office/drawing/2014/main" id="{4EF44E60-0AB4-8C7C-D3AF-88F60A1DA3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4339"/>
          <a:stretch/>
        </p:blipFill>
        <p:spPr>
          <a:xfrm>
            <a:off x="464341" y="1766332"/>
            <a:ext cx="8203885" cy="4114515"/>
          </a:xfrm>
        </p:spPr>
      </p:pic>
      <p:sp>
        <p:nvSpPr>
          <p:cNvPr id="11" name="Date Placeholder 10"/>
          <p:cNvSpPr>
            <a:spLocks noGrp="1"/>
          </p:cNvSpPr>
          <p:nvPr>
            <p:ph type="dt" sz="half" idx="10"/>
          </p:nvPr>
        </p:nvSpPr>
        <p:spPr/>
        <p:txBody>
          <a:bodyPr/>
          <a:lstStyle/>
          <a:p>
            <a:r>
              <a:rPr lang="en-IN"/>
              <a:t>11-04-2023</a:t>
            </a:r>
          </a:p>
        </p:txBody>
      </p:sp>
    </p:spTree>
    <p:extLst>
      <p:ext uri="{BB962C8B-B14F-4D97-AF65-F5344CB8AC3E}">
        <p14:creationId xmlns:p14="http://schemas.microsoft.com/office/powerpoint/2010/main" val="2018087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r>
              <a:rPr lang="en-IN"/>
              <a:t>11-04-2023</a:t>
            </a: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21</a:t>
            </a:fld>
            <a:endParaRPr lang="en-IN" sz="1800" b="1" dirty="0">
              <a:solidFill>
                <a:schemeClr val="accent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7513A726-45BD-4B17-BF54-42F7352C7AE4}"/>
              </a:ext>
            </a:extLst>
          </p:cNvPr>
          <p:cNvSpPr txBox="1">
            <a:spLocks/>
          </p:cNvSpPr>
          <p:nvPr/>
        </p:nvSpPr>
        <p:spPr>
          <a:xfrm>
            <a:off x="628650" y="867550"/>
            <a:ext cx="7886700"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latin typeface="Times New Roman" panose="02020603050405020304" pitchFamily="18" charset="0"/>
                <a:cs typeface="Times New Roman" panose="02020603050405020304" pitchFamily="18" charset="0"/>
              </a:rPr>
              <a:t>PREDICTION GRAPH FOR ETHEREUM:</a:t>
            </a:r>
            <a:endParaRPr lang="en-IN" sz="2600" b="1"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7513A726-45BD-4B17-BF54-42F7352C7AE4}"/>
              </a:ext>
            </a:extLst>
          </p:cNvPr>
          <p:cNvSpPr txBox="1">
            <a:spLocks/>
          </p:cNvSpPr>
          <p:nvPr/>
        </p:nvSpPr>
        <p:spPr>
          <a:xfrm>
            <a:off x="628650" y="165991"/>
            <a:ext cx="7886700"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Screenshots</a:t>
            </a:r>
            <a:endParaRPr lang="en-IN" sz="19900" b="1" dirty="0">
              <a:solidFill>
                <a:schemeClr val="accent1"/>
              </a:solidFill>
              <a:latin typeface="Times New Roman" panose="02020603050405020304" pitchFamily="18" charset="0"/>
              <a:cs typeface="Times New Roman" panose="02020603050405020304" pitchFamily="18" charset="0"/>
            </a:endParaRPr>
          </a:p>
        </p:txBody>
      </p:sp>
      <p:pic>
        <p:nvPicPr>
          <p:cNvPr id="11" name="Content Placeholder 4">
            <a:extLst>
              <a:ext uri="{FF2B5EF4-FFF2-40B4-BE49-F238E27FC236}">
                <a16:creationId xmlns:a16="http://schemas.microsoft.com/office/drawing/2014/main" id="{D82D7399-DC95-7849-3089-1F79E56157F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650" y="1769285"/>
            <a:ext cx="7886700" cy="4215589"/>
          </a:xfrm>
        </p:spPr>
      </p:pic>
    </p:spTree>
    <p:extLst>
      <p:ext uri="{BB962C8B-B14F-4D97-AF65-F5344CB8AC3E}">
        <p14:creationId xmlns:p14="http://schemas.microsoft.com/office/powerpoint/2010/main" val="2479289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r>
              <a:rPr lang="en-IN"/>
              <a:t>11-04-2023</a:t>
            </a: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22</a:t>
            </a:fld>
            <a:endParaRPr lang="en-IN" sz="1800" b="1">
              <a:solidFill>
                <a:schemeClr val="accent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7513A726-45BD-4B17-BF54-42F7352C7AE4}"/>
              </a:ext>
            </a:extLst>
          </p:cNvPr>
          <p:cNvSpPr txBox="1">
            <a:spLocks/>
          </p:cNvSpPr>
          <p:nvPr/>
        </p:nvSpPr>
        <p:spPr>
          <a:xfrm>
            <a:off x="628650" y="867550"/>
            <a:ext cx="7886700"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latin typeface="Times New Roman" panose="02020603050405020304" pitchFamily="18" charset="0"/>
                <a:cs typeface="Times New Roman" panose="02020603050405020304" pitchFamily="18" charset="0"/>
              </a:rPr>
              <a:t>PREDICTION GRAPH FOR CARDANO:</a:t>
            </a:r>
            <a:endParaRPr lang="en-IN" sz="2600" b="1"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7513A726-45BD-4B17-BF54-42F7352C7AE4}"/>
              </a:ext>
            </a:extLst>
          </p:cNvPr>
          <p:cNvSpPr txBox="1">
            <a:spLocks/>
          </p:cNvSpPr>
          <p:nvPr/>
        </p:nvSpPr>
        <p:spPr>
          <a:xfrm>
            <a:off x="628650" y="165991"/>
            <a:ext cx="7886700"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Screenshots</a:t>
            </a:r>
            <a:endParaRPr lang="en-IN" sz="19900" b="1" dirty="0">
              <a:solidFill>
                <a:schemeClr val="accent1"/>
              </a:solidFill>
              <a:latin typeface="Times New Roman" panose="02020603050405020304" pitchFamily="18" charset="0"/>
              <a:cs typeface="Times New Roman" panose="02020603050405020304" pitchFamily="18" charset="0"/>
            </a:endParaRPr>
          </a:p>
        </p:txBody>
      </p:sp>
      <p:pic>
        <p:nvPicPr>
          <p:cNvPr id="7" name="Content Placeholder 4">
            <a:extLst>
              <a:ext uri="{FF2B5EF4-FFF2-40B4-BE49-F238E27FC236}">
                <a16:creationId xmlns:a16="http://schemas.microsoft.com/office/drawing/2014/main" id="{0BB4F41C-60C3-B086-02EA-36660F6FA9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658" y="1569109"/>
            <a:ext cx="8280824" cy="4279028"/>
          </a:xfrm>
        </p:spPr>
      </p:pic>
    </p:spTree>
    <p:extLst>
      <p:ext uri="{BB962C8B-B14F-4D97-AF65-F5344CB8AC3E}">
        <p14:creationId xmlns:p14="http://schemas.microsoft.com/office/powerpoint/2010/main" val="875631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r>
              <a:rPr lang="en-IN"/>
              <a:t>11-04-2023</a:t>
            </a: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23</a:t>
            </a:fld>
            <a:endParaRPr lang="en-IN" sz="1800" b="1" dirty="0">
              <a:solidFill>
                <a:schemeClr val="accent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7513A726-45BD-4B17-BF54-42F7352C7AE4}"/>
              </a:ext>
            </a:extLst>
          </p:cNvPr>
          <p:cNvSpPr txBox="1">
            <a:spLocks/>
          </p:cNvSpPr>
          <p:nvPr/>
        </p:nvSpPr>
        <p:spPr>
          <a:xfrm>
            <a:off x="628650" y="867550"/>
            <a:ext cx="7886700"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latin typeface="Times New Roman" panose="02020603050405020304" pitchFamily="18" charset="0"/>
                <a:cs typeface="Times New Roman" panose="02020603050405020304" pitchFamily="18" charset="0"/>
              </a:rPr>
              <a:t>LIVE PRICE PAGE:</a:t>
            </a:r>
            <a:endParaRPr lang="en-IN" sz="2600" b="1"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7513A726-45BD-4B17-BF54-42F7352C7AE4}"/>
              </a:ext>
            </a:extLst>
          </p:cNvPr>
          <p:cNvSpPr txBox="1">
            <a:spLocks/>
          </p:cNvSpPr>
          <p:nvPr/>
        </p:nvSpPr>
        <p:spPr>
          <a:xfrm>
            <a:off x="628650" y="165991"/>
            <a:ext cx="7886700"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Screenshots</a:t>
            </a:r>
            <a:endParaRPr lang="en-IN" sz="19900" b="1" dirty="0">
              <a:solidFill>
                <a:schemeClr val="accent1"/>
              </a:solidFill>
              <a:latin typeface="Times New Roman" panose="02020603050405020304" pitchFamily="18" charset="0"/>
              <a:cs typeface="Times New Roman" panose="02020603050405020304" pitchFamily="18" charset="0"/>
            </a:endParaRPr>
          </a:p>
        </p:txBody>
      </p:sp>
      <p:pic>
        <p:nvPicPr>
          <p:cNvPr id="7" name="Content Placeholder 4">
            <a:extLst>
              <a:ext uri="{FF2B5EF4-FFF2-40B4-BE49-F238E27FC236}">
                <a16:creationId xmlns:a16="http://schemas.microsoft.com/office/drawing/2014/main" id="{345BD403-1439-D3B7-A8B3-2149D355190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6557" y="2061208"/>
            <a:ext cx="7630886" cy="3729986"/>
          </a:xfrm>
        </p:spPr>
      </p:pic>
    </p:spTree>
    <p:extLst>
      <p:ext uri="{BB962C8B-B14F-4D97-AF65-F5344CB8AC3E}">
        <p14:creationId xmlns:p14="http://schemas.microsoft.com/office/powerpoint/2010/main" val="3006027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Conclusion / Feature Enhancement</a:t>
            </a:r>
            <a:endParaRPr lang="en-IN" sz="19900" b="1" dirty="0">
              <a:solidFill>
                <a:schemeClr val="accent1"/>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r>
              <a:rPr lang="en-IN"/>
              <a:t>11-04-2023</a:t>
            </a:r>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24</a:t>
            </a:fld>
            <a:endParaRPr lang="en-IN" sz="1800" b="1">
              <a:solidFill>
                <a:schemeClr val="accent1"/>
              </a:solidFill>
              <a:latin typeface="Times New Roman" panose="02020603050405020304" pitchFamily="18" charset="0"/>
              <a:cs typeface="Times New Roman" panose="02020603050405020304" pitchFamily="18" charset="0"/>
            </a:endParaRPr>
          </a:p>
        </p:txBody>
      </p:sp>
      <p:sp>
        <p:nvSpPr>
          <p:cNvPr id="4" name="Rectangle 3"/>
          <p:cNvSpPr/>
          <p:nvPr/>
        </p:nvSpPr>
        <p:spPr>
          <a:xfrm>
            <a:off x="628650" y="696249"/>
            <a:ext cx="8013326" cy="6247864"/>
          </a:xfrm>
          <a:prstGeom prst="rect">
            <a:avLst/>
          </a:prstGeom>
        </p:spPr>
        <p:txBody>
          <a:bodyPr wrap="square">
            <a:spAutoFit/>
          </a:bodyPr>
          <a:lstStyle/>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Thus this forecasting model predicts prices of </a:t>
            </a:r>
            <a:r>
              <a:rPr lang="en-US" sz="2600" dirty="0" err="1">
                <a:latin typeface="Times New Roman" panose="02020603050405020304" pitchFamily="18" charset="0"/>
                <a:cs typeface="Times New Roman" panose="02020603050405020304" pitchFamily="18" charset="0"/>
              </a:rPr>
              <a:t>cryptocurrency</a:t>
            </a:r>
            <a:r>
              <a:rPr lang="en-US" sz="2600" dirty="0">
                <a:latin typeface="Times New Roman" panose="02020603050405020304" pitchFamily="18" charset="0"/>
                <a:cs typeface="Times New Roman" panose="02020603050405020304" pitchFamily="18" charset="0"/>
              </a:rPr>
              <a:t> such as </a:t>
            </a:r>
            <a:r>
              <a:rPr lang="en-US" sz="2600" dirty="0" err="1">
                <a:latin typeface="Times New Roman" panose="02020603050405020304" pitchFamily="18" charset="0"/>
                <a:cs typeface="Times New Roman" panose="02020603050405020304" pitchFamily="18" charset="0"/>
              </a:rPr>
              <a:t>Bitcoin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Cardano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Ethereum</a:t>
            </a:r>
            <a:r>
              <a:rPr lang="en-US" sz="2600" dirty="0">
                <a:latin typeface="Times New Roman" panose="02020603050405020304" pitchFamily="18" charset="0"/>
                <a:cs typeface="Times New Roman" panose="02020603050405020304" pitchFamily="18" charset="0"/>
              </a:rPr>
              <a:t> and </a:t>
            </a:r>
            <a:r>
              <a:rPr lang="en-US" sz="2600" dirty="0" err="1">
                <a:latin typeface="Times New Roman" panose="02020603050405020304" pitchFamily="18" charset="0"/>
                <a:cs typeface="Times New Roman" panose="02020603050405020304" pitchFamily="18" charset="0"/>
              </a:rPr>
              <a:t>Litecoin</a:t>
            </a:r>
            <a:r>
              <a:rPr lang="en-US" sz="2600" dirty="0">
                <a:latin typeface="Times New Roman" panose="02020603050405020304" pitchFamily="18" charset="0"/>
                <a:cs typeface="Times New Roman" panose="02020603050405020304" pitchFamily="18" charset="0"/>
              </a:rPr>
              <a:t> using </a:t>
            </a:r>
            <a:r>
              <a:rPr lang="en-US" sz="2600" dirty="0" err="1">
                <a:latin typeface="Times New Roman" panose="02020603050405020304" pitchFamily="18" charset="0"/>
                <a:cs typeface="Times New Roman" panose="02020603050405020304" pitchFamily="18" charset="0"/>
              </a:rPr>
              <a:t>BiLSTM</a:t>
            </a:r>
            <a:r>
              <a:rPr lang="en-US" sz="2600" dirty="0">
                <a:latin typeface="Times New Roman" panose="02020603050405020304" pitchFamily="18" charset="0"/>
                <a:cs typeface="Times New Roman" panose="02020603050405020304" pitchFamily="18" charset="0"/>
              </a:rPr>
              <a:t> algorithm with high accuracy.</a:t>
            </a:r>
          </a:p>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a:t>
            </a:r>
            <a:r>
              <a:rPr lang="en-US" sz="2600" u="sng" dirty="0">
                <a:solidFill>
                  <a:schemeClr val="accent1"/>
                </a:solidFill>
                <a:latin typeface="Times New Roman" panose="02020603050405020304" pitchFamily="18" charset="0"/>
                <a:cs typeface="Times New Roman" panose="02020603050405020304" pitchFamily="18" charset="0"/>
              </a:rPr>
              <a:t>The accuracy of the price prediction ranges from 95 to 97 percent</a:t>
            </a:r>
            <a:r>
              <a:rPr lang="en-US" sz="2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These prediction are represented as a graph which is embedded in a website.</a:t>
            </a:r>
          </a:p>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Thus prediction and </a:t>
            </a:r>
            <a:r>
              <a:rPr lang="en-US" sz="2600" u="sng" dirty="0">
                <a:solidFill>
                  <a:schemeClr val="accent1"/>
                </a:solidFill>
                <a:latin typeface="Times New Roman" panose="02020603050405020304" pitchFamily="18" charset="0"/>
                <a:cs typeface="Times New Roman" panose="02020603050405020304" pitchFamily="18" charset="0"/>
              </a:rPr>
              <a:t>live prices can be viewed through the website by the users.</a:t>
            </a:r>
          </a:p>
          <a:p>
            <a:pPr marL="285750" indent="-285750">
              <a:buFont typeface="Arial" panose="020B0604020202020204" pitchFamily="34" charset="0"/>
              <a:buChar char="•"/>
            </a:pPr>
            <a:r>
              <a:rPr lang="en-US" sz="2600" u="sng" dirty="0">
                <a:solidFill>
                  <a:schemeClr val="accent1"/>
                </a:solidFill>
                <a:latin typeface="Times New Roman" panose="02020603050405020304" pitchFamily="18" charset="0"/>
                <a:cs typeface="Times New Roman" panose="02020603050405020304" pitchFamily="18" charset="0"/>
              </a:rPr>
              <a:t>Future enhancement </a:t>
            </a:r>
            <a:r>
              <a:rPr lang="en-US" sz="2600" dirty="0">
                <a:latin typeface="Times New Roman" panose="02020603050405020304" pitchFamily="18" charset="0"/>
                <a:cs typeface="Times New Roman" panose="02020603050405020304" pitchFamily="18" charset="0"/>
              </a:rPr>
              <a:t>can be made by updating our datasets to ensure our forecast model to be relevant. </a:t>
            </a:r>
          </a:p>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So, </a:t>
            </a:r>
            <a:r>
              <a:rPr lang="en-US" sz="2600" u="sng" dirty="0">
                <a:solidFill>
                  <a:schemeClr val="accent1"/>
                </a:solidFill>
                <a:latin typeface="Times New Roman" panose="02020603050405020304" pitchFamily="18" charset="0"/>
                <a:cs typeface="Times New Roman" panose="02020603050405020304" pitchFamily="18" charset="0"/>
              </a:rPr>
              <a:t>we can use APIs for data collection </a:t>
            </a:r>
            <a:r>
              <a:rPr lang="en-US" sz="2600" dirty="0">
                <a:latin typeface="Times New Roman" panose="02020603050405020304" pitchFamily="18" charset="0"/>
                <a:cs typeface="Times New Roman" panose="02020603050405020304" pitchFamily="18" charset="0"/>
              </a:rPr>
              <a:t>or else its better to fetch the live price of the </a:t>
            </a:r>
            <a:r>
              <a:rPr lang="en-US" sz="2600" dirty="0" err="1">
                <a:latin typeface="Times New Roman" panose="02020603050405020304" pitchFamily="18" charset="0"/>
                <a:cs typeface="Times New Roman" panose="02020603050405020304" pitchFamily="18" charset="0"/>
              </a:rPr>
              <a:t>cryptocurrency</a:t>
            </a:r>
            <a:r>
              <a:rPr lang="en-US" sz="2600" dirty="0">
                <a:latin typeface="Times New Roman" panose="02020603050405020304" pitchFamily="18" charset="0"/>
                <a:cs typeface="Times New Roman" panose="02020603050405020304" pitchFamily="18" charset="0"/>
              </a:rPr>
              <a:t> data from their exchanges. </a:t>
            </a:r>
          </a:p>
          <a:p>
            <a:pPr marL="285750" indent="-285750">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939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Reference Paper</a:t>
            </a:r>
            <a:endParaRPr lang="en-IN" sz="3200" b="1" dirty="0">
              <a:solidFill>
                <a:schemeClr val="accent1"/>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a:off x="628650" y="1605828"/>
            <a:ext cx="7886700" cy="38267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Font typeface="Arial" panose="020B0604020202020204" pitchFamily="34" charset="0"/>
              <a:buChar char="•"/>
            </a:pPr>
            <a:endParaRPr lang="en-IN" dirty="0">
              <a:solidFill>
                <a:srgbClr val="7030A0"/>
              </a:solidFill>
              <a:latin typeface="+mn-lt"/>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r>
              <a:rPr lang="en-IN"/>
              <a:t>11-04-2023</a:t>
            </a:r>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25</a:t>
            </a:fld>
            <a:endParaRPr lang="en-IN" sz="1800" b="1" dirty="0">
              <a:solidFill>
                <a:schemeClr val="accent1"/>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047" y="842682"/>
            <a:ext cx="8659906" cy="5632311"/>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[1] R. Parekh </a:t>
            </a:r>
            <a:r>
              <a:rPr lang="en-US" sz="2400" i="1" dirty="0">
                <a:latin typeface="Times New Roman" panose="02020603050405020304" pitchFamily="18" charset="0"/>
                <a:cs typeface="Times New Roman" panose="02020603050405020304" pitchFamily="18" charset="0"/>
              </a:rPr>
              <a:t>et al</a:t>
            </a:r>
            <a:r>
              <a:rPr lang="en-US" sz="2400" dirty="0">
                <a:latin typeface="Times New Roman" panose="02020603050405020304" pitchFamily="18" charset="0"/>
                <a:cs typeface="Times New Roman" panose="02020603050405020304" pitchFamily="18" charset="0"/>
              </a:rPr>
              <a:t>., "</a:t>
            </a:r>
            <a:r>
              <a:rPr lang="en-US" sz="2400" dirty="0">
                <a:solidFill>
                  <a:schemeClr val="accent1"/>
                </a:solidFill>
                <a:latin typeface="Times New Roman" panose="02020603050405020304" pitchFamily="18" charset="0"/>
                <a:cs typeface="Times New Roman" panose="02020603050405020304" pitchFamily="18" charset="0"/>
              </a:rPr>
              <a:t>DL-</a:t>
            </a:r>
            <a:r>
              <a:rPr lang="en-US" sz="2400" dirty="0" err="1">
                <a:solidFill>
                  <a:schemeClr val="accent1"/>
                </a:solidFill>
                <a:latin typeface="Times New Roman" panose="02020603050405020304" pitchFamily="18" charset="0"/>
                <a:cs typeface="Times New Roman" panose="02020603050405020304" pitchFamily="18" charset="0"/>
              </a:rPr>
              <a:t>GuesS</a:t>
            </a:r>
            <a:r>
              <a:rPr lang="en-US" sz="2400" dirty="0">
                <a:solidFill>
                  <a:schemeClr val="accent1"/>
                </a:solidFill>
                <a:latin typeface="Times New Roman" panose="02020603050405020304" pitchFamily="18" charset="0"/>
                <a:cs typeface="Times New Roman" panose="02020603050405020304" pitchFamily="18" charset="0"/>
              </a:rPr>
              <a:t>: Deep Learning and Sentiment Analysis-Based </a:t>
            </a:r>
            <a:r>
              <a:rPr lang="en-US" sz="2400" dirty="0" err="1">
                <a:solidFill>
                  <a:schemeClr val="accent1"/>
                </a:solidFill>
                <a:latin typeface="Times New Roman" panose="02020603050405020304" pitchFamily="18" charset="0"/>
                <a:cs typeface="Times New Roman" panose="02020603050405020304" pitchFamily="18" charset="0"/>
              </a:rPr>
              <a:t>Cryptocurrency</a:t>
            </a:r>
            <a:r>
              <a:rPr lang="en-US" sz="2400" dirty="0">
                <a:solidFill>
                  <a:schemeClr val="accent1"/>
                </a:solidFill>
                <a:latin typeface="Times New Roman" panose="02020603050405020304" pitchFamily="18" charset="0"/>
                <a:cs typeface="Times New Roman" panose="02020603050405020304" pitchFamily="18" charset="0"/>
              </a:rPr>
              <a:t> Price Prediction</a:t>
            </a:r>
            <a:r>
              <a:rPr lang="en-US" sz="2400" dirty="0">
                <a:latin typeface="Times New Roman" panose="02020603050405020304" pitchFamily="18" charset="0"/>
                <a:cs typeface="Times New Roman" panose="02020603050405020304" pitchFamily="18" charset="0"/>
              </a:rPr>
              <a:t>," in </a:t>
            </a:r>
            <a:r>
              <a:rPr lang="en-US" sz="2400" i="1" dirty="0">
                <a:latin typeface="Times New Roman" panose="02020603050405020304" pitchFamily="18" charset="0"/>
                <a:cs typeface="Times New Roman" panose="02020603050405020304" pitchFamily="18" charset="0"/>
              </a:rPr>
              <a:t>IEEE Access</a:t>
            </a:r>
            <a:r>
              <a:rPr lang="en-US" sz="2400" dirty="0">
                <a:latin typeface="Times New Roman" panose="02020603050405020304" pitchFamily="18" charset="0"/>
                <a:cs typeface="Times New Roman" panose="02020603050405020304" pitchFamily="18" charset="0"/>
              </a:rPr>
              <a:t>, vol. 10, pp. 35398-35409, 2022, </a:t>
            </a:r>
            <a:r>
              <a:rPr lang="en-US" sz="2400" dirty="0" err="1">
                <a:latin typeface="Times New Roman" panose="02020603050405020304" pitchFamily="18" charset="0"/>
                <a:cs typeface="Times New Roman" panose="02020603050405020304" pitchFamily="18" charset="0"/>
              </a:rPr>
              <a:t>doi</a:t>
            </a:r>
            <a:r>
              <a:rPr lang="en-US" sz="2400" dirty="0">
                <a:latin typeface="Times New Roman" panose="02020603050405020304" pitchFamily="18" charset="0"/>
                <a:cs typeface="Times New Roman" panose="02020603050405020304" pitchFamily="18" charset="0"/>
              </a:rPr>
              <a:t>: 10.1109/ACCESS.2022.3163305.</a:t>
            </a:r>
          </a:p>
          <a:p>
            <a:pPr algn="just"/>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Nishant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Jagannath</a:t>
            </a:r>
            <a:r>
              <a:rPr lang="en-US" sz="2400" dirty="0">
                <a:latin typeface="Times New Roman" panose="02020603050405020304" pitchFamily="18" charset="0"/>
                <a:cs typeface="Times New Roman" panose="02020603050405020304" pitchFamily="18" charset="0"/>
              </a:rPr>
              <a:t>, Tudor </a:t>
            </a:r>
            <a:r>
              <a:rPr lang="en-US" sz="2400" dirty="0" err="1">
                <a:latin typeface="Times New Roman" panose="02020603050405020304" pitchFamily="18" charset="0"/>
                <a:cs typeface="Times New Roman" panose="02020603050405020304" pitchFamily="18" charset="0"/>
              </a:rPr>
              <a:t>Barbulescu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Karam</a:t>
            </a:r>
            <a:r>
              <a:rPr lang="en-US" sz="2400" dirty="0">
                <a:latin typeface="Times New Roman" panose="02020603050405020304" pitchFamily="18" charset="0"/>
                <a:cs typeface="Times New Roman" panose="02020603050405020304" pitchFamily="18" charset="0"/>
              </a:rPr>
              <a:t> M. </a:t>
            </a:r>
            <a:r>
              <a:rPr lang="en-US" sz="2400" dirty="0" err="1">
                <a:latin typeface="Times New Roman" panose="02020603050405020304" pitchFamily="18" charset="0"/>
                <a:cs typeface="Times New Roman" panose="02020603050405020304" pitchFamily="18" charset="0"/>
              </a:rPr>
              <a:t>Sallam</a:t>
            </a:r>
            <a:r>
              <a:rPr lang="en-US" sz="2400" dirty="0">
                <a:latin typeface="Times New Roman" panose="02020603050405020304" pitchFamily="18" charset="0"/>
                <a:cs typeface="Times New Roman" panose="02020603050405020304" pitchFamily="18" charset="0"/>
              </a:rPr>
              <a:t>, Ibrahim </a:t>
            </a:r>
            <a:r>
              <a:rPr lang="en-US" sz="2400" dirty="0" err="1">
                <a:latin typeface="Times New Roman" panose="02020603050405020304" pitchFamily="18" charset="0"/>
                <a:cs typeface="Times New Roman" panose="02020603050405020304" pitchFamily="18" charset="0"/>
              </a:rPr>
              <a:t>Elgendi</a:t>
            </a:r>
            <a:r>
              <a:rPr lang="en-US" sz="2400" dirty="0">
                <a:latin typeface="Times New Roman" panose="02020603050405020304" pitchFamily="18" charset="0"/>
                <a:cs typeface="Times New Roman" panose="02020603050405020304" pitchFamily="18" charset="0"/>
              </a:rPr>
              <a:t>, Braden </a:t>
            </a:r>
            <a:r>
              <a:rPr lang="en-US" sz="2400" dirty="0" err="1">
                <a:latin typeface="Times New Roman" panose="02020603050405020304" pitchFamily="18" charset="0"/>
                <a:cs typeface="Times New Roman" panose="02020603050405020304" pitchFamily="18" charset="0"/>
              </a:rPr>
              <a:t>Megarth</a:t>
            </a:r>
            <a:r>
              <a:rPr lang="en-US" sz="2400" dirty="0">
                <a:latin typeface="Times New Roman" panose="02020603050405020304" pitchFamily="18" charset="0"/>
                <a:cs typeface="Times New Roman" panose="02020603050405020304" pitchFamily="18" charset="0"/>
              </a:rPr>
              <a:t>, Abbas </a:t>
            </a:r>
            <a:r>
              <a:rPr lang="en-US" sz="2400" dirty="0" err="1">
                <a:latin typeface="Times New Roman" panose="02020603050405020304" pitchFamily="18" charset="0"/>
                <a:cs typeface="Times New Roman" panose="02020603050405020304" pitchFamily="18" charset="0"/>
              </a:rPr>
              <a:t>Jamalipour</a:t>
            </a:r>
            <a:r>
              <a:rPr lang="en-US" sz="2400" dirty="0">
                <a:latin typeface="Times New Roman" panose="02020603050405020304" pitchFamily="18" charset="0"/>
                <a:cs typeface="Times New Roman" panose="02020603050405020304" pitchFamily="18" charset="0"/>
              </a:rPr>
              <a:t>, Mohamed Abdel-Basset &amp; </a:t>
            </a:r>
            <a:r>
              <a:rPr lang="en-US" sz="2400" dirty="0" err="1">
                <a:latin typeface="Times New Roman" panose="02020603050405020304" pitchFamily="18" charset="0"/>
                <a:cs typeface="Times New Roman" panose="02020603050405020304" pitchFamily="18" charset="0"/>
              </a:rPr>
              <a:t>Kumudu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Munasinghe</a:t>
            </a:r>
            <a:r>
              <a:rPr lang="en-US" sz="2400" dirty="0">
                <a:latin typeface="Times New Roman" panose="02020603050405020304" pitchFamily="18" charset="0"/>
                <a:cs typeface="Times New Roman" panose="02020603050405020304" pitchFamily="18" charset="0"/>
              </a:rPr>
              <a:t> (2021) “</a:t>
            </a:r>
            <a:r>
              <a:rPr lang="en-US" sz="2400" dirty="0">
                <a:solidFill>
                  <a:schemeClr val="accent1"/>
                </a:solidFill>
                <a:latin typeface="Times New Roman" panose="02020603050405020304" pitchFamily="18" charset="0"/>
                <a:cs typeface="Times New Roman" panose="02020603050405020304" pitchFamily="18" charset="0"/>
              </a:rPr>
              <a:t>An On-Chain Analysis-Based Approach to Predict </a:t>
            </a:r>
            <a:r>
              <a:rPr lang="en-US" sz="2400" dirty="0" err="1">
                <a:solidFill>
                  <a:schemeClr val="accent1"/>
                </a:solidFill>
                <a:latin typeface="Times New Roman" panose="02020603050405020304" pitchFamily="18" charset="0"/>
                <a:cs typeface="Times New Roman" panose="02020603050405020304" pitchFamily="18" charset="0"/>
              </a:rPr>
              <a:t>Ethereum</a:t>
            </a:r>
            <a:r>
              <a:rPr lang="en-US" sz="2400" dirty="0">
                <a:solidFill>
                  <a:schemeClr val="accent1"/>
                </a:solidFill>
                <a:latin typeface="Times New Roman" panose="02020603050405020304" pitchFamily="18" charset="0"/>
                <a:cs typeface="Times New Roman" panose="02020603050405020304" pitchFamily="18" charset="0"/>
              </a:rPr>
              <a:t> Prices </a:t>
            </a:r>
            <a:r>
              <a:rPr lang="en-US" sz="2400" dirty="0">
                <a:latin typeface="Times New Roman" panose="02020603050405020304" pitchFamily="18" charset="0"/>
                <a:cs typeface="Times New Roman" panose="02020603050405020304" pitchFamily="18" charset="0"/>
              </a:rPr>
              <a:t>” IEEE </a:t>
            </a:r>
            <a:r>
              <a:rPr lang="en-US" sz="2400" dirty="0" err="1">
                <a:latin typeface="Times New Roman" panose="02020603050405020304" pitchFamily="18" charset="0"/>
                <a:cs typeface="Times New Roman" panose="02020603050405020304" pitchFamily="18" charset="0"/>
              </a:rPr>
              <a:t>Xplore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doi</a:t>
            </a:r>
            <a:r>
              <a:rPr lang="en-US"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10.1109/ACCESS.2021.3135620</a:t>
            </a:r>
          </a:p>
          <a:p>
            <a:pPr algn="just"/>
            <a:r>
              <a:rPr lang="en-US" sz="2400"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 N. </a:t>
            </a:r>
            <a:r>
              <a:rPr lang="en-IN" sz="2400" dirty="0" err="1">
                <a:latin typeface="Times New Roman" panose="02020603050405020304" pitchFamily="18" charset="0"/>
                <a:cs typeface="Times New Roman" panose="02020603050405020304" pitchFamily="18" charset="0"/>
              </a:rPr>
              <a:t>Aslam</a:t>
            </a:r>
            <a:r>
              <a:rPr lang="en-IN" sz="2400" dirty="0">
                <a:latin typeface="Times New Roman" panose="02020603050405020304" pitchFamily="18" charset="0"/>
                <a:cs typeface="Times New Roman" panose="02020603050405020304" pitchFamily="18" charset="0"/>
              </a:rPr>
              <a:t>, F. </a:t>
            </a:r>
            <a:r>
              <a:rPr lang="en-IN" sz="2400" dirty="0" err="1">
                <a:latin typeface="Times New Roman" panose="02020603050405020304" pitchFamily="18" charset="0"/>
                <a:cs typeface="Times New Roman" panose="02020603050405020304" pitchFamily="18" charset="0"/>
              </a:rPr>
              <a:t>Rustam</a:t>
            </a:r>
            <a:r>
              <a:rPr lang="en-IN" sz="2400" dirty="0">
                <a:latin typeface="Times New Roman" panose="02020603050405020304" pitchFamily="18" charset="0"/>
                <a:cs typeface="Times New Roman" panose="02020603050405020304" pitchFamily="18" charset="0"/>
              </a:rPr>
              <a:t>, E. Lee, P. B. Washington and I. Ashraf, "</a:t>
            </a:r>
            <a:r>
              <a:rPr lang="en-IN" sz="2400" dirty="0">
                <a:solidFill>
                  <a:schemeClr val="accent1"/>
                </a:solidFill>
                <a:latin typeface="Times New Roman" panose="02020603050405020304" pitchFamily="18" charset="0"/>
                <a:cs typeface="Times New Roman" panose="02020603050405020304" pitchFamily="18" charset="0"/>
              </a:rPr>
              <a:t>Sentiment Analysis and Emotion Detection on </a:t>
            </a:r>
            <a:r>
              <a:rPr lang="en-IN" sz="2400" dirty="0" err="1">
                <a:solidFill>
                  <a:schemeClr val="accent1"/>
                </a:solidFill>
                <a:latin typeface="Times New Roman" panose="02020603050405020304" pitchFamily="18" charset="0"/>
                <a:cs typeface="Times New Roman" panose="02020603050405020304" pitchFamily="18" charset="0"/>
              </a:rPr>
              <a:t>Cryptocurrency</a:t>
            </a:r>
            <a:r>
              <a:rPr lang="en-IN" sz="2400" dirty="0">
                <a:solidFill>
                  <a:schemeClr val="accent1"/>
                </a:solidFill>
                <a:latin typeface="Times New Roman" panose="02020603050405020304" pitchFamily="18" charset="0"/>
                <a:cs typeface="Times New Roman" panose="02020603050405020304" pitchFamily="18" charset="0"/>
              </a:rPr>
              <a:t> Related Tweets Using Ensemble LSTM-GRU Model</a:t>
            </a:r>
            <a:r>
              <a:rPr lang="en-IN" sz="2400" dirty="0">
                <a:latin typeface="Times New Roman" panose="02020603050405020304" pitchFamily="18" charset="0"/>
                <a:cs typeface="Times New Roman" panose="02020603050405020304" pitchFamily="18" charset="0"/>
              </a:rPr>
              <a:t>," in </a:t>
            </a:r>
            <a:r>
              <a:rPr lang="en-IN" sz="2400" i="1" dirty="0">
                <a:latin typeface="Times New Roman" panose="02020603050405020304" pitchFamily="18" charset="0"/>
                <a:cs typeface="Times New Roman" panose="02020603050405020304" pitchFamily="18" charset="0"/>
              </a:rPr>
              <a:t>IEEE Access</a:t>
            </a:r>
            <a:r>
              <a:rPr lang="en-IN" sz="2400" dirty="0">
                <a:latin typeface="Times New Roman" panose="02020603050405020304" pitchFamily="18" charset="0"/>
                <a:cs typeface="Times New Roman" panose="02020603050405020304" pitchFamily="18" charset="0"/>
              </a:rPr>
              <a:t>, vol. 10, pp. 39313-39324, 2022, </a:t>
            </a:r>
            <a:r>
              <a:rPr lang="en-IN" sz="2400" dirty="0" err="1">
                <a:latin typeface="Times New Roman" panose="02020603050405020304" pitchFamily="18" charset="0"/>
                <a:cs typeface="Times New Roman" panose="02020603050405020304" pitchFamily="18" charset="0"/>
              </a:rPr>
              <a:t>doi</a:t>
            </a:r>
            <a:r>
              <a:rPr lang="en-IN" sz="2400" dirty="0">
                <a:latin typeface="Times New Roman" panose="02020603050405020304" pitchFamily="18" charset="0"/>
                <a:cs typeface="Times New Roman" panose="02020603050405020304" pitchFamily="18" charset="0"/>
              </a:rPr>
              <a:t>: 10.1109/ACCESS.2022.3165621.</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45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603062"/>
          </a:xfrm>
        </p:spPr>
        <p:txBody>
          <a:bodyPr>
            <a:norm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Objective of the Project</a:t>
            </a:r>
            <a:endParaRPr lang="en-IN" sz="3600" b="1" dirty="0">
              <a:solidFill>
                <a:schemeClr val="accent1"/>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628650" y="1398494"/>
            <a:ext cx="7886700" cy="4778469"/>
          </a:xfrm>
        </p:spPr>
        <p:txBody>
          <a:bodyPr/>
          <a:lstStyle/>
          <a:p>
            <a:r>
              <a:rPr lang="en-US" dirty="0">
                <a:latin typeface="Times New Roman" panose="02020603050405020304" pitchFamily="18" charset="0"/>
                <a:cs typeface="Times New Roman" panose="02020603050405020304" pitchFamily="18" charset="0"/>
              </a:rPr>
              <a:t>As </a:t>
            </a:r>
            <a:r>
              <a:rPr lang="en-US" dirty="0" err="1">
                <a:latin typeface="Times New Roman" panose="02020603050405020304" pitchFamily="18" charset="0"/>
                <a:cs typeface="Times New Roman" panose="02020603050405020304" pitchFamily="18" charset="0"/>
              </a:rPr>
              <a:t>cryptocurrency</a:t>
            </a:r>
            <a:r>
              <a:rPr lang="en-US" dirty="0">
                <a:latin typeface="Times New Roman" panose="02020603050405020304" pitchFamily="18" charset="0"/>
                <a:cs typeface="Times New Roman" panose="02020603050405020304" pitchFamily="18" charset="0"/>
              </a:rPr>
              <a:t> is one of the major investments in the world and it takes a lot of labor to predict the future prices by doing the analysis. </a:t>
            </a:r>
          </a:p>
          <a:p>
            <a:r>
              <a:rPr lang="en-US" dirty="0">
                <a:latin typeface="Times New Roman" panose="02020603050405020304" pitchFamily="18" charset="0"/>
                <a:cs typeface="Times New Roman" panose="02020603050405020304" pitchFamily="18" charset="0"/>
              </a:rPr>
              <a:t>Building a deep learning model to </a:t>
            </a:r>
            <a:r>
              <a:rPr lang="en-US" u="sng" dirty="0">
                <a:solidFill>
                  <a:schemeClr val="accent1"/>
                </a:solidFill>
                <a:latin typeface="Times New Roman" panose="02020603050405020304" pitchFamily="18" charset="0"/>
                <a:cs typeface="Times New Roman" panose="02020603050405020304" pitchFamily="18" charset="0"/>
              </a:rPr>
              <a:t>forecast the price of </a:t>
            </a:r>
            <a:r>
              <a:rPr lang="en-US" u="sng" dirty="0" err="1">
                <a:solidFill>
                  <a:schemeClr val="accent1"/>
                </a:solidFill>
                <a:latin typeface="Times New Roman" panose="02020603050405020304" pitchFamily="18" charset="0"/>
                <a:cs typeface="Times New Roman" panose="02020603050405020304" pitchFamily="18" charset="0"/>
              </a:rPr>
              <a:t>cryptocurrency</a:t>
            </a:r>
            <a:r>
              <a:rPr lang="en-US" dirty="0">
                <a:latin typeface="Times New Roman" panose="02020603050405020304" pitchFamily="18" charset="0"/>
                <a:cs typeface="Times New Roman" panose="02020603050405020304" pitchFamily="18" charset="0"/>
              </a:rPr>
              <a:t> is lot beneficial to the companies and other investors who invest in them and it also  reduces the human labor..</a:t>
            </a:r>
          </a:p>
          <a:p>
            <a:r>
              <a:rPr lang="en-US" dirty="0">
                <a:latin typeface="Times New Roman" panose="02020603050405020304" pitchFamily="18" charset="0"/>
                <a:cs typeface="Times New Roman" panose="02020603050405020304" pitchFamily="18" charset="0"/>
              </a:rPr>
              <a:t>The main objective of the proposed system is </a:t>
            </a:r>
            <a:r>
              <a:rPr lang="en-US" u="sng" dirty="0">
                <a:solidFill>
                  <a:schemeClr val="accent1"/>
                </a:solidFill>
                <a:latin typeface="Times New Roman" panose="02020603050405020304" pitchFamily="18" charset="0"/>
                <a:cs typeface="Times New Roman" panose="02020603050405020304" pitchFamily="18" charset="0"/>
              </a:rPr>
              <a:t>to increase the accuracy of the price prediction</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82B3EE2-24C4-940E-3786-D25689664F2D}"/>
              </a:ext>
            </a:extLst>
          </p:cNvPr>
          <p:cNvSpPr>
            <a:spLocks noGrp="1"/>
          </p:cNvSpPr>
          <p:nvPr>
            <p:ph type="dt" sz="half" idx="10"/>
          </p:nvPr>
        </p:nvSpPr>
        <p:spPr/>
        <p:txBody>
          <a:bodyPr/>
          <a:lstStyle/>
          <a:p>
            <a:r>
              <a:rPr lang="en-IN"/>
              <a:t>11-04-2023</a:t>
            </a:r>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pPr/>
              <a:t>3</a:t>
            </a:fld>
            <a:endParaRPr lang="en-IN" sz="18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2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33083"/>
            <a:ext cx="7886700" cy="530258"/>
          </a:xfrm>
        </p:spPr>
        <p:txBody>
          <a:bodyPr>
            <a:no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Literature Survey</a:t>
            </a:r>
            <a:endParaRPr lang="en-IN" sz="3600" b="1" dirty="0">
              <a:solidFill>
                <a:schemeClr val="accent1"/>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IN"/>
              <a:t>11-04-2023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z="1800" smtClean="0">
                <a:solidFill>
                  <a:schemeClr val="accent1"/>
                </a:solidFill>
                <a:latin typeface="Times New Roman" panose="02020603050405020304" pitchFamily="18" charset="0"/>
                <a:cs typeface="Times New Roman" panose="02020603050405020304" pitchFamily="18" charset="0"/>
              </a:rPr>
              <a:t>4</a:t>
            </a:fld>
            <a:endParaRPr lang="en-IN" sz="1800">
              <a:solidFill>
                <a:schemeClr val="accent1"/>
              </a:solidFill>
              <a:latin typeface="Times New Roman" panose="02020603050405020304" pitchFamily="18" charset="0"/>
              <a:cs typeface="Times New Roman" panose="02020603050405020304" pitchFamily="18" charset="0"/>
            </a:endParaRPr>
          </a:p>
        </p:txBody>
      </p:sp>
      <p:graphicFrame>
        <p:nvGraphicFramePr>
          <p:cNvPr id="7" name="Content Placeholder 3">
            <a:extLst>
              <a:ext uri="{FF2B5EF4-FFF2-40B4-BE49-F238E27FC236}">
                <a16:creationId xmlns:a16="http://schemas.microsoft.com/office/drawing/2014/main" id="{E5AF3308-2E77-0707-AC4E-B563B3C47CF6}"/>
              </a:ext>
            </a:extLst>
          </p:cNvPr>
          <p:cNvGraphicFramePr>
            <a:graphicFrameLocks noGrp="1"/>
          </p:cNvGraphicFramePr>
          <p:nvPr>
            <p:ph idx="1"/>
            <p:extLst>
              <p:ext uri="{D42A27DB-BD31-4B8C-83A1-F6EECF244321}">
                <p14:modId xmlns:p14="http://schemas.microsoft.com/office/powerpoint/2010/main" val="3334208915"/>
              </p:ext>
            </p:extLst>
          </p:nvPr>
        </p:nvGraphicFramePr>
        <p:xfrm>
          <a:off x="0" y="788895"/>
          <a:ext cx="9144000" cy="5504329"/>
        </p:xfrm>
        <a:graphic>
          <a:graphicData uri="http://schemas.openxmlformats.org/drawingml/2006/table">
            <a:tbl>
              <a:tblPr firstRow="1" firstCol="1" bandRow="1">
                <a:tableStyleId>{5C22544A-7EE6-4342-B048-85BDC9FD1C3A}</a:tableStyleId>
              </a:tblPr>
              <a:tblGrid>
                <a:gridCol w="1002927">
                  <a:extLst>
                    <a:ext uri="{9D8B030D-6E8A-4147-A177-3AD203B41FA5}">
                      <a16:colId xmlns:a16="http://schemas.microsoft.com/office/drawing/2014/main" val="2804429902"/>
                    </a:ext>
                  </a:extLst>
                </a:gridCol>
                <a:gridCol w="806823">
                  <a:extLst>
                    <a:ext uri="{9D8B030D-6E8A-4147-A177-3AD203B41FA5}">
                      <a16:colId xmlns:a16="http://schemas.microsoft.com/office/drawing/2014/main" val="4072084471"/>
                    </a:ext>
                  </a:extLst>
                </a:gridCol>
                <a:gridCol w="2923615">
                  <a:extLst>
                    <a:ext uri="{9D8B030D-6E8A-4147-A177-3AD203B41FA5}">
                      <a16:colId xmlns:a16="http://schemas.microsoft.com/office/drawing/2014/main" val="481992141"/>
                    </a:ext>
                  </a:extLst>
                </a:gridCol>
                <a:gridCol w="2115670">
                  <a:extLst>
                    <a:ext uri="{9D8B030D-6E8A-4147-A177-3AD203B41FA5}">
                      <a16:colId xmlns:a16="http://schemas.microsoft.com/office/drawing/2014/main" val="3652371267"/>
                    </a:ext>
                  </a:extLst>
                </a:gridCol>
                <a:gridCol w="2294965">
                  <a:extLst>
                    <a:ext uri="{9D8B030D-6E8A-4147-A177-3AD203B41FA5}">
                      <a16:colId xmlns:a16="http://schemas.microsoft.com/office/drawing/2014/main" val="1255472200"/>
                    </a:ext>
                  </a:extLst>
                </a:gridCol>
              </a:tblGrid>
              <a:tr h="1424996">
                <a:tc>
                  <a:txBody>
                    <a:bodyPr/>
                    <a:lstStyle/>
                    <a:p>
                      <a:pPr algn="ctr">
                        <a:lnSpc>
                          <a:spcPct val="107000"/>
                        </a:lnSpc>
                        <a:spcAft>
                          <a:spcPts val="800"/>
                        </a:spcAft>
                      </a:pPr>
                      <a:endParaRPr lang="en-IN" sz="2000" kern="1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2000" kern="100" dirty="0" err="1">
                          <a:effectLst/>
                          <a:latin typeface="Times New Roman" panose="02020603050405020304" pitchFamily="18" charset="0"/>
                          <a:cs typeface="Times New Roman" panose="02020603050405020304" pitchFamily="18" charset="0"/>
                        </a:rPr>
                        <a:t>Ref.No</a:t>
                      </a:r>
                      <a:r>
                        <a:rPr lang="en-IN" sz="2000" kern="100" dirty="0">
                          <a:effectLst/>
                          <a:latin typeface="Times New Roman" panose="02020603050405020304" pitchFamily="18"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2000" kern="1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Year</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2000"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Title</a:t>
                      </a:r>
                    </a:p>
                    <a:p>
                      <a:pPr>
                        <a:lnSpc>
                          <a:spcPct val="107000"/>
                        </a:lnSpc>
                        <a:spcAft>
                          <a:spcPts val="800"/>
                        </a:spcAft>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a:t>
                      </a:r>
                    </a:p>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Methodology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2000" kern="1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Drawbacks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2396512"/>
                  </a:ext>
                </a:extLst>
              </a:tr>
              <a:tr h="1754579">
                <a:tc>
                  <a:txBody>
                    <a:bodyPr/>
                    <a:lstStyle/>
                    <a:p>
                      <a:pP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[1]</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latin typeface="Times New Roman" panose="02020603050405020304" pitchFamily="18" charset="0"/>
                          <a:cs typeface="Times New Roman" panose="02020603050405020304" pitchFamily="18" charset="0"/>
                        </a:rPr>
                        <a:t>2022</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0" dirty="0">
                          <a:effectLst/>
                          <a:latin typeface="Times New Roman" panose="02020603050405020304" pitchFamily="18" charset="0"/>
                          <a:cs typeface="Times New Roman" panose="02020603050405020304" pitchFamily="18" charset="0"/>
                        </a:rPr>
                        <a:t>DL-</a:t>
                      </a:r>
                      <a:r>
                        <a:rPr lang="en-IN" sz="2000" kern="0" dirty="0" err="1">
                          <a:effectLst/>
                          <a:latin typeface="Times New Roman" panose="02020603050405020304" pitchFamily="18" charset="0"/>
                          <a:cs typeface="Times New Roman" panose="02020603050405020304" pitchFamily="18" charset="0"/>
                        </a:rPr>
                        <a:t>GuesS</a:t>
                      </a:r>
                      <a:r>
                        <a:rPr lang="en-IN" sz="2000" kern="0" dirty="0">
                          <a:effectLst/>
                          <a:latin typeface="Times New Roman" panose="02020603050405020304" pitchFamily="18" charset="0"/>
                          <a:cs typeface="Times New Roman" panose="02020603050405020304" pitchFamily="18" charset="0"/>
                        </a:rPr>
                        <a:t>: Deep Learning and Sentiment</a:t>
                      </a:r>
                      <a:r>
                        <a:rPr lang="en-IN" sz="2000" kern="100" baseline="0" dirty="0">
                          <a:effectLst/>
                          <a:latin typeface="Times New Roman" panose="02020603050405020304" pitchFamily="18" charset="0"/>
                          <a:cs typeface="Times New Roman" panose="02020603050405020304" pitchFamily="18" charset="0"/>
                        </a:rPr>
                        <a:t> </a:t>
                      </a:r>
                      <a:r>
                        <a:rPr lang="en-IN" sz="2000" kern="0" dirty="0">
                          <a:effectLst/>
                          <a:latin typeface="Times New Roman" panose="02020603050405020304" pitchFamily="18" charset="0"/>
                          <a:cs typeface="Times New Roman" panose="02020603050405020304" pitchFamily="18" charset="0"/>
                        </a:rPr>
                        <a:t>Analysis-Based Cryptocurrency Price Prediction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latin typeface="Times New Roman" panose="02020603050405020304" pitchFamily="18" charset="0"/>
                          <a:cs typeface="Times New Roman" panose="02020603050405020304" pitchFamily="18" charset="0"/>
                        </a:rPr>
                        <a:t>Sentiment analysis model uses twitter API</a:t>
                      </a:r>
                    </a:p>
                    <a:p>
                      <a:pPr>
                        <a:lnSpc>
                          <a:spcPct val="107000"/>
                        </a:lnSpc>
                        <a:spcAft>
                          <a:spcPts val="800"/>
                        </a:spcAft>
                      </a:pPr>
                      <a:r>
                        <a:rPr lang="en-US" sz="2000" dirty="0">
                          <a:latin typeface="Times New Roman" panose="02020603050405020304" pitchFamily="18" charset="0"/>
                          <a:cs typeface="Times New Roman" panose="02020603050405020304" pitchFamily="18" charset="0"/>
                        </a:rPr>
                        <a:t>LSTM and GRU </a:t>
                      </a:r>
                    </a:p>
                    <a:p>
                      <a:pPr>
                        <a:lnSpc>
                          <a:spcPct val="107000"/>
                        </a:lnSpc>
                        <a:spcAft>
                          <a:spcPts val="800"/>
                        </a:spcAft>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2000" kern="10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Same or new approaches can be used to improve accuracy of the system.</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8293769"/>
                  </a:ext>
                </a:extLst>
              </a:tr>
              <a:tr h="2245453">
                <a:tc>
                  <a:txBody>
                    <a:bodyPr/>
                    <a:lstStyle/>
                    <a:p>
                      <a:pP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[2]</a:t>
                      </a:r>
                    </a:p>
                  </a:txBody>
                  <a:tcPr marL="68580" marR="68580" marT="0" marB="0"/>
                </a:tc>
                <a:tc>
                  <a:txBody>
                    <a:bodyPr/>
                    <a:lstStyle/>
                    <a:p>
                      <a:pP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2021</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Improving the Cryptocurrency Price Prediction Performance Based on Reinforcement Learning</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a:t>
                      </a:r>
                    </a:p>
                    <a:p>
                      <a:pPr>
                        <a:lnSpc>
                          <a:spcPct val="107000"/>
                        </a:lnSpc>
                        <a:spcAft>
                          <a:spcPts val="800"/>
                        </a:spcAft>
                      </a:pPr>
                      <a:r>
                        <a:rPr lang="en-US" sz="2000" dirty="0">
                          <a:latin typeface="Times New Roman" panose="02020603050405020304" pitchFamily="18" charset="0"/>
                          <a:cs typeface="Times New Roman" panose="02020603050405020304" pitchFamily="18" charset="0"/>
                        </a:rPr>
                        <a:t>R</a:t>
                      </a:r>
                      <a:r>
                        <a:rPr lang="en-IN" sz="2000" dirty="0" err="1">
                          <a:latin typeface="Times New Roman" panose="02020603050405020304" pitchFamily="18" charset="0"/>
                          <a:cs typeface="Times New Roman" panose="02020603050405020304" pitchFamily="18" charset="0"/>
                        </a:rPr>
                        <a:t>einforcement</a:t>
                      </a:r>
                      <a:r>
                        <a:rPr lang="en-IN" sz="2000" dirty="0">
                          <a:latin typeface="Times New Roman" panose="02020603050405020304" pitchFamily="18" charset="0"/>
                          <a:cs typeface="Times New Roman" panose="02020603050405020304" pitchFamily="18" charset="0"/>
                        </a:rPr>
                        <a:t> learning</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2000" dirty="0">
                          <a:latin typeface="Times New Roman" panose="02020603050405020304" pitchFamily="18" charset="0"/>
                          <a:cs typeface="Times New Roman" panose="02020603050405020304" pitchFamily="18" charset="0"/>
                        </a:rPr>
                        <a:t>Performance for the prediction of cryptocurrencies should be better for Litecoin and </a:t>
                      </a:r>
                      <a:r>
                        <a:rPr lang="en-US" sz="2000" dirty="0" err="1">
                          <a:latin typeface="Times New Roman" panose="02020603050405020304" pitchFamily="18" charset="0"/>
                          <a:cs typeface="Times New Roman" panose="02020603050405020304" pitchFamily="18" charset="0"/>
                        </a:rPr>
                        <a:t>Monero</a:t>
                      </a:r>
                      <a:r>
                        <a:rPr lang="en-US" sz="2000" dirty="0">
                          <a:latin typeface="Times New Roman" panose="02020603050405020304" pitchFamily="18" charset="0"/>
                          <a:cs typeface="Times New Roman" panose="02020603050405020304" pitchFamily="18" charset="0"/>
                        </a:rPr>
                        <a:t>.</a:t>
                      </a:r>
                    </a:p>
                  </a:txBody>
                  <a:tcPr marL="68580" marR="68580" marT="0" marB="0"/>
                </a:tc>
                <a:extLst>
                  <a:ext uri="{0D108BD9-81ED-4DB2-BD59-A6C34878D82A}">
                    <a16:rowId xmlns:a16="http://schemas.microsoft.com/office/drawing/2014/main" val="1563849049"/>
                  </a:ext>
                </a:extLst>
              </a:tr>
            </a:tbl>
          </a:graphicData>
        </a:graphic>
      </p:graphicFrame>
    </p:spTree>
    <p:extLst>
      <p:ext uri="{BB962C8B-B14F-4D97-AF65-F5344CB8AC3E}">
        <p14:creationId xmlns:p14="http://schemas.microsoft.com/office/powerpoint/2010/main" val="329505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a:extLst>
              <a:ext uri="{FF2B5EF4-FFF2-40B4-BE49-F238E27FC236}">
                <a16:creationId xmlns:a16="http://schemas.microsoft.com/office/drawing/2014/main" id="{E5AF3308-2E77-0707-AC4E-B563B3C47CF6}"/>
              </a:ext>
            </a:extLst>
          </p:cNvPr>
          <p:cNvGraphicFramePr>
            <a:graphicFrameLocks noGrp="1"/>
          </p:cNvGraphicFramePr>
          <p:nvPr>
            <p:ph idx="1"/>
            <p:extLst>
              <p:ext uri="{D42A27DB-BD31-4B8C-83A1-F6EECF244321}">
                <p14:modId xmlns:p14="http://schemas.microsoft.com/office/powerpoint/2010/main" val="2486391700"/>
              </p:ext>
            </p:extLst>
          </p:nvPr>
        </p:nvGraphicFramePr>
        <p:xfrm>
          <a:off x="1" y="530258"/>
          <a:ext cx="9143999" cy="6007546"/>
        </p:xfrm>
        <a:graphic>
          <a:graphicData uri="http://schemas.openxmlformats.org/drawingml/2006/table">
            <a:tbl>
              <a:tblPr firstRow="1" firstCol="1" bandRow="1">
                <a:tableStyleId>{5C22544A-7EE6-4342-B048-85BDC9FD1C3A}</a:tableStyleId>
              </a:tblPr>
              <a:tblGrid>
                <a:gridCol w="932328">
                  <a:extLst>
                    <a:ext uri="{9D8B030D-6E8A-4147-A177-3AD203B41FA5}">
                      <a16:colId xmlns:a16="http://schemas.microsoft.com/office/drawing/2014/main" val="2804429902"/>
                    </a:ext>
                  </a:extLst>
                </a:gridCol>
                <a:gridCol w="753036">
                  <a:extLst>
                    <a:ext uri="{9D8B030D-6E8A-4147-A177-3AD203B41FA5}">
                      <a16:colId xmlns:a16="http://schemas.microsoft.com/office/drawing/2014/main" val="4072084471"/>
                    </a:ext>
                  </a:extLst>
                </a:gridCol>
                <a:gridCol w="3101788">
                  <a:extLst>
                    <a:ext uri="{9D8B030D-6E8A-4147-A177-3AD203B41FA5}">
                      <a16:colId xmlns:a16="http://schemas.microsoft.com/office/drawing/2014/main" val="481992141"/>
                    </a:ext>
                  </a:extLst>
                </a:gridCol>
                <a:gridCol w="2008094">
                  <a:extLst>
                    <a:ext uri="{9D8B030D-6E8A-4147-A177-3AD203B41FA5}">
                      <a16:colId xmlns:a16="http://schemas.microsoft.com/office/drawing/2014/main" val="3652371267"/>
                    </a:ext>
                  </a:extLst>
                </a:gridCol>
                <a:gridCol w="2348753">
                  <a:extLst>
                    <a:ext uri="{9D8B030D-6E8A-4147-A177-3AD203B41FA5}">
                      <a16:colId xmlns:a16="http://schemas.microsoft.com/office/drawing/2014/main" val="1255472200"/>
                    </a:ext>
                  </a:extLst>
                </a:gridCol>
              </a:tblGrid>
              <a:tr h="724641">
                <a:tc>
                  <a:txBody>
                    <a:bodyPr/>
                    <a:lstStyle/>
                    <a:p>
                      <a:pPr algn="ctr">
                        <a:lnSpc>
                          <a:spcPct val="107000"/>
                        </a:lnSpc>
                        <a:spcAft>
                          <a:spcPts val="800"/>
                        </a:spcAft>
                      </a:pPr>
                      <a:endParaRPr lang="en-IN" sz="2000" b="1" kern="1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Ref. No.</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2000" b="1" kern="1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Year</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2000" b="1" kern="1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 Title</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2000" b="1" kern="1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Methodology</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2000" b="1" kern="1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Drawbacks</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2396512"/>
                  </a:ext>
                </a:extLst>
              </a:tr>
              <a:tr h="1416583">
                <a:tc>
                  <a:txBody>
                    <a:bodyPr/>
                    <a:lstStyle/>
                    <a:p>
                      <a:pPr>
                        <a:lnSpc>
                          <a:spcPct val="107000"/>
                        </a:lnSpc>
                        <a:spcAft>
                          <a:spcPts val="800"/>
                        </a:spcAft>
                      </a:pPr>
                      <a:r>
                        <a:rPr lang="en-IN" sz="2000" b="0" kern="100" dirty="0">
                          <a:effectLst/>
                          <a:latin typeface="Times New Roman" panose="02020603050405020304" pitchFamily="18" charset="0"/>
                          <a:cs typeface="Times New Roman" panose="02020603050405020304" pitchFamily="18" charset="0"/>
                        </a:rPr>
                        <a:t> [3]</a:t>
                      </a:r>
                    </a:p>
                    <a:p>
                      <a:pPr>
                        <a:lnSpc>
                          <a:spcPct val="107000"/>
                        </a:lnSpc>
                        <a:spcAft>
                          <a:spcPts val="800"/>
                        </a:spcAft>
                      </a:pPr>
                      <a:endParaRPr lang="en-US"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b="0" kern="100" dirty="0">
                          <a:effectLst/>
                          <a:latin typeface="Times New Roman" panose="02020603050405020304" pitchFamily="18" charset="0"/>
                          <a:cs typeface="Times New Roman" panose="02020603050405020304" pitchFamily="18" charset="0"/>
                        </a:rPr>
                        <a:t> 2021</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2000" b="0" kern="100" dirty="0">
                          <a:effectLst/>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An On-Chain Analysis-Based Approach to Predict </a:t>
                      </a:r>
                      <a:r>
                        <a:rPr lang="en-US" sz="2000" b="0" dirty="0" err="1">
                          <a:latin typeface="Times New Roman" panose="02020603050405020304" pitchFamily="18" charset="0"/>
                          <a:cs typeface="Times New Roman" panose="02020603050405020304" pitchFamily="18" charset="0"/>
                        </a:rPr>
                        <a:t>Ethereum</a:t>
                      </a:r>
                      <a:r>
                        <a:rPr lang="en-US" sz="2000" b="0" dirty="0">
                          <a:latin typeface="Times New Roman" panose="02020603050405020304" pitchFamily="18" charset="0"/>
                          <a:cs typeface="Times New Roman" panose="02020603050405020304" pitchFamily="18" charset="0"/>
                        </a:rPr>
                        <a:t> Prices</a:t>
                      </a:r>
                    </a:p>
                  </a:txBody>
                  <a:tcPr marL="68580" marR="68580" marT="0" marB="0"/>
                </a:tc>
                <a:tc>
                  <a:txBody>
                    <a:bodyPr/>
                    <a:lstStyle/>
                    <a:p>
                      <a:pPr>
                        <a:lnSpc>
                          <a:spcPct val="107000"/>
                        </a:lnSpc>
                        <a:spcAft>
                          <a:spcPts val="800"/>
                        </a:spcAft>
                      </a:pPr>
                      <a:r>
                        <a:rPr lang="en-US" sz="2000" b="0" dirty="0">
                          <a:latin typeface="Times New Roman" panose="02020603050405020304" pitchFamily="18" charset="0"/>
                          <a:cs typeface="Times New Roman" panose="02020603050405020304" pitchFamily="18" charset="0"/>
                        </a:rPr>
                        <a:t>LSTM</a:t>
                      </a:r>
                      <a:r>
                        <a:rPr lang="en-US" sz="2000" b="0" baseline="0" dirty="0">
                          <a:latin typeface="Times New Roman" panose="02020603050405020304" pitchFamily="18" charset="0"/>
                          <a:cs typeface="Times New Roman" panose="02020603050405020304" pitchFamily="18" charset="0"/>
                        </a:rPr>
                        <a:t> (on-chain data is used)</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2000" b="0" kern="100" dirty="0">
                          <a:effectLst/>
                          <a:latin typeface="Times New Roman" panose="02020603050405020304" pitchFamily="18" charset="0"/>
                          <a:ea typeface="Calibri" panose="020F0502020204030204" pitchFamily="34" charset="0"/>
                          <a:cs typeface="Times New Roman" panose="02020603050405020304" pitchFamily="18" charset="0"/>
                        </a:rPr>
                        <a:t>In</a:t>
                      </a:r>
                      <a:r>
                        <a:rPr lang="en-US" sz="2000" b="0" kern="100" baseline="0" dirty="0">
                          <a:effectLst/>
                          <a:latin typeface="Times New Roman" panose="02020603050405020304" pitchFamily="18" charset="0"/>
                          <a:ea typeface="Calibri" panose="020F0502020204030204" pitchFamily="34" charset="0"/>
                          <a:cs typeface="Times New Roman" panose="02020603050405020304" pitchFamily="18" charset="0"/>
                        </a:rPr>
                        <a:t> this work only </a:t>
                      </a:r>
                      <a:r>
                        <a:rPr lang="en-US" sz="2000" b="0" kern="100" baseline="0" dirty="0" err="1">
                          <a:effectLst/>
                          <a:latin typeface="Times New Roman" panose="02020603050405020304" pitchFamily="18" charset="0"/>
                          <a:ea typeface="Calibri" panose="020F0502020204030204" pitchFamily="34" charset="0"/>
                          <a:cs typeface="Times New Roman" panose="02020603050405020304" pitchFamily="18" charset="0"/>
                        </a:rPr>
                        <a:t>ethereum</a:t>
                      </a:r>
                      <a:r>
                        <a:rPr lang="en-US" sz="2000" b="0" kern="100" baseline="0" dirty="0">
                          <a:effectLst/>
                          <a:latin typeface="Times New Roman" panose="02020603050405020304" pitchFamily="18" charset="0"/>
                          <a:ea typeface="Calibri" panose="020F0502020204030204" pitchFamily="34" charset="0"/>
                          <a:cs typeface="Times New Roman" panose="02020603050405020304" pitchFamily="18" charset="0"/>
                        </a:rPr>
                        <a:t> prices are predicted. </a:t>
                      </a:r>
                      <a:r>
                        <a:rPr lang="en-US" sz="2000" b="0" kern="100" dirty="0">
                          <a:effectLst/>
                          <a:latin typeface="Times New Roman" panose="02020603050405020304" pitchFamily="18" charset="0"/>
                          <a:ea typeface="Calibri" panose="020F0502020204030204" pitchFamily="34" charset="0"/>
                          <a:cs typeface="Times New Roman" panose="02020603050405020304" pitchFamily="18" charset="0"/>
                        </a:rPr>
                        <a:t>It could</a:t>
                      </a:r>
                      <a:r>
                        <a:rPr lang="en-US" sz="2000" b="0" kern="100" baseline="0" dirty="0">
                          <a:effectLst/>
                          <a:latin typeface="Times New Roman" panose="02020603050405020304" pitchFamily="18" charset="0"/>
                          <a:ea typeface="Calibri" panose="020F0502020204030204" pitchFamily="34" charset="0"/>
                          <a:cs typeface="Times New Roman" panose="02020603050405020304" pitchFamily="18" charset="0"/>
                        </a:rPr>
                        <a:t> be used along with off-chain variables (</a:t>
                      </a:r>
                      <a:r>
                        <a:rPr lang="en-US" sz="2000" b="0" kern="100" baseline="0" dirty="0" err="1">
                          <a:effectLst/>
                          <a:latin typeface="Times New Roman" panose="02020603050405020304" pitchFamily="18" charset="0"/>
                          <a:ea typeface="Calibri" panose="020F0502020204030204" pitchFamily="34" charset="0"/>
                          <a:cs typeface="Times New Roman" panose="02020603050405020304" pitchFamily="18" charset="0"/>
                        </a:rPr>
                        <a:t>Reddit</a:t>
                      </a:r>
                      <a:r>
                        <a:rPr lang="en-US" sz="2000" b="0" kern="100" baseline="0" dirty="0">
                          <a:effectLst/>
                          <a:latin typeface="Times New Roman" panose="02020603050405020304" pitchFamily="18" charset="0"/>
                          <a:ea typeface="Calibri" panose="020F0502020204030204" pitchFamily="34" charset="0"/>
                          <a:cs typeface="Times New Roman" panose="02020603050405020304" pitchFamily="18" charset="0"/>
                        </a:rPr>
                        <a:t>, twitter) to predict prices. </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0919435"/>
                  </a:ext>
                </a:extLst>
              </a:tr>
              <a:tr h="1416583">
                <a:tc>
                  <a:txBody>
                    <a:bodyPr/>
                    <a:lstStyle/>
                    <a:p>
                      <a:pPr>
                        <a:lnSpc>
                          <a:spcPct val="107000"/>
                        </a:lnSpc>
                        <a:spcAft>
                          <a:spcPts val="800"/>
                        </a:spcAft>
                      </a:pPr>
                      <a:r>
                        <a:rPr lang="en-US" sz="2000" b="0" kern="1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b="0" kern="100" dirty="0">
                          <a:effectLst/>
                          <a:latin typeface="Times New Roman" panose="02020603050405020304" pitchFamily="18" charset="0"/>
                          <a:ea typeface="Calibri" panose="020F0502020204030204" pitchFamily="34" charset="0"/>
                          <a:cs typeface="Times New Roman" panose="02020603050405020304" pitchFamily="18" charset="0"/>
                        </a:rPr>
                        <a:t>2022</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Sentiment Analysis and Emotion Detection on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Cryptocurrency</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Related Tweets Using Ensemble LSTM-GRU Model</a:t>
                      </a:r>
                    </a:p>
                  </a:txBody>
                  <a:tcPr marL="68580" marR="68580" marT="0" marB="0"/>
                </a:tc>
                <a:tc>
                  <a:txBody>
                    <a:bodyPr/>
                    <a:lstStyle/>
                    <a:p>
                      <a:pPr>
                        <a:lnSpc>
                          <a:spcPct val="107000"/>
                        </a:lnSpc>
                        <a:spcAft>
                          <a:spcPts val="800"/>
                        </a:spcAft>
                      </a:pPr>
                      <a:r>
                        <a:rPr lang="en-US" sz="2000" b="0" kern="100" dirty="0">
                          <a:effectLst/>
                          <a:latin typeface="Times New Roman" panose="02020603050405020304" pitchFamily="18" charset="0"/>
                          <a:ea typeface="Calibri" panose="020F0502020204030204" pitchFamily="34" charset="0"/>
                          <a:cs typeface="Times New Roman" panose="02020603050405020304" pitchFamily="18" charset="0"/>
                        </a:rPr>
                        <a:t>LSTM</a:t>
                      </a:r>
                      <a:r>
                        <a:rPr lang="en-US" sz="2000" b="0" kern="100" baseline="0" dirty="0">
                          <a:effectLst/>
                          <a:latin typeface="Times New Roman" panose="02020603050405020304" pitchFamily="18" charset="0"/>
                          <a:ea typeface="Calibri" panose="020F0502020204030204" pitchFamily="34" charset="0"/>
                          <a:cs typeface="Times New Roman" panose="02020603050405020304" pitchFamily="18" charset="0"/>
                        </a:rPr>
                        <a:t> and GRU</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2000" b="0" kern="100" dirty="0">
                          <a:effectLst/>
                          <a:latin typeface="Times New Roman" panose="02020603050405020304" pitchFamily="18" charset="0"/>
                          <a:ea typeface="Calibri" panose="020F0502020204030204" pitchFamily="34" charset="0"/>
                          <a:cs typeface="Times New Roman" panose="02020603050405020304" pitchFamily="18" charset="0"/>
                        </a:rPr>
                        <a:t>Only sentiment analysis</a:t>
                      </a:r>
                      <a:r>
                        <a:rPr lang="en-US" sz="2000" b="0" kern="100" baseline="0" dirty="0">
                          <a:effectLst/>
                          <a:latin typeface="Times New Roman" panose="02020603050405020304" pitchFamily="18" charset="0"/>
                          <a:ea typeface="Calibri" panose="020F0502020204030204" pitchFamily="34" charset="0"/>
                          <a:cs typeface="Times New Roman" panose="02020603050405020304" pitchFamily="18" charset="0"/>
                        </a:rPr>
                        <a:t> for </a:t>
                      </a:r>
                      <a:r>
                        <a:rPr lang="en-US" sz="2000" b="0" kern="100" baseline="0" dirty="0" err="1">
                          <a:effectLst/>
                          <a:latin typeface="Times New Roman" panose="02020603050405020304" pitchFamily="18" charset="0"/>
                          <a:ea typeface="Calibri" panose="020F0502020204030204" pitchFamily="34" charset="0"/>
                          <a:cs typeface="Times New Roman" panose="02020603050405020304" pitchFamily="18" charset="0"/>
                        </a:rPr>
                        <a:t>cryptocurrency</a:t>
                      </a:r>
                      <a:r>
                        <a:rPr lang="en-US" sz="2000" b="0" kern="100" baseline="0" dirty="0">
                          <a:effectLst/>
                          <a:latin typeface="Times New Roman" panose="02020603050405020304" pitchFamily="18" charset="0"/>
                          <a:ea typeface="Calibri" panose="020F0502020204030204" pitchFamily="34" charset="0"/>
                          <a:cs typeface="Times New Roman" panose="02020603050405020304" pitchFamily="18" charset="0"/>
                        </a:rPr>
                        <a:t> is made using tweets. In this work price prediction of </a:t>
                      </a:r>
                      <a:r>
                        <a:rPr lang="en-US" sz="2000" b="0" kern="100" baseline="0" dirty="0" err="1">
                          <a:effectLst/>
                          <a:latin typeface="Times New Roman" panose="02020603050405020304" pitchFamily="18" charset="0"/>
                          <a:ea typeface="Calibri" panose="020F0502020204030204" pitchFamily="34" charset="0"/>
                          <a:cs typeface="Times New Roman" panose="02020603050405020304" pitchFamily="18" charset="0"/>
                        </a:rPr>
                        <a:t>cryptocurrency</a:t>
                      </a:r>
                      <a:r>
                        <a:rPr lang="en-US" sz="2000" b="0" kern="100" baseline="0" dirty="0">
                          <a:effectLst/>
                          <a:latin typeface="Times New Roman" panose="02020603050405020304" pitchFamily="18" charset="0"/>
                          <a:ea typeface="Calibri" panose="020F0502020204030204" pitchFamily="34" charset="0"/>
                          <a:cs typeface="Times New Roman" panose="02020603050405020304" pitchFamily="18" charset="0"/>
                        </a:rPr>
                        <a:t> is not implemented.</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0"/>
            <a:ext cx="7886700" cy="530258"/>
          </a:xfrm>
        </p:spPr>
        <p:txBody>
          <a:bodyPr>
            <a:no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Literature Survey</a:t>
            </a:r>
            <a:endParaRPr lang="en-IN" sz="3600" b="1" dirty="0">
              <a:solidFill>
                <a:schemeClr val="accent1"/>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a:xfrm>
            <a:off x="628650" y="6492875"/>
            <a:ext cx="2057400" cy="365125"/>
          </a:xfrm>
        </p:spPr>
        <p:txBody>
          <a:bodyPr/>
          <a:lstStyle/>
          <a:p>
            <a:r>
              <a:rPr lang="en-IN"/>
              <a:t>11-04-2023</a:t>
            </a:r>
            <a:endParaRPr lang="en-IN" dirty="0"/>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a:xfrm>
            <a:off x="6457950" y="6492875"/>
            <a:ext cx="2057400" cy="365125"/>
          </a:xfrm>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5</a:t>
            </a:fld>
            <a:endParaRPr lang="en-IN" sz="18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332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782356"/>
          </a:xfrm>
        </p:spPr>
        <p:txBody>
          <a:bodyPr>
            <a:normAutofit/>
          </a:bodyPr>
          <a:lstStyle/>
          <a:p>
            <a:pPr algn="ctr"/>
            <a:r>
              <a:rPr lang="en-US" sz="4000" b="1" dirty="0">
                <a:solidFill>
                  <a:schemeClr val="accent1"/>
                </a:solidFill>
                <a:latin typeface="Times New Roman" panose="02020603050405020304" pitchFamily="18" charset="0"/>
                <a:cs typeface="Times New Roman" panose="02020603050405020304" pitchFamily="18" charset="0"/>
              </a:rPr>
              <a:t>Problem Statement</a:t>
            </a:r>
            <a:endParaRPr lang="en-IN" sz="4000" b="1" dirty="0">
              <a:solidFill>
                <a:schemeClr val="accent1"/>
              </a:solidFill>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idx="1"/>
          </p:nvPr>
        </p:nvSpPr>
        <p:spPr>
          <a:xfrm>
            <a:off x="628650" y="1757176"/>
            <a:ext cx="7886700" cy="4599175"/>
          </a:xfrm>
        </p:spPr>
        <p:txBody>
          <a:bodyPr/>
          <a:lstStyle/>
          <a:p>
            <a:r>
              <a:rPr lang="en-US" kern="100" dirty="0">
                <a:latin typeface="Times New Roman" panose="02020603050405020304" pitchFamily="18" charset="0"/>
                <a:ea typeface="Calibri" panose="020F0502020204030204" pitchFamily="34" charset="0"/>
                <a:cs typeface="Times New Roman" panose="02020603050405020304" pitchFamily="18" charset="0"/>
              </a:rPr>
              <a:t>People started to invest in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cryptocurrency</a:t>
            </a:r>
            <a:r>
              <a:rPr lang="en-US" kern="100" dirty="0">
                <a:latin typeface="Times New Roman" panose="02020603050405020304" pitchFamily="18" charset="0"/>
                <a:ea typeface="Calibri" panose="020F0502020204030204" pitchFamily="34" charset="0"/>
                <a:cs typeface="Times New Roman" panose="02020603050405020304" pitchFamily="18" charset="0"/>
              </a:rPr>
              <a:t> due to high security it has been decentralized, rapid growth in price of a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cryptocurrency</a:t>
            </a:r>
            <a:r>
              <a:rPr lang="en-US" kern="100" dirty="0">
                <a:latin typeface="Times New Roman" panose="02020603050405020304" pitchFamily="18" charset="0"/>
                <a:ea typeface="Calibri" panose="020F0502020204030204" pitchFamily="34" charset="0"/>
                <a:cs typeface="Times New Roman" panose="02020603050405020304" pitchFamily="18" charset="0"/>
              </a:rPr>
              <a:t> has it been a limited to certain amount of coin.</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kern="100" dirty="0">
                <a:latin typeface="Times New Roman" panose="02020603050405020304" pitchFamily="18" charset="0"/>
                <a:ea typeface="Calibri" panose="020F0502020204030204" pitchFamily="34" charset="0"/>
                <a:cs typeface="Times New Roman" panose="02020603050405020304" pitchFamily="18" charset="0"/>
              </a:rPr>
              <a:t>Since </a:t>
            </a:r>
            <a:r>
              <a:rPr lang="en-IN" kern="100" dirty="0" err="1">
                <a:latin typeface="Times New Roman" panose="02020603050405020304" pitchFamily="18" charset="0"/>
                <a:ea typeface="Calibri" panose="020F0502020204030204" pitchFamily="34" charset="0"/>
                <a:cs typeface="Times New Roman" panose="02020603050405020304" pitchFamily="18" charset="0"/>
              </a:rPr>
              <a:t>cryptocurrency</a:t>
            </a:r>
            <a:r>
              <a:rPr lang="en-IN" kern="100" dirty="0">
                <a:latin typeface="Times New Roman" panose="02020603050405020304" pitchFamily="18" charset="0"/>
                <a:ea typeface="Calibri" panose="020F0502020204030204" pitchFamily="34" charset="0"/>
                <a:cs typeface="Times New Roman" panose="02020603050405020304" pitchFamily="18" charset="0"/>
              </a:rPr>
              <a:t> market</a:t>
            </a:r>
            <a:r>
              <a:rPr lang="en-IN" u="sng" kern="1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has a lot of fluctuations in their price, it is hard to predict them with high accuracy</a:t>
            </a:r>
            <a:r>
              <a:rPr lang="en-IN" kern="100" dirty="0">
                <a:latin typeface="Times New Roman" panose="02020603050405020304" pitchFamily="18" charset="0"/>
                <a:ea typeface="Calibri" panose="020F0502020204030204" pitchFamily="34" charset="0"/>
                <a:cs typeface="Times New Roman" panose="02020603050405020304" pitchFamily="18" charset="0"/>
              </a:rPr>
              <a:t>.</a:t>
            </a:r>
          </a:p>
          <a:p>
            <a:r>
              <a:rPr lang="en-IN" kern="100" dirty="0">
                <a:latin typeface="Times New Roman" panose="02020603050405020304" pitchFamily="18" charset="0"/>
                <a:ea typeface="Calibri" panose="020F0502020204030204" pitchFamily="34" charset="0"/>
                <a:cs typeface="Times New Roman" panose="02020603050405020304" pitchFamily="18" charset="0"/>
              </a:rPr>
              <a:t>Thus there is a need for </a:t>
            </a:r>
            <a:r>
              <a:rPr lang="en-IN" u="sng" kern="1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highly accurate forecasting models using modern techniques.</a:t>
            </a:r>
          </a:p>
          <a:p>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r>
              <a:rPr lang="en-IN"/>
              <a:t>11-04-2023</a:t>
            </a:r>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a:xfrm>
            <a:off x="6457950" y="6369798"/>
            <a:ext cx="2057400" cy="365125"/>
          </a:xfrm>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pPr/>
              <a:t>6</a:t>
            </a:fld>
            <a:endParaRPr lang="en-IN" sz="1800" b="1">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654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033"/>
            <a:ext cx="7886700" cy="782355"/>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Proposed System</a:t>
            </a:r>
            <a:endParaRPr lang="en-IN" b="1" dirty="0">
              <a:solidFill>
                <a:schemeClr val="accent1"/>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628650" y="1147388"/>
            <a:ext cx="7886700" cy="4016189"/>
          </a:xfrm>
        </p:spPr>
        <p:txBody>
          <a:bodyPr>
            <a:noAutofit/>
          </a:bodyPr>
          <a:lstStyle/>
          <a:p>
            <a:pPr marL="342900" lvl="0" indent="-342900">
              <a:lnSpc>
                <a:spcPct val="107000"/>
              </a:lnSpc>
              <a:spcAft>
                <a:spcPts val="800"/>
              </a:spcAft>
              <a:tabLst>
                <a:tab pos="457200" algn="l"/>
              </a:tabLst>
            </a:pPr>
            <a:r>
              <a:rPr lang="en-IN" sz="2200" kern="100" dirty="0">
                <a:latin typeface="Times New Roman" panose="02020603050405020304" pitchFamily="18" charset="0"/>
                <a:ea typeface="Calibri" panose="020F0502020204030204" pitchFamily="34" charset="0"/>
                <a:cs typeface="Times New Roman" panose="02020603050405020304" pitchFamily="18" charset="0"/>
              </a:rPr>
              <a:t>Forecast of the </a:t>
            </a:r>
            <a:r>
              <a:rPr lang="en-IN" sz="2200" kern="100" dirty="0" err="1">
                <a:latin typeface="Times New Roman" panose="02020603050405020304" pitchFamily="18" charset="0"/>
                <a:ea typeface="Calibri" panose="020F0502020204030204" pitchFamily="34" charset="0"/>
                <a:cs typeface="Times New Roman" panose="02020603050405020304" pitchFamily="18" charset="0"/>
              </a:rPr>
              <a:t>cryptocurrency</a:t>
            </a:r>
            <a:r>
              <a:rPr lang="en-IN" sz="2200" kern="100" dirty="0">
                <a:latin typeface="Times New Roman" panose="02020603050405020304" pitchFamily="18" charset="0"/>
                <a:ea typeface="Calibri" panose="020F0502020204030204" pitchFamily="34" charset="0"/>
                <a:cs typeface="Times New Roman" panose="02020603050405020304" pitchFamily="18" charset="0"/>
              </a:rPr>
              <a:t> price by their closing price gives more idea to the investors to wait for the closing period to invest if its low than the whole day or to invest on the next day.</a:t>
            </a:r>
          </a:p>
          <a:p>
            <a:pPr marL="342900" lvl="0" indent="-342900">
              <a:lnSpc>
                <a:spcPct val="107000"/>
              </a:lnSpc>
              <a:spcAft>
                <a:spcPts val="800"/>
              </a:spcAft>
              <a:tabLst>
                <a:tab pos="457200" algn="l"/>
              </a:tabLst>
            </a:pPr>
            <a:r>
              <a:rPr lang="en-IN" sz="2200" kern="100" dirty="0">
                <a:latin typeface="Times New Roman" panose="02020603050405020304" pitchFamily="18" charset="0"/>
                <a:ea typeface="Calibri" panose="020F0502020204030204" pitchFamily="34" charset="0"/>
                <a:cs typeface="Times New Roman" panose="02020603050405020304" pitchFamily="18" charset="0"/>
              </a:rPr>
              <a:t>We proposed this model to </a:t>
            </a:r>
            <a:r>
              <a:rPr lang="en-IN" sz="2200" u="sng" kern="1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forecast the price of </a:t>
            </a:r>
            <a:r>
              <a:rPr lang="en-IN" sz="2200" u="sng" kern="100" dirty="0" err="1">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cryptocurrency</a:t>
            </a:r>
            <a:r>
              <a:rPr lang="en-IN" sz="2200" u="sng" kern="1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coins such as </a:t>
            </a:r>
            <a:r>
              <a:rPr lang="en-IN" sz="2200" u="sng" kern="100" dirty="0" err="1">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Bitcoin</a:t>
            </a:r>
            <a:r>
              <a:rPr lang="en-IN" sz="2200" u="sng" kern="1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a:t>
            </a:r>
            <a:r>
              <a:rPr lang="en-IN" sz="2200" u="sng" kern="100" dirty="0" err="1">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Litecoin</a:t>
            </a:r>
            <a:r>
              <a:rPr lang="en-IN" sz="2200" u="sng" kern="1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a:t>
            </a:r>
            <a:r>
              <a:rPr lang="en-IN" sz="2200" u="sng" kern="100" dirty="0" err="1">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Ethereum</a:t>
            </a:r>
            <a:r>
              <a:rPr lang="en-IN" sz="2200" u="sng" kern="1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and </a:t>
            </a:r>
            <a:r>
              <a:rPr lang="en-IN" sz="2200" u="sng" kern="100" dirty="0" err="1">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Cardano</a:t>
            </a:r>
            <a:r>
              <a:rPr lang="en-IN" sz="2200" u="sng" kern="1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using Deep Learning with Bidirectional LSTM</a:t>
            </a:r>
            <a:r>
              <a:rPr lang="en-IN" sz="2200" kern="100" dirty="0">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07000"/>
              </a:lnSpc>
              <a:spcAft>
                <a:spcPts val="800"/>
              </a:spcAft>
              <a:tabLst>
                <a:tab pos="457200" algn="l"/>
              </a:tabLst>
            </a:pPr>
            <a:r>
              <a:rPr lang="en-IN" sz="2200" kern="100" dirty="0">
                <a:latin typeface="Times New Roman" panose="02020603050405020304" pitchFamily="18" charset="0"/>
                <a:ea typeface="Calibri" panose="020F0502020204030204" pitchFamily="34" charset="0"/>
                <a:cs typeface="Times New Roman" panose="02020603050405020304" pitchFamily="18" charset="0"/>
              </a:rPr>
              <a:t>In this model, prediction is made using the historical price datasets and the various performance metrics is evaluated to produce the graph.</a:t>
            </a:r>
          </a:p>
          <a:p>
            <a:pPr marL="342900" lvl="0" indent="-342900">
              <a:lnSpc>
                <a:spcPct val="107000"/>
              </a:lnSpc>
              <a:spcAft>
                <a:spcPts val="800"/>
              </a:spcAft>
              <a:tabLst>
                <a:tab pos="457200" algn="l"/>
              </a:tabLst>
            </a:pPr>
            <a:r>
              <a:rPr lang="en-IN" sz="2200" kern="100" dirty="0">
                <a:latin typeface="Times New Roman" panose="02020603050405020304" pitchFamily="18" charset="0"/>
                <a:ea typeface="Calibri" panose="020F0502020204030204" pitchFamily="34" charset="0"/>
                <a:cs typeface="Times New Roman" panose="02020603050405020304" pitchFamily="18" charset="0"/>
              </a:rPr>
              <a:t>To enhance the visualization of graph for our model we have been displayed through a website where one can view the next </a:t>
            </a:r>
            <a:r>
              <a:rPr lang="en-IN" sz="2200" u="sng" kern="1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15 days prediction graph for each coin</a:t>
            </a:r>
            <a:r>
              <a:rPr lang="en-IN" sz="2200" kern="100" dirty="0">
                <a:latin typeface="Times New Roman" panose="02020603050405020304" pitchFamily="18" charset="0"/>
                <a:ea typeface="Calibri" panose="020F0502020204030204" pitchFamily="34"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r>
              <a:rPr lang="en-IN"/>
              <a:t>11-04-2023</a:t>
            </a:r>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a:xfrm>
            <a:off x="6471397" y="6356351"/>
            <a:ext cx="2057400" cy="365125"/>
          </a:xfrm>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pPr/>
              <a:t>7</a:t>
            </a:fld>
            <a:endParaRPr lang="en-IN" sz="18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30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Architecture / Methodology used</a:t>
            </a:r>
            <a:endParaRPr lang="en-IN" sz="3600" b="1" dirty="0">
              <a:solidFill>
                <a:schemeClr val="accent1"/>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r>
              <a:rPr lang="en-IN"/>
              <a:t>11-04-2023</a:t>
            </a:r>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8</a:t>
            </a:fld>
            <a:endParaRPr lang="en-IN" sz="1800" b="1">
              <a:solidFill>
                <a:schemeClr val="accent1"/>
              </a:solidFill>
              <a:latin typeface="Times New Roman" panose="02020603050405020304" pitchFamily="18" charset="0"/>
              <a:cs typeface="Times New Roman" panose="02020603050405020304" pitchFamily="18" charset="0"/>
            </a:endParaRPr>
          </a:p>
        </p:txBody>
      </p:sp>
      <p:pic>
        <p:nvPicPr>
          <p:cNvPr id="5" name="Content Placeholder 3">
            <a:extLst>
              <a:ext uri="{FF2B5EF4-FFF2-40B4-BE49-F238E27FC236}">
                <a16:creationId xmlns:a16="http://schemas.microsoft.com/office/drawing/2014/main" id="{BF22FEED-4356-605E-2F3A-332D38B684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555" y="1849520"/>
            <a:ext cx="8780890" cy="4612474"/>
          </a:xfrm>
          <a:prstGeom prst="rect">
            <a:avLst/>
          </a:prstGeom>
        </p:spPr>
      </p:pic>
      <p:sp>
        <p:nvSpPr>
          <p:cNvPr id="6" name="Title 1">
            <a:extLst>
              <a:ext uri="{FF2B5EF4-FFF2-40B4-BE49-F238E27FC236}">
                <a16:creationId xmlns:a16="http://schemas.microsoft.com/office/drawing/2014/main" id="{7513A726-45BD-4B17-BF54-42F7352C7AE4}"/>
              </a:ext>
            </a:extLst>
          </p:cNvPr>
          <p:cNvSpPr txBox="1">
            <a:spLocks/>
          </p:cNvSpPr>
          <p:nvPr/>
        </p:nvSpPr>
        <p:spPr>
          <a:xfrm>
            <a:off x="440391" y="1059780"/>
            <a:ext cx="8074959"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algorithm used to build the model is </a:t>
            </a:r>
            <a:r>
              <a:rPr lang="en-US" sz="2400" dirty="0" err="1">
                <a:latin typeface="Times New Roman" panose="02020603050405020304" pitchFamily="18" charset="0"/>
                <a:cs typeface="Times New Roman" panose="02020603050405020304" pitchFamily="18" charset="0"/>
              </a:rPr>
              <a:t>BiLSTM</a:t>
            </a:r>
            <a:r>
              <a:rPr lang="en-US"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time-series prediction, it is advantageous since it can learn both forward and backward dependencies.</a:t>
            </a:r>
            <a:endParaRPr lang="en-IN"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2185134" y="5595050"/>
            <a:ext cx="5301516" cy="369332"/>
          </a:xfrm>
          <a:prstGeom prst="rect">
            <a:avLst/>
          </a:prstGeom>
        </p:spPr>
        <p:txBody>
          <a:bodyPr wrap="none">
            <a:spAutoFit/>
          </a:bodyPr>
          <a:lstStyle/>
          <a:p>
            <a:r>
              <a:rPr lang="en-US" b="1" cap="all" dirty="0">
                <a:solidFill>
                  <a:schemeClr val="accent1"/>
                </a:solidFill>
                <a:latin typeface="Times New Roman" panose="02020603050405020304" pitchFamily="18" charset="0"/>
                <a:cs typeface="Times New Roman" panose="02020603050405020304" pitchFamily="18" charset="0"/>
              </a:rPr>
              <a:t>architecture of the proposed system</a:t>
            </a:r>
            <a:endParaRPr lang="en-IN" cap="all" dirty="0">
              <a:solidFill>
                <a:schemeClr val="accent1"/>
              </a:solidFill>
            </a:endParaRPr>
          </a:p>
        </p:txBody>
      </p:sp>
    </p:spTree>
    <p:extLst>
      <p:ext uri="{BB962C8B-B14F-4D97-AF65-F5344CB8AC3E}">
        <p14:creationId xmlns:p14="http://schemas.microsoft.com/office/powerpoint/2010/main" val="326407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A6ABEA6-D4B1-B1B2-A6FF-9B0C9DD5D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965" y="709696"/>
            <a:ext cx="7744385" cy="6161751"/>
          </a:xfrm>
          <a:prstGeom prst="rect">
            <a:avLst/>
          </a:prstGeom>
        </p:spPr>
      </p:pic>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System Design – Use case diagram </a:t>
            </a:r>
            <a:endParaRPr lang="en-IN" sz="6000" b="1"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 </a:t>
            </a:r>
            <a:endParaRPr lang="en-IN" dirty="0"/>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a:t>11-04-2023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z="1800" b="1" smtClean="0">
                <a:solidFill>
                  <a:schemeClr val="accent1"/>
                </a:solidFill>
                <a:latin typeface="Times New Roman" panose="02020603050405020304" pitchFamily="18" charset="0"/>
                <a:cs typeface="Times New Roman" panose="02020603050405020304" pitchFamily="18" charset="0"/>
              </a:rPr>
              <a:t>9</a:t>
            </a:fld>
            <a:endParaRPr lang="en-IN" sz="18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3309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339</TotalTime>
  <Words>1422</Words>
  <Application>Microsoft Office PowerPoint</Application>
  <PresentationFormat>On-screen Show (4:3)</PresentationFormat>
  <Paragraphs>238</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Introduction</vt:lpstr>
      <vt:lpstr>Objective of the Project</vt:lpstr>
      <vt:lpstr>Literature Survey</vt:lpstr>
      <vt:lpstr>Literature Survey</vt:lpstr>
      <vt:lpstr>Problem Statement</vt:lpstr>
      <vt:lpstr>Proposed System</vt:lpstr>
      <vt:lpstr>Architecture / Methodology used</vt:lpstr>
      <vt:lpstr>System Design – Use case diagram </vt:lpstr>
      <vt:lpstr>System Design – Activity Diagram </vt:lpstr>
      <vt:lpstr>System Design – Data Flow Diagram </vt:lpstr>
      <vt:lpstr>Software / Hardware used</vt:lpstr>
      <vt:lpstr>Module Description- Data Processing</vt:lpstr>
      <vt:lpstr>Module Description- Exploratory Data Analysis</vt:lpstr>
      <vt:lpstr>Module Description- Training The Forecast Model</vt:lpstr>
      <vt:lpstr>Module Description- Prediction Module</vt:lpstr>
      <vt:lpstr>Test Cases &amp; Report</vt:lpstr>
      <vt:lpstr>Performance Evaluation </vt:lpstr>
      <vt:lpstr>Screenshots</vt:lpstr>
      <vt:lpstr>Screenshots</vt:lpstr>
      <vt:lpstr>PowerPoint Presentation</vt:lpstr>
      <vt:lpstr>PowerPoint Presentation</vt:lpstr>
      <vt:lpstr>PowerPoint Presentation</vt:lpstr>
      <vt:lpstr>Conclusion / Feature Enhancement</vt:lpstr>
      <vt:lpstr>Reference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viji k</cp:lastModifiedBy>
  <cp:revision>37</cp:revision>
  <dcterms:created xsi:type="dcterms:W3CDTF">2020-12-27T14:21:20Z</dcterms:created>
  <dcterms:modified xsi:type="dcterms:W3CDTF">2023-04-06T15:00:57Z</dcterms:modified>
</cp:coreProperties>
</file>