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60"/>
  </p:notesMasterIdLst>
  <p:sldIdLst>
    <p:sldId id="256" r:id="rId4"/>
    <p:sldId id="521" r:id="rId5"/>
    <p:sldId id="528" r:id="rId6"/>
    <p:sldId id="530" r:id="rId7"/>
    <p:sldId id="531" r:id="rId8"/>
    <p:sldId id="532" r:id="rId9"/>
    <p:sldId id="533" r:id="rId10"/>
    <p:sldId id="534" r:id="rId11"/>
    <p:sldId id="529" r:id="rId12"/>
    <p:sldId id="535" r:id="rId13"/>
    <p:sldId id="537" r:id="rId14"/>
    <p:sldId id="544" r:id="rId15"/>
    <p:sldId id="539" r:id="rId16"/>
    <p:sldId id="541" r:id="rId17"/>
    <p:sldId id="540" r:id="rId18"/>
    <p:sldId id="538" r:id="rId19"/>
    <p:sldId id="542" r:id="rId20"/>
    <p:sldId id="545" r:id="rId21"/>
    <p:sldId id="546" r:id="rId22"/>
    <p:sldId id="575" r:id="rId23"/>
    <p:sldId id="576" r:id="rId24"/>
    <p:sldId id="638" r:id="rId25"/>
    <p:sldId id="548" r:id="rId26"/>
    <p:sldId id="549" r:id="rId27"/>
    <p:sldId id="550" r:id="rId28"/>
    <p:sldId id="552" r:id="rId29"/>
    <p:sldId id="554" r:id="rId30"/>
    <p:sldId id="573" r:id="rId31"/>
    <p:sldId id="555" r:id="rId32"/>
    <p:sldId id="556" r:id="rId33"/>
    <p:sldId id="557" r:id="rId34"/>
    <p:sldId id="577" r:id="rId35"/>
    <p:sldId id="579" r:id="rId36"/>
    <p:sldId id="580" r:id="rId37"/>
    <p:sldId id="574" r:id="rId38"/>
    <p:sldId id="584" r:id="rId39"/>
    <p:sldId id="585" r:id="rId40"/>
    <p:sldId id="586" r:id="rId41"/>
    <p:sldId id="592" r:id="rId42"/>
    <p:sldId id="625" r:id="rId43"/>
    <p:sldId id="607" r:id="rId44"/>
    <p:sldId id="621" r:id="rId45"/>
    <p:sldId id="636" r:id="rId46"/>
    <p:sldId id="624" r:id="rId47"/>
    <p:sldId id="637" r:id="rId48"/>
    <p:sldId id="962" r:id="rId49"/>
    <p:sldId id="931" r:id="rId50"/>
    <p:sldId id="932" r:id="rId51"/>
    <p:sldId id="933" r:id="rId52"/>
    <p:sldId id="934" r:id="rId53"/>
    <p:sldId id="935" r:id="rId54"/>
    <p:sldId id="936" r:id="rId55"/>
    <p:sldId id="937" r:id="rId56"/>
    <p:sldId id="938" r:id="rId57"/>
    <p:sldId id="939" r:id="rId58"/>
    <p:sldId id="945" r:id="rId59"/>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0D1"/>
    <a:srgbClr val="FF0000"/>
    <a:srgbClr val="FF33CC"/>
    <a:srgbClr val="00FF00"/>
    <a:srgbClr val="00FFFF"/>
    <a:srgbClr val="C4C4C4"/>
    <a:srgbClr val="DDDDD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809" autoAdjust="0"/>
    <p:restoredTop sz="94660"/>
  </p:normalViewPr>
  <p:slideViewPr>
    <p:cSldViewPr>
      <p:cViewPr varScale="1">
        <p:scale>
          <a:sx n="98" d="100"/>
          <a:sy n="98" d="100"/>
        </p:scale>
        <p:origin x="1483" y="8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5" Type="http://schemas.openxmlformats.org/officeDocument/2006/relationships/image" Target="../media/image7.emf"/><Relationship Id="rId4"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B9AC2AC-437E-4C3C-9EB9-C0F8B102981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atin typeface="Arial" charset="0"/>
              </a:defRPr>
            </a:lvl1pPr>
          </a:lstStyle>
          <a:p>
            <a:pPr>
              <a:defRPr/>
            </a:pPr>
            <a:endParaRPr lang="en-US"/>
          </a:p>
        </p:txBody>
      </p:sp>
      <p:sp>
        <p:nvSpPr>
          <p:cNvPr id="50179" name="Rectangle 3">
            <a:extLst>
              <a:ext uri="{FF2B5EF4-FFF2-40B4-BE49-F238E27FC236}">
                <a16:creationId xmlns:a16="http://schemas.microsoft.com/office/drawing/2014/main" id="{1824998A-8EEA-4FB0-BE74-FA6D54B160A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48132" name="Rectangle 4">
            <a:extLst>
              <a:ext uri="{FF2B5EF4-FFF2-40B4-BE49-F238E27FC236}">
                <a16:creationId xmlns:a16="http://schemas.microsoft.com/office/drawing/2014/main" id="{3FD1DA8A-71A9-4042-AEC0-0B9430BE5EB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1" name="Rectangle 5">
            <a:extLst>
              <a:ext uri="{FF2B5EF4-FFF2-40B4-BE49-F238E27FC236}">
                <a16:creationId xmlns:a16="http://schemas.microsoft.com/office/drawing/2014/main" id="{35B27BC1-7F68-4523-A05C-6ADAFB17ACA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0182" name="Rectangle 6">
            <a:extLst>
              <a:ext uri="{FF2B5EF4-FFF2-40B4-BE49-F238E27FC236}">
                <a16:creationId xmlns:a16="http://schemas.microsoft.com/office/drawing/2014/main" id="{77EBEF6D-30EB-46C7-972A-DA6FB979170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atin typeface="Arial" charset="0"/>
              </a:defRPr>
            </a:lvl1pPr>
          </a:lstStyle>
          <a:p>
            <a:pPr>
              <a:defRPr/>
            </a:pPr>
            <a:endParaRPr lang="en-US"/>
          </a:p>
        </p:txBody>
      </p:sp>
      <p:sp>
        <p:nvSpPr>
          <p:cNvPr id="50183" name="Rectangle 7">
            <a:extLst>
              <a:ext uri="{FF2B5EF4-FFF2-40B4-BE49-F238E27FC236}">
                <a16:creationId xmlns:a16="http://schemas.microsoft.com/office/drawing/2014/main" id="{E3BBA256-0112-4FFD-856F-7296874F5F8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2D2B950-9902-4B71-BAB6-E19C56782B8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210ED56-EE00-4675-B357-73105DC1E394}"/>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C9871B05-B890-4B45-BEBB-C1E7648A4BAD}"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54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59938" name="Rectangle 2">
            <a:extLst>
              <a:ext uri="{FF2B5EF4-FFF2-40B4-BE49-F238E27FC236}">
                <a16:creationId xmlns:a16="http://schemas.microsoft.com/office/drawing/2014/main" id="{2B2BF1FD-C5F9-4A93-A5B3-7FA22C101148}"/>
              </a:ext>
            </a:extLst>
          </p:cNvPr>
          <p:cNvSpPr>
            <a:spLocks noGrp="1" noRot="1" noChangeAspect="1" noChangeArrowheads="1" noTextEdit="1"/>
          </p:cNvSpPr>
          <p:nvPr>
            <p:ph type="sldImg"/>
          </p:nvPr>
        </p:nvSpPr>
        <p:spPr>
          <a:ln/>
        </p:spPr>
      </p:sp>
      <p:sp>
        <p:nvSpPr>
          <p:cNvPr id="1959939" name="Rectangle 3">
            <a:extLst>
              <a:ext uri="{FF2B5EF4-FFF2-40B4-BE49-F238E27FC236}">
                <a16:creationId xmlns:a16="http://schemas.microsoft.com/office/drawing/2014/main" id="{25A42B4F-4B0D-4B87-B5A2-B3422DDE6EAD}"/>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6D4006-E9F8-4D51-8BD8-8CCD71775875}"/>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F38CB8A-B2A8-46D6-B7DA-8F51E78187C3}"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55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61986" name="Rectangle 2">
            <a:extLst>
              <a:ext uri="{FF2B5EF4-FFF2-40B4-BE49-F238E27FC236}">
                <a16:creationId xmlns:a16="http://schemas.microsoft.com/office/drawing/2014/main" id="{0DF88C91-F9D7-4D6A-8A0D-2E7038DFD989}"/>
              </a:ext>
            </a:extLst>
          </p:cNvPr>
          <p:cNvSpPr>
            <a:spLocks noGrp="1" noRot="1" noChangeAspect="1" noChangeArrowheads="1" noTextEdit="1"/>
          </p:cNvSpPr>
          <p:nvPr>
            <p:ph type="sldImg"/>
          </p:nvPr>
        </p:nvSpPr>
        <p:spPr>
          <a:ln/>
        </p:spPr>
      </p:sp>
      <p:sp>
        <p:nvSpPr>
          <p:cNvPr id="1961987" name="Rectangle 3">
            <a:extLst>
              <a:ext uri="{FF2B5EF4-FFF2-40B4-BE49-F238E27FC236}">
                <a16:creationId xmlns:a16="http://schemas.microsoft.com/office/drawing/2014/main" id="{5590143F-6A08-4610-A7B1-388A069ACB1B}"/>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47FB37D-8550-4FD0-8AAA-014CE8619FC9}"/>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53D1AE17-887A-4990-BB57-27DF81A7DA8D}"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56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74274" name="Rectangle 2">
            <a:extLst>
              <a:ext uri="{FF2B5EF4-FFF2-40B4-BE49-F238E27FC236}">
                <a16:creationId xmlns:a16="http://schemas.microsoft.com/office/drawing/2014/main" id="{2EE65362-2F3A-40CB-AAE8-E8D19460991F}"/>
              </a:ext>
            </a:extLst>
          </p:cNvPr>
          <p:cNvSpPr>
            <a:spLocks noGrp="1" noRot="1" noChangeAspect="1" noChangeArrowheads="1" noTextEdit="1"/>
          </p:cNvSpPr>
          <p:nvPr>
            <p:ph type="sldImg"/>
          </p:nvPr>
        </p:nvSpPr>
        <p:spPr>
          <a:ln/>
        </p:spPr>
      </p:sp>
      <p:sp>
        <p:nvSpPr>
          <p:cNvPr id="1974275" name="Rectangle 3">
            <a:extLst>
              <a:ext uri="{FF2B5EF4-FFF2-40B4-BE49-F238E27FC236}">
                <a16:creationId xmlns:a16="http://schemas.microsoft.com/office/drawing/2014/main" id="{133B34CE-CEAB-4001-8123-31D5E8135050}"/>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E6E4798-3F29-43ED-B13A-9C4EBD027D6A}"/>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E47BAC03-DB86-4717-9E48-5326E8D4337A}"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46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009090" name="Rectangle 2">
            <a:extLst>
              <a:ext uri="{FF2B5EF4-FFF2-40B4-BE49-F238E27FC236}">
                <a16:creationId xmlns:a16="http://schemas.microsoft.com/office/drawing/2014/main" id="{34EEBAED-4A5D-4553-82CA-99E17B7C81FB}"/>
              </a:ext>
            </a:extLst>
          </p:cNvPr>
          <p:cNvSpPr>
            <a:spLocks noGrp="1" noRot="1" noChangeAspect="1" noChangeArrowheads="1" noTextEdit="1"/>
          </p:cNvSpPr>
          <p:nvPr>
            <p:ph type="sldImg"/>
          </p:nvPr>
        </p:nvSpPr>
        <p:spPr>
          <a:ln/>
        </p:spPr>
      </p:sp>
      <p:sp>
        <p:nvSpPr>
          <p:cNvPr id="2009091" name="Rectangle 3">
            <a:extLst>
              <a:ext uri="{FF2B5EF4-FFF2-40B4-BE49-F238E27FC236}">
                <a16:creationId xmlns:a16="http://schemas.microsoft.com/office/drawing/2014/main" id="{CCD83B9D-1A78-4F53-A923-0790580568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6C6DA41-2E84-49EA-9C98-36583551B872}"/>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B6C1C19-3ACA-468B-9A80-8A29B08D85E5}"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47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5602" name="Rectangle 2">
            <a:extLst>
              <a:ext uri="{FF2B5EF4-FFF2-40B4-BE49-F238E27FC236}">
                <a16:creationId xmlns:a16="http://schemas.microsoft.com/office/drawing/2014/main" id="{B33D0AA5-CC4F-4F87-B3CD-63FF4626EFCE}"/>
              </a:ext>
            </a:extLst>
          </p:cNvPr>
          <p:cNvSpPr>
            <a:spLocks noGrp="1" noRot="1" noChangeAspect="1" noChangeArrowheads="1" noTextEdit="1"/>
          </p:cNvSpPr>
          <p:nvPr>
            <p:ph type="sldImg"/>
          </p:nvPr>
        </p:nvSpPr>
        <p:spPr>
          <a:ln/>
        </p:spPr>
      </p:sp>
      <p:sp>
        <p:nvSpPr>
          <p:cNvPr id="1945603" name="Rectangle 3">
            <a:extLst>
              <a:ext uri="{FF2B5EF4-FFF2-40B4-BE49-F238E27FC236}">
                <a16:creationId xmlns:a16="http://schemas.microsoft.com/office/drawing/2014/main" id="{A84A7DDA-A65B-4A5B-942B-CBBBEFBD9396}"/>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99A4127-A47A-476D-9AED-0AEA7738E0E7}"/>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012052D-6CA8-4824-8776-8C313701C134}"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48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7650" name="Rectangle 2">
            <a:extLst>
              <a:ext uri="{FF2B5EF4-FFF2-40B4-BE49-F238E27FC236}">
                <a16:creationId xmlns:a16="http://schemas.microsoft.com/office/drawing/2014/main" id="{CB6E1F23-77BD-40B7-9794-FBBEAFF13A10}"/>
              </a:ext>
            </a:extLst>
          </p:cNvPr>
          <p:cNvSpPr>
            <a:spLocks noGrp="1" noRot="1" noChangeAspect="1" noChangeArrowheads="1" noTextEdit="1"/>
          </p:cNvSpPr>
          <p:nvPr>
            <p:ph type="sldImg"/>
          </p:nvPr>
        </p:nvSpPr>
        <p:spPr>
          <a:ln/>
        </p:spPr>
      </p:sp>
      <p:sp>
        <p:nvSpPr>
          <p:cNvPr id="1947651" name="Rectangle 3">
            <a:extLst>
              <a:ext uri="{FF2B5EF4-FFF2-40B4-BE49-F238E27FC236}">
                <a16:creationId xmlns:a16="http://schemas.microsoft.com/office/drawing/2014/main" id="{7E1F5841-4963-4206-BFF5-6CB1AAACF271}"/>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B979E0-46B6-4D52-9512-2935C2113BE2}"/>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D6F9BDB8-8C71-40D9-A095-B244DD9E8A1D}"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49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9698" name="Rectangle 2">
            <a:extLst>
              <a:ext uri="{FF2B5EF4-FFF2-40B4-BE49-F238E27FC236}">
                <a16:creationId xmlns:a16="http://schemas.microsoft.com/office/drawing/2014/main" id="{535588B2-69DC-48D4-8C1A-B23ACF9B98D0}"/>
              </a:ext>
            </a:extLst>
          </p:cNvPr>
          <p:cNvSpPr>
            <a:spLocks noGrp="1" noRot="1" noChangeAspect="1" noChangeArrowheads="1" noTextEdit="1"/>
          </p:cNvSpPr>
          <p:nvPr>
            <p:ph type="sldImg"/>
          </p:nvPr>
        </p:nvSpPr>
        <p:spPr>
          <a:ln/>
        </p:spPr>
      </p:sp>
      <p:sp>
        <p:nvSpPr>
          <p:cNvPr id="1949699" name="Rectangle 3">
            <a:extLst>
              <a:ext uri="{FF2B5EF4-FFF2-40B4-BE49-F238E27FC236}">
                <a16:creationId xmlns:a16="http://schemas.microsoft.com/office/drawing/2014/main" id="{B4DBA104-5B12-4CE9-8E6A-FB871CF6A17B}"/>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A0E089-15FE-4CE1-89EA-5C0581AB148C}"/>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6289C620-D996-4DA1-A815-4125792DDE31}"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50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51746" name="Rectangle 2">
            <a:extLst>
              <a:ext uri="{FF2B5EF4-FFF2-40B4-BE49-F238E27FC236}">
                <a16:creationId xmlns:a16="http://schemas.microsoft.com/office/drawing/2014/main" id="{BCDD19C5-8E3F-43E8-9BD1-A4BBD083ABAE}"/>
              </a:ext>
            </a:extLst>
          </p:cNvPr>
          <p:cNvSpPr>
            <a:spLocks noGrp="1" noRot="1" noChangeAspect="1" noChangeArrowheads="1" noTextEdit="1"/>
          </p:cNvSpPr>
          <p:nvPr>
            <p:ph type="sldImg"/>
          </p:nvPr>
        </p:nvSpPr>
        <p:spPr>
          <a:ln/>
        </p:spPr>
      </p:sp>
      <p:sp>
        <p:nvSpPr>
          <p:cNvPr id="1951747" name="Rectangle 3">
            <a:extLst>
              <a:ext uri="{FF2B5EF4-FFF2-40B4-BE49-F238E27FC236}">
                <a16:creationId xmlns:a16="http://schemas.microsoft.com/office/drawing/2014/main" id="{1F1E6A26-B47F-44D4-BBBA-E4345168243C}"/>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CE584E8-18AA-47AE-9888-3B890464C011}"/>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C1207AC-647A-4D2D-85BF-596D61F58C0C}"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51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53794" name="Rectangle 2">
            <a:extLst>
              <a:ext uri="{FF2B5EF4-FFF2-40B4-BE49-F238E27FC236}">
                <a16:creationId xmlns:a16="http://schemas.microsoft.com/office/drawing/2014/main" id="{159E1F8C-C960-41CE-B2BA-4818B9E5C339}"/>
              </a:ext>
            </a:extLst>
          </p:cNvPr>
          <p:cNvSpPr>
            <a:spLocks noGrp="1" noRot="1" noChangeAspect="1" noChangeArrowheads="1" noTextEdit="1"/>
          </p:cNvSpPr>
          <p:nvPr>
            <p:ph type="sldImg"/>
          </p:nvPr>
        </p:nvSpPr>
        <p:spPr>
          <a:ln/>
        </p:spPr>
      </p:sp>
      <p:sp>
        <p:nvSpPr>
          <p:cNvPr id="1953795" name="Rectangle 3">
            <a:extLst>
              <a:ext uri="{FF2B5EF4-FFF2-40B4-BE49-F238E27FC236}">
                <a16:creationId xmlns:a16="http://schemas.microsoft.com/office/drawing/2014/main" id="{61759980-3312-4DFA-BBD8-30504E5F45E1}"/>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99BFFC-EA6F-49A7-8B58-BB9AA7847E75}"/>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2F59F20-0300-4479-AB89-683D907DEF45}"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52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55842" name="Rectangle 2">
            <a:extLst>
              <a:ext uri="{FF2B5EF4-FFF2-40B4-BE49-F238E27FC236}">
                <a16:creationId xmlns:a16="http://schemas.microsoft.com/office/drawing/2014/main" id="{F1E9C5B7-71D7-4107-A467-B7536D104B70}"/>
              </a:ext>
            </a:extLst>
          </p:cNvPr>
          <p:cNvSpPr>
            <a:spLocks noGrp="1" noRot="1" noChangeAspect="1" noChangeArrowheads="1" noTextEdit="1"/>
          </p:cNvSpPr>
          <p:nvPr>
            <p:ph type="sldImg"/>
          </p:nvPr>
        </p:nvSpPr>
        <p:spPr>
          <a:ln/>
        </p:spPr>
      </p:sp>
      <p:sp>
        <p:nvSpPr>
          <p:cNvPr id="1955843" name="Rectangle 3">
            <a:extLst>
              <a:ext uri="{FF2B5EF4-FFF2-40B4-BE49-F238E27FC236}">
                <a16:creationId xmlns:a16="http://schemas.microsoft.com/office/drawing/2014/main" id="{A8795852-5965-494E-AE6C-5213DA6CECDB}"/>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532D0A2-4A29-4484-974F-0CF19110ADF4}"/>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985E8486-5D9E-4ACD-9C76-7BF0F652CF90}"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53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57890" name="Rectangle 2">
            <a:extLst>
              <a:ext uri="{FF2B5EF4-FFF2-40B4-BE49-F238E27FC236}">
                <a16:creationId xmlns:a16="http://schemas.microsoft.com/office/drawing/2014/main" id="{3E8BB9BC-4E32-4E44-B0CB-5E53CD8B1852}"/>
              </a:ext>
            </a:extLst>
          </p:cNvPr>
          <p:cNvSpPr>
            <a:spLocks noGrp="1" noRot="1" noChangeAspect="1" noChangeArrowheads="1" noTextEdit="1"/>
          </p:cNvSpPr>
          <p:nvPr>
            <p:ph type="sldImg"/>
          </p:nvPr>
        </p:nvSpPr>
        <p:spPr>
          <a:ln/>
        </p:spPr>
      </p:sp>
      <p:sp>
        <p:nvSpPr>
          <p:cNvPr id="1957891" name="Rectangle 3">
            <a:extLst>
              <a:ext uri="{FF2B5EF4-FFF2-40B4-BE49-F238E27FC236}">
                <a16:creationId xmlns:a16="http://schemas.microsoft.com/office/drawing/2014/main" id="{E115B000-3453-4397-B49E-92BFA44A3921}"/>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06DA336-1539-49CE-A4E4-FC51F98FF06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DB6FEC5-AE2C-462A-A4CD-9B8BD08E0D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686ACAB-A0B2-4868-885F-6F49D733B6B7}"/>
              </a:ext>
            </a:extLst>
          </p:cNvPr>
          <p:cNvSpPr>
            <a:spLocks noGrp="1" noChangeArrowheads="1"/>
          </p:cNvSpPr>
          <p:nvPr>
            <p:ph type="sldNum" sz="quarter" idx="12"/>
          </p:nvPr>
        </p:nvSpPr>
        <p:spPr>
          <a:ln/>
        </p:spPr>
        <p:txBody>
          <a:bodyPr/>
          <a:lstStyle>
            <a:lvl1pPr>
              <a:defRPr/>
            </a:lvl1pPr>
          </a:lstStyle>
          <a:p>
            <a:fld id="{051CAC65-1914-4FB0-8877-73FA9516B4D5}" type="slidenum">
              <a:rPr lang="en-US" altLang="en-US"/>
              <a:pPr/>
              <a:t>‹#›</a:t>
            </a:fld>
            <a:endParaRPr lang="en-US" altLang="en-US"/>
          </a:p>
        </p:txBody>
      </p:sp>
    </p:spTree>
    <p:extLst>
      <p:ext uri="{BB962C8B-B14F-4D97-AF65-F5344CB8AC3E}">
        <p14:creationId xmlns:p14="http://schemas.microsoft.com/office/powerpoint/2010/main" val="75562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1E22766-1F8E-4C20-93BA-BE8DA3A6D55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587AA78-C650-412B-BB24-1F33F0BA094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6C71882-E43B-497E-BAB2-A73A5E5C70F5}"/>
              </a:ext>
            </a:extLst>
          </p:cNvPr>
          <p:cNvSpPr>
            <a:spLocks noGrp="1" noChangeArrowheads="1"/>
          </p:cNvSpPr>
          <p:nvPr>
            <p:ph type="sldNum" sz="quarter" idx="12"/>
          </p:nvPr>
        </p:nvSpPr>
        <p:spPr>
          <a:ln/>
        </p:spPr>
        <p:txBody>
          <a:bodyPr/>
          <a:lstStyle>
            <a:lvl1pPr>
              <a:defRPr/>
            </a:lvl1pPr>
          </a:lstStyle>
          <a:p>
            <a:fld id="{B4BBB2A7-7925-4B71-9171-34AAB32D9762}" type="slidenum">
              <a:rPr lang="en-US" altLang="en-US"/>
              <a:pPr/>
              <a:t>‹#›</a:t>
            </a:fld>
            <a:endParaRPr lang="en-US" altLang="en-US"/>
          </a:p>
        </p:txBody>
      </p:sp>
    </p:spTree>
    <p:extLst>
      <p:ext uri="{BB962C8B-B14F-4D97-AF65-F5344CB8AC3E}">
        <p14:creationId xmlns:p14="http://schemas.microsoft.com/office/powerpoint/2010/main" val="278698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3550" y="-4763"/>
            <a:ext cx="2241550" cy="67151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4763"/>
            <a:ext cx="6572250" cy="67151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14E91EF-AC5E-4F33-8DBB-847DB0F0A3E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090489B-E0B1-4185-81C6-51D9F02706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F854644-D499-4BB4-A7FE-8E79F97545FA}"/>
              </a:ext>
            </a:extLst>
          </p:cNvPr>
          <p:cNvSpPr>
            <a:spLocks noGrp="1" noChangeArrowheads="1"/>
          </p:cNvSpPr>
          <p:nvPr>
            <p:ph type="sldNum" sz="quarter" idx="12"/>
          </p:nvPr>
        </p:nvSpPr>
        <p:spPr>
          <a:ln/>
        </p:spPr>
        <p:txBody>
          <a:bodyPr/>
          <a:lstStyle>
            <a:lvl1pPr>
              <a:defRPr/>
            </a:lvl1pPr>
          </a:lstStyle>
          <a:p>
            <a:fld id="{8AF63280-8646-4680-BB3E-4024BA47B851}" type="slidenum">
              <a:rPr lang="en-US" altLang="en-US"/>
              <a:pPr/>
              <a:t>‹#›</a:t>
            </a:fld>
            <a:endParaRPr lang="en-US" altLang="en-US"/>
          </a:p>
        </p:txBody>
      </p:sp>
    </p:spTree>
    <p:extLst>
      <p:ext uri="{BB962C8B-B14F-4D97-AF65-F5344CB8AC3E}">
        <p14:creationId xmlns:p14="http://schemas.microsoft.com/office/powerpoint/2010/main" val="1223414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8DF5-255B-498C-8994-066BE9C270EF}"/>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700A5F-2034-4390-8464-2859D595F66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EF9440-5C05-4AE3-872F-E7DA76B955A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3F880EA-533B-4771-AFB4-5F64B680435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CE942C8-1FC4-4145-AD1F-E63040584205}"/>
              </a:ext>
            </a:extLst>
          </p:cNvPr>
          <p:cNvSpPr>
            <a:spLocks noGrp="1"/>
          </p:cNvSpPr>
          <p:nvPr>
            <p:ph type="sldNum" sz="quarter" idx="12"/>
          </p:nvPr>
        </p:nvSpPr>
        <p:spPr/>
        <p:txBody>
          <a:bodyPr/>
          <a:lstStyle>
            <a:lvl1pPr>
              <a:defRPr/>
            </a:lvl1pPr>
          </a:lstStyle>
          <a:p>
            <a:fld id="{CE8B1D8E-D8FB-44E2-88B0-CB3D62BADFA9}" type="slidenum">
              <a:rPr lang="en-US" altLang="en-US"/>
              <a:pPr/>
              <a:t>‹#›</a:t>
            </a:fld>
            <a:endParaRPr lang="en-US" altLang="en-US"/>
          </a:p>
        </p:txBody>
      </p:sp>
    </p:spTree>
    <p:extLst>
      <p:ext uri="{BB962C8B-B14F-4D97-AF65-F5344CB8AC3E}">
        <p14:creationId xmlns:p14="http://schemas.microsoft.com/office/powerpoint/2010/main" val="2622873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01DB-240D-49ED-8CFE-C3D0119402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13E845-ED51-443C-842F-F81C2D2610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1F611-8ECA-40D1-9673-201955ECCD8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54F8FC8-BA6E-499B-A206-41DD2AF0C99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38074F7-96F4-42E1-865F-8FBC2EAA0187}"/>
              </a:ext>
            </a:extLst>
          </p:cNvPr>
          <p:cNvSpPr>
            <a:spLocks noGrp="1"/>
          </p:cNvSpPr>
          <p:nvPr>
            <p:ph type="sldNum" sz="quarter" idx="12"/>
          </p:nvPr>
        </p:nvSpPr>
        <p:spPr/>
        <p:txBody>
          <a:bodyPr/>
          <a:lstStyle>
            <a:lvl1pPr>
              <a:defRPr/>
            </a:lvl1pPr>
          </a:lstStyle>
          <a:p>
            <a:fld id="{61A928B3-2974-465F-8D38-7751705F2BA8}" type="slidenum">
              <a:rPr lang="en-US" altLang="en-US"/>
              <a:pPr/>
              <a:t>‹#›</a:t>
            </a:fld>
            <a:endParaRPr lang="en-US" altLang="en-US"/>
          </a:p>
        </p:txBody>
      </p:sp>
    </p:spTree>
    <p:extLst>
      <p:ext uri="{BB962C8B-B14F-4D97-AF65-F5344CB8AC3E}">
        <p14:creationId xmlns:p14="http://schemas.microsoft.com/office/powerpoint/2010/main" val="1941128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20BF-25E4-4114-858B-0CD00DB19D8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D72EFD-D5E1-42E0-8AEB-53FD951316A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35E897E-402E-4032-A94A-C3705624ACB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37E5095-CED6-435C-ABE5-06B19CE1141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3F17E46-20D3-4723-8BA9-263C40AADC04}"/>
              </a:ext>
            </a:extLst>
          </p:cNvPr>
          <p:cNvSpPr>
            <a:spLocks noGrp="1"/>
          </p:cNvSpPr>
          <p:nvPr>
            <p:ph type="sldNum" sz="quarter" idx="12"/>
          </p:nvPr>
        </p:nvSpPr>
        <p:spPr/>
        <p:txBody>
          <a:bodyPr/>
          <a:lstStyle>
            <a:lvl1pPr>
              <a:defRPr/>
            </a:lvl1pPr>
          </a:lstStyle>
          <a:p>
            <a:fld id="{7005EB32-0D32-42A1-907D-7B88F1CC6369}" type="slidenum">
              <a:rPr lang="en-US" altLang="en-US"/>
              <a:pPr/>
              <a:t>‹#›</a:t>
            </a:fld>
            <a:endParaRPr lang="en-US" altLang="en-US"/>
          </a:p>
        </p:txBody>
      </p:sp>
    </p:spTree>
    <p:extLst>
      <p:ext uri="{BB962C8B-B14F-4D97-AF65-F5344CB8AC3E}">
        <p14:creationId xmlns:p14="http://schemas.microsoft.com/office/powerpoint/2010/main" val="3216915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D1C7-2E4D-4BCE-A88A-E55BACF187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CBF110-3552-4CA2-B7A0-3671A55E06D9}"/>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0380A9-124B-4C0E-A02E-27688CE91812}"/>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C883B4-0436-4841-94C1-CC95905B0C6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46EFD13-3C11-4DDC-A19E-DED6257B51D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D9DC88-3D93-4AAE-9E8C-8875E2008875}"/>
              </a:ext>
            </a:extLst>
          </p:cNvPr>
          <p:cNvSpPr>
            <a:spLocks noGrp="1"/>
          </p:cNvSpPr>
          <p:nvPr>
            <p:ph type="sldNum" sz="quarter" idx="12"/>
          </p:nvPr>
        </p:nvSpPr>
        <p:spPr/>
        <p:txBody>
          <a:bodyPr/>
          <a:lstStyle>
            <a:lvl1pPr>
              <a:defRPr/>
            </a:lvl1pPr>
          </a:lstStyle>
          <a:p>
            <a:fld id="{6C95E69F-91EC-4A5F-AC1B-D82FE3A0DC48}" type="slidenum">
              <a:rPr lang="en-US" altLang="en-US"/>
              <a:pPr/>
              <a:t>‹#›</a:t>
            </a:fld>
            <a:endParaRPr lang="en-US" altLang="en-US"/>
          </a:p>
        </p:txBody>
      </p:sp>
    </p:spTree>
    <p:extLst>
      <p:ext uri="{BB962C8B-B14F-4D97-AF65-F5344CB8AC3E}">
        <p14:creationId xmlns:p14="http://schemas.microsoft.com/office/powerpoint/2010/main" val="331915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235E-5A7A-4A42-AE3F-385C871CAF70}"/>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80FF88-8A87-481B-A39F-22A22426F95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BAA1EA-269E-4FFE-BDD0-9B0871E205B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13BBD4-6C42-4ABA-8054-6FF1E1A2D6A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A0B095-E0C2-43B2-9B5B-830EC6FCD0A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8399FA-FAAA-4319-A8D8-8EC5F61AF4CB}"/>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549929CA-0D13-4C52-8297-0D5C120B6D57}"/>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E009B100-8672-40F1-B72E-EC04528A1D1C}"/>
              </a:ext>
            </a:extLst>
          </p:cNvPr>
          <p:cNvSpPr>
            <a:spLocks noGrp="1"/>
          </p:cNvSpPr>
          <p:nvPr>
            <p:ph type="sldNum" sz="quarter" idx="12"/>
          </p:nvPr>
        </p:nvSpPr>
        <p:spPr/>
        <p:txBody>
          <a:bodyPr/>
          <a:lstStyle>
            <a:lvl1pPr>
              <a:defRPr/>
            </a:lvl1pPr>
          </a:lstStyle>
          <a:p>
            <a:fld id="{EFD4D567-A444-46AD-BDD6-358734601C21}" type="slidenum">
              <a:rPr lang="en-US" altLang="en-US"/>
              <a:pPr/>
              <a:t>‹#›</a:t>
            </a:fld>
            <a:endParaRPr lang="en-US" altLang="en-US"/>
          </a:p>
        </p:txBody>
      </p:sp>
    </p:spTree>
    <p:extLst>
      <p:ext uri="{BB962C8B-B14F-4D97-AF65-F5344CB8AC3E}">
        <p14:creationId xmlns:p14="http://schemas.microsoft.com/office/powerpoint/2010/main" val="2056811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7C16-F64F-452F-BECF-EE3833A1EA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BBE9B2-BF0A-4B45-B190-3825F6281EB0}"/>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BF77E576-63E1-43F8-A2DF-307D2FD2A10C}"/>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9727AAAB-ED9C-4C95-8998-57DB56B05DF1}"/>
              </a:ext>
            </a:extLst>
          </p:cNvPr>
          <p:cNvSpPr>
            <a:spLocks noGrp="1"/>
          </p:cNvSpPr>
          <p:nvPr>
            <p:ph type="sldNum" sz="quarter" idx="12"/>
          </p:nvPr>
        </p:nvSpPr>
        <p:spPr/>
        <p:txBody>
          <a:bodyPr/>
          <a:lstStyle>
            <a:lvl1pPr>
              <a:defRPr/>
            </a:lvl1pPr>
          </a:lstStyle>
          <a:p>
            <a:fld id="{EA641850-DC17-4CEB-A4F7-B09762BAE18D}" type="slidenum">
              <a:rPr lang="en-US" altLang="en-US"/>
              <a:pPr/>
              <a:t>‹#›</a:t>
            </a:fld>
            <a:endParaRPr lang="en-US" altLang="en-US"/>
          </a:p>
        </p:txBody>
      </p:sp>
    </p:spTree>
    <p:extLst>
      <p:ext uri="{BB962C8B-B14F-4D97-AF65-F5344CB8AC3E}">
        <p14:creationId xmlns:p14="http://schemas.microsoft.com/office/powerpoint/2010/main" val="4017193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549F61-5DAB-4826-A2B2-325174B823EE}"/>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231A516A-258D-4921-BD29-763EC2E48A4A}"/>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E41D158D-E769-47A0-A71E-C56155AC9931}"/>
              </a:ext>
            </a:extLst>
          </p:cNvPr>
          <p:cNvSpPr>
            <a:spLocks noGrp="1"/>
          </p:cNvSpPr>
          <p:nvPr>
            <p:ph type="sldNum" sz="quarter" idx="12"/>
          </p:nvPr>
        </p:nvSpPr>
        <p:spPr/>
        <p:txBody>
          <a:bodyPr/>
          <a:lstStyle>
            <a:lvl1pPr>
              <a:defRPr/>
            </a:lvl1pPr>
          </a:lstStyle>
          <a:p>
            <a:fld id="{33A20C70-9A7E-4E72-A2CB-57BC74CC25ED}" type="slidenum">
              <a:rPr lang="en-US" altLang="en-US"/>
              <a:pPr/>
              <a:t>‹#›</a:t>
            </a:fld>
            <a:endParaRPr lang="en-US" altLang="en-US"/>
          </a:p>
        </p:txBody>
      </p:sp>
    </p:spTree>
    <p:extLst>
      <p:ext uri="{BB962C8B-B14F-4D97-AF65-F5344CB8AC3E}">
        <p14:creationId xmlns:p14="http://schemas.microsoft.com/office/powerpoint/2010/main" val="28233396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29F0-186E-433E-99C2-67C78605B00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57676D-B71A-4E14-A937-F6C0D31631C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0EE5B3-BA51-476E-985B-05EAFF08239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2680A-5E82-4DF1-AC64-923ABA48B02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A200741-22EE-45CA-91F6-5619C6CFED62}"/>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70F5ED6-69CB-45D6-8DD0-5AD2F3A27D10}"/>
              </a:ext>
            </a:extLst>
          </p:cNvPr>
          <p:cNvSpPr>
            <a:spLocks noGrp="1"/>
          </p:cNvSpPr>
          <p:nvPr>
            <p:ph type="sldNum" sz="quarter" idx="12"/>
          </p:nvPr>
        </p:nvSpPr>
        <p:spPr/>
        <p:txBody>
          <a:bodyPr/>
          <a:lstStyle>
            <a:lvl1pPr>
              <a:defRPr/>
            </a:lvl1pPr>
          </a:lstStyle>
          <a:p>
            <a:fld id="{50ACEDC7-3591-4A6D-9FA7-AB87D567C462}" type="slidenum">
              <a:rPr lang="en-US" altLang="en-US"/>
              <a:pPr/>
              <a:t>‹#›</a:t>
            </a:fld>
            <a:endParaRPr lang="en-US" altLang="en-US"/>
          </a:p>
        </p:txBody>
      </p:sp>
    </p:spTree>
    <p:extLst>
      <p:ext uri="{BB962C8B-B14F-4D97-AF65-F5344CB8AC3E}">
        <p14:creationId xmlns:p14="http://schemas.microsoft.com/office/powerpoint/2010/main" val="355629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4A7DE30-99F5-4202-970A-1B666117E50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3427B43-6A8B-4263-BFDC-079B82216F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4EBDA6A-4302-4C77-AFDE-F94954B1C31F}"/>
              </a:ext>
            </a:extLst>
          </p:cNvPr>
          <p:cNvSpPr>
            <a:spLocks noGrp="1" noChangeArrowheads="1"/>
          </p:cNvSpPr>
          <p:nvPr>
            <p:ph type="sldNum" sz="quarter" idx="12"/>
          </p:nvPr>
        </p:nvSpPr>
        <p:spPr>
          <a:ln/>
        </p:spPr>
        <p:txBody>
          <a:bodyPr/>
          <a:lstStyle>
            <a:lvl1pPr>
              <a:defRPr/>
            </a:lvl1pPr>
          </a:lstStyle>
          <a:p>
            <a:fld id="{2646FAF3-E1B3-45DC-8354-88B989823060}" type="slidenum">
              <a:rPr lang="en-US" altLang="en-US"/>
              <a:pPr/>
              <a:t>‹#›</a:t>
            </a:fld>
            <a:endParaRPr lang="en-US" altLang="en-US"/>
          </a:p>
        </p:txBody>
      </p:sp>
    </p:spTree>
    <p:extLst>
      <p:ext uri="{BB962C8B-B14F-4D97-AF65-F5344CB8AC3E}">
        <p14:creationId xmlns:p14="http://schemas.microsoft.com/office/powerpoint/2010/main" val="3782208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9E61-1276-49CE-A05D-91AEC4AD8BA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A25CE1-C65B-4250-8294-67BA1E24708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93A1B8-321D-481D-98DB-2E4FEFAE93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5F572-6A1D-4EC3-A827-5920B063CE0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71F4991-1268-4139-A5AC-760DE41CB9C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43FBF41-0ECF-45F9-8F88-D4AECD5B9878}"/>
              </a:ext>
            </a:extLst>
          </p:cNvPr>
          <p:cNvSpPr>
            <a:spLocks noGrp="1"/>
          </p:cNvSpPr>
          <p:nvPr>
            <p:ph type="sldNum" sz="quarter" idx="12"/>
          </p:nvPr>
        </p:nvSpPr>
        <p:spPr/>
        <p:txBody>
          <a:bodyPr/>
          <a:lstStyle>
            <a:lvl1pPr>
              <a:defRPr/>
            </a:lvl1pPr>
          </a:lstStyle>
          <a:p>
            <a:fld id="{2AEB2BFA-02BE-4416-B198-599AE09EC0C1}" type="slidenum">
              <a:rPr lang="en-US" altLang="en-US"/>
              <a:pPr/>
              <a:t>‹#›</a:t>
            </a:fld>
            <a:endParaRPr lang="en-US" altLang="en-US"/>
          </a:p>
        </p:txBody>
      </p:sp>
    </p:spTree>
    <p:extLst>
      <p:ext uri="{BB962C8B-B14F-4D97-AF65-F5344CB8AC3E}">
        <p14:creationId xmlns:p14="http://schemas.microsoft.com/office/powerpoint/2010/main" val="1298670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CE00-23FF-4CFB-9F36-FC46FD01C5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53DB53-BD87-4EE3-80C2-AFB92FCA1B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84AA8-48BE-4DAB-8520-822137BE753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A6492EE-8594-4899-BD8D-E0C4C7C1A4D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DC198CC-2DB5-4B17-88D0-23CD7AF53B6C}"/>
              </a:ext>
            </a:extLst>
          </p:cNvPr>
          <p:cNvSpPr>
            <a:spLocks noGrp="1"/>
          </p:cNvSpPr>
          <p:nvPr>
            <p:ph type="sldNum" sz="quarter" idx="12"/>
          </p:nvPr>
        </p:nvSpPr>
        <p:spPr/>
        <p:txBody>
          <a:bodyPr/>
          <a:lstStyle>
            <a:lvl1pPr>
              <a:defRPr/>
            </a:lvl1pPr>
          </a:lstStyle>
          <a:p>
            <a:fld id="{318CE987-F466-4848-90AE-CFFE027439E8}" type="slidenum">
              <a:rPr lang="en-US" altLang="en-US"/>
              <a:pPr/>
              <a:t>‹#›</a:t>
            </a:fld>
            <a:endParaRPr lang="en-US" altLang="en-US"/>
          </a:p>
        </p:txBody>
      </p:sp>
    </p:spTree>
    <p:extLst>
      <p:ext uri="{BB962C8B-B14F-4D97-AF65-F5344CB8AC3E}">
        <p14:creationId xmlns:p14="http://schemas.microsoft.com/office/powerpoint/2010/main" val="4251744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10145-6C64-4ADE-9391-F4F97BD5AE8E}"/>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BB895E-2DBB-47E4-8B7E-AED3D797EAB1}"/>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C3F60-FF38-421D-ABF4-F459E9CA3CE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BCD6DC4-D367-469E-B696-0433E1CDFC8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5A1ED44-3AB3-4287-B621-615C384968BD}"/>
              </a:ext>
            </a:extLst>
          </p:cNvPr>
          <p:cNvSpPr>
            <a:spLocks noGrp="1"/>
          </p:cNvSpPr>
          <p:nvPr>
            <p:ph type="sldNum" sz="quarter" idx="12"/>
          </p:nvPr>
        </p:nvSpPr>
        <p:spPr/>
        <p:txBody>
          <a:bodyPr/>
          <a:lstStyle>
            <a:lvl1pPr>
              <a:defRPr/>
            </a:lvl1pPr>
          </a:lstStyle>
          <a:p>
            <a:fld id="{5A80F0CE-8ABE-4446-93C7-62B095320D58}" type="slidenum">
              <a:rPr lang="en-US" altLang="en-US"/>
              <a:pPr/>
              <a:t>‹#›</a:t>
            </a:fld>
            <a:endParaRPr lang="en-US" altLang="en-US"/>
          </a:p>
        </p:txBody>
      </p:sp>
    </p:spTree>
    <p:extLst>
      <p:ext uri="{BB962C8B-B14F-4D97-AF65-F5344CB8AC3E}">
        <p14:creationId xmlns:p14="http://schemas.microsoft.com/office/powerpoint/2010/main" val="41196206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61555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1" y="3840480"/>
            <a:ext cx="6400799"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28851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203" y="763177"/>
            <a:ext cx="7709594" cy="543226"/>
          </a:xfrm>
        </p:spPr>
        <p:txBody>
          <a:bodyPr lIns="0" tIns="0" rIns="0" bIns="0"/>
          <a:lstStyle>
            <a:lvl1pPr>
              <a:defRPr sz="3530" b="0" i="0">
                <a:solidFill>
                  <a:schemeClr val="tx1"/>
                </a:solidFill>
                <a:latin typeface="Comic Sans MS"/>
                <a:cs typeface="Comic Sans MS"/>
              </a:defRPr>
            </a:lvl1pPr>
          </a:lstStyle>
          <a:p>
            <a:endParaRPr/>
          </a:p>
        </p:txBody>
      </p:sp>
      <p:sp>
        <p:nvSpPr>
          <p:cNvPr id="3" name="Holder 3"/>
          <p:cNvSpPr>
            <a:spLocks noGrp="1"/>
          </p:cNvSpPr>
          <p:nvPr>
            <p:ph type="body" idx="1"/>
          </p:nvPr>
        </p:nvSpPr>
        <p:spPr>
          <a:xfrm>
            <a:off x="1107902" y="2227672"/>
            <a:ext cx="6928195" cy="380232"/>
          </a:xfrm>
        </p:spPr>
        <p:txBody>
          <a:bodyPr lIns="0" tIns="0" rIns="0" bIns="0"/>
          <a:lstStyle>
            <a:lvl1pPr>
              <a:defRPr sz="2471" b="0" i="0">
                <a:solidFill>
                  <a:srgbClr val="0065FF"/>
                </a:solidFill>
                <a:latin typeface="Comic Sans MS"/>
                <a:cs typeface="Comic Sans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545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203" y="763177"/>
            <a:ext cx="7709594" cy="543226"/>
          </a:xfrm>
        </p:spPr>
        <p:txBody>
          <a:bodyPr lIns="0" tIns="0" rIns="0" bIns="0"/>
          <a:lstStyle>
            <a:lvl1pPr>
              <a:defRPr sz="3530" b="0" i="0">
                <a:solidFill>
                  <a:schemeClr val="tx1"/>
                </a:solidFill>
                <a:latin typeface="Comic Sans MS"/>
                <a:cs typeface="Comic Sans MS"/>
              </a:defRPr>
            </a:lvl1pPr>
          </a:lstStyle>
          <a:p>
            <a:endParaRPr/>
          </a:p>
        </p:txBody>
      </p:sp>
      <p:sp>
        <p:nvSpPr>
          <p:cNvPr id="3" name="Holder 3"/>
          <p:cNvSpPr>
            <a:spLocks noGrp="1"/>
          </p:cNvSpPr>
          <p:nvPr>
            <p:ph sz="half" idx="2"/>
          </p:nvPr>
        </p:nvSpPr>
        <p:spPr>
          <a:xfrm>
            <a:off x="457200" y="1577340"/>
            <a:ext cx="397764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3088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66720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17203" y="763177"/>
            <a:ext cx="7709594" cy="543226"/>
          </a:xfrm>
        </p:spPr>
        <p:txBody>
          <a:bodyPr lIns="0" tIns="0" rIns="0" bIns="0"/>
          <a:lstStyle>
            <a:lvl1pPr>
              <a:defRPr sz="3530" b="0" i="0">
                <a:solidFill>
                  <a:schemeClr val="tx1"/>
                </a:solidFill>
                <a:latin typeface="Comic Sans MS"/>
                <a:cs typeface="Comic Sans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390241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1444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0FA4DD7-9A7A-4766-955F-A39CF441F1F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B940DE5-7E3D-4BF4-B4EB-8FCFCBA42C1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1A60198-49A4-4D03-99F2-135CA136D3E2}"/>
              </a:ext>
            </a:extLst>
          </p:cNvPr>
          <p:cNvSpPr>
            <a:spLocks noGrp="1" noChangeArrowheads="1"/>
          </p:cNvSpPr>
          <p:nvPr>
            <p:ph type="sldNum" sz="quarter" idx="12"/>
          </p:nvPr>
        </p:nvSpPr>
        <p:spPr>
          <a:ln/>
        </p:spPr>
        <p:txBody>
          <a:bodyPr/>
          <a:lstStyle>
            <a:lvl1pPr>
              <a:defRPr/>
            </a:lvl1pPr>
          </a:lstStyle>
          <a:p>
            <a:fld id="{084BE32E-41BC-4D2C-A8B3-386B767BED38}" type="slidenum">
              <a:rPr lang="en-US" altLang="en-US"/>
              <a:pPr/>
              <a:t>‹#›</a:t>
            </a:fld>
            <a:endParaRPr lang="en-US" altLang="en-US"/>
          </a:p>
        </p:txBody>
      </p:sp>
    </p:spTree>
    <p:extLst>
      <p:ext uri="{BB962C8B-B14F-4D97-AF65-F5344CB8AC3E}">
        <p14:creationId xmlns:p14="http://schemas.microsoft.com/office/powerpoint/2010/main" val="1826829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4000" y="1130300"/>
            <a:ext cx="4248150" cy="5580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550" y="1130300"/>
            <a:ext cx="4248150" cy="5580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F2244FB-EFC5-4B79-9209-6CE102F11AA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9117CDE-F47E-4830-A8E5-D03A3CE92E6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1AE78CF-7E8A-4F17-BBBF-EDE28D480342}"/>
              </a:ext>
            </a:extLst>
          </p:cNvPr>
          <p:cNvSpPr>
            <a:spLocks noGrp="1" noChangeArrowheads="1"/>
          </p:cNvSpPr>
          <p:nvPr>
            <p:ph type="sldNum" sz="quarter" idx="12"/>
          </p:nvPr>
        </p:nvSpPr>
        <p:spPr>
          <a:ln/>
        </p:spPr>
        <p:txBody>
          <a:bodyPr/>
          <a:lstStyle>
            <a:lvl1pPr>
              <a:defRPr/>
            </a:lvl1pPr>
          </a:lstStyle>
          <a:p>
            <a:fld id="{51DB9313-347B-40FF-9A8C-AC405C3701AB}" type="slidenum">
              <a:rPr lang="en-US" altLang="en-US"/>
              <a:pPr/>
              <a:t>‹#›</a:t>
            </a:fld>
            <a:endParaRPr lang="en-US" altLang="en-US"/>
          </a:p>
        </p:txBody>
      </p:sp>
    </p:spTree>
    <p:extLst>
      <p:ext uri="{BB962C8B-B14F-4D97-AF65-F5344CB8AC3E}">
        <p14:creationId xmlns:p14="http://schemas.microsoft.com/office/powerpoint/2010/main" val="2272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48D79D0-AD52-4268-8358-631DB3C4D5C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3364724-66A9-4FD2-9AB2-7B53B326EBD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B21C5B8-AE8E-4ABF-89AF-67409D58F9DE}"/>
              </a:ext>
            </a:extLst>
          </p:cNvPr>
          <p:cNvSpPr>
            <a:spLocks noGrp="1" noChangeArrowheads="1"/>
          </p:cNvSpPr>
          <p:nvPr>
            <p:ph type="sldNum" sz="quarter" idx="12"/>
          </p:nvPr>
        </p:nvSpPr>
        <p:spPr>
          <a:ln/>
        </p:spPr>
        <p:txBody>
          <a:bodyPr/>
          <a:lstStyle>
            <a:lvl1pPr>
              <a:defRPr/>
            </a:lvl1pPr>
          </a:lstStyle>
          <a:p>
            <a:fld id="{1400B956-F6BE-4829-BE83-4080753FE398}" type="slidenum">
              <a:rPr lang="en-US" altLang="en-US"/>
              <a:pPr/>
              <a:t>‹#›</a:t>
            </a:fld>
            <a:endParaRPr lang="en-US" altLang="en-US"/>
          </a:p>
        </p:txBody>
      </p:sp>
    </p:spTree>
    <p:extLst>
      <p:ext uri="{BB962C8B-B14F-4D97-AF65-F5344CB8AC3E}">
        <p14:creationId xmlns:p14="http://schemas.microsoft.com/office/powerpoint/2010/main" val="262632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99B23E0-DB00-431C-8A04-FC1212546E5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11F8F1B-2E4A-4FEE-BE05-221E97BA3A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86AE4C5-D4CA-4FE1-AD22-A42614366DB7}"/>
              </a:ext>
            </a:extLst>
          </p:cNvPr>
          <p:cNvSpPr>
            <a:spLocks noGrp="1" noChangeArrowheads="1"/>
          </p:cNvSpPr>
          <p:nvPr>
            <p:ph type="sldNum" sz="quarter" idx="12"/>
          </p:nvPr>
        </p:nvSpPr>
        <p:spPr>
          <a:ln/>
        </p:spPr>
        <p:txBody>
          <a:bodyPr/>
          <a:lstStyle>
            <a:lvl1pPr>
              <a:defRPr/>
            </a:lvl1pPr>
          </a:lstStyle>
          <a:p>
            <a:fld id="{F4198AEE-4F61-413A-BFB9-1B55FACCA284}" type="slidenum">
              <a:rPr lang="en-US" altLang="en-US"/>
              <a:pPr/>
              <a:t>‹#›</a:t>
            </a:fld>
            <a:endParaRPr lang="en-US" altLang="en-US"/>
          </a:p>
        </p:txBody>
      </p:sp>
    </p:spTree>
    <p:extLst>
      <p:ext uri="{BB962C8B-B14F-4D97-AF65-F5344CB8AC3E}">
        <p14:creationId xmlns:p14="http://schemas.microsoft.com/office/powerpoint/2010/main" val="1405473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6AD7205-0BB9-4633-B3D1-1F035515FAF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D94A5C45-6085-448A-B0A5-D93FE1AA74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3113C123-FA31-49A7-ACB7-C05FE14D9999}"/>
              </a:ext>
            </a:extLst>
          </p:cNvPr>
          <p:cNvSpPr>
            <a:spLocks noGrp="1" noChangeArrowheads="1"/>
          </p:cNvSpPr>
          <p:nvPr>
            <p:ph type="sldNum" sz="quarter" idx="12"/>
          </p:nvPr>
        </p:nvSpPr>
        <p:spPr>
          <a:ln/>
        </p:spPr>
        <p:txBody>
          <a:bodyPr/>
          <a:lstStyle>
            <a:lvl1pPr>
              <a:defRPr/>
            </a:lvl1pPr>
          </a:lstStyle>
          <a:p>
            <a:fld id="{9F3BC6BE-45E2-4E62-8FF6-5CE6F51656E6}" type="slidenum">
              <a:rPr lang="en-US" altLang="en-US"/>
              <a:pPr/>
              <a:t>‹#›</a:t>
            </a:fld>
            <a:endParaRPr lang="en-US" altLang="en-US"/>
          </a:p>
        </p:txBody>
      </p:sp>
    </p:spTree>
    <p:extLst>
      <p:ext uri="{BB962C8B-B14F-4D97-AF65-F5344CB8AC3E}">
        <p14:creationId xmlns:p14="http://schemas.microsoft.com/office/powerpoint/2010/main" val="335380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7693F0B-07FC-4B48-963B-85B6AF3228D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48A231E-CF58-48B8-BD8C-FA3225C39B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BCFD2B3-0059-4A5D-8D49-8A9A1719184D}"/>
              </a:ext>
            </a:extLst>
          </p:cNvPr>
          <p:cNvSpPr>
            <a:spLocks noGrp="1" noChangeArrowheads="1"/>
          </p:cNvSpPr>
          <p:nvPr>
            <p:ph type="sldNum" sz="quarter" idx="12"/>
          </p:nvPr>
        </p:nvSpPr>
        <p:spPr>
          <a:ln/>
        </p:spPr>
        <p:txBody>
          <a:bodyPr/>
          <a:lstStyle>
            <a:lvl1pPr>
              <a:defRPr/>
            </a:lvl1pPr>
          </a:lstStyle>
          <a:p>
            <a:fld id="{D97DB0DB-CA72-40B8-AC44-5F62B34F7C46}" type="slidenum">
              <a:rPr lang="en-US" altLang="en-US"/>
              <a:pPr/>
              <a:t>‹#›</a:t>
            </a:fld>
            <a:endParaRPr lang="en-US" altLang="en-US"/>
          </a:p>
        </p:txBody>
      </p:sp>
    </p:spTree>
    <p:extLst>
      <p:ext uri="{BB962C8B-B14F-4D97-AF65-F5344CB8AC3E}">
        <p14:creationId xmlns:p14="http://schemas.microsoft.com/office/powerpoint/2010/main" val="142194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4B06106-D5F7-4992-8216-159FBBCF982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05893A1-B2EF-4A95-94E7-41EBB37024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8AA4C9D-8941-4563-827F-82AD48EE61B7}"/>
              </a:ext>
            </a:extLst>
          </p:cNvPr>
          <p:cNvSpPr>
            <a:spLocks noGrp="1" noChangeArrowheads="1"/>
          </p:cNvSpPr>
          <p:nvPr>
            <p:ph type="sldNum" sz="quarter" idx="12"/>
          </p:nvPr>
        </p:nvSpPr>
        <p:spPr>
          <a:ln/>
        </p:spPr>
        <p:txBody>
          <a:bodyPr/>
          <a:lstStyle>
            <a:lvl1pPr>
              <a:defRPr/>
            </a:lvl1pPr>
          </a:lstStyle>
          <a:p>
            <a:fld id="{418B3F82-2299-454B-BC80-67BD30F3E03D}" type="slidenum">
              <a:rPr lang="en-US" altLang="en-US"/>
              <a:pPr/>
              <a:t>‹#›</a:t>
            </a:fld>
            <a:endParaRPr lang="en-US" altLang="en-US"/>
          </a:p>
        </p:txBody>
      </p:sp>
    </p:spTree>
    <p:extLst>
      <p:ext uri="{BB962C8B-B14F-4D97-AF65-F5344CB8AC3E}">
        <p14:creationId xmlns:p14="http://schemas.microsoft.com/office/powerpoint/2010/main" val="2215051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3.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589E5CD-03FD-4FB0-BCFF-ACEAA04645B1}"/>
              </a:ext>
            </a:extLst>
          </p:cNvPr>
          <p:cNvSpPr>
            <a:spLocks noGrp="1" noChangeArrowheads="1"/>
          </p:cNvSpPr>
          <p:nvPr>
            <p:ph type="title"/>
          </p:nvPr>
        </p:nvSpPr>
        <p:spPr bwMode="auto">
          <a:xfrm>
            <a:off x="88900" y="-4763"/>
            <a:ext cx="89662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2C3C8EF-F881-4A22-B3F6-5424561600B7}"/>
              </a:ext>
            </a:extLst>
          </p:cNvPr>
          <p:cNvSpPr>
            <a:spLocks noGrp="1" noChangeArrowheads="1"/>
          </p:cNvSpPr>
          <p:nvPr>
            <p:ph type="body" idx="1"/>
          </p:nvPr>
        </p:nvSpPr>
        <p:spPr bwMode="auto">
          <a:xfrm>
            <a:off x="254000" y="1130300"/>
            <a:ext cx="8648700" cy="558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5F43240-634D-48A5-B438-47FF27E3DF1C}"/>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smtClean="0">
                <a:latin typeface="Arial" charset="0"/>
              </a:defRPr>
            </a:lvl1pPr>
          </a:lstStyle>
          <a:p>
            <a:pPr>
              <a:defRPr/>
            </a:pPr>
            <a:endParaRPr lang="en-US"/>
          </a:p>
        </p:txBody>
      </p:sp>
      <p:sp>
        <p:nvSpPr>
          <p:cNvPr id="1029" name="Rectangle 5">
            <a:extLst>
              <a:ext uri="{FF2B5EF4-FFF2-40B4-BE49-F238E27FC236}">
                <a16:creationId xmlns:a16="http://schemas.microsoft.com/office/drawing/2014/main" id="{4AAE4D61-CA79-4285-961B-17443D3838C1}"/>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p>
        </p:txBody>
      </p:sp>
      <p:sp>
        <p:nvSpPr>
          <p:cNvPr id="1030" name="Rectangle 6">
            <a:extLst>
              <a:ext uri="{FF2B5EF4-FFF2-40B4-BE49-F238E27FC236}">
                <a16:creationId xmlns:a16="http://schemas.microsoft.com/office/drawing/2014/main" id="{885B603A-0DDC-4D31-B14A-7870816276BE}"/>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B05912F-B8B6-4E8E-8D63-9DF6C3F9932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Lst>
      </p:bldP>
    </p:bldLst>
  </p:timing>
  <p:txStyles>
    <p:titleStyle>
      <a:lvl1pPr algn="ctr" rtl="0" eaLnBrk="0" fontAlgn="base" hangingPunct="0">
        <a:spcBef>
          <a:spcPct val="0"/>
        </a:spcBef>
        <a:spcAft>
          <a:spcPct val="0"/>
        </a:spcAft>
        <a:defRPr sz="4400" b="1">
          <a:solidFill>
            <a:srgbClr val="FFFF00"/>
          </a:solidFill>
          <a:latin typeface="+mj-lt"/>
          <a:ea typeface="+mj-ea"/>
          <a:cs typeface="+mj-cs"/>
        </a:defRPr>
      </a:lvl1pPr>
      <a:lvl2pPr algn="ctr" rtl="0" eaLnBrk="0" fontAlgn="base" hangingPunct="0">
        <a:spcBef>
          <a:spcPct val="0"/>
        </a:spcBef>
        <a:spcAft>
          <a:spcPct val="0"/>
        </a:spcAft>
        <a:defRPr sz="4400" b="1">
          <a:solidFill>
            <a:srgbClr val="FFFF00"/>
          </a:solidFill>
          <a:latin typeface="Arial" charset="0"/>
        </a:defRPr>
      </a:lvl2pPr>
      <a:lvl3pPr algn="ctr" rtl="0" eaLnBrk="0" fontAlgn="base" hangingPunct="0">
        <a:spcBef>
          <a:spcPct val="0"/>
        </a:spcBef>
        <a:spcAft>
          <a:spcPct val="0"/>
        </a:spcAft>
        <a:defRPr sz="4400" b="1">
          <a:solidFill>
            <a:srgbClr val="FFFF00"/>
          </a:solidFill>
          <a:latin typeface="Arial" charset="0"/>
        </a:defRPr>
      </a:lvl3pPr>
      <a:lvl4pPr algn="ctr" rtl="0" eaLnBrk="0" fontAlgn="base" hangingPunct="0">
        <a:spcBef>
          <a:spcPct val="0"/>
        </a:spcBef>
        <a:spcAft>
          <a:spcPct val="0"/>
        </a:spcAft>
        <a:defRPr sz="4400" b="1">
          <a:solidFill>
            <a:srgbClr val="FFFF00"/>
          </a:solidFill>
          <a:latin typeface="Arial" charset="0"/>
        </a:defRPr>
      </a:lvl4pPr>
      <a:lvl5pPr algn="ctr" rtl="0" eaLnBrk="0" fontAlgn="base" hangingPunct="0">
        <a:spcBef>
          <a:spcPct val="0"/>
        </a:spcBef>
        <a:spcAft>
          <a:spcPct val="0"/>
        </a:spcAft>
        <a:defRPr sz="4400" b="1">
          <a:solidFill>
            <a:srgbClr val="FFFF00"/>
          </a:solidFill>
          <a:latin typeface="Arial" charset="0"/>
        </a:defRPr>
      </a:lvl5pPr>
      <a:lvl6pPr marL="457200" algn="ctr" rtl="0" fontAlgn="base">
        <a:spcBef>
          <a:spcPct val="0"/>
        </a:spcBef>
        <a:spcAft>
          <a:spcPct val="0"/>
        </a:spcAft>
        <a:defRPr sz="4400" b="1">
          <a:solidFill>
            <a:srgbClr val="FFFF00"/>
          </a:solidFill>
          <a:latin typeface="Arial" charset="0"/>
        </a:defRPr>
      </a:lvl6pPr>
      <a:lvl7pPr marL="914400" algn="ctr" rtl="0" fontAlgn="base">
        <a:spcBef>
          <a:spcPct val="0"/>
        </a:spcBef>
        <a:spcAft>
          <a:spcPct val="0"/>
        </a:spcAft>
        <a:defRPr sz="4400" b="1">
          <a:solidFill>
            <a:srgbClr val="FFFF00"/>
          </a:solidFill>
          <a:latin typeface="Arial" charset="0"/>
        </a:defRPr>
      </a:lvl7pPr>
      <a:lvl8pPr marL="1371600" algn="ctr" rtl="0" fontAlgn="base">
        <a:spcBef>
          <a:spcPct val="0"/>
        </a:spcBef>
        <a:spcAft>
          <a:spcPct val="0"/>
        </a:spcAft>
        <a:defRPr sz="4400" b="1">
          <a:solidFill>
            <a:srgbClr val="FFFF00"/>
          </a:solidFill>
          <a:latin typeface="Arial" charset="0"/>
        </a:defRPr>
      </a:lvl8pPr>
      <a:lvl9pPr marL="1828800" algn="ctr" rtl="0" fontAlgn="base">
        <a:spcBef>
          <a:spcPct val="0"/>
        </a:spcBef>
        <a:spcAft>
          <a:spcPct val="0"/>
        </a:spcAft>
        <a:defRPr sz="4400" b="1">
          <a:solidFill>
            <a:srgbClr val="FFFF00"/>
          </a:solidFill>
          <a:latin typeface="Arial" charset="0"/>
        </a:defRPr>
      </a:lvl9pPr>
    </p:titleStyle>
    <p:bodyStyle>
      <a:lvl1pPr marL="342900" indent="-342900" algn="l" rtl="0" eaLnBrk="0" fontAlgn="base" hangingPunct="0">
        <a:spcBef>
          <a:spcPct val="50000"/>
        </a:spcBef>
        <a:spcAft>
          <a:spcPct val="0"/>
        </a:spcAft>
        <a:buChar char="•"/>
        <a:defRPr sz="3200" b="1">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bg1"/>
          </a:solidFill>
          <a:latin typeface="+mn-lt"/>
        </a:defRPr>
      </a:lvl2pPr>
      <a:lvl3pPr marL="1143000" indent="-228600" algn="l" rtl="0" eaLnBrk="0" fontAlgn="base" hangingPunct="0">
        <a:spcBef>
          <a:spcPct val="20000"/>
        </a:spcBef>
        <a:spcAft>
          <a:spcPct val="0"/>
        </a:spcAft>
        <a:buChar char="•"/>
        <a:defRPr sz="2400" b="1">
          <a:solidFill>
            <a:schemeClr val="bg1"/>
          </a:solidFill>
          <a:latin typeface="+mn-lt"/>
        </a:defRPr>
      </a:lvl3pPr>
      <a:lvl4pPr marL="1600200" indent="-228600" algn="l" rtl="0" eaLnBrk="0" fontAlgn="base" hangingPunct="0">
        <a:spcBef>
          <a:spcPct val="20000"/>
        </a:spcBef>
        <a:spcAft>
          <a:spcPct val="0"/>
        </a:spcAft>
        <a:buChar char="–"/>
        <a:defRPr sz="2000" b="1">
          <a:solidFill>
            <a:schemeClr val="bg1"/>
          </a:solidFill>
          <a:latin typeface="+mn-lt"/>
        </a:defRPr>
      </a:lvl4pPr>
      <a:lvl5pPr marL="2057400" indent="-228600" algn="l" rtl="0" eaLnBrk="0" fontAlgn="base" hangingPunct="0">
        <a:spcBef>
          <a:spcPct val="20000"/>
        </a:spcBef>
        <a:spcAft>
          <a:spcPct val="0"/>
        </a:spcAft>
        <a:buChar char="»"/>
        <a:defRPr sz="2000" b="1">
          <a:solidFill>
            <a:schemeClr val="bg1"/>
          </a:solidFill>
          <a:latin typeface="+mn-lt"/>
        </a:defRPr>
      </a:lvl5pPr>
      <a:lvl6pPr marL="2514600" indent="-228600" algn="l" rtl="0" fontAlgn="base">
        <a:spcBef>
          <a:spcPct val="20000"/>
        </a:spcBef>
        <a:spcAft>
          <a:spcPct val="0"/>
        </a:spcAft>
        <a:buChar char="»"/>
        <a:defRPr sz="2000" b="1">
          <a:solidFill>
            <a:schemeClr val="bg1"/>
          </a:solidFill>
          <a:latin typeface="+mn-lt"/>
        </a:defRPr>
      </a:lvl6pPr>
      <a:lvl7pPr marL="2971800" indent="-228600" algn="l" rtl="0" fontAlgn="base">
        <a:spcBef>
          <a:spcPct val="20000"/>
        </a:spcBef>
        <a:spcAft>
          <a:spcPct val="0"/>
        </a:spcAft>
        <a:buChar char="»"/>
        <a:defRPr sz="2000" b="1">
          <a:solidFill>
            <a:schemeClr val="bg1"/>
          </a:solidFill>
          <a:latin typeface="+mn-lt"/>
        </a:defRPr>
      </a:lvl7pPr>
      <a:lvl8pPr marL="3429000" indent="-228600" algn="l" rtl="0" fontAlgn="base">
        <a:spcBef>
          <a:spcPct val="20000"/>
        </a:spcBef>
        <a:spcAft>
          <a:spcPct val="0"/>
        </a:spcAft>
        <a:buChar char="»"/>
        <a:defRPr sz="2000" b="1">
          <a:solidFill>
            <a:schemeClr val="bg1"/>
          </a:solidFill>
          <a:latin typeface="+mn-lt"/>
        </a:defRPr>
      </a:lvl8pPr>
      <a:lvl9pPr marL="3886200" indent="-228600" algn="l" rtl="0" fontAlgn="base">
        <a:spcBef>
          <a:spcPct val="20000"/>
        </a:spcBef>
        <a:spcAft>
          <a:spcPct val="0"/>
        </a:spcAft>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A6A1F99-579D-41E6-AE66-CC117914265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EBCFFE3-912C-4E18-9DCB-A5868F75D4F2}"/>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7701887-7B13-410D-8EAE-025F585C0184}"/>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ltLang="en-US"/>
          </a:p>
        </p:txBody>
      </p:sp>
      <p:sp>
        <p:nvSpPr>
          <p:cNvPr id="1029" name="Rectangle 5">
            <a:extLst>
              <a:ext uri="{FF2B5EF4-FFF2-40B4-BE49-F238E27FC236}">
                <a16:creationId xmlns:a16="http://schemas.microsoft.com/office/drawing/2014/main" id="{0CE335DC-B80F-4FCE-9DED-B44C32F714FA}"/>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ltLang="en-US"/>
          </a:p>
        </p:txBody>
      </p:sp>
      <p:sp>
        <p:nvSpPr>
          <p:cNvPr id="1030" name="Rectangle 6">
            <a:extLst>
              <a:ext uri="{FF2B5EF4-FFF2-40B4-BE49-F238E27FC236}">
                <a16:creationId xmlns:a16="http://schemas.microsoft.com/office/drawing/2014/main" id="{0809A018-C589-4B55-BE22-E35906A39896}"/>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DDD273C9-BB9E-4E2E-B5CF-084BE545DC6A}" type="slidenum">
              <a:rPr lang="en-US" altLang="en-US"/>
              <a:pPr/>
              <a:t>‹#›</a:t>
            </a:fld>
            <a:endParaRPr lang="en-US" altLang="en-US"/>
          </a:p>
        </p:txBody>
      </p:sp>
    </p:spTree>
    <p:extLst>
      <p:ext uri="{BB962C8B-B14F-4D97-AF65-F5344CB8AC3E}">
        <p14:creationId xmlns:p14="http://schemas.microsoft.com/office/powerpoint/2010/main" val="558505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17203" y="763177"/>
            <a:ext cx="7709594" cy="615553"/>
          </a:xfrm>
          <a:prstGeom prst="rect">
            <a:avLst/>
          </a:prstGeom>
        </p:spPr>
        <p:txBody>
          <a:bodyPr wrap="square" lIns="0" tIns="0" rIns="0" bIns="0">
            <a:spAutoFit/>
          </a:bodyPr>
          <a:lstStyle>
            <a:lvl1pPr>
              <a:defRPr sz="4000" b="0" i="0">
                <a:solidFill>
                  <a:schemeClr val="tx1"/>
                </a:solidFill>
                <a:latin typeface="Comic Sans MS"/>
                <a:cs typeface="Comic Sans MS"/>
              </a:defRPr>
            </a:lvl1pPr>
          </a:lstStyle>
          <a:p>
            <a:endParaRPr/>
          </a:p>
        </p:txBody>
      </p:sp>
      <p:sp>
        <p:nvSpPr>
          <p:cNvPr id="3" name="Holder 3"/>
          <p:cNvSpPr>
            <a:spLocks noGrp="1"/>
          </p:cNvSpPr>
          <p:nvPr>
            <p:ph type="body" idx="1"/>
          </p:nvPr>
        </p:nvSpPr>
        <p:spPr>
          <a:xfrm>
            <a:off x="1107902" y="2227672"/>
            <a:ext cx="6928195" cy="430887"/>
          </a:xfrm>
          <a:prstGeom prst="rect">
            <a:avLst/>
          </a:prstGeom>
        </p:spPr>
        <p:txBody>
          <a:bodyPr wrap="square" lIns="0" tIns="0" rIns="0" bIns="0">
            <a:spAutoFit/>
          </a:bodyPr>
          <a:lstStyle>
            <a:lvl1pPr>
              <a:defRPr sz="2800" b="0" i="0">
                <a:solidFill>
                  <a:srgbClr val="0065FF"/>
                </a:solidFill>
                <a:latin typeface="Comic Sans MS"/>
                <a:cs typeface="Comic Sans MS"/>
              </a:defRPr>
            </a:lvl1pPr>
          </a:lstStyle>
          <a:p>
            <a:endParaRPr/>
          </a:p>
        </p:txBody>
      </p:sp>
      <p:sp>
        <p:nvSpPr>
          <p:cNvPr id="4" name="Holder 4"/>
          <p:cNvSpPr>
            <a:spLocks noGrp="1"/>
          </p:cNvSpPr>
          <p:nvPr>
            <p:ph type="ftr" sz="quarter" idx="5"/>
          </p:nvPr>
        </p:nvSpPr>
        <p:spPr>
          <a:xfrm>
            <a:off x="3108961" y="6377940"/>
            <a:ext cx="2926079"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2/6/2020</a:t>
            </a:fld>
            <a:endParaRPr lang="en-US"/>
          </a:p>
        </p:txBody>
      </p:sp>
      <p:sp>
        <p:nvSpPr>
          <p:cNvPr id="6" name="Holder 6"/>
          <p:cNvSpPr>
            <a:spLocks noGrp="1"/>
          </p:cNvSpPr>
          <p:nvPr>
            <p:ph type="sldNum" sz="quarter" idx="7"/>
          </p:nvPr>
        </p:nvSpPr>
        <p:spPr>
          <a:xfrm>
            <a:off x="6583680" y="6377940"/>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864164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bodyStyle>
    <p:other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rit.edu/~rsg/BIIS_05lecture7.pp"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9.emf"/></Relationships>
</file>

<file path=ppt/slides/_rels/slide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7.emf"/><Relationship Id="rId3" Type="http://schemas.openxmlformats.org/officeDocument/2006/relationships/image" Target="../media/image8.emf"/><Relationship Id="rId7" Type="http://schemas.openxmlformats.org/officeDocument/2006/relationships/image" Target="../media/image4.emf"/><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4343" y="1479176"/>
            <a:ext cx="6241676" cy="1358064"/>
          </a:xfrm>
          <a:prstGeom prst="rect">
            <a:avLst/>
          </a:prstGeom>
        </p:spPr>
        <p:txBody>
          <a:bodyPr vert="horz" wrap="square" lIns="0" tIns="0" rIns="0" bIns="0" rtlCol="0">
            <a:spAutoFit/>
          </a:bodyPr>
          <a:lstStyle/>
          <a:p>
            <a:pPr marL="11206" algn="l" defTabSz="806867" fontAlgn="auto">
              <a:spcBef>
                <a:spcPts val="0"/>
              </a:spcBef>
              <a:spcAft>
                <a:spcPts val="0"/>
              </a:spcAft>
            </a:pPr>
            <a:r>
              <a:rPr lang="en-US" sz="1765" dirty="0">
                <a:solidFill>
                  <a:prstClr val="black"/>
                </a:solidFill>
                <a:latin typeface="Comic Sans MS"/>
                <a:cs typeface="Comic Sans MS"/>
              </a:rPr>
              <a:t>CPSC 4430/5440: Introduction to Machine Learning</a:t>
            </a:r>
          </a:p>
          <a:p>
            <a:pPr marL="11206" algn="l" defTabSz="806867" fontAlgn="auto">
              <a:spcBef>
                <a:spcPts val="0"/>
              </a:spcBef>
              <a:spcAft>
                <a:spcPts val="0"/>
              </a:spcAft>
            </a:pPr>
            <a:r>
              <a:rPr lang="en-US" sz="3530" dirty="0">
                <a:solidFill>
                  <a:prstClr val="black"/>
                </a:solidFill>
                <a:latin typeface="Comic Sans MS"/>
                <a:cs typeface="Comic Sans MS"/>
              </a:rPr>
              <a:t>Lesson B05: </a:t>
            </a:r>
            <a:r>
              <a:rPr sz="3530" dirty="0">
                <a:solidFill>
                  <a:prstClr val="black"/>
                </a:solidFill>
                <a:latin typeface="Comic Sans MS"/>
                <a:cs typeface="Comic Sans MS"/>
              </a:rPr>
              <a:t>Principal</a:t>
            </a:r>
            <a:r>
              <a:rPr sz="3530" spc="146" dirty="0">
                <a:solidFill>
                  <a:prstClr val="black"/>
                </a:solidFill>
                <a:latin typeface="Times New Roman"/>
                <a:cs typeface="Times New Roman"/>
              </a:rPr>
              <a:t> </a:t>
            </a:r>
            <a:r>
              <a:rPr sz="3530" dirty="0">
                <a:solidFill>
                  <a:prstClr val="black"/>
                </a:solidFill>
                <a:latin typeface="Comic Sans MS"/>
                <a:cs typeface="Comic Sans MS"/>
              </a:rPr>
              <a:t>Components</a:t>
            </a:r>
            <a:r>
              <a:rPr sz="3530" spc="146" dirty="0">
                <a:solidFill>
                  <a:prstClr val="black"/>
                </a:solidFill>
                <a:latin typeface="Times New Roman"/>
                <a:cs typeface="Times New Roman"/>
              </a:rPr>
              <a:t> </a:t>
            </a:r>
            <a:r>
              <a:rPr sz="3530" spc="-4" dirty="0">
                <a:solidFill>
                  <a:prstClr val="black"/>
                </a:solidFill>
                <a:latin typeface="Comic Sans MS"/>
                <a:cs typeface="Comic Sans MS"/>
              </a:rPr>
              <a:t>Analysis</a:t>
            </a:r>
            <a:endParaRPr sz="3530" dirty="0">
              <a:solidFill>
                <a:prstClr val="black"/>
              </a:solidFill>
              <a:latin typeface="Comic Sans MS"/>
              <a:cs typeface="Comic Sans MS"/>
            </a:endParaRPr>
          </a:p>
        </p:txBody>
      </p:sp>
      <p:sp>
        <p:nvSpPr>
          <p:cNvPr id="3" name="object 3"/>
          <p:cNvSpPr txBox="1"/>
          <p:nvPr/>
        </p:nvSpPr>
        <p:spPr>
          <a:xfrm>
            <a:off x="1411494" y="3850288"/>
            <a:ext cx="6127376" cy="1334404"/>
          </a:xfrm>
          <a:prstGeom prst="rect">
            <a:avLst/>
          </a:prstGeom>
        </p:spPr>
        <p:txBody>
          <a:bodyPr vert="horz" wrap="square" lIns="0" tIns="0" rIns="0" bIns="0" rtlCol="0">
            <a:spAutoFit/>
          </a:bodyPr>
          <a:lstStyle/>
          <a:p>
            <a:pPr marL="11206" algn="l" defTabSz="806867" fontAlgn="auto">
              <a:spcBef>
                <a:spcPts val="0"/>
              </a:spcBef>
              <a:spcAft>
                <a:spcPts val="0"/>
              </a:spcAft>
            </a:pPr>
            <a:r>
              <a:rPr lang="en-US" sz="2824" spc="-18" dirty="0">
                <a:solidFill>
                  <a:prstClr val="black"/>
                </a:solidFill>
                <a:latin typeface="Comic Sans MS"/>
                <a:cs typeface="Comic Sans MS"/>
              </a:rPr>
              <a:t>Partially Derived </a:t>
            </a:r>
            <a:r>
              <a:rPr sz="2824" spc="-22" dirty="0">
                <a:solidFill>
                  <a:prstClr val="black"/>
                </a:solidFill>
                <a:latin typeface="Comic Sans MS"/>
                <a:cs typeface="Comic Sans MS"/>
              </a:rPr>
              <a:t>fr</a:t>
            </a:r>
            <a:r>
              <a:rPr sz="2824" spc="40" dirty="0">
                <a:solidFill>
                  <a:prstClr val="black"/>
                </a:solidFill>
                <a:latin typeface="Comic Sans MS"/>
                <a:cs typeface="Comic Sans MS"/>
              </a:rPr>
              <a:t>o</a:t>
            </a:r>
            <a:r>
              <a:rPr sz="2824" spc="-22" dirty="0">
                <a:solidFill>
                  <a:prstClr val="black"/>
                </a:solidFill>
                <a:latin typeface="Comic Sans MS"/>
                <a:cs typeface="Comic Sans MS"/>
              </a:rPr>
              <a:t>m</a:t>
            </a:r>
            <a:endParaRPr sz="2824" dirty="0">
              <a:solidFill>
                <a:prstClr val="black"/>
              </a:solidFill>
              <a:latin typeface="Comic Sans MS"/>
              <a:cs typeface="Comic Sans MS"/>
            </a:endParaRPr>
          </a:p>
          <a:p>
            <a:pPr marL="11206" algn="l" defTabSz="806867" fontAlgn="auto">
              <a:spcBef>
                <a:spcPts val="472"/>
              </a:spcBef>
              <a:spcAft>
                <a:spcPts val="0"/>
              </a:spcAft>
            </a:pPr>
            <a:r>
              <a:rPr sz="1588" dirty="0">
                <a:solidFill>
                  <a:srgbClr val="101010"/>
                </a:solidFill>
                <a:latin typeface="Arial"/>
                <a:cs typeface="Arial"/>
              </a:rPr>
              <a:t>-Octavia</a:t>
            </a:r>
            <a:r>
              <a:rPr sz="1588" spc="44" dirty="0">
                <a:solidFill>
                  <a:srgbClr val="101010"/>
                </a:solidFill>
                <a:latin typeface="Times New Roman"/>
                <a:cs typeface="Times New Roman"/>
              </a:rPr>
              <a:t> </a:t>
            </a:r>
            <a:r>
              <a:rPr sz="1588" spc="-4" dirty="0">
                <a:solidFill>
                  <a:srgbClr val="101010"/>
                </a:solidFill>
                <a:latin typeface="Arial"/>
                <a:cs typeface="Arial"/>
              </a:rPr>
              <a:t>Camps</a:t>
            </a:r>
            <a:r>
              <a:rPr sz="1588" dirty="0">
                <a:solidFill>
                  <a:srgbClr val="101010"/>
                </a:solidFill>
                <a:latin typeface="Arial"/>
                <a:cs typeface="Arial"/>
              </a:rPr>
              <a:t>,</a:t>
            </a:r>
            <a:r>
              <a:rPr sz="1588" spc="44" dirty="0">
                <a:solidFill>
                  <a:srgbClr val="101010"/>
                </a:solidFill>
                <a:latin typeface="Times New Roman"/>
                <a:cs typeface="Times New Roman"/>
              </a:rPr>
              <a:t> </a:t>
            </a:r>
            <a:r>
              <a:rPr sz="1588" dirty="0">
                <a:solidFill>
                  <a:srgbClr val="101010"/>
                </a:solidFill>
                <a:latin typeface="Arial"/>
                <a:cs typeface="Arial"/>
              </a:rPr>
              <a:t>PSU</a:t>
            </a:r>
            <a:endParaRPr sz="1588" dirty="0">
              <a:solidFill>
                <a:prstClr val="black"/>
              </a:solidFill>
              <a:latin typeface="Arial"/>
              <a:cs typeface="Arial"/>
            </a:endParaRPr>
          </a:p>
          <a:p>
            <a:pPr marL="11206" algn="l" defTabSz="806867" fontAlgn="auto">
              <a:spcBef>
                <a:spcPts val="401"/>
              </a:spcBef>
              <a:spcAft>
                <a:spcPts val="0"/>
              </a:spcAft>
            </a:pPr>
            <a:r>
              <a:rPr sz="1588" dirty="0">
                <a:solidFill>
                  <a:srgbClr val="101010"/>
                </a:solidFill>
                <a:latin typeface="Arial"/>
                <a:cs typeface="Arial"/>
              </a:rPr>
              <a:t>-</a:t>
            </a:r>
            <a:r>
              <a:rPr sz="1588" u="heavy" spc="-4" dirty="0">
                <a:solidFill>
                  <a:srgbClr val="CC00CC"/>
                </a:solidFill>
                <a:latin typeface="Arial"/>
                <a:cs typeface="Arial"/>
                <a:hlinkClick r:id="rId3"/>
              </a:rPr>
              <a:t>www.cs.rit.edu/~rsg/BIIS_05lecture7.p</a:t>
            </a:r>
            <a:r>
              <a:rPr sz="1588" u="heavy" dirty="0">
                <a:solidFill>
                  <a:srgbClr val="CC00CC"/>
                </a:solidFill>
                <a:latin typeface="Arial"/>
                <a:cs typeface="Arial"/>
                <a:hlinkClick r:id="rId3"/>
              </a:rPr>
              <a:t>p</a:t>
            </a:r>
            <a:r>
              <a:rPr sz="1588" spc="53" dirty="0">
                <a:solidFill>
                  <a:srgbClr val="CC00CC"/>
                </a:solidFill>
                <a:latin typeface="Times New Roman"/>
                <a:cs typeface="Times New Roman"/>
                <a:hlinkClick r:id="rId3"/>
              </a:rPr>
              <a:t> </a:t>
            </a:r>
            <a:r>
              <a:rPr sz="1588" spc="-9" dirty="0">
                <a:solidFill>
                  <a:srgbClr val="101010"/>
                </a:solidFill>
                <a:latin typeface="Arial"/>
                <a:cs typeface="Arial"/>
              </a:rPr>
              <a:t>tby</a:t>
            </a:r>
            <a:r>
              <a:rPr sz="1588" spc="44" dirty="0">
                <a:solidFill>
                  <a:srgbClr val="101010"/>
                </a:solidFill>
                <a:latin typeface="Times New Roman"/>
                <a:cs typeface="Times New Roman"/>
              </a:rPr>
              <a:t> </a:t>
            </a:r>
            <a:r>
              <a:rPr sz="1588" spc="-4" dirty="0">
                <a:solidFill>
                  <a:srgbClr val="101010"/>
                </a:solidFill>
                <a:latin typeface="Arial"/>
                <a:cs typeface="Arial"/>
              </a:rPr>
              <a:t>R.S.Gaborsk</a:t>
            </a:r>
            <a:r>
              <a:rPr sz="1588" dirty="0">
                <a:solidFill>
                  <a:srgbClr val="101010"/>
                </a:solidFill>
                <a:latin typeface="Arial"/>
                <a:cs typeface="Arial"/>
              </a:rPr>
              <a:t>i</a:t>
            </a:r>
            <a:r>
              <a:rPr sz="1588" spc="49" dirty="0">
                <a:solidFill>
                  <a:srgbClr val="101010"/>
                </a:solidFill>
                <a:latin typeface="Times New Roman"/>
                <a:cs typeface="Times New Roman"/>
              </a:rPr>
              <a:t> </a:t>
            </a:r>
            <a:r>
              <a:rPr sz="1588" dirty="0">
                <a:solidFill>
                  <a:srgbClr val="101010"/>
                </a:solidFill>
                <a:latin typeface="Arial"/>
                <a:cs typeface="Arial"/>
              </a:rPr>
              <a:t>Professor</a:t>
            </a:r>
            <a:endParaRPr sz="1588" dirty="0">
              <a:solidFill>
                <a:prstClr val="black"/>
              </a:solidFill>
              <a:latin typeface="Arial"/>
              <a:cs typeface="Arial"/>
            </a:endParaRPr>
          </a:p>
          <a:p>
            <a:pPr marL="11206" algn="l" defTabSz="806867" fontAlgn="auto">
              <a:spcBef>
                <a:spcPts val="379"/>
              </a:spcBef>
              <a:spcAft>
                <a:spcPts val="0"/>
              </a:spcAft>
            </a:pPr>
            <a:r>
              <a:rPr sz="1588" dirty="0">
                <a:solidFill>
                  <a:srgbClr val="101010"/>
                </a:solidFill>
                <a:latin typeface="Arial"/>
                <a:cs typeface="Arial"/>
              </a:rPr>
              <a:t>-hebb.mit.edu/courses/9.641/lectures/pca.ppt</a:t>
            </a:r>
            <a:r>
              <a:rPr sz="1588" spc="40" dirty="0">
                <a:solidFill>
                  <a:srgbClr val="101010"/>
                </a:solidFill>
                <a:latin typeface="Times New Roman"/>
                <a:cs typeface="Times New Roman"/>
              </a:rPr>
              <a:t> </a:t>
            </a:r>
            <a:r>
              <a:rPr sz="1588" spc="-4" dirty="0">
                <a:solidFill>
                  <a:srgbClr val="101010"/>
                </a:solidFill>
                <a:latin typeface="Arial"/>
                <a:cs typeface="Arial"/>
              </a:rPr>
              <a:t>b</a:t>
            </a:r>
            <a:r>
              <a:rPr sz="1588" dirty="0">
                <a:solidFill>
                  <a:srgbClr val="101010"/>
                </a:solidFill>
                <a:latin typeface="Arial"/>
                <a:cs typeface="Arial"/>
              </a:rPr>
              <a:t>y</a:t>
            </a:r>
            <a:r>
              <a:rPr sz="1588" spc="44" dirty="0">
                <a:solidFill>
                  <a:srgbClr val="101010"/>
                </a:solidFill>
                <a:latin typeface="Times New Roman"/>
                <a:cs typeface="Times New Roman"/>
              </a:rPr>
              <a:t> </a:t>
            </a:r>
            <a:r>
              <a:rPr sz="1588" dirty="0">
                <a:solidFill>
                  <a:srgbClr val="101010"/>
                </a:solidFill>
                <a:latin typeface="Arial"/>
                <a:cs typeface="Arial"/>
              </a:rPr>
              <a:t>Sebastian</a:t>
            </a:r>
            <a:r>
              <a:rPr sz="1588" spc="40" dirty="0">
                <a:solidFill>
                  <a:srgbClr val="101010"/>
                </a:solidFill>
                <a:latin typeface="Times New Roman"/>
                <a:cs typeface="Times New Roman"/>
              </a:rPr>
              <a:t> </a:t>
            </a:r>
            <a:r>
              <a:rPr sz="1588" dirty="0">
                <a:solidFill>
                  <a:srgbClr val="101010"/>
                </a:solidFill>
                <a:latin typeface="Arial"/>
                <a:cs typeface="Arial"/>
              </a:rPr>
              <a:t>Seung.</a:t>
            </a:r>
            <a:endParaRPr sz="1588" dirty="0">
              <a:solidFill>
                <a:prstClr val="black"/>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2">
            <a:extLst>
              <a:ext uri="{FF2B5EF4-FFF2-40B4-BE49-F238E27FC236}">
                <a16:creationId xmlns:a16="http://schemas.microsoft.com/office/drawing/2014/main" id="{BDB3E53C-076D-4914-A477-BCEDAB6EB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1581150"/>
            <a:ext cx="914400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a:extLst>
              <a:ext uri="{FF2B5EF4-FFF2-40B4-BE49-F238E27FC236}">
                <a16:creationId xmlns:a16="http://schemas.microsoft.com/office/drawing/2014/main" id="{A10C191E-4A23-4BB8-B903-456212EFDC82}"/>
              </a:ext>
            </a:extLst>
          </p:cNvPr>
          <p:cNvSpPr>
            <a:spLocks noGrp="1" noChangeArrowheads="1"/>
          </p:cNvSpPr>
          <p:nvPr>
            <p:ph type="title"/>
          </p:nvPr>
        </p:nvSpPr>
        <p:spPr>
          <a:xfrm>
            <a:off x="88900" y="-4763"/>
            <a:ext cx="8966200" cy="842963"/>
          </a:xfrm>
        </p:spPr>
        <p:txBody>
          <a:bodyPr/>
          <a:lstStyle/>
          <a:p>
            <a:pPr eaLnBrk="1" hangingPunct="1"/>
            <a:r>
              <a:rPr lang="en-US" altLang="en-US">
                <a:solidFill>
                  <a:srgbClr val="00FF00"/>
                </a:solidFill>
                <a:latin typeface="Comic Sans MS" panose="030F0702030302020204" pitchFamily="66" charset="0"/>
              </a:rPr>
              <a:t>Configuration is Centered</a:t>
            </a:r>
          </a:p>
        </p:txBody>
      </p:sp>
      <p:sp>
        <p:nvSpPr>
          <p:cNvPr id="17412" name="Rectangle 13">
            <a:extLst>
              <a:ext uri="{FF2B5EF4-FFF2-40B4-BE49-F238E27FC236}">
                <a16:creationId xmlns:a16="http://schemas.microsoft.com/office/drawing/2014/main" id="{51978BB2-674D-4B4D-9473-993F5710796E}"/>
              </a:ext>
            </a:extLst>
          </p:cNvPr>
          <p:cNvSpPr>
            <a:spLocks noGrp="1" noChangeArrowheads="1"/>
          </p:cNvSpPr>
          <p:nvPr>
            <p:ph type="body" idx="1"/>
          </p:nvPr>
        </p:nvSpPr>
        <p:spPr>
          <a:xfrm>
            <a:off x="0" y="788988"/>
            <a:ext cx="8648700" cy="5580062"/>
          </a:xfrm>
        </p:spPr>
        <p:txBody>
          <a:bodyPr/>
          <a:lstStyle/>
          <a:p>
            <a:pPr eaLnBrk="1" hangingPunct="1">
              <a:buClr>
                <a:srgbClr val="00FF00"/>
              </a:buClr>
            </a:pPr>
            <a:r>
              <a:rPr lang="en-US" altLang="en-US">
                <a:latin typeface="Comic Sans MS" panose="030F0702030302020204" pitchFamily="66" charset="0"/>
              </a:rPr>
              <a:t>each variable is adjusted to a mean of zero </a:t>
            </a:r>
            <a:r>
              <a:rPr lang="en-US" altLang="en-US" sz="2400">
                <a:latin typeface="Comic Sans MS" panose="030F0702030302020204" pitchFamily="66" charset="0"/>
              </a:rPr>
              <a:t>(by subtracting the mean from each value).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6">
            <a:extLst>
              <a:ext uri="{FF2B5EF4-FFF2-40B4-BE49-F238E27FC236}">
                <a16:creationId xmlns:a16="http://schemas.microsoft.com/office/drawing/2014/main" id="{59B04D6D-0FE5-495B-9B37-0A21D79F2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208"/>
          <a:stretch>
            <a:fillRect/>
          </a:stretch>
        </p:blipFill>
        <p:spPr bwMode="auto">
          <a:xfrm>
            <a:off x="0" y="1865313"/>
            <a:ext cx="9144000" cy="499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3">
            <a:extLst>
              <a:ext uri="{FF2B5EF4-FFF2-40B4-BE49-F238E27FC236}">
                <a16:creationId xmlns:a16="http://schemas.microsoft.com/office/drawing/2014/main" id="{86E72E35-E750-4B9F-B2F4-5BAD149D3DCA}"/>
              </a:ext>
            </a:extLst>
          </p:cNvPr>
          <p:cNvSpPr>
            <a:spLocks noGrp="1" noChangeArrowheads="1"/>
          </p:cNvSpPr>
          <p:nvPr>
            <p:ph type="title"/>
          </p:nvPr>
        </p:nvSpPr>
        <p:spPr>
          <a:xfrm>
            <a:off x="88900" y="-4763"/>
            <a:ext cx="8966200" cy="842963"/>
          </a:xfrm>
        </p:spPr>
        <p:txBody>
          <a:bodyPr/>
          <a:lstStyle/>
          <a:p>
            <a:pPr eaLnBrk="1" hangingPunct="1"/>
            <a:r>
              <a:rPr lang="en-US" altLang="en-US" sz="4000">
                <a:solidFill>
                  <a:srgbClr val="00FF00"/>
                </a:solidFill>
                <a:latin typeface="Comic Sans MS" panose="030F0702030302020204" pitchFamily="66" charset="0"/>
              </a:rPr>
              <a:t>Principal Components are Computed</a:t>
            </a:r>
          </a:p>
        </p:txBody>
      </p:sp>
      <p:sp>
        <p:nvSpPr>
          <p:cNvPr id="18436" name="Rectangle 4">
            <a:extLst>
              <a:ext uri="{FF2B5EF4-FFF2-40B4-BE49-F238E27FC236}">
                <a16:creationId xmlns:a16="http://schemas.microsoft.com/office/drawing/2014/main" id="{21C7089E-386D-4E05-AF77-B7C52A9B305B}"/>
              </a:ext>
            </a:extLst>
          </p:cNvPr>
          <p:cNvSpPr>
            <a:spLocks noGrp="1" noChangeArrowheads="1"/>
          </p:cNvSpPr>
          <p:nvPr>
            <p:ph type="body" idx="1"/>
          </p:nvPr>
        </p:nvSpPr>
        <p:spPr>
          <a:xfrm>
            <a:off x="31750" y="630238"/>
            <a:ext cx="9144000" cy="5580062"/>
          </a:xfrm>
        </p:spPr>
        <p:txBody>
          <a:bodyPr/>
          <a:lstStyle/>
          <a:p>
            <a:pPr eaLnBrk="1" hangingPunct="1">
              <a:spcBef>
                <a:spcPct val="0"/>
              </a:spcBef>
              <a:buClr>
                <a:srgbClr val="00FF00"/>
              </a:buClr>
            </a:pPr>
            <a:r>
              <a:rPr lang="en-US" altLang="en-US" sz="2800">
                <a:latin typeface="Comic Sans MS" panose="030F0702030302020204" pitchFamily="66" charset="0"/>
              </a:rPr>
              <a:t>PC 1 has the highest possible variance (9.88)</a:t>
            </a:r>
          </a:p>
          <a:p>
            <a:pPr eaLnBrk="1" hangingPunct="1">
              <a:spcBef>
                <a:spcPct val="0"/>
              </a:spcBef>
              <a:buClr>
                <a:srgbClr val="00FF00"/>
              </a:buClr>
            </a:pPr>
            <a:r>
              <a:rPr lang="en-US" altLang="en-US" sz="2800">
                <a:latin typeface="Comic Sans MS" panose="030F0702030302020204" pitchFamily="66" charset="0"/>
              </a:rPr>
              <a:t>PC 2 has a variance of 3.03</a:t>
            </a:r>
          </a:p>
          <a:p>
            <a:pPr eaLnBrk="1" hangingPunct="1">
              <a:spcBef>
                <a:spcPct val="0"/>
              </a:spcBef>
              <a:buClr>
                <a:srgbClr val="00FF00"/>
              </a:buClr>
            </a:pPr>
            <a:r>
              <a:rPr lang="en-US" altLang="en-US" sz="2800">
                <a:latin typeface="Comic Sans MS" panose="030F0702030302020204" pitchFamily="66" charset="0"/>
              </a:rPr>
              <a:t>PC 1 and PC 2 have zero covariance.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FDCAF1C-5DD3-4C3E-975B-902511042313}"/>
              </a:ext>
            </a:extLst>
          </p:cNvPr>
          <p:cNvSpPr>
            <a:spLocks noGrp="1" noChangeArrowheads="1"/>
          </p:cNvSpPr>
          <p:nvPr>
            <p:ph type="title"/>
          </p:nvPr>
        </p:nvSpPr>
        <p:spPr>
          <a:xfrm>
            <a:off x="0" y="304800"/>
            <a:ext cx="8966200" cy="996950"/>
          </a:xfrm>
        </p:spPr>
        <p:txBody>
          <a:bodyPr/>
          <a:lstStyle/>
          <a:p>
            <a:pPr eaLnBrk="1" hangingPunct="1"/>
            <a:r>
              <a:rPr lang="en-US" altLang="en-US" sz="3600">
                <a:solidFill>
                  <a:srgbClr val="00FF00"/>
                </a:solidFill>
                <a:latin typeface="Comic Sans MS" panose="030F0702030302020204" pitchFamily="66" charset="0"/>
              </a:rPr>
              <a:t>The Dissimilarity Measure Used in PCA is Euclidean Distance</a:t>
            </a:r>
          </a:p>
        </p:txBody>
      </p:sp>
      <p:sp>
        <p:nvSpPr>
          <p:cNvPr id="19459" name="Rectangle 3">
            <a:extLst>
              <a:ext uri="{FF2B5EF4-FFF2-40B4-BE49-F238E27FC236}">
                <a16:creationId xmlns:a16="http://schemas.microsoft.com/office/drawing/2014/main" id="{01FD3ABC-A372-46FB-80C7-F0E2F099B0EF}"/>
              </a:ext>
            </a:extLst>
          </p:cNvPr>
          <p:cNvSpPr>
            <a:spLocks noGrp="1" noChangeArrowheads="1"/>
          </p:cNvSpPr>
          <p:nvPr>
            <p:ph type="body" idx="1"/>
          </p:nvPr>
        </p:nvSpPr>
        <p:spPr>
          <a:xfrm>
            <a:off x="152400" y="1524000"/>
            <a:ext cx="8991600" cy="3563938"/>
          </a:xfrm>
        </p:spPr>
        <p:txBody>
          <a:bodyPr/>
          <a:lstStyle/>
          <a:p>
            <a:pPr eaLnBrk="1" hangingPunct="1">
              <a:buClr>
                <a:srgbClr val="00FF00"/>
              </a:buClr>
            </a:pPr>
            <a:r>
              <a:rPr lang="en-US" altLang="en-US">
                <a:latin typeface="Comic Sans MS" panose="030F0702030302020204" pitchFamily="66" charset="0"/>
              </a:rPr>
              <a:t>PCA uses Euclidean Distance calculated from the </a:t>
            </a:r>
            <a:r>
              <a:rPr lang="en-US" altLang="en-US" i="1">
                <a:latin typeface="Comic Sans MS" panose="030F0702030302020204" pitchFamily="66" charset="0"/>
              </a:rPr>
              <a:t>p </a:t>
            </a:r>
            <a:r>
              <a:rPr lang="en-US" altLang="en-US">
                <a:latin typeface="Comic Sans MS" panose="030F0702030302020204" pitchFamily="66" charset="0"/>
              </a:rPr>
              <a:t>variables as the measure of dissimilarity among the n objects</a:t>
            </a:r>
          </a:p>
          <a:p>
            <a:pPr eaLnBrk="1" hangingPunct="1">
              <a:buClr>
                <a:srgbClr val="00FF00"/>
              </a:buClr>
            </a:pPr>
            <a:r>
              <a:rPr lang="en-US" altLang="en-US">
                <a:latin typeface="Comic Sans MS" panose="030F0702030302020204" pitchFamily="66" charset="0"/>
              </a:rPr>
              <a:t>PCA derives the best possible </a:t>
            </a:r>
            <a:r>
              <a:rPr lang="en-US" altLang="en-US" i="1">
                <a:latin typeface="Comic Sans MS" panose="030F0702030302020204" pitchFamily="66" charset="0"/>
              </a:rPr>
              <a:t>k</a:t>
            </a:r>
            <a:r>
              <a:rPr lang="en-US" altLang="en-US">
                <a:latin typeface="Comic Sans MS" panose="030F0702030302020204" pitchFamily="66" charset="0"/>
              </a:rPr>
              <a:t> dimensional (</a:t>
            </a:r>
            <a:r>
              <a:rPr lang="en-US" altLang="en-US" i="1">
                <a:latin typeface="Comic Sans MS" panose="030F0702030302020204" pitchFamily="66" charset="0"/>
              </a:rPr>
              <a:t>k </a:t>
            </a:r>
            <a:r>
              <a:rPr lang="en-US" altLang="en-US">
                <a:latin typeface="Comic Sans MS" panose="030F0702030302020204" pitchFamily="66" charset="0"/>
              </a:rPr>
              <a:t>&lt; </a:t>
            </a:r>
            <a:r>
              <a:rPr lang="en-US" altLang="en-US" i="1">
                <a:latin typeface="Comic Sans MS" panose="030F0702030302020204" pitchFamily="66" charset="0"/>
              </a:rPr>
              <a:t>p</a:t>
            </a:r>
            <a:r>
              <a:rPr lang="en-US" altLang="en-US">
                <a:latin typeface="Comic Sans MS" panose="030F0702030302020204" pitchFamily="66" charset="0"/>
              </a:rPr>
              <a:t>) representation of the Euclidean distances among objects.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4F05791-E772-4B32-9348-CCC5752BB61E}"/>
              </a:ext>
            </a:extLst>
          </p:cNvPr>
          <p:cNvSpPr>
            <a:spLocks noGrp="1" noChangeArrowheads="1"/>
          </p:cNvSpPr>
          <p:nvPr>
            <p:ph type="title"/>
          </p:nvPr>
        </p:nvSpPr>
        <p:spPr>
          <a:xfrm>
            <a:off x="88900" y="69850"/>
            <a:ext cx="8966200" cy="996950"/>
          </a:xfrm>
        </p:spPr>
        <p:txBody>
          <a:bodyPr/>
          <a:lstStyle/>
          <a:p>
            <a:pPr eaLnBrk="1" hangingPunct="1"/>
            <a:r>
              <a:rPr lang="en-US" altLang="en-US">
                <a:solidFill>
                  <a:srgbClr val="00FF00"/>
                </a:solidFill>
                <a:latin typeface="Comic Sans MS" panose="030F0702030302020204" pitchFamily="66" charset="0"/>
              </a:rPr>
              <a:t>Generalization to </a:t>
            </a:r>
            <a:r>
              <a:rPr lang="en-US" altLang="en-US" i="1">
                <a:solidFill>
                  <a:srgbClr val="00FF00"/>
                </a:solidFill>
                <a:latin typeface="Comic Sans MS" panose="030F0702030302020204" pitchFamily="66" charset="0"/>
              </a:rPr>
              <a:t>p</a:t>
            </a:r>
            <a:r>
              <a:rPr lang="en-US" altLang="en-US">
                <a:solidFill>
                  <a:srgbClr val="00FF00"/>
                </a:solidFill>
                <a:latin typeface="Comic Sans MS" panose="030F0702030302020204" pitchFamily="66" charset="0"/>
              </a:rPr>
              <a:t>-dimensions</a:t>
            </a:r>
          </a:p>
        </p:txBody>
      </p:sp>
      <p:sp>
        <p:nvSpPr>
          <p:cNvPr id="20483" name="Rectangle 3">
            <a:extLst>
              <a:ext uri="{FF2B5EF4-FFF2-40B4-BE49-F238E27FC236}">
                <a16:creationId xmlns:a16="http://schemas.microsoft.com/office/drawing/2014/main" id="{1C2FABE6-8797-4D73-A45D-4AFF0E62B1C6}"/>
              </a:ext>
            </a:extLst>
          </p:cNvPr>
          <p:cNvSpPr>
            <a:spLocks noGrp="1" noChangeArrowheads="1"/>
          </p:cNvSpPr>
          <p:nvPr>
            <p:ph type="body" idx="1"/>
          </p:nvPr>
        </p:nvSpPr>
        <p:spPr>
          <a:xfrm>
            <a:off x="254000" y="990600"/>
            <a:ext cx="8648700" cy="5719763"/>
          </a:xfrm>
        </p:spPr>
        <p:txBody>
          <a:bodyPr/>
          <a:lstStyle/>
          <a:p>
            <a:pPr eaLnBrk="1" hangingPunct="1">
              <a:lnSpc>
                <a:spcPct val="90000"/>
              </a:lnSpc>
              <a:buClr>
                <a:srgbClr val="00FF00"/>
              </a:buClr>
            </a:pPr>
            <a:r>
              <a:rPr lang="en-US" altLang="en-US">
                <a:latin typeface="Comic Sans MS" panose="030F0702030302020204" pitchFamily="66" charset="0"/>
              </a:rPr>
              <a:t>In practice nobody uses PCA with only 2 variables</a:t>
            </a:r>
          </a:p>
          <a:p>
            <a:pPr eaLnBrk="1" hangingPunct="1">
              <a:lnSpc>
                <a:spcPct val="90000"/>
              </a:lnSpc>
              <a:buClr>
                <a:srgbClr val="00FF00"/>
              </a:buClr>
            </a:pPr>
            <a:r>
              <a:rPr lang="en-US" altLang="en-US">
                <a:latin typeface="Comic Sans MS" panose="030F0702030302020204" pitchFamily="66" charset="0"/>
              </a:rPr>
              <a:t>The algebra for finding principal axes readily generalizes to </a:t>
            </a:r>
            <a:r>
              <a:rPr lang="en-US" altLang="en-US" i="1">
                <a:latin typeface="Comic Sans MS" panose="030F0702030302020204" pitchFamily="66" charset="0"/>
              </a:rPr>
              <a:t>p</a:t>
            </a:r>
            <a:r>
              <a:rPr lang="en-US" altLang="en-US">
                <a:latin typeface="Comic Sans MS" panose="030F0702030302020204" pitchFamily="66" charset="0"/>
              </a:rPr>
              <a:t> variables</a:t>
            </a:r>
          </a:p>
          <a:p>
            <a:pPr eaLnBrk="1" hangingPunct="1">
              <a:lnSpc>
                <a:spcPct val="90000"/>
              </a:lnSpc>
              <a:buClr>
                <a:srgbClr val="00FF00"/>
              </a:buClr>
            </a:pPr>
            <a:r>
              <a:rPr lang="en-US" altLang="en-US">
                <a:latin typeface="Comic Sans MS" panose="030F0702030302020204" pitchFamily="66" charset="0"/>
              </a:rPr>
              <a:t>PC 1 is the direction of maximum variance in the </a:t>
            </a:r>
            <a:r>
              <a:rPr lang="en-US" altLang="en-US" i="1">
                <a:latin typeface="Comic Sans MS" panose="030F0702030302020204" pitchFamily="66" charset="0"/>
              </a:rPr>
              <a:t>p-</a:t>
            </a:r>
            <a:r>
              <a:rPr lang="en-US" altLang="en-US">
                <a:latin typeface="Comic Sans MS" panose="030F0702030302020204" pitchFamily="66" charset="0"/>
              </a:rPr>
              <a:t>dimensional cloud of points</a:t>
            </a:r>
          </a:p>
          <a:p>
            <a:pPr eaLnBrk="1" hangingPunct="1">
              <a:lnSpc>
                <a:spcPct val="90000"/>
              </a:lnSpc>
              <a:buClr>
                <a:srgbClr val="00FF00"/>
              </a:buClr>
            </a:pPr>
            <a:r>
              <a:rPr lang="en-US" altLang="en-US">
                <a:latin typeface="Comic Sans MS" panose="030F0702030302020204" pitchFamily="66" charset="0"/>
              </a:rPr>
              <a:t>PC 2 is in the direction of the next highest variance, subject to the constraint that it has zero covariance with PC 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3F137A5-9D1D-4C0A-86CE-83FB85EE98D6}"/>
              </a:ext>
            </a:extLst>
          </p:cNvPr>
          <p:cNvSpPr>
            <a:spLocks noGrp="1" noChangeArrowheads="1"/>
          </p:cNvSpPr>
          <p:nvPr>
            <p:ph type="title"/>
          </p:nvPr>
        </p:nvSpPr>
        <p:spPr>
          <a:xfrm>
            <a:off x="88900" y="69850"/>
            <a:ext cx="8966200" cy="996950"/>
          </a:xfrm>
        </p:spPr>
        <p:txBody>
          <a:bodyPr/>
          <a:lstStyle/>
          <a:p>
            <a:pPr eaLnBrk="1" hangingPunct="1"/>
            <a:r>
              <a:rPr lang="en-US" altLang="en-US">
                <a:solidFill>
                  <a:srgbClr val="00FF00"/>
                </a:solidFill>
                <a:latin typeface="Comic Sans MS" panose="030F0702030302020204" pitchFamily="66" charset="0"/>
              </a:rPr>
              <a:t>Generalization to </a:t>
            </a:r>
            <a:r>
              <a:rPr lang="en-US" altLang="en-US" i="1">
                <a:solidFill>
                  <a:srgbClr val="00FF00"/>
                </a:solidFill>
                <a:latin typeface="Comic Sans MS" panose="030F0702030302020204" pitchFamily="66" charset="0"/>
              </a:rPr>
              <a:t>p</a:t>
            </a:r>
            <a:r>
              <a:rPr lang="en-US" altLang="en-US">
                <a:solidFill>
                  <a:srgbClr val="00FF00"/>
                </a:solidFill>
                <a:latin typeface="Comic Sans MS" panose="030F0702030302020204" pitchFamily="66" charset="0"/>
              </a:rPr>
              <a:t>-dimensions</a:t>
            </a:r>
          </a:p>
        </p:txBody>
      </p:sp>
      <p:sp>
        <p:nvSpPr>
          <p:cNvPr id="21507" name="Rectangle 3">
            <a:extLst>
              <a:ext uri="{FF2B5EF4-FFF2-40B4-BE49-F238E27FC236}">
                <a16:creationId xmlns:a16="http://schemas.microsoft.com/office/drawing/2014/main" id="{572A7778-3CDB-4AE1-BC25-E456499AE77F}"/>
              </a:ext>
            </a:extLst>
          </p:cNvPr>
          <p:cNvSpPr>
            <a:spLocks noGrp="1" noChangeArrowheads="1"/>
          </p:cNvSpPr>
          <p:nvPr>
            <p:ph type="body" idx="1"/>
          </p:nvPr>
        </p:nvSpPr>
        <p:spPr>
          <a:xfrm>
            <a:off x="152400" y="990600"/>
            <a:ext cx="8991600" cy="5719763"/>
          </a:xfrm>
        </p:spPr>
        <p:txBody>
          <a:bodyPr/>
          <a:lstStyle/>
          <a:p>
            <a:pPr eaLnBrk="1" hangingPunct="1">
              <a:buClr>
                <a:srgbClr val="00FF00"/>
              </a:buClr>
            </a:pPr>
            <a:r>
              <a:rPr lang="en-US" altLang="en-US">
                <a:latin typeface="Comic Sans MS" panose="030F0702030302020204" pitchFamily="66" charset="0"/>
              </a:rPr>
              <a:t>PC 3 is in the direction of the next highest variance, subject to the constraint that it has zero covariance with both PC 1 and PC 2</a:t>
            </a:r>
          </a:p>
          <a:p>
            <a:pPr eaLnBrk="1" hangingPunct="1">
              <a:buClr>
                <a:srgbClr val="00FF00"/>
              </a:buClr>
            </a:pPr>
            <a:r>
              <a:rPr lang="en-US" altLang="en-US">
                <a:latin typeface="Comic Sans MS" panose="030F0702030302020204" pitchFamily="66" charset="0"/>
              </a:rPr>
              <a:t>and so on... up to PC </a:t>
            </a:r>
            <a:r>
              <a:rPr lang="en-US" altLang="en-US" i="1">
                <a:latin typeface="Comic Sans MS" panose="030F0702030302020204" pitchFamily="66" charset="0"/>
              </a:rPr>
              <a:t>p</a:t>
            </a:r>
            <a:endParaRPr lang="en-US" altLang="en-US">
              <a:latin typeface="Comic Sans MS" panose="030F0702030302020204" pitchFamily="66"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a:extLst>
              <a:ext uri="{FF2B5EF4-FFF2-40B4-BE49-F238E27FC236}">
                <a16:creationId xmlns:a16="http://schemas.microsoft.com/office/drawing/2014/main" id="{01F39EFD-228A-45AB-9A20-8F7700206184}"/>
              </a:ext>
            </a:extLst>
          </p:cNvPr>
          <p:cNvGrpSpPr>
            <a:grpSpLocks/>
          </p:cNvGrpSpPr>
          <p:nvPr/>
        </p:nvGrpSpPr>
        <p:grpSpPr bwMode="auto">
          <a:xfrm>
            <a:off x="238125" y="1779588"/>
            <a:ext cx="8623300" cy="5248275"/>
            <a:chOff x="150" y="1121"/>
            <a:chExt cx="5432" cy="3306"/>
          </a:xfrm>
        </p:grpSpPr>
        <p:pic>
          <p:nvPicPr>
            <p:cNvPr id="22532" name="Picture 3">
              <a:extLst>
                <a:ext uri="{FF2B5EF4-FFF2-40B4-BE49-F238E27FC236}">
                  <a16:creationId xmlns:a16="http://schemas.microsoft.com/office/drawing/2014/main" id="{5D0834C1-7D0E-49D0-BB9A-87027F1EF4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 y="1121"/>
              <a:ext cx="5432" cy="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Line 4">
              <a:extLst>
                <a:ext uri="{FF2B5EF4-FFF2-40B4-BE49-F238E27FC236}">
                  <a16:creationId xmlns:a16="http://schemas.microsoft.com/office/drawing/2014/main" id="{976F9E02-748C-47DB-95C3-D3E40A7C54FD}"/>
                </a:ext>
              </a:extLst>
            </p:cNvPr>
            <p:cNvSpPr>
              <a:spLocks noChangeShapeType="1"/>
            </p:cNvSpPr>
            <p:nvPr/>
          </p:nvSpPr>
          <p:spPr bwMode="auto">
            <a:xfrm flipV="1">
              <a:off x="1104" y="1401"/>
              <a:ext cx="2999" cy="2500"/>
            </a:xfrm>
            <a:prstGeom prst="line">
              <a:avLst/>
            </a:prstGeom>
            <a:noFill/>
            <a:ln w="25400">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534" name="Text Box 5">
              <a:extLst>
                <a:ext uri="{FF2B5EF4-FFF2-40B4-BE49-F238E27FC236}">
                  <a16:creationId xmlns:a16="http://schemas.microsoft.com/office/drawing/2014/main" id="{B59E0CDE-033B-4842-8016-BC05EA21560E}"/>
                </a:ext>
              </a:extLst>
            </p:cNvPr>
            <p:cNvSpPr txBox="1">
              <a:spLocks noChangeArrowheads="1"/>
            </p:cNvSpPr>
            <p:nvPr/>
          </p:nvSpPr>
          <p:spPr bwMode="auto">
            <a:xfrm>
              <a:off x="4090" y="1327"/>
              <a:ext cx="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FFFF00"/>
                  </a:solidFill>
                </a:rPr>
                <a:t>PC 1</a:t>
              </a:r>
            </a:p>
          </p:txBody>
        </p:sp>
        <p:sp>
          <p:nvSpPr>
            <p:cNvPr id="22535" name="Line 6">
              <a:extLst>
                <a:ext uri="{FF2B5EF4-FFF2-40B4-BE49-F238E27FC236}">
                  <a16:creationId xmlns:a16="http://schemas.microsoft.com/office/drawing/2014/main" id="{7D06844F-D89D-4403-BC78-47A3BEB66443}"/>
                </a:ext>
              </a:extLst>
            </p:cNvPr>
            <p:cNvSpPr>
              <a:spLocks noChangeShapeType="1"/>
            </p:cNvSpPr>
            <p:nvPr/>
          </p:nvSpPr>
          <p:spPr bwMode="auto">
            <a:xfrm flipH="1" flipV="1">
              <a:off x="1661" y="2076"/>
              <a:ext cx="1346" cy="1386"/>
            </a:xfrm>
            <a:prstGeom prst="line">
              <a:avLst/>
            </a:prstGeom>
            <a:noFill/>
            <a:ln w="25400">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536" name="Text Box 7">
              <a:extLst>
                <a:ext uri="{FF2B5EF4-FFF2-40B4-BE49-F238E27FC236}">
                  <a16:creationId xmlns:a16="http://schemas.microsoft.com/office/drawing/2014/main" id="{0EB8A31B-6878-4D13-9710-395EA8AFED32}"/>
                </a:ext>
              </a:extLst>
            </p:cNvPr>
            <p:cNvSpPr txBox="1">
              <a:spLocks noChangeArrowheads="1"/>
            </p:cNvSpPr>
            <p:nvPr/>
          </p:nvSpPr>
          <p:spPr bwMode="auto">
            <a:xfrm>
              <a:off x="1196" y="2029"/>
              <a:ext cx="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FFFF00"/>
                  </a:solidFill>
                </a:rPr>
                <a:t>PC 2</a:t>
              </a:r>
            </a:p>
          </p:txBody>
        </p:sp>
      </p:grpSp>
      <p:sp>
        <p:nvSpPr>
          <p:cNvPr id="22531" name="Rectangle 8">
            <a:extLst>
              <a:ext uri="{FF2B5EF4-FFF2-40B4-BE49-F238E27FC236}">
                <a16:creationId xmlns:a16="http://schemas.microsoft.com/office/drawing/2014/main" id="{5E57CB77-C13D-435B-B71E-27967D98A242}"/>
              </a:ext>
            </a:extLst>
          </p:cNvPr>
          <p:cNvSpPr>
            <a:spLocks noGrp="1" noChangeArrowheads="1"/>
          </p:cNvSpPr>
          <p:nvPr>
            <p:ph type="body" idx="1"/>
          </p:nvPr>
        </p:nvSpPr>
        <p:spPr>
          <a:xfrm>
            <a:off x="0" y="152400"/>
            <a:ext cx="8763000" cy="1752600"/>
          </a:xfrm>
        </p:spPr>
        <p:txBody>
          <a:bodyPr/>
          <a:lstStyle/>
          <a:p>
            <a:pPr eaLnBrk="1" hangingPunct="1">
              <a:lnSpc>
                <a:spcPct val="90000"/>
              </a:lnSpc>
              <a:spcBef>
                <a:spcPct val="0"/>
              </a:spcBef>
              <a:buClr>
                <a:srgbClr val="00FF00"/>
              </a:buClr>
            </a:pPr>
            <a:r>
              <a:rPr lang="en-US" altLang="en-US" sz="2400">
                <a:latin typeface="Comic Sans MS" panose="030F0702030302020204" pitchFamily="66" charset="0"/>
              </a:rPr>
              <a:t>each principal axis is a linear combination of the original two variables</a:t>
            </a:r>
          </a:p>
          <a:p>
            <a:pPr eaLnBrk="1" hangingPunct="1">
              <a:lnSpc>
                <a:spcPct val="90000"/>
              </a:lnSpc>
              <a:spcBef>
                <a:spcPct val="0"/>
              </a:spcBef>
              <a:buClr>
                <a:srgbClr val="00FF00"/>
              </a:buClr>
            </a:pPr>
            <a:r>
              <a:rPr lang="en-US" altLang="en-US" sz="2400">
                <a:latin typeface="Comic Sans MS" panose="030F0702030302020204" pitchFamily="66" charset="0"/>
              </a:rPr>
              <a:t>PC</a:t>
            </a:r>
            <a:r>
              <a:rPr lang="en-US" altLang="en-US" sz="2400" baseline="-25000">
                <a:latin typeface="Comic Sans MS" panose="030F0702030302020204" pitchFamily="66" charset="0"/>
              </a:rPr>
              <a:t>j</a:t>
            </a:r>
            <a:r>
              <a:rPr lang="en-US" altLang="en-US" sz="2400">
                <a:latin typeface="Comic Sans MS" panose="030F0702030302020204" pitchFamily="66" charset="0"/>
              </a:rPr>
              <a:t> = a</a:t>
            </a:r>
            <a:r>
              <a:rPr lang="en-US" altLang="en-US" sz="2400" baseline="-25000">
                <a:latin typeface="Comic Sans MS" panose="030F0702030302020204" pitchFamily="66" charset="0"/>
              </a:rPr>
              <a:t>i1</a:t>
            </a:r>
            <a:r>
              <a:rPr lang="en-US" altLang="en-US" sz="2400">
                <a:latin typeface="Comic Sans MS" panose="030F0702030302020204" pitchFamily="66" charset="0"/>
              </a:rPr>
              <a:t>Y</a:t>
            </a:r>
            <a:r>
              <a:rPr lang="en-US" altLang="en-US" sz="2400" baseline="-25000">
                <a:latin typeface="Comic Sans MS" panose="030F0702030302020204" pitchFamily="66" charset="0"/>
              </a:rPr>
              <a:t>1</a:t>
            </a:r>
            <a:r>
              <a:rPr lang="en-US" altLang="en-US" sz="2400">
                <a:latin typeface="Comic Sans MS" panose="030F0702030302020204" pitchFamily="66" charset="0"/>
              </a:rPr>
              <a:t> + a</a:t>
            </a:r>
            <a:r>
              <a:rPr lang="en-US" altLang="en-US" sz="2400" baseline="-25000">
                <a:latin typeface="Comic Sans MS" panose="030F0702030302020204" pitchFamily="66" charset="0"/>
              </a:rPr>
              <a:t>i2</a:t>
            </a:r>
            <a:r>
              <a:rPr lang="en-US" altLang="en-US" sz="2400">
                <a:latin typeface="Comic Sans MS" panose="030F0702030302020204" pitchFamily="66" charset="0"/>
              </a:rPr>
              <a:t>Y</a:t>
            </a:r>
            <a:r>
              <a:rPr lang="en-US" altLang="en-US" sz="2400" baseline="-25000">
                <a:latin typeface="Comic Sans MS" panose="030F0702030302020204" pitchFamily="66" charset="0"/>
              </a:rPr>
              <a:t>2</a:t>
            </a:r>
            <a:r>
              <a:rPr lang="en-US" altLang="en-US" sz="2400">
                <a:latin typeface="Comic Sans MS" panose="030F0702030302020204" pitchFamily="66" charset="0"/>
              </a:rPr>
              <a:t> + … a</a:t>
            </a:r>
            <a:r>
              <a:rPr lang="en-US" altLang="en-US" sz="2400" baseline="-25000">
                <a:latin typeface="Comic Sans MS" panose="030F0702030302020204" pitchFamily="66" charset="0"/>
              </a:rPr>
              <a:t>in</a:t>
            </a:r>
            <a:r>
              <a:rPr lang="en-US" altLang="en-US" sz="2400">
                <a:latin typeface="Comic Sans MS" panose="030F0702030302020204" pitchFamily="66" charset="0"/>
              </a:rPr>
              <a:t>Y</a:t>
            </a:r>
            <a:r>
              <a:rPr lang="en-US" altLang="en-US" sz="2400" baseline="-25000">
                <a:latin typeface="Comic Sans MS" panose="030F0702030302020204" pitchFamily="66" charset="0"/>
              </a:rPr>
              <a:t>n</a:t>
            </a:r>
          </a:p>
          <a:p>
            <a:pPr eaLnBrk="1" hangingPunct="1">
              <a:lnSpc>
                <a:spcPct val="90000"/>
              </a:lnSpc>
              <a:spcBef>
                <a:spcPct val="0"/>
              </a:spcBef>
              <a:buClr>
                <a:srgbClr val="00FF00"/>
              </a:buClr>
            </a:pPr>
            <a:r>
              <a:rPr lang="en-US" altLang="en-US" sz="2400">
                <a:latin typeface="Comic Sans MS" panose="030F0702030302020204" pitchFamily="66" charset="0"/>
              </a:rPr>
              <a:t>a</a:t>
            </a:r>
            <a:r>
              <a:rPr lang="en-US" altLang="en-US" sz="2400" baseline="-25000">
                <a:latin typeface="Comic Sans MS" panose="030F0702030302020204" pitchFamily="66" charset="0"/>
              </a:rPr>
              <a:t>ij</a:t>
            </a:r>
            <a:r>
              <a:rPr lang="en-US" altLang="en-US" sz="2400">
                <a:latin typeface="Comic Sans MS" panose="030F0702030302020204" pitchFamily="66" charset="0"/>
              </a:rPr>
              <a:t>’s are the coefficients for factor i, multiplied by the measured value for variable j </a:t>
            </a:r>
          </a:p>
          <a:p>
            <a:pPr eaLnBrk="1" hangingPunct="1">
              <a:lnSpc>
                <a:spcPct val="90000"/>
              </a:lnSpc>
              <a:spcBef>
                <a:spcPct val="0"/>
              </a:spcBef>
              <a:buClr>
                <a:srgbClr val="00FF00"/>
              </a:buClr>
            </a:pPr>
            <a:endParaRPr lang="en-US" altLang="en-US" sz="2400">
              <a:latin typeface="Comic Sans MS" panose="030F0702030302020204" pitchFamily="66"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1">
            <a:extLst>
              <a:ext uri="{FF2B5EF4-FFF2-40B4-BE49-F238E27FC236}">
                <a16:creationId xmlns:a16="http://schemas.microsoft.com/office/drawing/2014/main" id="{8F04B0AC-FB49-4DDE-9A9E-518E95B6DBBE}"/>
              </a:ext>
            </a:extLst>
          </p:cNvPr>
          <p:cNvGrpSpPr>
            <a:grpSpLocks/>
          </p:cNvGrpSpPr>
          <p:nvPr/>
        </p:nvGrpSpPr>
        <p:grpSpPr bwMode="auto">
          <a:xfrm>
            <a:off x="228600" y="1828800"/>
            <a:ext cx="8623300" cy="5248275"/>
            <a:chOff x="150" y="1121"/>
            <a:chExt cx="5432" cy="3306"/>
          </a:xfrm>
        </p:grpSpPr>
        <p:pic>
          <p:nvPicPr>
            <p:cNvPr id="23556" name="Picture 2">
              <a:extLst>
                <a:ext uri="{FF2B5EF4-FFF2-40B4-BE49-F238E27FC236}">
                  <a16:creationId xmlns:a16="http://schemas.microsoft.com/office/drawing/2014/main" id="{A19E7152-E364-49AD-93BC-6BB08CCF8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 y="1121"/>
              <a:ext cx="5432" cy="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Line 5">
              <a:extLst>
                <a:ext uri="{FF2B5EF4-FFF2-40B4-BE49-F238E27FC236}">
                  <a16:creationId xmlns:a16="http://schemas.microsoft.com/office/drawing/2014/main" id="{09689F41-42DD-4C59-B920-DCF849E42AD4}"/>
                </a:ext>
              </a:extLst>
            </p:cNvPr>
            <p:cNvSpPr>
              <a:spLocks noChangeShapeType="1"/>
            </p:cNvSpPr>
            <p:nvPr/>
          </p:nvSpPr>
          <p:spPr bwMode="auto">
            <a:xfrm flipV="1">
              <a:off x="1104" y="1401"/>
              <a:ext cx="2999" cy="2500"/>
            </a:xfrm>
            <a:prstGeom prst="line">
              <a:avLst/>
            </a:prstGeom>
            <a:noFill/>
            <a:ln w="25400">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58" name="Text Box 6">
              <a:extLst>
                <a:ext uri="{FF2B5EF4-FFF2-40B4-BE49-F238E27FC236}">
                  <a16:creationId xmlns:a16="http://schemas.microsoft.com/office/drawing/2014/main" id="{EA10BB62-B53C-4DA1-9DE8-942536DFF7F2}"/>
                </a:ext>
              </a:extLst>
            </p:cNvPr>
            <p:cNvSpPr txBox="1">
              <a:spLocks noChangeArrowheads="1"/>
            </p:cNvSpPr>
            <p:nvPr/>
          </p:nvSpPr>
          <p:spPr bwMode="auto">
            <a:xfrm>
              <a:off x="4090" y="1327"/>
              <a:ext cx="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FFFF00"/>
                  </a:solidFill>
                </a:rPr>
                <a:t>PC 1</a:t>
              </a:r>
            </a:p>
          </p:txBody>
        </p:sp>
        <p:sp>
          <p:nvSpPr>
            <p:cNvPr id="23559" name="Line 7">
              <a:extLst>
                <a:ext uri="{FF2B5EF4-FFF2-40B4-BE49-F238E27FC236}">
                  <a16:creationId xmlns:a16="http://schemas.microsoft.com/office/drawing/2014/main" id="{3CDF4D1D-20B3-49B1-9DF7-DB70BD437817}"/>
                </a:ext>
              </a:extLst>
            </p:cNvPr>
            <p:cNvSpPr>
              <a:spLocks noChangeShapeType="1"/>
            </p:cNvSpPr>
            <p:nvPr/>
          </p:nvSpPr>
          <p:spPr bwMode="auto">
            <a:xfrm flipH="1" flipV="1">
              <a:off x="1661" y="2076"/>
              <a:ext cx="1346" cy="1386"/>
            </a:xfrm>
            <a:prstGeom prst="line">
              <a:avLst/>
            </a:prstGeom>
            <a:noFill/>
            <a:ln w="25400">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60" name="Text Box 8">
              <a:extLst>
                <a:ext uri="{FF2B5EF4-FFF2-40B4-BE49-F238E27FC236}">
                  <a16:creationId xmlns:a16="http://schemas.microsoft.com/office/drawing/2014/main" id="{99677044-BA48-42B0-A8B8-3A6534D544DF}"/>
                </a:ext>
              </a:extLst>
            </p:cNvPr>
            <p:cNvSpPr txBox="1">
              <a:spLocks noChangeArrowheads="1"/>
            </p:cNvSpPr>
            <p:nvPr/>
          </p:nvSpPr>
          <p:spPr bwMode="auto">
            <a:xfrm>
              <a:off x="1196" y="2029"/>
              <a:ext cx="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FFFF00"/>
                  </a:solidFill>
                </a:rPr>
                <a:t>PC 2</a:t>
              </a:r>
            </a:p>
          </p:txBody>
        </p:sp>
      </p:grpSp>
      <p:sp>
        <p:nvSpPr>
          <p:cNvPr id="23555" name="Rectangle 4">
            <a:extLst>
              <a:ext uri="{FF2B5EF4-FFF2-40B4-BE49-F238E27FC236}">
                <a16:creationId xmlns:a16="http://schemas.microsoft.com/office/drawing/2014/main" id="{1E6A689F-E107-4FFA-BD1F-CBCF4C5A2F54}"/>
              </a:ext>
            </a:extLst>
          </p:cNvPr>
          <p:cNvSpPr>
            <a:spLocks noGrp="1" noChangeArrowheads="1"/>
          </p:cNvSpPr>
          <p:nvPr>
            <p:ph type="body" idx="1"/>
          </p:nvPr>
        </p:nvSpPr>
        <p:spPr>
          <a:xfrm>
            <a:off x="242888" y="187325"/>
            <a:ext cx="8672512" cy="1946275"/>
          </a:xfrm>
        </p:spPr>
        <p:txBody>
          <a:bodyPr/>
          <a:lstStyle/>
          <a:p>
            <a:pPr eaLnBrk="1" hangingPunct="1">
              <a:lnSpc>
                <a:spcPct val="90000"/>
              </a:lnSpc>
              <a:spcBef>
                <a:spcPct val="0"/>
              </a:spcBef>
              <a:buClr>
                <a:srgbClr val="00FF00"/>
              </a:buClr>
            </a:pPr>
            <a:r>
              <a:rPr lang="en-US" altLang="en-US" sz="2400">
                <a:latin typeface="Comic Sans MS" panose="030F0702030302020204" pitchFamily="66" charset="0"/>
              </a:rPr>
              <a:t>PC axes are a rigid rotation of the original variables</a:t>
            </a:r>
          </a:p>
          <a:p>
            <a:pPr eaLnBrk="1" hangingPunct="1">
              <a:lnSpc>
                <a:spcPct val="90000"/>
              </a:lnSpc>
              <a:spcBef>
                <a:spcPct val="30000"/>
              </a:spcBef>
              <a:buClr>
                <a:srgbClr val="00FF00"/>
              </a:buClr>
            </a:pPr>
            <a:r>
              <a:rPr lang="en-US" altLang="en-US" sz="2400">
                <a:latin typeface="Comic Sans MS" panose="030F0702030302020204" pitchFamily="66" charset="0"/>
              </a:rPr>
              <a:t>PC 1 is simultaneously the direction of maximum variance and a least-squares “line of best fit” (squared distances of points away from PC 1 are minimized).</a:t>
            </a:r>
          </a:p>
          <a:p>
            <a:pPr eaLnBrk="1" hangingPunct="1">
              <a:lnSpc>
                <a:spcPct val="90000"/>
              </a:lnSpc>
              <a:spcBef>
                <a:spcPct val="30000"/>
              </a:spcBef>
              <a:buClr>
                <a:srgbClr val="00FF00"/>
              </a:buClr>
            </a:pPr>
            <a:endParaRPr lang="en-US" altLang="en-US" sz="2400">
              <a:latin typeface="Comic Sans MS" panose="030F0702030302020204" pitchFamily="66"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788534C-79C5-4EEB-9379-C699C48256A4}"/>
              </a:ext>
            </a:extLst>
          </p:cNvPr>
          <p:cNvSpPr>
            <a:spLocks noGrp="1" noChangeArrowheads="1"/>
          </p:cNvSpPr>
          <p:nvPr>
            <p:ph type="title"/>
          </p:nvPr>
        </p:nvSpPr>
        <p:spPr>
          <a:xfrm>
            <a:off x="88900" y="69850"/>
            <a:ext cx="8966200" cy="996950"/>
          </a:xfrm>
        </p:spPr>
        <p:txBody>
          <a:bodyPr/>
          <a:lstStyle/>
          <a:p>
            <a:pPr eaLnBrk="1" hangingPunct="1"/>
            <a:r>
              <a:rPr lang="en-US" altLang="en-US">
                <a:solidFill>
                  <a:srgbClr val="00FF00"/>
                </a:solidFill>
                <a:latin typeface="Comic Sans MS" panose="030F0702030302020204" pitchFamily="66" charset="0"/>
              </a:rPr>
              <a:t>Generalization to </a:t>
            </a:r>
            <a:r>
              <a:rPr lang="en-US" altLang="en-US" i="1">
                <a:solidFill>
                  <a:srgbClr val="00FF00"/>
                </a:solidFill>
                <a:latin typeface="Comic Sans MS" panose="030F0702030302020204" pitchFamily="66" charset="0"/>
              </a:rPr>
              <a:t>p</a:t>
            </a:r>
            <a:r>
              <a:rPr lang="en-US" altLang="en-US">
                <a:solidFill>
                  <a:srgbClr val="00FF00"/>
                </a:solidFill>
                <a:latin typeface="Comic Sans MS" panose="030F0702030302020204" pitchFamily="66" charset="0"/>
              </a:rPr>
              <a:t>-dimensions</a:t>
            </a:r>
          </a:p>
        </p:txBody>
      </p:sp>
      <p:sp>
        <p:nvSpPr>
          <p:cNvPr id="24579" name="Rectangle 3">
            <a:extLst>
              <a:ext uri="{FF2B5EF4-FFF2-40B4-BE49-F238E27FC236}">
                <a16:creationId xmlns:a16="http://schemas.microsoft.com/office/drawing/2014/main" id="{62A6A697-868B-477F-AE60-8BB94F9FB541}"/>
              </a:ext>
            </a:extLst>
          </p:cNvPr>
          <p:cNvSpPr>
            <a:spLocks noGrp="1" noChangeArrowheads="1"/>
          </p:cNvSpPr>
          <p:nvPr>
            <p:ph type="body" idx="1"/>
          </p:nvPr>
        </p:nvSpPr>
        <p:spPr>
          <a:xfrm>
            <a:off x="152400" y="990600"/>
            <a:ext cx="8991600" cy="5719763"/>
          </a:xfrm>
        </p:spPr>
        <p:txBody>
          <a:bodyPr/>
          <a:lstStyle/>
          <a:p>
            <a:pPr eaLnBrk="1" hangingPunct="1">
              <a:buClr>
                <a:srgbClr val="00FF00"/>
              </a:buClr>
            </a:pPr>
            <a:r>
              <a:rPr lang="en-US" altLang="en-US" sz="2800">
                <a:latin typeface="Comic Sans MS" panose="030F0702030302020204" pitchFamily="66" charset="0"/>
              </a:rPr>
              <a:t>if we take the first </a:t>
            </a:r>
            <a:r>
              <a:rPr lang="en-US" altLang="en-US" sz="2800" i="1">
                <a:latin typeface="Comic Sans MS" panose="030F0702030302020204" pitchFamily="66" charset="0"/>
              </a:rPr>
              <a:t>k</a:t>
            </a:r>
            <a:r>
              <a:rPr lang="en-US" altLang="en-US" sz="2800">
                <a:latin typeface="Comic Sans MS" panose="030F0702030302020204" pitchFamily="66" charset="0"/>
              </a:rPr>
              <a:t> principal components, they define the </a:t>
            </a:r>
            <a:r>
              <a:rPr lang="en-US" altLang="en-US" sz="2800" i="1">
                <a:latin typeface="Comic Sans MS" panose="030F0702030302020204" pitchFamily="66" charset="0"/>
              </a:rPr>
              <a:t>k-</a:t>
            </a:r>
            <a:r>
              <a:rPr lang="en-US" altLang="en-US" sz="2800">
                <a:latin typeface="Comic Sans MS" panose="030F0702030302020204" pitchFamily="66" charset="0"/>
              </a:rPr>
              <a:t>dimensional “hyperplane of best fit” to the point cloud</a:t>
            </a:r>
          </a:p>
          <a:p>
            <a:pPr eaLnBrk="1" hangingPunct="1">
              <a:buClr>
                <a:srgbClr val="00FF00"/>
              </a:buClr>
            </a:pPr>
            <a:r>
              <a:rPr lang="en-US" altLang="en-US" sz="2800">
                <a:latin typeface="Comic Sans MS" panose="030F0702030302020204" pitchFamily="66" charset="0"/>
              </a:rPr>
              <a:t>of the total variance of all </a:t>
            </a:r>
            <a:r>
              <a:rPr lang="en-US" altLang="en-US" sz="2800" i="1">
                <a:latin typeface="Comic Sans MS" panose="030F0702030302020204" pitchFamily="66" charset="0"/>
              </a:rPr>
              <a:t>p</a:t>
            </a:r>
            <a:r>
              <a:rPr lang="en-US" altLang="en-US" sz="2800">
                <a:latin typeface="Comic Sans MS" panose="030F0702030302020204" pitchFamily="66" charset="0"/>
              </a:rPr>
              <a:t> variables:</a:t>
            </a:r>
          </a:p>
          <a:p>
            <a:pPr lvl="1" eaLnBrk="1" hangingPunct="1">
              <a:buClr>
                <a:srgbClr val="00FF00"/>
              </a:buClr>
            </a:pPr>
            <a:r>
              <a:rPr lang="en-US" altLang="en-US" sz="2400">
                <a:latin typeface="Comic Sans MS" panose="030F0702030302020204" pitchFamily="66" charset="0"/>
              </a:rPr>
              <a:t>PCs 1 to </a:t>
            </a:r>
            <a:r>
              <a:rPr lang="en-US" altLang="en-US" sz="2400" i="1">
                <a:latin typeface="Comic Sans MS" panose="030F0702030302020204" pitchFamily="66" charset="0"/>
              </a:rPr>
              <a:t>k </a:t>
            </a:r>
            <a:r>
              <a:rPr lang="en-US" altLang="en-US" sz="2400">
                <a:latin typeface="Comic Sans MS" panose="030F0702030302020204" pitchFamily="66" charset="0"/>
              </a:rPr>
              <a:t>represent the maximum possible proportion of that variance that can be displayed in </a:t>
            </a:r>
            <a:r>
              <a:rPr lang="en-US" altLang="en-US" sz="2400" i="1">
                <a:latin typeface="Comic Sans MS" panose="030F0702030302020204" pitchFamily="66" charset="0"/>
              </a:rPr>
              <a:t>k</a:t>
            </a:r>
            <a:r>
              <a:rPr lang="en-US" altLang="en-US" sz="2400">
                <a:latin typeface="Comic Sans MS" panose="030F0702030302020204" pitchFamily="66" charset="0"/>
              </a:rPr>
              <a:t> dimensions</a:t>
            </a:r>
          </a:p>
          <a:p>
            <a:pPr lvl="1" eaLnBrk="1" hangingPunct="1">
              <a:buClr>
                <a:srgbClr val="00FF00"/>
              </a:buClr>
            </a:pPr>
            <a:r>
              <a:rPr lang="en-US" altLang="en-US" sz="2400" i="1">
                <a:latin typeface="Comic Sans MS" panose="030F0702030302020204" pitchFamily="66" charset="0"/>
              </a:rPr>
              <a:t>i.e.</a:t>
            </a:r>
            <a:r>
              <a:rPr lang="en-US" altLang="en-US" sz="2400">
                <a:latin typeface="Comic Sans MS" panose="030F0702030302020204" pitchFamily="66" charset="0"/>
              </a:rPr>
              <a:t> the squared Euclidean distances among points calculated from their coordinates on PCs 1 to </a:t>
            </a:r>
            <a:r>
              <a:rPr lang="en-US" altLang="en-US" sz="2400" i="1">
                <a:latin typeface="Comic Sans MS" panose="030F0702030302020204" pitchFamily="66" charset="0"/>
              </a:rPr>
              <a:t>k</a:t>
            </a:r>
            <a:r>
              <a:rPr lang="en-US" altLang="en-US" sz="2400">
                <a:latin typeface="Comic Sans MS" panose="030F0702030302020204" pitchFamily="66" charset="0"/>
              </a:rPr>
              <a:t> are the best possible representation of their squared Euclidean distances in the full </a:t>
            </a:r>
            <a:r>
              <a:rPr lang="en-US" altLang="en-US" sz="2400" i="1">
                <a:latin typeface="Comic Sans MS" panose="030F0702030302020204" pitchFamily="66" charset="0"/>
              </a:rPr>
              <a:t>p</a:t>
            </a:r>
            <a:r>
              <a:rPr lang="en-US" altLang="en-US" sz="2400">
                <a:latin typeface="Comic Sans MS" panose="030F0702030302020204" pitchFamily="66" charset="0"/>
              </a:rPr>
              <a:t> dimensions.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FDB6FB5D-FED8-41BC-89CE-BDDD3B4A736D}"/>
              </a:ext>
            </a:extLst>
          </p:cNvPr>
          <p:cNvSpPr>
            <a:spLocks noGrp="1" noChangeArrowheads="1"/>
          </p:cNvSpPr>
          <p:nvPr>
            <p:ph type="title"/>
          </p:nvPr>
        </p:nvSpPr>
        <p:spPr>
          <a:xfrm>
            <a:off x="88900" y="69850"/>
            <a:ext cx="8966200" cy="996950"/>
          </a:xfrm>
        </p:spPr>
        <p:txBody>
          <a:bodyPr/>
          <a:lstStyle/>
          <a:p>
            <a:pPr eaLnBrk="1" hangingPunct="1"/>
            <a:r>
              <a:rPr lang="en-US" altLang="en-US">
                <a:solidFill>
                  <a:srgbClr val="00FF00"/>
                </a:solidFill>
                <a:latin typeface="Comic Sans MS" panose="030F0702030302020204" pitchFamily="66" charset="0"/>
              </a:rPr>
              <a:t>Covariance </a:t>
            </a:r>
            <a:r>
              <a:rPr lang="en-US" altLang="en-US" i="1">
                <a:solidFill>
                  <a:srgbClr val="00FF00"/>
                </a:solidFill>
                <a:latin typeface="Comic Sans MS" panose="030F0702030302020204" pitchFamily="66" charset="0"/>
              </a:rPr>
              <a:t>vs</a:t>
            </a:r>
            <a:r>
              <a:rPr lang="en-US" altLang="en-US">
                <a:solidFill>
                  <a:srgbClr val="00FF00"/>
                </a:solidFill>
                <a:latin typeface="Comic Sans MS" panose="030F0702030302020204" pitchFamily="66" charset="0"/>
              </a:rPr>
              <a:t> Correlation</a:t>
            </a:r>
          </a:p>
        </p:txBody>
      </p:sp>
      <p:sp>
        <p:nvSpPr>
          <p:cNvPr id="4100" name="Rectangle 3">
            <a:extLst>
              <a:ext uri="{FF2B5EF4-FFF2-40B4-BE49-F238E27FC236}">
                <a16:creationId xmlns:a16="http://schemas.microsoft.com/office/drawing/2014/main" id="{0E731E53-B5D6-46B5-9257-CA5FE31A8D61}"/>
              </a:ext>
            </a:extLst>
          </p:cNvPr>
          <p:cNvSpPr>
            <a:spLocks noGrp="1" noChangeArrowheads="1"/>
          </p:cNvSpPr>
          <p:nvPr>
            <p:ph type="body" idx="1"/>
          </p:nvPr>
        </p:nvSpPr>
        <p:spPr>
          <a:xfrm>
            <a:off x="152400" y="990600"/>
            <a:ext cx="8991600" cy="5719763"/>
          </a:xfrm>
        </p:spPr>
        <p:txBody>
          <a:bodyPr/>
          <a:lstStyle/>
          <a:p>
            <a:pPr eaLnBrk="1" hangingPunct="1">
              <a:buClr>
                <a:srgbClr val="00FF00"/>
              </a:buClr>
            </a:pPr>
            <a:r>
              <a:rPr lang="en-US" altLang="en-US">
                <a:latin typeface="Comic Sans MS" panose="030F0702030302020204" pitchFamily="66" charset="0"/>
              </a:rPr>
              <a:t>using covariances among variables only makes sense if they are measured in the same units</a:t>
            </a:r>
          </a:p>
          <a:p>
            <a:pPr eaLnBrk="1" hangingPunct="1">
              <a:buClr>
                <a:srgbClr val="00FF00"/>
              </a:buClr>
            </a:pPr>
            <a:r>
              <a:rPr lang="en-US" altLang="en-US">
                <a:latin typeface="Comic Sans MS" panose="030F0702030302020204" pitchFamily="66" charset="0"/>
              </a:rPr>
              <a:t>even then, variables with high variances will dominate the principal components</a:t>
            </a:r>
          </a:p>
          <a:p>
            <a:pPr eaLnBrk="1" hangingPunct="1">
              <a:buClr>
                <a:srgbClr val="00FF00"/>
              </a:buClr>
            </a:pPr>
            <a:r>
              <a:rPr lang="en-US" altLang="en-US">
                <a:latin typeface="Comic Sans MS" panose="030F0702030302020204" pitchFamily="66" charset="0"/>
              </a:rPr>
              <a:t>these problems are generally avoided by standardizing each variable to unit variance and zero mean. </a:t>
            </a:r>
          </a:p>
        </p:txBody>
      </p:sp>
      <p:grpSp>
        <p:nvGrpSpPr>
          <p:cNvPr id="2" name="Group 9">
            <a:extLst>
              <a:ext uri="{FF2B5EF4-FFF2-40B4-BE49-F238E27FC236}">
                <a16:creationId xmlns:a16="http://schemas.microsoft.com/office/drawing/2014/main" id="{F8AFA2FE-4F5B-42CA-9DEE-C71BC3E560BC}"/>
              </a:ext>
            </a:extLst>
          </p:cNvPr>
          <p:cNvGrpSpPr>
            <a:grpSpLocks/>
          </p:cNvGrpSpPr>
          <p:nvPr/>
        </p:nvGrpSpPr>
        <p:grpSpPr bwMode="auto">
          <a:xfrm>
            <a:off x="1981200" y="5299075"/>
            <a:ext cx="5753100" cy="1558925"/>
            <a:chOff x="1248" y="3338"/>
            <a:chExt cx="3624" cy="982"/>
          </a:xfrm>
        </p:grpSpPr>
        <p:graphicFrame>
          <p:nvGraphicFramePr>
            <p:cNvPr id="4098" name="Object 4">
              <a:extLst>
                <a:ext uri="{FF2B5EF4-FFF2-40B4-BE49-F238E27FC236}">
                  <a16:creationId xmlns:a16="http://schemas.microsoft.com/office/drawing/2014/main" id="{683CEAA1-58AB-4FEA-A182-A762D132A1E7}"/>
                </a:ext>
              </a:extLst>
            </p:cNvPr>
            <p:cNvGraphicFramePr>
              <a:graphicFrameLocks noChangeAspect="1"/>
            </p:cNvGraphicFramePr>
            <p:nvPr/>
          </p:nvGraphicFramePr>
          <p:xfrm>
            <a:off x="1248" y="3408"/>
            <a:ext cx="2265" cy="912"/>
          </p:xfrm>
          <a:graphic>
            <a:graphicData uri="http://schemas.openxmlformats.org/presentationml/2006/ole">
              <mc:AlternateContent xmlns:mc="http://schemas.openxmlformats.org/markup-compatibility/2006">
                <mc:Choice xmlns:v="urn:schemas-microsoft-com:vml" Requires="v">
                  <p:oleObj spid="_x0000_s4107" name="Equation" r:id="rId3" imgW="1104840" imgH="444240" progId="Equation.3">
                    <p:embed/>
                  </p:oleObj>
                </mc:Choice>
                <mc:Fallback>
                  <p:oleObj name="Equation" r:id="rId3" imgW="1104840" imgH="444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3408"/>
                          <a:ext cx="2265" cy="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2" name="Line 5">
              <a:extLst>
                <a:ext uri="{FF2B5EF4-FFF2-40B4-BE49-F238E27FC236}">
                  <a16:creationId xmlns:a16="http://schemas.microsoft.com/office/drawing/2014/main" id="{76BCEDB9-3D7A-4106-AC51-19D26F379D69}"/>
                </a:ext>
              </a:extLst>
            </p:cNvPr>
            <p:cNvSpPr>
              <a:spLocks noChangeShapeType="1"/>
            </p:cNvSpPr>
            <p:nvPr/>
          </p:nvSpPr>
          <p:spPr bwMode="auto">
            <a:xfrm flipH="1">
              <a:off x="3364" y="3533"/>
              <a:ext cx="565" cy="58"/>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103" name="Text Box 6">
              <a:extLst>
                <a:ext uri="{FF2B5EF4-FFF2-40B4-BE49-F238E27FC236}">
                  <a16:creationId xmlns:a16="http://schemas.microsoft.com/office/drawing/2014/main" id="{57814E05-4C9E-4AF1-B19B-3ECF9F0735D9}"/>
                </a:ext>
              </a:extLst>
            </p:cNvPr>
            <p:cNvSpPr txBox="1">
              <a:spLocks noChangeArrowheads="1"/>
            </p:cNvSpPr>
            <p:nvPr/>
          </p:nvSpPr>
          <p:spPr bwMode="auto">
            <a:xfrm>
              <a:off x="3869" y="3338"/>
              <a:ext cx="7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1"/>
                  </a:solidFill>
                </a:rPr>
                <a:t>Mean </a:t>
              </a:r>
              <a:br>
                <a:rPr lang="en-US" altLang="en-US" b="1">
                  <a:solidFill>
                    <a:schemeClr val="bg1"/>
                  </a:solidFill>
                </a:rPr>
              </a:br>
              <a:r>
                <a:rPr lang="en-US" altLang="en-US" b="1">
                  <a:solidFill>
                    <a:schemeClr val="bg1"/>
                  </a:solidFill>
                </a:rPr>
                <a:t>variable </a:t>
              </a:r>
              <a:r>
                <a:rPr lang="en-US" altLang="en-US" b="1" i="1">
                  <a:solidFill>
                    <a:schemeClr val="bg1"/>
                  </a:solidFill>
                </a:rPr>
                <a:t>i</a:t>
              </a:r>
            </a:p>
          </p:txBody>
        </p:sp>
        <p:sp>
          <p:nvSpPr>
            <p:cNvPr id="4104" name="Line 7">
              <a:extLst>
                <a:ext uri="{FF2B5EF4-FFF2-40B4-BE49-F238E27FC236}">
                  <a16:creationId xmlns:a16="http://schemas.microsoft.com/office/drawing/2014/main" id="{DDC7FB4A-693F-465B-9630-47F9539759E7}"/>
                </a:ext>
              </a:extLst>
            </p:cNvPr>
            <p:cNvSpPr>
              <a:spLocks noChangeShapeType="1"/>
            </p:cNvSpPr>
            <p:nvPr/>
          </p:nvSpPr>
          <p:spPr bwMode="auto">
            <a:xfrm flipH="1" flipV="1">
              <a:off x="3033" y="4092"/>
              <a:ext cx="591"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105" name="Text Box 8">
              <a:extLst>
                <a:ext uri="{FF2B5EF4-FFF2-40B4-BE49-F238E27FC236}">
                  <a16:creationId xmlns:a16="http://schemas.microsoft.com/office/drawing/2014/main" id="{AF749508-2C29-44B9-8EB2-5901947852C4}"/>
                </a:ext>
              </a:extLst>
            </p:cNvPr>
            <p:cNvSpPr txBox="1">
              <a:spLocks noChangeArrowheads="1"/>
            </p:cNvSpPr>
            <p:nvPr/>
          </p:nvSpPr>
          <p:spPr bwMode="auto">
            <a:xfrm>
              <a:off x="3460" y="3837"/>
              <a:ext cx="14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1"/>
                  </a:solidFill>
                </a:rPr>
                <a:t>Standard deviation</a:t>
              </a:r>
              <a:br>
                <a:rPr lang="en-US" altLang="en-US" b="1">
                  <a:solidFill>
                    <a:schemeClr val="bg1"/>
                  </a:solidFill>
                </a:rPr>
              </a:br>
              <a:r>
                <a:rPr lang="en-US" altLang="en-US" b="1">
                  <a:solidFill>
                    <a:schemeClr val="bg1"/>
                  </a:solidFill>
                </a:rPr>
                <a:t>of variable </a:t>
              </a:r>
              <a:r>
                <a:rPr lang="en-US" altLang="en-US" b="1" i="1">
                  <a:solidFill>
                    <a:schemeClr val="bg1"/>
                  </a:solidFill>
                </a:rPr>
                <a:t>i</a:t>
              </a:r>
              <a:endParaRPr lang="en-US" altLang="en-US" b="1">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00495421-98F3-494F-96AD-41C9535DB7B3}"/>
              </a:ext>
            </a:extLst>
          </p:cNvPr>
          <p:cNvSpPr>
            <a:spLocks noGrp="1" noChangeArrowheads="1"/>
          </p:cNvSpPr>
          <p:nvPr>
            <p:ph type="title"/>
          </p:nvPr>
        </p:nvSpPr>
        <p:spPr>
          <a:xfrm>
            <a:off x="88900" y="69850"/>
            <a:ext cx="8966200" cy="996950"/>
          </a:xfrm>
        </p:spPr>
        <p:txBody>
          <a:bodyPr/>
          <a:lstStyle/>
          <a:p>
            <a:pPr eaLnBrk="1" hangingPunct="1"/>
            <a:r>
              <a:rPr lang="en-US" altLang="en-US">
                <a:solidFill>
                  <a:srgbClr val="00FF00"/>
                </a:solidFill>
                <a:latin typeface="Comic Sans MS" panose="030F0702030302020204" pitchFamily="66" charset="0"/>
              </a:rPr>
              <a:t>Covariance </a:t>
            </a:r>
            <a:r>
              <a:rPr lang="en-US" altLang="en-US" i="1">
                <a:solidFill>
                  <a:srgbClr val="00FF00"/>
                </a:solidFill>
                <a:latin typeface="Comic Sans MS" panose="030F0702030302020204" pitchFamily="66" charset="0"/>
              </a:rPr>
              <a:t>vs</a:t>
            </a:r>
            <a:r>
              <a:rPr lang="en-US" altLang="en-US">
                <a:solidFill>
                  <a:srgbClr val="00FF00"/>
                </a:solidFill>
                <a:latin typeface="Comic Sans MS" panose="030F0702030302020204" pitchFamily="66" charset="0"/>
              </a:rPr>
              <a:t> Correlation</a:t>
            </a:r>
          </a:p>
        </p:txBody>
      </p:sp>
      <p:sp>
        <p:nvSpPr>
          <p:cNvPr id="5124" name="Rectangle 3">
            <a:extLst>
              <a:ext uri="{FF2B5EF4-FFF2-40B4-BE49-F238E27FC236}">
                <a16:creationId xmlns:a16="http://schemas.microsoft.com/office/drawing/2014/main" id="{EBBF1FA7-2410-4133-B24B-541A9EE1359B}"/>
              </a:ext>
            </a:extLst>
          </p:cNvPr>
          <p:cNvSpPr>
            <a:spLocks noGrp="1" noChangeArrowheads="1"/>
          </p:cNvSpPr>
          <p:nvPr>
            <p:ph type="body" idx="1"/>
          </p:nvPr>
        </p:nvSpPr>
        <p:spPr>
          <a:xfrm>
            <a:off x="152400" y="990600"/>
            <a:ext cx="8991600" cy="3581400"/>
          </a:xfrm>
        </p:spPr>
        <p:txBody>
          <a:bodyPr/>
          <a:lstStyle/>
          <a:p>
            <a:pPr eaLnBrk="1" hangingPunct="1">
              <a:buClr>
                <a:srgbClr val="00FF00"/>
              </a:buClr>
            </a:pPr>
            <a:r>
              <a:rPr lang="en-US" altLang="en-US">
                <a:latin typeface="Comic Sans MS" panose="030F0702030302020204" pitchFamily="66" charset="0"/>
              </a:rPr>
              <a:t>covariances between the standardized variables are </a:t>
            </a:r>
            <a:r>
              <a:rPr lang="en-US" altLang="en-US">
                <a:solidFill>
                  <a:srgbClr val="FF33CC"/>
                </a:solidFill>
                <a:latin typeface="Comic Sans MS" panose="030F0702030302020204" pitchFamily="66" charset="0"/>
              </a:rPr>
              <a:t>correlations</a:t>
            </a:r>
          </a:p>
          <a:p>
            <a:pPr eaLnBrk="1" hangingPunct="1">
              <a:buClr>
                <a:srgbClr val="00FF00"/>
              </a:buClr>
            </a:pPr>
            <a:r>
              <a:rPr lang="en-US" altLang="en-US">
                <a:latin typeface="Comic Sans MS" panose="030F0702030302020204" pitchFamily="66" charset="0"/>
              </a:rPr>
              <a:t>after standardization, each variable has a variance of 1.000</a:t>
            </a:r>
          </a:p>
          <a:p>
            <a:pPr eaLnBrk="1" hangingPunct="1">
              <a:buClr>
                <a:srgbClr val="00FF00"/>
              </a:buClr>
            </a:pPr>
            <a:r>
              <a:rPr lang="en-US" altLang="en-US">
                <a:latin typeface="Comic Sans MS" panose="030F0702030302020204" pitchFamily="66" charset="0"/>
              </a:rPr>
              <a:t>correlations can be also calculated from the variances and covariances:</a:t>
            </a:r>
          </a:p>
        </p:txBody>
      </p:sp>
      <p:grpSp>
        <p:nvGrpSpPr>
          <p:cNvPr id="2" name="Group 20">
            <a:extLst>
              <a:ext uri="{FF2B5EF4-FFF2-40B4-BE49-F238E27FC236}">
                <a16:creationId xmlns:a16="http://schemas.microsoft.com/office/drawing/2014/main" id="{2958EA89-BE6C-41B1-A078-01ED9CD443F3}"/>
              </a:ext>
            </a:extLst>
          </p:cNvPr>
          <p:cNvGrpSpPr>
            <a:grpSpLocks/>
          </p:cNvGrpSpPr>
          <p:nvPr/>
        </p:nvGrpSpPr>
        <p:grpSpPr bwMode="auto">
          <a:xfrm>
            <a:off x="182563" y="4794250"/>
            <a:ext cx="7124700" cy="1866900"/>
            <a:chOff x="115" y="3020"/>
            <a:chExt cx="4488" cy="1176"/>
          </a:xfrm>
        </p:grpSpPr>
        <p:graphicFrame>
          <p:nvGraphicFramePr>
            <p:cNvPr id="5122" name="Object 11">
              <a:extLst>
                <a:ext uri="{FF2B5EF4-FFF2-40B4-BE49-F238E27FC236}">
                  <a16:creationId xmlns:a16="http://schemas.microsoft.com/office/drawing/2014/main" id="{2AD41827-BAAE-4EBC-BDBE-31F8DA4B4A57}"/>
                </a:ext>
              </a:extLst>
            </p:cNvPr>
            <p:cNvGraphicFramePr>
              <a:graphicFrameLocks noChangeAspect="1"/>
            </p:cNvGraphicFramePr>
            <p:nvPr/>
          </p:nvGraphicFramePr>
          <p:xfrm>
            <a:off x="1577" y="3020"/>
            <a:ext cx="1510" cy="1016"/>
          </p:xfrm>
          <a:graphic>
            <a:graphicData uri="http://schemas.openxmlformats.org/presentationml/2006/ole">
              <mc:AlternateContent xmlns:mc="http://schemas.openxmlformats.org/markup-compatibility/2006">
                <mc:Choice xmlns:v="urn:schemas-microsoft-com:vml" Requires="v">
                  <p:oleObj spid="_x0000_s5135" name="Equation" r:id="rId3" imgW="736560" imgH="495000" progId="Equation.3">
                    <p:embed/>
                  </p:oleObj>
                </mc:Choice>
                <mc:Fallback>
                  <p:oleObj name="Equation" r:id="rId3" imgW="736560" imgH="4950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7" y="3020"/>
                          <a:ext cx="1510" cy="1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Line 12">
              <a:extLst>
                <a:ext uri="{FF2B5EF4-FFF2-40B4-BE49-F238E27FC236}">
                  <a16:creationId xmlns:a16="http://schemas.microsoft.com/office/drawing/2014/main" id="{E40140C8-AF6E-4940-B70C-F1FCDFA34819}"/>
                </a:ext>
              </a:extLst>
            </p:cNvPr>
            <p:cNvSpPr>
              <a:spLocks noChangeShapeType="1"/>
            </p:cNvSpPr>
            <p:nvPr/>
          </p:nvSpPr>
          <p:spPr bwMode="auto">
            <a:xfrm flipH="1">
              <a:off x="2801" y="3245"/>
              <a:ext cx="565" cy="58"/>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127" name="Text Box 13">
              <a:extLst>
                <a:ext uri="{FF2B5EF4-FFF2-40B4-BE49-F238E27FC236}">
                  <a16:creationId xmlns:a16="http://schemas.microsoft.com/office/drawing/2014/main" id="{1C3EF0F3-3336-47FE-AF51-BB0EC32880FB}"/>
                </a:ext>
              </a:extLst>
            </p:cNvPr>
            <p:cNvSpPr txBox="1">
              <a:spLocks noChangeArrowheads="1"/>
            </p:cNvSpPr>
            <p:nvPr/>
          </p:nvSpPr>
          <p:spPr bwMode="auto">
            <a:xfrm>
              <a:off x="3367" y="3030"/>
              <a:ext cx="12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1"/>
                  </a:solidFill>
                </a:rPr>
                <a:t>Covariance of </a:t>
              </a:r>
              <a:br>
                <a:rPr lang="en-US" altLang="en-US" b="1">
                  <a:solidFill>
                    <a:schemeClr val="bg1"/>
                  </a:solidFill>
                </a:rPr>
              </a:br>
              <a:r>
                <a:rPr lang="en-US" altLang="en-US" b="1">
                  <a:solidFill>
                    <a:schemeClr val="bg1"/>
                  </a:solidFill>
                </a:rPr>
                <a:t>variables </a:t>
              </a:r>
              <a:r>
                <a:rPr lang="en-US" altLang="en-US" b="1" i="1">
                  <a:solidFill>
                    <a:schemeClr val="bg1"/>
                  </a:solidFill>
                </a:rPr>
                <a:t>i </a:t>
              </a:r>
              <a:r>
                <a:rPr lang="en-US" altLang="en-US" b="1">
                  <a:solidFill>
                    <a:schemeClr val="bg1"/>
                  </a:solidFill>
                </a:rPr>
                <a:t>and </a:t>
              </a:r>
              <a:r>
                <a:rPr lang="en-US" altLang="en-US" b="1" i="1">
                  <a:solidFill>
                    <a:schemeClr val="bg1"/>
                  </a:solidFill>
                </a:rPr>
                <a:t>j </a:t>
              </a:r>
            </a:p>
          </p:txBody>
        </p:sp>
        <p:sp>
          <p:nvSpPr>
            <p:cNvPr id="5128" name="Line 14">
              <a:extLst>
                <a:ext uri="{FF2B5EF4-FFF2-40B4-BE49-F238E27FC236}">
                  <a16:creationId xmlns:a16="http://schemas.microsoft.com/office/drawing/2014/main" id="{C85B22D2-442D-4957-98A3-EB6FF23D0764}"/>
                </a:ext>
              </a:extLst>
            </p:cNvPr>
            <p:cNvSpPr>
              <a:spLocks noChangeShapeType="1"/>
            </p:cNvSpPr>
            <p:nvPr/>
          </p:nvSpPr>
          <p:spPr bwMode="auto">
            <a:xfrm flipH="1" flipV="1">
              <a:off x="2999" y="3764"/>
              <a:ext cx="591"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129" name="Text Box 15">
              <a:extLst>
                <a:ext uri="{FF2B5EF4-FFF2-40B4-BE49-F238E27FC236}">
                  <a16:creationId xmlns:a16="http://schemas.microsoft.com/office/drawing/2014/main" id="{73657C1F-F916-42A5-ADD8-BBB456199E29}"/>
                </a:ext>
              </a:extLst>
            </p:cNvPr>
            <p:cNvSpPr txBox="1">
              <a:spLocks noChangeArrowheads="1"/>
            </p:cNvSpPr>
            <p:nvPr/>
          </p:nvSpPr>
          <p:spPr bwMode="auto">
            <a:xfrm>
              <a:off x="3548" y="3609"/>
              <a:ext cx="9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1"/>
                  </a:solidFill>
                </a:rPr>
                <a:t>Variance</a:t>
              </a:r>
              <a:br>
                <a:rPr lang="en-US" altLang="en-US" b="1">
                  <a:solidFill>
                    <a:schemeClr val="bg1"/>
                  </a:solidFill>
                </a:rPr>
              </a:br>
              <a:r>
                <a:rPr lang="en-US" altLang="en-US" b="1">
                  <a:solidFill>
                    <a:schemeClr val="bg1"/>
                  </a:solidFill>
                </a:rPr>
                <a:t>of variable </a:t>
              </a:r>
              <a:r>
                <a:rPr lang="en-US" altLang="en-US" b="1" i="1">
                  <a:solidFill>
                    <a:schemeClr val="bg1"/>
                  </a:solidFill>
                </a:rPr>
                <a:t>j</a:t>
              </a:r>
              <a:endParaRPr lang="en-US" altLang="en-US" b="1">
                <a:solidFill>
                  <a:schemeClr val="bg1"/>
                </a:solidFill>
              </a:endParaRPr>
            </a:p>
          </p:txBody>
        </p:sp>
        <p:sp>
          <p:nvSpPr>
            <p:cNvPr id="5130" name="Line 16">
              <a:extLst>
                <a:ext uri="{FF2B5EF4-FFF2-40B4-BE49-F238E27FC236}">
                  <a16:creationId xmlns:a16="http://schemas.microsoft.com/office/drawing/2014/main" id="{D03EAF60-FF76-4B00-A5B1-2571271D12DA}"/>
                </a:ext>
              </a:extLst>
            </p:cNvPr>
            <p:cNvSpPr>
              <a:spLocks noChangeShapeType="1"/>
            </p:cNvSpPr>
            <p:nvPr/>
          </p:nvSpPr>
          <p:spPr bwMode="auto">
            <a:xfrm flipV="1">
              <a:off x="2127" y="3816"/>
              <a:ext cx="279" cy="168"/>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131" name="Text Box 17">
              <a:extLst>
                <a:ext uri="{FF2B5EF4-FFF2-40B4-BE49-F238E27FC236}">
                  <a16:creationId xmlns:a16="http://schemas.microsoft.com/office/drawing/2014/main" id="{BF98ABA7-DB2C-4641-B710-2A59805F28DB}"/>
                </a:ext>
              </a:extLst>
            </p:cNvPr>
            <p:cNvSpPr txBox="1">
              <a:spLocks noChangeArrowheads="1"/>
            </p:cNvSpPr>
            <p:nvPr/>
          </p:nvSpPr>
          <p:spPr bwMode="auto">
            <a:xfrm>
              <a:off x="1296" y="3792"/>
              <a:ext cx="9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1"/>
                  </a:solidFill>
                </a:rPr>
                <a:t>Variance</a:t>
              </a:r>
              <a:br>
                <a:rPr lang="en-US" altLang="en-US" b="1">
                  <a:solidFill>
                    <a:schemeClr val="bg1"/>
                  </a:solidFill>
                </a:rPr>
              </a:br>
              <a:r>
                <a:rPr lang="en-US" altLang="en-US" b="1">
                  <a:solidFill>
                    <a:schemeClr val="bg1"/>
                  </a:solidFill>
                </a:rPr>
                <a:t>of variable </a:t>
              </a:r>
              <a:r>
                <a:rPr lang="en-US" altLang="en-US" b="1" i="1">
                  <a:solidFill>
                    <a:schemeClr val="bg1"/>
                  </a:solidFill>
                </a:rPr>
                <a:t>i</a:t>
              </a:r>
              <a:endParaRPr lang="en-US" altLang="en-US" b="1">
                <a:solidFill>
                  <a:schemeClr val="bg1"/>
                </a:solidFill>
              </a:endParaRPr>
            </a:p>
          </p:txBody>
        </p:sp>
        <p:sp>
          <p:nvSpPr>
            <p:cNvPr id="5132" name="Line 18">
              <a:extLst>
                <a:ext uri="{FF2B5EF4-FFF2-40B4-BE49-F238E27FC236}">
                  <a16:creationId xmlns:a16="http://schemas.microsoft.com/office/drawing/2014/main" id="{C4CEEF5A-CB6F-493A-924A-4A734A76CB2A}"/>
                </a:ext>
              </a:extLst>
            </p:cNvPr>
            <p:cNvSpPr>
              <a:spLocks noChangeShapeType="1"/>
            </p:cNvSpPr>
            <p:nvPr/>
          </p:nvSpPr>
          <p:spPr bwMode="auto">
            <a:xfrm>
              <a:off x="1486" y="3337"/>
              <a:ext cx="145" cy="8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133" name="Text Box 19">
              <a:extLst>
                <a:ext uri="{FF2B5EF4-FFF2-40B4-BE49-F238E27FC236}">
                  <a16:creationId xmlns:a16="http://schemas.microsoft.com/office/drawing/2014/main" id="{DFC16756-C186-4CD1-88B3-E03558AE240B}"/>
                </a:ext>
              </a:extLst>
            </p:cNvPr>
            <p:cNvSpPr txBox="1">
              <a:spLocks noChangeArrowheads="1"/>
            </p:cNvSpPr>
            <p:nvPr/>
          </p:nvSpPr>
          <p:spPr bwMode="auto">
            <a:xfrm>
              <a:off x="115" y="3038"/>
              <a:ext cx="15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1"/>
                  </a:solidFill>
                </a:rPr>
                <a:t>Correlation between</a:t>
              </a:r>
              <a:br>
                <a:rPr lang="en-US" altLang="en-US" b="1">
                  <a:solidFill>
                    <a:schemeClr val="bg1"/>
                  </a:solidFill>
                </a:rPr>
              </a:br>
              <a:r>
                <a:rPr lang="en-US" altLang="en-US" b="1">
                  <a:solidFill>
                    <a:schemeClr val="bg1"/>
                  </a:solidFill>
                </a:rPr>
                <a:t>variables </a:t>
              </a:r>
              <a:r>
                <a:rPr lang="en-US" altLang="en-US" b="1" i="1">
                  <a:solidFill>
                    <a:schemeClr val="bg1"/>
                  </a:solidFill>
                </a:rPr>
                <a:t>i </a:t>
              </a:r>
              <a:r>
                <a:rPr lang="en-US" altLang="en-US" b="1">
                  <a:solidFill>
                    <a:schemeClr val="bg1"/>
                  </a:solidFill>
                </a:rPr>
                <a:t>and</a:t>
              </a:r>
              <a:r>
                <a:rPr lang="en-US" altLang="en-US" b="1" i="1">
                  <a:solidFill>
                    <a:schemeClr val="bg1"/>
                  </a:solidFill>
                </a:rPr>
                <a:t> j</a:t>
              </a:r>
              <a:endParaRPr lang="en-US" altLang="en-US" b="1">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C2B2AD7-1275-40B7-8AD6-2991369A8C2D}"/>
              </a:ext>
            </a:extLst>
          </p:cNvPr>
          <p:cNvSpPr>
            <a:spLocks noGrp="1" noChangeArrowheads="1"/>
          </p:cNvSpPr>
          <p:nvPr>
            <p:ph type="title"/>
          </p:nvPr>
        </p:nvSpPr>
        <p:spPr/>
        <p:txBody>
          <a:bodyPr/>
          <a:lstStyle/>
          <a:p>
            <a:pPr eaLnBrk="1" hangingPunct="1"/>
            <a:r>
              <a:rPr lang="en-US" altLang="en-US">
                <a:solidFill>
                  <a:srgbClr val="00FF00"/>
                </a:solidFill>
                <a:latin typeface="Comic Sans MS" panose="030F0702030302020204" pitchFamily="66" charset="0"/>
              </a:rPr>
              <a:t>Data Reduction</a:t>
            </a:r>
          </a:p>
        </p:txBody>
      </p:sp>
      <p:sp>
        <p:nvSpPr>
          <p:cNvPr id="12291" name="Rectangle 3">
            <a:extLst>
              <a:ext uri="{FF2B5EF4-FFF2-40B4-BE49-F238E27FC236}">
                <a16:creationId xmlns:a16="http://schemas.microsoft.com/office/drawing/2014/main" id="{2959320B-BD81-4C66-A6CE-EB8F7D0B0E7A}"/>
              </a:ext>
            </a:extLst>
          </p:cNvPr>
          <p:cNvSpPr>
            <a:spLocks noGrp="1" noChangeArrowheads="1"/>
          </p:cNvSpPr>
          <p:nvPr>
            <p:ph type="body" idx="1"/>
          </p:nvPr>
        </p:nvSpPr>
        <p:spPr>
          <a:xfrm>
            <a:off x="242888" y="939800"/>
            <a:ext cx="8648700" cy="1574800"/>
          </a:xfrm>
        </p:spPr>
        <p:txBody>
          <a:bodyPr/>
          <a:lstStyle/>
          <a:p>
            <a:pPr eaLnBrk="1" hangingPunct="1">
              <a:buClr>
                <a:srgbClr val="00FF00"/>
              </a:buClr>
            </a:pPr>
            <a:r>
              <a:rPr lang="en-US" altLang="en-US">
                <a:latin typeface="Comic Sans MS" panose="030F0702030302020204" pitchFamily="66" charset="0"/>
              </a:rPr>
              <a:t>summarization of data with many (p) variables by a smaller set of (k) derived (synthetic, composite) variables.</a:t>
            </a:r>
          </a:p>
        </p:txBody>
      </p:sp>
      <p:sp>
        <p:nvSpPr>
          <p:cNvPr id="547847" name="Line 7">
            <a:extLst>
              <a:ext uri="{FF2B5EF4-FFF2-40B4-BE49-F238E27FC236}">
                <a16:creationId xmlns:a16="http://schemas.microsoft.com/office/drawing/2014/main" id="{D2A16835-E971-4F85-8D9D-DCBBCB158D4F}"/>
              </a:ext>
            </a:extLst>
          </p:cNvPr>
          <p:cNvSpPr>
            <a:spLocks noChangeShapeType="1"/>
          </p:cNvSpPr>
          <p:nvPr/>
        </p:nvSpPr>
        <p:spPr bwMode="auto">
          <a:xfrm>
            <a:off x="5118100" y="4719638"/>
            <a:ext cx="873125" cy="9525"/>
          </a:xfrm>
          <a:prstGeom prst="line">
            <a:avLst/>
          </a:prstGeom>
          <a:noFill/>
          <a:ln w="38100">
            <a:solidFill>
              <a:schemeClr val="bg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2" name="Group 15">
            <a:extLst>
              <a:ext uri="{FF2B5EF4-FFF2-40B4-BE49-F238E27FC236}">
                <a16:creationId xmlns:a16="http://schemas.microsoft.com/office/drawing/2014/main" id="{1F15896E-1A2C-4E6A-ABEB-474F03F5B5B5}"/>
              </a:ext>
            </a:extLst>
          </p:cNvPr>
          <p:cNvGrpSpPr>
            <a:grpSpLocks/>
          </p:cNvGrpSpPr>
          <p:nvPr/>
        </p:nvGrpSpPr>
        <p:grpSpPr bwMode="auto">
          <a:xfrm>
            <a:off x="547688" y="2825750"/>
            <a:ext cx="4360862" cy="3413125"/>
            <a:chOff x="345" y="1780"/>
            <a:chExt cx="2747" cy="2150"/>
          </a:xfrm>
        </p:grpSpPr>
        <p:sp>
          <p:nvSpPr>
            <p:cNvPr id="12299" name="Rectangle 4">
              <a:extLst>
                <a:ext uri="{FF2B5EF4-FFF2-40B4-BE49-F238E27FC236}">
                  <a16:creationId xmlns:a16="http://schemas.microsoft.com/office/drawing/2014/main" id="{9807BB79-D89A-4406-8F9E-1D9FAA1544E4}"/>
                </a:ext>
              </a:extLst>
            </p:cNvPr>
            <p:cNvSpPr>
              <a:spLocks noChangeArrowheads="1"/>
            </p:cNvSpPr>
            <p:nvPr/>
          </p:nvSpPr>
          <p:spPr bwMode="auto">
            <a:xfrm>
              <a:off x="643" y="2109"/>
              <a:ext cx="2449" cy="1821"/>
            </a:xfrm>
            <a:prstGeom prst="rect">
              <a:avLst/>
            </a:prstGeom>
            <a:noFill/>
            <a:ln w="38100">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300" name="Text Box 5">
              <a:extLst>
                <a:ext uri="{FF2B5EF4-FFF2-40B4-BE49-F238E27FC236}">
                  <a16:creationId xmlns:a16="http://schemas.microsoft.com/office/drawing/2014/main" id="{1245CA1B-8A6B-4178-82DF-031A0D94EEDF}"/>
                </a:ext>
              </a:extLst>
            </p:cNvPr>
            <p:cNvSpPr txBox="1">
              <a:spLocks noChangeArrowheads="1"/>
            </p:cNvSpPr>
            <p:nvPr/>
          </p:nvSpPr>
          <p:spPr bwMode="auto">
            <a:xfrm>
              <a:off x="345" y="2857"/>
              <a:ext cx="2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rgbClr val="00FFFF"/>
                  </a:solidFill>
                  <a:latin typeface="Comic Sans MS" panose="030F0702030302020204" pitchFamily="66" charset="0"/>
                </a:rPr>
                <a:t>n</a:t>
              </a:r>
            </a:p>
          </p:txBody>
        </p:sp>
        <p:sp>
          <p:nvSpPr>
            <p:cNvPr id="12301" name="Text Box 6">
              <a:extLst>
                <a:ext uri="{FF2B5EF4-FFF2-40B4-BE49-F238E27FC236}">
                  <a16:creationId xmlns:a16="http://schemas.microsoft.com/office/drawing/2014/main" id="{E189C7C9-4790-4BF0-B35C-782060EDBBA3}"/>
                </a:ext>
              </a:extLst>
            </p:cNvPr>
            <p:cNvSpPr txBox="1">
              <a:spLocks noChangeArrowheads="1"/>
            </p:cNvSpPr>
            <p:nvPr/>
          </p:nvSpPr>
          <p:spPr bwMode="auto">
            <a:xfrm>
              <a:off x="1735" y="1780"/>
              <a:ext cx="2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rgbClr val="00FFFF"/>
                  </a:solidFill>
                  <a:latin typeface="Comic Sans MS" panose="030F0702030302020204" pitchFamily="66" charset="0"/>
                </a:rPr>
                <a:t>p</a:t>
              </a:r>
            </a:p>
          </p:txBody>
        </p:sp>
        <p:sp>
          <p:nvSpPr>
            <p:cNvPr id="12302" name="Text Box 11">
              <a:extLst>
                <a:ext uri="{FF2B5EF4-FFF2-40B4-BE49-F238E27FC236}">
                  <a16:creationId xmlns:a16="http://schemas.microsoft.com/office/drawing/2014/main" id="{07387614-03DB-43C0-B61C-ECDDD7BFEDC6}"/>
                </a:ext>
              </a:extLst>
            </p:cNvPr>
            <p:cNvSpPr txBox="1">
              <a:spLocks noChangeArrowheads="1"/>
            </p:cNvSpPr>
            <p:nvPr/>
          </p:nvSpPr>
          <p:spPr bwMode="auto">
            <a:xfrm>
              <a:off x="1724" y="2753"/>
              <a:ext cx="32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b="1" i="1">
                  <a:solidFill>
                    <a:srgbClr val="00FFFF"/>
                  </a:solidFill>
                  <a:latin typeface="Comic Sans MS" panose="030F0702030302020204" pitchFamily="66" charset="0"/>
                </a:rPr>
                <a:t>A</a:t>
              </a:r>
            </a:p>
          </p:txBody>
        </p:sp>
      </p:grpSp>
      <p:grpSp>
        <p:nvGrpSpPr>
          <p:cNvPr id="3" name="Group 16">
            <a:extLst>
              <a:ext uri="{FF2B5EF4-FFF2-40B4-BE49-F238E27FC236}">
                <a16:creationId xmlns:a16="http://schemas.microsoft.com/office/drawing/2014/main" id="{F90ECA53-5ED7-445F-9B3F-09CCE0B0F39E}"/>
              </a:ext>
            </a:extLst>
          </p:cNvPr>
          <p:cNvGrpSpPr>
            <a:grpSpLocks/>
          </p:cNvGrpSpPr>
          <p:nvPr/>
        </p:nvGrpSpPr>
        <p:grpSpPr bwMode="auto">
          <a:xfrm>
            <a:off x="6049963" y="2871788"/>
            <a:ext cx="1533525" cy="3368675"/>
            <a:chOff x="3811" y="1809"/>
            <a:chExt cx="966" cy="2122"/>
          </a:xfrm>
        </p:grpSpPr>
        <p:sp>
          <p:nvSpPr>
            <p:cNvPr id="12295" name="Rectangle 8">
              <a:extLst>
                <a:ext uri="{FF2B5EF4-FFF2-40B4-BE49-F238E27FC236}">
                  <a16:creationId xmlns:a16="http://schemas.microsoft.com/office/drawing/2014/main" id="{073E1A19-C9C2-4CFD-B539-DC3B22752C8E}"/>
                </a:ext>
              </a:extLst>
            </p:cNvPr>
            <p:cNvSpPr>
              <a:spLocks noChangeArrowheads="1"/>
            </p:cNvSpPr>
            <p:nvPr/>
          </p:nvSpPr>
          <p:spPr bwMode="auto">
            <a:xfrm>
              <a:off x="4069" y="2110"/>
              <a:ext cx="708" cy="1821"/>
            </a:xfrm>
            <a:prstGeom prst="rect">
              <a:avLst/>
            </a:prstGeom>
            <a:noFill/>
            <a:ln w="38100">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296" name="Text Box 9">
              <a:extLst>
                <a:ext uri="{FF2B5EF4-FFF2-40B4-BE49-F238E27FC236}">
                  <a16:creationId xmlns:a16="http://schemas.microsoft.com/office/drawing/2014/main" id="{E26944D7-9DD4-4BD6-8BA3-2849B09E9553}"/>
                </a:ext>
              </a:extLst>
            </p:cNvPr>
            <p:cNvSpPr txBox="1">
              <a:spLocks noChangeArrowheads="1"/>
            </p:cNvSpPr>
            <p:nvPr/>
          </p:nvSpPr>
          <p:spPr bwMode="auto">
            <a:xfrm>
              <a:off x="3811" y="2847"/>
              <a:ext cx="2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rgbClr val="FF33CC"/>
                  </a:solidFill>
                  <a:latin typeface="Comic Sans MS" panose="030F0702030302020204" pitchFamily="66" charset="0"/>
                </a:rPr>
                <a:t>n</a:t>
              </a:r>
            </a:p>
          </p:txBody>
        </p:sp>
        <p:sp>
          <p:nvSpPr>
            <p:cNvPr id="12297" name="Text Box 10">
              <a:extLst>
                <a:ext uri="{FF2B5EF4-FFF2-40B4-BE49-F238E27FC236}">
                  <a16:creationId xmlns:a16="http://schemas.microsoft.com/office/drawing/2014/main" id="{2D186A49-D86C-4967-9696-6D4CAC985C94}"/>
                </a:ext>
              </a:extLst>
            </p:cNvPr>
            <p:cNvSpPr txBox="1">
              <a:spLocks noChangeArrowheads="1"/>
            </p:cNvSpPr>
            <p:nvPr/>
          </p:nvSpPr>
          <p:spPr bwMode="auto">
            <a:xfrm>
              <a:off x="4327" y="1809"/>
              <a:ext cx="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rgbClr val="FF33CC"/>
                  </a:solidFill>
                  <a:latin typeface="Comic Sans MS" panose="030F0702030302020204" pitchFamily="66" charset="0"/>
                </a:rPr>
                <a:t>k</a:t>
              </a:r>
            </a:p>
          </p:txBody>
        </p:sp>
        <p:sp>
          <p:nvSpPr>
            <p:cNvPr id="12298" name="Text Box 14">
              <a:extLst>
                <a:ext uri="{FF2B5EF4-FFF2-40B4-BE49-F238E27FC236}">
                  <a16:creationId xmlns:a16="http://schemas.microsoft.com/office/drawing/2014/main" id="{2A3B2E23-6259-4149-A68E-8404755095F6}"/>
                </a:ext>
              </a:extLst>
            </p:cNvPr>
            <p:cNvSpPr txBox="1">
              <a:spLocks noChangeArrowheads="1"/>
            </p:cNvSpPr>
            <p:nvPr/>
          </p:nvSpPr>
          <p:spPr bwMode="auto">
            <a:xfrm>
              <a:off x="4271" y="2716"/>
              <a:ext cx="3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b="1" i="1">
                  <a:solidFill>
                    <a:srgbClr val="FF33CC"/>
                  </a:solidFill>
                  <a:latin typeface="Comic Sans MS" panose="030F0702030302020204" pitchFamily="66" charset="0"/>
                </a:rPr>
                <a:t>X</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547847"/>
                                        </p:tgtEl>
                                        <p:attrNameLst>
                                          <p:attrName>style.visibility</p:attrName>
                                        </p:attrNameLst>
                                      </p:cBhvr>
                                      <p:to>
                                        <p:strVal val="visible"/>
                                      </p:to>
                                    </p:set>
                                    <p:animEffect transition="in" filter="wipe(left)">
                                      <p:cBhvr>
                                        <p:cTn id="11" dur="500"/>
                                        <p:tgtEl>
                                          <p:spTgt spid="5478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35F0B2B-229D-411B-86E7-2F962DE5E1B3}"/>
              </a:ext>
            </a:extLst>
          </p:cNvPr>
          <p:cNvSpPr>
            <a:spLocks noGrp="1" noChangeArrowheads="1"/>
          </p:cNvSpPr>
          <p:nvPr>
            <p:ph type="title"/>
          </p:nvPr>
        </p:nvSpPr>
        <p:spPr>
          <a:xfrm>
            <a:off x="33338" y="-38100"/>
            <a:ext cx="8966200" cy="950913"/>
          </a:xfrm>
        </p:spPr>
        <p:txBody>
          <a:bodyPr/>
          <a:lstStyle/>
          <a:p>
            <a:pPr eaLnBrk="1" hangingPunct="1"/>
            <a:r>
              <a:rPr lang="en-US" altLang="en-US" sz="4000">
                <a:solidFill>
                  <a:srgbClr val="00FF00"/>
                </a:solidFill>
                <a:latin typeface="Comic Sans MS" panose="030F0702030302020204" pitchFamily="66" charset="0"/>
              </a:rPr>
              <a:t>The Algebra of PCA</a:t>
            </a:r>
          </a:p>
        </p:txBody>
      </p:sp>
      <p:sp>
        <p:nvSpPr>
          <p:cNvPr id="25603" name="Rectangle 3">
            <a:extLst>
              <a:ext uri="{FF2B5EF4-FFF2-40B4-BE49-F238E27FC236}">
                <a16:creationId xmlns:a16="http://schemas.microsoft.com/office/drawing/2014/main" id="{BE544ACC-9302-4F40-AE02-8D1D359F51A0}"/>
              </a:ext>
            </a:extLst>
          </p:cNvPr>
          <p:cNvSpPr>
            <a:spLocks noGrp="1" noChangeArrowheads="1"/>
          </p:cNvSpPr>
          <p:nvPr>
            <p:ph type="body" idx="1"/>
          </p:nvPr>
        </p:nvSpPr>
        <p:spPr>
          <a:xfrm>
            <a:off x="109538" y="573088"/>
            <a:ext cx="8991600" cy="5872162"/>
          </a:xfrm>
        </p:spPr>
        <p:txBody>
          <a:bodyPr/>
          <a:lstStyle/>
          <a:p>
            <a:pPr eaLnBrk="1" hangingPunct="1">
              <a:buClr>
                <a:srgbClr val="00FF00"/>
              </a:buClr>
            </a:pPr>
            <a:r>
              <a:rPr lang="en-US" altLang="en-US">
                <a:latin typeface="Comic Sans MS" panose="030F0702030302020204" pitchFamily="66" charset="0"/>
              </a:rPr>
              <a:t>first step is to calculate the </a:t>
            </a:r>
            <a:r>
              <a:rPr lang="en-US" altLang="en-US">
                <a:solidFill>
                  <a:srgbClr val="FF33CC"/>
                </a:solidFill>
                <a:latin typeface="Comic Sans MS" panose="030F0702030302020204" pitchFamily="66" charset="0"/>
              </a:rPr>
              <a:t>cross-products matrix</a:t>
            </a:r>
            <a:r>
              <a:rPr lang="en-US" altLang="en-US">
                <a:latin typeface="Comic Sans MS" panose="030F0702030302020204" pitchFamily="66" charset="0"/>
              </a:rPr>
              <a:t> of variances and covariances (or correlations) among every pair of the </a:t>
            </a:r>
            <a:r>
              <a:rPr lang="en-US" altLang="en-US" i="1">
                <a:latin typeface="Comic Sans MS" panose="030F0702030302020204" pitchFamily="66" charset="0"/>
              </a:rPr>
              <a:t>p</a:t>
            </a:r>
            <a:r>
              <a:rPr lang="en-US" altLang="en-US">
                <a:latin typeface="Comic Sans MS" panose="030F0702030302020204" pitchFamily="66" charset="0"/>
              </a:rPr>
              <a:t> variables</a:t>
            </a:r>
          </a:p>
          <a:p>
            <a:pPr eaLnBrk="1" hangingPunct="1">
              <a:spcBef>
                <a:spcPct val="40000"/>
              </a:spcBef>
              <a:buClr>
                <a:srgbClr val="00FF00"/>
              </a:buClr>
            </a:pPr>
            <a:r>
              <a:rPr lang="en-US" altLang="en-US">
                <a:latin typeface="Comic Sans MS" panose="030F0702030302020204" pitchFamily="66" charset="0"/>
              </a:rPr>
              <a:t>square, symmetric matrix</a:t>
            </a:r>
          </a:p>
          <a:p>
            <a:pPr eaLnBrk="1" hangingPunct="1">
              <a:spcBef>
                <a:spcPct val="40000"/>
              </a:spcBef>
              <a:buClr>
                <a:srgbClr val="00FF00"/>
              </a:buClr>
            </a:pPr>
            <a:r>
              <a:rPr lang="en-US" altLang="en-US">
                <a:latin typeface="Comic Sans MS" panose="030F0702030302020204" pitchFamily="66" charset="0"/>
              </a:rPr>
              <a:t>diagonals are the variances, off-diagonals are the covariances.</a:t>
            </a:r>
          </a:p>
          <a:p>
            <a:pPr eaLnBrk="1" hangingPunct="1">
              <a:buClr>
                <a:srgbClr val="00FF00"/>
              </a:buClr>
            </a:pPr>
            <a:endParaRPr lang="en-US" altLang="en-US">
              <a:latin typeface="Comic Sans MS" panose="030F0702030302020204" pitchFamily="66" charset="0"/>
            </a:endParaRPr>
          </a:p>
        </p:txBody>
      </p:sp>
      <p:graphicFrame>
        <p:nvGraphicFramePr>
          <p:cNvPr id="659460" name="Group 4">
            <a:extLst>
              <a:ext uri="{FF2B5EF4-FFF2-40B4-BE49-F238E27FC236}">
                <a16:creationId xmlns:a16="http://schemas.microsoft.com/office/drawing/2014/main" id="{68031B0B-E9D5-4D07-AECD-F3FA1275074E}"/>
              </a:ext>
            </a:extLst>
          </p:cNvPr>
          <p:cNvGraphicFramePr>
            <a:graphicFrameLocks noGrp="1"/>
          </p:cNvGraphicFramePr>
          <p:nvPr/>
        </p:nvGraphicFramePr>
        <p:xfrm>
          <a:off x="295275" y="4505325"/>
          <a:ext cx="4191000" cy="1566863"/>
        </p:xfrm>
        <a:graphic>
          <a:graphicData uri="http://schemas.openxmlformats.org/drawingml/2006/table">
            <a:tbl>
              <a:tblPr/>
              <a:tblGrid>
                <a:gridCol w="1397000">
                  <a:extLst>
                    <a:ext uri="{9D8B030D-6E8A-4147-A177-3AD203B41FA5}">
                      <a16:colId xmlns:a16="http://schemas.microsoft.com/office/drawing/2014/main" val="20000"/>
                    </a:ext>
                  </a:extLst>
                </a:gridCol>
                <a:gridCol w="1344613">
                  <a:extLst>
                    <a:ext uri="{9D8B030D-6E8A-4147-A177-3AD203B41FA5}">
                      <a16:colId xmlns:a16="http://schemas.microsoft.com/office/drawing/2014/main" val="20001"/>
                    </a:ext>
                  </a:extLst>
                </a:gridCol>
                <a:gridCol w="1449387">
                  <a:extLst>
                    <a:ext uri="{9D8B030D-6E8A-4147-A177-3AD203B41FA5}">
                      <a16:colId xmlns:a16="http://schemas.microsoft.com/office/drawing/2014/main" val="20002"/>
                    </a:ext>
                  </a:extLst>
                </a:gridCol>
              </a:tblGrid>
              <a:tr h="5334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00"/>
                          </a:solidFill>
                          <a:effectLst/>
                          <a:latin typeface="Arial" charset="0"/>
                          <a:cs typeface="Arial" charset="0"/>
                        </a:rPr>
                        <a:t> </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25000">
                          <a:ln>
                            <a:noFill/>
                          </a:ln>
                          <a:solidFill>
                            <a:srgbClr val="FFFF00"/>
                          </a:solidFill>
                          <a:effectLst/>
                          <a:latin typeface="Arial" charset="0"/>
                          <a:cs typeface="Arial" charset="0"/>
                        </a:rPr>
                        <a:t>1</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25000">
                          <a:ln>
                            <a:noFill/>
                          </a:ln>
                          <a:solidFill>
                            <a:srgbClr val="FFFF00"/>
                          </a:solidFill>
                          <a:effectLst/>
                          <a:latin typeface="Arial" charset="0"/>
                          <a:cs typeface="Arial" charset="0"/>
                        </a:rPr>
                        <a:t>2</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30000">
                          <a:ln>
                            <a:noFill/>
                          </a:ln>
                          <a:solidFill>
                            <a:srgbClr val="FFFF00"/>
                          </a:solidFill>
                          <a:effectLst/>
                          <a:latin typeface="Arial" charset="0"/>
                          <a:cs typeface="Arial" charset="0"/>
                        </a:rPr>
                        <a:t>1</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6.6707</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3.4170</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30000">
                          <a:ln>
                            <a:noFill/>
                          </a:ln>
                          <a:solidFill>
                            <a:srgbClr val="FFFF00"/>
                          </a:solidFill>
                          <a:effectLst/>
                          <a:latin typeface="Arial" charset="0"/>
                          <a:cs typeface="Arial" charset="0"/>
                        </a:rPr>
                        <a:t>2</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3.4170</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6.2384</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59478" name="Group 22">
            <a:extLst>
              <a:ext uri="{FF2B5EF4-FFF2-40B4-BE49-F238E27FC236}">
                <a16:creationId xmlns:a16="http://schemas.microsoft.com/office/drawing/2014/main" id="{7FB5C9AD-9614-476D-87AE-4636C542DA56}"/>
              </a:ext>
            </a:extLst>
          </p:cNvPr>
          <p:cNvGraphicFramePr>
            <a:graphicFrameLocks noGrp="1"/>
          </p:cNvGraphicFramePr>
          <p:nvPr/>
        </p:nvGraphicFramePr>
        <p:xfrm>
          <a:off x="4724400" y="4481513"/>
          <a:ext cx="4210050" cy="1614487"/>
        </p:xfrm>
        <a:graphic>
          <a:graphicData uri="http://schemas.openxmlformats.org/drawingml/2006/table">
            <a:tbl>
              <a:tblPr/>
              <a:tblGrid>
                <a:gridCol w="141605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tblGrid>
              <a:tr h="52863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00"/>
                          </a:solidFill>
                          <a:effectLst/>
                          <a:latin typeface="Arial" charset="0"/>
                          <a:cs typeface="Arial" charset="0"/>
                        </a:rPr>
                        <a:t> </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25000">
                          <a:ln>
                            <a:noFill/>
                          </a:ln>
                          <a:solidFill>
                            <a:srgbClr val="FFFF00"/>
                          </a:solidFill>
                          <a:effectLst/>
                          <a:latin typeface="Arial" charset="0"/>
                          <a:cs typeface="Arial" charset="0"/>
                        </a:rPr>
                        <a:t>1</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25000">
                          <a:ln>
                            <a:noFill/>
                          </a:ln>
                          <a:solidFill>
                            <a:srgbClr val="FFFF00"/>
                          </a:solidFill>
                          <a:effectLst/>
                          <a:latin typeface="Arial" charset="0"/>
                          <a:cs typeface="Arial" charset="0"/>
                        </a:rPr>
                        <a:t>2</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863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30000">
                          <a:ln>
                            <a:noFill/>
                          </a:ln>
                          <a:solidFill>
                            <a:srgbClr val="FFFF00"/>
                          </a:solidFill>
                          <a:effectLst/>
                          <a:latin typeface="Arial" charset="0"/>
                          <a:cs typeface="Arial" charset="0"/>
                        </a:rPr>
                        <a:t>1</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1.0000</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0.5297</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7212">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30000">
                          <a:ln>
                            <a:noFill/>
                          </a:ln>
                          <a:solidFill>
                            <a:srgbClr val="FFFF00"/>
                          </a:solidFill>
                          <a:effectLst/>
                          <a:latin typeface="Arial" charset="0"/>
                          <a:cs typeface="Arial" charset="0"/>
                        </a:rPr>
                        <a:t>2</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0.5297</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1.0000</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5640" name="Text Box 40">
            <a:extLst>
              <a:ext uri="{FF2B5EF4-FFF2-40B4-BE49-F238E27FC236}">
                <a16:creationId xmlns:a16="http://schemas.microsoft.com/office/drawing/2014/main" id="{A9AD9DE1-6CA8-4504-9B9F-92FA2CC4D5B2}"/>
              </a:ext>
            </a:extLst>
          </p:cNvPr>
          <p:cNvSpPr txBox="1">
            <a:spLocks noChangeArrowheads="1"/>
          </p:cNvSpPr>
          <p:nvPr/>
        </p:nvSpPr>
        <p:spPr bwMode="auto">
          <a:xfrm>
            <a:off x="758825" y="6127750"/>
            <a:ext cx="314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FFFF"/>
                </a:solidFill>
              </a:rPr>
              <a:t>Variance-covariance Matrix</a:t>
            </a:r>
          </a:p>
        </p:txBody>
      </p:sp>
      <p:sp>
        <p:nvSpPr>
          <p:cNvPr id="25641" name="Text Box 41">
            <a:extLst>
              <a:ext uri="{FF2B5EF4-FFF2-40B4-BE49-F238E27FC236}">
                <a16:creationId xmlns:a16="http://schemas.microsoft.com/office/drawing/2014/main" id="{B4A5863C-EBBC-4849-AFF6-B704A838F316}"/>
              </a:ext>
            </a:extLst>
          </p:cNvPr>
          <p:cNvSpPr txBox="1">
            <a:spLocks noChangeArrowheads="1"/>
          </p:cNvSpPr>
          <p:nvPr/>
        </p:nvSpPr>
        <p:spPr bwMode="auto">
          <a:xfrm>
            <a:off x="5740400" y="6121400"/>
            <a:ext cx="213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FFFF"/>
                </a:solidFill>
              </a:rPr>
              <a:t>Correlation Matrix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91F552E3-8B5D-4DB4-961A-088DED9F9EF8}"/>
              </a:ext>
            </a:extLst>
          </p:cNvPr>
          <p:cNvSpPr>
            <a:spLocks noGrp="1" noChangeArrowheads="1"/>
          </p:cNvSpPr>
          <p:nvPr>
            <p:ph type="title"/>
          </p:nvPr>
        </p:nvSpPr>
        <p:spPr>
          <a:xfrm>
            <a:off x="33338" y="-38100"/>
            <a:ext cx="8966200" cy="950913"/>
          </a:xfrm>
        </p:spPr>
        <p:txBody>
          <a:bodyPr/>
          <a:lstStyle/>
          <a:p>
            <a:pPr eaLnBrk="1" hangingPunct="1"/>
            <a:r>
              <a:rPr lang="en-US" altLang="en-US" sz="4000">
                <a:solidFill>
                  <a:srgbClr val="00FF00"/>
                </a:solidFill>
                <a:latin typeface="Comic Sans MS" panose="030F0702030302020204" pitchFamily="66" charset="0"/>
              </a:rPr>
              <a:t>The Algebra of PCA</a:t>
            </a:r>
          </a:p>
        </p:txBody>
      </p:sp>
      <p:sp>
        <p:nvSpPr>
          <p:cNvPr id="660483" name="Rectangle 3">
            <a:extLst>
              <a:ext uri="{FF2B5EF4-FFF2-40B4-BE49-F238E27FC236}">
                <a16:creationId xmlns:a16="http://schemas.microsoft.com/office/drawing/2014/main" id="{12567594-73F4-4D08-996D-1261E23D8B81}"/>
              </a:ext>
            </a:extLst>
          </p:cNvPr>
          <p:cNvSpPr>
            <a:spLocks noGrp="1" noChangeArrowheads="1"/>
          </p:cNvSpPr>
          <p:nvPr>
            <p:ph type="body" idx="1"/>
          </p:nvPr>
        </p:nvSpPr>
        <p:spPr>
          <a:xfrm>
            <a:off x="109538" y="715963"/>
            <a:ext cx="8991600" cy="5729287"/>
          </a:xfrm>
        </p:spPr>
        <p:txBody>
          <a:bodyPr/>
          <a:lstStyle/>
          <a:p>
            <a:pPr eaLnBrk="1" hangingPunct="1">
              <a:buClr>
                <a:srgbClr val="00FF00"/>
              </a:buClr>
            </a:pPr>
            <a:r>
              <a:rPr lang="en-US" altLang="en-US">
                <a:latin typeface="Comic Sans MS" panose="030F0702030302020204" pitchFamily="66" charset="0"/>
              </a:rPr>
              <a:t>in matrix notation, this is computed as</a:t>
            </a:r>
          </a:p>
          <a:p>
            <a:pPr eaLnBrk="1" hangingPunct="1">
              <a:buClr>
                <a:srgbClr val="00FF00"/>
              </a:buClr>
            </a:pPr>
            <a:endParaRPr lang="en-US" altLang="en-US">
              <a:latin typeface="Comic Sans MS" panose="030F0702030302020204" pitchFamily="66" charset="0"/>
            </a:endParaRPr>
          </a:p>
          <a:p>
            <a:pPr eaLnBrk="1" hangingPunct="1">
              <a:buClr>
                <a:srgbClr val="00FF00"/>
              </a:buClr>
            </a:pPr>
            <a:endParaRPr lang="en-US" altLang="en-US">
              <a:latin typeface="Comic Sans MS" panose="030F0702030302020204" pitchFamily="66" charset="0"/>
            </a:endParaRPr>
          </a:p>
          <a:p>
            <a:pPr eaLnBrk="1" hangingPunct="1">
              <a:spcBef>
                <a:spcPct val="0"/>
              </a:spcBef>
              <a:buClr>
                <a:srgbClr val="00FF00"/>
              </a:buClr>
            </a:pPr>
            <a:r>
              <a:rPr lang="en-US" altLang="en-US">
                <a:latin typeface="Comic Sans MS" panose="030F0702030302020204" pitchFamily="66" charset="0"/>
              </a:rPr>
              <a:t>where X is the </a:t>
            </a:r>
            <a:r>
              <a:rPr lang="en-US" altLang="en-US" i="1">
                <a:latin typeface="Comic Sans MS" panose="030F0702030302020204" pitchFamily="66" charset="0"/>
              </a:rPr>
              <a:t>n </a:t>
            </a:r>
            <a:r>
              <a:rPr lang="en-US" altLang="en-US">
                <a:latin typeface="Comic Sans MS" panose="030F0702030302020204" pitchFamily="66" charset="0"/>
              </a:rPr>
              <a:t>x </a:t>
            </a:r>
            <a:r>
              <a:rPr lang="en-US" altLang="en-US" i="1">
                <a:latin typeface="Comic Sans MS" panose="030F0702030302020204" pitchFamily="66" charset="0"/>
              </a:rPr>
              <a:t>p </a:t>
            </a:r>
            <a:r>
              <a:rPr lang="en-US" altLang="en-US">
                <a:latin typeface="Comic Sans MS" panose="030F0702030302020204" pitchFamily="66" charset="0"/>
              </a:rPr>
              <a:t>data matrix, with each variable centered </a:t>
            </a:r>
            <a:r>
              <a:rPr lang="en-US" altLang="en-US" sz="2400">
                <a:latin typeface="Comic Sans MS" panose="030F0702030302020204" pitchFamily="66" charset="0"/>
              </a:rPr>
              <a:t>(also standardized by SD if using correlations)</a:t>
            </a:r>
            <a:r>
              <a:rPr lang="en-US" altLang="en-US">
                <a:latin typeface="Comic Sans MS" panose="030F0702030302020204" pitchFamily="66" charset="0"/>
              </a:rPr>
              <a:t>. </a:t>
            </a:r>
          </a:p>
          <a:p>
            <a:pPr eaLnBrk="1" hangingPunct="1">
              <a:buClr>
                <a:srgbClr val="00FF00"/>
              </a:buClr>
            </a:pPr>
            <a:endParaRPr lang="en-US" altLang="en-US">
              <a:latin typeface="Comic Sans MS" panose="030F0702030302020204" pitchFamily="66" charset="0"/>
            </a:endParaRPr>
          </a:p>
        </p:txBody>
      </p:sp>
      <p:graphicFrame>
        <p:nvGraphicFramePr>
          <p:cNvPr id="660484" name="Group 4">
            <a:extLst>
              <a:ext uri="{FF2B5EF4-FFF2-40B4-BE49-F238E27FC236}">
                <a16:creationId xmlns:a16="http://schemas.microsoft.com/office/drawing/2014/main" id="{D6C83C24-E746-4C8D-8BAC-89ACCA950025}"/>
              </a:ext>
            </a:extLst>
          </p:cNvPr>
          <p:cNvGraphicFramePr>
            <a:graphicFrameLocks noGrp="1"/>
          </p:cNvGraphicFramePr>
          <p:nvPr/>
        </p:nvGraphicFramePr>
        <p:xfrm>
          <a:off x="295275" y="4505325"/>
          <a:ext cx="4191000" cy="1566863"/>
        </p:xfrm>
        <a:graphic>
          <a:graphicData uri="http://schemas.openxmlformats.org/drawingml/2006/table">
            <a:tbl>
              <a:tblPr/>
              <a:tblGrid>
                <a:gridCol w="1397000">
                  <a:extLst>
                    <a:ext uri="{9D8B030D-6E8A-4147-A177-3AD203B41FA5}">
                      <a16:colId xmlns:a16="http://schemas.microsoft.com/office/drawing/2014/main" val="20000"/>
                    </a:ext>
                  </a:extLst>
                </a:gridCol>
                <a:gridCol w="1344613">
                  <a:extLst>
                    <a:ext uri="{9D8B030D-6E8A-4147-A177-3AD203B41FA5}">
                      <a16:colId xmlns:a16="http://schemas.microsoft.com/office/drawing/2014/main" val="20001"/>
                    </a:ext>
                  </a:extLst>
                </a:gridCol>
                <a:gridCol w="1449387">
                  <a:extLst>
                    <a:ext uri="{9D8B030D-6E8A-4147-A177-3AD203B41FA5}">
                      <a16:colId xmlns:a16="http://schemas.microsoft.com/office/drawing/2014/main" val="20002"/>
                    </a:ext>
                  </a:extLst>
                </a:gridCol>
              </a:tblGrid>
              <a:tr h="5334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00"/>
                          </a:solidFill>
                          <a:effectLst/>
                          <a:latin typeface="Arial" charset="0"/>
                          <a:cs typeface="Arial" charset="0"/>
                        </a:rPr>
                        <a:t> </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25000">
                          <a:ln>
                            <a:noFill/>
                          </a:ln>
                          <a:solidFill>
                            <a:srgbClr val="FFFF00"/>
                          </a:solidFill>
                          <a:effectLst/>
                          <a:latin typeface="Arial" charset="0"/>
                          <a:cs typeface="Arial" charset="0"/>
                        </a:rPr>
                        <a:t>1</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25000">
                          <a:ln>
                            <a:noFill/>
                          </a:ln>
                          <a:solidFill>
                            <a:srgbClr val="FFFF00"/>
                          </a:solidFill>
                          <a:effectLst/>
                          <a:latin typeface="Arial" charset="0"/>
                          <a:cs typeface="Arial" charset="0"/>
                        </a:rPr>
                        <a:t>2</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30000">
                          <a:ln>
                            <a:noFill/>
                          </a:ln>
                          <a:solidFill>
                            <a:srgbClr val="FFFF00"/>
                          </a:solidFill>
                          <a:effectLst/>
                          <a:latin typeface="Arial" charset="0"/>
                          <a:cs typeface="Arial" charset="0"/>
                        </a:rPr>
                        <a:t>1</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6.6707</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3.4170</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30000">
                          <a:ln>
                            <a:noFill/>
                          </a:ln>
                          <a:solidFill>
                            <a:srgbClr val="FFFF00"/>
                          </a:solidFill>
                          <a:effectLst/>
                          <a:latin typeface="Arial" charset="0"/>
                          <a:cs typeface="Arial" charset="0"/>
                        </a:rPr>
                        <a:t>2</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3.4170</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6.2384</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60502" name="Group 22">
            <a:extLst>
              <a:ext uri="{FF2B5EF4-FFF2-40B4-BE49-F238E27FC236}">
                <a16:creationId xmlns:a16="http://schemas.microsoft.com/office/drawing/2014/main" id="{716BA93D-14F8-4824-9079-FCBBFB7CF1C1}"/>
              </a:ext>
            </a:extLst>
          </p:cNvPr>
          <p:cNvGraphicFramePr>
            <a:graphicFrameLocks noGrp="1"/>
          </p:cNvGraphicFramePr>
          <p:nvPr/>
        </p:nvGraphicFramePr>
        <p:xfrm>
          <a:off x="4724400" y="4481513"/>
          <a:ext cx="4210050" cy="1614487"/>
        </p:xfrm>
        <a:graphic>
          <a:graphicData uri="http://schemas.openxmlformats.org/drawingml/2006/table">
            <a:tbl>
              <a:tblPr/>
              <a:tblGrid>
                <a:gridCol w="141605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tblGrid>
              <a:tr h="52863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00"/>
                          </a:solidFill>
                          <a:effectLst/>
                          <a:latin typeface="Arial" charset="0"/>
                          <a:cs typeface="Arial" charset="0"/>
                        </a:rPr>
                        <a:t> </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25000">
                          <a:ln>
                            <a:noFill/>
                          </a:ln>
                          <a:solidFill>
                            <a:srgbClr val="FFFF00"/>
                          </a:solidFill>
                          <a:effectLst/>
                          <a:latin typeface="Arial" charset="0"/>
                          <a:cs typeface="Arial" charset="0"/>
                        </a:rPr>
                        <a:t>1</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25000">
                          <a:ln>
                            <a:noFill/>
                          </a:ln>
                          <a:solidFill>
                            <a:srgbClr val="FFFF00"/>
                          </a:solidFill>
                          <a:effectLst/>
                          <a:latin typeface="Arial" charset="0"/>
                          <a:cs typeface="Arial" charset="0"/>
                        </a:rPr>
                        <a:t>2</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863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30000">
                          <a:ln>
                            <a:noFill/>
                          </a:ln>
                          <a:solidFill>
                            <a:srgbClr val="FFFF00"/>
                          </a:solidFill>
                          <a:effectLst/>
                          <a:latin typeface="Arial" charset="0"/>
                          <a:cs typeface="Arial" charset="0"/>
                        </a:rPr>
                        <a:t>1</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1.0000</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0.5297</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7212">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30000">
                          <a:ln>
                            <a:noFill/>
                          </a:ln>
                          <a:solidFill>
                            <a:srgbClr val="FFFF00"/>
                          </a:solidFill>
                          <a:effectLst/>
                          <a:latin typeface="Arial" charset="0"/>
                          <a:cs typeface="Arial" charset="0"/>
                        </a:rPr>
                        <a:t>2</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0.5297</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1.0000</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185" name="Text Box 40">
            <a:extLst>
              <a:ext uri="{FF2B5EF4-FFF2-40B4-BE49-F238E27FC236}">
                <a16:creationId xmlns:a16="http://schemas.microsoft.com/office/drawing/2014/main" id="{06AE5B6A-BA9A-4524-BC14-24FF086A5E91}"/>
              </a:ext>
            </a:extLst>
          </p:cNvPr>
          <p:cNvSpPr txBox="1">
            <a:spLocks noChangeArrowheads="1"/>
          </p:cNvSpPr>
          <p:nvPr/>
        </p:nvSpPr>
        <p:spPr bwMode="auto">
          <a:xfrm>
            <a:off x="758825" y="6127750"/>
            <a:ext cx="314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FFFF"/>
                </a:solidFill>
              </a:rPr>
              <a:t>Variance-covariance Matrix</a:t>
            </a:r>
          </a:p>
        </p:txBody>
      </p:sp>
      <p:sp>
        <p:nvSpPr>
          <p:cNvPr id="6186" name="Text Box 41">
            <a:extLst>
              <a:ext uri="{FF2B5EF4-FFF2-40B4-BE49-F238E27FC236}">
                <a16:creationId xmlns:a16="http://schemas.microsoft.com/office/drawing/2014/main" id="{698FE831-728C-48F9-91A7-B1A5AB0EDB42}"/>
              </a:ext>
            </a:extLst>
          </p:cNvPr>
          <p:cNvSpPr txBox="1">
            <a:spLocks noChangeArrowheads="1"/>
          </p:cNvSpPr>
          <p:nvPr/>
        </p:nvSpPr>
        <p:spPr bwMode="auto">
          <a:xfrm>
            <a:off x="5740400" y="6121400"/>
            <a:ext cx="213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FFFF"/>
                </a:solidFill>
              </a:rPr>
              <a:t>Correlation Matrix</a:t>
            </a:r>
          </a:p>
        </p:txBody>
      </p:sp>
      <p:graphicFrame>
        <p:nvGraphicFramePr>
          <p:cNvPr id="660522" name="Object 42">
            <a:extLst>
              <a:ext uri="{FF2B5EF4-FFF2-40B4-BE49-F238E27FC236}">
                <a16:creationId xmlns:a16="http://schemas.microsoft.com/office/drawing/2014/main" id="{57855DCD-E635-4FD0-B44B-A98E9E34A975}"/>
              </a:ext>
            </a:extLst>
          </p:cNvPr>
          <p:cNvGraphicFramePr>
            <a:graphicFrameLocks noChangeAspect="1"/>
          </p:cNvGraphicFramePr>
          <p:nvPr/>
        </p:nvGraphicFramePr>
        <p:xfrm>
          <a:off x="2057400" y="1308100"/>
          <a:ext cx="4038600" cy="1347788"/>
        </p:xfrm>
        <a:graphic>
          <a:graphicData uri="http://schemas.openxmlformats.org/presentationml/2006/ole">
            <mc:AlternateContent xmlns:mc="http://schemas.openxmlformats.org/markup-compatibility/2006">
              <mc:Choice xmlns:v="urn:schemas-microsoft-com:vml" Requires="v">
                <p:oleObj spid="_x0000_s6188" name="Equation" r:id="rId3" imgW="533160" imgH="177480" progId="Equation.3">
                  <p:embed/>
                </p:oleObj>
              </mc:Choice>
              <mc:Fallback>
                <p:oleObj name="Equation" r:id="rId3" imgW="533160" imgH="177480" progId="Equation.3">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308100"/>
                        <a:ext cx="4038600" cy="1347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05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980EFC5-E1D2-4E79-BCC8-1B4E3B983303}"/>
              </a:ext>
            </a:extLst>
          </p:cNvPr>
          <p:cNvSpPr>
            <a:spLocks noGrp="1" noChangeArrowheads="1"/>
          </p:cNvSpPr>
          <p:nvPr>
            <p:ph type="title"/>
          </p:nvPr>
        </p:nvSpPr>
        <p:spPr>
          <a:xfrm>
            <a:off x="33338" y="-38100"/>
            <a:ext cx="8966200" cy="950913"/>
          </a:xfrm>
        </p:spPr>
        <p:txBody>
          <a:bodyPr/>
          <a:lstStyle/>
          <a:p>
            <a:pPr eaLnBrk="1" hangingPunct="1"/>
            <a:r>
              <a:rPr lang="en-US" altLang="en-US" sz="4000">
                <a:solidFill>
                  <a:srgbClr val="00FF00"/>
                </a:solidFill>
                <a:latin typeface="Comic Sans MS" panose="030F0702030302020204" pitchFamily="66" charset="0"/>
              </a:rPr>
              <a:t>Manipulating Matrices</a:t>
            </a:r>
          </a:p>
        </p:txBody>
      </p:sp>
      <p:sp>
        <p:nvSpPr>
          <p:cNvPr id="731139" name="Rectangle 3">
            <a:extLst>
              <a:ext uri="{FF2B5EF4-FFF2-40B4-BE49-F238E27FC236}">
                <a16:creationId xmlns:a16="http://schemas.microsoft.com/office/drawing/2014/main" id="{B15F33D6-8912-4FAB-9EEC-65E2D9529826}"/>
              </a:ext>
            </a:extLst>
          </p:cNvPr>
          <p:cNvSpPr>
            <a:spLocks noGrp="1" noChangeArrowheads="1"/>
          </p:cNvSpPr>
          <p:nvPr>
            <p:ph type="body" idx="1"/>
          </p:nvPr>
        </p:nvSpPr>
        <p:spPr>
          <a:xfrm>
            <a:off x="152400" y="914400"/>
            <a:ext cx="8991600" cy="5334000"/>
          </a:xfrm>
        </p:spPr>
        <p:txBody>
          <a:bodyPr/>
          <a:lstStyle/>
          <a:p>
            <a:pPr eaLnBrk="1" hangingPunct="1">
              <a:buClr>
                <a:srgbClr val="00FF00"/>
              </a:buClr>
            </a:pPr>
            <a:r>
              <a:rPr lang="en-US" altLang="en-US">
                <a:latin typeface="Comic Sans MS" panose="030F0702030302020204" pitchFamily="66" charset="0"/>
              </a:rPr>
              <a:t>transposing:  could change the columns to rows or the rows to columns</a:t>
            </a:r>
            <a:br>
              <a:rPr lang="en-US" altLang="en-US">
                <a:latin typeface="Comic Sans MS" panose="030F0702030302020204" pitchFamily="66" charset="0"/>
              </a:rPr>
            </a:br>
            <a:endParaRPr lang="en-US" altLang="en-US">
              <a:latin typeface="Comic Sans MS" panose="030F0702030302020204" pitchFamily="66" charset="0"/>
            </a:endParaRPr>
          </a:p>
          <a:p>
            <a:pPr eaLnBrk="1" hangingPunct="1">
              <a:buClr>
                <a:srgbClr val="00FF00"/>
              </a:buClr>
            </a:pPr>
            <a:endParaRPr lang="en-US" altLang="en-US">
              <a:latin typeface="Comic Sans MS" panose="030F0702030302020204" pitchFamily="66" charset="0"/>
            </a:endParaRPr>
          </a:p>
          <a:p>
            <a:pPr eaLnBrk="1" hangingPunct="1">
              <a:buClr>
                <a:srgbClr val="00FF00"/>
              </a:buClr>
            </a:pPr>
            <a:endParaRPr lang="en-US" altLang="en-US">
              <a:latin typeface="Comic Sans MS" panose="030F0702030302020204" pitchFamily="66" charset="0"/>
            </a:endParaRPr>
          </a:p>
          <a:p>
            <a:pPr eaLnBrk="1" hangingPunct="1">
              <a:buClr>
                <a:srgbClr val="00FF00"/>
              </a:buClr>
            </a:pPr>
            <a:r>
              <a:rPr lang="en-US" altLang="en-US">
                <a:latin typeface="Comic Sans MS" panose="030F0702030302020204" pitchFamily="66" charset="0"/>
              </a:rPr>
              <a:t>multiplying matrices</a:t>
            </a:r>
          </a:p>
          <a:p>
            <a:pPr lvl="1" eaLnBrk="1" hangingPunct="1">
              <a:buClr>
                <a:srgbClr val="00FF00"/>
              </a:buClr>
            </a:pPr>
            <a:r>
              <a:rPr lang="en-US" altLang="en-US">
                <a:latin typeface="Comic Sans MS" panose="030F0702030302020204" pitchFamily="66" charset="0"/>
              </a:rPr>
              <a:t>must have the same number of columns in the premultiplicand matrix as the number of rows in the postmultiplicand matrix</a:t>
            </a:r>
          </a:p>
        </p:txBody>
      </p:sp>
      <p:sp>
        <p:nvSpPr>
          <p:cNvPr id="26628" name="Text Box 43">
            <a:extLst>
              <a:ext uri="{FF2B5EF4-FFF2-40B4-BE49-F238E27FC236}">
                <a16:creationId xmlns:a16="http://schemas.microsoft.com/office/drawing/2014/main" id="{43541DE4-E6DF-4207-9AC8-06E751EFB663}"/>
              </a:ext>
            </a:extLst>
          </p:cNvPr>
          <p:cNvSpPr txBox="1">
            <a:spLocks noChangeArrowheads="1"/>
          </p:cNvSpPr>
          <p:nvPr/>
        </p:nvSpPr>
        <p:spPr bwMode="auto">
          <a:xfrm>
            <a:off x="1600200" y="2743200"/>
            <a:ext cx="22320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rgbClr val="00FFFF"/>
                </a:solidFill>
                <a:latin typeface="Comic Sans MS" panose="030F0702030302020204" pitchFamily="66" charset="0"/>
              </a:rPr>
              <a:t>X =   10 0 4</a:t>
            </a:r>
          </a:p>
          <a:p>
            <a:pPr eaLnBrk="1" hangingPunct="1"/>
            <a:r>
              <a:rPr lang="en-US" altLang="en-US" sz="2400" b="1">
                <a:solidFill>
                  <a:srgbClr val="00FFFF"/>
                </a:solidFill>
                <a:latin typeface="Comic Sans MS" panose="030F0702030302020204" pitchFamily="66" charset="0"/>
              </a:rPr>
              <a:t>         7 1 2</a:t>
            </a:r>
          </a:p>
        </p:txBody>
      </p:sp>
      <p:sp>
        <p:nvSpPr>
          <p:cNvPr id="26629" name="Text Box 44">
            <a:extLst>
              <a:ext uri="{FF2B5EF4-FFF2-40B4-BE49-F238E27FC236}">
                <a16:creationId xmlns:a16="http://schemas.microsoft.com/office/drawing/2014/main" id="{5857CE49-BC3E-435C-8DA6-0104A2C08820}"/>
              </a:ext>
            </a:extLst>
          </p:cNvPr>
          <p:cNvSpPr txBox="1">
            <a:spLocks noChangeArrowheads="1"/>
          </p:cNvSpPr>
          <p:nvPr/>
        </p:nvSpPr>
        <p:spPr bwMode="auto">
          <a:xfrm>
            <a:off x="5105400" y="2667000"/>
            <a:ext cx="22320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rgbClr val="00FFFF"/>
                </a:solidFill>
                <a:latin typeface="Comic Sans MS" panose="030F0702030302020204" pitchFamily="66" charset="0"/>
              </a:rPr>
              <a:t>X’ =   10 7</a:t>
            </a:r>
          </a:p>
          <a:p>
            <a:pPr eaLnBrk="1" hangingPunct="1"/>
            <a:r>
              <a:rPr lang="en-US" altLang="en-US" sz="2400" b="1">
                <a:solidFill>
                  <a:srgbClr val="00FFFF"/>
                </a:solidFill>
                <a:latin typeface="Comic Sans MS" panose="030F0702030302020204" pitchFamily="66" charset="0"/>
              </a:rPr>
              <a:t>         0 1</a:t>
            </a:r>
          </a:p>
          <a:p>
            <a:pPr eaLnBrk="1" hangingPunct="1"/>
            <a:r>
              <a:rPr lang="en-US" altLang="en-US" sz="2400" b="1">
                <a:solidFill>
                  <a:srgbClr val="00FFFF"/>
                </a:solidFill>
                <a:latin typeface="Comic Sans MS" panose="030F0702030302020204" pitchFamily="66" charset="0"/>
              </a:rPr>
              <a:t>         4 2</a:t>
            </a:r>
          </a:p>
        </p:txBody>
      </p:sp>
      <p:sp>
        <p:nvSpPr>
          <p:cNvPr id="26630" name="AutoShape 45">
            <a:extLst>
              <a:ext uri="{FF2B5EF4-FFF2-40B4-BE49-F238E27FC236}">
                <a16:creationId xmlns:a16="http://schemas.microsoft.com/office/drawing/2014/main" id="{24DEB951-1CFE-4465-8576-0E46154A0992}"/>
              </a:ext>
            </a:extLst>
          </p:cNvPr>
          <p:cNvSpPr>
            <a:spLocks/>
          </p:cNvSpPr>
          <p:nvPr/>
        </p:nvSpPr>
        <p:spPr bwMode="auto">
          <a:xfrm>
            <a:off x="3886200" y="2743200"/>
            <a:ext cx="76200" cy="914400"/>
          </a:xfrm>
          <a:prstGeom prst="rightBracket">
            <a:avLst>
              <a:gd name="adj" fmla="val 100000"/>
            </a:avLst>
          </a:prstGeom>
          <a:noFill/>
          <a:ln w="9525">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1" name="AutoShape 46">
            <a:extLst>
              <a:ext uri="{FF2B5EF4-FFF2-40B4-BE49-F238E27FC236}">
                <a16:creationId xmlns:a16="http://schemas.microsoft.com/office/drawing/2014/main" id="{D2C61111-9A15-45A9-9D8B-7DB55B5AE70F}"/>
              </a:ext>
            </a:extLst>
          </p:cNvPr>
          <p:cNvSpPr>
            <a:spLocks/>
          </p:cNvSpPr>
          <p:nvPr/>
        </p:nvSpPr>
        <p:spPr bwMode="auto">
          <a:xfrm>
            <a:off x="7239000" y="2743200"/>
            <a:ext cx="76200" cy="990600"/>
          </a:xfrm>
          <a:prstGeom prst="rightBracket">
            <a:avLst>
              <a:gd name="adj" fmla="val 108333"/>
            </a:avLst>
          </a:prstGeom>
          <a:noFill/>
          <a:ln w="9525">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2" name="AutoShape 47">
            <a:extLst>
              <a:ext uri="{FF2B5EF4-FFF2-40B4-BE49-F238E27FC236}">
                <a16:creationId xmlns:a16="http://schemas.microsoft.com/office/drawing/2014/main" id="{97897C2E-15F0-4B07-8313-C575BBA5EC25}"/>
              </a:ext>
            </a:extLst>
          </p:cNvPr>
          <p:cNvSpPr>
            <a:spLocks/>
          </p:cNvSpPr>
          <p:nvPr/>
        </p:nvSpPr>
        <p:spPr bwMode="auto">
          <a:xfrm flipH="1">
            <a:off x="2590800" y="2743200"/>
            <a:ext cx="76200" cy="914400"/>
          </a:xfrm>
          <a:prstGeom prst="rightBracket">
            <a:avLst>
              <a:gd name="adj" fmla="val 100000"/>
            </a:avLst>
          </a:prstGeom>
          <a:noFill/>
          <a:ln w="9525">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3" name="AutoShape 48">
            <a:extLst>
              <a:ext uri="{FF2B5EF4-FFF2-40B4-BE49-F238E27FC236}">
                <a16:creationId xmlns:a16="http://schemas.microsoft.com/office/drawing/2014/main" id="{3234479D-DA43-467E-B9A4-5304117F02EB}"/>
              </a:ext>
            </a:extLst>
          </p:cNvPr>
          <p:cNvSpPr>
            <a:spLocks/>
          </p:cNvSpPr>
          <p:nvPr/>
        </p:nvSpPr>
        <p:spPr bwMode="auto">
          <a:xfrm flipH="1">
            <a:off x="6248400" y="2743200"/>
            <a:ext cx="76200" cy="990600"/>
          </a:xfrm>
          <a:prstGeom prst="rightBracket">
            <a:avLst>
              <a:gd name="adj" fmla="val 108333"/>
            </a:avLst>
          </a:prstGeom>
          <a:noFill/>
          <a:ln w="9525">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113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1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E618941-EBF7-4C82-8861-5005E18C5E41}"/>
              </a:ext>
            </a:extLst>
          </p:cNvPr>
          <p:cNvSpPr>
            <a:spLocks noGrp="1" noChangeArrowheads="1"/>
          </p:cNvSpPr>
          <p:nvPr>
            <p:ph type="title"/>
          </p:nvPr>
        </p:nvSpPr>
        <p:spPr>
          <a:xfrm>
            <a:off x="33338" y="-38100"/>
            <a:ext cx="8966200" cy="1082675"/>
          </a:xfrm>
        </p:spPr>
        <p:txBody>
          <a:bodyPr/>
          <a:lstStyle/>
          <a:p>
            <a:pPr eaLnBrk="1" hangingPunct="1"/>
            <a:r>
              <a:rPr lang="en-US" altLang="en-US" sz="3600">
                <a:solidFill>
                  <a:srgbClr val="00FF00"/>
                </a:solidFill>
                <a:latin typeface="Comic Sans MS" panose="030F0702030302020204" pitchFamily="66" charset="0"/>
              </a:rPr>
              <a:t>The Algebra of PCA</a:t>
            </a:r>
          </a:p>
        </p:txBody>
      </p:sp>
      <p:sp>
        <p:nvSpPr>
          <p:cNvPr id="27651" name="Rectangle 3">
            <a:extLst>
              <a:ext uri="{FF2B5EF4-FFF2-40B4-BE49-F238E27FC236}">
                <a16:creationId xmlns:a16="http://schemas.microsoft.com/office/drawing/2014/main" id="{411276A3-62C4-4F47-84AC-BF2E4740BB2A}"/>
              </a:ext>
            </a:extLst>
          </p:cNvPr>
          <p:cNvSpPr>
            <a:spLocks noGrp="1" noChangeArrowheads="1"/>
          </p:cNvSpPr>
          <p:nvPr>
            <p:ph type="body" idx="1"/>
          </p:nvPr>
        </p:nvSpPr>
        <p:spPr>
          <a:xfrm>
            <a:off x="152400" y="838200"/>
            <a:ext cx="8991600" cy="3810000"/>
          </a:xfrm>
        </p:spPr>
        <p:txBody>
          <a:bodyPr/>
          <a:lstStyle/>
          <a:p>
            <a:pPr eaLnBrk="1" hangingPunct="1">
              <a:lnSpc>
                <a:spcPct val="90000"/>
              </a:lnSpc>
              <a:buClr>
                <a:srgbClr val="00FF00"/>
              </a:buClr>
            </a:pPr>
            <a:r>
              <a:rPr lang="en-US" altLang="en-US">
                <a:latin typeface="Comic Sans MS" panose="030F0702030302020204" pitchFamily="66" charset="0"/>
              </a:rPr>
              <a:t>sum of the diagonals of the variance-covariance matrix is called the </a:t>
            </a:r>
            <a:r>
              <a:rPr lang="en-US" altLang="en-US">
                <a:solidFill>
                  <a:srgbClr val="00FFFF"/>
                </a:solidFill>
                <a:latin typeface="Comic Sans MS" panose="030F0702030302020204" pitchFamily="66" charset="0"/>
              </a:rPr>
              <a:t>trace</a:t>
            </a:r>
          </a:p>
          <a:p>
            <a:pPr eaLnBrk="1" hangingPunct="1">
              <a:lnSpc>
                <a:spcPct val="90000"/>
              </a:lnSpc>
              <a:buClr>
                <a:srgbClr val="00FF00"/>
              </a:buClr>
            </a:pPr>
            <a:r>
              <a:rPr lang="en-US" altLang="en-US">
                <a:latin typeface="Comic Sans MS" panose="030F0702030302020204" pitchFamily="66" charset="0"/>
              </a:rPr>
              <a:t>it represents the </a:t>
            </a:r>
            <a:r>
              <a:rPr lang="en-US" altLang="en-US">
                <a:solidFill>
                  <a:srgbClr val="00FFFF"/>
                </a:solidFill>
                <a:latin typeface="Comic Sans MS" panose="030F0702030302020204" pitchFamily="66" charset="0"/>
              </a:rPr>
              <a:t>total variance</a:t>
            </a:r>
            <a:r>
              <a:rPr lang="en-US" altLang="en-US">
                <a:latin typeface="Comic Sans MS" panose="030F0702030302020204" pitchFamily="66" charset="0"/>
              </a:rPr>
              <a:t> in the data</a:t>
            </a:r>
          </a:p>
          <a:p>
            <a:pPr eaLnBrk="1" hangingPunct="1">
              <a:lnSpc>
                <a:spcPct val="90000"/>
              </a:lnSpc>
              <a:buClr>
                <a:srgbClr val="00FF00"/>
              </a:buClr>
            </a:pPr>
            <a:r>
              <a:rPr lang="en-US" altLang="en-US">
                <a:latin typeface="Comic Sans MS" panose="030F0702030302020204" pitchFamily="66" charset="0"/>
              </a:rPr>
              <a:t>it is the mean squared Euclidean distance between each object and the centroid in </a:t>
            </a:r>
            <a:r>
              <a:rPr lang="en-US" altLang="en-US" i="1">
                <a:latin typeface="Comic Sans MS" panose="030F0702030302020204" pitchFamily="66" charset="0"/>
              </a:rPr>
              <a:t>p</a:t>
            </a:r>
            <a:r>
              <a:rPr lang="en-US" altLang="en-US">
                <a:latin typeface="Comic Sans MS" panose="030F0702030302020204" pitchFamily="66" charset="0"/>
              </a:rPr>
              <a:t>-dimensional space.</a:t>
            </a:r>
          </a:p>
          <a:p>
            <a:pPr eaLnBrk="1" hangingPunct="1">
              <a:lnSpc>
                <a:spcPct val="90000"/>
              </a:lnSpc>
              <a:buClr>
                <a:srgbClr val="00FF00"/>
              </a:buClr>
            </a:pPr>
            <a:endParaRPr lang="en-US" altLang="en-US">
              <a:solidFill>
                <a:srgbClr val="FF33CC"/>
              </a:solidFill>
              <a:latin typeface="Comic Sans MS" panose="030F0702030302020204" pitchFamily="66" charset="0"/>
            </a:endParaRPr>
          </a:p>
        </p:txBody>
      </p:sp>
      <p:graphicFrame>
        <p:nvGraphicFramePr>
          <p:cNvPr id="629764" name="Group 4">
            <a:extLst>
              <a:ext uri="{FF2B5EF4-FFF2-40B4-BE49-F238E27FC236}">
                <a16:creationId xmlns:a16="http://schemas.microsoft.com/office/drawing/2014/main" id="{2FD54913-E4AD-49BE-9978-366ED5B0735D}"/>
              </a:ext>
            </a:extLst>
          </p:cNvPr>
          <p:cNvGraphicFramePr>
            <a:graphicFrameLocks noGrp="1"/>
          </p:cNvGraphicFramePr>
          <p:nvPr/>
        </p:nvGraphicFramePr>
        <p:xfrm>
          <a:off x="295275" y="4505325"/>
          <a:ext cx="4191000" cy="1566863"/>
        </p:xfrm>
        <a:graphic>
          <a:graphicData uri="http://schemas.openxmlformats.org/drawingml/2006/table">
            <a:tbl>
              <a:tblPr/>
              <a:tblGrid>
                <a:gridCol w="1397000">
                  <a:extLst>
                    <a:ext uri="{9D8B030D-6E8A-4147-A177-3AD203B41FA5}">
                      <a16:colId xmlns:a16="http://schemas.microsoft.com/office/drawing/2014/main" val="20000"/>
                    </a:ext>
                  </a:extLst>
                </a:gridCol>
                <a:gridCol w="1344613">
                  <a:extLst>
                    <a:ext uri="{9D8B030D-6E8A-4147-A177-3AD203B41FA5}">
                      <a16:colId xmlns:a16="http://schemas.microsoft.com/office/drawing/2014/main" val="20001"/>
                    </a:ext>
                  </a:extLst>
                </a:gridCol>
                <a:gridCol w="1449387">
                  <a:extLst>
                    <a:ext uri="{9D8B030D-6E8A-4147-A177-3AD203B41FA5}">
                      <a16:colId xmlns:a16="http://schemas.microsoft.com/office/drawing/2014/main" val="20002"/>
                    </a:ext>
                  </a:extLst>
                </a:gridCol>
              </a:tblGrid>
              <a:tr h="5334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00"/>
                          </a:solidFill>
                          <a:effectLst/>
                          <a:latin typeface="Arial" charset="0"/>
                          <a:cs typeface="Arial" charset="0"/>
                        </a:rPr>
                        <a:t> </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25000">
                          <a:ln>
                            <a:noFill/>
                          </a:ln>
                          <a:solidFill>
                            <a:srgbClr val="FFFF00"/>
                          </a:solidFill>
                          <a:effectLst/>
                          <a:latin typeface="Arial" charset="0"/>
                          <a:cs typeface="Arial" charset="0"/>
                        </a:rPr>
                        <a:t>1</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25000">
                          <a:ln>
                            <a:noFill/>
                          </a:ln>
                          <a:solidFill>
                            <a:srgbClr val="FFFF00"/>
                          </a:solidFill>
                          <a:effectLst/>
                          <a:latin typeface="Arial" charset="0"/>
                          <a:cs typeface="Arial" charset="0"/>
                        </a:rPr>
                        <a:t>2</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30000">
                          <a:ln>
                            <a:noFill/>
                          </a:ln>
                          <a:solidFill>
                            <a:srgbClr val="FFFF00"/>
                          </a:solidFill>
                          <a:effectLst/>
                          <a:latin typeface="Arial" charset="0"/>
                          <a:cs typeface="Arial" charset="0"/>
                        </a:rPr>
                        <a:t>1</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6.6707</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3.4170</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30000">
                          <a:ln>
                            <a:noFill/>
                          </a:ln>
                          <a:solidFill>
                            <a:srgbClr val="FFFF00"/>
                          </a:solidFill>
                          <a:effectLst/>
                          <a:latin typeface="Arial" charset="0"/>
                          <a:cs typeface="Arial" charset="0"/>
                        </a:rPr>
                        <a:t>2</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3.4170</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6.2384</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29802" name="Group 42">
            <a:extLst>
              <a:ext uri="{FF2B5EF4-FFF2-40B4-BE49-F238E27FC236}">
                <a16:creationId xmlns:a16="http://schemas.microsoft.com/office/drawing/2014/main" id="{A53A3420-69DD-42F8-9508-51C1A21CA8B2}"/>
              </a:ext>
            </a:extLst>
          </p:cNvPr>
          <p:cNvGraphicFramePr>
            <a:graphicFrameLocks noGrp="1"/>
          </p:cNvGraphicFramePr>
          <p:nvPr/>
        </p:nvGraphicFramePr>
        <p:xfrm>
          <a:off x="4724400" y="4481513"/>
          <a:ext cx="4210050" cy="1614487"/>
        </p:xfrm>
        <a:graphic>
          <a:graphicData uri="http://schemas.openxmlformats.org/drawingml/2006/table">
            <a:tbl>
              <a:tblPr/>
              <a:tblGrid>
                <a:gridCol w="1447800">
                  <a:extLst>
                    <a:ext uri="{9D8B030D-6E8A-4147-A177-3AD203B41FA5}">
                      <a16:colId xmlns:a16="http://schemas.microsoft.com/office/drawing/2014/main" val="20000"/>
                    </a:ext>
                  </a:extLst>
                </a:gridCol>
                <a:gridCol w="136525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tblGrid>
              <a:tr h="52863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00"/>
                          </a:solidFill>
                          <a:effectLst/>
                          <a:latin typeface="Arial" charset="0"/>
                          <a:cs typeface="Arial" charset="0"/>
                        </a:rPr>
                        <a:t> </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25000">
                          <a:ln>
                            <a:noFill/>
                          </a:ln>
                          <a:solidFill>
                            <a:srgbClr val="FFFF00"/>
                          </a:solidFill>
                          <a:effectLst/>
                          <a:latin typeface="Arial" charset="0"/>
                          <a:cs typeface="Arial" charset="0"/>
                        </a:rPr>
                        <a:t>1</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25000">
                          <a:ln>
                            <a:noFill/>
                          </a:ln>
                          <a:solidFill>
                            <a:srgbClr val="FFFF00"/>
                          </a:solidFill>
                          <a:effectLst/>
                          <a:latin typeface="Arial" charset="0"/>
                          <a:cs typeface="Arial" charset="0"/>
                        </a:rPr>
                        <a:t>2</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863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30000">
                          <a:ln>
                            <a:noFill/>
                          </a:ln>
                          <a:solidFill>
                            <a:srgbClr val="FFFF00"/>
                          </a:solidFill>
                          <a:effectLst/>
                          <a:latin typeface="Arial" charset="0"/>
                          <a:cs typeface="Arial" charset="0"/>
                        </a:rPr>
                        <a:t>1</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1.0000</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0.5297</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7212">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30000">
                          <a:ln>
                            <a:noFill/>
                          </a:ln>
                          <a:solidFill>
                            <a:srgbClr val="FFFF00"/>
                          </a:solidFill>
                          <a:effectLst/>
                          <a:latin typeface="Arial" charset="0"/>
                          <a:cs typeface="Arial" charset="0"/>
                        </a:rPr>
                        <a:t>2</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0.5297</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1.0000</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88" name="Text Box 40">
            <a:extLst>
              <a:ext uri="{FF2B5EF4-FFF2-40B4-BE49-F238E27FC236}">
                <a16:creationId xmlns:a16="http://schemas.microsoft.com/office/drawing/2014/main" id="{C13137A9-7992-446F-BB31-A08E2873F744}"/>
              </a:ext>
            </a:extLst>
          </p:cNvPr>
          <p:cNvSpPr txBox="1">
            <a:spLocks noChangeArrowheads="1"/>
          </p:cNvSpPr>
          <p:nvPr/>
        </p:nvSpPr>
        <p:spPr bwMode="auto">
          <a:xfrm>
            <a:off x="1390650" y="6127750"/>
            <a:ext cx="187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FFFF"/>
                </a:solidFill>
              </a:rPr>
              <a:t>Trace = 12.9091</a:t>
            </a:r>
          </a:p>
        </p:txBody>
      </p:sp>
      <p:sp>
        <p:nvSpPr>
          <p:cNvPr id="27689" name="Text Box 41">
            <a:extLst>
              <a:ext uri="{FF2B5EF4-FFF2-40B4-BE49-F238E27FC236}">
                <a16:creationId xmlns:a16="http://schemas.microsoft.com/office/drawing/2014/main" id="{45D4DA3D-2D29-48C5-85CB-4DF9A2F3BD36}"/>
              </a:ext>
            </a:extLst>
          </p:cNvPr>
          <p:cNvSpPr txBox="1">
            <a:spLocks noChangeArrowheads="1"/>
          </p:cNvSpPr>
          <p:nvPr/>
        </p:nvSpPr>
        <p:spPr bwMode="auto">
          <a:xfrm>
            <a:off x="5934075" y="61214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FFFF"/>
                </a:solidFill>
              </a:rPr>
              <a:t>Trace = 2.0000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3CF6EA6C-B3FC-4D6F-B3C6-97315A9E45FA}"/>
              </a:ext>
            </a:extLst>
          </p:cNvPr>
          <p:cNvSpPr>
            <a:spLocks noGrp="1" noChangeArrowheads="1"/>
          </p:cNvSpPr>
          <p:nvPr>
            <p:ph type="title"/>
          </p:nvPr>
        </p:nvSpPr>
        <p:spPr>
          <a:xfrm>
            <a:off x="33338" y="-38100"/>
            <a:ext cx="8966200" cy="1082675"/>
          </a:xfrm>
        </p:spPr>
        <p:txBody>
          <a:bodyPr/>
          <a:lstStyle/>
          <a:p>
            <a:pPr eaLnBrk="1" hangingPunct="1"/>
            <a:r>
              <a:rPr lang="en-US" altLang="en-US" sz="3600">
                <a:solidFill>
                  <a:srgbClr val="00FF00"/>
                </a:solidFill>
                <a:latin typeface="Comic Sans MS" panose="030F0702030302020204" pitchFamily="66" charset="0"/>
              </a:rPr>
              <a:t>The Algebra of PCA</a:t>
            </a:r>
          </a:p>
        </p:txBody>
      </p:sp>
      <p:sp>
        <p:nvSpPr>
          <p:cNvPr id="630787" name="Rectangle 3">
            <a:extLst>
              <a:ext uri="{FF2B5EF4-FFF2-40B4-BE49-F238E27FC236}">
                <a16:creationId xmlns:a16="http://schemas.microsoft.com/office/drawing/2014/main" id="{CFD47083-DA74-4A2C-B51C-6A467D316880}"/>
              </a:ext>
            </a:extLst>
          </p:cNvPr>
          <p:cNvSpPr>
            <a:spLocks noGrp="1" noChangeArrowheads="1"/>
          </p:cNvSpPr>
          <p:nvPr>
            <p:ph type="body" idx="1"/>
          </p:nvPr>
        </p:nvSpPr>
        <p:spPr>
          <a:xfrm>
            <a:off x="130175" y="742950"/>
            <a:ext cx="8991600" cy="5872163"/>
          </a:xfrm>
        </p:spPr>
        <p:txBody>
          <a:bodyPr/>
          <a:lstStyle/>
          <a:p>
            <a:pPr eaLnBrk="1" hangingPunct="1"/>
            <a:r>
              <a:rPr lang="en-US" altLang="en-US">
                <a:latin typeface="Comic Sans MS" panose="030F0702030302020204" pitchFamily="66" charset="0"/>
              </a:rPr>
              <a:t>finding the principal axes involves eigenanalysis of the cross-products matrix (S)</a:t>
            </a:r>
          </a:p>
          <a:p>
            <a:pPr eaLnBrk="1" hangingPunct="1"/>
            <a:r>
              <a:rPr lang="en-US" altLang="en-US">
                <a:latin typeface="Comic Sans MS" panose="030F0702030302020204" pitchFamily="66" charset="0"/>
              </a:rPr>
              <a:t>the eigenvalues (latent roots) of S are solutions (</a:t>
            </a:r>
            <a:r>
              <a:rPr lang="en-US" altLang="en-US" i="1">
                <a:latin typeface="Comic Sans MS" panose="030F0702030302020204" pitchFamily="66" charset="0"/>
                <a:sym typeface="Symbol" panose="05050102010706020507" pitchFamily="18" charset="2"/>
              </a:rPr>
              <a:t></a:t>
            </a:r>
            <a:r>
              <a:rPr lang="en-US" altLang="en-US">
                <a:latin typeface="Comic Sans MS" panose="030F0702030302020204" pitchFamily="66" charset="0"/>
                <a:sym typeface="Symbol" panose="05050102010706020507" pitchFamily="18" charset="2"/>
              </a:rPr>
              <a:t>) to the characteristic equation</a:t>
            </a:r>
          </a:p>
          <a:p>
            <a:pPr eaLnBrk="1" hangingPunct="1"/>
            <a:endParaRPr lang="en-US" altLang="en-US">
              <a:latin typeface="Comic Sans MS" panose="030F0702030302020204" pitchFamily="66" charset="0"/>
              <a:sym typeface="Symbol" panose="05050102010706020507" pitchFamily="18" charset="2"/>
            </a:endParaRPr>
          </a:p>
          <a:p>
            <a:pPr eaLnBrk="1" hangingPunct="1">
              <a:buFontTx/>
              <a:buNone/>
            </a:pPr>
            <a:endParaRPr lang="en-US" altLang="en-US">
              <a:latin typeface="Comic Sans MS" panose="030F0702030302020204" pitchFamily="66" charset="0"/>
              <a:sym typeface="Symbol" panose="05050102010706020507" pitchFamily="18" charset="2"/>
            </a:endParaRPr>
          </a:p>
        </p:txBody>
      </p:sp>
      <p:graphicFrame>
        <p:nvGraphicFramePr>
          <p:cNvPr id="630827" name="Object 43">
            <a:extLst>
              <a:ext uri="{FF2B5EF4-FFF2-40B4-BE49-F238E27FC236}">
                <a16:creationId xmlns:a16="http://schemas.microsoft.com/office/drawing/2014/main" id="{17F3451C-E276-4880-8FFE-AAFB40D4419D}"/>
              </a:ext>
            </a:extLst>
          </p:cNvPr>
          <p:cNvGraphicFramePr>
            <a:graphicFrameLocks noChangeAspect="1"/>
          </p:cNvGraphicFramePr>
          <p:nvPr/>
        </p:nvGraphicFramePr>
        <p:xfrm>
          <a:off x="2362200" y="3581400"/>
          <a:ext cx="3983038" cy="1477963"/>
        </p:xfrm>
        <a:graphic>
          <a:graphicData uri="http://schemas.openxmlformats.org/presentationml/2006/ole">
            <mc:AlternateContent xmlns:mc="http://schemas.openxmlformats.org/markup-compatibility/2006">
              <mc:Choice xmlns:v="urn:schemas-microsoft-com:vml" Requires="v">
                <p:oleObj spid="_x0000_s7174" name="Equation" r:id="rId3" imgW="685800" imgH="253800" progId="Equation.3">
                  <p:embed/>
                </p:oleObj>
              </mc:Choice>
              <mc:Fallback>
                <p:oleObj name="Equation" r:id="rId3" imgW="685800" imgH="253800" progId="Equation.3">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581400"/>
                        <a:ext cx="3983038" cy="1477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0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07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0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7"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801FBBB-6127-40AD-81D7-D3B8A4AD487C}"/>
              </a:ext>
            </a:extLst>
          </p:cNvPr>
          <p:cNvSpPr>
            <a:spLocks noGrp="1" noChangeArrowheads="1"/>
          </p:cNvSpPr>
          <p:nvPr>
            <p:ph type="title"/>
          </p:nvPr>
        </p:nvSpPr>
        <p:spPr>
          <a:xfrm>
            <a:off x="33338" y="-38100"/>
            <a:ext cx="8966200" cy="1082675"/>
          </a:xfrm>
        </p:spPr>
        <p:txBody>
          <a:bodyPr/>
          <a:lstStyle/>
          <a:p>
            <a:pPr eaLnBrk="1" hangingPunct="1"/>
            <a:r>
              <a:rPr lang="en-US" altLang="en-US" sz="3600">
                <a:solidFill>
                  <a:srgbClr val="00FF00"/>
                </a:solidFill>
                <a:latin typeface="Comic Sans MS" panose="030F0702030302020204" pitchFamily="66" charset="0"/>
              </a:rPr>
              <a:t>The Algebra of PCA</a:t>
            </a:r>
          </a:p>
        </p:txBody>
      </p:sp>
      <p:sp>
        <p:nvSpPr>
          <p:cNvPr id="631811" name="Rectangle 3">
            <a:extLst>
              <a:ext uri="{FF2B5EF4-FFF2-40B4-BE49-F238E27FC236}">
                <a16:creationId xmlns:a16="http://schemas.microsoft.com/office/drawing/2014/main" id="{A007F9D8-3FF2-442F-AC39-F105A4421090}"/>
              </a:ext>
            </a:extLst>
          </p:cNvPr>
          <p:cNvSpPr>
            <a:spLocks noGrp="1" noChangeArrowheads="1"/>
          </p:cNvSpPr>
          <p:nvPr>
            <p:ph type="body" idx="1"/>
          </p:nvPr>
        </p:nvSpPr>
        <p:spPr>
          <a:xfrm>
            <a:off x="130175" y="742950"/>
            <a:ext cx="8991600" cy="5872163"/>
          </a:xfrm>
        </p:spPr>
        <p:txBody>
          <a:bodyPr/>
          <a:lstStyle/>
          <a:p>
            <a:pPr eaLnBrk="1" hangingPunct="1">
              <a:buClr>
                <a:srgbClr val="00FF00"/>
              </a:buClr>
            </a:pPr>
            <a:r>
              <a:rPr lang="en-US" altLang="en-US">
                <a:latin typeface="Comic Sans MS" panose="030F0702030302020204" pitchFamily="66" charset="0"/>
              </a:rPr>
              <a:t>the eigenvalues, </a:t>
            </a:r>
            <a:r>
              <a:rPr lang="en-US" altLang="en-US" i="1">
                <a:latin typeface="Comic Sans MS" panose="030F0702030302020204" pitchFamily="66" charset="0"/>
                <a:sym typeface="Symbol" panose="05050102010706020507" pitchFamily="18" charset="2"/>
              </a:rPr>
              <a:t></a:t>
            </a:r>
            <a:r>
              <a:rPr lang="en-US" altLang="en-US" baseline="-25000">
                <a:latin typeface="Comic Sans MS" panose="030F0702030302020204" pitchFamily="66" charset="0"/>
                <a:sym typeface="Symbol" panose="05050102010706020507" pitchFamily="18" charset="2"/>
              </a:rPr>
              <a:t>1</a:t>
            </a:r>
            <a:r>
              <a:rPr lang="en-US" altLang="en-US">
                <a:latin typeface="Comic Sans MS" panose="030F0702030302020204" pitchFamily="66" charset="0"/>
                <a:sym typeface="Symbol" panose="05050102010706020507" pitchFamily="18" charset="2"/>
              </a:rPr>
              <a:t>, </a:t>
            </a:r>
            <a:r>
              <a:rPr lang="en-US" altLang="en-US" i="1">
                <a:latin typeface="Comic Sans MS" panose="030F0702030302020204" pitchFamily="66" charset="0"/>
                <a:sym typeface="Symbol" panose="05050102010706020507" pitchFamily="18" charset="2"/>
              </a:rPr>
              <a:t></a:t>
            </a:r>
            <a:r>
              <a:rPr lang="en-US" altLang="en-US" baseline="-25000">
                <a:latin typeface="Comic Sans MS" panose="030F0702030302020204" pitchFamily="66" charset="0"/>
                <a:sym typeface="Symbol" panose="05050102010706020507" pitchFamily="18" charset="2"/>
              </a:rPr>
              <a:t>2</a:t>
            </a:r>
            <a:r>
              <a:rPr lang="en-US" altLang="en-US">
                <a:latin typeface="Comic Sans MS" panose="030F0702030302020204" pitchFamily="66" charset="0"/>
                <a:sym typeface="Symbol" panose="05050102010706020507" pitchFamily="18" charset="2"/>
              </a:rPr>
              <a:t>, ... </a:t>
            </a:r>
            <a:r>
              <a:rPr lang="en-US" altLang="en-US" i="1">
                <a:latin typeface="Comic Sans MS" panose="030F0702030302020204" pitchFamily="66" charset="0"/>
                <a:sym typeface="Symbol" panose="05050102010706020507" pitchFamily="18" charset="2"/>
              </a:rPr>
              <a:t></a:t>
            </a:r>
            <a:r>
              <a:rPr lang="en-US" altLang="en-US" baseline="-25000">
                <a:latin typeface="Comic Sans MS" panose="030F0702030302020204" pitchFamily="66" charset="0"/>
                <a:sym typeface="Symbol" panose="05050102010706020507" pitchFamily="18" charset="2"/>
              </a:rPr>
              <a:t>p</a:t>
            </a:r>
            <a:r>
              <a:rPr lang="en-US" altLang="en-US">
                <a:latin typeface="Comic Sans MS" panose="030F0702030302020204" pitchFamily="66" charset="0"/>
              </a:rPr>
              <a:t>  are the variances of the coordinates on each principal component axis</a:t>
            </a:r>
          </a:p>
          <a:p>
            <a:pPr eaLnBrk="1" hangingPunct="1">
              <a:buClr>
                <a:srgbClr val="00FF00"/>
              </a:buClr>
            </a:pPr>
            <a:r>
              <a:rPr lang="en-US" altLang="en-US">
                <a:latin typeface="Comic Sans MS" panose="030F0702030302020204" pitchFamily="66" charset="0"/>
                <a:sym typeface="Symbol" panose="05050102010706020507" pitchFamily="18" charset="2"/>
              </a:rPr>
              <a:t>the sum of all </a:t>
            </a:r>
            <a:r>
              <a:rPr lang="en-US" altLang="en-US" i="1">
                <a:latin typeface="Comic Sans MS" panose="030F0702030302020204" pitchFamily="66" charset="0"/>
                <a:sym typeface="Symbol" panose="05050102010706020507" pitchFamily="18" charset="2"/>
              </a:rPr>
              <a:t>p </a:t>
            </a:r>
            <a:r>
              <a:rPr lang="en-US" altLang="en-US">
                <a:latin typeface="Comic Sans MS" panose="030F0702030302020204" pitchFamily="66" charset="0"/>
                <a:sym typeface="Symbol" panose="05050102010706020507" pitchFamily="18" charset="2"/>
              </a:rPr>
              <a:t>eigenvalues equals the trace of S (the sum of the variances of the original variables).</a:t>
            </a:r>
          </a:p>
          <a:p>
            <a:pPr eaLnBrk="1" hangingPunct="1">
              <a:buFontTx/>
              <a:buNone/>
            </a:pPr>
            <a:endParaRPr lang="en-US" altLang="en-US">
              <a:solidFill>
                <a:srgbClr val="FF33CC"/>
              </a:solidFill>
              <a:latin typeface="Comic Sans MS" panose="030F0702030302020204" pitchFamily="66" charset="0"/>
            </a:endParaRPr>
          </a:p>
        </p:txBody>
      </p:sp>
      <p:graphicFrame>
        <p:nvGraphicFramePr>
          <p:cNvPr id="631834" name="Group 26">
            <a:extLst>
              <a:ext uri="{FF2B5EF4-FFF2-40B4-BE49-F238E27FC236}">
                <a16:creationId xmlns:a16="http://schemas.microsoft.com/office/drawing/2014/main" id="{07B52CDA-1DFE-45C1-8CA2-BE4831A5A41F}"/>
              </a:ext>
            </a:extLst>
          </p:cNvPr>
          <p:cNvGraphicFramePr>
            <a:graphicFrameLocks noGrp="1"/>
          </p:cNvGraphicFramePr>
          <p:nvPr/>
        </p:nvGraphicFramePr>
        <p:xfrm>
          <a:off x="295275" y="4175125"/>
          <a:ext cx="4191000" cy="1582738"/>
        </p:xfrm>
        <a:graphic>
          <a:graphicData uri="http://schemas.openxmlformats.org/drawingml/2006/table">
            <a:tbl>
              <a:tblPr/>
              <a:tblGrid>
                <a:gridCol w="1397000">
                  <a:extLst>
                    <a:ext uri="{9D8B030D-6E8A-4147-A177-3AD203B41FA5}">
                      <a16:colId xmlns:a16="http://schemas.microsoft.com/office/drawing/2014/main" val="20000"/>
                    </a:ext>
                  </a:extLst>
                </a:gridCol>
                <a:gridCol w="1344613">
                  <a:extLst>
                    <a:ext uri="{9D8B030D-6E8A-4147-A177-3AD203B41FA5}">
                      <a16:colId xmlns:a16="http://schemas.microsoft.com/office/drawing/2014/main" val="20001"/>
                    </a:ext>
                  </a:extLst>
                </a:gridCol>
                <a:gridCol w="1449387">
                  <a:extLst>
                    <a:ext uri="{9D8B030D-6E8A-4147-A177-3AD203B41FA5}">
                      <a16:colId xmlns:a16="http://schemas.microsoft.com/office/drawing/2014/main" val="20002"/>
                    </a:ext>
                  </a:extLst>
                </a:gridCol>
              </a:tblGrid>
              <a:tr h="5334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00"/>
                          </a:solidFill>
                          <a:effectLst/>
                          <a:latin typeface="Arial" charset="0"/>
                          <a:cs typeface="Arial" charset="0"/>
                        </a:rPr>
                        <a:t> </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25000">
                          <a:ln>
                            <a:noFill/>
                          </a:ln>
                          <a:solidFill>
                            <a:srgbClr val="FFFF00"/>
                          </a:solidFill>
                          <a:effectLst/>
                          <a:latin typeface="Arial" charset="0"/>
                          <a:cs typeface="Arial" charset="0"/>
                        </a:rPr>
                        <a:t>1</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25000">
                          <a:ln>
                            <a:noFill/>
                          </a:ln>
                          <a:solidFill>
                            <a:srgbClr val="FFFF00"/>
                          </a:solidFill>
                          <a:effectLst/>
                          <a:latin typeface="Arial" charset="0"/>
                          <a:cs typeface="Arial" charset="0"/>
                        </a:rPr>
                        <a:t>2</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30000">
                          <a:ln>
                            <a:noFill/>
                          </a:ln>
                          <a:solidFill>
                            <a:srgbClr val="FFFF00"/>
                          </a:solidFill>
                          <a:effectLst/>
                          <a:latin typeface="Arial" charset="0"/>
                          <a:cs typeface="Arial" charset="0"/>
                        </a:rPr>
                        <a:t>1</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6.6707</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3.4170</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30000">
                          <a:ln>
                            <a:noFill/>
                          </a:ln>
                          <a:solidFill>
                            <a:srgbClr val="FFFF00"/>
                          </a:solidFill>
                          <a:effectLst/>
                          <a:latin typeface="Arial" charset="0"/>
                          <a:cs typeface="Arial" charset="0"/>
                        </a:rPr>
                        <a:t>2</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3.4170</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6.2384</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8694" name="Text Box 24">
            <a:extLst>
              <a:ext uri="{FF2B5EF4-FFF2-40B4-BE49-F238E27FC236}">
                <a16:creationId xmlns:a16="http://schemas.microsoft.com/office/drawing/2014/main" id="{9ED69F8A-4938-48CA-8D54-040C2BF0F8E9}"/>
              </a:ext>
            </a:extLst>
          </p:cNvPr>
          <p:cNvSpPr txBox="1">
            <a:spLocks noChangeArrowheads="1"/>
          </p:cNvSpPr>
          <p:nvPr/>
        </p:nvSpPr>
        <p:spPr bwMode="auto">
          <a:xfrm>
            <a:off x="4681538" y="4186238"/>
            <a:ext cx="413067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3200" b="1" i="1">
                <a:solidFill>
                  <a:srgbClr val="FF33CC"/>
                </a:solidFill>
                <a:sym typeface="Symbol" panose="05050102010706020507" pitchFamily="18" charset="2"/>
              </a:rPr>
              <a:t></a:t>
            </a:r>
            <a:r>
              <a:rPr lang="en-US" altLang="en-US" sz="3200" b="1" baseline="-25000">
                <a:solidFill>
                  <a:srgbClr val="FF33CC"/>
                </a:solidFill>
                <a:sym typeface="Symbol" panose="05050102010706020507" pitchFamily="18" charset="2"/>
              </a:rPr>
              <a:t>1 </a:t>
            </a:r>
            <a:r>
              <a:rPr lang="en-US" altLang="en-US" sz="3200" b="1">
                <a:solidFill>
                  <a:srgbClr val="FF33CC"/>
                </a:solidFill>
                <a:sym typeface="Symbol" panose="05050102010706020507" pitchFamily="18" charset="2"/>
              </a:rPr>
              <a:t>= 9.8783</a:t>
            </a:r>
          </a:p>
          <a:p>
            <a:pPr algn="l" eaLnBrk="1" hangingPunct="1"/>
            <a:r>
              <a:rPr lang="en-US" altLang="en-US" sz="3200" b="1" i="1">
                <a:solidFill>
                  <a:srgbClr val="FF33CC"/>
                </a:solidFill>
                <a:sym typeface="Symbol" panose="05050102010706020507" pitchFamily="18" charset="2"/>
              </a:rPr>
              <a:t></a:t>
            </a:r>
            <a:r>
              <a:rPr lang="en-US" altLang="en-US" sz="3200" b="1" baseline="-25000">
                <a:solidFill>
                  <a:srgbClr val="FF33CC"/>
                </a:solidFill>
                <a:sym typeface="Symbol" panose="05050102010706020507" pitchFamily="18" charset="2"/>
              </a:rPr>
              <a:t>2</a:t>
            </a:r>
            <a:r>
              <a:rPr lang="en-US" altLang="en-US" sz="3200" b="1">
                <a:solidFill>
                  <a:srgbClr val="FF33CC"/>
                </a:solidFill>
                <a:sym typeface="Symbol" panose="05050102010706020507" pitchFamily="18" charset="2"/>
              </a:rPr>
              <a:t> = 3.0308</a:t>
            </a:r>
            <a:br>
              <a:rPr lang="en-US" altLang="en-US" sz="3200" b="1">
                <a:solidFill>
                  <a:schemeClr val="bg1"/>
                </a:solidFill>
                <a:sym typeface="Symbol" panose="05050102010706020507" pitchFamily="18" charset="2"/>
              </a:rPr>
            </a:br>
            <a:br>
              <a:rPr lang="en-US" altLang="en-US" sz="3200" b="1">
                <a:solidFill>
                  <a:schemeClr val="bg1"/>
                </a:solidFill>
                <a:sym typeface="Symbol" panose="05050102010706020507" pitchFamily="18" charset="2"/>
              </a:rPr>
            </a:br>
            <a:r>
              <a:rPr lang="en-US" altLang="en-US" sz="3200" b="1">
                <a:solidFill>
                  <a:srgbClr val="00FFFF"/>
                </a:solidFill>
                <a:sym typeface="Symbol" panose="05050102010706020507" pitchFamily="18" charset="2"/>
              </a:rPr>
              <a:t>Note: </a:t>
            </a:r>
            <a:r>
              <a:rPr lang="en-US" altLang="en-US" sz="3200" b="1" i="1">
                <a:solidFill>
                  <a:srgbClr val="00FFFF"/>
                </a:solidFill>
                <a:sym typeface="Symbol" panose="05050102010706020507" pitchFamily="18" charset="2"/>
              </a:rPr>
              <a:t></a:t>
            </a:r>
            <a:r>
              <a:rPr lang="en-US" altLang="en-US" sz="3200" b="1" baseline="-25000">
                <a:solidFill>
                  <a:srgbClr val="00FFFF"/>
                </a:solidFill>
                <a:sym typeface="Symbol" panose="05050102010706020507" pitchFamily="18" charset="2"/>
              </a:rPr>
              <a:t>1</a:t>
            </a:r>
            <a:r>
              <a:rPr lang="en-US" altLang="en-US" sz="3200" b="1">
                <a:solidFill>
                  <a:srgbClr val="00FFFF"/>
                </a:solidFill>
                <a:sym typeface="Symbol" panose="05050102010706020507" pitchFamily="18" charset="2"/>
              </a:rPr>
              <a:t>+</a:t>
            </a:r>
            <a:r>
              <a:rPr lang="en-US" altLang="en-US" sz="3200" b="1" i="1">
                <a:solidFill>
                  <a:srgbClr val="00FFFF"/>
                </a:solidFill>
                <a:sym typeface="Symbol" panose="05050102010706020507" pitchFamily="18" charset="2"/>
              </a:rPr>
              <a:t></a:t>
            </a:r>
            <a:r>
              <a:rPr lang="en-US" altLang="en-US" sz="3200" b="1" baseline="-25000">
                <a:solidFill>
                  <a:srgbClr val="00FFFF"/>
                </a:solidFill>
                <a:sym typeface="Symbol" panose="05050102010706020507" pitchFamily="18" charset="2"/>
              </a:rPr>
              <a:t>2</a:t>
            </a:r>
            <a:r>
              <a:rPr lang="en-US" altLang="en-US" sz="3200" b="1">
                <a:solidFill>
                  <a:srgbClr val="00FFFF"/>
                </a:solidFill>
                <a:sym typeface="Symbol" panose="05050102010706020507" pitchFamily="18" charset="2"/>
              </a:rPr>
              <a:t> =12.9091</a:t>
            </a:r>
          </a:p>
        </p:txBody>
      </p:sp>
      <p:sp>
        <p:nvSpPr>
          <p:cNvPr id="28695" name="Text Box 25">
            <a:extLst>
              <a:ext uri="{FF2B5EF4-FFF2-40B4-BE49-F238E27FC236}">
                <a16:creationId xmlns:a16="http://schemas.microsoft.com/office/drawing/2014/main" id="{72CC87E9-E263-4E85-AB53-21465D5DAFBB}"/>
              </a:ext>
            </a:extLst>
          </p:cNvPr>
          <p:cNvSpPr txBox="1">
            <a:spLocks noChangeArrowheads="1"/>
          </p:cNvSpPr>
          <p:nvPr/>
        </p:nvSpPr>
        <p:spPr bwMode="auto">
          <a:xfrm>
            <a:off x="915988" y="6003925"/>
            <a:ext cx="2828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solidFill>
                  <a:srgbClr val="00FFFF"/>
                </a:solidFill>
              </a:rPr>
              <a:t>Trace = 12.9091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1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18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1"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2E83B0C-5A57-4631-8E57-5CEC4AD89BE1}"/>
              </a:ext>
            </a:extLst>
          </p:cNvPr>
          <p:cNvSpPr>
            <a:spLocks noGrp="1" noChangeArrowheads="1"/>
          </p:cNvSpPr>
          <p:nvPr>
            <p:ph type="title"/>
          </p:nvPr>
        </p:nvSpPr>
        <p:spPr>
          <a:xfrm>
            <a:off x="33338" y="-38100"/>
            <a:ext cx="8966200" cy="1082675"/>
          </a:xfrm>
        </p:spPr>
        <p:txBody>
          <a:bodyPr/>
          <a:lstStyle/>
          <a:p>
            <a:pPr eaLnBrk="1" hangingPunct="1"/>
            <a:r>
              <a:rPr lang="en-US" altLang="en-US" sz="3600">
                <a:solidFill>
                  <a:srgbClr val="00FF00"/>
                </a:solidFill>
                <a:latin typeface="Comic Sans MS" panose="030F0702030302020204" pitchFamily="66" charset="0"/>
              </a:rPr>
              <a:t>The Algebra of PCA</a:t>
            </a:r>
          </a:p>
        </p:txBody>
      </p:sp>
      <p:sp>
        <p:nvSpPr>
          <p:cNvPr id="633859" name="Rectangle 3">
            <a:extLst>
              <a:ext uri="{FF2B5EF4-FFF2-40B4-BE49-F238E27FC236}">
                <a16:creationId xmlns:a16="http://schemas.microsoft.com/office/drawing/2014/main" id="{7510E706-DA65-4533-944F-0159DC05C202}"/>
              </a:ext>
            </a:extLst>
          </p:cNvPr>
          <p:cNvSpPr>
            <a:spLocks noGrp="1" noChangeArrowheads="1"/>
          </p:cNvSpPr>
          <p:nvPr>
            <p:ph type="body" idx="1"/>
          </p:nvPr>
        </p:nvSpPr>
        <p:spPr>
          <a:xfrm>
            <a:off x="130175" y="742950"/>
            <a:ext cx="8991600" cy="3219450"/>
          </a:xfrm>
        </p:spPr>
        <p:txBody>
          <a:bodyPr/>
          <a:lstStyle/>
          <a:p>
            <a:pPr eaLnBrk="1" hangingPunct="1">
              <a:buClr>
                <a:srgbClr val="00FF00"/>
              </a:buClr>
            </a:pPr>
            <a:r>
              <a:rPr lang="en-US" altLang="en-US">
                <a:latin typeface="Comic Sans MS" panose="030F0702030302020204" pitchFamily="66" charset="0"/>
                <a:sym typeface="Symbol" panose="05050102010706020507" pitchFamily="18" charset="2"/>
              </a:rPr>
              <a:t>each eigenvector consists of </a:t>
            </a:r>
            <a:r>
              <a:rPr lang="en-US" altLang="en-US" i="1">
                <a:latin typeface="Comic Sans MS" panose="030F0702030302020204" pitchFamily="66" charset="0"/>
                <a:sym typeface="Symbol" panose="05050102010706020507" pitchFamily="18" charset="2"/>
              </a:rPr>
              <a:t>p</a:t>
            </a:r>
            <a:r>
              <a:rPr lang="en-US" altLang="en-US">
                <a:latin typeface="Comic Sans MS" panose="030F0702030302020204" pitchFamily="66" charset="0"/>
                <a:sym typeface="Symbol" panose="05050102010706020507" pitchFamily="18" charset="2"/>
              </a:rPr>
              <a:t> values which represent the “contribution” of each variable to the principal component axis </a:t>
            </a:r>
          </a:p>
          <a:p>
            <a:pPr eaLnBrk="1" hangingPunct="1">
              <a:buClr>
                <a:srgbClr val="00FF00"/>
              </a:buClr>
            </a:pPr>
            <a:r>
              <a:rPr lang="en-US" altLang="en-US" sz="2800">
                <a:latin typeface="Comic Sans MS" panose="030F0702030302020204" pitchFamily="66" charset="0"/>
                <a:sym typeface="Symbol" panose="05050102010706020507" pitchFamily="18" charset="2"/>
              </a:rPr>
              <a:t>eigenvectors are uncorrelated (orthogonal) </a:t>
            </a:r>
          </a:p>
          <a:p>
            <a:pPr lvl="1" eaLnBrk="1" hangingPunct="1">
              <a:buClr>
                <a:srgbClr val="00FF00"/>
              </a:buClr>
            </a:pPr>
            <a:r>
              <a:rPr lang="en-US" altLang="en-US" sz="2400">
                <a:latin typeface="Comic Sans MS" panose="030F0702030302020204" pitchFamily="66" charset="0"/>
                <a:sym typeface="Symbol" panose="05050102010706020507" pitchFamily="18" charset="2"/>
              </a:rPr>
              <a:t>their cross-products are zero.</a:t>
            </a:r>
          </a:p>
          <a:p>
            <a:pPr eaLnBrk="1" hangingPunct="1">
              <a:buClr>
                <a:srgbClr val="00FF00"/>
              </a:buClr>
              <a:buFontTx/>
              <a:buNone/>
            </a:pPr>
            <a:endParaRPr lang="en-US" altLang="en-US">
              <a:solidFill>
                <a:srgbClr val="FF33CC"/>
              </a:solidFill>
              <a:latin typeface="Comic Sans MS" panose="030F0702030302020204" pitchFamily="66" charset="0"/>
            </a:endParaRPr>
          </a:p>
        </p:txBody>
      </p:sp>
      <p:graphicFrame>
        <p:nvGraphicFramePr>
          <p:cNvPr id="633887" name="Group 31">
            <a:extLst>
              <a:ext uri="{FF2B5EF4-FFF2-40B4-BE49-F238E27FC236}">
                <a16:creationId xmlns:a16="http://schemas.microsoft.com/office/drawing/2014/main" id="{AD0A4142-27FB-49ED-9D1C-CDF23C8BD6E2}"/>
              </a:ext>
            </a:extLst>
          </p:cNvPr>
          <p:cNvGraphicFramePr>
            <a:graphicFrameLocks noGrp="1"/>
          </p:cNvGraphicFramePr>
          <p:nvPr/>
        </p:nvGraphicFramePr>
        <p:xfrm>
          <a:off x="2124075" y="4611688"/>
          <a:ext cx="4191000" cy="1582737"/>
        </p:xfrm>
        <a:graphic>
          <a:graphicData uri="http://schemas.openxmlformats.org/drawingml/2006/table">
            <a:tbl>
              <a:tblPr/>
              <a:tblGrid>
                <a:gridCol w="1397000">
                  <a:extLst>
                    <a:ext uri="{9D8B030D-6E8A-4147-A177-3AD203B41FA5}">
                      <a16:colId xmlns:a16="http://schemas.microsoft.com/office/drawing/2014/main" val="20000"/>
                    </a:ext>
                  </a:extLst>
                </a:gridCol>
                <a:gridCol w="1344613">
                  <a:extLst>
                    <a:ext uri="{9D8B030D-6E8A-4147-A177-3AD203B41FA5}">
                      <a16:colId xmlns:a16="http://schemas.microsoft.com/office/drawing/2014/main" val="20001"/>
                    </a:ext>
                  </a:extLst>
                </a:gridCol>
                <a:gridCol w="1449387">
                  <a:extLst>
                    <a:ext uri="{9D8B030D-6E8A-4147-A177-3AD203B41FA5}">
                      <a16:colId xmlns:a16="http://schemas.microsoft.com/office/drawing/2014/main" val="20002"/>
                    </a:ext>
                  </a:extLst>
                </a:gridCol>
              </a:tblGrid>
              <a:tr h="5334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00"/>
                          </a:solidFill>
                          <a:effectLst/>
                          <a:latin typeface="Arial" charset="0"/>
                          <a:cs typeface="Arial" charset="0"/>
                        </a:rPr>
                        <a:t> </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u</a:t>
                      </a:r>
                      <a:r>
                        <a:rPr kumimoji="0" lang="en-US" sz="1800" b="1" i="1" u="none" strike="noStrike" cap="none" normalizeH="0" baseline="-25000">
                          <a:ln>
                            <a:noFill/>
                          </a:ln>
                          <a:solidFill>
                            <a:srgbClr val="FFFF00"/>
                          </a:solidFill>
                          <a:effectLst/>
                          <a:latin typeface="Arial" charset="0"/>
                          <a:cs typeface="Arial" charset="0"/>
                        </a:rPr>
                        <a:t>1</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u</a:t>
                      </a:r>
                      <a:r>
                        <a:rPr kumimoji="0" lang="en-US" sz="1800" b="1" i="1" u="none" strike="noStrike" cap="none" normalizeH="0" baseline="-25000">
                          <a:ln>
                            <a:noFill/>
                          </a:ln>
                          <a:solidFill>
                            <a:srgbClr val="FFFF00"/>
                          </a:solidFill>
                          <a:effectLst/>
                          <a:latin typeface="Arial" charset="0"/>
                          <a:cs typeface="Arial" charset="0"/>
                        </a:rPr>
                        <a:t>2</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30000">
                          <a:ln>
                            <a:noFill/>
                          </a:ln>
                          <a:solidFill>
                            <a:srgbClr val="FFFF00"/>
                          </a:solidFill>
                          <a:effectLst/>
                          <a:latin typeface="Arial" charset="0"/>
                          <a:cs typeface="Arial" charset="0"/>
                        </a:rPr>
                        <a:t>1</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0.7291</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Arial" charset="0"/>
                        </a:rPr>
                        <a:t>-0.6844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X</a:t>
                      </a:r>
                      <a:r>
                        <a:rPr kumimoji="0" lang="en-US" sz="1800" b="1" i="1" u="none" strike="noStrike" cap="none" normalizeH="0" baseline="-30000">
                          <a:ln>
                            <a:noFill/>
                          </a:ln>
                          <a:solidFill>
                            <a:srgbClr val="FFFF00"/>
                          </a:solidFill>
                          <a:effectLst/>
                          <a:latin typeface="Arial" charset="0"/>
                          <a:cs typeface="Arial" charset="0"/>
                        </a:rPr>
                        <a:t>2</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Arial" charset="0"/>
                        </a:rPr>
                        <a:t>0.6844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0.7291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18" name="Text Box 24">
            <a:extLst>
              <a:ext uri="{FF2B5EF4-FFF2-40B4-BE49-F238E27FC236}">
                <a16:creationId xmlns:a16="http://schemas.microsoft.com/office/drawing/2014/main" id="{E4CB83E1-C27E-4F25-B15E-D230CD850555}"/>
              </a:ext>
            </a:extLst>
          </p:cNvPr>
          <p:cNvSpPr txBox="1">
            <a:spLocks noChangeArrowheads="1"/>
          </p:cNvSpPr>
          <p:nvPr/>
        </p:nvSpPr>
        <p:spPr bwMode="auto">
          <a:xfrm>
            <a:off x="3200400" y="3962400"/>
            <a:ext cx="2420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solidFill>
                  <a:srgbClr val="FF33CC"/>
                </a:solidFill>
              </a:rPr>
              <a:t>Eigenvectors</a:t>
            </a:r>
          </a:p>
        </p:txBody>
      </p:sp>
      <p:sp>
        <p:nvSpPr>
          <p:cNvPr id="29719" name="Line 33">
            <a:extLst>
              <a:ext uri="{FF2B5EF4-FFF2-40B4-BE49-F238E27FC236}">
                <a16:creationId xmlns:a16="http://schemas.microsoft.com/office/drawing/2014/main" id="{D4578AB2-E765-4E22-9263-192D6CA9517C}"/>
              </a:ext>
            </a:extLst>
          </p:cNvPr>
          <p:cNvSpPr>
            <a:spLocks noChangeShapeType="1"/>
          </p:cNvSpPr>
          <p:nvPr/>
        </p:nvSpPr>
        <p:spPr bwMode="auto">
          <a:xfrm>
            <a:off x="4208463" y="4384675"/>
            <a:ext cx="0" cy="38100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9720" name="Line 34">
            <a:extLst>
              <a:ext uri="{FF2B5EF4-FFF2-40B4-BE49-F238E27FC236}">
                <a16:creationId xmlns:a16="http://schemas.microsoft.com/office/drawing/2014/main" id="{3261C70F-5D4D-4290-90FF-DCF1F2DA2691}"/>
              </a:ext>
            </a:extLst>
          </p:cNvPr>
          <p:cNvSpPr>
            <a:spLocks noChangeShapeType="1"/>
          </p:cNvSpPr>
          <p:nvPr/>
        </p:nvSpPr>
        <p:spPr bwMode="auto">
          <a:xfrm>
            <a:off x="5583238" y="4367213"/>
            <a:ext cx="0" cy="38100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33891" name="Text Box 35">
            <a:extLst>
              <a:ext uri="{FF2B5EF4-FFF2-40B4-BE49-F238E27FC236}">
                <a16:creationId xmlns:a16="http://schemas.microsoft.com/office/drawing/2014/main" id="{1B523E90-193D-4BDC-9775-AE617A92E49E}"/>
              </a:ext>
            </a:extLst>
          </p:cNvPr>
          <p:cNvSpPr txBox="1">
            <a:spLocks noChangeArrowheads="1"/>
          </p:cNvSpPr>
          <p:nvPr/>
        </p:nvSpPr>
        <p:spPr bwMode="auto">
          <a:xfrm>
            <a:off x="1143000" y="6172200"/>
            <a:ext cx="6188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solidFill>
                  <a:srgbClr val="00FFFF"/>
                </a:solidFill>
              </a:rPr>
              <a:t>0.7291*(-0.6844) + 0.6844*0.7291 =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3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38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385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3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build="p"/>
      <p:bldP spid="633891"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21721F92-5257-4C27-AFAB-389D14C481A2}"/>
              </a:ext>
            </a:extLst>
          </p:cNvPr>
          <p:cNvSpPr>
            <a:spLocks noGrp="1" noChangeArrowheads="1"/>
          </p:cNvSpPr>
          <p:nvPr>
            <p:ph type="title"/>
          </p:nvPr>
        </p:nvSpPr>
        <p:spPr>
          <a:xfrm>
            <a:off x="33338" y="-38100"/>
            <a:ext cx="8966200" cy="1082675"/>
          </a:xfrm>
        </p:spPr>
        <p:txBody>
          <a:bodyPr/>
          <a:lstStyle/>
          <a:p>
            <a:pPr eaLnBrk="1" hangingPunct="1"/>
            <a:r>
              <a:rPr lang="en-US" altLang="en-US" sz="3600">
                <a:solidFill>
                  <a:srgbClr val="00FF00"/>
                </a:solidFill>
                <a:latin typeface="Comic Sans MS" panose="030F0702030302020204" pitchFamily="66" charset="0"/>
              </a:rPr>
              <a:t>The Algebra of PCA</a:t>
            </a:r>
          </a:p>
        </p:txBody>
      </p:sp>
      <p:sp>
        <p:nvSpPr>
          <p:cNvPr id="635907" name="Rectangle 3">
            <a:extLst>
              <a:ext uri="{FF2B5EF4-FFF2-40B4-BE49-F238E27FC236}">
                <a16:creationId xmlns:a16="http://schemas.microsoft.com/office/drawing/2014/main" id="{79EB5A8B-6583-41A4-97C6-36142673B327}"/>
              </a:ext>
            </a:extLst>
          </p:cNvPr>
          <p:cNvSpPr>
            <a:spLocks noGrp="1" noChangeArrowheads="1"/>
          </p:cNvSpPr>
          <p:nvPr>
            <p:ph type="body" idx="1"/>
          </p:nvPr>
        </p:nvSpPr>
        <p:spPr>
          <a:xfrm>
            <a:off x="130175" y="742950"/>
            <a:ext cx="8991600" cy="5872163"/>
          </a:xfrm>
        </p:spPr>
        <p:txBody>
          <a:bodyPr/>
          <a:lstStyle/>
          <a:p>
            <a:pPr eaLnBrk="1" hangingPunct="1">
              <a:buClr>
                <a:srgbClr val="00FF00"/>
              </a:buClr>
            </a:pPr>
            <a:r>
              <a:rPr lang="en-US" altLang="en-US">
                <a:latin typeface="Comic Sans MS" panose="030F0702030302020204" pitchFamily="66" charset="0"/>
                <a:sym typeface="Symbol" panose="05050102010706020507" pitchFamily="18" charset="2"/>
              </a:rPr>
              <a:t>coordinates of each object </a:t>
            </a:r>
            <a:r>
              <a:rPr lang="en-US" altLang="en-US" i="1">
                <a:latin typeface="Comic Sans MS" panose="030F0702030302020204" pitchFamily="66" charset="0"/>
                <a:sym typeface="Symbol" panose="05050102010706020507" pitchFamily="18" charset="2"/>
              </a:rPr>
              <a:t>i</a:t>
            </a:r>
            <a:r>
              <a:rPr lang="en-US" altLang="en-US">
                <a:latin typeface="Comic Sans MS" panose="030F0702030302020204" pitchFamily="66" charset="0"/>
                <a:sym typeface="Symbol" panose="05050102010706020507" pitchFamily="18" charset="2"/>
              </a:rPr>
              <a:t> on the </a:t>
            </a:r>
            <a:r>
              <a:rPr lang="en-US" altLang="en-US" i="1">
                <a:latin typeface="Comic Sans MS" panose="030F0702030302020204" pitchFamily="66" charset="0"/>
                <a:sym typeface="Symbol" panose="05050102010706020507" pitchFamily="18" charset="2"/>
              </a:rPr>
              <a:t>k</a:t>
            </a:r>
            <a:r>
              <a:rPr lang="en-US" altLang="en-US" i="1" baseline="30000">
                <a:latin typeface="Comic Sans MS" panose="030F0702030302020204" pitchFamily="66" charset="0"/>
                <a:sym typeface="Symbol" panose="05050102010706020507" pitchFamily="18" charset="2"/>
              </a:rPr>
              <a:t>th</a:t>
            </a:r>
            <a:r>
              <a:rPr lang="en-US" altLang="en-US" i="1">
                <a:latin typeface="Comic Sans MS" panose="030F0702030302020204" pitchFamily="66" charset="0"/>
                <a:sym typeface="Symbol" panose="05050102010706020507" pitchFamily="18" charset="2"/>
              </a:rPr>
              <a:t> </a:t>
            </a:r>
            <a:r>
              <a:rPr lang="en-US" altLang="en-US">
                <a:latin typeface="Comic Sans MS" panose="030F0702030302020204" pitchFamily="66" charset="0"/>
                <a:sym typeface="Symbol" panose="05050102010706020507" pitchFamily="18" charset="2"/>
              </a:rPr>
              <a:t>principal axis, known as the </a:t>
            </a:r>
            <a:r>
              <a:rPr lang="en-US" altLang="en-US">
                <a:solidFill>
                  <a:srgbClr val="00FFFF"/>
                </a:solidFill>
                <a:latin typeface="Comic Sans MS" panose="030F0702030302020204" pitchFamily="66" charset="0"/>
                <a:sym typeface="Symbol" panose="05050102010706020507" pitchFamily="18" charset="2"/>
              </a:rPr>
              <a:t>scores</a:t>
            </a:r>
            <a:r>
              <a:rPr lang="en-US" altLang="en-US">
                <a:latin typeface="Comic Sans MS" panose="030F0702030302020204" pitchFamily="66" charset="0"/>
                <a:sym typeface="Symbol" panose="05050102010706020507" pitchFamily="18" charset="2"/>
              </a:rPr>
              <a:t> on PC </a:t>
            </a:r>
            <a:r>
              <a:rPr lang="en-US" altLang="en-US" i="1">
                <a:latin typeface="Comic Sans MS" panose="030F0702030302020204" pitchFamily="66" charset="0"/>
                <a:sym typeface="Symbol" panose="05050102010706020507" pitchFamily="18" charset="2"/>
              </a:rPr>
              <a:t>k</a:t>
            </a:r>
            <a:r>
              <a:rPr lang="en-US" altLang="en-US">
                <a:latin typeface="Comic Sans MS" panose="030F0702030302020204" pitchFamily="66" charset="0"/>
                <a:sym typeface="Symbol" panose="05050102010706020507" pitchFamily="18" charset="2"/>
              </a:rPr>
              <a:t>, are computed as</a:t>
            </a:r>
          </a:p>
          <a:p>
            <a:pPr eaLnBrk="1" hangingPunct="1">
              <a:buClr>
                <a:srgbClr val="00FF00"/>
              </a:buClr>
            </a:pPr>
            <a:endParaRPr lang="en-US" altLang="en-US">
              <a:latin typeface="Comic Sans MS" panose="030F0702030302020204" pitchFamily="66" charset="0"/>
              <a:sym typeface="Symbol" panose="05050102010706020507" pitchFamily="18" charset="2"/>
            </a:endParaRPr>
          </a:p>
          <a:p>
            <a:pPr eaLnBrk="1" hangingPunct="1">
              <a:spcBef>
                <a:spcPct val="100000"/>
              </a:spcBef>
              <a:buClr>
                <a:srgbClr val="00FF00"/>
              </a:buClr>
              <a:buFontTx/>
              <a:buNone/>
            </a:pPr>
            <a:endParaRPr lang="en-US" altLang="en-US">
              <a:latin typeface="Comic Sans MS" panose="030F0702030302020204" pitchFamily="66" charset="0"/>
              <a:sym typeface="Symbol" panose="05050102010706020507" pitchFamily="18" charset="2"/>
            </a:endParaRPr>
          </a:p>
          <a:p>
            <a:pPr eaLnBrk="1" hangingPunct="1">
              <a:spcBef>
                <a:spcPct val="0"/>
              </a:spcBef>
              <a:buClr>
                <a:srgbClr val="00FF00"/>
              </a:buClr>
            </a:pPr>
            <a:r>
              <a:rPr lang="en-US" altLang="en-US">
                <a:latin typeface="Comic Sans MS" panose="030F0702030302020204" pitchFamily="66" charset="0"/>
                <a:sym typeface="Symbol" panose="05050102010706020507" pitchFamily="18" charset="2"/>
              </a:rPr>
              <a:t>where Z is the </a:t>
            </a:r>
            <a:r>
              <a:rPr lang="en-US" altLang="en-US" i="1">
                <a:latin typeface="Comic Sans MS" panose="030F0702030302020204" pitchFamily="66" charset="0"/>
                <a:sym typeface="Symbol" panose="05050102010706020507" pitchFamily="18" charset="2"/>
              </a:rPr>
              <a:t>n </a:t>
            </a:r>
            <a:r>
              <a:rPr lang="en-US" altLang="en-US">
                <a:latin typeface="Comic Sans MS" panose="030F0702030302020204" pitchFamily="66" charset="0"/>
                <a:sym typeface="Symbol" panose="05050102010706020507" pitchFamily="18" charset="2"/>
              </a:rPr>
              <a:t>x</a:t>
            </a:r>
            <a:r>
              <a:rPr lang="en-US" altLang="en-US" i="1">
                <a:latin typeface="Comic Sans MS" panose="030F0702030302020204" pitchFamily="66" charset="0"/>
                <a:sym typeface="Symbol" panose="05050102010706020507" pitchFamily="18" charset="2"/>
              </a:rPr>
              <a:t> k </a:t>
            </a:r>
            <a:r>
              <a:rPr lang="en-US" altLang="en-US">
                <a:latin typeface="Comic Sans MS" panose="030F0702030302020204" pitchFamily="66" charset="0"/>
                <a:sym typeface="Symbol" panose="05050102010706020507" pitchFamily="18" charset="2"/>
              </a:rPr>
              <a:t>matrix of </a:t>
            </a:r>
            <a:r>
              <a:rPr lang="en-US" altLang="en-US">
                <a:solidFill>
                  <a:srgbClr val="00FFFF"/>
                </a:solidFill>
                <a:latin typeface="Comic Sans MS" panose="030F0702030302020204" pitchFamily="66" charset="0"/>
                <a:sym typeface="Symbol" panose="05050102010706020507" pitchFamily="18" charset="2"/>
              </a:rPr>
              <a:t>PC scores</a:t>
            </a:r>
            <a:r>
              <a:rPr lang="en-US" altLang="en-US">
                <a:latin typeface="Comic Sans MS" panose="030F0702030302020204" pitchFamily="66" charset="0"/>
                <a:sym typeface="Symbol" panose="05050102010706020507" pitchFamily="18" charset="2"/>
              </a:rPr>
              <a:t>, X is the </a:t>
            </a:r>
            <a:r>
              <a:rPr lang="en-US" altLang="en-US" i="1">
                <a:latin typeface="Comic Sans MS" panose="030F0702030302020204" pitchFamily="66" charset="0"/>
                <a:sym typeface="Symbol" panose="05050102010706020507" pitchFamily="18" charset="2"/>
              </a:rPr>
              <a:t>n </a:t>
            </a:r>
            <a:r>
              <a:rPr lang="en-US" altLang="en-US">
                <a:latin typeface="Comic Sans MS" panose="030F0702030302020204" pitchFamily="66" charset="0"/>
                <a:sym typeface="Symbol" panose="05050102010706020507" pitchFamily="18" charset="2"/>
              </a:rPr>
              <a:t>x</a:t>
            </a:r>
            <a:r>
              <a:rPr lang="en-US" altLang="en-US" i="1">
                <a:latin typeface="Comic Sans MS" panose="030F0702030302020204" pitchFamily="66" charset="0"/>
                <a:sym typeface="Symbol" panose="05050102010706020507" pitchFamily="18" charset="2"/>
              </a:rPr>
              <a:t> p </a:t>
            </a:r>
            <a:r>
              <a:rPr lang="en-US" altLang="en-US">
                <a:solidFill>
                  <a:srgbClr val="00FFFF"/>
                </a:solidFill>
                <a:latin typeface="Comic Sans MS" panose="030F0702030302020204" pitchFamily="66" charset="0"/>
                <a:sym typeface="Symbol" panose="05050102010706020507" pitchFamily="18" charset="2"/>
              </a:rPr>
              <a:t>centered data matrix</a:t>
            </a:r>
            <a:r>
              <a:rPr lang="en-US" altLang="en-US">
                <a:latin typeface="Comic Sans MS" panose="030F0702030302020204" pitchFamily="66" charset="0"/>
                <a:sym typeface="Symbol" panose="05050102010706020507" pitchFamily="18" charset="2"/>
              </a:rPr>
              <a:t> and U is the </a:t>
            </a:r>
            <a:r>
              <a:rPr lang="en-US" altLang="en-US" i="1">
                <a:latin typeface="Comic Sans MS" panose="030F0702030302020204" pitchFamily="66" charset="0"/>
                <a:sym typeface="Symbol" panose="05050102010706020507" pitchFamily="18" charset="2"/>
              </a:rPr>
              <a:t>p </a:t>
            </a:r>
            <a:r>
              <a:rPr lang="en-US" altLang="en-US">
                <a:latin typeface="Comic Sans MS" panose="030F0702030302020204" pitchFamily="66" charset="0"/>
                <a:sym typeface="Symbol" panose="05050102010706020507" pitchFamily="18" charset="2"/>
              </a:rPr>
              <a:t>x</a:t>
            </a:r>
            <a:r>
              <a:rPr lang="en-US" altLang="en-US" i="1">
                <a:latin typeface="Comic Sans MS" panose="030F0702030302020204" pitchFamily="66" charset="0"/>
                <a:sym typeface="Symbol" panose="05050102010706020507" pitchFamily="18" charset="2"/>
              </a:rPr>
              <a:t> k </a:t>
            </a:r>
            <a:r>
              <a:rPr lang="en-US" altLang="en-US">
                <a:solidFill>
                  <a:srgbClr val="00FFFF"/>
                </a:solidFill>
                <a:latin typeface="Comic Sans MS" panose="030F0702030302020204" pitchFamily="66" charset="0"/>
                <a:sym typeface="Symbol" panose="05050102010706020507" pitchFamily="18" charset="2"/>
              </a:rPr>
              <a:t>matrix of eigenvectors</a:t>
            </a:r>
            <a:r>
              <a:rPr lang="en-US" altLang="en-US">
                <a:latin typeface="Comic Sans MS" panose="030F0702030302020204" pitchFamily="66" charset="0"/>
                <a:sym typeface="Symbol" panose="05050102010706020507" pitchFamily="18" charset="2"/>
              </a:rPr>
              <a:t>.</a:t>
            </a:r>
          </a:p>
        </p:txBody>
      </p:sp>
      <p:graphicFrame>
        <p:nvGraphicFramePr>
          <p:cNvPr id="635929" name="Object 25">
            <a:extLst>
              <a:ext uri="{FF2B5EF4-FFF2-40B4-BE49-F238E27FC236}">
                <a16:creationId xmlns:a16="http://schemas.microsoft.com/office/drawing/2014/main" id="{0F6B4DE4-F27C-45B3-B431-6AC432C0D9C8}"/>
              </a:ext>
            </a:extLst>
          </p:cNvPr>
          <p:cNvGraphicFramePr>
            <a:graphicFrameLocks noChangeAspect="1"/>
          </p:cNvGraphicFramePr>
          <p:nvPr/>
        </p:nvGraphicFramePr>
        <p:xfrm>
          <a:off x="74613" y="2263775"/>
          <a:ext cx="9144000" cy="1087438"/>
        </p:xfrm>
        <a:graphic>
          <a:graphicData uri="http://schemas.openxmlformats.org/presentationml/2006/ole">
            <mc:AlternateContent xmlns:mc="http://schemas.openxmlformats.org/markup-compatibility/2006">
              <mc:Choice xmlns:v="urn:schemas-microsoft-com:vml" Requires="v">
                <p:oleObj spid="_x0000_s8198" name="Equation" r:id="rId3" imgW="2031840" imgH="241200" progId="Equation.3">
                  <p:embed/>
                </p:oleObj>
              </mc:Choice>
              <mc:Fallback>
                <p:oleObj name="Equation" r:id="rId3" imgW="2031840" imgH="24120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2263775"/>
                        <a:ext cx="9144000"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59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59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26C3959-3D5F-412A-B086-F3F08AF43CBA}"/>
              </a:ext>
            </a:extLst>
          </p:cNvPr>
          <p:cNvSpPr>
            <a:spLocks noGrp="1" noChangeArrowheads="1"/>
          </p:cNvSpPr>
          <p:nvPr>
            <p:ph type="title"/>
          </p:nvPr>
        </p:nvSpPr>
        <p:spPr>
          <a:xfrm>
            <a:off x="33338" y="-38100"/>
            <a:ext cx="8966200" cy="1082675"/>
          </a:xfrm>
        </p:spPr>
        <p:txBody>
          <a:bodyPr/>
          <a:lstStyle/>
          <a:p>
            <a:pPr eaLnBrk="1" hangingPunct="1"/>
            <a:r>
              <a:rPr lang="en-US" altLang="en-US" sz="3600">
                <a:solidFill>
                  <a:srgbClr val="00FF00"/>
                </a:solidFill>
                <a:latin typeface="Comic Sans MS" panose="030F0702030302020204" pitchFamily="66" charset="0"/>
              </a:rPr>
              <a:t>The Algebra of PCA</a:t>
            </a:r>
          </a:p>
        </p:txBody>
      </p:sp>
      <p:sp>
        <p:nvSpPr>
          <p:cNvPr id="657411" name="Rectangle 3">
            <a:extLst>
              <a:ext uri="{FF2B5EF4-FFF2-40B4-BE49-F238E27FC236}">
                <a16:creationId xmlns:a16="http://schemas.microsoft.com/office/drawing/2014/main" id="{4E056B19-C111-495C-8E8F-FA317B073225}"/>
              </a:ext>
            </a:extLst>
          </p:cNvPr>
          <p:cNvSpPr>
            <a:spLocks noGrp="1" noChangeArrowheads="1"/>
          </p:cNvSpPr>
          <p:nvPr>
            <p:ph type="body" idx="1"/>
          </p:nvPr>
        </p:nvSpPr>
        <p:spPr>
          <a:xfrm>
            <a:off x="130175" y="742950"/>
            <a:ext cx="8991600" cy="5872163"/>
          </a:xfrm>
        </p:spPr>
        <p:txBody>
          <a:bodyPr/>
          <a:lstStyle/>
          <a:p>
            <a:pPr eaLnBrk="1" hangingPunct="1">
              <a:buClr>
                <a:srgbClr val="00FF00"/>
              </a:buClr>
            </a:pPr>
            <a:r>
              <a:rPr lang="en-US" altLang="en-US">
                <a:latin typeface="Comic Sans MS" panose="030F0702030302020204" pitchFamily="66" charset="0"/>
                <a:sym typeface="Symbol" panose="05050102010706020507" pitchFamily="18" charset="2"/>
              </a:rPr>
              <a:t>variance of the scores on each PC axis is equal to the corresponding eigenvalue for that axis</a:t>
            </a:r>
          </a:p>
          <a:p>
            <a:pPr eaLnBrk="1" hangingPunct="1">
              <a:buClr>
                <a:srgbClr val="00FF00"/>
              </a:buClr>
            </a:pPr>
            <a:r>
              <a:rPr lang="en-US" altLang="en-US">
                <a:latin typeface="Comic Sans MS" panose="030F0702030302020204" pitchFamily="66" charset="0"/>
                <a:sym typeface="Symbol" panose="05050102010706020507" pitchFamily="18" charset="2"/>
              </a:rPr>
              <a:t>the eigenvalue represents the variance displayed (“explained” or “extracted”) by the </a:t>
            </a:r>
            <a:r>
              <a:rPr lang="en-US" altLang="en-US" i="1">
                <a:latin typeface="Comic Sans MS" panose="030F0702030302020204" pitchFamily="66" charset="0"/>
                <a:sym typeface="Symbol" panose="05050102010706020507" pitchFamily="18" charset="2"/>
              </a:rPr>
              <a:t>k</a:t>
            </a:r>
            <a:r>
              <a:rPr lang="en-US" altLang="en-US" i="1" baseline="30000">
                <a:latin typeface="Comic Sans MS" panose="030F0702030302020204" pitchFamily="66" charset="0"/>
                <a:sym typeface="Symbol" panose="05050102010706020507" pitchFamily="18" charset="2"/>
              </a:rPr>
              <a:t>th</a:t>
            </a:r>
            <a:r>
              <a:rPr lang="en-US" altLang="en-US" i="1">
                <a:latin typeface="Comic Sans MS" panose="030F0702030302020204" pitchFamily="66" charset="0"/>
                <a:sym typeface="Symbol" panose="05050102010706020507" pitchFamily="18" charset="2"/>
              </a:rPr>
              <a:t> </a:t>
            </a:r>
            <a:r>
              <a:rPr lang="en-US" altLang="en-US">
                <a:latin typeface="Comic Sans MS" panose="030F0702030302020204" pitchFamily="66" charset="0"/>
                <a:sym typeface="Symbol" panose="05050102010706020507" pitchFamily="18" charset="2"/>
              </a:rPr>
              <a:t>axis</a:t>
            </a:r>
          </a:p>
          <a:p>
            <a:pPr eaLnBrk="1" hangingPunct="1">
              <a:buClr>
                <a:srgbClr val="00FF00"/>
              </a:buClr>
            </a:pPr>
            <a:r>
              <a:rPr lang="en-US" altLang="en-US">
                <a:latin typeface="Comic Sans MS" panose="030F0702030302020204" pitchFamily="66" charset="0"/>
                <a:sym typeface="Symbol" panose="05050102010706020507" pitchFamily="18" charset="2"/>
              </a:rPr>
              <a:t>the sum of the first </a:t>
            </a:r>
            <a:r>
              <a:rPr lang="en-US" altLang="en-US" i="1">
                <a:latin typeface="Comic Sans MS" panose="030F0702030302020204" pitchFamily="66" charset="0"/>
                <a:sym typeface="Symbol" panose="05050102010706020507" pitchFamily="18" charset="2"/>
              </a:rPr>
              <a:t>k</a:t>
            </a:r>
            <a:r>
              <a:rPr lang="en-US" altLang="en-US">
                <a:latin typeface="Comic Sans MS" panose="030F0702030302020204" pitchFamily="66" charset="0"/>
                <a:sym typeface="Symbol" panose="05050102010706020507" pitchFamily="18" charset="2"/>
              </a:rPr>
              <a:t> eigenvalues is the variance explained by the </a:t>
            </a:r>
            <a:r>
              <a:rPr lang="en-US" altLang="en-US" i="1">
                <a:latin typeface="Comic Sans MS" panose="030F0702030302020204" pitchFamily="66" charset="0"/>
                <a:sym typeface="Symbol" panose="05050102010706020507" pitchFamily="18" charset="2"/>
              </a:rPr>
              <a:t>k</a:t>
            </a:r>
            <a:r>
              <a:rPr lang="en-US" altLang="en-US">
                <a:latin typeface="Comic Sans MS" panose="030F0702030302020204" pitchFamily="66" charset="0"/>
                <a:sym typeface="Symbol" panose="05050102010706020507" pitchFamily="18" charset="2"/>
              </a:rPr>
              <a:t>-dimensional ordination.</a:t>
            </a:r>
          </a:p>
          <a:p>
            <a:pPr eaLnBrk="1" hangingPunct="1">
              <a:buClr>
                <a:srgbClr val="00FF00"/>
              </a:buClr>
              <a:buFontTx/>
              <a:buNone/>
            </a:pPr>
            <a:endParaRPr lang="en-US" altLang="en-US">
              <a:solidFill>
                <a:srgbClr val="FF33CC"/>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B9C11976-A53F-4A77-903D-A713B9384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208"/>
          <a:stretch>
            <a:fillRect/>
          </a:stretch>
        </p:blipFill>
        <p:spPr bwMode="auto">
          <a:xfrm>
            <a:off x="0" y="1865313"/>
            <a:ext cx="9144000" cy="499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 Box 7">
            <a:extLst>
              <a:ext uri="{FF2B5EF4-FFF2-40B4-BE49-F238E27FC236}">
                <a16:creationId xmlns:a16="http://schemas.microsoft.com/office/drawing/2014/main" id="{F9B468BA-BF9D-4EEB-A908-38A6443BA3C8}"/>
              </a:ext>
            </a:extLst>
          </p:cNvPr>
          <p:cNvSpPr txBox="1">
            <a:spLocks noChangeArrowheads="1"/>
          </p:cNvSpPr>
          <p:nvPr/>
        </p:nvSpPr>
        <p:spPr bwMode="auto">
          <a:xfrm>
            <a:off x="152400" y="0"/>
            <a:ext cx="8686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800" b="1" i="1">
                <a:solidFill>
                  <a:srgbClr val="00FFFF"/>
                </a:solidFill>
                <a:sym typeface="Symbol" panose="05050102010706020507" pitchFamily="18" charset="2"/>
              </a:rPr>
              <a:t></a:t>
            </a:r>
            <a:r>
              <a:rPr lang="en-US" altLang="en-US" sz="2800" b="1" baseline="-25000">
                <a:solidFill>
                  <a:srgbClr val="00FFFF"/>
                </a:solidFill>
                <a:latin typeface="Comic Sans MS" panose="030F0702030302020204" pitchFamily="66" charset="0"/>
                <a:sym typeface="Symbol" panose="05050102010706020507" pitchFamily="18" charset="2"/>
              </a:rPr>
              <a:t>1 </a:t>
            </a:r>
            <a:r>
              <a:rPr lang="en-US" altLang="en-US" sz="2800" b="1">
                <a:solidFill>
                  <a:srgbClr val="00FFFF"/>
                </a:solidFill>
                <a:latin typeface="Comic Sans MS" panose="030F0702030302020204" pitchFamily="66" charset="0"/>
                <a:sym typeface="Symbol" panose="05050102010706020507" pitchFamily="18" charset="2"/>
              </a:rPr>
              <a:t>= 9.8783   </a:t>
            </a:r>
            <a:r>
              <a:rPr lang="en-US" altLang="en-US" sz="2800" b="1" i="1">
                <a:solidFill>
                  <a:srgbClr val="00FFFF"/>
                </a:solidFill>
                <a:latin typeface="Comic Sans MS" panose="030F0702030302020204" pitchFamily="66" charset="0"/>
                <a:sym typeface="Symbol" panose="05050102010706020507" pitchFamily="18" charset="2"/>
              </a:rPr>
              <a:t></a:t>
            </a:r>
            <a:r>
              <a:rPr lang="en-US" altLang="en-US" sz="2800" b="1" baseline="-25000">
                <a:solidFill>
                  <a:srgbClr val="00FFFF"/>
                </a:solidFill>
                <a:latin typeface="Comic Sans MS" panose="030F0702030302020204" pitchFamily="66" charset="0"/>
                <a:sym typeface="Symbol" panose="05050102010706020507" pitchFamily="18" charset="2"/>
              </a:rPr>
              <a:t>2</a:t>
            </a:r>
            <a:r>
              <a:rPr lang="en-US" altLang="en-US" sz="2800" b="1">
                <a:solidFill>
                  <a:srgbClr val="00FFFF"/>
                </a:solidFill>
                <a:latin typeface="Comic Sans MS" panose="030F0702030302020204" pitchFamily="66" charset="0"/>
                <a:sym typeface="Symbol" panose="05050102010706020507" pitchFamily="18" charset="2"/>
              </a:rPr>
              <a:t> = 3.0308   Trace = 12.9091</a:t>
            </a:r>
            <a:br>
              <a:rPr lang="en-US" altLang="en-US" sz="2800" b="1">
                <a:solidFill>
                  <a:srgbClr val="00FFFF"/>
                </a:solidFill>
                <a:latin typeface="Comic Sans MS" panose="030F0702030302020204" pitchFamily="66" charset="0"/>
                <a:sym typeface="Symbol" panose="05050102010706020507" pitchFamily="18" charset="2"/>
              </a:rPr>
            </a:br>
            <a:br>
              <a:rPr lang="en-US" altLang="en-US" sz="2800" b="1">
                <a:solidFill>
                  <a:srgbClr val="00FFFF"/>
                </a:solidFill>
                <a:latin typeface="Comic Sans MS" panose="030F0702030302020204" pitchFamily="66" charset="0"/>
                <a:sym typeface="Symbol" panose="05050102010706020507" pitchFamily="18" charset="2"/>
              </a:rPr>
            </a:br>
            <a:r>
              <a:rPr lang="en-US" altLang="en-US" sz="2800" b="1">
                <a:solidFill>
                  <a:srgbClr val="00FFFF"/>
                </a:solidFill>
                <a:latin typeface="Comic Sans MS" panose="030F0702030302020204" pitchFamily="66" charset="0"/>
                <a:sym typeface="Symbol" panose="05050102010706020507" pitchFamily="18" charset="2"/>
              </a:rPr>
              <a:t>PC 1 displays (“explains”) </a:t>
            </a:r>
            <a:br>
              <a:rPr lang="en-US" altLang="en-US" sz="2800" b="1">
                <a:solidFill>
                  <a:srgbClr val="00FFFF"/>
                </a:solidFill>
                <a:latin typeface="Comic Sans MS" panose="030F0702030302020204" pitchFamily="66" charset="0"/>
                <a:sym typeface="Symbol" panose="05050102010706020507" pitchFamily="18" charset="2"/>
              </a:rPr>
            </a:br>
            <a:r>
              <a:rPr lang="en-US" altLang="en-US" sz="2800" b="1">
                <a:solidFill>
                  <a:srgbClr val="00FFFF"/>
                </a:solidFill>
                <a:latin typeface="Comic Sans MS" panose="030F0702030302020204" pitchFamily="66" charset="0"/>
                <a:sym typeface="Symbol" panose="05050102010706020507" pitchFamily="18" charset="2"/>
              </a:rPr>
              <a:t>9.8783/12.9091 = 76.5% of the total variance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601B10B-AD4D-4A55-AF39-AEE1224E3C76}"/>
              </a:ext>
            </a:extLst>
          </p:cNvPr>
          <p:cNvSpPr>
            <a:spLocks noGrp="1" noChangeArrowheads="1"/>
          </p:cNvSpPr>
          <p:nvPr>
            <p:ph type="title"/>
          </p:nvPr>
        </p:nvSpPr>
        <p:spPr/>
        <p:txBody>
          <a:bodyPr/>
          <a:lstStyle/>
          <a:p>
            <a:pPr eaLnBrk="1" hangingPunct="1"/>
            <a:r>
              <a:rPr lang="en-US" altLang="en-US">
                <a:solidFill>
                  <a:srgbClr val="00FF00"/>
                </a:solidFill>
                <a:latin typeface="Comic Sans MS" panose="030F0702030302020204" pitchFamily="66" charset="0"/>
              </a:rPr>
              <a:t>Data Reduction</a:t>
            </a:r>
          </a:p>
        </p:txBody>
      </p:sp>
      <p:sp>
        <p:nvSpPr>
          <p:cNvPr id="13315" name="Rectangle 3">
            <a:extLst>
              <a:ext uri="{FF2B5EF4-FFF2-40B4-BE49-F238E27FC236}">
                <a16:creationId xmlns:a16="http://schemas.microsoft.com/office/drawing/2014/main" id="{504F46F3-C901-4787-B708-B89F02DC9FF1}"/>
              </a:ext>
            </a:extLst>
          </p:cNvPr>
          <p:cNvSpPr>
            <a:spLocks noGrp="1" noChangeArrowheads="1"/>
          </p:cNvSpPr>
          <p:nvPr>
            <p:ph type="body" idx="1"/>
          </p:nvPr>
        </p:nvSpPr>
        <p:spPr>
          <a:xfrm>
            <a:off x="228600" y="1219200"/>
            <a:ext cx="8648700" cy="4203700"/>
          </a:xfrm>
        </p:spPr>
        <p:txBody>
          <a:bodyPr/>
          <a:lstStyle/>
          <a:p>
            <a:pPr eaLnBrk="1" hangingPunct="1">
              <a:buClr>
                <a:srgbClr val="00FF00"/>
              </a:buClr>
            </a:pPr>
            <a:r>
              <a:rPr lang="en-US" altLang="en-US">
                <a:latin typeface="Comic Sans MS" panose="030F0702030302020204" pitchFamily="66" charset="0"/>
              </a:rPr>
              <a:t>“Residual” variation is information in </a:t>
            </a:r>
            <a:r>
              <a:rPr lang="en-US" altLang="en-US" i="1">
                <a:latin typeface="Comic Sans MS" panose="030F0702030302020204" pitchFamily="66" charset="0"/>
              </a:rPr>
              <a:t>A</a:t>
            </a:r>
            <a:r>
              <a:rPr lang="en-US" altLang="en-US">
                <a:latin typeface="Comic Sans MS" panose="030F0702030302020204" pitchFamily="66" charset="0"/>
              </a:rPr>
              <a:t> that is not retained in </a:t>
            </a:r>
            <a:r>
              <a:rPr lang="en-US" altLang="en-US" i="1">
                <a:latin typeface="Comic Sans MS" panose="030F0702030302020204" pitchFamily="66" charset="0"/>
              </a:rPr>
              <a:t>X</a:t>
            </a:r>
            <a:endParaRPr lang="en-US" altLang="en-US">
              <a:latin typeface="Comic Sans MS" panose="030F0702030302020204" pitchFamily="66" charset="0"/>
            </a:endParaRPr>
          </a:p>
          <a:p>
            <a:pPr eaLnBrk="1" hangingPunct="1">
              <a:buClr>
                <a:srgbClr val="00FF00"/>
              </a:buClr>
            </a:pPr>
            <a:r>
              <a:rPr lang="en-US" altLang="en-US">
                <a:latin typeface="Comic Sans MS" panose="030F0702030302020204" pitchFamily="66" charset="0"/>
              </a:rPr>
              <a:t>balancing act between</a:t>
            </a:r>
          </a:p>
          <a:p>
            <a:pPr lvl="1" eaLnBrk="1" hangingPunct="1">
              <a:buClr>
                <a:srgbClr val="00FF00"/>
              </a:buClr>
            </a:pPr>
            <a:r>
              <a:rPr lang="en-US" altLang="en-US">
                <a:latin typeface="Comic Sans MS" panose="030F0702030302020204" pitchFamily="66" charset="0"/>
              </a:rPr>
              <a:t>clarity of representation, ease of understanding</a:t>
            </a:r>
          </a:p>
          <a:p>
            <a:pPr lvl="1" eaLnBrk="1" hangingPunct="1">
              <a:buClr>
                <a:srgbClr val="00FF00"/>
              </a:buClr>
            </a:pPr>
            <a:r>
              <a:rPr lang="en-US" altLang="en-US">
                <a:latin typeface="Comic Sans MS" panose="030F0702030302020204" pitchFamily="66" charset="0"/>
              </a:rPr>
              <a:t>oversimplification: loss of important or relevant information.</a:t>
            </a:r>
          </a:p>
          <a:p>
            <a:pPr eaLnBrk="1" hangingPunct="1">
              <a:buClr>
                <a:srgbClr val="00FF00"/>
              </a:buClr>
            </a:pPr>
            <a:endParaRPr lang="en-US" altLang="en-US">
              <a:latin typeface="Comic Sans MS" panose="030F0702030302020204" pitchFamily="6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0518CA1-818E-42C0-A741-1E5141777E4B}"/>
              </a:ext>
            </a:extLst>
          </p:cNvPr>
          <p:cNvSpPr>
            <a:spLocks noGrp="1" noChangeArrowheads="1"/>
          </p:cNvSpPr>
          <p:nvPr>
            <p:ph type="title"/>
          </p:nvPr>
        </p:nvSpPr>
        <p:spPr>
          <a:xfrm>
            <a:off x="33338" y="-38100"/>
            <a:ext cx="8966200" cy="1082675"/>
          </a:xfrm>
        </p:spPr>
        <p:txBody>
          <a:bodyPr/>
          <a:lstStyle/>
          <a:p>
            <a:pPr eaLnBrk="1" hangingPunct="1"/>
            <a:r>
              <a:rPr lang="en-US" altLang="en-US" sz="3600">
                <a:solidFill>
                  <a:srgbClr val="00FF00"/>
                </a:solidFill>
                <a:latin typeface="Comic Sans MS" panose="030F0702030302020204" pitchFamily="66" charset="0"/>
              </a:rPr>
              <a:t>The Algebra of PCA</a:t>
            </a:r>
          </a:p>
        </p:txBody>
      </p:sp>
      <p:sp>
        <p:nvSpPr>
          <p:cNvPr id="32771" name="Rectangle 3">
            <a:extLst>
              <a:ext uri="{FF2B5EF4-FFF2-40B4-BE49-F238E27FC236}">
                <a16:creationId xmlns:a16="http://schemas.microsoft.com/office/drawing/2014/main" id="{04A1DFAD-62BE-4B32-B053-A803A1BCA8E3}"/>
              </a:ext>
            </a:extLst>
          </p:cNvPr>
          <p:cNvSpPr>
            <a:spLocks noGrp="1" noChangeArrowheads="1"/>
          </p:cNvSpPr>
          <p:nvPr>
            <p:ph type="body" idx="1"/>
          </p:nvPr>
        </p:nvSpPr>
        <p:spPr>
          <a:xfrm>
            <a:off x="152400" y="838200"/>
            <a:ext cx="8991600" cy="5872163"/>
          </a:xfrm>
        </p:spPr>
        <p:txBody>
          <a:bodyPr/>
          <a:lstStyle/>
          <a:p>
            <a:pPr eaLnBrk="1" hangingPunct="1">
              <a:buClr>
                <a:srgbClr val="00FF00"/>
              </a:buClr>
            </a:pPr>
            <a:r>
              <a:rPr lang="en-US" altLang="en-US">
                <a:latin typeface="Comic Sans MS" panose="030F0702030302020204" pitchFamily="66" charset="0"/>
              </a:rPr>
              <a:t>The cross-products matrix computed among the </a:t>
            </a:r>
            <a:r>
              <a:rPr lang="en-US" altLang="en-US" i="1">
                <a:latin typeface="Comic Sans MS" panose="030F0702030302020204" pitchFamily="66" charset="0"/>
              </a:rPr>
              <a:t>p</a:t>
            </a:r>
            <a:r>
              <a:rPr lang="en-US" altLang="en-US">
                <a:latin typeface="Comic Sans MS" panose="030F0702030302020204" pitchFamily="66" charset="0"/>
              </a:rPr>
              <a:t> principal axes has a simple form:</a:t>
            </a:r>
          </a:p>
          <a:p>
            <a:pPr lvl="1" eaLnBrk="1" hangingPunct="1">
              <a:buClr>
                <a:srgbClr val="00FF00"/>
              </a:buClr>
            </a:pPr>
            <a:r>
              <a:rPr lang="en-US" altLang="en-US">
                <a:latin typeface="Comic Sans MS" panose="030F0702030302020204" pitchFamily="66" charset="0"/>
              </a:rPr>
              <a:t>all off-diagonal values are zero (the principal axes are uncorrelated)</a:t>
            </a:r>
          </a:p>
          <a:p>
            <a:pPr lvl="1" eaLnBrk="1" hangingPunct="1">
              <a:buClr>
                <a:srgbClr val="00FF00"/>
              </a:buClr>
            </a:pPr>
            <a:r>
              <a:rPr lang="en-US" altLang="en-US">
                <a:latin typeface="Comic Sans MS" panose="030F0702030302020204" pitchFamily="66" charset="0"/>
              </a:rPr>
              <a:t>the diagonal values are the eigenvalues.</a:t>
            </a:r>
          </a:p>
          <a:p>
            <a:pPr eaLnBrk="1" hangingPunct="1">
              <a:buClr>
                <a:srgbClr val="00FF00"/>
              </a:buClr>
            </a:pPr>
            <a:endParaRPr lang="en-US" altLang="en-US">
              <a:latin typeface="Comic Sans MS" panose="030F0702030302020204" pitchFamily="66" charset="0"/>
            </a:endParaRPr>
          </a:p>
        </p:txBody>
      </p:sp>
      <p:graphicFrame>
        <p:nvGraphicFramePr>
          <p:cNvPr id="640042" name="Group 42">
            <a:extLst>
              <a:ext uri="{FF2B5EF4-FFF2-40B4-BE49-F238E27FC236}">
                <a16:creationId xmlns:a16="http://schemas.microsoft.com/office/drawing/2014/main" id="{FD987645-2CE2-47F9-A914-FCEDF63BCD9F}"/>
              </a:ext>
            </a:extLst>
          </p:cNvPr>
          <p:cNvGraphicFramePr>
            <a:graphicFrameLocks noGrp="1"/>
          </p:cNvGraphicFramePr>
          <p:nvPr/>
        </p:nvGraphicFramePr>
        <p:xfrm>
          <a:off x="2133600" y="4114800"/>
          <a:ext cx="4191000" cy="1500188"/>
        </p:xfrm>
        <a:graphic>
          <a:graphicData uri="http://schemas.openxmlformats.org/drawingml/2006/table">
            <a:tbl>
              <a:tblPr/>
              <a:tblGrid>
                <a:gridCol w="1397000">
                  <a:extLst>
                    <a:ext uri="{9D8B030D-6E8A-4147-A177-3AD203B41FA5}">
                      <a16:colId xmlns:a16="http://schemas.microsoft.com/office/drawing/2014/main" val="20000"/>
                    </a:ext>
                  </a:extLst>
                </a:gridCol>
                <a:gridCol w="1344613">
                  <a:extLst>
                    <a:ext uri="{9D8B030D-6E8A-4147-A177-3AD203B41FA5}">
                      <a16:colId xmlns:a16="http://schemas.microsoft.com/office/drawing/2014/main" val="20001"/>
                    </a:ext>
                  </a:extLst>
                </a:gridCol>
                <a:gridCol w="1449387">
                  <a:extLst>
                    <a:ext uri="{9D8B030D-6E8A-4147-A177-3AD203B41FA5}">
                      <a16:colId xmlns:a16="http://schemas.microsoft.com/office/drawing/2014/main" val="20002"/>
                    </a:ext>
                  </a:extLst>
                </a:gridCol>
              </a:tblGrid>
              <a:tr h="4667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00"/>
                          </a:solidFill>
                          <a:effectLst/>
                          <a:latin typeface="Arial" charset="0"/>
                          <a:cs typeface="Arial" charset="0"/>
                        </a:rPr>
                        <a:t> </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PC</a:t>
                      </a:r>
                      <a:r>
                        <a:rPr kumimoji="0" lang="en-US" sz="1800" b="1" i="1" u="none" strike="noStrike" cap="none" normalizeH="0" baseline="-25000">
                          <a:ln>
                            <a:noFill/>
                          </a:ln>
                          <a:solidFill>
                            <a:srgbClr val="FFFF00"/>
                          </a:solidFill>
                          <a:effectLst/>
                          <a:latin typeface="Arial" charset="0"/>
                          <a:cs typeface="Arial" charset="0"/>
                        </a:rPr>
                        <a:t>1</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PC</a:t>
                      </a:r>
                      <a:r>
                        <a:rPr kumimoji="0" lang="en-US" sz="1800" b="1" i="1" u="none" strike="noStrike" cap="none" normalizeH="0" baseline="-25000">
                          <a:ln>
                            <a:noFill/>
                          </a:ln>
                          <a:solidFill>
                            <a:srgbClr val="FFFF00"/>
                          </a:solidFill>
                          <a:effectLst/>
                          <a:latin typeface="Arial" charset="0"/>
                          <a:cs typeface="Arial" charset="0"/>
                        </a:rPr>
                        <a:t>2</a:t>
                      </a:r>
                      <a:endParaRPr kumimoji="0" lang="en-US" sz="3200" b="0" i="1" u="none" strike="noStrike" cap="none" normalizeH="0" baseline="-2500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PC</a:t>
                      </a:r>
                      <a:r>
                        <a:rPr kumimoji="0" lang="en-US" sz="1800" b="1" i="1" u="none" strike="noStrike" cap="none" normalizeH="0" baseline="-30000">
                          <a:ln>
                            <a:noFill/>
                          </a:ln>
                          <a:solidFill>
                            <a:srgbClr val="FFFF00"/>
                          </a:solidFill>
                          <a:effectLst/>
                          <a:latin typeface="Arial" charset="0"/>
                          <a:cs typeface="Arial" charset="0"/>
                        </a:rPr>
                        <a:t>1</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9.8783</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0.0000</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00"/>
                          </a:solidFill>
                          <a:effectLst/>
                          <a:latin typeface="Arial" charset="0"/>
                          <a:cs typeface="Arial" charset="0"/>
                        </a:rPr>
                        <a:t>PC</a:t>
                      </a:r>
                      <a:r>
                        <a:rPr kumimoji="0" lang="en-US" sz="1800" b="1" i="1" u="none" strike="noStrike" cap="none" normalizeH="0" baseline="-30000">
                          <a:ln>
                            <a:noFill/>
                          </a:ln>
                          <a:solidFill>
                            <a:srgbClr val="FFFF00"/>
                          </a:solidFill>
                          <a:effectLst/>
                          <a:latin typeface="Arial" charset="0"/>
                          <a:cs typeface="Arial" charset="0"/>
                        </a:rPr>
                        <a:t>2</a:t>
                      </a:r>
                      <a:endParaRPr kumimoji="0" lang="en-US" sz="3200" b="0" i="1"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0.0000</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Arial" charset="0"/>
                          <a:cs typeface="Arial" charset="0"/>
                        </a:rPr>
                        <a:t>3.0308</a:t>
                      </a:r>
                      <a:endParaRPr kumimoji="0" lang="en-US" sz="3200" b="0" i="0" u="none" strike="noStrike" cap="none" normalizeH="0" baseline="0">
                        <a:ln>
                          <a:noFill/>
                        </a:ln>
                        <a:solidFill>
                          <a:schemeClr val="tx1"/>
                        </a:solidFill>
                        <a:effectLst/>
                        <a:latin typeface="Arial"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790" name="Text Box 40">
            <a:extLst>
              <a:ext uri="{FF2B5EF4-FFF2-40B4-BE49-F238E27FC236}">
                <a16:creationId xmlns:a16="http://schemas.microsoft.com/office/drawing/2014/main" id="{46BA3E18-FAB6-42BD-A9B7-47B9BE924C58}"/>
              </a:ext>
            </a:extLst>
          </p:cNvPr>
          <p:cNvSpPr txBox="1">
            <a:spLocks noChangeArrowheads="1"/>
          </p:cNvSpPr>
          <p:nvPr/>
        </p:nvSpPr>
        <p:spPr bwMode="auto">
          <a:xfrm>
            <a:off x="2514600" y="5715000"/>
            <a:ext cx="3143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FFFF"/>
                </a:solidFill>
              </a:rPr>
              <a:t>Variance-covariance Matrix</a:t>
            </a:r>
            <a:br>
              <a:rPr lang="en-US" altLang="en-US" b="1">
                <a:solidFill>
                  <a:srgbClr val="00FFFF"/>
                </a:solidFill>
              </a:rPr>
            </a:br>
            <a:r>
              <a:rPr lang="en-US" altLang="en-US" b="1">
                <a:solidFill>
                  <a:srgbClr val="00FFFF"/>
                </a:solidFill>
              </a:rPr>
              <a:t>of the PC axes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8F1178F-0D95-4435-B211-F775A9D6B140}"/>
              </a:ext>
            </a:extLst>
          </p:cNvPr>
          <p:cNvSpPr>
            <a:spLocks noGrp="1" noChangeArrowheads="1"/>
          </p:cNvSpPr>
          <p:nvPr>
            <p:ph type="title"/>
          </p:nvPr>
        </p:nvSpPr>
        <p:spPr>
          <a:xfrm>
            <a:off x="88900" y="69850"/>
            <a:ext cx="8966200" cy="920750"/>
          </a:xfrm>
        </p:spPr>
        <p:txBody>
          <a:bodyPr/>
          <a:lstStyle/>
          <a:p>
            <a:pPr eaLnBrk="1" hangingPunct="1"/>
            <a:r>
              <a:rPr lang="en-US" altLang="en-US">
                <a:solidFill>
                  <a:srgbClr val="00FF00"/>
                </a:solidFill>
                <a:latin typeface="Comic Sans MS" panose="030F0702030302020204" pitchFamily="66" charset="0"/>
              </a:rPr>
              <a:t>A more challenging example</a:t>
            </a:r>
          </a:p>
        </p:txBody>
      </p:sp>
      <p:sp>
        <p:nvSpPr>
          <p:cNvPr id="33795" name="Rectangle 3">
            <a:extLst>
              <a:ext uri="{FF2B5EF4-FFF2-40B4-BE49-F238E27FC236}">
                <a16:creationId xmlns:a16="http://schemas.microsoft.com/office/drawing/2014/main" id="{86F09672-8B57-4E3E-97A6-1ACB76B8C2E0}"/>
              </a:ext>
            </a:extLst>
          </p:cNvPr>
          <p:cNvSpPr>
            <a:spLocks noGrp="1" noChangeArrowheads="1"/>
          </p:cNvSpPr>
          <p:nvPr>
            <p:ph type="body" idx="1"/>
          </p:nvPr>
        </p:nvSpPr>
        <p:spPr>
          <a:xfrm>
            <a:off x="93663" y="863600"/>
            <a:ext cx="8809037" cy="5846763"/>
          </a:xfrm>
        </p:spPr>
        <p:txBody>
          <a:bodyPr/>
          <a:lstStyle/>
          <a:p>
            <a:pPr eaLnBrk="1" hangingPunct="1">
              <a:buClr>
                <a:srgbClr val="00FF00"/>
              </a:buClr>
            </a:pPr>
            <a:r>
              <a:rPr lang="en-US" altLang="en-US">
                <a:latin typeface="Comic Sans MS" panose="030F0702030302020204" pitchFamily="66" charset="0"/>
              </a:rPr>
              <a:t>data from research on habitat definition in the endangered Baw Baw frog</a:t>
            </a:r>
          </a:p>
          <a:p>
            <a:pPr eaLnBrk="1" hangingPunct="1">
              <a:buClr>
                <a:srgbClr val="00FF00"/>
              </a:buClr>
            </a:pPr>
            <a:r>
              <a:rPr lang="en-US" altLang="en-US">
                <a:latin typeface="Comic Sans MS" panose="030F0702030302020204" pitchFamily="66" charset="0"/>
              </a:rPr>
              <a:t>16 environmental and structural variables measured at each of 124 sites</a:t>
            </a:r>
          </a:p>
          <a:p>
            <a:pPr eaLnBrk="1" hangingPunct="1">
              <a:buClr>
                <a:srgbClr val="00FF00"/>
              </a:buClr>
            </a:pPr>
            <a:r>
              <a:rPr lang="en-US" altLang="en-US">
                <a:latin typeface="Comic Sans MS" panose="030F0702030302020204" pitchFamily="66" charset="0"/>
              </a:rPr>
              <a:t>correlation matrix used because variables have different units</a:t>
            </a:r>
          </a:p>
        </p:txBody>
      </p:sp>
      <p:pic>
        <p:nvPicPr>
          <p:cNvPr id="33796" name="Picture 5" descr="bawbawfrog">
            <a:extLst>
              <a:ext uri="{FF2B5EF4-FFF2-40B4-BE49-F238E27FC236}">
                <a16:creationId xmlns:a16="http://schemas.microsoft.com/office/drawing/2014/main" id="{7A38A69F-9621-4A3C-944A-A2D8CFA87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398963"/>
            <a:ext cx="3657600" cy="245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6">
            <a:extLst>
              <a:ext uri="{FF2B5EF4-FFF2-40B4-BE49-F238E27FC236}">
                <a16:creationId xmlns:a16="http://schemas.microsoft.com/office/drawing/2014/main" id="{C5BA8297-857A-4521-934F-0F15A17C38D8}"/>
              </a:ext>
            </a:extLst>
          </p:cNvPr>
          <p:cNvSpPr txBox="1">
            <a:spLocks noChangeArrowheads="1"/>
          </p:cNvSpPr>
          <p:nvPr/>
        </p:nvSpPr>
        <p:spPr bwMode="auto">
          <a:xfrm>
            <a:off x="2819400" y="6216650"/>
            <a:ext cx="3352800" cy="641350"/>
          </a:xfrm>
          <a:prstGeom prst="rect">
            <a:avLst/>
          </a:prstGeom>
          <a:solidFill>
            <a:srgbClr val="3366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AU" altLang="en-US" sz="3600" b="1" i="1">
                <a:solidFill>
                  <a:schemeClr val="bg1"/>
                </a:solidFill>
                <a:latin typeface="Comic Sans MS" panose="030F0702030302020204" pitchFamily="66" charset="0"/>
              </a:rPr>
              <a:t>Philoria frosti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3918" name="Group 366">
            <a:extLst>
              <a:ext uri="{FF2B5EF4-FFF2-40B4-BE49-F238E27FC236}">
                <a16:creationId xmlns:a16="http://schemas.microsoft.com/office/drawing/2014/main" id="{FB67058D-E58F-40B1-BBE5-196FB9757732}"/>
              </a:ext>
            </a:extLst>
          </p:cNvPr>
          <p:cNvGraphicFramePr>
            <a:graphicFrameLocks noGrp="1"/>
          </p:cNvGraphicFramePr>
          <p:nvPr/>
        </p:nvGraphicFramePr>
        <p:xfrm>
          <a:off x="1398588" y="995363"/>
          <a:ext cx="6132512" cy="5334000"/>
        </p:xfrm>
        <a:graphic>
          <a:graphicData uri="http://schemas.openxmlformats.org/drawingml/2006/table">
            <a:tbl>
              <a:tblPr/>
              <a:tblGrid>
                <a:gridCol w="1211262">
                  <a:extLst>
                    <a:ext uri="{9D8B030D-6E8A-4147-A177-3AD203B41FA5}">
                      <a16:colId xmlns:a16="http://schemas.microsoft.com/office/drawing/2014/main" val="20000"/>
                    </a:ext>
                  </a:extLst>
                </a:gridCol>
                <a:gridCol w="1489075">
                  <a:extLst>
                    <a:ext uri="{9D8B030D-6E8A-4147-A177-3AD203B41FA5}">
                      <a16:colId xmlns:a16="http://schemas.microsoft.com/office/drawing/2014/main" val="20001"/>
                    </a:ext>
                  </a:extLst>
                </a:gridCol>
                <a:gridCol w="1665288">
                  <a:extLst>
                    <a:ext uri="{9D8B030D-6E8A-4147-A177-3AD203B41FA5}">
                      <a16:colId xmlns:a16="http://schemas.microsoft.com/office/drawing/2014/main" val="20002"/>
                    </a:ext>
                  </a:extLst>
                </a:gridCol>
                <a:gridCol w="1766887">
                  <a:extLst>
                    <a:ext uri="{9D8B030D-6E8A-4147-A177-3AD203B41FA5}">
                      <a16:colId xmlns:a16="http://schemas.microsoft.com/office/drawing/2014/main" val="20003"/>
                    </a:ext>
                  </a:extLst>
                </a:gridCol>
              </a:tblGrid>
              <a:tr h="97631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00"/>
                          </a:solidFill>
                          <a:effectLst/>
                          <a:latin typeface="Comic Sans MS" pitchFamily="66" charset="0"/>
                          <a:cs typeface="Arial" charset="0"/>
                        </a:rPr>
                        <a:t>Axis</a:t>
                      </a:r>
                      <a:endParaRPr kumimoji="0" lang="en-US" sz="32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00"/>
                          </a:solidFill>
                          <a:effectLst/>
                          <a:latin typeface="Comic Sans MS" pitchFamily="66" charset="0"/>
                          <a:cs typeface="Arial" charset="0"/>
                        </a:rPr>
                        <a:t>Eigenvalue</a:t>
                      </a:r>
                      <a:endParaRPr kumimoji="0" lang="en-US" sz="32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00"/>
                          </a:solidFill>
                          <a:effectLst/>
                          <a:latin typeface="Comic Sans MS" pitchFamily="66" charset="0"/>
                          <a:cs typeface="Arial" charset="0"/>
                        </a:rPr>
                        <a:t>% of Variance</a:t>
                      </a:r>
                      <a:endParaRPr kumimoji="0" lang="en-US" sz="32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00"/>
                          </a:solidFill>
                          <a:effectLst/>
                          <a:latin typeface="Comic Sans MS" pitchFamily="66" charset="0"/>
                          <a:cs typeface="Arial" charset="0"/>
                        </a:rPr>
                        <a:t>Cumulative % of Variance</a:t>
                      </a:r>
                      <a:endParaRPr kumimoji="0" lang="en-US" sz="32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9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1</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5.855</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36.60</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36.60</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2</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3.420</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21.38</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57.97</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9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3</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1.122</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7.01</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64.98</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65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4</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1.116</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6.97</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71.95</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49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5</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0.982</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6.14</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78.09</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65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6</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0.725</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4.53</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82.62</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49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7</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0.563</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3.52</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86.14</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65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8</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0.529</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3.31</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89.45</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49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9</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0.476</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2.98</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92.42</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365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10</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0.375</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2.35</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1"/>
                          </a:solidFill>
                          <a:effectLst/>
                          <a:latin typeface="Comic Sans MS" pitchFamily="66" charset="0"/>
                          <a:cs typeface="Arial" charset="0"/>
                        </a:rPr>
                        <a:t>94.77</a:t>
                      </a:r>
                      <a:endParaRPr kumimoji="0" lang="en-US" sz="3200" b="0" i="0" u="none" strike="noStrike" cap="none" normalizeH="0" baseline="0">
                        <a:ln>
                          <a:noFill/>
                        </a:ln>
                        <a:solidFill>
                          <a:schemeClr val="bg1"/>
                        </a:solidFill>
                        <a:effectLst/>
                        <a:latin typeface="Comic Sans MS" pitchFamily="66"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4880" name="Rectangle 365">
            <a:extLst>
              <a:ext uri="{FF2B5EF4-FFF2-40B4-BE49-F238E27FC236}">
                <a16:creationId xmlns:a16="http://schemas.microsoft.com/office/drawing/2014/main" id="{870DE8C7-0E37-46F0-B3B8-A99E6B084EFD}"/>
              </a:ext>
            </a:extLst>
          </p:cNvPr>
          <p:cNvSpPr>
            <a:spLocks noChangeArrowheads="1"/>
          </p:cNvSpPr>
          <p:nvPr/>
        </p:nvSpPr>
        <p:spPr bwMode="auto">
          <a:xfrm>
            <a:off x="88900" y="-4763"/>
            <a:ext cx="896620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400" b="1">
                <a:solidFill>
                  <a:srgbClr val="00FF00"/>
                </a:solidFill>
                <a:latin typeface="Comic Sans MS" panose="030F0702030302020204" pitchFamily="66" charset="0"/>
              </a:rPr>
              <a:t>Eigenvalues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D498F58-AAE5-41E6-90E2-9D13146FF1FF}"/>
              </a:ext>
            </a:extLst>
          </p:cNvPr>
          <p:cNvSpPr>
            <a:spLocks noGrp="1" noChangeArrowheads="1"/>
          </p:cNvSpPr>
          <p:nvPr>
            <p:ph type="title"/>
          </p:nvPr>
        </p:nvSpPr>
        <p:spPr>
          <a:xfrm>
            <a:off x="33338" y="-38100"/>
            <a:ext cx="8966200" cy="1082675"/>
          </a:xfrm>
        </p:spPr>
        <p:txBody>
          <a:bodyPr/>
          <a:lstStyle/>
          <a:p>
            <a:pPr eaLnBrk="1" hangingPunct="1"/>
            <a:r>
              <a:rPr lang="en-US" altLang="en-US" sz="3600">
                <a:solidFill>
                  <a:srgbClr val="00FF00"/>
                </a:solidFill>
                <a:latin typeface="Comic Sans MS" panose="030F0702030302020204" pitchFamily="66" charset="0"/>
              </a:rPr>
              <a:t>Interpreting Eigenvectors</a:t>
            </a:r>
          </a:p>
        </p:txBody>
      </p:sp>
      <p:sp>
        <p:nvSpPr>
          <p:cNvPr id="665603" name="Rectangle 3">
            <a:extLst>
              <a:ext uri="{FF2B5EF4-FFF2-40B4-BE49-F238E27FC236}">
                <a16:creationId xmlns:a16="http://schemas.microsoft.com/office/drawing/2014/main" id="{ABF15ED8-EFA7-4700-AD8B-80DDE004086F}"/>
              </a:ext>
            </a:extLst>
          </p:cNvPr>
          <p:cNvSpPr>
            <a:spLocks noGrp="1" noChangeArrowheads="1"/>
          </p:cNvSpPr>
          <p:nvPr>
            <p:ph type="body" idx="1"/>
          </p:nvPr>
        </p:nvSpPr>
        <p:spPr>
          <a:xfrm>
            <a:off x="0" y="985838"/>
            <a:ext cx="3603625" cy="5872162"/>
          </a:xfrm>
        </p:spPr>
        <p:txBody>
          <a:bodyPr/>
          <a:lstStyle/>
          <a:p>
            <a:pPr eaLnBrk="1" hangingPunct="1">
              <a:buClr>
                <a:srgbClr val="00FF00"/>
              </a:buClr>
            </a:pPr>
            <a:r>
              <a:rPr lang="en-US" altLang="en-US" sz="2800">
                <a:latin typeface="Comic Sans MS" panose="030F0702030302020204" pitchFamily="66" charset="0"/>
                <a:sym typeface="Symbol" panose="05050102010706020507" pitchFamily="18" charset="2"/>
              </a:rPr>
              <a:t>correlations between variables and the principal axes are known as </a:t>
            </a:r>
            <a:r>
              <a:rPr lang="en-US" altLang="en-US" sz="2800">
                <a:solidFill>
                  <a:srgbClr val="00FFFF"/>
                </a:solidFill>
                <a:latin typeface="Comic Sans MS" panose="030F0702030302020204" pitchFamily="66" charset="0"/>
                <a:sym typeface="Symbol" panose="05050102010706020507" pitchFamily="18" charset="2"/>
              </a:rPr>
              <a:t>loadings</a:t>
            </a:r>
          </a:p>
          <a:p>
            <a:pPr eaLnBrk="1" hangingPunct="1">
              <a:buClr>
                <a:srgbClr val="00FF00"/>
              </a:buClr>
            </a:pPr>
            <a:r>
              <a:rPr lang="en-US" altLang="en-US" sz="2800">
                <a:latin typeface="Comic Sans MS" panose="030F0702030302020204" pitchFamily="66" charset="0"/>
              </a:rPr>
              <a:t>each element of the eigenvectors represents the contribution of a given variable to a component</a:t>
            </a:r>
          </a:p>
        </p:txBody>
      </p:sp>
      <p:graphicFrame>
        <p:nvGraphicFramePr>
          <p:cNvPr id="665605" name="Group 5">
            <a:extLst>
              <a:ext uri="{FF2B5EF4-FFF2-40B4-BE49-F238E27FC236}">
                <a16:creationId xmlns:a16="http://schemas.microsoft.com/office/drawing/2014/main" id="{8219390C-9531-4E11-B8CC-EB546F07C566}"/>
              </a:ext>
            </a:extLst>
          </p:cNvPr>
          <p:cNvGraphicFramePr>
            <a:graphicFrameLocks noGrp="1"/>
          </p:cNvGraphicFramePr>
          <p:nvPr/>
        </p:nvGraphicFramePr>
        <p:xfrm>
          <a:off x="3657600" y="762000"/>
          <a:ext cx="5486400" cy="5699125"/>
        </p:xfrm>
        <a:graphic>
          <a:graphicData uri="http://schemas.openxmlformats.org/drawingml/2006/table">
            <a:tbl>
              <a:tblPr/>
              <a:tblGrid>
                <a:gridCol w="1631950">
                  <a:extLst>
                    <a:ext uri="{9D8B030D-6E8A-4147-A177-3AD203B41FA5}">
                      <a16:colId xmlns:a16="http://schemas.microsoft.com/office/drawing/2014/main" val="20000"/>
                    </a:ext>
                  </a:extLst>
                </a:gridCol>
                <a:gridCol w="1284288">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gridCol w="1284287">
                  <a:extLst>
                    <a:ext uri="{9D8B030D-6E8A-4147-A177-3AD203B41FA5}">
                      <a16:colId xmlns:a16="http://schemas.microsoft.com/office/drawing/2014/main" val="20003"/>
                    </a:ext>
                  </a:extLst>
                </a:gridCol>
              </a:tblGrid>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mic Sans MS" pitchFamily="66" charset="0"/>
                          <a:cs typeface="Arial" charset="0"/>
                        </a:rPr>
                        <a:t> </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1</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2</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3</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Altitude</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00FF"/>
                          </a:solidFill>
                          <a:effectLst/>
                          <a:latin typeface="Comic Sans MS" pitchFamily="66" charset="0"/>
                          <a:cs typeface="Arial" charset="0"/>
                        </a:rPr>
                        <a:t>0.3842</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0.0659</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-0.1177</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pH</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-0.1159</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0.1696</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FFFF"/>
                          </a:solidFill>
                          <a:effectLst/>
                          <a:latin typeface="Comic Sans MS" pitchFamily="66" charset="0"/>
                          <a:cs typeface="Arial" charset="0"/>
                        </a:rPr>
                        <a:t>-0.5578</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Cond</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-0.2729</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-0.1200</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0.3636</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TempSurf</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0.0538</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-0.2800</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0.2621</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Relief</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-0.0765</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00FF"/>
                          </a:solidFill>
                          <a:effectLst/>
                          <a:latin typeface="Comic Sans MS" pitchFamily="66" charset="0"/>
                          <a:cs typeface="Arial" charset="0"/>
                        </a:rPr>
                        <a:t>0.3855</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-0.1462</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maxERht</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0.0248</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00FF"/>
                          </a:solidFill>
                          <a:effectLst/>
                          <a:latin typeface="Comic Sans MS" pitchFamily="66" charset="0"/>
                          <a:cs typeface="Arial" charset="0"/>
                        </a:rPr>
                        <a:t>0.4879</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0.2426</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avERht</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0.0599</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00FF"/>
                          </a:solidFill>
                          <a:effectLst/>
                          <a:latin typeface="Comic Sans MS" pitchFamily="66" charset="0"/>
                          <a:cs typeface="Arial" charset="0"/>
                        </a:rPr>
                        <a:t>0.4568</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0.2497</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%ER</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0.0789</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00FF"/>
                          </a:solidFill>
                          <a:effectLst/>
                          <a:latin typeface="Comic Sans MS" pitchFamily="66" charset="0"/>
                          <a:cs typeface="Arial" charset="0"/>
                        </a:rPr>
                        <a:t>0.4223</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0.2278</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%VEG</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00FF"/>
                          </a:solidFill>
                          <a:effectLst/>
                          <a:latin typeface="Comic Sans MS" pitchFamily="66" charset="0"/>
                          <a:cs typeface="Arial" charset="0"/>
                        </a:rPr>
                        <a:t>0.3305</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-0.2087</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-0.0276</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%LIT</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FFFF"/>
                          </a:solidFill>
                          <a:effectLst/>
                          <a:latin typeface="Comic Sans MS" pitchFamily="66" charset="0"/>
                          <a:cs typeface="Arial" charset="0"/>
                        </a:rPr>
                        <a:t>-0.3053</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0.1226</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0.1145</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%LOG</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FFFF"/>
                          </a:solidFill>
                          <a:effectLst/>
                          <a:latin typeface="Comic Sans MS" pitchFamily="66" charset="0"/>
                          <a:cs typeface="Arial" charset="0"/>
                        </a:rPr>
                        <a:t>-0.3144</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0.0402</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-0.1067</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%W</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-0.0886</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-0.0654</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-0.1171</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H1Moss</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0.1364</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-0.1262</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00FF"/>
                          </a:solidFill>
                          <a:effectLst/>
                          <a:latin typeface="Comic Sans MS" pitchFamily="66" charset="0"/>
                          <a:cs typeface="Arial" charset="0"/>
                        </a:rPr>
                        <a:t>0.4761</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DistSWH</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FFFF"/>
                          </a:solidFill>
                          <a:effectLst/>
                          <a:latin typeface="Comic Sans MS" pitchFamily="66" charset="0"/>
                          <a:cs typeface="Arial" charset="0"/>
                        </a:rPr>
                        <a:t>-0.3787</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0.0101</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0.0042</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DistSW</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FFFF"/>
                          </a:solidFill>
                          <a:effectLst/>
                          <a:latin typeface="Comic Sans MS" pitchFamily="66" charset="0"/>
                          <a:cs typeface="Arial" charset="0"/>
                        </a:rPr>
                        <a:t>-0.3494</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-0.1283</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0.1166</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3524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Comic Sans MS" pitchFamily="66" charset="0"/>
                          <a:cs typeface="Arial" charset="0"/>
                        </a:rPr>
                        <a:t>DistMF</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00FF"/>
                          </a:solidFill>
                          <a:effectLst/>
                          <a:latin typeface="Comic Sans MS" pitchFamily="66" charset="0"/>
                          <a:cs typeface="Arial" charset="0"/>
                        </a:rPr>
                        <a:t>0.3899</a:t>
                      </a:r>
                      <a:endParaRPr kumimoji="0" lang="en-US" sz="2800" b="1" i="0" u="none" strike="noStrike" cap="none" normalizeH="0" baseline="0">
                        <a:ln>
                          <a:noFill/>
                        </a:ln>
                        <a:solidFill>
                          <a:schemeClr val="tx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0.0586</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Comic Sans MS" pitchFamily="66" charset="0"/>
                          <a:cs typeface="Arial" charset="0"/>
                        </a:rPr>
                        <a:t>-0.0175</a:t>
                      </a:r>
                      <a:endParaRPr kumimoji="0" lang="en-US" sz="2800" b="1" i="0" u="none" strike="noStrike" cap="none" normalizeH="0" baseline="0">
                        <a:ln>
                          <a:noFill/>
                        </a:ln>
                        <a:solidFill>
                          <a:schemeClr val="bg1"/>
                        </a:solidFill>
                        <a:effectLst/>
                        <a:latin typeface="Comic Sans MS" pitchFamily="66" charset="0"/>
                      </a:endParaRPr>
                    </a:p>
                  </a:txBody>
                  <a:tcPr marT="45715" marB="4571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BDEE575-0F15-438C-BC5B-0900D78DAEB6}"/>
              </a:ext>
            </a:extLst>
          </p:cNvPr>
          <p:cNvSpPr>
            <a:spLocks noGrp="1" noChangeArrowheads="1"/>
          </p:cNvSpPr>
          <p:nvPr>
            <p:ph type="title"/>
          </p:nvPr>
        </p:nvSpPr>
        <p:spPr/>
        <p:txBody>
          <a:bodyPr/>
          <a:lstStyle/>
          <a:p>
            <a:pPr eaLnBrk="1" hangingPunct="1"/>
            <a:r>
              <a:rPr lang="en-US" altLang="en-US">
                <a:solidFill>
                  <a:srgbClr val="00FF00"/>
                </a:solidFill>
                <a:latin typeface="Comic Sans MS" panose="030F0702030302020204" pitchFamily="66" charset="0"/>
              </a:rPr>
              <a:t>How many axes are needed?</a:t>
            </a:r>
          </a:p>
        </p:txBody>
      </p:sp>
      <p:sp>
        <p:nvSpPr>
          <p:cNvPr id="36867" name="Rectangle 3">
            <a:extLst>
              <a:ext uri="{FF2B5EF4-FFF2-40B4-BE49-F238E27FC236}">
                <a16:creationId xmlns:a16="http://schemas.microsoft.com/office/drawing/2014/main" id="{69BD4FCD-8219-4567-83EA-0CD4DD2A53DE}"/>
              </a:ext>
            </a:extLst>
          </p:cNvPr>
          <p:cNvSpPr>
            <a:spLocks noGrp="1" noChangeArrowheads="1"/>
          </p:cNvSpPr>
          <p:nvPr>
            <p:ph type="body" idx="1"/>
          </p:nvPr>
        </p:nvSpPr>
        <p:spPr/>
        <p:txBody>
          <a:bodyPr/>
          <a:lstStyle/>
          <a:p>
            <a:pPr eaLnBrk="1" hangingPunct="1">
              <a:buClr>
                <a:srgbClr val="00FF00"/>
              </a:buClr>
            </a:pPr>
            <a:r>
              <a:rPr lang="en-US" altLang="en-US">
                <a:latin typeface="Comic Sans MS" panose="030F0702030302020204" pitchFamily="66" charset="0"/>
              </a:rPr>
              <a:t>does the (</a:t>
            </a:r>
            <a:r>
              <a:rPr lang="en-US" altLang="en-US" i="1">
                <a:latin typeface="Comic Sans MS" panose="030F0702030302020204" pitchFamily="66" charset="0"/>
              </a:rPr>
              <a:t>k+1</a:t>
            </a:r>
            <a:r>
              <a:rPr lang="en-US" altLang="en-US">
                <a:latin typeface="Comic Sans MS" panose="030F0702030302020204" pitchFamily="66" charset="0"/>
              </a:rPr>
              <a:t>)</a:t>
            </a:r>
            <a:r>
              <a:rPr lang="en-US" altLang="en-US" i="1" baseline="30000">
                <a:latin typeface="Comic Sans MS" panose="030F0702030302020204" pitchFamily="66" charset="0"/>
              </a:rPr>
              <a:t>th</a:t>
            </a:r>
            <a:r>
              <a:rPr lang="en-US" altLang="en-US" i="1">
                <a:latin typeface="Comic Sans MS" panose="030F0702030302020204" pitchFamily="66" charset="0"/>
              </a:rPr>
              <a:t> </a:t>
            </a:r>
            <a:r>
              <a:rPr lang="en-US" altLang="en-US">
                <a:latin typeface="Comic Sans MS" panose="030F0702030302020204" pitchFamily="66" charset="0"/>
              </a:rPr>
              <a:t>principal axis represent more variance than would be expected by chance?</a:t>
            </a:r>
          </a:p>
          <a:p>
            <a:pPr eaLnBrk="1" hangingPunct="1">
              <a:buClr>
                <a:srgbClr val="00FF00"/>
              </a:buClr>
            </a:pPr>
            <a:r>
              <a:rPr lang="en-US" altLang="en-US">
                <a:latin typeface="Comic Sans MS" panose="030F0702030302020204" pitchFamily="66" charset="0"/>
              </a:rPr>
              <a:t>several tests and rules have been proposed</a:t>
            </a:r>
          </a:p>
          <a:p>
            <a:pPr eaLnBrk="1" hangingPunct="1">
              <a:buClr>
                <a:srgbClr val="00FF00"/>
              </a:buClr>
            </a:pPr>
            <a:r>
              <a:rPr lang="en-US" altLang="en-US">
                <a:latin typeface="Comic Sans MS" panose="030F0702030302020204" pitchFamily="66" charset="0"/>
              </a:rPr>
              <a:t>a common “rule of thumb” when PCA is based on correlations is that axes with eigenvalues &gt; 1 are worth interpreting</a:t>
            </a:r>
          </a:p>
          <a:p>
            <a:pPr eaLnBrk="1" hangingPunct="1">
              <a:buClr>
                <a:srgbClr val="00FF00"/>
              </a:buClr>
            </a:pPr>
            <a:endParaRPr lang="en-US" altLang="en-US">
              <a:latin typeface="Comic Sans MS" panose="030F0702030302020204" pitchFamily="66"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a:extLst>
              <a:ext uri="{FF2B5EF4-FFF2-40B4-BE49-F238E27FC236}">
                <a16:creationId xmlns:a16="http://schemas.microsoft.com/office/drawing/2014/main" id="{84FBAE59-A6C6-4227-B2D7-FC450CE3C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9999"/>
          <a:stretch>
            <a:fillRect/>
          </a:stretch>
        </p:blipFill>
        <p:spPr bwMode="auto">
          <a:xfrm>
            <a:off x="228600" y="0"/>
            <a:ext cx="86868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B88094B-8CC1-4909-8FE8-E02C50BB4DA2}"/>
              </a:ext>
            </a:extLst>
          </p:cNvPr>
          <p:cNvSpPr>
            <a:spLocks noGrp="1" noChangeArrowheads="1"/>
          </p:cNvSpPr>
          <p:nvPr>
            <p:ph type="title"/>
          </p:nvPr>
        </p:nvSpPr>
        <p:spPr/>
        <p:txBody>
          <a:bodyPr/>
          <a:lstStyle/>
          <a:p>
            <a:pPr eaLnBrk="1" hangingPunct="1"/>
            <a:r>
              <a:rPr lang="en-US" altLang="en-US" sz="4000">
                <a:solidFill>
                  <a:srgbClr val="00FF00"/>
                </a:solidFill>
                <a:latin typeface="Comic Sans MS" panose="030F0702030302020204" pitchFamily="66" charset="0"/>
              </a:rPr>
              <a:t>What are the assumptions of PCA?</a:t>
            </a:r>
          </a:p>
        </p:txBody>
      </p:sp>
      <p:sp>
        <p:nvSpPr>
          <p:cNvPr id="38915" name="Rectangle 3">
            <a:extLst>
              <a:ext uri="{FF2B5EF4-FFF2-40B4-BE49-F238E27FC236}">
                <a16:creationId xmlns:a16="http://schemas.microsoft.com/office/drawing/2014/main" id="{D8F58D60-C75F-40BF-9F72-6831B917D9DA}"/>
              </a:ext>
            </a:extLst>
          </p:cNvPr>
          <p:cNvSpPr>
            <a:spLocks noGrp="1" noChangeArrowheads="1"/>
          </p:cNvSpPr>
          <p:nvPr>
            <p:ph type="body" idx="1"/>
          </p:nvPr>
        </p:nvSpPr>
        <p:spPr>
          <a:xfrm>
            <a:off x="127000" y="885825"/>
            <a:ext cx="8940800" cy="5819775"/>
          </a:xfrm>
        </p:spPr>
        <p:txBody>
          <a:bodyPr/>
          <a:lstStyle/>
          <a:p>
            <a:pPr eaLnBrk="1" hangingPunct="1">
              <a:buClr>
                <a:srgbClr val="00FF00"/>
              </a:buClr>
            </a:pPr>
            <a:r>
              <a:rPr lang="en-US" altLang="en-US">
                <a:latin typeface="Comic Sans MS" panose="030F0702030302020204" pitchFamily="66" charset="0"/>
              </a:rPr>
              <a:t>assumes relationships among variables are LINEAR</a:t>
            </a:r>
          </a:p>
          <a:p>
            <a:pPr lvl="1" eaLnBrk="1" hangingPunct="1">
              <a:buClr>
                <a:srgbClr val="00FF00"/>
              </a:buClr>
            </a:pPr>
            <a:r>
              <a:rPr lang="en-US" altLang="en-US">
                <a:latin typeface="Comic Sans MS" panose="030F0702030302020204" pitchFamily="66" charset="0"/>
              </a:rPr>
              <a:t>cloud of points in </a:t>
            </a:r>
            <a:r>
              <a:rPr lang="en-US" altLang="en-US" i="1">
                <a:latin typeface="Comic Sans MS" panose="030F0702030302020204" pitchFamily="66" charset="0"/>
              </a:rPr>
              <a:t>p</a:t>
            </a:r>
            <a:r>
              <a:rPr lang="en-US" altLang="en-US">
                <a:latin typeface="Comic Sans MS" panose="030F0702030302020204" pitchFamily="66" charset="0"/>
              </a:rPr>
              <a:t>-dimensional space has linear dimensions that can be effectively summarized by the principal axes</a:t>
            </a:r>
          </a:p>
          <a:p>
            <a:pPr eaLnBrk="1" hangingPunct="1">
              <a:buClr>
                <a:srgbClr val="00FF00"/>
              </a:buClr>
            </a:pPr>
            <a:r>
              <a:rPr lang="en-US" altLang="en-US">
                <a:latin typeface="Comic Sans MS" panose="030F0702030302020204" pitchFamily="66" charset="0"/>
              </a:rPr>
              <a:t>if the structure in the data is NONLINEAR (the cloud of points twists and curves its way through </a:t>
            </a:r>
            <a:r>
              <a:rPr lang="en-US" altLang="en-US" i="1">
                <a:latin typeface="Comic Sans MS" panose="030F0702030302020204" pitchFamily="66" charset="0"/>
              </a:rPr>
              <a:t>p</a:t>
            </a:r>
            <a:r>
              <a:rPr lang="en-US" altLang="en-US">
                <a:latin typeface="Comic Sans MS" panose="030F0702030302020204" pitchFamily="66" charset="0"/>
              </a:rPr>
              <a:t>-dimensional space), the principal axes will not be an efficient and informative summary of the data.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3052445-827A-49F1-A26B-E0F425CA69A5}"/>
              </a:ext>
            </a:extLst>
          </p:cNvPr>
          <p:cNvSpPr>
            <a:spLocks noGrp="1" noChangeArrowheads="1"/>
          </p:cNvSpPr>
          <p:nvPr>
            <p:ph type="title"/>
          </p:nvPr>
        </p:nvSpPr>
        <p:spPr>
          <a:xfrm>
            <a:off x="88900" y="-4763"/>
            <a:ext cx="8966200" cy="919163"/>
          </a:xfrm>
        </p:spPr>
        <p:txBody>
          <a:bodyPr/>
          <a:lstStyle/>
          <a:p>
            <a:pPr eaLnBrk="1" hangingPunct="1"/>
            <a:r>
              <a:rPr lang="en-US" altLang="en-US">
                <a:solidFill>
                  <a:srgbClr val="00FF00"/>
                </a:solidFill>
                <a:latin typeface="Comic Sans MS" panose="030F0702030302020204" pitchFamily="66" charset="0"/>
              </a:rPr>
              <a:t>When should PCA be used?</a:t>
            </a:r>
          </a:p>
        </p:txBody>
      </p:sp>
      <p:sp>
        <p:nvSpPr>
          <p:cNvPr id="39939" name="Rectangle 3">
            <a:extLst>
              <a:ext uri="{FF2B5EF4-FFF2-40B4-BE49-F238E27FC236}">
                <a16:creationId xmlns:a16="http://schemas.microsoft.com/office/drawing/2014/main" id="{19823323-4BE2-47E0-BF86-C97281FF4816}"/>
              </a:ext>
            </a:extLst>
          </p:cNvPr>
          <p:cNvSpPr>
            <a:spLocks noGrp="1" noChangeArrowheads="1"/>
          </p:cNvSpPr>
          <p:nvPr>
            <p:ph type="body" idx="1"/>
          </p:nvPr>
        </p:nvSpPr>
        <p:spPr>
          <a:xfrm>
            <a:off x="228600" y="838200"/>
            <a:ext cx="8648700" cy="5835650"/>
          </a:xfrm>
        </p:spPr>
        <p:txBody>
          <a:bodyPr/>
          <a:lstStyle/>
          <a:p>
            <a:pPr eaLnBrk="1" hangingPunct="1">
              <a:lnSpc>
                <a:spcPct val="90000"/>
              </a:lnSpc>
              <a:buClr>
                <a:srgbClr val="00FF00"/>
              </a:buClr>
            </a:pPr>
            <a:r>
              <a:rPr lang="en-US" altLang="en-US">
                <a:latin typeface="Comic Sans MS" panose="030F0702030302020204" pitchFamily="66" charset="0"/>
              </a:rPr>
              <a:t>In community ecology, PCA is useful for summarizing variables whose relationships are approximately linear or at least monotonic</a:t>
            </a:r>
          </a:p>
          <a:p>
            <a:pPr lvl="1" eaLnBrk="1" hangingPunct="1">
              <a:lnSpc>
                <a:spcPct val="90000"/>
              </a:lnSpc>
              <a:buClr>
                <a:srgbClr val="00FF00"/>
              </a:buClr>
            </a:pPr>
            <a:r>
              <a:rPr lang="en-US" altLang="en-US" i="1">
                <a:latin typeface="Comic Sans MS" panose="030F0702030302020204" pitchFamily="66" charset="0"/>
              </a:rPr>
              <a:t>e.g.</a:t>
            </a:r>
            <a:r>
              <a:rPr lang="en-US" altLang="en-US">
                <a:latin typeface="Comic Sans MS" panose="030F0702030302020204" pitchFamily="66" charset="0"/>
              </a:rPr>
              <a:t> A PCA of many soil properties might be used to extract a few components that summarize main dimensions of soil variation</a:t>
            </a:r>
          </a:p>
          <a:p>
            <a:pPr eaLnBrk="1" hangingPunct="1">
              <a:lnSpc>
                <a:spcPct val="90000"/>
              </a:lnSpc>
              <a:buClr>
                <a:srgbClr val="00FF00"/>
              </a:buClr>
            </a:pPr>
            <a:r>
              <a:rPr lang="en-US" altLang="en-US">
                <a:latin typeface="Comic Sans MS" panose="030F0702030302020204" pitchFamily="66" charset="0"/>
              </a:rPr>
              <a:t>PCA is generally NOT useful for ordinating community data</a:t>
            </a:r>
          </a:p>
          <a:p>
            <a:pPr eaLnBrk="1" hangingPunct="1">
              <a:lnSpc>
                <a:spcPct val="90000"/>
              </a:lnSpc>
              <a:buClr>
                <a:srgbClr val="00FF00"/>
              </a:buClr>
            </a:pPr>
            <a:r>
              <a:rPr lang="en-US" altLang="en-US">
                <a:latin typeface="Comic Sans MS" panose="030F0702030302020204" pitchFamily="66" charset="0"/>
              </a:rPr>
              <a:t>Why?  Because relationships among species are highly nonlinear.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a:extLst>
              <a:ext uri="{FF2B5EF4-FFF2-40B4-BE49-F238E27FC236}">
                <a16:creationId xmlns:a16="http://schemas.microsoft.com/office/drawing/2014/main" id="{EA625F4E-3ED1-491A-8FE4-974B4214E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1850"/>
            <a:ext cx="91440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59C6B43-A51B-4BD9-95D0-808F87A68149}"/>
              </a:ext>
            </a:extLst>
          </p:cNvPr>
          <p:cNvSpPr>
            <a:spLocks noGrp="1" noChangeArrowheads="1"/>
          </p:cNvSpPr>
          <p:nvPr>
            <p:ph type="title"/>
          </p:nvPr>
        </p:nvSpPr>
        <p:spPr>
          <a:xfrm>
            <a:off x="88900" y="-4763"/>
            <a:ext cx="8966200" cy="919163"/>
          </a:xfrm>
        </p:spPr>
        <p:txBody>
          <a:bodyPr/>
          <a:lstStyle/>
          <a:p>
            <a:pPr eaLnBrk="1" hangingPunct="1"/>
            <a:r>
              <a:rPr lang="en-US" altLang="en-US" sz="4000">
                <a:solidFill>
                  <a:srgbClr val="00FF00"/>
                </a:solidFill>
                <a:latin typeface="Comic Sans MS" panose="030F0702030302020204" pitchFamily="66" charset="0"/>
              </a:rPr>
              <a:t>The “Horseshoe” or Arch Effect</a:t>
            </a:r>
          </a:p>
        </p:txBody>
      </p:sp>
      <p:sp>
        <p:nvSpPr>
          <p:cNvPr id="41987" name="Rectangle 3">
            <a:extLst>
              <a:ext uri="{FF2B5EF4-FFF2-40B4-BE49-F238E27FC236}">
                <a16:creationId xmlns:a16="http://schemas.microsoft.com/office/drawing/2014/main" id="{D5449071-E27C-457E-8100-B87074DC7288}"/>
              </a:ext>
            </a:extLst>
          </p:cNvPr>
          <p:cNvSpPr>
            <a:spLocks noGrp="1" noChangeArrowheads="1"/>
          </p:cNvSpPr>
          <p:nvPr>
            <p:ph type="body" idx="1"/>
          </p:nvPr>
        </p:nvSpPr>
        <p:spPr>
          <a:xfrm>
            <a:off x="228600" y="838200"/>
            <a:ext cx="8648700" cy="5580063"/>
          </a:xfrm>
        </p:spPr>
        <p:txBody>
          <a:bodyPr/>
          <a:lstStyle/>
          <a:p>
            <a:pPr eaLnBrk="1" hangingPunct="1">
              <a:buClr>
                <a:srgbClr val="00FF00"/>
              </a:buClr>
            </a:pPr>
            <a:r>
              <a:rPr lang="en-US" altLang="en-US">
                <a:latin typeface="Comic Sans MS" panose="030F0702030302020204" pitchFamily="66" charset="0"/>
              </a:rPr>
              <a:t>community trends along environmenal gradients appear as “horseshoes” in PCA ordinations</a:t>
            </a:r>
          </a:p>
          <a:p>
            <a:pPr eaLnBrk="1" hangingPunct="1">
              <a:buClr>
                <a:srgbClr val="00FF00"/>
              </a:buClr>
            </a:pPr>
            <a:r>
              <a:rPr lang="en-US" altLang="en-US">
                <a:latin typeface="Comic Sans MS" panose="030F0702030302020204" pitchFamily="66" charset="0"/>
              </a:rPr>
              <a:t>none of the PC axes effectively summarizes the trend in species composition along the gradient</a:t>
            </a:r>
          </a:p>
          <a:p>
            <a:pPr eaLnBrk="1" hangingPunct="1">
              <a:buClr>
                <a:srgbClr val="00FF00"/>
              </a:buClr>
            </a:pPr>
            <a:r>
              <a:rPr lang="en-US" altLang="en-US">
                <a:latin typeface="Comic Sans MS" panose="030F0702030302020204" pitchFamily="66" charset="0"/>
              </a:rPr>
              <a:t>SUs at opposite extremes of the gradient appear relatively close together.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ABDF5F4-5841-48B0-96AB-A02077E0B0CA}"/>
              </a:ext>
            </a:extLst>
          </p:cNvPr>
          <p:cNvSpPr>
            <a:spLocks noGrp="1" noChangeArrowheads="1"/>
          </p:cNvSpPr>
          <p:nvPr>
            <p:ph type="title"/>
          </p:nvPr>
        </p:nvSpPr>
        <p:spPr>
          <a:xfrm>
            <a:off x="88900" y="69850"/>
            <a:ext cx="8966200" cy="1143000"/>
          </a:xfrm>
        </p:spPr>
        <p:txBody>
          <a:bodyPr/>
          <a:lstStyle/>
          <a:p>
            <a:pPr eaLnBrk="1" hangingPunct="1"/>
            <a:r>
              <a:rPr lang="en-US" altLang="en-US" sz="4000">
                <a:solidFill>
                  <a:srgbClr val="00FF00"/>
                </a:solidFill>
                <a:latin typeface="Comic Sans MS" panose="030F0702030302020204" pitchFamily="66" charset="0"/>
              </a:rPr>
              <a:t>Principal Component Analysis</a:t>
            </a:r>
            <a:br>
              <a:rPr lang="en-US" altLang="en-US" sz="4000">
                <a:solidFill>
                  <a:srgbClr val="00FF00"/>
                </a:solidFill>
                <a:latin typeface="Comic Sans MS" panose="030F0702030302020204" pitchFamily="66" charset="0"/>
              </a:rPr>
            </a:br>
            <a:r>
              <a:rPr lang="en-US" altLang="en-US" sz="4000">
                <a:solidFill>
                  <a:srgbClr val="00FF00"/>
                </a:solidFill>
                <a:latin typeface="Comic Sans MS" panose="030F0702030302020204" pitchFamily="66" charset="0"/>
              </a:rPr>
              <a:t>(PCA)</a:t>
            </a:r>
          </a:p>
        </p:txBody>
      </p:sp>
      <p:sp>
        <p:nvSpPr>
          <p:cNvPr id="14339" name="Rectangle 3">
            <a:extLst>
              <a:ext uri="{FF2B5EF4-FFF2-40B4-BE49-F238E27FC236}">
                <a16:creationId xmlns:a16="http://schemas.microsoft.com/office/drawing/2014/main" id="{59D5E401-67F2-46CE-8D75-6B936E92DFE0}"/>
              </a:ext>
            </a:extLst>
          </p:cNvPr>
          <p:cNvSpPr>
            <a:spLocks noGrp="1" noChangeArrowheads="1"/>
          </p:cNvSpPr>
          <p:nvPr>
            <p:ph type="body" idx="1"/>
          </p:nvPr>
        </p:nvSpPr>
        <p:spPr>
          <a:xfrm>
            <a:off x="254000" y="1214438"/>
            <a:ext cx="8648700" cy="5495925"/>
          </a:xfrm>
        </p:spPr>
        <p:txBody>
          <a:bodyPr/>
          <a:lstStyle/>
          <a:p>
            <a:pPr eaLnBrk="1" hangingPunct="1">
              <a:buClr>
                <a:srgbClr val="00FF00"/>
              </a:buClr>
            </a:pPr>
            <a:r>
              <a:rPr lang="en-US" altLang="en-US">
                <a:latin typeface="Comic Sans MS" panose="030F0702030302020204" pitchFamily="66" charset="0"/>
              </a:rPr>
              <a:t>probably the most widely-used and well-known of the “standard” multivariate methods</a:t>
            </a:r>
          </a:p>
          <a:p>
            <a:pPr eaLnBrk="1" hangingPunct="1">
              <a:buClr>
                <a:srgbClr val="00FF00"/>
              </a:buClr>
            </a:pPr>
            <a:r>
              <a:rPr lang="en-US" altLang="en-US">
                <a:latin typeface="Comic Sans MS" panose="030F0702030302020204" pitchFamily="66" charset="0"/>
              </a:rPr>
              <a:t>invented by Pearson (1901) and Hotelling (1933)</a:t>
            </a:r>
          </a:p>
          <a:p>
            <a:pPr eaLnBrk="1" hangingPunct="1">
              <a:buClr>
                <a:srgbClr val="00FF00"/>
              </a:buClr>
            </a:pPr>
            <a:r>
              <a:rPr lang="en-US" altLang="en-US">
                <a:latin typeface="Comic Sans MS" panose="030F0702030302020204" pitchFamily="66" charset="0"/>
              </a:rPr>
              <a:t>first applied in ecology by Goodall (1954) under the name “factor analysis” </a:t>
            </a:r>
            <a:r>
              <a:rPr lang="en-US" altLang="en-US" sz="2400">
                <a:latin typeface="Comic Sans MS" panose="030F0702030302020204" pitchFamily="66" charset="0"/>
              </a:rPr>
              <a:t>(“principal factor analysis” is a synonym of PCA)</a:t>
            </a:r>
            <a:r>
              <a:rPr lang="en-US" altLang="en-US">
                <a:latin typeface="Comic Sans MS" panose="030F0702030302020204" pitchFamily="66" charset="0"/>
              </a:rPr>
              <a:t>.</a:t>
            </a:r>
          </a:p>
          <a:p>
            <a:pPr eaLnBrk="1" hangingPunct="1">
              <a:buClr>
                <a:srgbClr val="00FF00"/>
              </a:buClr>
            </a:pPr>
            <a:endParaRPr lang="en-US" altLang="en-US">
              <a:latin typeface="Comic Sans MS" panose="030F0702030302020204" pitchFamily="66"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a:extLst>
              <a:ext uri="{FF2B5EF4-FFF2-40B4-BE49-F238E27FC236}">
                <a16:creationId xmlns:a16="http://schemas.microsoft.com/office/drawing/2014/main" id="{2C39C5C4-BD82-40D2-AC1A-1FC89C288B23}"/>
              </a:ext>
            </a:extLst>
          </p:cNvPr>
          <p:cNvGraphicFramePr>
            <a:graphicFrameLocks noChangeAspect="1"/>
          </p:cNvGraphicFramePr>
          <p:nvPr/>
        </p:nvGraphicFramePr>
        <p:xfrm>
          <a:off x="0" y="838200"/>
          <a:ext cx="9144000" cy="5267325"/>
        </p:xfrm>
        <a:graphic>
          <a:graphicData uri="http://schemas.openxmlformats.org/presentationml/2006/ole">
            <mc:AlternateContent xmlns:mc="http://schemas.openxmlformats.org/markup-compatibility/2006">
              <mc:Choice xmlns:v="urn:schemas-microsoft-com:vml" Requires="v">
                <p:oleObj spid="_x0000_s9228" name="Chart" r:id="rId3" imgW="11791881" imgH="6791424" progId="Excel.Chart.8">
                  <p:embed/>
                </p:oleObj>
              </mc:Choice>
              <mc:Fallback>
                <p:oleObj name="Chart" r:id="rId3" imgW="11791881" imgH="6791424" progId="Excel.Char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91440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9" name="Rectangle 3">
            <a:extLst>
              <a:ext uri="{FF2B5EF4-FFF2-40B4-BE49-F238E27FC236}">
                <a16:creationId xmlns:a16="http://schemas.microsoft.com/office/drawing/2014/main" id="{85B88D6B-2B4C-4A38-8D68-AFA87A826B02}"/>
              </a:ext>
            </a:extLst>
          </p:cNvPr>
          <p:cNvSpPr>
            <a:spLocks noGrp="1" noChangeArrowheads="1"/>
          </p:cNvSpPr>
          <p:nvPr>
            <p:ph type="title"/>
          </p:nvPr>
        </p:nvSpPr>
        <p:spPr>
          <a:xfrm>
            <a:off x="457200" y="-71438"/>
            <a:ext cx="8229600" cy="1143001"/>
          </a:xfrm>
        </p:spPr>
        <p:txBody>
          <a:bodyPr/>
          <a:lstStyle/>
          <a:p>
            <a:pPr eaLnBrk="1" hangingPunct="1"/>
            <a:r>
              <a:rPr lang="en-US" altLang="en-US">
                <a:solidFill>
                  <a:srgbClr val="00FF00"/>
                </a:solidFill>
                <a:latin typeface="Comic Sans MS" panose="030F0702030302020204" pitchFamily="66" charset="0"/>
              </a:rPr>
              <a:t>Ambiguity of Absence</a:t>
            </a:r>
          </a:p>
        </p:txBody>
      </p:sp>
      <p:sp>
        <p:nvSpPr>
          <p:cNvPr id="714756" name="Line 4">
            <a:extLst>
              <a:ext uri="{FF2B5EF4-FFF2-40B4-BE49-F238E27FC236}">
                <a16:creationId xmlns:a16="http://schemas.microsoft.com/office/drawing/2014/main" id="{CF55E1EF-8017-457B-8112-C8868D8B499C}"/>
              </a:ext>
            </a:extLst>
          </p:cNvPr>
          <p:cNvSpPr>
            <a:spLocks noChangeShapeType="1"/>
          </p:cNvSpPr>
          <p:nvPr/>
        </p:nvSpPr>
        <p:spPr bwMode="auto">
          <a:xfrm>
            <a:off x="782638" y="4071938"/>
            <a:ext cx="0" cy="152400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14757" name="Line 5">
            <a:extLst>
              <a:ext uri="{FF2B5EF4-FFF2-40B4-BE49-F238E27FC236}">
                <a16:creationId xmlns:a16="http://schemas.microsoft.com/office/drawing/2014/main" id="{EE3E68D4-D5C8-4392-807D-31136661D1D8}"/>
              </a:ext>
            </a:extLst>
          </p:cNvPr>
          <p:cNvSpPr>
            <a:spLocks noChangeShapeType="1"/>
          </p:cNvSpPr>
          <p:nvPr/>
        </p:nvSpPr>
        <p:spPr bwMode="auto">
          <a:xfrm>
            <a:off x="3048000" y="4068763"/>
            <a:ext cx="0" cy="152400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14758" name="Line 6">
            <a:extLst>
              <a:ext uri="{FF2B5EF4-FFF2-40B4-BE49-F238E27FC236}">
                <a16:creationId xmlns:a16="http://schemas.microsoft.com/office/drawing/2014/main" id="{E6AC3FC0-5BCA-4AE9-B702-8BF54B0785D9}"/>
              </a:ext>
            </a:extLst>
          </p:cNvPr>
          <p:cNvSpPr>
            <a:spLocks noChangeShapeType="1"/>
          </p:cNvSpPr>
          <p:nvPr/>
        </p:nvSpPr>
        <p:spPr bwMode="auto">
          <a:xfrm>
            <a:off x="8885238" y="4084638"/>
            <a:ext cx="0" cy="152400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14759" name="Line 7">
            <a:extLst>
              <a:ext uri="{FF2B5EF4-FFF2-40B4-BE49-F238E27FC236}">
                <a16:creationId xmlns:a16="http://schemas.microsoft.com/office/drawing/2014/main" id="{5C0A397D-6320-490A-BBCC-B4B39E4D11AA}"/>
              </a:ext>
            </a:extLst>
          </p:cNvPr>
          <p:cNvSpPr>
            <a:spLocks noChangeShapeType="1"/>
          </p:cNvSpPr>
          <p:nvPr/>
        </p:nvSpPr>
        <p:spPr bwMode="auto">
          <a:xfrm>
            <a:off x="609600" y="4068763"/>
            <a:ext cx="0" cy="152400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14760" name="Line 8">
            <a:extLst>
              <a:ext uri="{FF2B5EF4-FFF2-40B4-BE49-F238E27FC236}">
                <a16:creationId xmlns:a16="http://schemas.microsoft.com/office/drawing/2014/main" id="{23BC1F90-8A01-4232-9F06-55E282575C0F}"/>
              </a:ext>
            </a:extLst>
          </p:cNvPr>
          <p:cNvSpPr>
            <a:spLocks noChangeShapeType="1"/>
          </p:cNvSpPr>
          <p:nvPr/>
        </p:nvSpPr>
        <p:spPr bwMode="auto">
          <a:xfrm>
            <a:off x="6542088" y="4071938"/>
            <a:ext cx="0" cy="152400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14761" name="Line 9">
            <a:extLst>
              <a:ext uri="{FF2B5EF4-FFF2-40B4-BE49-F238E27FC236}">
                <a16:creationId xmlns:a16="http://schemas.microsoft.com/office/drawing/2014/main" id="{E4767C3F-76F0-4569-B1BB-3F04E82A3E9A}"/>
              </a:ext>
            </a:extLst>
          </p:cNvPr>
          <p:cNvSpPr>
            <a:spLocks noChangeShapeType="1"/>
          </p:cNvSpPr>
          <p:nvPr/>
        </p:nvSpPr>
        <p:spPr bwMode="auto">
          <a:xfrm>
            <a:off x="2878138" y="4067175"/>
            <a:ext cx="0" cy="1524000"/>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226" name="Text Box 10">
            <a:extLst>
              <a:ext uri="{FF2B5EF4-FFF2-40B4-BE49-F238E27FC236}">
                <a16:creationId xmlns:a16="http://schemas.microsoft.com/office/drawing/2014/main" id="{92BD67FE-6923-45EA-8335-061B940CFE93}"/>
              </a:ext>
            </a:extLst>
          </p:cNvPr>
          <p:cNvSpPr txBox="1">
            <a:spLocks noChangeArrowheads="1"/>
          </p:cNvSpPr>
          <p:nvPr/>
        </p:nvSpPr>
        <p:spPr bwMode="auto">
          <a:xfrm>
            <a:off x="155575" y="54435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a:solidFill>
                  <a:schemeClr val="bg1"/>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14757"/>
                                        </p:tgtEl>
                                        <p:attrNameLst>
                                          <p:attrName>style.visibility</p:attrName>
                                        </p:attrNameLst>
                                      </p:cBhvr>
                                      <p:to>
                                        <p:strVal val="visible"/>
                                      </p:to>
                                    </p:set>
                                    <p:animEffect transition="in" filter="wipe(up)">
                                      <p:cBhvr>
                                        <p:cTn id="7" dur="500"/>
                                        <p:tgtEl>
                                          <p:spTgt spid="714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4760"/>
                                        </p:tgtEl>
                                        <p:attrNameLst>
                                          <p:attrName>style.visibility</p:attrName>
                                        </p:attrNameLst>
                                      </p:cBhvr>
                                      <p:to>
                                        <p:strVal val="visible"/>
                                      </p:to>
                                    </p:set>
                                    <p:animEffect transition="in" filter="wipe(up)">
                                      <p:cBhvr>
                                        <p:cTn id="12" dur="500"/>
                                        <p:tgtEl>
                                          <p:spTgt spid="7147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14759"/>
                                        </p:tgtEl>
                                        <p:attrNameLst>
                                          <p:attrName>style.visibility</p:attrName>
                                        </p:attrNameLst>
                                      </p:cBhvr>
                                      <p:to>
                                        <p:strVal val="visible"/>
                                      </p:to>
                                    </p:set>
                                    <p:animEffect transition="in" filter="wipe(up)">
                                      <p:cBhvr>
                                        <p:cTn id="17" dur="500"/>
                                        <p:tgtEl>
                                          <p:spTgt spid="7147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14758"/>
                                        </p:tgtEl>
                                        <p:attrNameLst>
                                          <p:attrName>style.visibility</p:attrName>
                                        </p:attrNameLst>
                                      </p:cBhvr>
                                      <p:to>
                                        <p:strVal val="visible"/>
                                      </p:to>
                                    </p:set>
                                    <p:animEffect transition="in" filter="wipe(up)">
                                      <p:cBhvr>
                                        <p:cTn id="22" dur="500"/>
                                        <p:tgtEl>
                                          <p:spTgt spid="7147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14761"/>
                                        </p:tgtEl>
                                        <p:attrNameLst>
                                          <p:attrName>style.visibility</p:attrName>
                                        </p:attrNameLst>
                                      </p:cBhvr>
                                      <p:to>
                                        <p:strVal val="visible"/>
                                      </p:to>
                                    </p:set>
                                    <p:animEffect transition="in" filter="wipe(up)">
                                      <p:cBhvr>
                                        <p:cTn id="27" dur="500"/>
                                        <p:tgtEl>
                                          <p:spTgt spid="7147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714756"/>
                                        </p:tgtEl>
                                        <p:attrNameLst>
                                          <p:attrName>style.visibility</p:attrName>
                                        </p:attrNameLst>
                                      </p:cBhvr>
                                      <p:to>
                                        <p:strVal val="visible"/>
                                      </p:to>
                                    </p:set>
                                    <p:animEffect transition="in" filter="wipe(up)">
                                      <p:cBhvr>
                                        <p:cTn id="32" dur="500"/>
                                        <p:tgtEl>
                                          <p:spTgt spid="71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beta2r-pca-cov-1v2">
            <a:extLst>
              <a:ext uri="{FF2B5EF4-FFF2-40B4-BE49-F238E27FC236}">
                <a16:creationId xmlns:a16="http://schemas.microsoft.com/office/drawing/2014/main" id="{9719736D-2DE1-4E9B-B0C7-ED4E14B4C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8" y="-1588"/>
            <a:ext cx="8996362"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7D4E4BE-4270-4401-A4B9-502491F5B5D8}"/>
              </a:ext>
            </a:extLst>
          </p:cNvPr>
          <p:cNvSpPr>
            <a:spLocks noGrp="1" noChangeArrowheads="1"/>
          </p:cNvSpPr>
          <p:nvPr>
            <p:ph type="title"/>
          </p:nvPr>
        </p:nvSpPr>
        <p:spPr>
          <a:xfrm>
            <a:off x="88900" y="-4763"/>
            <a:ext cx="8966200" cy="919163"/>
          </a:xfrm>
        </p:spPr>
        <p:txBody>
          <a:bodyPr/>
          <a:lstStyle/>
          <a:p>
            <a:pPr eaLnBrk="1" hangingPunct="1"/>
            <a:r>
              <a:rPr lang="en-US" altLang="en-US">
                <a:solidFill>
                  <a:srgbClr val="00FF00"/>
                </a:solidFill>
                <a:latin typeface="Comic Sans MS" panose="030F0702030302020204" pitchFamily="66" charset="0"/>
              </a:rPr>
              <a:t>The “Horseshoe”Effect</a:t>
            </a:r>
          </a:p>
        </p:txBody>
      </p:sp>
      <p:sp>
        <p:nvSpPr>
          <p:cNvPr id="44035" name="Rectangle 3">
            <a:extLst>
              <a:ext uri="{FF2B5EF4-FFF2-40B4-BE49-F238E27FC236}">
                <a16:creationId xmlns:a16="http://schemas.microsoft.com/office/drawing/2014/main" id="{016CB075-0253-4114-A112-AB76DC22E4F4}"/>
              </a:ext>
            </a:extLst>
          </p:cNvPr>
          <p:cNvSpPr>
            <a:spLocks noGrp="1" noChangeArrowheads="1"/>
          </p:cNvSpPr>
          <p:nvPr>
            <p:ph type="body" idx="1"/>
          </p:nvPr>
        </p:nvSpPr>
        <p:spPr>
          <a:xfrm>
            <a:off x="228600" y="838200"/>
            <a:ext cx="8915400" cy="5943600"/>
          </a:xfrm>
        </p:spPr>
        <p:txBody>
          <a:bodyPr/>
          <a:lstStyle/>
          <a:p>
            <a:pPr eaLnBrk="1" hangingPunct="1">
              <a:buClr>
                <a:srgbClr val="00FF00"/>
              </a:buClr>
            </a:pPr>
            <a:r>
              <a:rPr lang="en-US" altLang="en-US">
                <a:latin typeface="Comic Sans MS" panose="030F0702030302020204" pitchFamily="66" charset="0"/>
              </a:rPr>
              <a:t>curvature of the gradient and the degree of infolding of the extremes increase with beta diversity</a:t>
            </a:r>
          </a:p>
          <a:p>
            <a:pPr eaLnBrk="1" hangingPunct="1">
              <a:buClr>
                <a:srgbClr val="00FF00"/>
              </a:buClr>
            </a:pPr>
            <a:r>
              <a:rPr lang="en-US" altLang="en-US">
                <a:latin typeface="Comic Sans MS" panose="030F0702030302020204" pitchFamily="66" charset="0"/>
              </a:rPr>
              <a:t>PCA ordinations are not useful summaries of community data except when beta diversity is very low</a:t>
            </a:r>
          </a:p>
          <a:p>
            <a:pPr eaLnBrk="1" hangingPunct="1">
              <a:buClr>
                <a:srgbClr val="00FF00"/>
              </a:buClr>
            </a:pPr>
            <a:r>
              <a:rPr lang="en-US" altLang="en-US">
                <a:latin typeface="Comic Sans MS" panose="030F0702030302020204" pitchFamily="66" charset="0"/>
              </a:rPr>
              <a:t>using correlation generally does better than covariance</a:t>
            </a:r>
          </a:p>
          <a:p>
            <a:pPr lvl="1" eaLnBrk="1" hangingPunct="1">
              <a:buClr>
                <a:srgbClr val="00FF00"/>
              </a:buClr>
            </a:pPr>
            <a:r>
              <a:rPr lang="en-US" altLang="en-US">
                <a:latin typeface="Comic Sans MS" panose="030F0702030302020204" pitchFamily="66" charset="0"/>
              </a:rPr>
              <a:t>this is because standardization by species improves the correlation between Euclidean distance and environmental distance.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AFA90F11-7CDC-468C-8CEF-E11A1116B5C8}"/>
              </a:ext>
            </a:extLst>
          </p:cNvPr>
          <p:cNvSpPr>
            <a:spLocks noGrp="1" noChangeArrowheads="1"/>
          </p:cNvSpPr>
          <p:nvPr>
            <p:ph type="title"/>
          </p:nvPr>
        </p:nvSpPr>
        <p:spPr>
          <a:xfrm>
            <a:off x="80963" y="2281238"/>
            <a:ext cx="8966200" cy="1143000"/>
          </a:xfrm>
        </p:spPr>
        <p:txBody>
          <a:bodyPr/>
          <a:lstStyle/>
          <a:p>
            <a:pPr eaLnBrk="1" hangingPunct="1"/>
            <a:r>
              <a:rPr lang="en-US" altLang="en-US" sz="4000">
                <a:solidFill>
                  <a:srgbClr val="00FF00"/>
                </a:solidFill>
                <a:latin typeface="Comic Sans MS" panose="030F0702030302020204" pitchFamily="66" charset="0"/>
              </a:rPr>
              <a:t>What if there’s more than one underlying ecological gradient?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502A7CC-7908-4069-891D-A1DF9D5822DB}"/>
              </a:ext>
            </a:extLst>
          </p:cNvPr>
          <p:cNvSpPr>
            <a:spLocks noGrp="1" noChangeArrowheads="1"/>
          </p:cNvSpPr>
          <p:nvPr>
            <p:ph type="title"/>
          </p:nvPr>
        </p:nvSpPr>
        <p:spPr>
          <a:xfrm>
            <a:off x="88900" y="-4763"/>
            <a:ext cx="8966200" cy="919163"/>
          </a:xfrm>
        </p:spPr>
        <p:txBody>
          <a:bodyPr/>
          <a:lstStyle/>
          <a:p>
            <a:pPr eaLnBrk="1" hangingPunct="1"/>
            <a:r>
              <a:rPr lang="en-US" altLang="en-US">
                <a:solidFill>
                  <a:srgbClr val="00FF00"/>
                </a:solidFill>
                <a:latin typeface="Comic Sans MS" panose="030F0702030302020204" pitchFamily="66" charset="0"/>
              </a:rPr>
              <a:t>The “Horseshoe” Effect</a:t>
            </a:r>
          </a:p>
        </p:txBody>
      </p:sp>
      <p:sp>
        <p:nvSpPr>
          <p:cNvPr id="46083" name="Rectangle 3">
            <a:extLst>
              <a:ext uri="{FF2B5EF4-FFF2-40B4-BE49-F238E27FC236}">
                <a16:creationId xmlns:a16="http://schemas.microsoft.com/office/drawing/2014/main" id="{7A72B082-CF10-4409-AC86-2732B7C364DA}"/>
              </a:ext>
            </a:extLst>
          </p:cNvPr>
          <p:cNvSpPr>
            <a:spLocks noGrp="1" noChangeArrowheads="1"/>
          </p:cNvSpPr>
          <p:nvPr>
            <p:ph type="body" idx="1"/>
          </p:nvPr>
        </p:nvSpPr>
        <p:spPr>
          <a:xfrm>
            <a:off x="228600" y="838200"/>
            <a:ext cx="8915400" cy="5943600"/>
          </a:xfrm>
        </p:spPr>
        <p:txBody>
          <a:bodyPr/>
          <a:lstStyle/>
          <a:p>
            <a:pPr eaLnBrk="1" hangingPunct="1">
              <a:buClr>
                <a:srgbClr val="00FF00"/>
              </a:buClr>
            </a:pPr>
            <a:r>
              <a:rPr lang="en-US" altLang="en-US">
                <a:latin typeface="Comic Sans MS" panose="030F0702030302020204" pitchFamily="66" charset="0"/>
              </a:rPr>
              <a:t>when two or more underlying gradients with high beta diversity a “horseshoe” is usually not detectable</a:t>
            </a:r>
          </a:p>
          <a:p>
            <a:pPr eaLnBrk="1" hangingPunct="1">
              <a:buClr>
                <a:srgbClr val="00FF00"/>
              </a:buClr>
            </a:pPr>
            <a:r>
              <a:rPr lang="en-US" altLang="en-US">
                <a:latin typeface="Comic Sans MS" panose="030F0702030302020204" pitchFamily="66" charset="0"/>
              </a:rPr>
              <a:t>the SUs fall on a curved hypersurface that twists and turns through the </a:t>
            </a:r>
            <a:r>
              <a:rPr lang="en-US" altLang="en-US" i="1">
                <a:latin typeface="Comic Sans MS" panose="030F0702030302020204" pitchFamily="66" charset="0"/>
              </a:rPr>
              <a:t>p</a:t>
            </a:r>
            <a:r>
              <a:rPr lang="en-US" altLang="en-US">
                <a:latin typeface="Comic Sans MS" panose="030F0702030302020204" pitchFamily="66" charset="0"/>
              </a:rPr>
              <a:t>-dimensional species space</a:t>
            </a:r>
          </a:p>
          <a:p>
            <a:pPr eaLnBrk="1" hangingPunct="1">
              <a:buClr>
                <a:srgbClr val="00FF00"/>
              </a:buClr>
            </a:pPr>
            <a:r>
              <a:rPr lang="en-US" altLang="en-US">
                <a:latin typeface="Comic Sans MS" panose="030F0702030302020204" pitchFamily="66" charset="0"/>
              </a:rPr>
              <a:t>interpretation problems are more severe</a:t>
            </a:r>
          </a:p>
          <a:p>
            <a:pPr eaLnBrk="1" hangingPunct="1">
              <a:buClr>
                <a:srgbClr val="00FF00"/>
              </a:buClr>
            </a:pPr>
            <a:r>
              <a:rPr lang="en-US" altLang="en-US">
                <a:latin typeface="Comic Sans MS" panose="030F0702030302020204" pitchFamily="66" charset="0"/>
              </a:rPr>
              <a:t>PCA should NOT be used with community data </a:t>
            </a:r>
            <a:r>
              <a:rPr lang="en-US" altLang="en-US" sz="2400">
                <a:latin typeface="Comic Sans MS" panose="030F0702030302020204" pitchFamily="66" charset="0"/>
              </a:rPr>
              <a:t>(except maybe when beta diversity is very low)</a:t>
            </a:r>
            <a:r>
              <a:rPr lang="en-US" altLang="en-US">
                <a:latin typeface="Comic Sans MS" panose="030F0702030302020204" pitchFamily="66"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3AB701C-59B0-49E7-B8CE-F7D4C6C462A7}"/>
              </a:ext>
            </a:extLst>
          </p:cNvPr>
          <p:cNvSpPr>
            <a:spLocks noGrp="1" noChangeArrowheads="1"/>
          </p:cNvSpPr>
          <p:nvPr>
            <p:ph type="title"/>
          </p:nvPr>
        </p:nvSpPr>
        <p:spPr>
          <a:xfrm>
            <a:off x="88900" y="-4763"/>
            <a:ext cx="8966200" cy="904876"/>
          </a:xfrm>
        </p:spPr>
        <p:txBody>
          <a:bodyPr/>
          <a:lstStyle/>
          <a:p>
            <a:pPr eaLnBrk="1" hangingPunct="1"/>
            <a:r>
              <a:rPr lang="en-US" altLang="en-US">
                <a:solidFill>
                  <a:srgbClr val="00FF00"/>
                </a:solidFill>
                <a:latin typeface="Comic Sans MS" panose="030F0702030302020204" pitchFamily="66" charset="0"/>
              </a:rPr>
              <a:t>Impact on Ordination History</a:t>
            </a:r>
          </a:p>
        </p:txBody>
      </p:sp>
      <p:sp>
        <p:nvSpPr>
          <p:cNvPr id="47107" name="Rectangle 3">
            <a:extLst>
              <a:ext uri="{FF2B5EF4-FFF2-40B4-BE49-F238E27FC236}">
                <a16:creationId xmlns:a16="http://schemas.microsoft.com/office/drawing/2014/main" id="{1ECB7088-29F1-4449-8DF9-30E229BB8FFE}"/>
              </a:ext>
            </a:extLst>
          </p:cNvPr>
          <p:cNvSpPr>
            <a:spLocks noGrp="1" noChangeArrowheads="1"/>
          </p:cNvSpPr>
          <p:nvPr>
            <p:ph type="body" idx="1"/>
          </p:nvPr>
        </p:nvSpPr>
        <p:spPr>
          <a:xfrm>
            <a:off x="228600" y="904875"/>
            <a:ext cx="8648700" cy="5818188"/>
          </a:xfrm>
        </p:spPr>
        <p:txBody>
          <a:bodyPr/>
          <a:lstStyle/>
          <a:p>
            <a:pPr eaLnBrk="1" hangingPunct="1">
              <a:buClr>
                <a:srgbClr val="00FF00"/>
              </a:buClr>
            </a:pPr>
            <a:r>
              <a:rPr lang="en-US" altLang="en-US">
                <a:latin typeface="Comic Sans MS" panose="030F0702030302020204" pitchFamily="66" charset="0"/>
              </a:rPr>
              <a:t>by 1970 PCA was the ordination method of choice for community data</a:t>
            </a:r>
          </a:p>
          <a:p>
            <a:pPr eaLnBrk="1" hangingPunct="1">
              <a:buClr>
                <a:srgbClr val="00FF00"/>
              </a:buClr>
            </a:pPr>
            <a:r>
              <a:rPr lang="en-US" altLang="en-US">
                <a:latin typeface="Comic Sans MS" panose="030F0702030302020204" pitchFamily="66" charset="0"/>
              </a:rPr>
              <a:t>simulation studies by Swan (1970) &amp; Austin &amp; Noy-Meir (1971) demonstrated the horseshoe effect and showed that the linear assumption of PCA was not compatible with the nonlinear structure of community data</a:t>
            </a:r>
          </a:p>
          <a:p>
            <a:pPr eaLnBrk="1" hangingPunct="1">
              <a:buClr>
                <a:srgbClr val="00FF00"/>
              </a:buClr>
            </a:pPr>
            <a:r>
              <a:rPr lang="en-US" altLang="en-US">
                <a:latin typeface="Comic Sans MS" panose="030F0702030302020204" pitchFamily="66" charset="0"/>
              </a:rPr>
              <a:t>stimulated the quest for more appropriate ordination methods.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8066" name="Rectangle 2">
            <a:extLst>
              <a:ext uri="{FF2B5EF4-FFF2-40B4-BE49-F238E27FC236}">
                <a16:creationId xmlns:a16="http://schemas.microsoft.com/office/drawing/2014/main" id="{35C54819-C14F-44A6-80D4-9BCC60C270FA}"/>
              </a:ext>
            </a:extLst>
          </p:cNvPr>
          <p:cNvSpPr>
            <a:spLocks noGrp="1" noChangeArrowheads="1"/>
          </p:cNvSpPr>
          <p:nvPr>
            <p:ph type="title"/>
          </p:nvPr>
        </p:nvSpPr>
        <p:spPr>
          <a:xfrm>
            <a:off x="685800" y="2590800"/>
            <a:ext cx="7772400" cy="1143000"/>
          </a:xfrm>
        </p:spPr>
        <p:txBody>
          <a:bodyPr/>
          <a:lstStyle/>
          <a:p>
            <a:r>
              <a:rPr lang="en-US" altLang="en-US" sz="3600"/>
              <a:t>A 2D Numerical Example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a:extLst>
              <a:ext uri="{FF2B5EF4-FFF2-40B4-BE49-F238E27FC236}">
                <a16:creationId xmlns:a16="http://schemas.microsoft.com/office/drawing/2014/main" id="{2B7F13E2-B91C-4409-BCD4-5A5E5A469351}"/>
              </a:ext>
            </a:extLst>
          </p:cNvPr>
          <p:cNvSpPr>
            <a:spLocks noGrp="1" noChangeArrowheads="1"/>
          </p:cNvSpPr>
          <p:nvPr>
            <p:ph type="title"/>
          </p:nvPr>
        </p:nvSpPr>
        <p:spPr>
          <a:xfrm>
            <a:off x="457200" y="0"/>
            <a:ext cx="8229600" cy="1143000"/>
          </a:xfrm>
        </p:spPr>
        <p:txBody>
          <a:bodyPr/>
          <a:lstStyle/>
          <a:p>
            <a:r>
              <a:rPr lang="en-US" altLang="en-US" sz="4000"/>
              <a:t>PCA Example –STEP 1</a:t>
            </a:r>
          </a:p>
        </p:txBody>
      </p:sp>
      <p:sp>
        <p:nvSpPr>
          <p:cNvPr id="1944579" name="Rectangle 3">
            <a:extLst>
              <a:ext uri="{FF2B5EF4-FFF2-40B4-BE49-F238E27FC236}">
                <a16:creationId xmlns:a16="http://schemas.microsoft.com/office/drawing/2014/main" id="{08FCEF5F-A45F-4BB8-BD75-AA4C53C774D1}"/>
              </a:ext>
            </a:extLst>
          </p:cNvPr>
          <p:cNvSpPr>
            <a:spLocks noGrp="1" noChangeArrowheads="1"/>
          </p:cNvSpPr>
          <p:nvPr>
            <p:ph type="body" idx="1"/>
          </p:nvPr>
        </p:nvSpPr>
        <p:spPr/>
        <p:txBody>
          <a:bodyPr/>
          <a:lstStyle/>
          <a:p>
            <a:r>
              <a:rPr lang="en-US" altLang="en-US" sz="2800">
                <a:solidFill>
                  <a:srgbClr val="0066FF"/>
                </a:solidFill>
              </a:rPr>
              <a:t>Subtract the mean</a:t>
            </a:r>
          </a:p>
          <a:p>
            <a:pPr>
              <a:buFontTx/>
              <a:buNone/>
            </a:pPr>
            <a:r>
              <a:rPr lang="en-US" altLang="en-US" sz="2800"/>
              <a:t>	from each of the data dimensions. All the x values have x subtracted and y values have y subtracted from them. This produces a data set whose mean is zero.</a:t>
            </a:r>
          </a:p>
          <a:p>
            <a:pPr>
              <a:buFontTx/>
              <a:buNone/>
            </a:pPr>
            <a:r>
              <a:rPr lang="en-US" altLang="en-US" sz="2800"/>
              <a:t>	Subtracting the mean makes variance and covariance calculation easier by simplifying their equations. The variance and co-variance values are not affected by the mean value.</a:t>
            </a:r>
          </a:p>
        </p:txBody>
      </p:sp>
      <p:sp>
        <p:nvSpPr>
          <p:cNvPr id="1944580" name="Line 4">
            <a:extLst>
              <a:ext uri="{FF2B5EF4-FFF2-40B4-BE49-F238E27FC236}">
                <a16:creationId xmlns:a16="http://schemas.microsoft.com/office/drawing/2014/main" id="{85018065-BE0D-4580-96DB-01981C3EF7D7}"/>
              </a:ext>
            </a:extLst>
          </p:cNvPr>
          <p:cNvSpPr>
            <a:spLocks noChangeShapeType="1"/>
          </p:cNvSpPr>
          <p:nvPr/>
        </p:nvSpPr>
        <p:spPr bwMode="auto">
          <a:xfrm>
            <a:off x="2895600" y="2667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4581" name="Line 5">
            <a:extLst>
              <a:ext uri="{FF2B5EF4-FFF2-40B4-BE49-F238E27FC236}">
                <a16:creationId xmlns:a16="http://schemas.microsoft.com/office/drawing/2014/main" id="{0E7FBAF8-97DA-47D7-9EC4-4B76E2525FAD}"/>
              </a:ext>
            </a:extLst>
          </p:cNvPr>
          <p:cNvSpPr>
            <a:spLocks noChangeShapeType="1"/>
          </p:cNvSpPr>
          <p:nvPr/>
        </p:nvSpPr>
        <p:spPr bwMode="auto">
          <a:xfrm>
            <a:off x="7848600" y="2667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4582" name="Rectangle 6">
            <a:extLst>
              <a:ext uri="{FF2B5EF4-FFF2-40B4-BE49-F238E27FC236}">
                <a16:creationId xmlns:a16="http://schemas.microsoft.com/office/drawing/2014/main" id="{9C7AAD6B-17AA-4F44-BF5E-4BE20729A505}"/>
              </a:ext>
            </a:extLst>
          </p:cNvPr>
          <p:cNvSpPr>
            <a:spLocks noChangeArrowheads="1"/>
          </p:cNvSpPr>
          <p:nvPr/>
        </p:nvSpPr>
        <p:spPr bwMode="auto">
          <a:xfrm>
            <a:off x="457200" y="9144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26" name="Rectangle 2">
            <a:extLst>
              <a:ext uri="{FF2B5EF4-FFF2-40B4-BE49-F238E27FC236}">
                <a16:creationId xmlns:a16="http://schemas.microsoft.com/office/drawing/2014/main" id="{97E46F24-11DB-4C52-AD8E-21FD0465A92A}"/>
              </a:ext>
            </a:extLst>
          </p:cNvPr>
          <p:cNvSpPr>
            <a:spLocks noGrp="1" noChangeArrowheads="1"/>
          </p:cNvSpPr>
          <p:nvPr>
            <p:ph type="title"/>
          </p:nvPr>
        </p:nvSpPr>
        <p:spPr>
          <a:xfrm>
            <a:off x="381000" y="-76200"/>
            <a:ext cx="8229600" cy="1143000"/>
          </a:xfrm>
        </p:spPr>
        <p:txBody>
          <a:bodyPr/>
          <a:lstStyle/>
          <a:p>
            <a:r>
              <a:rPr lang="en-US" altLang="en-US" sz="3600"/>
              <a:t>PCA Example –STEP 1</a:t>
            </a:r>
          </a:p>
        </p:txBody>
      </p:sp>
      <p:sp>
        <p:nvSpPr>
          <p:cNvPr id="1946627" name="Rectangle 3">
            <a:extLst>
              <a:ext uri="{FF2B5EF4-FFF2-40B4-BE49-F238E27FC236}">
                <a16:creationId xmlns:a16="http://schemas.microsoft.com/office/drawing/2014/main" id="{0DA85853-C5CF-4A4A-B310-6332F6B77564}"/>
              </a:ext>
            </a:extLst>
          </p:cNvPr>
          <p:cNvSpPr>
            <a:spLocks noGrp="1" noChangeArrowheads="1"/>
          </p:cNvSpPr>
          <p:nvPr>
            <p:ph type="body" idx="1"/>
          </p:nvPr>
        </p:nvSpPr>
        <p:spPr>
          <a:xfrm>
            <a:off x="1600200" y="1752600"/>
            <a:ext cx="2286000" cy="5029200"/>
          </a:xfrm>
        </p:spPr>
        <p:txBody>
          <a:bodyPr/>
          <a:lstStyle/>
          <a:p>
            <a:pPr>
              <a:lnSpc>
                <a:spcPct val="90000"/>
              </a:lnSpc>
              <a:buFontTx/>
              <a:buNone/>
            </a:pPr>
            <a:r>
              <a:rPr lang="en-US" altLang="en-US" sz="2400"/>
              <a:t>DATA:</a:t>
            </a:r>
          </a:p>
          <a:p>
            <a:pPr>
              <a:lnSpc>
                <a:spcPct val="90000"/>
              </a:lnSpc>
              <a:buFontTx/>
              <a:buNone/>
            </a:pPr>
            <a:r>
              <a:rPr lang="en-US" altLang="en-US" sz="2400" u="sng"/>
              <a:t>x      	y</a:t>
            </a:r>
          </a:p>
          <a:p>
            <a:pPr>
              <a:lnSpc>
                <a:spcPct val="90000"/>
              </a:lnSpc>
              <a:buFontTx/>
              <a:buNone/>
            </a:pPr>
            <a:r>
              <a:rPr lang="en-US" altLang="en-US" sz="2400"/>
              <a:t>2.5 	2.4</a:t>
            </a:r>
          </a:p>
          <a:p>
            <a:pPr>
              <a:lnSpc>
                <a:spcPct val="90000"/>
              </a:lnSpc>
              <a:buFontTx/>
              <a:buNone/>
            </a:pPr>
            <a:r>
              <a:rPr lang="en-US" altLang="en-US" sz="2400"/>
              <a:t>0.5 	0.7</a:t>
            </a:r>
          </a:p>
          <a:p>
            <a:pPr>
              <a:lnSpc>
                <a:spcPct val="90000"/>
              </a:lnSpc>
              <a:buFontTx/>
              <a:buNone/>
            </a:pPr>
            <a:r>
              <a:rPr lang="en-US" altLang="en-US" sz="2400"/>
              <a:t>2.2 	2.9</a:t>
            </a:r>
          </a:p>
          <a:p>
            <a:pPr>
              <a:lnSpc>
                <a:spcPct val="90000"/>
              </a:lnSpc>
              <a:buFontTx/>
              <a:buNone/>
            </a:pPr>
            <a:r>
              <a:rPr lang="en-US" altLang="en-US" sz="2400"/>
              <a:t>1.9 	2.2</a:t>
            </a:r>
          </a:p>
          <a:p>
            <a:pPr>
              <a:lnSpc>
                <a:spcPct val="90000"/>
              </a:lnSpc>
              <a:buFontTx/>
              <a:buNone/>
            </a:pPr>
            <a:r>
              <a:rPr lang="en-US" altLang="en-US" sz="2400"/>
              <a:t>3.1 	3.0</a:t>
            </a:r>
          </a:p>
          <a:p>
            <a:pPr>
              <a:lnSpc>
                <a:spcPct val="90000"/>
              </a:lnSpc>
              <a:buFontTx/>
              <a:buNone/>
            </a:pPr>
            <a:r>
              <a:rPr lang="en-US" altLang="en-US" sz="2400"/>
              <a:t>2.3 	2.7</a:t>
            </a:r>
          </a:p>
          <a:p>
            <a:pPr>
              <a:lnSpc>
                <a:spcPct val="90000"/>
              </a:lnSpc>
              <a:buFontTx/>
              <a:buNone/>
            </a:pPr>
            <a:r>
              <a:rPr lang="en-US" altLang="en-US" sz="2400"/>
              <a:t>2 		1.6</a:t>
            </a:r>
          </a:p>
          <a:p>
            <a:pPr>
              <a:lnSpc>
                <a:spcPct val="90000"/>
              </a:lnSpc>
              <a:buFontTx/>
              <a:buNone/>
            </a:pPr>
            <a:r>
              <a:rPr lang="en-US" altLang="en-US" sz="2400"/>
              <a:t>1 		1.1</a:t>
            </a:r>
          </a:p>
          <a:p>
            <a:pPr>
              <a:lnSpc>
                <a:spcPct val="90000"/>
              </a:lnSpc>
              <a:buFontTx/>
              <a:buNone/>
            </a:pPr>
            <a:r>
              <a:rPr lang="en-US" altLang="en-US" sz="2400"/>
              <a:t>1.5 	1.6</a:t>
            </a:r>
          </a:p>
          <a:p>
            <a:pPr>
              <a:lnSpc>
                <a:spcPct val="90000"/>
              </a:lnSpc>
              <a:buFontTx/>
              <a:buNone/>
            </a:pPr>
            <a:r>
              <a:rPr lang="en-US" altLang="en-US" sz="2400"/>
              <a:t>1.1 	0.9</a:t>
            </a:r>
          </a:p>
        </p:txBody>
      </p:sp>
      <p:sp>
        <p:nvSpPr>
          <p:cNvPr id="1946628" name="Rectangle 4">
            <a:extLst>
              <a:ext uri="{FF2B5EF4-FFF2-40B4-BE49-F238E27FC236}">
                <a16:creationId xmlns:a16="http://schemas.microsoft.com/office/drawing/2014/main" id="{DDF250EA-71D3-4080-9FF2-862C59ADE2D8}"/>
              </a:ext>
            </a:extLst>
          </p:cNvPr>
          <p:cNvSpPr>
            <a:spLocks noChangeArrowheads="1"/>
          </p:cNvSpPr>
          <p:nvPr/>
        </p:nvSpPr>
        <p:spPr bwMode="auto">
          <a:xfrm>
            <a:off x="4495800" y="1600200"/>
            <a:ext cx="3429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ZERO MEAN DATA:</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sng" strike="noStrike" kern="1200" cap="none" spc="0" normalizeH="0" baseline="0" noProof="0">
                <a:ln>
                  <a:noFill/>
                </a:ln>
                <a:solidFill>
                  <a:srgbClr val="000000"/>
                </a:solidFill>
                <a:effectLst/>
                <a:uLnTx/>
                <a:uFillTx/>
                <a:latin typeface="Arial" panose="020B0604020202020204" pitchFamily="34" charset="0"/>
                <a:ea typeface="+mn-ea"/>
                <a:cs typeface="+mn-cs"/>
              </a:rPr>
              <a:t>x 			  y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.69 		.49</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-1.31 		-1.21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.39 		.99</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.09 		.29</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1.29 		1.09</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.49 		.79</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.19 		-.31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-.81 		-.81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-.31 		-.31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-.71 		-1.01</a:t>
            </a:r>
          </a:p>
        </p:txBody>
      </p:sp>
      <p:sp>
        <p:nvSpPr>
          <p:cNvPr id="1946629" name="Line 5">
            <a:extLst>
              <a:ext uri="{FF2B5EF4-FFF2-40B4-BE49-F238E27FC236}">
                <a16:creationId xmlns:a16="http://schemas.microsoft.com/office/drawing/2014/main" id="{EC5119FB-AD0B-4105-844E-E22B61F6970A}"/>
              </a:ext>
            </a:extLst>
          </p:cNvPr>
          <p:cNvSpPr>
            <a:spLocks noChangeShapeType="1"/>
          </p:cNvSpPr>
          <p:nvPr/>
        </p:nvSpPr>
        <p:spPr bwMode="auto">
          <a:xfrm>
            <a:off x="2286000" y="2209800"/>
            <a:ext cx="0" cy="441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6630" name="Line 6">
            <a:extLst>
              <a:ext uri="{FF2B5EF4-FFF2-40B4-BE49-F238E27FC236}">
                <a16:creationId xmlns:a16="http://schemas.microsoft.com/office/drawing/2014/main" id="{D9024702-5920-45EE-AC58-B304094B5D08}"/>
              </a:ext>
            </a:extLst>
          </p:cNvPr>
          <p:cNvSpPr>
            <a:spLocks noChangeShapeType="1"/>
          </p:cNvSpPr>
          <p:nvPr/>
        </p:nvSpPr>
        <p:spPr bwMode="auto">
          <a:xfrm>
            <a:off x="5715000" y="1981200"/>
            <a:ext cx="0" cy="472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6632" name="Rectangle 8">
            <a:extLst>
              <a:ext uri="{FF2B5EF4-FFF2-40B4-BE49-F238E27FC236}">
                <a16:creationId xmlns:a16="http://schemas.microsoft.com/office/drawing/2014/main" id="{8950D67B-EDFF-4FE9-A400-0D0F60DC2B15}"/>
              </a:ext>
            </a:extLst>
          </p:cNvPr>
          <p:cNvSpPr>
            <a:spLocks noChangeArrowheads="1"/>
          </p:cNvSpPr>
          <p:nvPr/>
        </p:nvSpPr>
        <p:spPr bwMode="auto">
          <a:xfrm>
            <a:off x="457200" y="9144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674" name="Rectangle 2">
            <a:extLst>
              <a:ext uri="{FF2B5EF4-FFF2-40B4-BE49-F238E27FC236}">
                <a16:creationId xmlns:a16="http://schemas.microsoft.com/office/drawing/2014/main" id="{99874B90-2CDE-4F38-8448-5BE352799376}"/>
              </a:ext>
            </a:extLst>
          </p:cNvPr>
          <p:cNvSpPr>
            <a:spLocks noGrp="1" noChangeArrowheads="1"/>
          </p:cNvSpPr>
          <p:nvPr>
            <p:ph type="title"/>
          </p:nvPr>
        </p:nvSpPr>
        <p:spPr>
          <a:xfrm>
            <a:off x="457200" y="-76200"/>
            <a:ext cx="8229600" cy="1143000"/>
          </a:xfrm>
        </p:spPr>
        <p:txBody>
          <a:bodyPr/>
          <a:lstStyle/>
          <a:p>
            <a:r>
              <a:rPr lang="en-US" altLang="en-US" sz="3600"/>
              <a:t>PCA Example –STEP 1</a:t>
            </a:r>
          </a:p>
        </p:txBody>
      </p:sp>
      <p:pic>
        <p:nvPicPr>
          <p:cNvPr id="1948675" name="Picture 3">
            <a:extLst>
              <a:ext uri="{FF2B5EF4-FFF2-40B4-BE49-F238E27FC236}">
                <a16:creationId xmlns:a16="http://schemas.microsoft.com/office/drawing/2014/main" id="{59C031B1-9D1C-4E69-B0F4-E65FDF87E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56769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8677" name="Rectangle 5">
            <a:extLst>
              <a:ext uri="{FF2B5EF4-FFF2-40B4-BE49-F238E27FC236}">
                <a16:creationId xmlns:a16="http://schemas.microsoft.com/office/drawing/2014/main" id="{6013470B-4A37-41E0-9898-956D6B46F3FF}"/>
              </a:ext>
            </a:extLst>
          </p:cNvPr>
          <p:cNvSpPr>
            <a:spLocks noChangeArrowheads="1"/>
          </p:cNvSpPr>
          <p:nvPr/>
        </p:nvSpPr>
        <p:spPr bwMode="auto">
          <a:xfrm>
            <a:off x="457200" y="8382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A72B9A5-857A-446F-B819-50DD708F32F7}"/>
              </a:ext>
            </a:extLst>
          </p:cNvPr>
          <p:cNvSpPr>
            <a:spLocks noGrp="1" noChangeArrowheads="1"/>
          </p:cNvSpPr>
          <p:nvPr>
            <p:ph type="title"/>
          </p:nvPr>
        </p:nvSpPr>
        <p:spPr>
          <a:xfrm>
            <a:off x="88900" y="69850"/>
            <a:ext cx="8966200" cy="1143000"/>
          </a:xfrm>
        </p:spPr>
        <p:txBody>
          <a:bodyPr/>
          <a:lstStyle/>
          <a:p>
            <a:pPr eaLnBrk="1" hangingPunct="1"/>
            <a:r>
              <a:rPr lang="en-US" altLang="en-US" sz="4000">
                <a:solidFill>
                  <a:srgbClr val="00FF00"/>
                </a:solidFill>
                <a:latin typeface="Comic Sans MS" panose="030F0702030302020204" pitchFamily="66" charset="0"/>
              </a:rPr>
              <a:t>Principal Component Analysis</a:t>
            </a:r>
            <a:br>
              <a:rPr lang="en-US" altLang="en-US" sz="4000">
                <a:solidFill>
                  <a:srgbClr val="00FF00"/>
                </a:solidFill>
                <a:latin typeface="Comic Sans MS" panose="030F0702030302020204" pitchFamily="66" charset="0"/>
              </a:rPr>
            </a:br>
            <a:r>
              <a:rPr lang="en-US" altLang="en-US" sz="4000">
                <a:solidFill>
                  <a:srgbClr val="00FF00"/>
                </a:solidFill>
                <a:latin typeface="Comic Sans MS" panose="030F0702030302020204" pitchFamily="66" charset="0"/>
              </a:rPr>
              <a:t>(PCA)</a:t>
            </a:r>
          </a:p>
        </p:txBody>
      </p:sp>
      <p:sp>
        <p:nvSpPr>
          <p:cNvPr id="15363" name="Rectangle 3">
            <a:extLst>
              <a:ext uri="{FF2B5EF4-FFF2-40B4-BE49-F238E27FC236}">
                <a16:creationId xmlns:a16="http://schemas.microsoft.com/office/drawing/2014/main" id="{CACE8C52-F1C7-4586-9E87-B882D34625DE}"/>
              </a:ext>
            </a:extLst>
          </p:cNvPr>
          <p:cNvSpPr>
            <a:spLocks noGrp="1" noChangeArrowheads="1"/>
          </p:cNvSpPr>
          <p:nvPr>
            <p:ph type="body" idx="1"/>
          </p:nvPr>
        </p:nvSpPr>
        <p:spPr>
          <a:xfrm>
            <a:off x="254000" y="1214438"/>
            <a:ext cx="8648700" cy="5495925"/>
          </a:xfrm>
        </p:spPr>
        <p:txBody>
          <a:bodyPr/>
          <a:lstStyle/>
          <a:p>
            <a:pPr eaLnBrk="1" hangingPunct="1">
              <a:buClr>
                <a:srgbClr val="00FF00"/>
              </a:buClr>
            </a:pPr>
            <a:r>
              <a:rPr lang="en-US" altLang="en-US">
                <a:latin typeface="Comic Sans MS" panose="030F0702030302020204" pitchFamily="66" charset="0"/>
              </a:rPr>
              <a:t>takes a data matrix of </a:t>
            </a:r>
            <a:r>
              <a:rPr lang="en-US" altLang="en-US" i="1">
                <a:latin typeface="Comic Sans MS" panose="030F0702030302020204" pitchFamily="66" charset="0"/>
              </a:rPr>
              <a:t>n</a:t>
            </a:r>
            <a:r>
              <a:rPr lang="en-US" altLang="en-US">
                <a:latin typeface="Comic Sans MS" panose="030F0702030302020204" pitchFamily="66" charset="0"/>
              </a:rPr>
              <a:t> objects by </a:t>
            </a:r>
            <a:r>
              <a:rPr lang="en-US" altLang="en-US" i="1">
                <a:latin typeface="Comic Sans MS" panose="030F0702030302020204" pitchFamily="66" charset="0"/>
              </a:rPr>
              <a:t>p</a:t>
            </a:r>
            <a:r>
              <a:rPr lang="en-US" altLang="en-US">
                <a:latin typeface="Comic Sans MS" panose="030F0702030302020204" pitchFamily="66" charset="0"/>
              </a:rPr>
              <a:t> variables, which may be correlated, and summarizes it by uncorrelated axes (principal components or principal axes) that are linear combinations of the original </a:t>
            </a:r>
            <a:r>
              <a:rPr lang="en-US" altLang="en-US" i="1">
                <a:latin typeface="Comic Sans MS" panose="030F0702030302020204" pitchFamily="66" charset="0"/>
              </a:rPr>
              <a:t>p </a:t>
            </a:r>
            <a:r>
              <a:rPr lang="en-US" altLang="en-US">
                <a:latin typeface="Comic Sans MS" panose="030F0702030302020204" pitchFamily="66" charset="0"/>
              </a:rPr>
              <a:t>variables</a:t>
            </a:r>
          </a:p>
          <a:p>
            <a:pPr eaLnBrk="1" hangingPunct="1">
              <a:buClr>
                <a:srgbClr val="00FF00"/>
              </a:buClr>
            </a:pPr>
            <a:r>
              <a:rPr lang="en-US" altLang="en-US">
                <a:latin typeface="Comic Sans MS" panose="030F0702030302020204" pitchFamily="66" charset="0"/>
              </a:rPr>
              <a:t>the first </a:t>
            </a:r>
            <a:r>
              <a:rPr lang="en-US" altLang="en-US" i="1">
                <a:latin typeface="Comic Sans MS" panose="030F0702030302020204" pitchFamily="66" charset="0"/>
              </a:rPr>
              <a:t>k</a:t>
            </a:r>
            <a:r>
              <a:rPr lang="en-US" altLang="en-US">
                <a:latin typeface="Comic Sans MS" panose="030F0702030302020204" pitchFamily="66" charset="0"/>
              </a:rPr>
              <a:t> components display as much as possible of the variation among objects.</a:t>
            </a:r>
          </a:p>
          <a:p>
            <a:pPr eaLnBrk="1" hangingPunct="1">
              <a:buClr>
                <a:srgbClr val="00FF00"/>
              </a:buClr>
            </a:pPr>
            <a:endParaRPr lang="en-US" altLang="en-US">
              <a:latin typeface="Comic Sans MS" panose="030F0702030302020204" pitchFamily="66"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722" name="Rectangle 2">
            <a:extLst>
              <a:ext uri="{FF2B5EF4-FFF2-40B4-BE49-F238E27FC236}">
                <a16:creationId xmlns:a16="http://schemas.microsoft.com/office/drawing/2014/main" id="{E2723CF1-2C6A-441D-94BC-C7232BA205D9}"/>
              </a:ext>
            </a:extLst>
          </p:cNvPr>
          <p:cNvSpPr>
            <a:spLocks noGrp="1" noChangeArrowheads="1"/>
          </p:cNvSpPr>
          <p:nvPr>
            <p:ph type="title"/>
          </p:nvPr>
        </p:nvSpPr>
        <p:spPr>
          <a:xfrm>
            <a:off x="457200" y="-152400"/>
            <a:ext cx="8229600" cy="1143000"/>
          </a:xfrm>
        </p:spPr>
        <p:txBody>
          <a:bodyPr/>
          <a:lstStyle/>
          <a:p>
            <a:r>
              <a:rPr lang="en-US" altLang="en-US" sz="3600"/>
              <a:t>PCA Example –STEP 2</a:t>
            </a:r>
          </a:p>
        </p:txBody>
      </p:sp>
      <p:sp>
        <p:nvSpPr>
          <p:cNvPr id="1950723" name="Rectangle 3">
            <a:extLst>
              <a:ext uri="{FF2B5EF4-FFF2-40B4-BE49-F238E27FC236}">
                <a16:creationId xmlns:a16="http://schemas.microsoft.com/office/drawing/2014/main" id="{15929C86-E6A4-4D05-9EA5-7B461F91CCB5}"/>
              </a:ext>
            </a:extLst>
          </p:cNvPr>
          <p:cNvSpPr>
            <a:spLocks noGrp="1" noChangeArrowheads="1"/>
          </p:cNvSpPr>
          <p:nvPr>
            <p:ph type="body" idx="1"/>
          </p:nvPr>
        </p:nvSpPr>
        <p:spPr>
          <a:xfrm>
            <a:off x="457200" y="1219200"/>
            <a:ext cx="8229600" cy="4525963"/>
          </a:xfrm>
        </p:spPr>
        <p:txBody>
          <a:bodyPr/>
          <a:lstStyle/>
          <a:p>
            <a:r>
              <a:rPr lang="en-US" altLang="en-US" sz="2800">
                <a:solidFill>
                  <a:srgbClr val="0066FF"/>
                </a:solidFill>
              </a:rPr>
              <a:t>Calculate the covariance matrix</a:t>
            </a:r>
          </a:p>
          <a:p>
            <a:pPr>
              <a:buFontTx/>
              <a:buNone/>
            </a:pPr>
            <a:r>
              <a:rPr lang="en-US" altLang="en-US" sz="2800">
                <a:solidFill>
                  <a:srgbClr val="0066FF"/>
                </a:solidFill>
              </a:rPr>
              <a:t>	</a:t>
            </a:r>
            <a:r>
              <a:rPr lang="en-US" altLang="en-US" sz="2800"/>
              <a:t>cov =       .616555556    .615444444</a:t>
            </a:r>
          </a:p>
          <a:p>
            <a:pPr>
              <a:buFontTx/>
              <a:buNone/>
            </a:pPr>
            <a:r>
              <a:rPr lang="en-US" altLang="en-US" sz="2800"/>
              <a:t>		           .615444444    .716555556</a:t>
            </a:r>
          </a:p>
          <a:p>
            <a:pPr>
              <a:buFontTx/>
              <a:buNone/>
            </a:pPr>
            <a:endParaRPr lang="en-US" altLang="en-US" sz="2800"/>
          </a:p>
          <a:p>
            <a:r>
              <a:rPr lang="en-US" altLang="en-US" sz="2800"/>
              <a:t>since the non-diagonal elements in this covariance matrix are positive, we should expect that both the x and y variable increase together.</a:t>
            </a:r>
          </a:p>
          <a:p>
            <a:pPr>
              <a:buFontTx/>
              <a:buNone/>
            </a:pPr>
            <a:endParaRPr lang="en-US" altLang="en-US" sz="2800"/>
          </a:p>
        </p:txBody>
      </p:sp>
      <p:sp>
        <p:nvSpPr>
          <p:cNvPr id="1950724" name="AutoShape 4">
            <a:extLst>
              <a:ext uri="{FF2B5EF4-FFF2-40B4-BE49-F238E27FC236}">
                <a16:creationId xmlns:a16="http://schemas.microsoft.com/office/drawing/2014/main" id="{2CF7F94A-CBA3-488D-9102-7E49540AF869}"/>
              </a:ext>
            </a:extLst>
          </p:cNvPr>
          <p:cNvSpPr>
            <a:spLocks noChangeArrowheads="1"/>
          </p:cNvSpPr>
          <p:nvPr/>
        </p:nvSpPr>
        <p:spPr bwMode="auto">
          <a:xfrm>
            <a:off x="2122488" y="1752600"/>
            <a:ext cx="5040312" cy="103187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50725" name="Rectangle 5">
            <a:extLst>
              <a:ext uri="{FF2B5EF4-FFF2-40B4-BE49-F238E27FC236}">
                <a16:creationId xmlns:a16="http://schemas.microsoft.com/office/drawing/2014/main" id="{45A8E259-02DD-4535-8816-3304A7211A80}"/>
              </a:ext>
            </a:extLst>
          </p:cNvPr>
          <p:cNvSpPr>
            <a:spLocks noChangeArrowheads="1"/>
          </p:cNvSpPr>
          <p:nvPr/>
        </p:nvSpPr>
        <p:spPr bwMode="auto">
          <a:xfrm>
            <a:off x="457200" y="8382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a:extLst>
              <a:ext uri="{FF2B5EF4-FFF2-40B4-BE49-F238E27FC236}">
                <a16:creationId xmlns:a16="http://schemas.microsoft.com/office/drawing/2014/main" id="{C283F3A7-006C-448A-8B13-6CB3C3422E3E}"/>
              </a:ext>
            </a:extLst>
          </p:cNvPr>
          <p:cNvSpPr>
            <a:spLocks noGrp="1" noChangeArrowheads="1"/>
          </p:cNvSpPr>
          <p:nvPr>
            <p:ph type="title"/>
          </p:nvPr>
        </p:nvSpPr>
        <p:spPr>
          <a:xfrm>
            <a:off x="457200" y="-76200"/>
            <a:ext cx="8229600" cy="1143000"/>
          </a:xfrm>
        </p:spPr>
        <p:txBody>
          <a:bodyPr/>
          <a:lstStyle/>
          <a:p>
            <a:r>
              <a:rPr lang="en-US" altLang="en-US" sz="3600"/>
              <a:t>PCA Example –STEP 3</a:t>
            </a:r>
          </a:p>
        </p:txBody>
      </p:sp>
      <p:sp>
        <p:nvSpPr>
          <p:cNvPr id="1952771" name="Rectangle 3">
            <a:extLst>
              <a:ext uri="{FF2B5EF4-FFF2-40B4-BE49-F238E27FC236}">
                <a16:creationId xmlns:a16="http://schemas.microsoft.com/office/drawing/2014/main" id="{33D48D71-1531-4CC2-A4A7-D947CF2618CC}"/>
              </a:ext>
            </a:extLst>
          </p:cNvPr>
          <p:cNvSpPr>
            <a:spLocks noGrp="1" noChangeArrowheads="1"/>
          </p:cNvSpPr>
          <p:nvPr>
            <p:ph type="body" idx="1"/>
          </p:nvPr>
        </p:nvSpPr>
        <p:spPr/>
        <p:txBody>
          <a:bodyPr/>
          <a:lstStyle/>
          <a:p>
            <a:r>
              <a:rPr lang="en-US" altLang="en-US">
                <a:solidFill>
                  <a:srgbClr val="0066FF"/>
                </a:solidFill>
              </a:rPr>
              <a:t>Calculate the eigenvectors and eigenvalues of the covariance matrix</a:t>
            </a:r>
          </a:p>
          <a:p>
            <a:pPr>
              <a:buFontTx/>
              <a:buNone/>
            </a:pPr>
            <a:r>
              <a:rPr lang="en-US" altLang="en-US"/>
              <a:t>			eigenvalues = .0490833989</a:t>
            </a:r>
          </a:p>
          <a:p>
            <a:pPr>
              <a:buFontTx/>
              <a:buNone/>
            </a:pPr>
            <a:r>
              <a:rPr lang="en-US" altLang="en-US"/>
              <a:t>					       1.28402771</a:t>
            </a:r>
          </a:p>
          <a:p>
            <a:pPr>
              <a:buFontTx/>
              <a:buNone/>
            </a:pPr>
            <a:r>
              <a:rPr lang="en-US" altLang="en-US"/>
              <a:t>	eigenvectors = -.735178656   -.677873399</a:t>
            </a:r>
          </a:p>
          <a:p>
            <a:pPr>
              <a:buFontTx/>
              <a:buNone/>
            </a:pPr>
            <a:r>
              <a:rPr lang="en-US" altLang="en-US"/>
              <a:t>				     .677873399  -.735178656 </a:t>
            </a:r>
          </a:p>
        </p:txBody>
      </p:sp>
      <p:sp>
        <p:nvSpPr>
          <p:cNvPr id="1952772" name="AutoShape 4">
            <a:extLst>
              <a:ext uri="{FF2B5EF4-FFF2-40B4-BE49-F238E27FC236}">
                <a16:creationId xmlns:a16="http://schemas.microsoft.com/office/drawing/2014/main" id="{D0C3A5CA-B4DA-4CB8-8AB1-3F7083FD70AD}"/>
              </a:ext>
            </a:extLst>
          </p:cNvPr>
          <p:cNvSpPr>
            <a:spLocks noChangeArrowheads="1"/>
          </p:cNvSpPr>
          <p:nvPr/>
        </p:nvSpPr>
        <p:spPr bwMode="auto">
          <a:xfrm>
            <a:off x="4953000" y="2667000"/>
            <a:ext cx="2514600" cy="114300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52773" name="AutoShape 5">
            <a:extLst>
              <a:ext uri="{FF2B5EF4-FFF2-40B4-BE49-F238E27FC236}">
                <a16:creationId xmlns:a16="http://schemas.microsoft.com/office/drawing/2014/main" id="{AD77EB1E-4299-453F-A464-1565C0C2656E}"/>
              </a:ext>
            </a:extLst>
          </p:cNvPr>
          <p:cNvSpPr>
            <a:spLocks noChangeArrowheads="1"/>
          </p:cNvSpPr>
          <p:nvPr/>
        </p:nvSpPr>
        <p:spPr bwMode="auto">
          <a:xfrm>
            <a:off x="3657600" y="3810000"/>
            <a:ext cx="5029200" cy="121920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52774" name="Rectangle 6">
            <a:extLst>
              <a:ext uri="{FF2B5EF4-FFF2-40B4-BE49-F238E27FC236}">
                <a16:creationId xmlns:a16="http://schemas.microsoft.com/office/drawing/2014/main" id="{C5EA843E-CEAC-41CC-8651-9CFCF38803CD}"/>
              </a:ext>
            </a:extLst>
          </p:cNvPr>
          <p:cNvSpPr>
            <a:spLocks noChangeArrowheads="1"/>
          </p:cNvSpPr>
          <p:nvPr/>
        </p:nvSpPr>
        <p:spPr bwMode="auto">
          <a:xfrm>
            <a:off x="457200" y="8382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4818" name="Rectangle 2">
            <a:extLst>
              <a:ext uri="{FF2B5EF4-FFF2-40B4-BE49-F238E27FC236}">
                <a16:creationId xmlns:a16="http://schemas.microsoft.com/office/drawing/2014/main" id="{81C485C2-9BBF-4633-A081-B613B99E247D}"/>
              </a:ext>
            </a:extLst>
          </p:cNvPr>
          <p:cNvSpPr>
            <a:spLocks noGrp="1" noChangeArrowheads="1"/>
          </p:cNvSpPr>
          <p:nvPr>
            <p:ph type="title"/>
          </p:nvPr>
        </p:nvSpPr>
        <p:spPr>
          <a:xfrm>
            <a:off x="457200" y="-76200"/>
            <a:ext cx="8229600" cy="1143000"/>
          </a:xfrm>
        </p:spPr>
        <p:txBody>
          <a:bodyPr/>
          <a:lstStyle/>
          <a:p>
            <a:r>
              <a:rPr lang="en-US" altLang="en-US" sz="3600"/>
              <a:t>PCA Example –STEP 3</a:t>
            </a:r>
          </a:p>
        </p:txBody>
      </p:sp>
      <p:pic>
        <p:nvPicPr>
          <p:cNvPr id="1954819" name="Picture 3">
            <a:extLst>
              <a:ext uri="{FF2B5EF4-FFF2-40B4-BE49-F238E27FC236}">
                <a16:creationId xmlns:a16="http://schemas.microsoft.com/office/drawing/2014/main" id="{599035B4-15DA-48C8-A428-54ABCB0FE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61341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54821" name="Text Box 5">
            <a:extLst>
              <a:ext uri="{FF2B5EF4-FFF2-40B4-BE49-F238E27FC236}">
                <a16:creationId xmlns:a16="http://schemas.microsoft.com/office/drawing/2014/main" id="{F97B0A3A-A3B5-43A6-83F1-4C3458381157}"/>
              </a:ext>
            </a:extLst>
          </p:cNvPr>
          <p:cNvSpPr txBox="1">
            <a:spLocks noChangeArrowheads="1"/>
          </p:cNvSpPr>
          <p:nvPr/>
        </p:nvSpPr>
        <p:spPr bwMode="auto">
          <a:xfrm>
            <a:off x="6019800" y="1447800"/>
            <a:ext cx="2895600"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eigenvectors are plotted as diagonal dotted lines on the plot. </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US" sz="1800" b="0" i="0" u="none" strike="noStrike" kern="1200" cap="none" spc="0" normalizeH="0" baseline="0" noProof="0">
                <a:ln>
                  <a:noFill/>
                </a:ln>
                <a:solidFill>
                  <a:srgbClr val="0066FF"/>
                </a:solidFill>
                <a:effectLst/>
                <a:uLnTx/>
                <a:uFillTx/>
                <a:latin typeface="Arial" panose="020B0604020202020204" pitchFamily="34" charset="0"/>
                <a:ea typeface="+mn-ea"/>
                <a:cs typeface="+mn-cs"/>
              </a:rPr>
              <a:t>Note they are perpendicular to each other.</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Note one of the eigenvectors goes through the middle of the points, like drawing a line of best fit. </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US" sz="1800" b="0" i="0" u="none" strike="noStrike" kern="1200" cap="none" spc="0" normalizeH="0" baseline="0" noProof="0">
                <a:ln>
                  <a:noFill/>
                </a:ln>
                <a:solidFill>
                  <a:srgbClr val="0066FF"/>
                </a:solidFill>
                <a:effectLst/>
                <a:uLnTx/>
                <a:uFillTx/>
                <a:latin typeface="Arial" panose="020B0604020202020204" pitchFamily="34" charset="0"/>
                <a:ea typeface="+mn-ea"/>
                <a:cs typeface="+mn-cs"/>
              </a:rPr>
              <a:t>The second eigenvector gives us the other, less important, pattern in the data, that all the points follow the main line, but are off to the side of the main line by some amount.</a:t>
            </a:r>
          </a:p>
        </p:txBody>
      </p:sp>
      <p:sp>
        <p:nvSpPr>
          <p:cNvPr id="1954822" name="Rectangle 6">
            <a:extLst>
              <a:ext uri="{FF2B5EF4-FFF2-40B4-BE49-F238E27FC236}">
                <a16:creationId xmlns:a16="http://schemas.microsoft.com/office/drawing/2014/main" id="{62A39A28-9D1F-4444-B641-520C6D22209D}"/>
              </a:ext>
            </a:extLst>
          </p:cNvPr>
          <p:cNvSpPr>
            <a:spLocks noChangeArrowheads="1"/>
          </p:cNvSpPr>
          <p:nvPr/>
        </p:nvSpPr>
        <p:spPr bwMode="auto">
          <a:xfrm>
            <a:off x="457200" y="8382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866" name="Rectangle 2">
            <a:extLst>
              <a:ext uri="{FF2B5EF4-FFF2-40B4-BE49-F238E27FC236}">
                <a16:creationId xmlns:a16="http://schemas.microsoft.com/office/drawing/2014/main" id="{A4BC5982-2E45-45F6-8D15-A45F817FA459}"/>
              </a:ext>
            </a:extLst>
          </p:cNvPr>
          <p:cNvSpPr>
            <a:spLocks noGrp="1" noChangeArrowheads="1"/>
          </p:cNvSpPr>
          <p:nvPr>
            <p:ph type="title"/>
          </p:nvPr>
        </p:nvSpPr>
        <p:spPr>
          <a:xfrm>
            <a:off x="457200" y="0"/>
            <a:ext cx="8229600" cy="1143000"/>
          </a:xfrm>
        </p:spPr>
        <p:txBody>
          <a:bodyPr/>
          <a:lstStyle/>
          <a:p>
            <a:r>
              <a:rPr lang="en-US" altLang="en-US" sz="3600"/>
              <a:t>PCA Example –STEP 4</a:t>
            </a:r>
          </a:p>
        </p:txBody>
      </p:sp>
      <p:sp>
        <p:nvSpPr>
          <p:cNvPr id="1956867" name="Rectangle 3">
            <a:extLst>
              <a:ext uri="{FF2B5EF4-FFF2-40B4-BE49-F238E27FC236}">
                <a16:creationId xmlns:a16="http://schemas.microsoft.com/office/drawing/2014/main" id="{368FDF5C-C028-4870-A412-B5546891D206}"/>
              </a:ext>
            </a:extLst>
          </p:cNvPr>
          <p:cNvSpPr>
            <a:spLocks noGrp="1" noChangeArrowheads="1"/>
          </p:cNvSpPr>
          <p:nvPr>
            <p:ph type="body" idx="1"/>
          </p:nvPr>
        </p:nvSpPr>
        <p:spPr>
          <a:xfrm>
            <a:off x="457200" y="1524000"/>
            <a:ext cx="8229600" cy="4495800"/>
          </a:xfrm>
        </p:spPr>
        <p:txBody>
          <a:bodyPr/>
          <a:lstStyle/>
          <a:p>
            <a:pPr>
              <a:lnSpc>
                <a:spcPct val="80000"/>
              </a:lnSpc>
            </a:pPr>
            <a:r>
              <a:rPr lang="en-US" altLang="en-US" sz="2400">
                <a:solidFill>
                  <a:srgbClr val="0066FF"/>
                </a:solidFill>
              </a:rPr>
              <a:t>Reduce dimensionality and form </a:t>
            </a:r>
            <a:r>
              <a:rPr lang="en-US" altLang="en-US" sz="2400" i="1">
                <a:solidFill>
                  <a:srgbClr val="0066FF"/>
                </a:solidFill>
              </a:rPr>
              <a:t>feature vector</a:t>
            </a:r>
          </a:p>
          <a:p>
            <a:pPr>
              <a:lnSpc>
                <a:spcPct val="80000"/>
              </a:lnSpc>
              <a:buFontTx/>
              <a:buNone/>
            </a:pPr>
            <a:r>
              <a:rPr lang="en-US" altLang="en-US" sz="2400">
                <a:solidFill>
                  <a:srgbClr val="0066FF"/>
                </a:solidFill>
              </a:rPr>
              <a:t>	</a:t>
            </a:r>
            <a:r>
              <a:rPr lang="en-US" altLang="en-US" sz="2400"/>
              <a:t>the eigenvector with the </a:t>
            </a:r>
            <a:r>
              <a:rPr lang="en-US" altLang="en-US" sz="2400" i="1"/>
              <a:t>highest </a:t>
            </a:r>
            <a:r>
              <a:rPr lang="en-US" altLang="en-US" sz="2400"/>
              <a:t>eigenvalue is the </a:t>
            </a:r>
            <a:r>
              <a:rPr lang="en-US" altLang="en-US" sz="2400" i="1"/>
              <a:t>principle component </a:t>
            </a:r>
            <a:r>
              <a:rPr lang="en-US" altLang="en-US" sz="2400"/>
              <a:t>of the data set.</a:t>
            </a:r>
          </a:p>
          <a:p>
            <a:pPr>
              <a:lnSpc>
                <a:spcPct val="80000"/>
              </a:lnSpc>
              <a:buFontTx/>
              <a:buNone/>
            </a:pPr>
            <a:endParaRPr lang="en-US" altLang="en-US" sz="2400"/>
          </a:p>
          <a:p>
            <a:pPr>
              <a:lnSpc>
                <a:spcPct val="80000"/>
              </a:lnSpc>
              <a:buFontTx/>
              <a:buNone/>
            </a:pPr>
            <a:r>
              <a:rPr lang="en-US" altLang="en-US" sz="2400"/>
              <a:t>	In our example, the eigenvector with the larges eigenvalue was the one that pointed down the middle of the data. </a:t>
            </a:r>
          </a:p>
          <a:p>
            <a:pPr>
              <a:lnSpc>
                <a:spcPct val="80000"/>
              </a:lnSpc>
              <a:buFontTx/>
              <a:buNone/>
            </a:pPr>
            <a:endParaRPr lang="en-US" altLang="en-US" sz="2400"/>
          </a:p>
          <a:p>
            <a:pPr>
              <a:lnSpc>
                <a:spcPct val="80000"/>
              </a:lnSpc>
              <a:buFontTx/>
              <a:buNone/>
            </a:pPr>
            <a:r>
              <a:rPr lang="en-US" altLang="en-US" sz="2400"/>
              <a:t>	Once eigenvectors are found from the covariance matrix, the next step is to </a:t>
            </a:r>
            <a:r>
              <a:rPr lang="en-US" altLang="en-US" sz="2400">
                <a:solidFill>
                  <a:srgbClr val="0066FF"/>
                </a:solidFill>
              </a:rPr>
              <a:t>order them by eigenvalue</a:t>
            </a:r>
            <a:r>
              <a:rPr lang="en-US" altLang="en-US" sz="2400"/>
              <a:t>, highest to lowest. This gives you the components in order of significance. </a:t>
            </a:r>
          </a:p>
          <a:p>
            <a:pPr>
              <a:lnSpc>
                <a:spcPct val="80000"/>
              </a:lnSpc>
              <a:buFontTx/>
              <a:buNone/>
            </a:pPr>
            <a:endParaRPr lang="en-US" altLang="en-US" sz="2400"/>
          </a:p>
          <a:p>
            <a:pPr>
              <a:lnSpc>
                <a:spcPct val="80000"/>
              </a:lnSpc>
              <a:buFontTx/>
              <a:buNone/>
            </a:pPr>
            <a:r>
              <a:rPr lang="en-US" altLang="en-US" sz="2400"/>
              <a:t>	</a:t>
            </a:r>
            <a:endParaRPr lang="en-US" altLang="en-US" sz="2400">
              <a:solidFill>
                <a:srgbClr val="0066FF"/>
              </a:solidFill>
            </a:endParaRPr>
          </a:p>
        </p:txBody>
      </p:sp>
      <p:sp>
        <p:nvSpPr>
          <p:cNvPr id="1956868" name="Rectangle 4">
            <a:extLst>
              <a:ext uri="{FF2B5EF4-FFF2-40B4-BE49-F238E27FC236}">
                <a16:creationId xmlns:a16="http://schemas.microsoft.com/office/drawing/2014/main" id="{EFB14F24-B70A-4C10-9205-F75C4B319C86}"/>
              </a:ext>
            </a:extLst>
          </p:cNvPr>
          <p:cNvSpPr>
            <a:spLocks noChangeArrowheads="1"/>
          </p:cNvSpPr>
          <p:nvPr/>
        </p:nvSpPr>
        <p:spPr bwMode="auto">
          <a:xfrm>
            <a:off x="457200" y="9906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8914" name="Rectangle 2">
            <a:extLst>
              <a:ext uri="{FF2B5EF4-FFF2-40B4-BE49-F238E27FC236}">
                <a16:creationId xmlns:a16="http://schemas.microsoft.com/office/drawing/2014/main" id="{0D4DB233-F3C5-4E1B-96F0-906A6A7403A5}"/>
              </a:ext>
            </a:extLst>
          </p:cNvPr>
          <p:cNvSpPr>
            <a:spLocks noGrp="1" noChangeArrowheads="1"/>
          </p:cNvSpPr>
          <p:nvPr>
            <p:ph type="title"/>
          </p:nvPr>
        </p:nvSpPr>
        <p:spPr>
          <a:xfrm>
            <a:off x="457200" y="76200"/>
            <a:ext cx="8229600" cy="1143000"/>
          </a:xfrm>
        </p:spPr>
        <p:txBody>
          <a:bodyPr/>
          <a:lstStyle/>
          <a:p>
            <a:r>
              <a:rPr lang="en-US" altLang="en-US" sz="3600"/>
              <a:t>PCA Example –STEP 4</a:t>
            </a:r>
          </a:p>
        </p:txBody>
      </p:sp>
      <p:sp>
        <p:nvSpPr>
          <p:cNvPr id="1958915" name="Rectangle 3">
            <a:extLst>
              <a:ext uri="{FF2B5EF4-FFF2-40B4-BE49-F238E27FC236}">
                <a16:creationId xmlns:a16="http://schemas.microsoft.com/office/drawing/2014/main" id="{8A2B2FB6-C225-4AF0-B123-F7EA9F1A7529}"/>
              </a:ext>
            </a:extLst>
          </p:cNvPr>
          <p:cNvSpPr>
            <a:spLocks noGrp="1" noChangeArrowheads="1"/>
          </p:cNvSpPr>
          <p:nvPr>
            <p:ph type="body" idx="1"/>
          </p:nvPr>
        </p:nvSpPr>
        <p:spPr>
          <a:xfrm>
            <a:off x="457200" y="1447800"/>
            <a:ext cx="8229600" cy="5181600"/>
          </a:xfrm>
        </p:spPr>
        <p:txBody>
          <a:bodyPr/>
          <a:lstStyle/>
          <a:p>
            <a:pPr>
              <a:lnSpc>
                <a:spcPct val="90000"/>
              </a:lnSpc>
              <a:buFontTx/>
              <a:buNone/>
            </a:pPr>
            <a:r>
              <a:rPr lang="en-US" altLang="en-US" sz="2400"/>
              <a:t>	Now, if you like, you can decide to </a:t>
            </a:r>
            <a:r>
              <a:rPr lang="en-US" altLang="en-US" sz="2400" i="1">
                <a:solidFill>
                  <a:srgbClr val="0066FF"/>
                </a:solidFill>
              </a:rPr>
              <a:t>ignore </a:t>
            </a:r>
            <a:r>
              <a:rPr lang="en-US" altLang="en-US" sz="2400">
                <a:solidFill>
                  <a:srgbClr val="0066FF"/>
                </a:solidFill>
              </a:rPr>
              <a:t>the components of lesser significance</a:t>
            </a:r>
            <a:r>
              <a:rPr lang="en-US" altLang="en-US" sz="2400"/>
              <a:t>. </a:t>
            </a:r>
          </a:p>
          <a:p>
            <a:pPr>
              <a:lnSpc>
                <a:spcPct val="90000"/>
              </a:lnSpc>
              <a:buFontTx/>
              <a:buNone/>
            </a:pPr>
            <a:endParaRPr lang="en-US" altLang="en-US" sz="2400"/>
          </a:p>
          <a:p>
            <a:pPr>
              <a:lnSpc>
                <a:spcPct val="90000"/>
              </a:lnSpc>
              <a:buFontTx/>
              <a:buNone/>
            </a:pPr>
            <a:r>
              <a:rPr lang="en-US" altLang="en-US" sz="2400"/>
              <a:t>	You do </a:t>
            </a:r>
            <a:r>
              <a:rPr lang="en-US" altLang="en-US" sz="2400">
                <a:solidFill>
                  <a:srgbClr val="0066FF"/>
                </a:solidFill>
              </a:rPr>
              <a:t>lose some information</a:t>
            </a:r>
            <a:r>
              <a:rPr lang="en-US" altLang="en-US" sz="2400"/>
              <a:t>, but if the eigenvalues are small, you don’t lose much</a:t>
            </a:r>
          </a:p>
          <a:p>
            <a:pPr>
              <a:lnSpc>
                <a:spcPct val="90000"/>
              </a:lnSpc>
              <a:buFontTx/>
              <a:buNone/>
            </a:pPr>
            <a:endParaRPr lang="en-US" altLang="en-US" sz="2400"/>
          </a:p>
          <a:p>
            <a:pPr>
              <a:lnSpc>
                <a:spcPct val="90000"/>
              </a:lnSpc>
            </a:pPr>
            <a:r>
              <a:rPr lang="en-US" altLang="en-US" sz="2800">
                <a:solidFill>
                  <a:srgbClr val="0066FF"/>
                </a:solidFill>
              </a:rPr>
              <a:t>n</a:t>
            </a:r>
            <a:r>
              <a:rPr lang="en-US" altLang="en-US" sz="2800"/>
              <a:t> dimensions in your data </a:t>
            </a:r>
          </a:p>
          <a:p>
            <a:pPr>
              <a:lnSpc>
                <a:spcPct val="90000"/>
              </a:lnSpc>
            </a:pPr>
            <a:r>
              <a:rPr lang="en-US" altLang="en-US" sz="2800"/>
              <a:t>calculate</a:t>
            </a:r>
            <a:r>
              <a:rPr lang="en-US" altLang="en-US" sz="2800">
                <a:solidFill>
                  <a:srgbClr val="0066FF"/>
                </a:solidFill>
              </a:rPr>
              <a:t> n</a:t>
            </a:r>
            <a:r>
              <a:rPr lang="en-US" altLang="en-US" sz="2800"/>
              <a:t> eigenvectors and eigenvalues</a:t>
            </a:r>
          </a:p>
          <a:p>
            <a:pPr>
              <a:lnSpc>
                <a:spcPct val="90000"/>
              </a:lnSpc>
            </a:pPr>
            <a:r>
              <a:rPr lang="en-US" altLang="en-US" sz="2800"/>
              <a:t>choose only the first </a:t>
            </a:r>
            <a:r>
              <a:rPr lang="en-US" altLang="en-US" sz="2800">
                <a:solidFill>
                  <a:srgbClr val="0066FF"/>
                </a:solidFill>
              </a:rPr>
              <a:t>p</a:t>
            </a:r>
            <a:r>
              <a:rPr lang="en-US" altLang="en-US" sz="2800"/>
              <a:t> eigenvectors</a:t>
            </a:r>
          </a:p>
          <a:p>
            <a:pPr>
              <a:lnSpc>
                <a:spcPct val="90000"/>
              </a:lnSpc>
            </a:pPr>
            <a:r>
              <a:rPr lang="en-US" altLang="en-US" sz="2800"/>
              <a:t>final data set has only </a:t>
            </a:r>
            <a:r>
              <a:rPr lang="en-US" altLang="en-US" sz="2800">
                <a:solidFill>
                  <a:srgbClr val="0066FF"/>
                </a:solidFill>
              </a:rPr>
              <a:t>p</a:t>
            </a:r>
            <a:r>
              <a:rPr lang="en-US" altLang="en-US" sz="2800"/>
              <a:t> dimensions.</a:t>
            </a:r>
          </a:p>
          <a:p>
            <a:pPr>
              <a:lnSpc>
                <a:spcPct val="90000"/>
              </a:lnSpc>
              <a:buFontTx/>
              <a:buNone/>
            </a:pPr>
            <a:endParaRPr lang="en-US" altLang="en-US" sz="2400">
              <a:solidFill>
                <a:srgbClr val="0066FF"/>
              </a:solidFill>
            </a:endParaRPr>
          </a:p>
        </p:txBody>
      </p:sp>
      <p:sp>
        <p:nvSpPr>
          <p:cNvPr id="1958916" name="Rectangle 4">
            <a:extLst>
              <a:ext uri="{FF2B5EF4-FFF2-40B4-BE49-F238E27FC236}">
                <a16:creationId xmlns:a16="http://schemas.microsoft.com/office/drawing/2014/main" id="{551DA007-4AC5-45BE-9696-03A404A4B12E}"/>
              </a:ext>
            </a:extLst>
          </p:cNvPr>
          <p:cNvSpPr>
            <a:spLocks noChangeArrowheads="1"/>
          </p:cNvSpPr>
          <p:nvPr/>
        </p:nvSpPr>
        <p:spPr bwMode="auto">
          <a:xfrm>
            <a:off x="457200" y="10668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0962" name="Rectangle 2">
            <a:extLst>
              <a:ext uri="{FF2B5EF4-FFF2-40B4-BE49-F238E27FC236}">
                <a16:creationId xmlns:a16="http://schemas.microsoft.com/office/drawing/2014/main" id="{EECAB15B-4A78-4F2D-B34F-9305A4687868}"/>
              </a:ext>
            </a:extLst>
          </p:cNvPr>
          <p:cNvSpPr>
            <a:spLocks noGrp="1" noChangeArrowheads="1"/>
          </p:cNvSpPr>
          <p:nvPr>
            <p:ph type="title"/>
          </p:nvPr>
        </p:nvSpPr>
        <p:spPr>
          <a:xfrm>
            <a:off x="457200" y="-152400"/>
            <a:ext cx="8229600" cy="1143000"/>
          </a:xfrm>
        </p:spPr>
        <p:txBody>
          <a:bodyPr/>
          <a:lstStyle/>
          <a:p>
            <a:r>
              <a:rPr lang="en-US" altLang="en-US" sz="3600"/>
              <a:t>PCA Example –STEP 4</a:t>
            </a:r>
          </a:p>
        </p:txBody>
      </p:sp>
      <p:sp>
        <p:nvSpPr>
          <p:cNvPr id="1960963" name="Rectangle 3">
            <a:extLst>
              <a:ext uri="{FF2B5EF4-FFF2-40B4-BE49-F238E27FC236}">
                <a16:creationId xmlns:a16="http://schemas.microsoft.com/office/drawing/2014/main" id="{DDF4F586-970F-4D40-8CE8-94A1DA1A29FD}"/>
              </a:ext>
            </a:extLst>
          </p:cNvPr>
          <p:cNvSpPr>
            <a:spLocks noGrp="1" noChangeArrowheads="1"/>
          </p:cNvSpPr>
          <p:nvPr>
            <p:ph type="body" idx="1"/>
          </p:nvPr>
        </p:nvSpPr>
        <p:spPr>
          <a:xfrm>
            <a:off x="457200" y="1295400"/>
            <a:ext cx="8229600" cy="5181600"/>
          </a:xfrm>
        </p:spPr>
        <p:txBody>
          <a:bodyPr/>
          <a:lstStyle/>
          <a:p>
            <a:pPr>
              <a:lnSpc>
                <a:spcPct val="90000"/>
              </a:lnSpc>
            </a:pPr>
            <a:r>
              <a:rPr lang="en-US" altLang="en-US" sz="2800">
                <a:solidFill>
                  <a:srgbClr val="0066FF"/>
                </a:solidFill>
              </a:rPr>
              <a:t>Feature Vector</a:t>
            </a:r>
          </a:p>
          <a:p>
            <a:pPr>
              <a:lnSpc>
                <a:spcPct val="90000"/>
              </a:lnSpc>
              <a:buFontTx/>
              <a:buNone/>
            </a:pPr>
            <a:r>
              <a:rPr lang="en-US" altLang="en-US" sz="2800"/>
              <a:t>		FeatureVector = (eig</a:t>
            </a:r>
            <a:r>
              <a:rPr lang="en-US" altLang="en-US" sz="2800" baseline="-25000"/>
              <a:t>1</a:t>
            </a:r>
            <a:r>
              <a:rPr lang="en-US" altLang="en-US" sz="2800"/>
              <a:t> eig</a:t>
            </a:r>
            <a:r>
              <a:rPr lang="en-US" altLang="en-US" sz="2800" baseline="-25000"/>
              <a:t>2</a:t>
            </a:r>
            <a:r>
              <a:rPr lang="en-US" altLang="en-US" sz="2800"/>
              <a:t> eig</a:t>
            </a:r>
            <a:r>
              <a:rPr lang="en-US" altLang="en-US" sz="2800" baseline="-25000"/>
              <a:t>3 </a:t>
            </a:r>
            <a:r>
              <a:rPr lang="en-US" altLang="en-US" sz="2800"/>
              <a:t>… eig</a:t>
            </a:r>
            <a:r>
              <a:rPr lang="en-US" altLang="en-US" sz="2800" baseline="-25000"/>
              <a:t>n</a:t>
            </a:r>
            <a:r>
              <a:rPr lang="en-US" altLang="en-US" sz="2800"/>
              <a:t>)</a:t>
            </a:r>
          </a:p>
          <a:p>
            <a:pPr>
              <a:lnSpc>
                <a:spcPct val="90000"/>
              </a:lnSpc>
              <a:buFontTx/>
              <a:buNone/>
            </a:pPr>
            <a:r>
              <a:rPr lang="en-US" altLang="en-US" sz="2800"/>
              <a:t>	We can either form a feature vector with both of the eigenvectors:</a:t>
            </a:r>
          </a:p>
          <a:p>
            <a:pPr>
              <a:lnSpc>
                <a:spcPct val="90000"/>
              </a:lnSpc>
              <a:buFontTx/>
              <a:buNone/>
            </a:pPr>
            <a:r>
              <a:rPr lang="en-US" altLang="en-US" sz="2800"/>
              <a:t>			-.677873399    -.735178656 </a:t>
            </a:r>
          </a:p>
          <a:p>
            <a:pPr>
              <a:lnSpc>
                <a:spcPct val="90000"/>
              </a:lnSpc>
              <a:buFontTx/>
              <a:buNone/>
            </a:pPr>
            <a:r>
              <a:rPr lang="en-US" altLang="en-US" sz="2800"/>
              <a:t>			-.735178656     .677873399 </a:t>
            </a:r>
          </a:p>
          <a:p>
            <a:pPr>
              <a:lnSpc>
                <a:spcPct val="90000"/>
              </a:lnSpc>
              <a:buFontTx/>
              <a:buNone/>
            </a:pPr>
            <a:r>
              <a:rPr lang="en-US" altLang="en-US" sz="2800"/>
              <a:t>	or, we can choose to leave out the smaller, less significant component and only have a single column:</a:t>
            </a:r>
          </a:p>
          <a:p>
            <a:pPr>
              <a:lnSpc>
                <a:spcPct val="90000"/>
              </a:lnSpc>
              <a:buFontTx/>
              <a:buNone/>
            </a:pPr>
            <a:r>
              <a:rPr lang="en-US" altLang="en-US" sz="2800"/>
              <a:t>	     		- .677873399 </a:t>
            </a:r>
          </a:p>
          <a:p>
            <a:pPr>
              <a:lnSpc>
                <a:spcPct val="90000"/>
              </a:lnSpc>
              <a:buFontTx/>
              <a:buNone/>
            </a:pPr>
            <a:r>
              <a:rPr lang="en-US" altLang="en-US" sz="2800"/>
              <a:t>			- .735178656</a:t>
            </a:r>
          </a:p>
          <a:p>
            <a:pPr>
              <a:lnSpc>
                <a:spcPct val="90000"/>
              </a:lnSpc>
              <a:buFontTx/>
              <a:buNone/>
            </a:pPr>
            <a:endParaRPr lang="en-US" altLang="en-US" sz="2800"/>
          </a:p>
        </p:txBody>
      </p:sp>
      <p:sp>
        <p:nvSpPr>
          <p:cNvPr id="1960964" name="AutoShape 4">
            <a:extLst>
              <a:ext uri="{FF2B5EF4-FFF2-40B4-BE49-F238E27FC236}">
                <a16:creationId xmlns:a16="http://schemas.microsoft.com/office/drawing/2014/main" id="{5EC933F0-E195-4DCE-B023-55E2E2F9BAC2}"/>
              </a:ext>
            </a:extLst>
          </p:cNvPr>
          <p:cNvSpPr>
            <a:spLocks noChangeArrowheads="1"/>
          </p:cNvSpPr>
          <p:nvPr/>
        </p:nvSpPr>
        <p:spPr bwMode="auto">
          <a:xfrm>
            <a:off x="2286000" y="3124200"/>
            <a:ext cx="4648200" cy="91440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60965" name="AutoShape 5">
            <a:extLst>
              <a:ext uri="{FF2B5EF4-FFF2-40B4-BE49-F238E27FC236}">
                <a16:creationId xmlns:a16="http://schemas.microsoft.com/office/drawing/2014/main" id="{6F2D7A1F-2AEE-4D4C-B6E8-F104B99B7B55}"/>
              </a:ext>
            </a:extLst>
          </p:cNvPr>
          <p:cNvSpPr>
            <a:spLocks noChangeArrowheads="1"/>
          </p:cNvSpPr>
          <p:nvPr/>
        </p:nvSpPr>
        <p:spPr bwMode="auto">
          <a:xfrm>
            <a:off x="2209800" y="5257800"/>
            <a:ext cx="2438400" cy="99060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60966" name="Rectangle 6">
            <a:extLst>
              <a:ext uri="{FF2B5EF4-FFF2-40B4-BE49-F238E27FC236}">
                <a16:creationId xmlns:a16="http://schemas.microsoft.com/office/drawing/2014/main" id="{6C9C73D0-6E36-4482-AB5D-2F42A52B02D4}"/>
              </a:ext>
            </a:extLst>
          </p:cNvPr>
          <p:cNvSpPr>
            <a:spLocks noChangeArrowheads="1"/>
          </p:cNvSpPr>
          <p:nvPr/>
        </p:nvSpPr>
        <p:spPr bwMode="auto">
          <a:xfrm>
            <a:off x="457200" y="8382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3250" name="Rectangle 2">
            <a:extLst>
              <a:ext uri="{FF2B5EF4-FFF2-40B4-BE49-F238E27FC236}">
                <a16:creationId xmlns:a16="http://schemas.microsoft.com/office/drawing/2014/main" id="{ED2450E6-F6D7-411C-B412-F5539EC6BC2B}"/>
              </a:ext>
            </a:extLst>
          </p:cNvPr>
          <p:cNvSpPr>
            <a:spLocks noGrp="1" noChangeArrowheads="1"/>
          </p:cNvSpPr>
          <p:nvPr>
            <p:ph type="title"/>
          </p:nvPr>
        </p:nvSpPr>
        <p:spPr>
          <a:xfrm>
            <a:off x="457200" y="-76200"/>
            <a:ext cx="8229600" cy="1143000"/>
          </a:xfrm>
        </p:spPr>
        <p:txBody>
          <a:bodyPr/>
          <a:lstStyle/>
          <a:p>
            <a:r>
              <a:rPr lang="en-US" altLang="en-US" sz="3600"/>
              <a:t>Reconstruction of original Data</a:t>
            </a:r>
          </a:p>
        </p:txBody>
      </p:sp>
      <p:sp>
        <p:nvSpPr>
          <p:cNvPr id="1973251" name="Rectangle 3">
            <a:extLst>
              <a:ext uri="{FF2B5EF4-FFF2-40B4-BE49-F238E27FC236}">
                <a16:creationId xmlns:a16="http://schemas.microsoft.com/office/drawing/2014/main" id="{834BFCAC-F30A-4ED3-8148-8FAAAB01D0B9}"/>
              </a:ext>
            </a:extLst>
          </p:cNvPr>
          <p:cNvSpPr>
            <a:spLocks noGrp="1" noChangeArrowheads="1"/>
          </p:cNvSpPr>
          <p:nvPr>
            <p:ph type="body" idx="1"/>
          </p:nvPr>
        </p:nvSpPr>
        <p:spPr>
          <a:xfrm>
            <a:off x="457200" y="1600200"/>
            <a:ext cx="3886200" cy="4525963"/>
          </a:xfrm>
        </p:spPr>
        <p:txBody>
          <a:bodyPr/>
          <a:lstStyle/>
          <a:p>
            <a:pPr>
              <a:lnSpc>
                <a:spcPct val="90000"/>
              </a:lnSpc>
              <a:buFontTx/>
              <a:buNone/>
            </a:pPr>
            <a:r>
              <a:rPr lang="en-US" altLang="en-US" sz="2400"/>
              <a:t>		x			          </a:t>
            </a:r>
          </a:p>
          <a:p>
            <a:pPr>
              <a:lnSpc>
                <a:spcPct val="90000"/>
              </a:lnSpc>
              <a:buFontTx/>
              <a:buNone/>
            </a:pPr>
            <a:r>
              <a:rPr lang="en-US" altLang="en-US" sz="2400"/>
              <a:t> -.827970186 	</a:t>
            </a:r>
          </a:p>
          <a:p>
            <a:pPr>
              <a:lnSpc>
                <a:spcPct val="90000"/>
              </a:lnSpc>
              <a:buFontTx/>
              <a:buNone/>
            </a:pPr>
            <a:r>
              <a:rPr lang="en-US" altLang="en-US" sz="2400"/>
              <a:t>1.77758033 		</a:t>
            </a:r>
          </a:p>
          <a:p>
            <a:pPr>
              <a:lnSpc>
                <a:spcPct val="90000"/>
              </a:lnSpc>
              <a:buFontTx/>
              <a:buNone/>
            </a:pPr>
            <a:r>
              <a:rPr lang="en-US" altLang="en-US" sz="2400"/>
              <a:t>-.992197494 		</a:t>
            </a:r>
          </a:p>
          <a:p>
            <a:pPr>
              <a:lnSpc>
                <a:spcPct val="90000"/>
              </a:lnSpc>
              <a:buFontTx/>
              <a:buNone/>
            </a:pPr>
            <a:r>
              <a:rPr lang="en-US" altLang="en-US" sz="2400"/>
              <a:t>-.274210416 		</a:t>
            </a:r>
          </a:p>
          <a:p>
            <a:pPr>
              <a:lnSpc>
                <a:spcPct val="90000"/>
              </a:lnSpc>
              <a:buFontTx/>
              <a:buNone/>
            </a:pPr>
            <a:r>
              <a:rPr lang="en-US" altLang="en-US" sz="2400"/>
              <a:t>-1.67580142 		</a:t>
            </a:r>
          </a:p>
          <a:p>
            <a:pPr>
              <a:lnSpc>
                <a:spcPct val="90000"/>
              </a:lnSpc>
              <a:buFontTx/>
              <a:buNone/>
            </a:pPr>
            <a:r>
              <a:rPr lang="en-US" altLang="en-US" sz="2400"/>
              <a:t>-.912949103 		</a:t>
            </a:r>
          </a:p>
          <a:p>
            <a:pPr>
              <a:lnSpc>
                <a:spcPct val="90000"/>
              </a:lnSpc>
              <a:buFontTx/>
              <a:buNone/>
            </a:pPr>
            <a:r>
              <a:rPr lang="en-US" altLang="en-US" sz="2400"/>
              <a:t>.0991094375 	</a:t>
            </a:r>
          </a:p>
          <a:p>
            <a:pPr>
              <a:lnSpc>
                <a:spcPct val="90000"/>
              </a:lnSpc>
              <a:buFontTx/>
              <a:buNone/>
            </a:pPr>
            <a:r>
              <a:rPr lang="en-US" altLang="en-US" sz="2400"/>
              <a:t>1.14457216 		</a:t>
            </a:r>
          </a:p>
          <a:p>
            <a:pPr>
              <a:lnSpc>
                <a:spcPct val="90000"/>
              </a:lnSpc>
              <a:buFontTx/>
              <a:buNone/>
            </a:pPr>
            <a:r>
              <a:rPr lang="en-US" altLang="en-US" sz="2400"/>
              <a:t>.438046137 		</a:t>
            </a:r>
          </a:p>
          <a:p>
            <a:pPr>
              <a:lnSpc>
                <a:spcPct val="90000"/>
              </a:lnSpc>
              <a:buFontTx/>
              <a:buNone/>
            </a:pPr>
            <a:r>
              <a:rPr lang="en-US" altLang="en-US" sz="2400"/>
              <a:t>1.22382056</a:t>
            </a:r>
          </a:p>
        </p:txBody>
      </p:sp>
      <p:pic>
        <p:nvPicPr>
          <p:cNvPr id="1973252" name="Picture 4">
            <a:extLst>
              <a:ext uri="{FF2B5EF4-FFF2-40B4-BE49-F238E27FC236}">
                <a16:creationId xmlns:a16="http://schemas.microsoft.com/office/drawing/2014/main" id="{CA5887E8-3FB0-431A-9C91-B22C5DB65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28750"/>
            <a:ext cx="5962650"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3254" name="Rectangle 6">
            <a:extLst>
              <a:ext uri="{FF2B5EF4-FFF2-40B4-BE49-F238E27FC236}">
                <a16:creationId xmlns:a16="http://schemas.microsoft.com/office/drawing/2014/main" id="{D140FDF1-ED62-45DD-B749-BD830081E700}"/>
              </a:ext>
            </a:extLst>
          </p:cNvPr>
          <p:cNvSpPr>
            <a:spLocks noChangeArrowheads="1"/>
          </p:cNvSpPr>
          <p:nvPr/>
        </p:nvSpPr>
        <p:spPr bwMode="auto">
          <a:xfrm>
            <a:off x="457200" y="8382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AAFAE8B4-3AC8-4A98-AFC6-D93447A10A3F}"/>
              </a:ext>
            </a:extLst>
          </p:cNvPr>
          <p:cNvSpPr>
            <a:spLocks noGrp="1" noChangeArrowheads="1"/>
          </p:cNvSpPr>
          <p:nvPr>
            <p:ph type="title"/>
          </p:nvPr>
        </p:nvSpPr>
        <p:spPr>
          <a:xfrm>
            <a:off x="88900" y="69850"/>
            <a:ext cx="8966200" cy="996950"/>
          </a:xfrm>
        </p:spPr>
        <p:txBody>
          <a:bodyPr/>
          <a:lstStyle/>
          <a:p>
            <a:pPr eaLnBrk="1" hangingPunct="1"/>
            <a:r>
              <a:rPr lang="en-US" altLang="en-US">
                <a:solidFill>
                  <a:srgbClr val="00FF00"/>
                </a:solidFill>
                <a:latin typeface="Comic Sans MS" panose="030F0702030302020204" pitchFamily="66" charset="0"/>
              </a:rPr>
              <a:t>Geometric Rationale of PCA</a:t>
            </a:r>
          </a:p>
        </p:txBody>
      </p:sp>
      <p:sp>
        <p:nvSpPr>
          <p:cNvPr id="1028" name="Rectangle 3">
            <a:extLst>
              <a:ext uri="{FF2B5EF4-FFF2-40B4-BE49-F238E27FC236}">
                <a16:creationId xmlns:a16="http://schemas.microsoft.com/office/drawing/2014/main" id="{2A176399-D9E9-4564-A43C-0D6DC6584A69}"/>
              </a:ext>
            </a:extLst>
          </p:cNvPr>
          <p:cNvSpPr>
            <a:spLocks noGrp="1" noChangeArrowheads="1"/>
          </p:cNvSpPr>
          <p:nvPr>
            <p:ph type="body" idx="1"/>
          </p:nvPr>
        </p:nvSpPr>
        <p:spPr>
          <a:xfrm>
            <a:off x="228600" y="838200"/>
            <a:ext cx="8648700" cy="5719763"/>
          </a:xfrm>
        </p:spPr>
        <p:txBody>
          <a:bodyPr/>
          <a:lstStyle/>
          <a:p>
            <a:pPr eaLnBrk="1" hangingPunct="1"/>
            <a:r>
              <a:rPr lang="en-US" altLang="en-US">
                <a:latin typeface="Comic Sans MS" panose="030F0702030302020204" pitchFamily="66" charset="0"/>
              </a:rPr>
              <a:t>objects are represented as a cloud of </a:t>
            </a:r>
            <a:r>
              <a:rPr lang="en-US" altLang="en-US" i="1">
                <a:latin typeface="Comic Sans MS" panose="030F0702030302020204" pitchFamily="66" charset="0"/>
              </a:rPr>
              <a:t>n</a:t>
            </a:r>
            <a:r>
              <a:rPr lang="en-US" altLang="en-US">
                <a:latin typeface="Comic Sans MS" panose="030F0702030302020204" pitchFamily="66" charset="0"/>
              </a:rPr>
              <a:t> points in a multidimensional space with an axis for each of the </a:t>
            </a:r>
            <a:r>
              <a:rPr lang="en-US" altLang="en-US" i="1">
                <a:latin typeface="Comic Sans MS" panose="030F0702030302020204" pitchFamily="66" charset="0"/>
              </a:rPr>
              <a:t>p</a:t>
            </a:r>
            <a:r>
              <a:rPr lang="en-US" altLang="en-US">
                <a:latin typeface="Comic Sans MS" panose="030F0702030302020204" pitchFamily="66" charset="0"/>
              </a:rPr>
              <a:t> variables</a:t>
            </a:r>
          </a:p>
          <a:p>
            <a:pPr eaLnBrk="1" hangingPunct="1"/>
            <a:r>
              <a:rPr lang="en-US" altLang="en-US">
                <a:latin typeface="Comic Sans MS" panose="030F0702030302020204" pitchFamily="66" charset="0"/>
              </a:rPr>
              <a:t>the </a:t>
            </a:r>
            <a:r>
              <a:rPr lang="en-US" altLang="en-US">
                <a:solidFill>
                  <a:srgbClr val="00FFFF"/>
                </a:solidFill>
                <a:latin typeface="Comic Sans MS" panose="030F0702030302020204" pitchFamily="66" charset="0"/>
              </a:rPr>
              <a:t>centroid</a:t>
            </a:r>
            <a:r>
              <a:rPr lang="en-US" altLang="en-US">
                <a:solidFill>
                  <a:srgbClr val="FF33CC"/>
                </a:solidFill>
                <a:latin typeface="Comic Sans MS" panose="030F0702030302020204" pitchFamily="66" charset="0"/>
              </a:rPr>
              <a:t> </a:t>
            </a:r>
            <a:r>
              <a:rPr lang="en-US" altLang="en-US">
                <a:latin typeface="Comic Sans MS" panose="030F0702030302020204" pitchFamily="66" charset="0"/>
              </a:rPr>
              <a:t>of the points is defined by the mean of each variable</a:t>
            </a:r>
          </a:p>
          <a:p>
            <a:pPr eaLnBrk="1" hangingPunct="1"/>
            <a:r>
              <a:rPr lang="en-US" altLang="en-US">
                <a:latin typeface="Comic Sans MS" panose="030F0702030302020204" pitchFamily="66" charset="0"/>
              </a:rPr>
              <a:t>the </a:t>
            </a:r>
            <a:r>
              <a:rPr lang="en-US" altLang="en-US">
                <a:solidFill>
                  <a:srgbClr val="00FFFF"/>
                </a:solidFill>
                <a:latin typeface="Comic Sans MS" panose="030F0702030302020204" pitchFamily="66" charset="0"/>
              </a:rPr>
              <a:t>variance</a:t>
            </a:r>
            <a:r>
              <a:rPr lang="en-US" altLang="en-US">
                <a:latin typeface="Comic Sans MS" panose="030F0702030302020204" pitchFamily="66" charset="0"/>
              </a:rPr>
              <a:t> of each variable is the average squared deviation of its </a:t>
            </a:r>
            <a:r>
              <a:rPr lang="en-US" altLang="en-US" i="1">
                <a:latin typeface="Comic Sans MS" panose="030F0702030302020204" pitchFamily="66" charset="0"/>
              </a:rPr>
              <a:t>n</a:t>
            </a:r>
            <a:r>
              <a:rPr lang="en-US" altLang="en-US">
                <a:latin typeface="Comic Sans MS" panose="030F0702030302020204" pitchFamily="66" charset="0"/>
              </a:rPr>
              <a:t> values around the mean of that variable.</a:t>
            </a:r>
          </a:p>
        </p:txBody>
      </p:sp>
      <p:graphicFrame>
        <p:nvGraphicFramePr>
          <p:cNvPr id="610308" name="Object 4">
            <a:extLst>
              <a:ext uri="{FF2B5EF4-FFF2-40B4-BE49-F238E27FC236}">
                <a16:creationId xmlns:a16="http://schemas.microsoft.com/office/drawing/2014/main" id="{E362CCF6-EBFA-497E-8EC1-28B8C3C4EAFE}"/>
              </a:ext>
            </a:extLst>
          </p:cNvPr>
          <p:cNvGraphicFramePr>
            <a:graphicFrameLocks noChangeAspect="1"/>
          </p:cNvGraphicFramePr>
          <p:nvPr/>
        </p:nvGraphicFramePr>
        <p:xfrm>
          <a:off x="1879600" y="5357813"/>
          <a:ext cx="5041900" cy="1406525"/>
        </p:xfrm>
        <a:graphic>
          <a:graphicData uri="http://schemas.openxmlformats.org/presentationml/2006/ole">
            <mc:AlternateContent xmlns:mc="http://schemas.openxmlformats.org/markup-compatibility/2006">
              <mc:Choice xmlns:v="urn:schemas-microsoft-com:vml" Requires="v">
                <p:oleObj spid="_x0000_s1030" name="Equation" r:id="rId3" imgW="1549080" imgH="431640" progId="Equation.3">
                  <p:embed/>
                </p:oleObj>
              </mc:Choice>
              <mc:Fallback>
                <p:oleObj name="Equation" r:id="rId3" imgW="15490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600" y="5357813"/>
                        <a:ext cx="5041900"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0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C700157B-18CF-48A3-9F80-6E5967E32D48}"/>
              </a:ext>
            </a:extLst>
          </p:cNvPr>
          <p:cNvSpPr>
            <a:spLocks noGrp="1" noChangeArrowheads="1"/>
          </p:cNvSpPr>
          <p:nvPr>
            <p:ph type="title"/>
          </p:nvPr>
        </p:nvSpPr>
        <p:spPr>
          <a:xfrm>
            <a:off x="88900" y="69850"/>
            <a:ext cx="8966200" cy="996950"/>
          </a:xfrm>
        </p:spPr>
        <p:txBody>
          <a:bodyPr/>
          <a:lstStyle/>
          <a:p>
            <a:pPr eaLnBrk="1" hangingPunct="1"/>
            <a:r>
              <a:rPr lang="en-US" altLang="en-US">
                <a:solidFill>
                  <a:srgbClr val="00FF00"/>
                </a:solidFill>
                <a:latin typeface="Comic Sans MS" panose="030F0702030302020204" pitchFamily="66" charset="0"/>
              </a:rPr>
              <a:t>Geometric Rationale of PCA</a:t>
            </a:r>
          </a:p>
        </p:txBody>
      </p:sp>
      <p:sp>
        <p:nvSpPr>
          <p:cNvPr id="2052" name="Rectangle 3">
            <a:extLst>
              <a:ext uri="{FF2B5EF4-FFF2-40B4-BE49-F238E27FC236}">
                <a16:creationId xmlns:a16="http://schemas.microsoft.com/office/drawing/2014/main" id="{32BD31A2-C477-4A43-9E5F-A06D9EC452E3}"/>
              </a:ext>
            </a:extLst>
          </p:cNvPr>
          <p:cNvSpPr>
            <a:spLocks noGrp="1" noChangeArrowheads="1"/>
          </p:cNvSpPr>
          <p:nvPr>
            <p:ph type="body" idx="1"/>
          </p:nvPr>
        </p:nvSpPr>
        <p:spPr>
          <a:xfrm>
            <a:off x="254000" y="990600"/>
            <a:ext cx="8648700" cy="1752600"/>
          </a:xfrm>
        </p:spPr>
        <p:txBody>
          <a:bodyPr/>
          <a:lstStyle/>
          <a:p>
            <a:pPr eaLnBrk="1" hangingPunct="1">
              <a:buClr>
                <a:srgbClr val="00FF00"/>
              </a:buClr>
            </a:pPr>
            <a:r>
              <a:rPr lang="en-US" altLang="en-US">
                <a:latin typeface="Comic Sans MS" panose="030F0702030302020204" pitchFamily="66" charset="0"/>
              </a:rPr>
              <a:t>degree to which the variables are linearly correlated is represented by their </a:t>
            </a:r>
            <a:r>
              <a:rPr lang="en-US" altLang="en-US">
                <a:solidFill>
                  <a:srgbClr val="00FFFF"/>
                </a:solidFill>
                <a:latin typeface="Comic Sans MS" panose="030F0702030302020204" pitchFamily="66" charset="0"/>
              </a:rPr>
              <a:t>covariances</a:t>
            </a:r>
            <a:r>
              <a:rPr lang="en-US" altLang="en-US">
                <a:latin typeface="Comic Sans MS" panose="030F0702030302020204" pitchFamily="66" charset="0"/>
              </a:rPr>
              <a:t>.</a:t>
            </a:r>
          </a:p>
        </p:txBody>
      </p:sp>
      <p:grpSp>
        <p:nvGrpSpPr>
          <p:cNvPr id="2" name="Group 20">
            <a:extLst>
              <a:ext uri="{FF2B5EF4-FFF2-40B4-BE49-F238E27FC236}">
                <a16:creationId xmlns:a16="http://schemas.microsoft.com/office/drawing/2014/main" id="{D506F63C-01C7-48DD-8DD3-FE48E9030710}"/>
              </a:ext>
            </a:extLst>
          </p:cNvPr>
          <p:cNvGrpSpPr>
            <a:grpSpLocks/>
          </p:cNvGrpSpPr>
          <p:nvPr/>
        </p:nvGrpSpPr>
        <p:grpSpPr bwMode="auto">
          <a:xfrm>
            <a:off x="-47625" y="2720975"/>
            <a:ext cx="8715375" cy="2924175"/>
            <a:chOff x="-30" y="1714"/>
            <a:chExt cx="5490" cy="1842"/>
          </a:xfrm>
        </p:grpSpPr>
        <p:graphicFrame>
          <p:nvGraphicFramePr>
            <p:cNvPr id="2050" name="Object 4">
              <a:extLst>
                <a:ext uri="{FF2B5EF4-FFF2-40B4-BE49-F238E27FC236}">
                  <a16:creationId xmlns:a16="http://schemas.microsoft.com/office/drawing/2014/main" id="{862157C8-F902-4824-9877-0DCA6B5942F0}"/>
                </a:ext>
              </a:extLst>
            </p:cNvPr>
            <p:cNvGraphicFramePr>
              <a:graphicFrameLocks noChangeAspect="1"/>
            </p:cNvGraphicFramePr>
            <p:nvPr/>
          </p:nvGraphicFramePr>
          <p:xfrm>
            <a:off x="551" y="1714"/>
            <a:ext cx="4321" cy="886"/>
          </p:xfrm>
          <a:graphic>
            <a:graphicData uri="http://schemas.openxmlformats.org/presentationml/2006/ole">
              <mc:AlternateContent xmlns:mc="http://schemas.openxmlformats.org/markup-compatibility/2006">
                <mc:Choice xmlns:v="urn:schemas-microsoft-com:vml" Requires="v">
                  <p:oleObj spid="_x0000_s2067" name="Equation" r:id="rId3" imgW="2108160" imgH="431640" progId="Equation.3">
                    <p:embed/>
                  </p:oleObj>
                </mc:Choice>
                <mc:Fallback>
                  <p:oleObj name="Equation" r:id="rId3" imgW="210816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 y="1714"/>
                          <a:ext cx="4321" cy="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4" name="Line 5">
              <a:extLst>
                <a:ext uri="{FF2B5EF4-FFF2-40B4-BE49-F238E27FC236}">
                  <a16:creationId xmlns:a16="http://schemas.microsoft.com/office/drawing/2014/main" id="{84682865-E74B-4320-923E-BF5440854AA9}"/>
                </a:ext>
              </a:extLst>
            </p:cNvPr>
            <p:cNvSpPr>
              <a:spLocks noChangeShapeType="1"/>
            </p:cNvSpPr>
            <p:nvPr/>
          </p:nvSpPr>
          <p:spPr bwMode="auto">
            <a:xfrm flipV="1">
              <a:off x="1480" y="2592"/>
              <a:ext cx="488" cy="576"/>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55" name="Text Box 6">
              <a:extLst>
                <a:ext uri="{FF2B5EF4-FFF2-40B4-BE49-F238E27FC236}">
                  <a16:creationId xmlns:a16="http://schemas.microsoft.com/office/drawing/2014/main" id="{2677D7D8-4A91-483D-A4FD-906A1D905D3D}"/>
                </a:ext>
              </a:extLst>
            </p:cNvPr>
            <p:cNvSpPr txBox="1">
              <a:spLocks noChangeArrowheads="1"/>
            </p:cNvSpPr>
            <p:nvPr/>
          </p:nvSpPr>
          <p:spPr bwMode="auto">
            <a:xfrm>
              <a:off x="692" y="3151"/>
              <a:ext cx="10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1"/>
                  </a:solidFill>
                  <a:latin typeface="Comic Sans MS" panose="030F0702030302020204" pitchFamily="66" charset="0"/>
                </a:rPr>
                <a:t>Sum over all </a:t>
              </a:r>
              <a:br>
                <a:rPr lang="en-US" altLang="en-US" b="1">
                  <a:solidFill>
                    <a:schemeClr val="bg1"/>
                  </a:solidFill>
                  <a:latin typeface="Comic Sans MS" panose="030F0702030302020204" pitchFamily="66" charset="0"/>
                </a:rPr>
              </a:br>
              <a:r>
                <a:rPr lang="en-US" altLang="en-US" b="1" i="1">
                  <a:solidFill>
                    <a:schemeClr val="bg1"/>
                  </a:solidFill>
                  <a:latin typeface="Comic Sans MS" panose="030F0702030302020204" pitchFamily="66" charset="0"/>
                </a:rPr>
                <a:t>n </a:t>
              </a:r>
              <a:r>
                <a:rPr lang="en-US" altLang="en-US" b="1">
                  <a:solidFill>
                    <a:schemeClr val="bg1"/>
                  </a:solidFill>
                  <a:latin typeface="Comic Sans MS" panose="030F0702030302020204" pitchFamily="66" charset="0"/>
                </a:rPr>
                <a:t>objects</a:t>
              </a:r>
            </a:p>
          </p:txBody>
        </p:sp>
        <p:sp>
          <p:nvSpPr>
            <p:cNvPr id="2056" name="Line 9">
              <a:extLst>
                <a:ext uri="{FF2B5EF4-FFF2-40B4-BE49-F238E27FC236}">
                  <a16:creationId xmlns:a16="http://schemas.microsoft.com/office/drawing/2014/main" id="{3F59ECFF-33A6-40D0-9824-10557658B92F}"/>
                </a:ext>
              </a:extLst>
            </p:cNvPr>
            <p:cNvSpPr>
              <a:spLocks noChangeShapeType="1"/>
            </p:cNvSpPr>
            <p:nvPr/>
          </p:nvSpPr>
          <p:spPr bwMode="auto">
            <a:xfrm flipH="1" flipV="1">
              <a:off x="3792" y="2352"/>
              <a:ext cx="144" cy="672"/>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57" name="Text Box 10">
              <a:extLst>
                <a:ext uri="{FF2B5EF4-FFF2-40B4-BE49-F238E27FC236}">
                  <a16:creationId xmlns:a16="http://schemas.microsoft.com/office/drawing/2014/main" id="{5065016E-76E6-45B7-93F2-5C4B43FBB609}"/>
                </a:ext>
              </a:extLst>
            </p:cNvPr>
            <p:cNvSpPr txBox="1">
              <a:spLocks noChangeArrowheads="1"/>
            </p:cNvSpPr>
            <p:nvPr/>
          </p:nvSpPr>
          <p:spPr bwMode="auto">
            <a:xfrm>
              <a:off x="3584" y="2979"/>
              <a:ext cx="90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1"/>
                  </a:solidFill>
                  <a:latin typeface="Comic Sans MS" panose="030F0702030302020204" pitchFamily="66" charset="0"/>
                </a:rPr>
                <a:t>Value of </a:t>
              </a:r>
              <a:br>
                <a:rPr lang="en-US" altLang="en-US" b="1">
                  <a:solidFill>
                    <a:schemeClr val="bg1"/>
                  </a:solidFill>
                  <a:latin typeface="Comic Sans MS" panose="030F0702030302020204" pitchFamily="66" charset="0"/>
                </a:rPr>
              </a:br>
              <a:r>
                <a:rPr lang="en-US" altLang="en-US" b="1">
                  <a:solidFill>
                    <a:schemeClr val="bg1"/>
                  </a:solidFill>
                  <a:latin typeface="Comic Sans MS" panose="030F0702030302020204" pitchFamily="66" charset="0"/>
                </a:rPr>
                <a:t>variable </a:t>
              </a:r>
              <a:r>
                <a:rPr lang="en-US" altLang="en-US" b="1" i="1">
                  <a:solidFill>
                    <a:schemeClr val="bg1"/>
                  </a:solidFill>
                  <a:latin typeface="Comic Sans MS" panose="030F0702030302020204" pitchFamily="66" charset="0"/>
                </a:rPr>
                <a:t>j</a:t>
              </a:r>
              <a:endParaRPr lang="en-US" altLang="en-US" b="1">
                <a:solidFill>
                  <a:schemeClr val="bg1"/>
                </a:solidFill>
                <a:latin typeface="Comic Sans MS" panose="030F0702030302020204" pitchFamily="66" charset="0"/>
              </a:endParaRPr>
            </a:p>
            <a:p>
              <a:pPr eaLnBrk="1" hangingPunct="1"/>
              <a:r>
                <a:rPr lang="en-US" altLang="en-US" b="1">
                  <a:solidFill>
                    <a:schemeClr val="bg1"/>
                  </a:solidFill>
                  <a:latin typeface="Comic Sans MS" panose="030F0702030302020204" pitchFamily="66" charset="0"/>
                </a:rPr>
                <a:t>in object </a:t>
              </a:r>
              <a:r>
                <a:rPr lang="en-US" altLang="en-US" b="1" i="1">
                  <a:solidFill>
                    <a:schemeClr val="bg1"/>
                  </a:solidFill>
                  <a:latin typeface="Comic Sans MS" panose="030F0702030302020204" pitchFamily="66" charset="0"/>
                </a:rPr>
                <a:t>m</a:t>
              </a:r>
              <a:endParaRPr lang="en-US" altLang="en-US" b="1">
                <a:solidFill>
                  <a:schemeClr val="bg1"/>
                </a:solidFill>
                <a:latin typeface="Comic Sans MS" panose="030F0702030302020204" pitchFamily="66" charset="0"/>
              </a:endParaRPr>
            </a:p>
          </p:txBody>
        </p:sp>
        <p:sp>
          <p:nvSpPr>
            <p:cNvPr id="2058" name="Line 11">
              <a:extLst>
                <a:ext uri="{FF2B5EF4-FFF2-40B4-BE49-F238E27FC236}">
                  <a16:creationId xmlns:a16="http://schemas.microsoft.com/office/drawing/2014/main" id="{E1CE8D0E-0D71-47CF-B792-7D6DF841826E}"/>
                </a:ext>
              </a:extLst>
            </p:cNvPr>
            <p:cNvSpPr>
              <a:spLocks noChangeShapeType="1"/>
            </p:cNvSpPr>
            <p:nvPr/>
          </p:nvSpPr>
          <p:spPr bwMode="auto">
            <a:xfrm flipH="1" flipV="1">
              <a:off x="4661" y="2304"/>
              <a:ext cx="363" cy="656"/>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59" name="Text Box 12">
              <a:extLst>
                <a:ext uri="{FF2B5EF4-FFF2-40B4-BE49-F238E27FC236}">
                  <a16:creationId xmlns:a16="http://schemas.microsoft.com/office/drawing/2014/main" id="{4A6B91C1-70CD-4CA7-9770-304E39B27628}"/>
                </a:ext>
              </a:extLst>
            </p:cNvPr>
            <p:cNvSpPr txBox="1">
              <a:spLocks noChangeArrowheads="1"/>
            </p:cNvSpPr>
            <p:nvPr/>
          </p:nvSpPr>
          <p:spPr bwMode="auto">
            <a:xfrm>
              <a:off x="4680" y="2956"/>
              <a:ext cx="7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1"/>
                  </a:solidFill>
                  <a:latin typeface="Comic Sans MS" panose="030F0702030302020204" pitchFamily="66" charset="0"/>
                </a:rPr>
                <a:t>Mean of</a:t>
              </a:r>
              <a:br>
                <a:rPr lang="en-US" altLang="en-US" b="1">
                  <a:solidFill>
                    <a:schemeClr val="bg1"/>
                  </a:solidFill>
                  <a:latin typeface="Comic Sans MS" panose="030F0702030302020204" pitchFamily="66" charset="0"/>
                </a:rPr>
              </a:br>
              <a:r>
                <a:rPr lang="en-US" altLang="en-US" b="1">
                  <a:solidFill>
                    <a:schemeClr val="bg1"/>
                  </a:solidFill>
                  <a:latin typeface="Comic Sans MS" panose="030F0702030302020204" pitchFamily="66" charset="0"/>
                </a:rPr>
                <a:t>variable </a:t>
              </a:r>
              <a:r>
                <a:rPr lang="en-US" altLang="en-US" b="1" i="1">
                  <a:solidFill>
                    <a:schemeClr val="bg1"/>
                  </a:solidFill>
                  <a:latin typeface="Comic Sans MS" panose="030F0702030302020204" pitchFamily="66" charset="0"/>
                </a:rPr>
                <a:t>j</a:t>
              </a:r>
              <a:endParaRPr lang="en-US" altLang="en-US" b="1">
                <a:solidFill>
                  <a:schemeClr val="bg1"/>
                </a:solidFill>
                <a:latin typeface="Comic Sans MS" panose="030F0702030302020204" pitchFamily="66" charset="0"/>
              </a:endParaRPr>
            </a:p>
          </p:txBody>
        </p:sp>
        <p:sp>
          <p:nvSpPr>
            <p:cNvPr id="2060" name="Line 13">
              <a:extLst>
                <a:ext uri="{FF2B5EF4-FFF2-40B4-BE49-F238E27FC236}">
                  <a16:creationId xmlns:a16="http://schemas.microsoft.com/office/drawing/2014/main" id="{DDD66A2F-9B27-406C-BB75-A986B957B8F0}"/>
                </a:ext>
              </a:extLst>
            </p:cNvPr>
            <p:cNvSpPr>
              <a:spLocks noChangeShapeType="1"/>
            </p:cNvSpPr>
            <p:nvPr/>
          </p:nvSpPr>
          <p:spPr bwMode="auto">
            <a:xfrm flipV="1">
              <a:off x="2384" y="2335"/>
              <a:ext cx="171" cy="692"/>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61" name="Text Box 14">
              <a:extLst>
                <a:ext uri="{FF2B5EF4-FFF2-40B4-BE49-F238E27FC236}">
                  <a16:creationId xmlns:a16="http://schemas.microsoft.com/office/drawing/2014/main" id="{ABEF9A73-3102-4379-B321-EED0C100025C}"/>
                </a:ext>
              </a:extLst>
            </p:cNvPr>
            <p:cNvSpPr txBox="1">
              <a:spLocks noChangeArrowheads="1"/>
            </p:cNvSpPr>
            <p:nvPr/>
          </p:nvSpPr>
          <p:spPr bwMode="auto">
            <a:xfrm>
              <a:off x="1856" y="2979"/>
              <a:ext cx="90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1"/>
                  </a:solidFill>
                  <a:latin typeface="Comic Sans MS" panose="030F0702030302020204" pitchFamily="66" charset="0"/>
                </a:rPr>
                <a:t>Value of </a:t>
              </a:r>
              <a:br>
                <a:rPr lang="en-US" altLang="en-US" b="1">
                  <a:solidFill>
                    <a:schemeClr val="bg1"/>
                  </a:solidFill>
                  <a:latin typeface="Comic Sans MS" panose="030F0702030302020204" pitchFamily="66" charset="0"/>
                </a:rPr>
              </a:br>
              <a:r>
                <a:rPr lang="en-US" altLang="en-US" b="1">
                  <a:solidFill>
                    <a:schemeClr val="bg1"/>
                  </a:solidFill>
                  <a:latin typeface="Comic Sans MS" panose="030F0702030302020204" pitchFamily="66" charset="0"/>
                </a:rPr>
                <a:t>variable </a:t>
              </a:r>
              <a:r>
                <a:rPr lang="en-US" altLang="en-US" b="1" i="1">
                  <a:solidFill>
                    <a:schemeClr val="bg1"/>
                  </a:solidFill>
                  <a:latin typeface="Comic Sans MS" panose="030F0702030302020204" pitchFamily="66" charset="0"/>
                </a:rPr>
                <a:t>i</a:t>
              </a:r>
              <a:endParaRPr lang="en-US" altLang="en-US" b="1">
                <a:solidFill>
                  <a:schemeClr val="bg1"/>
                </a:solidFill>
                <a:latin typeface="Comic Sans MS" panose="030F0702030302020204" pitchFamily="66" charset="0"/>
              </a:endParaRPr>
            </a:p>
            <a:p>
              <a:pPr eaLnBrk="1" hangingPunct="1"/>
              <a:r>
                <a:rPr lang="en-US" altLang="en-US" b="1">
                  <a:solidFill>
                    <a:schemeClr val="bg1"/>
                  </a:solidFill>
                  <a:latin typeface="Comic Sans MS" panose="030F0702030302020204" pitchFamily="66" charset="0"/>
                </a:rPr>
                <a:t>in object </a:t>
              </a:r>
              <a:r>
                <a:rPr lang="en-US" altLang="en-US" b="1" i="1">
                  <a:solidFill>
                    <a:schemeClr val="bg1"/>
                  </a:solidFill>
                  <a:latin typeface="Comic Sans MS" panose="030F0702030302020204" pitchFamily="66" charset="0"/>
                </a:rPr>
                <a:t>m</a:t>
              </a:r>
              <a:endParaRPr lang="en-US" altLang="en-US" b="1">
                <a:solidFill>
                  <a:schemeClr val="bg1"/>
                </a:solidFill>
                <a:latin typeface="Comic Sans MS" panose="030F0702030302020204" pitchFamily="66" charset="0"/>
              </a:endParaRPr>
            </a:p>
          </p:txBody>
        </p:sp>
        <p:sp>
          <p:nvSpPr>
            <p:cNvPr id="2062" name="Line 15">
              <a:extLst>
                <a:ext uri="{FF2B5EF4-FFF2-40B4-BE49-F238E27FC236}">
                  <a16:creationId xmlns:a16="http://schemas.microsoft.com/office/drawing/2014/main" id="{09993585-2559-466D-A7C3-7C402D810603}"/>
                </a:ext>
              </a:extLst>
            </p:cNvPr>
            <p:cNvSpPr>
              <a:spLocks noChangeShapeType="1"/>
            </p:cNvSpPr>
            <p:nvPr/>
          </p:nvSpPr>
          <p:spPr bwMode="auto">
            <a:xfrm flipV="1">
              <a:off x="3157" y="2256"/>
              <a:ext cx="59" cy="784"/>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63" name="Text Box 16">
              <a:extLst>
                <a:ext uri="{FF2B5EF4-FFF2-40B4-BE49-F238E27FC236}">
                  <a16:creationId xmlns:a16="http://schemas.microsoft.com/office/drawing/2014/main" id="{313E26F3-C185-4E56-A9E4-6732E8C55F25}"/>
                </a:ext>
              </a:extLst>
            </p:cNvPr>
            <p:cNvSpPr txBox="1">
              <a:spLocks noChangeArrowheads="1"/>
            </p:cNvSpPr>
            <p:nvPr/>
          </p:nvSpPr>
          <p:spPr bwMode="auto">
            <a:xfrm>
              <a:off x="2748" y="3046"/>
              <a:ext cx="76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1"/>
                  </a:solidFill>
                  <a:latin typeface="Comic Sans MS" panose="030F0702030302020204" pitchFamily="66" charset="0"/>
                </a:rPr>
                <a:t>Mean of</a:t>
              </a:r>
              <a:br>
                <a:rPr lang="en-US" altLang="en-US" b="1">
                  <a:solidFill>
                    <a:schemeClr val="bg1"/>
                  </a:solidFill>
                  <a:latin typeface="Comic Sans MS" panose="030F0702030302020204" pitchFamily="66" charset="0"/>
                </a:rPr>
              </a:br>
              <a:r>
                <a:rPr lang="en-US" altLang="en-US" b="1">
                  <a:solidFill>
                    <a:schemeClr val="bg1"/>
                  </a:solidFill>
                  <a:latin typeface="Comic Sans MS" panose="030F0702030302020204" pitchFamily="66" charset="0"/>
                </a:rPr>
                <a:t>variable </a:t>
              </a:r>
              <a:r>
                <a:rPr lang="en-US" altLang="en-US" b="1" i="1">
                  <a:solidFill>
                    <a:schemeClr val="bg1"/>
                  </a:solidFill>
                  <a:latin typeface="Comic Sans MS" panose="030F0702030302020204" pitchFamily="66" charset="0"/>
                </a:rPr>
                <a:t>i</a:t>
              </a:r>
              <a:endParaRPr lang="en-US" altLang="en-US" b="1">
                <a:solidFill>
                  <a:schemeClr val="bg1"/>
                </a:solidFill>
                <a:latin typeface="Comic Sans MS" panose="030F0702030302020204" pitchFamily="66" charset="0"/>
              </a:endParaRPr>
            </a:p>
          </p:txBody>
        </p:sp>
        <p:sp>
          <p:nvSpPr>
            <p:cNvPr id="2064" name="Line 17">
              <a:extLst>
                <a:ext uri="{FF2B5EF4-FFF2-40B4-BE49-F238E27FC236}">
                  <a16:creationId xmlns:a16="http://schemas.microsoft.com/office/drawing/2014/main" id="{5C992D69-8C54-46D7-BEFD-F552F714A857}"/>
                </a:ext>
              </a:extLst>
            </p:cNvPr>
            <p:cNvSpPr>
              <a:spLocks noChangeShapeType="1"/>
            </p:cNvSpPr>
            <p:nvPr/>
          </p:nvSpPr>
          <p:spPr bwMode="auto">
            <a:xfrm flipV="1">
              <a:off x="556" y="2385"/>
              <a:ext cx="56" cy="229"/>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65" name="Text Box 18">
              <a:extLst>
                <a:ext uri="{FF2B5EF4-FFF2-40B4-BE49-F238E27FC236}">
                  <a16:creationId xmlns:a16="http://schemas.microsoft.com/office/drawing/2014/main" id="{E5189985-B6C7-4616-A111-ED2F8EDB4EE0}"/>
                </a:ext>
              </a:extLst>
            </p:cNvPr>
            <p:cNvSpPr txBox="1">
              <a:spLocks noChangeArrowheads="1"/>
            </p:cNvSpPr>
            <p:nvPr/>
          </p:nvSpPr>
          <p:spPr bwMode="auto">
            <a:xfrm>
              <a:off x="-30" y="2617"/>
              <a:ext cx="125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1"/>
                  </a:solidFill>
                  <a:latin typeface="Comic Sans MS" panose="030F0702030302020204" pitchFamily="66" charset="0"/>
                </a:rPr>
                <a:t>Covariance of</a:t>
              </a:r>
              <a:br>
                <a:rPr lang="en-US" altLang="en-US" b="1">
                  <a:solidFill>
                    <a:schemeClr val="bg1"/>
                  </a:solidFill>
                  <a:latin typeface="Comic Sans MS" panose="030F0702030302020204" pitchFamily="66" charset="0"/>
                </a:rPr>
              </a:br>
              <a:r>
                <a:rPr lang="en-US" altLang="en-US" b="1">
                  <a:solidFill>
                    <a:schemeClr val="bg1"/>
                  </a:solidFill>
                  <a:latin typeface="Comic Sans MS" panose="030F0702030302020204" pitchFamily="66" charset="0"/>
                </a:rPr>
                <a:t>variables </a:t>
              </a:r>
              <a:r>
                <a:rPr lang="en-US" altLang="en-US" b="1" i="1">
                  <a:solidFill>
                    <a:schemeClr val="bg1"/>
                  </a:solidFill>
                  <a:latin typeface="Comic Sans MS" panose="030F0702030302020204" pitchFamily="66" charset="0"/>
                </a:rPr>
                <a:t>i</a:t>
              </a:r>
              <a:r>
                <a:rPr lang="en-US" altLang="en-US" b="1">
                  <a:solidFill>
                    <a:schemeClr val="bg1"/>
                  </a:solidFill>
                  <a:latin typeface="Comic Sans MS" panose="030F0702030302020204" pitchFamily="66" charset="0"/>
                </a:rPr>
                <a:t> and </a:t>
              </a:r>
              <a:r>
                <a:rPr lang="en-US" altLang="en-US" b="1" i="1">
                  <a:solidFill>
                    <a:schemeClr val="bg1"/>
                  </a:solidFill>
                  <a:latin typeface="Comic Sans MS" panose="030F0702030302020204" pitchFamily="66" charset="0"/>
                </a:rPr>
                <a:t>j</a:t>
              </a:r>
              <a:endParaRPr lang="en-US" altLang="en-US" b="1">
                <a:solidFill>
                  <a:schemeClr val="bg1"/>
                </a:solidFill>
                <a:latin typeface="Comic Sans MS" panose="030F0702030302020204"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8BD6619-E522-4CBC-A048-B519434D8D12}"/>
              </a:ext>
            </a:extLst>
          </p:cNvPr>
          <p:cNvSpPr>
            <a:spLocks noGrp="1" noChangeArrowheads="1"/>
          </p:cNvSpPr>
          <p:nvPr>
            <p:ph type="title"/>
          </p:nvPr>
        </p:nvSpPr>
        <p:spPr>
          <a:xfrm>
            <a:off x="88900" y="69850"/>
            <a:ext cx="8966200" cy="996950"/>
          </a:xfrm>
        </p:spPr>
        <p:txBody>
          <a:bodyPr/>
          <a:lstStyle/>
          <a:p>
            <a:pPr eaLnBrk="1" hangingPunct="1"/>
            <a:r>
              <a:rPr lang="en-US" altLang="en-US">
                <a:solidFill>
                  <a:srgbClr val="00FF00"/>
                </a:solidFill>
                <a:latin typeface="Comic Sans MS" panose="030F0702030302020204" pitchFamily="66" charset="0"/>
              </a:rPr>
              <a:t>Geometric Rationale of PCA</a:t>
            </a:r>
          </a:p>
        </p:txBody>
      </p:sp>
      <p:sp>
        <p:nvSpPr>
          <p:cNvPr id="16387" name="Rectangle 3">
            <a:extLst>
              <a:ext uri="{FF2B5EF4-FFF2-40B4-BE49-F238E27FC236}">
                <a16:creationId xmlns:a16="http://schemas.microsoft.com/office/drawing/2014/main" id="{AE7BF114-3162-4C7F-97DB-8A8810404CA6}"/>
              </a:ext>
            </a:extLst>
          </p:cNvPr>
          <p:cNvSpPr>
            <a:spLocks noGrp="1" noChangeArrowheads="1"/>
          </p:cNvSpPr>
          <p:nvPr>
            <p:ph type="body" idx="1"/>
          </p:nvPr>
        </p:nvSpPr>
        <p:spPr>
          <a:xfrm>
            <a:off x="254000" y="990600"/>
            <a:ext cx="8648700" cy="5719763"/>
          </a:xfrm>
        </p:spPr>
        <p:txBody>
          <a:bodyPr/>
          <a:lstStyle/>
          <a:p>
            <a:pPr eaLnBrk="1" hangingPunct="1">
              <a:buClr>
                <a:srgbClr val="00FF00"/>
              </a:buClr>
            </a:pPr>
            <a:r>
              <a:rPr lang="en-US" altLang="en-US">
                <a:latin typeface="Comic Sans MS" panose="030F0702030302020204" pitchFamily="66" charset="0"/>
              </a:rPr>
              <a:t>objective of PCA is to </a:t>
            </a:r>
            <a:r>
              <a:rPr lang="en-US" altLang="en-US">
                <a:solidFill>
                  <a:srgbClr val="FF33CC"/>
                </a:solidFill>
                <a:latin typeface="Comic Sans MS" panose="030F0702030302020204" pitchFamily="66" charset="0"/>
              </a:rPr>
              <a:t>rigidly rotate</a:t>
            </a:r>
            <a:r>
              <a:rPr lang="en-US" altLang="en-US">
                <a:latin typeface="Comic Sans MS" panose="030F0702030302020204" pitchFamily="66" charset="0"/>
              </a:rPr>
              <a:t> the axes of this </a:t>
            </a:r>
            <a:r>
              <a:rPr lang="en-US" altLang="en-US" i="1">
                <a:latin typeface="Comic Sans MS" panose="030F0702030302020204" pitchFamily="66" charset="0"/>
              </a:rPr>
              <a:t>p</a:t>
            </a:r>
            <a:r>
              <a:rPr lang="en-US" altLang="en-US">
                <a:latin typeface="Comic Sans MS" panose="030F0702030302020204" pitchFamily="66" charset="0"/>
              </a:rPr>
              <a:t>-dimensional space to new positions (</a:t>
            </a:r>
            <a:r>
              <a:rPr lang="en-US" altLang="en-US">
                <a:solidFill>
                  <a:srgbClr val="FF33CC"/>
                </a:solidFill>
                <a:latin typeface="Comic Sans MS" panose="030F0702030302020204" pitchFamily="66" charset="0"/>
              </a:rPr>
              <a:t>principal axes</a:t>
            </a:r>
            <a:r>
              <a:rPr lang="en-US" altLang="en-US">
                <a:latin typeface="Comic Sans MS" panose="030F0702030302020204" pitchFamily="66" charset="0"/>
              </a:rPr>
              <a:t>) that have the following properties:</a:t>
            </a:r>
          </a:p>
          <a:p>
            <a:pPr lvl="1" eaLnBrk="1" hangingPunct="1">
              <a:buClr>
                <a:srgbClr val="00FF00"/>
              </a:buClr>
            </a:pPr>
            <a:r>
              <a:rPr lang="en-US" altLang="en-US">
                <a:latin typeface="Comic Sans MS" panose="030F0702030302020204" pitchFamily="66" charset="0"/>
              </a:rPr>
              <a:t>ordered such that </a:t>
            </a:r>
            <a:r>
              <a:rPr lang="en-US" altLang="en-US">
                <a:solidFill>
                  <a:srgbClr val="FF33CC"/>
                </a:solidFill>
                <a:latin typeface="Comic Sans MS" panose="030F0702030302020204" pitchFamily="66" charset="0"/>
              </a:rPr>
              <a:t>principal axis 1 has the highest variance</a:t>
            </a:r>
            <a:r>
              <a:rPr lang="en-US" altLang="en-US">
                <a:latin typeface="Comic Sans MS" panose="030F0702030302020204" pitchFamily="66" charset="0"/>
              </a:rPr>
              <a:t>, axis 2 has the next highest variance, .... , and axis </a:t>
            </a:r>
            <a:r>
              <a:rPr lang="en-US" altLang="en-US" i="1">
                <a:latin typeface="Comic Sans MS" panose="030F0702030302020204" pitchFamily="66" charset="0"/>
              </a:rPr>
              <a:t>p</a:t>
            </a:r>
            <a:r>
              <a:rPr lang="en-US" altLang="en-US">
                <a:latin typeface="Comic Sans MS" panose="030F0702030302020204" pitchFamily="66" charset="0"/>
              </a:rPr>
              <a:t> has the lowest variance</a:t>
            </a:r>
          </a:p>
          <a:p>
            <a:pPr lvl="1" eaLnBrk="1" hangingPunct="1">
              <a:buClr>
                <a:srgbClr val="00FF00"/>
              </a:buClr>
            </a:pPr>
            <a:r>
              <a:rPr lang="en-US" altLang="en-US">
                <a:latin typeface="Comic Sans MS" panose="030F0702030302020204" pitchFamily="66" charset="0"/>
              </a:rPr>
              <a:t>covariance among each pair of the principal axes is zero (</a:t>
            </a:r>
            <a:r>
              <a:rPr lang="en-US" altLang="en-US">
                <a:solidFill>
                  <a:srgbClr val="FF33CC"/>
                </a:solidFill>
                <a:latin typeface="Comic Sans MS" panose="030F0702030302020204" pitchFamily="66" charset="0"/>
              </a:rPr>
              <a:t>the principal axes are uncorrelated</a:t>
            </a:r>
            <a:r>
              <a:rPr lang="en-US" altLang="en-US">
                <a:latin typeface="Comic Sans MS" panose="030F0702030302020204" pitchFamily="66"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5">
            <a:extLst>
              <a:ext uri="{FF2B5EF4-FFF2-40B4-BE49-F238E27FC236}">
                <a16:creationId xmlns:a16="http://schemas.microsoft.com/office/drawing/2014/main" id="{1BD4DECB-6BA5-48B6-BF64-CC72970F18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71563"/>
            <a:ext cx="914400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Rectangle 6">
            <a:extLst>
              <a:ext uri="{FF2B5EF4-FFF2-40B4-BE49-F238E27FC236}">
                <a16:creationId xmlns:a16="http://schemas.microsoft.com/office/drawing/2014/main" id="{ACED4AB1-131E-4581-B4BB-3710B838D5B0}"/>
              </a:ext>
            </a:extLst>
          </p:cNvPr>
          <p:cNvSpPr>
            <a:spLocks noGrp="1" noChangeArrowheads="1"/>
          </p:cNvSpPr>
          <p:nvPr>
            <p:ph type="title"/>
          </p:nvPr>
        </p:nvSpPr>
        <p:spPr>
          <a:xfrm>
            <a:off x="88900" y="-4763"/>
            <a:ext cx="8966200" cy="717551"/>
          </a:xfrm>
        </p:spPr>
        <p:txBody>
          <a:bodyPr/>
          <a:lstStyle/>
          <a:p>
            <a:pPr eaLnBrk="1" hangingPunct="1"/>
            <a:r>
              <a:rPr lang="en-US" altLang="en-US" sz="4000">
                <a:solidFill>
                  <a:srgbClr val="00FF00"/>
                </a:solidFill>
                <a:latin typeface="Comic Sans MS" panose="030F0702030302020204" pitchFamily="66" charset="0"/>
              </a:rPr>
              <a:t>2D Example of PCA</a:t>
            </a:r>
          </a:p>
        </p:txBody>
      </p:sp>
      <p:sp>
        <p:nvSpPr>
          <p:cNvPr id="3081" name="Rectangle 14">
            <a:extLst>
              <a:ext uri="{FF2B5EF4-FFF2-40B4-BE49-F238E27FC236}">
                <a16:creationId xmlns:a16="http://schemas.microsoft.com/office/drawing/2014/main" id="{EB508C5A-8837-498B-BE9B-B7E6AB22F856}"/>
              </a:ext>
            </a:extLst>
          </p:cNvPr>
          <p:cNvSpPr>
            <a:spLocks noGrp="1" noChangeArrowheads="1"/>
          </p:cNvSpPr>
          <p:nvPr>
            <p:ph type="body" idx="1"/>
          </p:nvPr>
        </p:nvSpPr>
        <p:spPr>
          <a:xfrm>
            <a:off x="104775" y="600075"/>
            <a:ext cx="8648700" cy="695325"/>
          </a:xfrm>
        </p:spPr>
        <p:txBody>
          <a:bodyPr/>
          <a:lstStyle/>
          <a:p>
            <a:pPr eaLnBrk="1" hangingPunct="1">
              <a:lnSpc>
                <a:spcPct val="80000"/>
              </a:lnSpc>
              <a:buClr>
                <a:srgbClr val="00FF00"/>
              </a:buClr>
            </a:pPr>
            <a:r>
              <a:rPr lang="en-US" altLang="en-US" sz="2400">
                <a:latin typeface="Comic Sans MS" panose="030F0702030302020204" pitchFamily="66" charset="0"/>
              </a:rPr>
              <a:t>variables </a:t>
            </a:r>
            <a:r>
              <a:rPr lang="en-US" altLang="en-US" sz="2400" i="1">
                <a:latin typeface="Comic Sans MS" panose="030F0702030302020204" pitchFamily="66" charset="0"/>
              </a:rPr>
              <a:t>X</a:t>
            </a:r>
            <a:r>
              <a:rPr lang="en-US" altLang="en-US" sz="2400" i="1" baseline="-25000">
                <a:latin typeface="Comic Sans MS" panose="030F0702030302020204" pitchFamily="66" charset="0"/>
              </a:rPr>
              <a:t>1</a:t>
            </a:r>
            <a:r>
              <a:rPr lang="en-US" altLang="en-US" sz="2400" i="1">
                <a:latin typeface="Comic Sans MS" panose="030F0702030302020204" pitchFamily="66" charset="0"/>
              </a:rPr>
              <a:t> </a:t>
            </a:r>
            <a:r>
              <a:rPr lang="en-US" altLang="en-US" sz="2400">
                <a:latin typeface="Comic Sans MS" panose="030F0702030302020204" pitchFamily="66" charset="0"/>
              </a:rPr>
              <a:t>and </a:t>
            </a:r>
            <a:r>
              <a:rPr lang="en-US" altLang="en-US" sz="2400" i="1">
                <a:latin typeface="Comic Sans MS" panose="030F0702030302020204" pitchFamily="66" charset="0"/>
              </a:rPr>
              <a:t>X</a:t>
            </a:r>
            <a:r>
              <a:rPr lang="en-US" altLang="en-US" sz="2400" i="1" baseline="-25000">
                <a:latin typeface="Comic Sans MS" panose="030F0702030302020204" pitchFamily="66" charset="0"/>
              </a:rPr>
              <a:t>2</a:t>
            </a:r>
            <a:r>
              <a:rPr lang="en-US" altLang="en-US" sz="2400">
                <a:latin typeface="Comic Sans MS" panose="030F0702030302020204" pitchFamily="66" charset="0"/>
              </a:rPr>
              <a:t> have positive covariance &amp; each has a similar variance.</a:t>
            </a:r>
          </a:p>
        </p:txBody>
      </p:sp>
      <p:graphicFrame>
        <p:nvGraphicFramePr>
          <p:cNvPr id="607239" name="Object 7">
            <a:extLst>
              <a:ext uri="{FF2B5EF4-FFF2-40B4-BE49-F238E27FC236}">
                <a16:creationId xmlns:a16="http://schemas.microsoft.com/office/drawing/2014/main" id="{B579EEA0-9392-4214-9C2E-93A75C269D78}"/>
              </a:ext>
            </a:extLst>
          </p:cNvPr>
          <p:cNvGraphicFramePr>
            <a:graphicFrameLocks noChangeAspect="1"/>
          </p:cNvGraphicFramePr>
          <p:nvPr/>
        </p:nvGraphicFramePr>
        <p:xfrm>
          <a:off x="1031875" y="6143625"/>
          <a:ext cx="1900238" cy="703263"/>
        </p:xfrm>
        <a:graphic>
          <a:graphicData uri="http://schemas.openxmlformats.org/presentationml/2006/ole">
            <mc:AlternateContent xmlns:mc="http://schemas.openxmlformats.org/markup-compatibility/2006">
              <mc:Choice xmlns:v="urn:schemas-microsoft-com:vml" Requires="v">
                <p:oleObj spid="_x0000_s3089" name="Equation" r:id="rId4" imgW="583920" imgH="215640" progId="Equation.3">
                  <p:embed/>
                </p:oleObj>
              </mc:Choice>
              <mc:Fallback>
                <p:oleObj name="Equation" r:id="rId4" imgW="583920" imgH="2156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875" y="6143625"/>
                        <a:ext cx="1900238"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7240" name="Object 8">
            <a:extLst>
              <a:ext uri="{FF2B5EF4-FFF2-40B4-BE49-F238E27FC236}">
                <a16:creationId xmlns:a16="http://schemas.microsoft.com/office/drawing/2014/main" id="{0450248F-7EDD-4BB3-8527-DF2744B2F417}"/>
              </a:ext>
            </a:extLst>
          </p:cNvPr>
          <p:cNvGraphicFramePr>
            <a:graphicFrameLocks noChangeAspect="1"/>
          </p:cNvGraphicFramePr>
          <p:nvPr/>
        </p:nvGraphicFramePr>
        <p:xfrm>
          <a:off x="3429000" y="6143625"/>
          <a:ext cx="1982788" cy="703263"/>
        </p:xfrm>
        <a:graphic>
          <a:graphicData uri="http://schemas.openxmlformats.org/presentationml/2006/ole">
            <mc:AlternateContent xmlns:mc="http://schemas.openxmlformats.org/markup-compatibility/2006">
              <mc:Choice xmlns:v="urn:schemas-microsoft-com:vml" Requires="v">
                <p:oleObj spid="_x0000_s3090" name="Equation" r:id="rId6" imgW="609480" imgH="215640" progId="Equation.3">
                  <p:embed/>
                </p:oleObj>
              </mc:Choice>
              <mc:Fallback>
                <p:oleObj name="Equation" r:id="rId6" imgW="609480" imgH="2156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6143625"/>
                        <a:ext cx="1982788"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7241" name="Object 9">
            <a:extLst>
              <a:ext uri="{FF2B5EF4-FFF2-40B4-BE49-F238E27FC236}">
                <a16:creationId xmlns:a16="http://schemas.microsoft.com/office/drawing/2014/main" id="{2B6D86F5-2627-4A51-B122-87CD1259DD78}"/>
              </a:ext>
            </a:extLst>
          </p:cNvPr>
          <p:cNvGraphicFramePr>
            <a:graphicFrameLocks noChangeAspect="1"/>
          </p:cNvGraphicFramePr>
          <p:nvPr/>
        </p:nvGraphicFramePr>
        <p:xfrm>
          <a:off x="5943600" y="6143625"/>
          <a:ext cx="2271713" cy="785813"/>
        </p:xfrm>
        <a:graphic>
          <a:graphicData uri="http://schemas.openxmlformats.org/presentationml/2006/ole">
            <mc:AlternateContent xmlns:mc="http://schemas.openxmlformats.org/markup-compatibility/2006">
              <mc:Choice xmlns:v="urn:schemas-microsoft-com:vml" Requires="v">
                <p:oleObj spid="_x0000_s3091" name="Equation" r:id="rId8" imgW="698400" imgH="241200" progId="Equation.3">
                  <p:embed/>
                </p:oleObj>
              </mc:Choice>
              <mc:Fallback>
                <p:oleObj name="Equation" r:id="rId8" imgW="698400" imgH="2412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6143625"/>
                        <a:ext cx="2271713"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7242" name="Object 10">
            <a:extLst>
              <a:ext uri="{FF2B5EF4-FFF2-40B4-BE49-F238E27FC236}">
                <a16:creationId xmlns:a16="http://schemas.microsoft.com/office/drawing/2014/main" id="{EFAFC290-B965-4869-8169-95BA09E3D4A7}"/>
              </a:ext>
            </a:extLst>
          </p:cNvPr>
          <p:cNvGraphicFramePr>
            <a:graphicFrameLocks noChangeAspect="1"/>
          </p:cNvGraphicFramePr>
          <p:nvPr/>
        </p:nvGraphicFramePr>
        <p:xfrm>
          <a:off x="3962400" y="4924425"/>
          <a:ext cx="1758950" cy="620713"/>
        </p:xfrm>
        <a:graphic>
          <a:graphicData uri="http://schemas.openxmlformats.org/presentationml/2006/ole">
            <mc:AlternateContent xmlns:mc="http://schemas.openxmlformats.org/markup-compatibility/2006">
              <mc:Choice xmlns:v="urn:schemas-microsoft-com:vml" Requires="v">
                <p:oleObj spid="_x0000_s3092" name="Equation" r:id="rId10" imgW="647640" imgH="228600" progId="Equation.3">
                  <p:embed/>
                </p:oleObj>
              </mc:Choice>
              <mc:Fallback>
                <p:oleObj name="Equation" r:id="rId10" imgW="64764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4924425"/>
                        <a:ext cx="1758950"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7243" name="Object 11">
            <a:extLst>
              <a:ext uri="{FF2B5EF4-FFF2-40B4-BE49-F238E27FC236}">
                <a16:creationId xmlns:a16="http://schemas.microsoft.com/office/drawing/2014/main" id="{89F1A202-EEF0-4F7A-A8BE-BF5B170D115B}"/>
              </a:ext>
            </a:extLst>
          </p:cNvPr>
          <p:cNvGraphicFramePr>
            <a:graphicFrameLocks noChangeAspect="1"/>
          </p:cNvGraphicFramePr>
          <p:nvPr/>
        </p:nvGraphicFramePr>
        <p:xfrm>
          <a:off x="785813" y="3430588"/>
          <a:ext cx="1649412" cy="582612"/>
        </p:xfrm>
        <a:graphic>
          <a:graphicData uri="http://schemas.openxmlformats.org/presentationml/2006/ole">
            <mc:AlternateContent xmlns:mc="http://schemas.openxmlformats.org/markup-compatibility/2006">
              <mc:Choice xmlns:v="urn:schemas-microsoft-com:vml" Requires="v">
                <p:oleObj spid="_x0000_s3093" name="Equation" r:id="rId12" imgW="647640" imgH="228600" progId="Equation.3">
                  <p:embed/>
                </p:oleObj>
              </mc:Choice>
              <mc:Fallback>
                <p:oleObj name="Equation" r:id="rId12" imgW="647640" imgH="2286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5813" y="3430588"/>
                        <a:ext cx="1649412"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2" name="Line 12">
            <a:extLst>
              <a:ext uri="{FF2B5EF4-FFF2-40B4-BE49-F238E27FC236}">
                <a16:creationId xmlns:a16="http://schemas.microsoft.com/office/drawing/2014/main" id="{9814717D-B3BF-4CA2-9244-0A695D1FC5B6}"/>
              </a:ext>
            </a:extLst>
          </p:cNvPr>
          <p:cNvSpPr>
            <a:spLocks noChangeShapeType="1"/>
          </p:cNvSpPr>
          <p:nvPr/>
        </p:nvSpPr>
        <p:spPr bwMode="auto">
          <a:xfrm flipH="1">
            <a:off x="808038" y="4008438"/>
            <a:ext cx="5942012" cy="0"/>
          </a:xfrm>
          <a:prstGeom prst="line">
            <a:avLst/>
          </a:prstGeom>
          <a:noFill/>
          <a:ln w="6350">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83" name="Line 13">
            <a:extLst>
              <a:ext uri="{FF2B5EF4-FFF2-40B4-BE49-F238E27FC236}">
                <a16:creationId xmlns:a16="http://schemas.microsoft.com/office/drawing/2014/main" id="{A33ACEE1-72CB-478B-BAC8-DC1808AD2105}"/>
              </a:ext>
            </a:extLst>
          </p:cNvPr>
          <p:cNvSpPr>
            <a:spLocks noChangeShapeType="1"/>
          </p:cNvSpPr>
          <p:nvPr/>
        </p:nvSpPr>
        <p:spPr bwMode="auto">
          <a:xfrm>
            <a:off x="3960813" y="1738313"/>
            <a:ext cx="7937" cy="3783012"/>
          </a:xfrm>
          <a:prstGeom prst="line">
            <a:avLst/>
          </a:prstGeom>
          <a:noFill/>
          <a:ln w="6350">
            <a:solidFill>
              <a:srgbClr val="FFFF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7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72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72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072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07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13493</TotalTime>
  <Words>2844</Words>
  <Application>Microsoft Office PowerPoint</Application>
  <PresentationFormat>On-screen Show (4:3)</PresentationFormat>
  <Paragraphs>485</Paragraphs>
  <Slides>56</Slides>
  <Notes>12</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2</vt:i4>
      </vt:variant>
      <vt:variant>
        <vt:lpstr>Slide Titles</vt:lpstr>
      </vt:variant>
      <vt:variant>
        <vt:i4>56</vt:i4>
      </vt:variant>
    </vt:vector>
  </HeadingPairs>
  <TitlesOfParts>
    <vt:vector size="64" baseType="lpstr">
      <vt:lpstr>Arial</vt:lpstr>
      <vt:lpstr>Comic Sans MS</vt:lpstr>
      <vt:lpstr>Times New Roman</vt:lpstr>
      <vt:lpstr>Default Design</vt:lpstr>
      <vt:lpstr>1_Default Design</vt:lpstr>
      <vt:lpstr>Office Theme</vt:lpstr>
      <vt:lpstr>Equation</vt:lpstr>
      <vt:lpstr>Chart</vt:lpstr>
      <vt:lpstr>PowerPoint Presentation</vt:lpstr>
      <vt:lpstr>Data Reduction</vt:lpstr>
      <vt:lpstr>Data Reduction</vt:lpstr>
      <vt:lpstr>Principal Component Analysis (PCA)</vt:lpstr>
      <vt:lpstr>Principal Component Analysis (PCA)</vt:lpstr>
      <vt:lpstr>Geometric Rationale of PCA</vt:lpstr>
      <vt:lpstr>Geometric Rationale of PCA</vt:lpstr>
      <vt:lpstr>Geometric Rationale of PCA</vt:lpstr>
      <vt:lpstr>2D Example of PCA</vt:lpstr>
      <vt:lpstr>Configuration is Centered</vt:lpstr>
      <vt:lpstr>Principal Components are Computed</vt:lpstr>
      <vt:lpstr>The Dissimilarity Measure Used in PCA is Euclidean Distance</vt:lpstr>
      <vt:lpstr>Generalization to p-dimensions</vt:lpstr>
      <vt:lpstr>Generalization to p-dimensions</vt:lpstr>
      <vt:lpstr>PowerPoint Presentation</vt:lpstr>
      <vt:lpstr>PowerPoint Presentation</vt:lpstr>
      <vt:lpstr>Generalization to p-dimensions</vt:lpstr>
      <vt:lpstr>Covariance vs Correlation</vt:lpstr>
      <vt:lpstr>Covariance vs Correlation</vt:lpstr>
      <vt:lpstr>The Algebra of PCA</vt:lpstr>
      <vt:lpstr>The Algebra of PCA</vt:lpstr>
      <vt:lpstr>Manipulating Matrices</vt:lpstr>
      <vt:lpstr>The Algebra of PCA</vt:lpstr>
      <vt:lpstr>The Algebra of PCA</vt:lpstr>
      <vt:lpstr>The Algebra of PCA</vt:lpstr>
      <vt:lpstr>The Algebra of PCA</vt:lpstr>
      <vt:lpstr>The Algebra of PCA</vt:lpstr>
      <vt:lpstr>The Algebra of PCA</vt:lpstr>
      <vt:lpstr>PowerPoint Presentation</vt:lpstr>
      <vt:lpstr>The Algebra of PCA</vt:lpstr>
      <vt:lpstr>A more challenging example</vt:lpstr>
      <vt:lpstr>PowerPoint Presentation</vt:lpstr>
      <vt:lpstr>Interpreting Eigenvectors</vt:lpstr>
      <vt:lpstr>How many axes are needed?</vt:lpstr>
      <vt:lpstr>PowerPoint Presentation</vt:lpstr>
      <vt:lpstr>What are the assumptions of PCA?</vt:lpstr>
      <vt:lpstr>When should PCA be used?</vt:lpstr>
      <vt:lpstr>PowerPoint Presentation</vt:lpstr>
      <vt:lpstr>The “Horseshoe” or Arch Effect</vt:lpstr>
      <vt:lpstr>Ambiguity of Absence</vt:lpstr>
      <vt:lpstr>PowerPoint Presentation</vt:lpstr>
      <vt:lpstr>The “Horseshoe”Effect</vt:lpstr>
      <vt:lpstr>What if there’s more than one underlying ecological gradient?</vt:lpstr>
      <vt:lpstr>The “Horseshoe” Effect</vt:lpstr>
      <vt:lpstr>Impact on Ordination History</vt:lpstr>
      <vt:lpstr>A 2D Numerical Example</vt:lpstr>
      <vt:lpstr>PCA Example –STEP 1</vt:lpstr>
      <vt:lpstr>PCA Example –STEP 1</vt:lpstr>
      <vt:lpstr>PCA Example –STEP 1</vt:lpstr>
      <vt:lpstr>PCA Example –STEP 2</vt:lpstr>
      <vt:lpstr>PCA Example –STEP 3</vt:lpstr>
      <vt:lpstr>PCA Example –STEP 3</vt:lpstr>
      <vt:lpstr>PCA Example –STEP 4</vt:lpstr>
      <vt:lpstr>PCA Example –STEP 4</vt:lpstr>
      <vt:lpstr>PCA Example –STEP 4</vt:lpstr>
      <vt:lpstr>Reconstruction of original Data</vt:lpstr>
    </vt:vector>
  </TitlesOfParts>
  <Company>SIU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 (PCA)</dc:title>
  <dc:creator>Battaglia</dc:creator>
  <cp:lastModifiedBy>yu liang</cp:lastModifiedBy>
  <cp:revision>339</cp:revision>
  <dcterms:created xsi:type="dcterms:W3CDTF">2004-01-14T21:42:42Z</dcterms:created>
  <dcterms:modified xsi:type="dcterms:W3CDTF">2020-02-06T11:55:14Z</dcterms:modified>
</cp:coreProperties>
</file>