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95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90" r:id="rId15"/>
    <p:sldId id="389" r:id="rId16"/>
    <p:sldId id="391" r:id="rId17"/>
    <p:sldId id="392" r:id="rId18"/>
    <p:sldId id="393" r:id="rId19"/>
    <p:sldId id="394" r:id="rId20"/>
    <p:sldId id="3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6"/>
    <p:restoredTop sz="94545"/>
  </p:normalViewPr>
  <p:slideViewPr>
    <p:cSldViewPr snapToGrid="0" snapToObjects="1">
      <p:cViewPr varScale="1">
        <p:scale>
          <a:sx n="64" d="100"/>
          <a:sy n="64" d="100"/>
        </p:scale>
        <p:origin x="9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3B87A-424E-AC4B-A9B5-E47EC108540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070A-BA56-B646-B864-94715E88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B0E5-3F50-40E5-97FF-D16DAF6AE06C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B3093-13D3-E642-B140-57D60B326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86" y="3464244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F9B2-72A7-4095-8395-49F86C241846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04DE-D76C-49FD-8A76-F173ABF15290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93AB-0CCD-4245-8EA6-B6971A7842FE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258-6E97-EF42-ACA2-12F071B92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7353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8507-EF10-4630-80D6-6E3FC089C4B2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2A7D3-69AD-844D-938C-4A5A5509D7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4530251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1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27F-E611-4A10-A14D-AFF17C7C47A1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96454-F65B-7141-ACA9-87F4BA16D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6237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7E5E-4EC3-436F-B86B-8AB92624F0B6}" type="datetime1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9F5E1-A0C2-DA4A-B943-7410804A87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25205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49A9-BEE1-4025-BA4C-AECD42B7A745}" type="datetime1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72717-A41F-0E45-AC98-EC02EB8D8B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4970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84C9-6C07-49D0-B22E-81AD523B2564}" type="datetime1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C2C6-5341-4253-BCCC-EA1E60A851DD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53-23AA-4CE2-BD89-37FAA549A1C2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E51A-BCFD-4C6D-9E86-EE31724D7CCC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AutoEncoder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c/denoising-dirty-documen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keras.io/building-autoencoders-in-kera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B4EB4C-A861-43E7-BDDF-BF63F3864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CPSC 4430/5440: Machine Learning</a:t>
            </a:r>
            <a:br>
              <a:rPr lang="en-US"/>
            </a:br>
            <a:r>
              <a:rPr lang="en-US"/>
              <a:t>Lesson D07: AutoEncoders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3E9E0B-AC4D-4748-AF4A-A894F7C8B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Derived from Purdue University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69318-4F6E-44E6-9595-FDBB1E3C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25" y="4556962"/>
            <a:ext cx="2998983" cy="179938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AD6402-AC50-4153-B43F-992A68E9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2DF8-3792-4F29-A504-68EE8272EF41}" type="datetime1">
              <a:rPr lang="en-US" smtClean="0"/>
              <a:t>3/24/2021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A432BB-E800-4278-B695-7D9F8BF1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B21DA3-CA57-4DD9-95BC-634D2D4D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BB90-FA66-9A40-9BF6-DAFD6C76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C68F-736C-E445-80F3-0F11298E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other NNs, overfitting is a problem when capacity is too large for the data. </a:t>
            </a:r>
          </a:p>
          <a:p>
            <a:endParaRPr lang="en-US" dirty="0"/>
          </a:p>
          <a:p>
            <a:r>
              <a:rPr lang="en-US" dirty="0"/>
              <a:t>Autoencoders address this through some combination of:</a:t>
            </a:r>
          </a:p>
          <a:p>
            <a:pPr lvl="1"/>
            <a:r>
              <a:rPr lang="en-US" dirty="0"/>
              <a:t>Bottleneck layer – fewer degrees of freedom than in possible outputs.  </a:t>
            </a:r>
          </a:p>
          <a:p>
            <a:pPr lvl="1"/>
            <a:r>
              <a:rPr lang="en-US" dirty="0"/>
              <a:t>Training to denoise.</a:t>
            </a:r>
          </a:p>
          <a:p>
            <a:pPr lvl="1"/>
            <a:r>
              <a:rPr lang="en-US" dirty="0"/>
              <a:t>Sparsity through regularization.</a:t>
            </a:r>
          </a:p>
          <a:p>
            <a:pPr lvl="1"/>
            <a:r>
              <a:rPr lang="en-US" dirty="0"/>
              <a:t>Contractive penalty.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7BE4-D8BB-4310-B4AC-67ADF996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FB9-3781-49B7-9984-01451AE0E84E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B504-1B26-4BBE-8B78-E525F4EA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5569-F4E2-46B7-8E01-58C6D288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1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B60F-E2D3-1442-94D2-03723624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layer (undercomplete)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933A-AF8F-E848-A32F-2B095E84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input images are </a:t>
            </a:r>
            <a:r>
              <a:rPr lang="en-US" dirty="0" err="1"/>
              <a:t>nxn</a:t>
            </a:r>
            <a:r>
              <a:rPr lang="en-US" dirty="0"/>
              <a:t> and the latent space is m &lt; </a:t>
            </a:r>
            <a:r>
              <a:rPr lang="en-US" dirty="0" err="1"/>
              <a:t>nxn</a:t>
            </a:r>
            <a:r>
              <a:rPr lang="en-US" dirty="0"/>
              <a:t>.  </a:t>
            </a:r>
          </a:p>
          <a:p>
            <a:r>
              <a:rPr lang="en-US" dirty="0"/>
              <a:t>Then the latent space is not sufficient to reproduce all images.  </a:t>
            </a:r>
          </a:p>
          <a:p>
            <a:r>
              <a:rPr lang="en-US" dirty="0"/>
              <a:t>Needs to learn an encoding that captures the important features in training data, sufficient for approximate reconstruction.  </a:t>
            </a:r>
          </a:p>
        </p:txBody>
      </p:sp>
      <p:pic>
        <p:nvPicPr>
          <p:cNvPr id="4" name="Picture 2" descr="Autoencoders Tutorial - Autoencoders">
            <a:extLst>
              <a:ext uri="{FF2B5EF4-FFF2-40B4-BE49-F238E27FC236}">
                <a16:creationId xmlns:a16="http://schemas.microsoft.com/office/drawing/2014/main" id="{D25C6E49-B643-5345-9355-FBA4370D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22" y="4904973"/>
            <a:ext cx="5572018" cy="18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7BF1C-F86A-4402-B354-E35E9694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9B69-ACE8-4245-A8B4-7D53823C2779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9EB16-E327-4266-85F1-914D60E7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35CC6-9242-4732-AAEB-1AB66F96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4C0D-661C-D340-A32E-A2268458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bottleneck layer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1E2-2674-494A-B0BC-66EA5AD0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587269" cy="4351338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input_img</a:t>
            </a:r>
            <a:r>
              <a:rPr lang="en-US" dirty="0"/>
              <a:t> = Input(shape=(784,)) </a:t>
            </a:r>
          </a:p>
          <a:p>
            <a:pPr lvl="1"/>
            <a:r>
              <a:rPr lang="en-US" dirty="0" err="1"/>
              <a:t>encoding_dim</a:t>
            </a:r>
            <a:r>
              <a:rPr lang="en-US" dirty="0"/>
              <a:t> = 32 </a:t>
            </a:r>
          </a:p>
          <a:p>
            <a:pPr lvl="1"/>
            <a:r>
              <a:rPr lang="en-US" dirty="0"/>
              <a:t>encoded = Dense(</a:t>
            </a:r>
            <a:r>
              <a:rPr lang="en-US" dirty="0" err="1"/>
              <a:t>encoding_dim</a:t>
            </a:r>
            <a:r>
              <a:rPr lang="en-US" dirty="0"/>
              <a:t>, activation='</a:t>
            </a:r>
            <a:r>
              <a:rPr lang="en-US" dirty="0" err="1"/>
              <a:t>relu</a:t>
            </a:r>
            <a:r>
              <a:rPr lang="en-US" dirty="0"/>
              <a:t>')(</a:t>
            </a:r>
            <a:r>
              <a:rPr lang="en-US" dirty="0" err="1"/>
              <a:t>input_img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decoded = Dense(784, activation='sigmoid')(encoded) </a:t>
            </a:r>
          </a:p>
          <a:p>
            <a:pPr lvl="1"/>
            <a:r>
              <a:rPr lang="en-US" dirty="0"/>
              <a:t>autoencoder = Model(</a:t>
            </a:r>
            <a:r>
              <a:rPr lang="en-US" dirty="0" err="1"/>
              <a:t>input_img</a:t>
            </a:r>
            <a:r>
              <a:rPr lang="en-US" dirty="0"/>
              <a:t>, decoded)</a:t>
            </a:r>
            <a:endParaRPr lang="en-US" sz="2000" dirty="0"/>
          </a:p>
          <a:p>
            <a:r>
              <a:rPr lang="en-US" dirty="0"/>
              <a:t>Maps 28x28 images into a 32 dimensional vector.  </a:t>
            </a:r>
          </a:p>
          <a:p>
            <a:r>
              <a:rPr lang="en-US" dirty="0"/>
              <a:t>Can also use more layers and/or convolutions.  </a:t>
            </a:r>
          </a:p>
        </p:txBody>
      </p:sp>
      <p:pic>
        <p:nvPicPr>
          <p:cNvPr id="3074" name="Picture 2" descr="basic autoencoder">
            <a:extLst>
              <a:ext uri="{FF2B5EF4-FFF2-40B4-BE49-F238E27FC236}">
                <a16:creationId xmlns:a16="http://schemas.microsoft.com/office/drawing/2014/main" id="{E6ACDB49-6DB0-774F-8858-54DA57F0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62499"/>
            <a:ext cx="7620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0F72D-4B57-2C46-A30C-4629A35EC693}"/>
              </a:ext>
            </a:extLst>
          </p:cNvPr>
          <p:cNvSpPr txBox="1"/>
          <p:nvPr/>
        </p:nvSpPr>
        <p:spPr>
          <a:xfrm>
            <a:off x="628650" y="6533147"/>
            <a:ext cx="377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blog.keras.io</a:t>
            </a:r>
            <a:r>
              <a:rPr lang="en-US" sz="1200" dirty="0"/>
              <a:t>/building-autoencoders-in-</a:t>
            </a:r>
            <a:r>
              <a:rPr lang="en-US" sz="1200" dirty="0" err="1"/>
              <a:t>keras.html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FDA73-E177-4D9B-993C-A75C408A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251-0A09-4409-BC4A-C940C714FE54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DF82A-5113-4529-BAF8-C4E968A6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82A20-D717-4B79-A027-7CA87214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0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CA0D-15F2-1C43-B0F0-0B95E0C4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44D0-519A-F241-9BD2-E0467693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autoencoder trains to minimize the loss between x and the reconstruction g(f(x)).</a:t>
            </a:r>
          </a:p>
          <a:p>
            <a:r>
              <a:rPr lang="en-US" dirty="0"/>
              <a:t>Denoising autoencoders train to minimize the loss between x and g(f(</a:t>
            </a:r>
            <a:r>
              <a:rPr lang="en-US" dirty="0" err="1"/>
              <a:t>x+w</a:t>
            </a:r>
            <a:r>
              <a:rPr lang="en-US" dirty="0"/>
              <a:t>)), where w is random noise.  </a:t>
            </a:r>
          </a:p>
          <a:p>
            <a:r>
              <a:rPr lang="en-US" dirty="0"/>
              <a:t>Same possible architectures, different training data.  </a:t>
            </a:r>
          </a:p>
          <a:p>
            <a:r>
              <a:rPr lang="en-US" dirty="0">
                <a:hlinkClick r:id="rId2"/>
              </a:rPr>
              <a:t>Kaggle has a dataset on damaged documents.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88FA6-5F4F-0241-A5A0-EE67F8220AF8}"/>
              </a:ext>
            </a:extLst>
          </p:cNvPr>
          <p:cNvSpPr txBox="1"/>
          <p:nvPr/>
        </p:nvSpPr>
        <p:spPr>
          <a:xfrm>
            <a:off x="628650" y="6533147"/>
            <a:ext cx="377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blog.keras.io</a:t>
            </a:r>
            <a:r>
              <a:rPr lang="en-US" sz="1200" dirty="0"/>
              <a:t>/building-autoencoders-in-</a:t>
            </a:r>
            <a:r>
              <a:rPr lang="en-US" sz="1200" dirty="0" err="1"/>
              <a:t>keras.html</a:t>
            </a:r>
            <a:endParaRPr lang="en-US" sz="1200" dirty="0"/>
          </a:p>
        </p:txBody>
      </p:sp>
      <p:pic>
        <p:nvPicPr>
          <p:cNvPr id="4098" name="Picture 2" descr="denoised digits">
            <a:extLst>
              <a:ext uri="{FF2B5EF4-FFF2-40B4-BE49-F238E27FC236}">
                <a16:creationId xmlns:a16="http://schemas.microsoft.com/office/drawing/2014/main" id="{391AFEC3-2BFC-724E-B755-2303F6A3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37" y="4654358"/>
            <a:ext cx="6542926" cy="165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668A6-E572-4C99-AF0E-AA24FE1C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AFCC-17EF-4FC2-B5AC-E626768728CF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0ED74-4BF9-49F3-B664-188ECE33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51BD9-8779-4CDB-AA8A-EA9690BF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2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A9C9-37AD-DD48-AF95-0E58D2F8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602B-BC3C-804B-B69F-41CDB42F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 autoencoders can’t simply memorize the input output relationship.   </a:t>
            </a:r>
          </a:p>
          <a:p>
            <a:r>
              <a:rPr lang="en-US" dirty="0"/>
              <a:t>Intuitively, a denoising autoencoder learns a projection from a neighborhood of our training data back onto the training data.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EEC19-714C-0249-81F8-7A0C186AB4EB}"/>
              </a:ext>
            </a:extLst>
          </p:cNvPr>
          <p:cNvSpPr txBox="1"/>
          <p:nvPr/>
        </p:nvSpPr>
        <p:spPr>
          <a:xfrm>
            <a:off x="628650" y="6533147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F03DB-DF9B-DF48-8ED3-D441FA12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32" y="3919182"/>
            <a:ext cx="5389536" cy="26139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4162-94F0-4D5D-849C-C557FD31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7C1-B037-4275-B58F-F6EE8E59D9B8}" type="datetime1">
              <a:rPr lang="en-US" smtClean="0"/>
              <a:t>3/24/2021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F85A10-C7EE-437B-9946-558899A5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787070-8808-4471-BE3D-E872E85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3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7A4-8BAE-584F-9A8E-97291FF1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22F-1F1A-4F4F-9D65-B193F9BB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loss function to penalize </a:t>
            </a:r>
            <a:r>
              <a:rPr lang="en-US" i="1" dirty="0"/>
              <a:t>activations</a:t>
            </a:r>
            <a:r>
              <a:rPr lang="en-US" dirty="0"/>
              <a:t> within a layer.</a:t>
            </a:r>
          </a:p>
          <a:p>
            <a:r>
              <a:rPr lang="en-US" dirty="0"/>
              <a:t>Usually regularize the </a:t>
            </a:r>
            <a:r>
              <a:rPr lang="en-US" i="1" dirty="0"/>
              <a:t>weights</a:t>
            </a:r>
            <a:r>
              <a:rPr lang="en-US" dirty="0"/>
              <a:t> of a network, not the activations. </a:t>
            </a:r>
          </a:p>
          <a:p>
            <a:r>
              <a:rPr lang="en-US" dirty="0"/>
              <a:t>Individual nodes of a trained model that activate are </a:t>
            </a:r>
            <a:r>
              <a:rPr lang="en-US" i="1" dirty="0"/>
              <a:t>data-dependent.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Different inputs will result in activations of different nodes through the network.</a:t>
            </a:r>
          </a:p>
          <a:p>
            <a:r>
              <a:rPr lang="en-US" dirty="0"/>
              <a:t>Selectively activate regions of the network depending on the input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B3DB-AD58-F34A-84CD-686D595CF3D7}"/>
              </a:ext>
            </a:extLst>
          </p:cNvPr>
          <p:cNvSpPr txBox="1"/>
          <p:nvPr/>
        </p:nvSpPr>
        <p:spPr>
          <a:xfrm>
            <a:off x="628650" y="6533147"/>
            <a:ext cx="307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www.jeremyjordan.me</a:t>
            </a:r>
            <a:r>
              <a:rPr lang="en-US" sz="1200" dirty="0"/>
              <a:t>/autoencoders/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0A198-C8BB-45A2-B662-A67ADD01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34A-F1B0-42FC-BE1A-8EF1A3A52849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1FD4-348B-488A-B309-E8AC94C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FC027-A3F6-4955-A57F-6164C70C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1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7A4-8BAE-584F-9A8E-97291FF1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22F-1F1A-4F4F-9D65-B193F9BB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loss function to penalize </a:t>
            </a:r>
            <a:r>
              <a:rPr lang="en-US" i="1" dirty="0"/>
              <a:t>activations</a:t>
            </a:r>
            <a:r>
              <a:rPr lang="en-US" dirty="0"/>
              <a:t> the network.</a:t>
            </a:r>
          </a:p>
          <a:p>
            <a:pPr lvl="1"/>
            <a:r>
              <a:rPr lang="en-US" b="1" dirty="0"/>
              <a:t>L1 Regularization</a:t>
            </a:r>
            <a:r>
              <a:rPr lang="en-US" dirty="0"/>
              <a:t>: Penalize the absolute value of the vector of activations </a:t>
            </a:r>
            <a:r>
              <a:rPr lang="en-US" i="1" dirty="0"/>
              <a:t>a</a:t>
            </a:r>
            <a:r>
              <a:rPr lang="en-US" dirty="0"/>
              <a:t> in layer </a:t>
            </a:r>
            <a:r>
              <a:rPr lang="en-US" i="1" dirty="0"/>
              <a:t>h</a:t>
            </a:r>
            <a:r>
              <a:rPr lang="en-US" dirty="0"/>
              <a:t> for observation </a:t>
            </a:r>
            <a:r>
              <a:rPr lang="en-US" i="1" dirty="0"/>
              <a:t>I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b="1" dirty="0"/>
              <a:t>KL divergence: </a:t>
            </a:r>
            <a:r>
              <a:rPr lang="en-US" dirty="0"/>
              <a:t> Use cross-entropy between average activation and desired activation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B3DB-AD58-F34A-84CD-686D595CF3D7}"/>
              </a:ext>
            </a:extLst>
          </p:cNvPr>
          <p:cNvSpPr txBox="1"/>
          <p:nvPr/>
        </p:nvSpPr>
        <p:spPr>
          <a:xfrm>
            <a:off x="628650" y="6533147"/>
            <a:ext cx="307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www.jeremyjordan.me</a:t>
            </a:r>
            <a:r>
              <a:rPr lang="en-US" sz="1200" dirty="0"/>
              <a:t>/autoencoders/</a:t>
            </a:r>
          </a:p>
        </p:txBody>
      </p:sp>
      <p:pic>
        <p:nvPicPr>
          <p:cNvPr id="7170" name="Picture 2" descr="Screen-Shot-2018-03-07-at-1.50.55-PM">
            <a:extLst>
              <a:ext uri="{FF2B5EF4-FFF2-40B4-BE49-F238E27FC236}">
                <a16:creationId xmlns:a16="http://schemas.microsoft.com/office/drawing/2014/main" id="{1B942CE2-61ED-FF43-8D2D-7C7DDB5C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24" y="4662222"/>
            <a:ext cx="3030876" cy="21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F9463-5CD3-3A4B-9B9F-CFBDE690F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39" y="3526372"/>
            <a:ext cx="2344648" cy="749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B7105-DC41-A845-9F61-99A422E2F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39" y="5147353"/>
            <a:ext cx="2717997" cy="7544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4C261-989F-4D24-B8E2-8427F8B5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1527-CA62-4AB8-B09A-441387DCF7C9}" type="datetime1">
              <a:rPr lang="en-US" smtClean="0"/>
              <a:t>3/24/2021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E63408-40AC-4C69-AE1C-B2237B94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12269-9E3B-4D40-AB74-1945173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0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9DA9-F0F1-DA4E-90E2-1B7A479E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Contractive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4640-2C47-4E41-9F68-61AD8D37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Arrange for similar inputs to have similar activations.</a:t>
            </a:r>
          </a:p>
          <a:p>
            <a:pPr lvl="1"/>
            <a:r>
              <a:rPr lang="en-US" dirty="0"/>
              <a:t>I.e., the </a:t>
            </a:r>
            <a:r>
              <a:rPr lang="en-US" i="1" dirty="0"/>
              <a:t>derivative of the hidden layer activations are small</a:t>
            </a:r>
            <a:r>
              <a:rPr lang="en-US" dirty="0"/>
              <a:t> with respect to the input.</a:t>
            </a:r>
          </a:p>
          <a:p>
            <a:r>
              <a:rPr lang="en-US" sz="2400" dirty="0"/>
              <a:t>Denoising autoencoders make the </a:t>
            </a:r>
            <a:r>
              <a:rPr lang="en-US" sz="2400" i="1" dirty="0"/>
              <a:t>reconstruction function</a:t>
            </a:r>
            <a:r>
              <a:rPr lang="en-US" sz="2400" dirty="0"/>
              <a:t> (</a:t>
            </a:r>
            <a:r>
              <a:rPr lang="en-US" sz="2400" dirty="0" err="1"/>
              <a:t>encoder+decoder</a:t>
            </a:r>
            <a:r>
              <a:rPr lang="en-US" sz="2400" dirty="0"/>
              <a:t>) resist small perturbations of the input</a:t>
            </a:r>
          </a:p>
          <a:p>
            <a:r>
              <a:rPr lang="en-US" sz="2400" dirty="0"/>
              <a:t>Contractive autoencoders make the </a:t>
            </a:r>
            <a:r>
              <a:rPr lang="en-US" sz="2400" i="1" dirty="0"/>
              <a:t>feature extraction function</a:t>
            </a:r>
            <a:r>
              <a:rPr lang="en-US" sz="2400" dirty="0"/>
              <a:t> (</a:t>
            </a:r>
            <a:r>
              <a:rPr lang="en-US" sz="2400" dirty="0" err="1"/>
              <a:t>ie</a:t>
            </a:r>
            <a:r>
              <a:rPr lang="en-US" sz="2400" dirty="0"/>
              <a:t>. encoder) resist infinitesimal perturbations of the input.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ECCCA-1784-3140-925D-09DD0A4708AC}"/>
              </a:ext>
            </a:extLst>
          </p:cNvPr>
          <p:cNvSpPr txBox="1"/>
          <p:nvPr/>
        </p:nvSpPr>
        <p:spPr>
          <a:xfrm>
            <a:off x="628650" y="6533147"/>
            <a:ext cx="307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www.jeremyjordan.me</a:t>
            </a:r>
            <a:r>
              <a:rPr lang="en-US" sz="1200" dirty="0"/>
              <a:t>/autoencoders/</a:t>
            </a:r>
          </a:p>
        </p:txBody>
      </p:sp>
      <p:pic>
        <p:nvPicPr>
          <p:cNvPr id="8194" name="Picture 2" descr="Screen-Shot-2018-03-10-at-12.25.43-PM">
            <a:extLst>
              <a:ext uri="{FF2B5EF4-FFF2-40B4-BE49-F238E27FC236}">
                <a16:creationId xmlns:a16="http://schemas.microsoft.com/office/drawing/2014/main" id="{C1008A65-EF67-1045-B9F1-A7F93881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28" y="4448544"/>
            <a:ext cx="5248004" cy="23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ACDCE-3779-FA42-A02B-AAAD713CE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3" y="5239820"/>
            <a:ext cx="2516292" cy="60767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0D14E-45D2-4D4C-A199-CF4EE974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143E-670B-4B5C-AFD0-2B74D8CA381E}" type="datetime1">
              <a:rPr lang="en-US" smtClean="0"/>
              <a:t>3/24/2021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8B1510-459A-4AEC-BCB7-383426EB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188E05-AA3B-44D1-87CD-79403826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8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827D-7F36-BE4F-BB97-34A27B35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Contractive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831C-E884-1C45-B6A8-8565F518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Contractive autoencoders make the </a:t>
            </a:r>
            <a:r>
              <a:rPr lang="en-US" i="1" dirty="0"/>
              <a:t>feature extraction function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 encoder) resist infinitesimal perturbations of the input.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9A653-C827-1242-B4DF-CF1B979E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58" y="3073239"/>
            <a:ext cx="5487239" cy="3459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D99BA-53A2-B741-A6AC-16A326BA5548}"/>
              </a:ext>
            </a:extLst>
          </p:cNvPr>
          <p:cNvSpPr txBox="1"/>
          <p:nvPr/>
        </p:nvSpPr>
        <p:spPr>
          <a:xfrm>
            <a:off x="628650" y="6533147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1F2B-2A95-42B4-874E-ABB748AB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94C9-EE4C-44EB-ADD4-130D7560C00F}" type="datetime1">
              <a:rPr lang="en-US" smtClean="0"/>
              <a:t>3/24/2021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A818EA-D0B9-4CB3-8982-F1C22D8C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932619-2880-40D2-8E52-18221DF4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CEA9-204B-554F-AF0B-8CA8FE16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30AC-27ED-1040-AE9B-74CE2C60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the denoising and contractive autoencoder can perform well</a:t>
            </a:r>
          </a:p>
          <a:p>
            <a:pPr lvl="1"/>
            <a:r>
              <a:rPr lang="en-US" dirty="0"/>
              <a:t>Advantage of denoising autoencoder : simpler to implement-requires adding one or two lines of code to regular autoencoder-no need to compute Jacobian of hidden layer</a:t>
            </a:r>
          </a:p>
          <a:p>
            <a:pPr lvl="1"/>
            <a:r>
              <a:rPr lang="en-US" dirty="0"/>
              <a:t>Advantage of contractive autoencoder : gradient is deterministic -can use second order optimizers (conjugate gradient, LBFGS, etc.)-might be more stable than denoising autoencoder, which uses a sampled gradient</a:t>
            </a:r>
          </a:p>
          <a:p>
            <a:r>
              <a:rPr lang="en-US" dirty="0"/>
              <a:t>To learn more on contractive autoencoders:</a:t>
            </a:r>
          </a:p>
          <a:p>
            <a:pPr lvl="1"/>
            <a:r>
              <a:rPr lang="en-US" dirty="0"/>
              <a:t>Contractive Auto-Encoders: Explicit Invariance During Feature Extraction. Salah Rifai, Pascal Vincent, Xavier Muller, Xavier </a:t>
            </a:r>
            <a:r>
              <a:rPr lang="en-US" dirty="0" err="1"/>
              <a:t>Glorot</a:t>
            </a:r>
            <a:r>
              <a:rPr lang="en-US" dirty="0"/>
              <a:t> et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2011.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5AF2B-EE1B-0441-B182-729AC885E7B4}"/>
              </a:ext>
            </a:extLst>
          </p:cNvPr>
          <p:cNvSpPr txBox="1"/>
          <p:nvPr/>
        </p:nvSpPr>
        <p:spPr>
          <a:xfrm>
            <a:off x="628650" y="6533147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CB865-6A65-43B6-A438-F4FFEDE3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C970-BA35-41DA-B7D9-2D66D968C901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9AC6D-8788-4283-85AA-7961CC27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14300-6328-4EE7-8AA6-6FF90011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0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9CF4-A68D-CD45-9538-4A86BE74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6F1D-EC8F-404E-951E-B0662E24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Supervised learning uses explicit labels/correct output in order to train a network.</a:t>
            </a:r>
          </a:p>
          <a:p>
            <a:pPr lvl="1"/>
            <a:r>
              <a:rPr lang="en-US" dirty="0"/>
              <a:t>E.g., classification of images.</a:t>
            </a:r>
          </a:p>
          <a:p>
            <a:endParaRPr lang="en-US" dirty="0"/>
          </a:p>
          <a:p>
            <a:r>
              <a:rPr lang="en-US" dirty="0"/>
              <a:t>Unsupervised learning relies on data only.</a:t>
            </a:r>
          </a:p>
          <a:p>
            <a:pPr lvl="1"/>
            <a:r>
              <a:rPr lang="en-US" dirty="0"/>
              <a:t>E.g., CBOW and skip-gram word embeddings:  the output is determined implicitly from word order in the input data.</a:t>
            </a:r>
          </a:p>
          <a:p>
            <a:pPr lvl="1"/>
            <a:r>
              <a:rPr lang="en-US" dirty="0"/>
              <a:t>Key point is to produce a useful embedding of words.</a:t>
            </a:r>
          </a:p>
          <a:p>
            <a:pPr lvl="1"/>
            <a:r>
              <a:rPr lang="en-US" dirty="0"/>
              <a:t>The embedding encodes structure such as word similarity and some relationships.</a:t>
            </a:r>
          </a:p>
          <a:p>
            <a:pPr lvl="1"/>
            <a:r>
              <a:rPr lang="en-US" dirty="0"/>
              <a:t>Still need to define a loss – this is an implicit supervision.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03AC-5B5A-4BC8-B05E-3430F4A9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47D6-9F6F-4C02-BF64-7C1D532802F2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8A7C-E529-486C-A28D-40E03CAD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AC8B-4708-44A2-BA87-99DD492E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EA8-9178-465D-8AA9-2519E18A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AutoEncoders</a:t>
            </a:r>
            <a:r>
              <a:rPr lang="en-US" dirty="0"/>
              <a:t>***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2535-5E16-4E2F-88B7-74BC5191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https://blog.keras.io/building-autoencoders-in-keras.html</a:t>
            </a:r>
            <a:endParaRPr lang="en-US" dirty="0"/>
          </a:p>
          <a:p>
            <a:pPr lvl="1"/>
            <a:r>
              <a:rPr lang="en-US" dirty="0"/>
              <a:t>MLP-based </a:t>
            </a:r>
            <a:r>
              <a:rPr lang="en-US" dirty="0" err="1"/>
              <a:t>AutoEncoders</a:t>
            </a:r>
            <a:endParaRPr lang="en-US" dirty="0"/>
          </a:p>
          <a:p>
            <a:pPr lvl="1"/>
            <a:r>
              <a:rPr lang="en-US" dirty="0"/>
              <a:t>Convolutional </a:t>
            </a:r>
            <a:r>
              <a:rPr lang="en-US" dirty="0" err="1"/>
              <a:t>AutoEncoders</a:t>
            </a:r>
            <a:endParaRPr lang="en-US" dirty="0"/>
          </a:p>
          <a:p>
            <a:pPr lvl="1"/>
            <a:r>
              <a:rPr lang="en-US" b="0" i="0" dirty="0">
                <a:solidFill>
                  <a:srgbClr val="000305"/>
                </a:solidFill>
                <a:effectLst/>
                <a:latin typeface="Source Sans Pro" panose="020B0604020202020204" pitchFamily="34" charset="0"/>
              </a:rPr>
              <a:t>Application to image denoising</a:t>
            </a:r>
          </a:p>
          <a:p>
            <a:pPr lvl="1"/>
            <a:r>
              <a:rPr lang="en-US" dirty="0"/>
              <a:t>Sequence-to-sequence autoencoder</a:t>
            </a:r>
          </a:p>
          <a:p>
            <a:pPr lvl="1"/>
            <a:r>
              <a:rPr lang="en-US" b="0" i="0" dirty="0">
                <a:solidFill>
                  <a:srgbClr val="000305"/>
                </a:solidFill>
                <a:effectLst/>
                <a:latin typeface="Source Sans Pro" panose="020B0503030403020204" pitchFamily="34" charset="0"/>
              </a:rPr>
              <a:t>Variational autoencoder (VAE)</a:t>
            </a:r>
          </a:p>
          <a:p>
            <a:pPr lvl="2"/>
            <a:r>
              <a:rPr lang="en-US" dirty="0"/>
              <a:t>learning the parameters of a probability distribution modeling your data. </a:t>
            </a:r>
          </a:p>
          <a:p>
            <a:pPr lvl="2"/>
            <a:r>
              <a:rPr lang="en-US" dirty="0"/>
              <a:t>A generative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287A-BECF-42A9-B5B1-2E3E685D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93AB-0CCD-4245-8EA6-B6971A7842FE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50A3-5973-4558-B8C3-D74FCC8E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518A-7275-4A1D-84F7-71629DF8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5E3F-4179-6448-AA78-9B4499A5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17CA-7A8F-B745-A104-6C822D75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Autoencoders are designed to reproduce their input, especially for images.  </a:t>
            </a:r>
          </a:p>
          <a:p>
            <a:pPr lvl="1"/>
            <a:r>
              <a:rPr lang="en-US" dirty="0"/>
              <a:t>Key point is to reproduce the input from a learned encoding.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FE8DA-31EB-6040-88E6-E2FFE4941F7A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  <p:pic>
        <p:nvPicPr>
          <p:cNvPr id="2050" name="Picture 2" descr="Autoencoders Tutorial - Autoencoders">
            <a:extLst>
              <a:ext uri="{FF2B5EF4-FFF2-40B4-BE49-F238E27FC236}">
                <a16:creationId xmlns:a16="http://schemas.microsoft.com/office/drawing/2014/main" id="{D301272E-4057-3C4D-B6EF-536F915E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83" y="3929063"/>
            <a:ext cx="6705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C722-EFF5-419E-8D48-063A0852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4433-B543-4C03-9B8C-FAEFBF29B805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35CB-DD47-4C4A-81C6-F1B8002B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5EA5-F181-4FD1-B8F5-D7A73A73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5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8AE7-61C7-6A42-8CFB-2710421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83B5-6142-F546-8A20-86DC55C7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PCA/SVD</a:t>
            </a:r>
          </a:p>
          <a:p>
            <a:pPr lvl="1"/>
            <a:r>
              <a:rPr lang="en-US" dirty="0"/>
              <a:t>PCA takes a collection of vectors (images) and produces a usually smaller set of vectors that can be used to approximate the input vectors via linear combination.  </a:t>
            </a:r>
          </a:p>
          <a:p>
            <a:pPr lvl="1"/>
            <a:r>
              <a:rPr lang="en-US" dirty="0"/>
              <a:t>Very efficient for certain applications.</a:t>
            </a:r>
          </a:p>
          <a:p>
            <a:pPr lvl="1"/>
            <a:r>
              <a:rPr lang="en-US" dirty="0"/>
              <a:t>Fourier and wavelet compression is similar.</a:t>
            </a:r>
          </a:p>
          <a:p>
            <a:pPr lvl="1"/>
            <a:endParaRPr lang="en-US" dirty="0"/>
          </a:p>
          <a:p>
            <a:r>
              <a:rPr lang="en-US" dirty="0"/>
              <a:t>Neural network autoencoders</a:t>
            </a:r>
          </a:p>
          <a:p>
            <a:pPr lvl="1"/>
            <a:r>
              <a:rPr lang="en-US" dirty="0"/>
              <a:t>Can learn nonlinear dependencies</a:t>
            </a:r>
          </a:p>
          <a:p>
            <a:pPr lvl="1"/>
            <a:r>
              <a:rPr lang="en-US" dirty="0"/>
              <a:t>Can use convolutional layers</a:t>
            </a:r>
          </a:p>
          <a:p>
            <a:pPr lvl="1"/>
            <a:r>
              <a:rPr lang="en-US" dirty="0"/>
              <a:t>Can use transfer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09C67-4C6D-1C48-BD3A-43B64F17CD9A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0A97D-07D3-4F99-BADB-02909CF2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4A89-2185-4241-B401-A5012F960C94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B839B-1AAA-4C8E-BD82-30835493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C21D1-A2F7-4C78-9F8F-1D6EFC98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83FD-35F4-BF45-A95F-60AE8686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3DF-3090-7C41-B7E6-11540945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Encoder:  compress input into a latent-space of usually smaller dimension.  h = f(x)</a:t>
            </a:r>
          </a:p>
          <a:p>
            <a:r>
              <a:rPr lang="en-US" dirty="0"/>
              <a:t>Decoder: reconstruct input from the latent space.   r = g(f(x)) with r as close to x as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CBBEA-FDD9-ED41-8F23-D741B07C252C}"/>
              </a:ext>
            </a:extLst>
          </p:cNvPr>
          <p:cNvSpPr txBox="1"/>
          <p:nvPr/>
        </p:nvSpPr>
        <p:spPr>
          <a:xfrm>
            <a:off x="628650" y="6533147"/>
            <a:ext cx="4830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towardsdatascience.com</a:t>
            </a:r>
            <a:r>
              <a:rPr lang="en-US" sz="1200" dirty="0"/>
              <a:t>/deep-inside-autoencoders-7e41f319999f</a:t>
            </a:r>
          </a:p>
        </p:txBody>
      </p:sp>
      <p:pic>
        <p:nvPicPr>
          <p:cNvPr id="4098" name="Picture 2" descr="https://cdn-images-1.medium.com/max/1600/1*V_YtxTFUqDrmmu2JqMZ-rA.png">
            <a:extLst>
              <a:ext uri="{FF2B5EF4-FFF2-40B4-BE49-F238E27FC236}">
                <a16:creationId xmlns:a16="http://schemas.microsoft.com/office/drawing/2014/main" id="{61CC0AA4-717F-6047-8CC4-75FDD643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1294"/>
            <a:ext cx="9144000" cy="224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B3CE-719D-4128-9CE0-3933CC4C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2D1CD-843D-4960-A74A-3001A52DF614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47E3B-1861-49B7-9283-E9B79DD7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B0E1C-6FB1-42F7-82B1-0707CAFF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0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BE3-E229-314E-8028-260CA88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BA82-16EF-2841-8144-CED97578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Denoising:  input clean image + noise and train to reproduce the clean image.</a:t>
            </a:r>
          </a:p>
        </p:txBody>
      </p:sp>
      <p:pic>
        <p:nvPicPr>
          <p:cNvPr id="5122" name="Picture 2" descr="Autoencoders Tutorial - Denoising image">
            <a:extLst>
              <a:ext uri="{FF2B5EF4-FFF2-40B4-BE49-F238E27FC236}">
                <a16:creationId xmlns:a16="http://schemas.microsoft.com/office/drawing/2014/main" id="{FDF52EE9-895D-AA44-8F3D-BBB0D406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51163"/>
            <a:ext cx="67056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C6CB0-8B50-5F4E-9043-EE1FB3626573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CB03-D846-4231-A689-6F359A9F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333D-6B92-410A-B188-9D6CE91215BE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9D0F5-10FC-45E1-97BD-F3D3E38D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BAF93-8889-464B-9B24-B52FC1B4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F9E5-A8F1-4941-84AD-E078F30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493-A890-6246-9F42-E3D11DDF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colorization:  input black and white and train to produce color images</a:t>
            </a:r>
          </a:p>
        </p:txBody>
      </p:sp>
      <p:pic>
        <p:nvPicPr>
          <p:cNvPr id="6146" name="Picture 2" descr="Autoencoders Tutorial - Image Coloring">
            <a:extLst>
              <a:ext uri="{FF2B5EF4-FFF2-40B4-BE49-F238E27FC236}">
                <a16:creationId xmlns:a16="http://schemas.microsoft.com/office/drawing/2014/main" id="{F1558494-687B-A84B-965D-C6AB1F67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66897"/>
            <a:ext cx="67056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F0591-33D8-0143-A2A9-F7F4B2CF79D1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DFC5-F622-47A1-90B3-E1D3A131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3DB7-129F-416A-9703-DA4522DB2374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1AD1-55C8-4B75-9A73-E17FCD97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04960-5CEB-41FF-A061-3FB61AE3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F9E5-A8F1-4941-84AD-E078F30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493-A890-6246-9F42-E3D11DDF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Watermark removal</a:t>
            </a:r>
          </a:p>
        </p:txBody>
      </p:sp>
      <p:pic>
        <p:nvPicPr>
          <p:cNvPr id="1026" name="Picture 2" descr="Autoencoders Tutorial - Watermark Removal">
            <a:extLst>
              <a:ext uri="{FF2B5EF4-FFF2-40B4-BE49-F238E27FC236}">
                <a16:creationId xmlns:a16="http://schemas.microsoft.com/office/drawing/2014/main" id="{C06257E3-A908-D74F-9FF5-8D058306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6" y="2954676"/>
            <a:ext cx="67056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85AE0-AF99-7A4E-86FB-71C48A1DD376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7093-5253-47B7-9D68-1EE24DEF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701-1341-4CA3-8E9F-415B72CEF3B7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F042-264A-4437-8465-5D2AEDAD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F27D-FA8E-4834-A96E-2B7128BD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8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8732-DBA2-7743-BD1C-6F2FA908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7BDF-169E-F84E-961B-1D72BADB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Data-specific</a:t>
            </a:r>
            <a:r>
              <a:rPr lang="en-US" dirty="0"/>
              <a:t>: Autoencoders are only able to compress data similar to what they have been trained on.</a:t>
            </a:r>
          </a:p>
          <a:p>
            <a:r>
              <a:rPr lang="en-US" b="1" dirty="0"/>
              <a:t>Lossy:</a:t>
            </a:r>
            <a:r>
              <a:rPr lang="en-US" dirty="0"/>
              <a:t> The decompressed outputs will be degraded compared to the original inputs.</a:t>
            </a:r>
          </a:p>
          <a:p>
            <a:r>
              <a:rPr lang="en-US" b="1" dirty="0"/>
              <a:t>Learned automatically from examples: </a:t>
            </a:r>
            <a:r>
              <a:rPr lang="en-US" dirty="0"/>
              <a:t>It is easy to train specialized instances of the algorithm that will perform well on a specific type of input.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E6E27-4D89-3C48-86F2-B68ED95B771B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3AF4A-9AD8-408A-A4C7-3F68198B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D2E3-A263-4210-8F4E-FF66E3D318A0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802E-77CF-4CDA-A736-74E51001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AutoEncoder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BADA5-ED13-4F93-A96E-B6B33E2D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27590</TotalTime>
  <Words>1181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Office Theme</vt:lpstr>
      <vt:lpstr>CPSC 4430/5440: Machine Learning Lesson D07: AutoEncoders</vt:lpstr>
      <vt:lpstr>Autoencoders</vt:lpstr>
      <vt:lpstr>Autoencoders</vt:lpstr>
      <vt:lpstr>Autoencoders</vt:lpstr>
      <vt:lpstr>Autoencoders: structure</vt:lpstr>
      <vt:lpstr>Autoencoders:  applications</vt:lpstr>
      <vt:lpstr>Autoencoders:  Applications</vt:lpstr>
      <vt:lpstr>Autoencoders:  Applications</vt:lpstr>
      <vt:lpstr>Properties of Autoencoders</vt:lpstr>
      <vt:lpstr>Capacity</vt:lpstr>
      <vt:lpstr>Bottleneck layer (undercomplete)</vt:lpstr>
      <vt:lpstr>Simple bottleneck layer in Keras</vt:lpstr>
      <vt:lpstr>Denoising autoencoders</vt:lpstr>
      <vt:lpstr>Denoising autoencoders</vt:lpstr>
      <vt:lpstr>Sparse autoencoders</vt:lpstr>
      <vt:lpstr>Sparse autoencoders</vt:lpstr>
      <vt:lpstr>Contractive autoencoders</vt:lpstr>
      <vt:lpstr>Contractive autoencoders</vt:lpstr>
      <vt:lpstr>Autoencoders</vt:lpstr>
      <vt:lpstr>Examples of AutoEncoders***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Buzzard</dc:creator>
  <cp:lastModifiedBy>yu liang</cp:lastModifiedBy>
  <cp:revision>182</cp:revision>
  <dcterms:created xsi:type="dcterms:W3CDTF">2018-02-13T16:49:17Z</dcterms:created>
  <dcterms:modified xsi:type="dcterms:W3CDTF">2021-03-25T03:03:53Z</dcterms:modified>
</cp:coreProperties>
</file>