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65" r:id="rId1"/>
  </p:sldMasterIdLst>
  <p:notesMasterIdLst>
    <p:notesMasterId r:id="rId70"/>
  </p:notesMasterIdLst>
  <p:handoutMasterIdLst>
    <p:handoutMasterId r:id="rId71"/>
  </p:handoutMasterIdLst>
  <p:sldIdLst>
    <p:sldId id="256" r:id="rId2"/>
    <p:sldId id="257" r:id="rId3"/>
    <p:sldId id="397" r:id="rId4"/>
    <p:sldId id="406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407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3" r:id="rId38"/>
    <p:sldId id="294" r:id="rId39"/>
    <p:sldId id="295" r:id="rId40"/>
    <p:sldId id="296" r:id="rId41"/>
    <p:sldId id="297" r:id="rId42"/>
    <p:sldId id="301" r:id="rId43"/>
    <p:sldId id="302" r:id="rId44"/>
    <p:sldId id="303" r:id="rId45"/>
    <p:sldId id="304" r:id="rId46"/>
    <p:sldId id="408" r:id="rId47"/>
    <p:sldId id="409" r:id="rId48"/>
    <p:sldId id="410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99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</p:sldIdLst>
  <p:sldSz cx="9144000" cy="6858000" type="screen4x3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CFEB9"/>
    <a:srgbClr val="FC0128"/>
    <a:srgbClr val="FF00FF"/>
    <a:srgbClr val="00FF00"/>
    <a:srgbClr val="A2C1FE"/>
    <a:srgbClr val="BE27D1"/>
    <a:srgbClr val="C54991"/>
    <a:srgbClr val="EF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69" autoAdjust="0"/>
    <p:restoredTop sz="94660"/>
  </p:normalViewPr>
  <p:slideViewPr>
    <p:cSldViewPr>
      <p:cViewPr varScale="1">
        <p:scale>
          <a:sx n="110" d="100"/>
          <a:sy n="110" d="100"/>
        </p:scale>
        <p:origin x="123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6" d="100"/>
          <a:sy n="96" d="100"/>
        </p:scale>
        <p:origin x="-1980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4" Type="http://schemas.openxmlformats.org/officeDocument/2006/relationships/image" Target="../media/image21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1" name="Rectangle 29"/>
          <p:cNvSpPr>
            <a:spLocks noChangeArrowheads="1"/>
          </p:cNvSpPr>
          <p:nvPr/>
        </p:nvSpPr>
        <p:spPr bwMode="auto">
          <a:xfrm>
            <a:off x="77788" y="8970963"/>
            <a:ext cx="6854825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492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3330575"/>
            <a:ext cx="5140325" cy="526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07" tIns="45295" rIns="92207" bIns="452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notes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965325" y="703263"/>
            <a:ext cx="3081338" cy="2311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941388" y="3641725"/>
            <a:ext cx="51276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>
            <a:off x="941388" y="3951288"/>
            <a:ext cx="51276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>
            <a:off x="941388" y="4260850"/>
            <a:ext cx="51276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Line 7"/>
          <p:cNvSpPr>
            <a:spLocks noChangeShapeType="1"/>
          </p:cNvSpPr>
          <p:nvPr/>
        </p:nvSpPr>
        <p:spPr bwMode="auto">
          <a:xfrm>
            <a:off x="941388" y="4570413"/>
            <a:ext cx="51276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941388" y="4879975"/>
            <a:ext cx="51276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Line 9"/>
          <p:cNvSpPr>
            <a:spLocks noChangeShapeType="1"/>
          </p:cNvSpPr>
          <p:nvPr/>
        </p:nvSpPr>
        <p:spPr bwMode="auto">
          <a:xfrm>
            <a:off x="941388" y="5191125"/>
            <a:ext cx="51276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" name="Line 10"/>
          <p:cNvSpPr>
            <a:spLocks noChangeShapeType="1"/>
          </p:cNvSpPr>
          <p:nvPr/>
        </p:nvSpPr>
        <p:spPr bwMode="auto">
          <a:xfrm>
            <a:off x="941388" y="5191125"/>
            <a:ext cx="51276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Line 11"/>
          <p:cNvSpPr>
            <a:spLocks noChangeShapeType="1"/>
          </p:cNvSpPr>
          <p:nvPr/>
        </p:nvSpPr>
        <p:spPr bwMode="auto">
          <a:xfrm>
            <a:off x="941388" y="5500688"/>
            <a:ext cx="51276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>
            <a:off x="941388" y="5810250"/>
            <a:ext cx="51276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1" name="Line 13"/>
          <p:cNvSpPr>
            <a:spLocks noChangeShapeType="1"/>
          </p:cNvSpPr>
          <p:nvPr/>
        </p:nvSpPr>
        <p:spPr bwMode="auto">
          <a:xfrm>
            <a:off x="941388" y="6119813"/>
            <a:ext cx="51276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2" name="Line 14"/>
          <p:cNvSpPr>
            <a:spLocks noChangeShapeType="1"/>
          </p:cNvSpPr>
          <p:nvPr/>
        </p:nvSpPr>
        <p:spPr bwMode="auto">
          <a:xfrm>
            <a:off x="941388" y="6429375"/>
            <a:ext cx="51276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3" name="Line 15"/>
          <p:cNvSpPr>
            <a:spLocks noChangeShapeType="1"/>
          </p:cNvSpPr>
          <p:nvPr/>
        </p:nvSpPr>
        <p:spPr bwMode="auto">
          <a:xfrm>
            <a:off x="941388" y="6740525"/>
            <a:ext cx="51276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4" name="Line 16"/>
          <p:cNvSpPr>
            <a:spLocks noChangeShapeType="1"/>
          </p:cNvSpPr>
          <p:nvPr/>
        </p:nvSpPr>
        <p:spPr bwMode="auto">
          <a:xfrm>
            <a:off x="941388" y="7050088"/>
            <a:ext cx="51276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5" name="Line 17"/>
          <p:cNvSpPr>
            <a:spLocks noChangeShapeType="1"/>
          </p:cNvSpPr>
          <p:nvPr/>
        </p:nvSpPr>
        <p:spPr bwMode="auto">
          <a:xfrm>
            <a:off x="941388" y="7359650"/>
            <a:ext cx="51276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6" name="Line 18"/>
          <p:cNvSpPr>
            <a:spLocks noChangeShapeType="1"/>
          </p:cNvSpPr>
          <p:nvPr/>
        </p:nvSpPr>
        <p:spPr bwMode="auto">
          <a:xfrm>
            <a:off x="941388" y="7669213"/>
            <a:ext cx="51276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7" name="Line 19"/>
          <p:cNvSpPr>
            <a:spLocks noChangeShapeType="1"/>
          </p:cNvSpPr>
          <p:nvPr/>
        </p:nvSpPr>
        <p:spPr bwMode="auto">
          <a:xfrm>
            <a:off x="941388" y="7978775"/>
            <a:ext cx="51276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" name="Line 20"/>
          <p:cNvSpPr>
            <a:spLocks noChangeShapeType="1"/>
          </p:cNvSpPr>
          <p:nvPr/>
        </p:nvSpPr>
        <p:spPr bwMode="auto">
          <a:xfrm>
            <a:off x="941388" y="8289925"/>
            <a:ext cx="51276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9" name="Line 21"/>
          <p:cNvSpPr>
            <a:spLocks noChangeShapeType="1"/>
          </p:cNvSpPr>
          <p:nvPr/>
        </p:nvSpPr>
        <p:spPr bwMode="auto">
          <a:xfrm>
            <a:off x="941388" y="8599488"/>
            <a:ext cx="51276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0" name="Line 22"/>
          <p:cNvSpPr>
            <a:spLocks noChangeShapeType="1"/>
          </p:cNvSpPr>
          <p:nvPr/>
        </p:nvSpPr>
        <p:spPr bwMode="auto">
          <a:xfrm>
            <a:off x="168275" y="387350"/>
            <a:ext cx="66738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2" name="Line 24"/>
          <p:cNvSpPr>
            <a:spLocks noChangeShapeType="1"/>
          </p:cNvSpPr>
          <p:nvPr/>
        </p:nvSpPr>
        <p:spPr bwMode="auto">
          <a:xfrm>
            <a:off x="168275" y="8909050"/>
            <a:ext cx="66738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281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2133148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5603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534428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412" tIns="0" rIns="19412" bIns="0" anchor="b"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70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3725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09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81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53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925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sz="1000" i="1"/>
              <a:t>13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Rectangle 6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765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21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1747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3981003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3795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6282821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412" tIns="0" rIns="19412" bIns="0" anchor="b"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70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3725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09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81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53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925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sz="1000" i="1"/>
              <a:t>17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With positive linear relationship, sales increases infinitely.</a:t>
            </a:r>
          </a:p>
          <a:p>
            <a:r>
              <a:rPr lang="en-US"/>
              <a:t>Discuss concept of ‘relevant range’.</a:t>
            </a:r>
          </a:p>
        </p:txBody>
      </p:sp>
      <p:sp>
        <p:nvSpPr>
          <p:cNvPr id="35847" name="Rectangle 7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9580736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412" tIns="0" rIns="19412" bIns="0" anchor="b"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70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3725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09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81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53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925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sz="1000" i="1"/>
              <a:t>18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This teleology is based on the number of explanatory variables &amp; nature of relationship between X &amp; Y.</a:t>
            </a:r>
          </a:p>
        </p:txBody>
      </p:sp>
      <p:sp>
        <p:nvSpPr>
          <p:cNvPr id="37895" name="Rectangle 7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8786121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412" tIns="0" rIns="19412" bIns="0" anchor="b"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70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3725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09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81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53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925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sz="1000" i="1"/>
              <a:t>19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This teleology is based on the number of explanatory variables &amp; nature of relationship between X &amp; Y.</a:t>
            </a:r>
          </a:p>
        </p:txBody>
      </p:sp>
      <p:sp>
        <p:nvSpPr>
          <p:cNvPr id="39943" name="Rectangle 7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7437546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412" tIns="0" rIns="19412" bIns="0" anchor="b"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70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3725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09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81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53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925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sz="1000" i="1"/>
              <a:t>20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This teleology is based on the number of explanatory variables &amp; nature of relationship between X &amp; Y.</a:t>
            </a:r>
          </a:p>
        </p:txBody>
      </p:sp>
      <p:sp>
        <p:nvSpPr>
          <p:cNvPr id="41991" name="Rectangle 7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2759811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412" tIns="0" rIns="19412" bIns="0" anchor="b"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70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3725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09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81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53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925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sz="1000" i="1"/>
              <a:t>21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This teleology is based on the number of explanatory variables &amp; nature of relationship between X &amp; Y.</a:t>
            </a:r>
          </a:p>
        </p:txBody>
      </p:sp>
      <p:sp>
        <p:nvSpPr>
          <p:cNvPr id="44039" name="Rectangle 7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2113085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412" tIns="0" rIns="19412" bIns="0" anchor="b"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70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3725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09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81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53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925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sz="1000" i="1"/>
              <a:t>22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This teleology is based on the number of explanatory variables &amp; nature of relationship between X &amp; Y.</a:t>
            </a:r>
          </a:p>
        </p:txBody>
      </p:sp>
      <p:sp>
        <p:nvSpPr>
          <p:cNvPr id="46087" name="Rectangle 7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156146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As a result of this class, you will be able to...</a:t>
            </a:r>
          </a:p>
        </p:txBody>
      </p:sp>
      <p:sp>
        <p:nvSpPr>
          <p:cNvPr id="7171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6056214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412" tIns="0" rIns="19412" bIns="0" anchor="b"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70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3725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09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81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53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925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sz="1000" i="1"/>
              <a:t>23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This teleology is based on the number of explanatory variables &amp; nature of relationship between X &amp; Y.</a:t>
            </a:r>
          </a:p>
        </p:txBody>
      </p:sp>
      <p:sp>
        <p:nvSpPr>
          <p:cNvPr id="48135" name="Rectangle 7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9046841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412" tIns="0" rIns="19412" bIns="0" anchor="b"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70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3725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09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81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53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925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sz="1000" i="1"/>
              <a:t>24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This teleology is based on the number of explanatory variables &amp; nature of relationship between X &amp; Y.</a:t>
            </a:r>
          </a:p>
        </p:txBody>
      </p:sp>
      <p:sp>
        <p:nvSpPr>
          <p:cNvPr id="50183" name="Rectangle 7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2701793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412" tIns="0" rIns="19412" bIns="0" anchor="b"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70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3725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09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81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53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925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sz="1000" i="1"/>
              <a:t>24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This teleology is based on the number of explanatory variables &amp; nature of relationship between X &amp; Y.</a:t>
            </a:r>
          </a:p>
        </p:txBody>
      </p:sp>
      <p:sp>
        <p:nvSpPr>
          <p:cNvPr id="52231" name="Rectangle 7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3801311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412" tIns="0" rIns="19412" bIns="0" anchor="b"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70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3725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09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81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53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925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sz="1000" i="1"/>
              <a:t>26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8" name="Rectangle 6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427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21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412" tIns="0" rIns="19412" bIns="0" anchor="b"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70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3725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09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81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53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925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sz="1000" i="1"/>
              <a:t>27</a:t>
            </a: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This teleology is based on the number of explanatory variables &amp; nature of relationship between X &amp; Y.</a:t>
            </a:r>
          </a:p>
        </p:txBody>
      </p:sp>
      <p:sp>
        <p:nvSpPr>
          <p:cNvPr id="56327" name="Rectangle 7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4977886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412" tIns="0" rIns="19412" bIns="0" anchor="b"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70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3725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09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81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53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925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sz="1000" i="1"/>
              <a:t>28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8375" name="Rectangle 7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9164649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60419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4558743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412" tIns="0" rIns="19412" bIns="0" anchor="b"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70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3725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09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81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53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925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sz="1000" i="1"/>
              <a:t>30</a:t>
            </a: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62471" name="Rectangle 7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2625463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412" tIns="0" rIns="19412" bIns="0" anchor="b"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70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3725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09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81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53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925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sz="1000" i="1"/>
              <a:t>31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64519" name="Rectangle 7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4287563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412" tIns="0" rIns="19412" bIns="0" anchor="b"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70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3725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09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81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53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925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sz="1000" i="1"/>
              <a:t>32</a:t>
            </a: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66567" name="Rectangle 7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869340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.</a:t>
            </a:r>
          </a:p>
        </p:txBody>
      </p:sp>
      <p:sp>
        <p:nvSpPr>
          <p:cNvPr id="346115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9757530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412" tIns="0" rIns="19412" bIns="0" anchor="b"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70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3725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09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81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53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925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sz="1000" i="1"/>
              <a:t>33</a:t>
            </a:r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68615" name="Rectangle 7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9648909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412" tIns="0" rIns="19412" bIns="0" anchor="b"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70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3725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09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81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53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925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sz="1000" i="1"/>
              <a:t>34</a:t>
            </a: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70663" name="Rectangle 7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0542922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412" tIns="0" rIns="19412" bIns="0" anchor="b"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70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3725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09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81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53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925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sz="1000" i="1"/>
              <a:t>35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72711" name="Rectangle 7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8043418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412" tIns="0" rIns="19412" bIns="0" anchor="b"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70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3725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09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81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53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925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sz="1000" i="1"/>
              <a:t>36</a:t>
            </a: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74759" name="Rectangle 7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3326726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412" tIns="0" rIns="19412" bIns="0" anchor="b"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70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3725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09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81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53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925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sz="1000" i="1"/>
              <a:t>40</a:t>
            </a:r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6" name="Rectangle 6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680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6501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80899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6192188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412" tIns="0" rIns="19412" bIns="0" anchor="b"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70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3725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09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81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53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925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sz="1000" i="1"/>
              <a:t>42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82951" name="Rectangle 7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0741204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412" tIns="0" rIns="19412" bIns="0" anchor="b"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70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3725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09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81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53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925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sz="1000" i="1"/>
              <a:t>43</a:t>
            </a: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84999" name="Rectangle 7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825590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412" tIns="0" rIns="19412" bIns="0" anchor="b"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70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3725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09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81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53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925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sz="1000" i="1"/>
              <a:t>44</a:t>
            </a: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87047" name="Rectangle 7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5183026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412" tIns="0" rIns="19412" bIns="0" anchor="b"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70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3725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09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81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53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925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sz="1000" i="1"/>
              <a:t>45</a:t>
            </a:r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3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89095" name="Rectangle 7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080105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3315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41367776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412" tIns="0" rIns="19412" bIns="0" anchor="b"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70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3725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09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81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53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925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sz="1000" i="1"/>
              <a:t>49</a:t>
            </a: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97287" name="Rectangle 7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50223454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412" tIns="0" rIns="19412" bIns="0" anchor="b"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70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3725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09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81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53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925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sz="1000" i="1"/>
              <a:t>50</a:t>
            </a:r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3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99335" name="Rectangle 7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42450579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79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412" tIns="0" rIns="19412" bIns="0" anchor="b"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70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3725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09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81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53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925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sz="1000" i="1"/>
              <a:t>51</a:t>
            </a:r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81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01383" name="Rectangle 7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38221758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27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412" tIns="0" rIns="19412" bIns="0" anchor="b"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70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3725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09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81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53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925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sz="1000" i="1"/>
              <a:t>52</a:t>
            </a:r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29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03431" name="Rectangle 7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98072982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23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412" tIns="0" rIns="19412" bIns="0" anchor="b"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70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3725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09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81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53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925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sz="1000" i="1"/>
              <a:t>54</a:t>
            </a:r>
          </a:p>
        </p:txBody>
      </p:sp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26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07527" name="Rectangle 7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405913323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09571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06284082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11619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63909180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13667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35018863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15715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23376023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412" tIns="0" rIns="19412" bIns="0" anchor="b"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70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3725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09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81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53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925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sz="1000" i="1"/>
              <a:t>57</a:t>
            </a:r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765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766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17767" name="Rectangle 7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82386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5363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23973085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811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412" tIns="0" rIns="19412" bIns="0" anchor="b"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70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3725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09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81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53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925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sz="1000" i="1"/>
              <a:t>58</a:t>
            </a:r>
          </a:p>
        </p:txBody>
      </p:sp>
      <p:sp>
        <p:nvSpPr>
          <p:cNvPr id="119812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813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814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19815" name="Rectangle 7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36130308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859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412" tIns="0" rIns="19412" bIns="0" anchor="b"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70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3725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09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81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53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925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sz="1000" i="1"/>
              <a:t>59</a:t>
            </a:r>
          </a:p>
        </p:txBody>
      </p:sp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861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21863" name="Rectangle 7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51720876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23907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79818501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25955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79892826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28003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78395846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30051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92436112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099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412" tIns="0" rIns="19412" bIns="0" anchor="b"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70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3725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09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81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53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925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sz="1000" i="1"/>
              <a:t>62</a:t>
            </a:r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01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32103" name="Rectangle 7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77223081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147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412" tIns="0" rIns="19412" bIns="0" anchor="b"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70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3725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09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81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53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925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sz="1000" i="1"/>
              <a:t>65</a:t>
            </a:r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149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34151" name="Rectangle 7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39321932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195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412" tIns="0" rIns="19412" bIns="0" anchor="b"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70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3725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09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81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53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925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sz="1000" i="1"/>
              <a:t>66</a:t>
            </a: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198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36199" name="Rectangle 7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43618672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43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412" tIns="0" rIns="19412" bIns="0" anchor="b"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70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3725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09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81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53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925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sz="1000" i="1"/>
              <a:t>67</a:t>
            </a:r>
          </a:p>
        </p:txBody>
      </p:sp>
      <p:sp>
        <p:nvSpPr>
          <p:cNvPr id="138244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45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46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38247" name="Rectangle 7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721987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412" tIns="0" rIns="19412" bIns="0" anchor="b"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70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3725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09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81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53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925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sz="1000" i="1"/>
              <a:t>7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7415" name="Rectangle 7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244942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40291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57753189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42339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67616672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44387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598890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412" tIns="0" rIns="19412" bIns="0" anchor="b"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70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3725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09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81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53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925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sz="1000" i="1"/>
              <a:t>13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Rectangle 6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946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24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412" tIns="0" rIns="19412" bIns="0" anchor="b"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1863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70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3725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09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81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53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925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sz="1000" i="1"/>
              <a:t>7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1511" name="Rectangle 7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450011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3555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615256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042" name="Group 2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343043" name="Freeform 3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>
                <a:gd name="T0" fmla="*/ 5740 w 5740"/>
                <a:gd name="T1" fmla="*/ 4316 h 4316"/>
                <a:gd name="T2" fmla="*/ 0 w 5740"/>
                <a:gd name="T3" fmla="*/ 4316 h 4316"/>
                <a:gd name="T4" fmla="*/ 0 w 5740"/>
                <a:gd name="T5" fmla="*/ 0 h 4316"/>
                <a:gd name="T6" fmla="*/ 5740 w 5740"/>
                <a:gd name="T7" fmla="*/ 0 h 4316"/>
                <a:gd name="T8" fmla="*/ 5740 w 5740"/>
                <a:gd name="T9" fmla="*/ 4316 h 4316"/>
                <a:gd name="T10" fmla="*/ 5740 w 5740"/>
                <a:gd name="T11" fmla="*/ 4316 h 4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3044" name="Group 4"/>
            <p:cNvGrpSpPr>
              <a:grpSpLocks/>
            </p:cNvGrpSpPr>
            <p:nvPr userDrawn="1"/>
          </p:nvGrpSpPr>
          <p:grpSpPr bwMode="auto">
            <a:xfrm>
              <a:off x="3528" y="3715"/>
              <a:ext cx="792" cy="521"/>
              <a:chOff x="3527" y="3715"/>
              <a:chExt cx="792" cy="521"/>
            </a:xfrm>
          </p:grpSpPr>
          <p:sp>
            <p:nvSpPr>
              <p:cNvPr id="343045" name="Oval 5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046" name="Oval 6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047" name="Oval 7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048" name="Oval 8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049" name="Oval 9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050" name="Freeform 10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>
                  <a:gd name="T0" fmla="*/ 376 w 382"/>
                  <a:gd name="T1" fmla="*/ 12 h 161"/>
                  <a:gd name="T2" fmla="*/ 257 w 382"/>
                  <a:gd name="T3" fmla="*/ 24 h 161"/>
                  <a:gd name="T4" fmla="*/ 149 w 382"/>
                  <a:gd name="T5" fmla="*/ 54 h 161"/>
                  <a:gd name="T6" fmla="*/ 101 w 382"/>
                  <a:gd name="T7" fmla="*/ 77 h 161"/>
                  <a:gd name="T8" fmla="*/ 59 w 382"/>
                  <a:gd name="T9" fmla="*/ 101 h 161"/>
                  <a:gd name="T10" fmla="*/ 24 w 382"/>
                  <a:gd name="T11" fmla="*/ 131 h 161"/>
                  <a:gd name="T12" fmla="*/ 0 w 382"/>
                  <a:gd name="T13" fmla="*/ 161 h 161"/>
                  <a:gd name="T14" fmla="*/ 0 w 382"/>
                  <a:gd name="T15" fmla="*/ 137 h 161"/>
                  <a:gd name="T16" fmla="*/ 29 w 382"/>
                  <a:gd name="T17" fmla="*/ 107 h 161"/>
                  <a:gd name="T18" fmla="*/ 65 w 382"/>
                  <a:gd name="T19" fmla="*/ 83 h 161"/>
                  <a:gd name="T20" fmla="*/ 155 w 382"/>
                  <a:gd name="T21" fmla="*/ 36 h 161"/>
                  <a:gd name="T22" fmla="*/ 257 w 382"/>
                  <a:gd name="T23" fmla="*/ 12 h 161"/>
                  <a:gd name="T24" fmla="*/ 376 w 382"/>
                  <a:gd name="T25" fmla="*/ 0 h 161"/>
                  <a:gd name="T26" fmla="*/ 376 w 382"/>
                  <a:gd name="T27" fmla="*/ 0 h 161"/>
                  <a:gd name="T28" fmla="*/ 382 w 382"/>
                  <a:gd name="T29" fmla="*/ 0 h 161"/>
                  <a:gd name="T30" fmla="*/ 382 w 382"/>
                  <a:gd name="T31" fmla="*/ 12 h 161"/>
                  <a:gd name="T32" fmla="*/ 376 w 382"/>
                  <a:gd name="T33" fmla="*/ 12 h 161"/>
                  <a:gd name="T34" fmla="*/ 376 w 382"/>
                  <a:gd name="T35" fmla="*/ 12 h 161"/>
                  <a:gd name="T36" fmla="*/ 376 w 382"/>
                  <a:gd name="T37" fmla="*/ 12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051" name="Freeform 11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>
                  <a:gd name="T0" fmla="*/ 257 w 443"/>
                  <a:gd name="T1" fmla="*/ 54 h 66"/>
                  <a:gd name="T2" fmla="*/ 353 w 443"/>
                  <a:gd name="T3" fmla="*/ 48 h 66"/>
                  <a:gd name="T4" fmla="*/ 443 w 443"/>
                  <a:gd name="T5" fmla="*/ 24 h 66"/>
                  <a:gd name="T6" fmla="*/ 443 w 443"/>
                  <a:gd name="T7" fmla="*/ 36 h 66"/>
                  <a:gd name="T8" fmla="*/ 353 w 443"/>
                  <a:gd name="T9" fmla="*/ 60 h 66"/>
                  <a:gd name="T10" fmla="*/ 257 w 443"/>
                  <a:gd name="T11" fmla="*/ 66 h 66"/>
                  <a:gd name="T12" fmla="*/ 186 w 443"/>
                  <a:gd name="T13" fmla="*/ 60 h 66"/>
                  <a:gd name="T14" fmla="*/ 120 w 443"/>
                  <a:gd name="T15" fmla="*/ 48 h 66"/>
                  <a:gd name="T16" fmla="*/ 60 w 443"/>
                  <a:gd name="T17" fmla="*/ 36 h 66"/>
                  <a:gd name="T18" fmla="*/ 0 w 443"/>
                  <a:gd name="T19" fmla="*/ 12 h 66"/>
                  <a:gd name="T20" fmla="*/ 0 w 443"/>
                  <a:gd name="T21" fmla="*/ 0 h 66"/>
                  <a:gd name="T22" fmla="*/ 54 w 443"/>
                  <a:gd name="T23" fmla="*/ 24 h 66"/>
                  <a:gd name="T24" fmla="*/ 120 w 443"/>
                  <a:gd name="T25" fmla="*/ 36 h 66"/>
                  <a:gd name="T26" fmla="*/ 186 w 443"/>
                  <a:gd name="T27" fmla="*/ 48 h 66"/>
                  <a:gd name="T28" fmla="*/ 257 w 443"/>
                  <a:gd name="T29" fmla="*/ 54 h 66"/>
                  <a:gd name="T30" fmla="*/ 257 w 443"/>
                  <a:gd name="T31" fmla="*/ 5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84706"/>
                      <a:invGamma/>
                    </a:schemeClr>
                  </a:gs>
                  <a:gs pos="100000">
                    <a:schemeClr val="accent2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052" name="Freeform 12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>
                  <a:gd name="T0" fmla="*/ 12 w 89"/>
                  <a:gd name="T1" fmla="*/ 66 h 216"/>
                  <a:gd name="T2" fmla="*/ 18 w 89"/>
                  <a:gd name="T3" fmla="*/ 108 h 216"/>
                  <a:gd name="T4" fmla="*/ 36 w 89"/>
                  <a:gd name="T5" fmla="*/ 144 h 216"/>
                  <a:gd name="T6" fmla="*/ 60 w 89"/>
                  <a:gd name="T7" fmla="*/ 180 h 216"/>
                  <a:gd name="T8" fmla="*/ 89 w 89"/>
                  <a:gd name="T9" fmla="*/ 216 h 216"/>
                  <a:gd name="T10" fmla="*/ 72 w 89"/>
                  <a:gd name="T11" fmla="*/ 216 h 216"/>
                  <a:gd name="T12" fmla="*/ 42 w 89"/>
                  <a:gd name="T13" fmla="*/ 180 h 216"/>
                  <a:gd name="T14" fmla="*/ 18 w 89"/>
                  <a:gd name="T15" fmla="*/ 144 h 216"/>
                  <a:gd name="T16" fmla="*/ 6 w 89"/>
                  <a:gd name="T17" fmla="*/ 108 h 216"/>
                  <a:gd name="T18" fmla="*/ 0 w 89"/>
                  <a:gd name="T19" fmla="*/ 66 h 216"/>
                  <a:gd name="T20" fmla="*/ 0 w 89"/>
                  <a:gd name="T21" fmla="*/ 30 h 216"/>
                  <a:gd name="T22" fmla="*/ 12 w 89"/>
                  <a:gd name="T23" fmla="*/ 0 h 216"/>
                  <a:gd name="T24" fmla="*/ 30 w 89"/>
                  <a:gd name="T25" fmla="*/ 0 h 216"/>
                  <a:gd name="T26" fmla="*/ 18 w 89"/>
                  <a:gd name="T27" fmla="*/ 30 h 216"/>
                  <a:gd name="T28" fmla="*/ 12 w 89"/>
                  <a:gd name="T29" fmla="*/ 66 h 216"/>
                  <a:gd name="T30" fmla="*/ 12 w 89"/>
                  <a:gd name="T31" fmla="*/ 6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053" name="Freeform 13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>
                  <a:gd name="T0" fmla="*/ 382 w 747"/>
                  <a:gd name="T1" fmla="*/ 443 h 461"/>
                  <a:gd name="T2" fmla="*/ 311 w 747"/>
                  <a:gd name="T3" fmla="*/ 437 h 461"/>
                  <a:gd name="T4" fmla="*/ 245 w 747"/>
                  <a:gd name="T5" fmla="*/ 425 h 461"/>
                  <a:gd name="T6" fmla="*/ 185 w 747"/>
                  <a:gd name="T7" fmla="*/ 407 h 461"/>
                  <a:gd name="T8" fmla="*/ 131 w 747"/>
                  <a:gd name="T9" fmla="*/ 383 h 461"/>
                  <a:gd name="T10" fmla="*/ 83 w 747"/>
                  <a:gd name="T11" fmla="*/ 347 h 461"/>
                  <a:gd name="T12" fmla="*/ 53 w 747"/>
                  <a:gd name="T13" fmla="*/ 311 h 461"/>
                  <a:gd name="T14" fmla="*/ 30 w 747"/>
                  <a:gd name="T15" fmla="*/ 269 h 461"/>
                  <a:gd name="T16" fmla="*/ 24 w 747"/>
                  <a:gd name="T17" fmla="*/ 227 h 461"/>
                  <a:gd name="T18" fmla="*/ 30 w 747"/>
                  <a:gd name="T19" fmla="*/ 185 h 461"/>
                  <a:gd name="T20" fmla="*/ 53 w 747"/>
                  <a:gd name="T21" fmla="*/ 143 h 461"/>
                  <a:gd name="T22" fmla="*/ 83 w 747"/>
                  <a:gd name="T23" fmla="*/ 107 h 461"/>
                  <a:gd name="T24" fmla="*/ 131 w 747"/>
                  <a:gd name="T25" fmla="*/ 77 h 461"/>
                  <a:gd name="T26" fmla="*/ 185 w 747"/>
                  <a:gd name="T27" fmla="*/ 47 h 461"/>
                  <a:gd name="T28" fmla="*/ 245 w 747"/>
                  <a:gd name="T29" fmla="*/ 30 h 461"/>
                  <a:gd name="T30" fmla="*/ 311 w 747"/>
                  <a:gd name="T31" fmla="*/ 18 h 461"/>
                  <a:gd name="T32" fmla="*/ 382 w 747"/>
                  <a:gd name="T33" fmla="*/ 12 h 461"/>
                  <a:gd name="T34" fmla="*/ 478 w 747"/>
                  <a:gd name="T35" fmla="*/ 18 h 461"/>
                  <a:gd name="T36" fmla="*/ 562 w 747"/>
                  <a:gd name="T37" fmla="*/ 41 h 461"/>
                  <a:gd name="T38" fmla="*/ 562 w 747"/>
                  <a:gd name="T39" fmla="*/ 36 h 461"/>
                  <a:gd name="T40" fmla="*/ 562 w 747"/>
                  <a:gd name="T41" fmla="*/ 30 h 461"/>
                  <a:gd name="T42" fmla="*/ 478 w 747"/>
                  <a:gd name="T43" fmla="*/ 6 h 461"/>
                  <a:gd name="T44" fmla="*/ 382 w 747"/>
                  <a:gd name="T45" fmla="*/ 0 h 461"/>
                  <a:gd name="T46" fmla="*/ 305 w 747"/>
                  <a:gd name="T47" fmla="*/ 6 h 461"/>
                  <a:gd name="T48" fmla="*/ 233 w 747"/>
                  <a:gd name="T49" fmla="*/ 18 h 461"/>
                  <a:gd name="T50" fmla="*/ 167 w 747"/>
                  <a:gd name="T51" fmla="*/ 41 h 461"/>
                  <a:gd name="T52" fmla="*/ 113 w 747"/>
                  <a:gd name="T53" fmla="*/ 65 h 461"/>
                  <a:gd name="T54" fmla="*/ 65 w 747"/>
                  <a:gd name="T55" fmla="*/ 101 h 461"/>
                  <a:gd name="T56" fmla="*/ 30 w 747"/>
                  <a:gd name="T57" fmla="*/ 137 h 461"/>
                  <a:gd name="T58" fmla="*/ 6 w 747"/>
                  <a:gd name="T59" fmla="*/ 179 h 461"/>
                  <a:gd name="T60" fmla="*/ 0 w 747"/>
                  <a:gd name="T61" fmla="*/ 227 h 461"/>
                  <a:gd name="T62" fmla="*/ 6 w 747"/>
                  <a:gd name="T63" fmla="*/ 275 h 461"/>
                  <a:gd name="T64" fmla="*/ 30 w 747"/>
                  <a:gd name="T65" fmla="*/ 317 h 461"/>
                  <a:gd name="T66" fmla="*/ 65 w 747"/>
                  <a:gd name="T67" fmla="*/ 359 h 461"/>
                  <a:gd name="T68" fmla="*/ 113 w 747"/>
                  <a:gd name="T69" fmla="*/ 395 h 461"/>
                  <a:gd name="T70" fmla="*/ 167 w 747"/>
                  <a:gd name="T71" fmla="*/ 419 h 461"/>
                  <a:gd name="T72" fmla="*/ 233 w 747"/>
                  <a:gd name="T73" fmla="*/ 443 h 461"/>
                  <a:gd name="T74" fmla="*/ 305 w 747"/>
                  <a:gd name="T75" fmla="*/ 455 h 461"/>
                  <a:gd name="T76" fmla="*/ 382 w 747"/>
                  <a:gd name="T77" fmla="*/ 461 h 461"/>
                  <a:gd name="T78" fmla="*/ 448 w 747"/>
                  <a:gd name="T79" fmla="*/ 455 h 461"/>
                  <a:gd name="T80" fmla="*/ 508 w 747"/>
                  <a:gd name="T81" fmla="*/ 449 h 461"/>
                  <a:gd name="T82" fmla="*/ 609 w 747"/>
                  <a:gd name="T83" fmla="*/ 413 h 461"/>
                  <a:gd name="T84" fmla="*/ 657 w 747"/>
                  <a:gd name="T85" fmla="*/ 389 h 461"/>
                  <a:gd name="T86" fmla="*/ 693 w 747"/>
                  <a:gd name="T87" fmla="*/ 359 h 461"/>
                  <a:gd name="T88" fmla="*/ 723 w 747"/>
                  <a:gd name="T89" fmla="*/ 329 h 461"/>
                  <a:gd name="T90" fmla="*/ 747 w 747"/>
                  <a:gd name="T91" fmla="*/ 293 h 461"/>
                  <a:gd name="T92" fmla="*/ 741 w 747"/>
                  <a:gd name="T93" fmla="*/ 287 h 461"/>
                  <a:gd name="T94" fmla="*/ 729 w 747"/>
                  <a:gd name="T95" fmla="*/ 281 h 461"/>
                  <a:gd name="T96" fmla="*/ 711 w 747"/>
                  <a:gd name="T97" fmla="*/ 317 h 461"/>
                  <a:gd name="T98" fmla="*/ 681 w 747"/>
                  <a:gd name="T99" fmla="*/ 347 h 461"/>
                  <a:gd name="T100" fmla="*/ 645 w 747"/>
                  <a:gd name="T101" fmla="*/ 377 h 461"/>
                  <a:gd name="T102" fmla="*/ 604 w 747"/>
                  <a:gd name="T103" fmla="*/ 401 h 461"/>
                  <a:gd name="T104" fmla="*/ 502 w 747"/>
                  <a:gd name="T105" fmla="*/ 431 h 461"/>
                  <a:gd name="T106" fmla="*/ 442 w 747"/>
                  <a:gd name="T107" fmla="*/ 443 h 461"/>
                  <a:gd name="T108" fmla="*/ 382 w 747"/>
                  <a:gd name="T109" fmla="*/ 443 h 461"/>
                  <a:gd name="T110" fmla="*/ 382 w 747"/>
                  <a:gd name="T111" fmla="*/ 443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054" name="Freeform 14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>
                  <a:gd name="T0" fmla="*/ 0 w 96"/>
                  <a:gd name="T1" fmla="*/ 0 h 30"/>
                  <a:gd name="T2" fmla="*/ 0 w 96"/>
                  <a:gd name="T3" fmla="*/ 12 h 30"/>
                  <a:gd name="T4" fmla="*/ 48 w 96"/>
                  <a:gd name="T5" fmla="*/ 18 h 30"/>
                  <a:gd name="T6" fmla="*/ 96 w 96"/>
                  <a:gd name="T7" fmla="*/ 30 h 30"/>
                  <a:gd name="T8" fmla="*/ 96 w 96"/>
                  <a:gd name="T9" fmla="*/ 24 h 30"/>
                  <a:gd name="T10" fmla="*/ 96 w 96"/>
                  <a:gd name="T11" fmla="*/ 18 h 30"/>
                  <a:gd name="T12" fmla="*/ 48 w 96"/>
                  <a:gd name="T13" fmla="*/ 12 h 30"/>
                  <a:gd name="T14" fmla="*/ 0 w 96"/>
                  <a:gd name="T15" fmla="*/ 0 h 30"/>
                  <a:gd name="T16" fmla="*/ 0 w 96"/>
                  <a:gd name="T1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055" name="Oval 15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3056" name="Group 16"/>
            <p:cNvGrpSpPr>
              <a:grpSpLocks/>
            </p:cNvGrpSpPr>
            <p:nvPr userDrawn="1"/>
          </p:nvGrpSpPr>
          <p:grpSpPr bwMode="auto">
            <a:xfrm>
              <a:off x="1776" y="3631"/>
              <a:ext cx="1626" cy="683"/>
              <a:chOff x="1776" y="3631"/>
              <a:chExt cx="1626" cy="683"/>
            </a:xfrm>
          </p:grpSpPr>
          <p:sp>
            <p:nvSpPr>
              <p:cNvPr id="343057" name="Oval 17"/>
              <p:cNvSpPr>
                <a:spLocks noChangeArrowheads="1"/>
              </p:cNvSpPr>
              <p:nvPr/>
            </p:nvSpPr>
            <p:spPr bwMode="hidden">
              <a:xfrm>
                <a:off x="2268" y="3934"/>
                <a:ext cx="638" cy="3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058" name="Oval 18"/>
              <p:cNvSpPr>
                <a:spLocks noChangeArrowheads="1"/>
              </p:cNvSpPr>
              <p:nvPr/>
            </p:nvSpPr>
            <p:spPr bwMode="hidden">
              <a:xfrm>
                <a:off x="2314" y="3958"/>
                <a:ext cx="543" cy="332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059" name="Oval 19"/>
              <p:cNvSpPr>
                <a:spLocks noChangeArrowheads="1"/>
              </p:cNvSpPr>
              <p:nvPr/>
            </p:nvSpPr>
            <p:spPr bwMode="hidden">
              <a:xfrm>
                <a:off x="2341" y="3979"/>
                <a:ext cx="501" cy="29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060" name="Oval 20"/>
              <p:cNvSpPr>
                <a:spLocks noChangeArrowheads="1"/>
              </p:cNvSpPr>
              <p:nvPr/>
            </p:nvSpPr>
            <p:spPr bwMode="hidden">
              <a:xfrm>
                <a:off x="2368" y="3997"/>
                <a:ext cx="444" cy="258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061" name="Oval 21"/>
              <p:cNvSpPr>
                <a:spLocks noChangeArrowheads="1"/>
              </p:cNvSpPr>
              <p:nvPr/>
            </p:nvSpPr>
            <p:spPr bwMode="hidden">
              <a:xfrm>
                <a:off x="2385" y="4005"/>
                <a:ext cx="413" cy="24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062" name="Oval 22"/>
              <p:cNvSpPr>
                <a:spLocks noChangeArrowheads="1"/>
              </p:cNvSpPr>
              <p:nvPr/>
            </p:nvSpPr>
            <p:spPr bwMode="hidden">
              <a:xfrm>
                <a:off x="2437" y="4026"/>
                <a:ext cx="306" cy="192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063" name="Oval 23"/>
              <p:cNvSpPr>
                <a:spLocks noChangeArrowheads="1"/>
              </p:cNvSpPr>
              <p:nvPr/>
            </p:nvSpPr>
            <p:spPr bwMode="hidden">
              <a:xfrm>
                <a:off x="2476" y="4056"/>
                <a:ext cx="227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064" name="Oval 24"/>
              <p:cNvSpPr>
                <a:spLocks noChangeArrowheads="1"/>
              </p:cNvSpPr>
              <p:nvPr/>
            </p:nvSpPr>
            <p:spPr bwMode="hidden">
              <a:xfrm>
                <a:off x="2542" y="4097"/>
                <a:ext cx="90" cy="60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065" name="Freeform 25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>
                  <a:gd name="T0" fmla="*/ 6 w 448"/>
                  <a:gd name="T1" fmla="*/ 6 h 186"/>
                  <a:gd name="T2" fmla="*/ 78 w 448"/>
                  <a:gd name="T3" fmla="*/ 12 h 186"/>
                  <a:gd name="T4" fmla="*/ 150 w 448"/>
                  <a:gd name="T5" fmla="*/ 18 h 186"/>
                  <a:gd name="T6" fmla="*/ 215 w 448"/>
                  <a:gd name="T7" fmla="*/ 36 h 186"/>
                  <a:gd name="T8" fmla="*/ 275 w 448"/>
                  <a:gd name="T9" fmla="*/ 60 h 186"/>
                  <a:gd name="T10" fmla="*/ 329 w 448"/>
                  <a:gd name="T11" fmla="*/ 84 h 186"/>
                  <a:gd name="T12" fmla="*/ 377 w 448"/>
                  <a:gd name="T13" fmla="*/ 114 h 186"/>
                  <a:gd name="T14" fmla="*/ 419 w 448"/>
                  <a:gd name="T15" fmla="*/ 150 h 186"/>
                  <a:gd name="T16" fmla="*/ 448 w 448"/>
                  <a:gd name="T17" fmla="*/ 186 h 186"/>
                  <a:gd name="T18" fmla="*/ 448 w 448"/>
                  <a:gd name="T19" fmla="*/ 162 h 186"/>
                  <a:gd name="T20" fmla="*/ 413 w 448"/>
                  <a:gd name="T21" fmla="*/ 126 h 186"/>
                  <a:gd name="T22" fmla="*/ 371 w 448"/>
                  <a:gd name="T23" fmla="*/ 96 h 186"/>
                  <a:gd name="T24" fmla="*/ 323 w 448"/>
                  <a:gd name="T25" fmla="*/ 66 h 186"/>
                  <a:gd name="T26" fmla="*/ 269 w 448"/>
                  <a:gd name="T27" fmla="*/ 48 h 186"/>
                  <a:gd name="T28" fmla="*/ 144 w 448"/>
                  <a:gd name="T29" fmla="*/ 12 h 186"/>
                  <a:gd name="T30" fmla="*/ 78 w 448"/>
                  <a:gd name="T31" fmla="*/ 6 h 186"/>
                  <a:gd name="T32" fmla="*/ 6 w 448"/>
                  <a:gd name="T33" fmla="*/ 0 h 186"/>
                  <a:gd name="T34" fmla="*/ 0 w 448"/>
                  <a:gd name="T35" fmla="*/ 0 h 186"/>
                  <a:gd name="T36" fmla="*/ 0 w 448"/>
                  <a:gd name="T37" fmla="*/ 0 h 186"/>
                  <a:gd name="T38" fmla="*/ 0 w 448"/>
                  <a:gd name="T39" fmla="*/ 6 h 186"/>
                  <a:gd name="T40" fmla="*/ 0 w 448"/>
                  <a:gd name="T41" fmla="*/ 6 h 186"/>
                  <a:gd name="T42" fmla="*/ 6 w 448"/>
                  <a:gd name="T43" fmla="*/ 6 h 186"/>
                  <a:gd name="T44" fmla="*/ 6 w 448"/>
                  <a:gd name="T45" fmla="*/ 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066" name="Freeform 26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>
                  <a:gd name="T0" fmla="*/ 23 w 890"/>
                  <a:gd name="T1" fmla="*/ 276 h 462"/>
                  <a:gd name="T2" fmla="*/ 29 w 890"/>
                  <a:gd name="T3" fmla="*/ 222 h 462"/>
                  <a:gd name="T4" fmla="*/ 59 w 890"/>
                  <a:gd name="T5" fmla="*/ 174 h 462"/>
                  <a:gd name="T6" fmla="*/ 95 w 890"/>
                  <a:gd name="T7" fmla="*/ 132 h 462"/>
                  <a:gd name="T8" fmla="*/ 149 w 890"/>
                  <a:gd name="T9" fmla="*/ 96 h 462"/>
                  <a:gd name="T10" fmla="*/ 209 w 890"/>
                  <a:gd name="T11" fmla="*/ 60 h 462"/>
                  <a:gd name="T12" fmla="*/ 281 w 890"/>
                  <a:gd name="T13" fmla="*/ 36 h 462"/>
                  <a:gd name="T14" fmla="*/ 364 w 890"/>
                  <a:gd name="T15" fmla="*/ 24 h 462"/>
                  <a:gd name="T16" fmla="*/ 448 w 890"/>
                  <a:gd name="T17" fmla="*/ 18 h 462"/>
                  <a:gd name="T18" fmla="*/ 532 w 890"/>
                  <a:gd name="T19" fmla="*/ 24 h 462"/>
                  <a:gd name="T20" fmla="*/ 609 w 890"/>
                  <a:gd name="T21" fmla="*/ 36 h 462"/>
                  <a:gd name="T22" fmla="*/ 681 w 890"/>
                  <a:gd name="T23" fmla="*/ 60 h 462"/>
                  <a:gd name="T24" fmla="*/ 741 w 890"/>
                  <a:gd name="T25" fmla="*/ 96 h 462"/>
                  <a:gd name="T26" fmla="*/ 795 w 890"/>
                  <a:gd name="T27" fmla="*/ 132 h 462"/>
                  <a:gd name="T28" fmla="*/ 831 w 890"/>
                  <a:gd name="T29" fmla="*/ 174 h 462"/>
                  <a:gd name="T30" fmla="*/ 861 w 890"/>
                  <a:gd name="T31" fmla="*/ 222 h 462"/>
                  <a:gd name="T32" fmla="*/ 867 w 890"/>
                  <a:gd name="T33" fmla="*/ 276 h 462"/>
                  <a:gd name="T34" fmla="*/ 855 w 890"/>
                  <a:gd name="T35" fmla="*/ 330 h 462"/>
                  <a:gd name="T36" fmla="*/ 831 w 890"/>
                  <a:gd name="T37" fmla="*/ 378 h 462"/>
                  <a:gd name="T38" fmla="*/ 783 w 890"/>
                  <a:gd name="T39" fmla="*/ 426 h 462"/>
                  <a:gd name="T40" fmla="*/ 723 w 890"/>
                  <a:gd name="T41" fmla="*/ 462 h 462"/>
                  <a:gd name="T42" fmla="*/ 765 w 890"/>
                  <a:gd name="T43" fmla="*/ 462 h 462"/>
                  <a:gd name="T44" fmla="*/ 819 w 890"/>
                  <a:gd name="T45" fmla="*/ 426 h 462"/>
                  <a:gd name="T46" fmla="*/ 855 w 890"/>
                  <a:gd name="T47" fmla="*/ 378 h 462"/>
                  <a:gd name="T48" fmla="*/ 884 w 890"/>
                  <a:gd name="T49" fmla="*/ 330 h 462"/>
                  <a:gd name="T50" fmla="*/ 890 w 890"/>
                  <a:gd name="T51" fmla="*/ 276 h 462"/>
                  <a:gd name="T52" fmla="*/ 884 w 890"/>
                  <a:gd name="T53" fmla="*/ 222 h 462"/>
                  <a:gd name="T54" fmla="*/ 855 w 890"/>
                  <a:gd name="T55" fmla="*/ 168 h 462"/>
                  <a:gd name="T56" fmla="*/ 813 w 890"/>
                  <a:gd name="T57" fmla="*/ 120 h 462"/>
                  <a:gd name="T58" fmla="*/ 759 w 890"/>
                  <a:gd name="T59" fmla="*/ 84 h 462"/>
                  <a:gd name="T60" fmla="*/ 693 w 890"/>
                  <a:gd name="T61" fmla="*/ 48 h 462"/>
                  <a:gd name="T62" fmla="*/ 621 w 890"/>
                  <a:gd name="T63" fmla="*/ 24 h 462"/>
                  <a:gd name="T64" fmla="*/ 538 w 890"/>
                  <a:gd name="T65" fmla="*/ 6 h 462"/>
                  <a:gd name="T66" fmla="*/ 448 w 890"/>
                  <a:gd name="T67" fmla="*/ 0 h 462"/>
                  <a:gd name="T68" fmla="*/ 358 w 890"/>
                  <a:gd name="T69" fmla="*/ 6 h 462"/>
                  <a:gd name="T70" fmla="*/ 275 w 890"/>
                  <a:gd name="T71" fmla="*/ 24 h 462"/>
                  <a:gd name="T72" fmla="*/ 197 w 890"/>
                  <a:gd name="T73" fmla="*/ 48 h 462"/>
                  <a:gd name="T74" fmla="*/ 131 w 890"/>
                  <a:gd name="T75" fmla="*/ 84 h 462"/>
                  <a:gd name="T76" fmla="*/ 77 w 890"/>
                  <a:gd name="T77" fmla="*/ 120 h 462"/>
                  <a:gd name="T78" fmla="*/ 35 w 890"/>
                  <a:gd name="T79" fmla="*/ 168 h 462"/>
                  <a:gd name="T80" fmla="*/ 12 w 890"/>
                  <a:gd name="T81" fmla="*/ 222 h 462"/>
                  <a:gd name="T82" fmla="*/ 0 w 890"/>
                  <a:gd name="T83" fmla="*/ 276 h 462"/>
                  <a:gd name="T84" fmla="*/ 6 w 890"/>
                  <a:gd name="T85" fmla="*/ 330 h 462"/>
                  <a:gd name="T86" fmla="*/ 35 w 890"/>
                  <a:gd name="T87" fmla="*/ 378 h 462"/>
                  <a:gd name="T88" fmla="*/ 71 w 890"/>
                  <a:gd name="T89" fmla="*/ 426 h 462"/>
                  <a:gd name="T90" fmla="*/ 125 w 890"/>
                  <a:gd name="T91" fmla="*/ 462 h 462"/>
                  <a:gd name="T92" fmla="*/ 167 w 890"/>
                  <a:gd name="T93" fmla="*/ 462 h 462"/>
                  <a:gd name="T94" fmla="*/ 107 w 890"/>
                  <a:gd name="T95" fmla="*/ 426 h 462"/>
                  <a:gd name="T96" fmla="*/ 59 w 890"/>
                  <a:gd name="T97" fmla="*/ 378 h 462"/>
                  <a:gd name="T98" fmla="*/ 35 w 890"/>
                  <a:gd name="T99" fmla="*/ 330 h 462"/>
                  <a:gd name="T100" fmla="*/ 23 w 890"/>
                  <a:gd name="T101" fmla="*/ 276 h 462"/>
                  <a:gd name="T102" fmla="*/ 23 w 890"/>
                  <a:gd name="T103" fmla="*/ 276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067" name="Freeform 27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>
                  <a:gd name="T0" fmla="*/ 18 w 406"/>
                  <a:gd name="T1" fmla="*/ 300 h 486"/>
                  <a:gd name="T2" fmla="*/ 24 w 406"/>
                  <a:gd name="T3" fmla="*/ 246 h 486"/>
                  <a:gd name="T4" fmla="*/ 48 w 406"/>
                  <a:gd name="T5" fmla="*/ 198 h 486"/>
                  <a:gd name="T6" fmla="*/ 83 w 406"/>
                  <a:gd name="T7" fmla="*/ 150 h 486"/>
                  <a:gd name="T8" fmla="*/ 131 w 406"/>
                  <a:gd name="T9" fmla="*/ 108 h 486"/>
                  <a:gd name="T10" fmla="*/ 185 w 406"/>
                  <a:gd name="T11" fmla="*/ 72 h 486"/>
                  <a:gd name="T12" fmla="*/ 251 w 406"/>
                  <a:gd name="T13" fmla="*/ 42 h 486"/>
                  <a:gd name="T14" fmla="*/ 329 w 406"/>
                  <a:gd name="T15" fmla="*/ 24 h 486"/>
                  <a:gd name="T16" fmla="*/ 406 w 406"/>
                  <a:gd name="T17" fmla="*/ 6 h 486"/>
                  <a:gd name="T18" fmla="*/ 406 w 406"/>
                  <a:gd name="T19" fmla="*/ 0 h 486"/>
                  <a:gd name="T20" fmla="*/ 323 w 406"/>
                  <a:gd name="T21" fmla="*/ 12 h 486"/>
                  <a:gd name="T22" fmla="*/ 245 w 406"/>
                  <a:gd name="T23" fmla="*/ 36 h 486"/>
                  <a:gd name="T24" fmla="*/ 179 w 406"/>
                  <a:gd name="T25" fmla="*/ 66 h 486"/>
                  <a:gd name="T26" fmla="*/ 119 w 406"/>
                  <a:gd name="T27" fmla="*/ 102 h 486"/>
                  <a:gd name="T28" fmla="*/ 72 w 406"/>
                  <a:gd name="T29" fmla="*/ 144 h 486"/>
                  <a:gd name="T30" fmla="*/ 30 w 406"/>
                  <a:gd name="T31" fmla="*/ 192 h 486"/>
                  <a:gd name="T32" fmla="*/ 6 w 406"/>
                  <a:gd name="T33" fmla="*/ 246 h 486"/>
                  <a:gd name="T34" fmla="*/ 0 w 406"/>
                  <a:gd name="T35" fmla="*/ 300 h 486"/>
                  <a:gd name="T36" fmla="*/ 6 w 406"/>
                  <a:gd name="T37" fmla="*/ 348 h 486"/>
                  <a:gd name="T38" fmla="*/ 30 w 406"/>
                  <a:gd name="T39" fmla="*/ 396 h 486"/>
                  <a:gd name="T40" fmla="*/ 66 w 406"/>
                  <a:gd name="T41" fmla="*/ 444 h 486"/>
                  <a:gd name="T42" fmla="*/ 107 w 406"/>
                  <a:gd name="T43" fmla="*/ 486 h 486"/>
                  <a:gd name="T44" fmla="*/ 131 w 406"/>
                  <a:gd name="T45" fmla="*/ 486 h 486"/>
                  <a:gd name="T46" fmla="*/ 83 w 406"/>
                  <a:gd name="T47" fmla="*/ 450 h 486"/>
                  <a:gd name="T48" fmla="*/ 48 w 406"/>
                  <a:gd name="T49" fmla="*/ 402 h 486"/>
                  <a:gd name="T50" fmla="*/ 24 w 406"/>
                  <a:gd name="T51" fmla="*/ 354 h 486"/>
                  <a:gd name="T52" fmla="*/ 18 w 406"/>
                  <a:gd name="T53" fmla="*/ 300 h 486"/>
                  <a:gd name="T54" fmla="*/ 18 w 406"/>
                  <a:gd name="T55" fmla="*/ 300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068" name="Freeform 28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>
                  <a:gd name="T0" fmla="*/ 89 w 107"/>
                  <a:gd name="T1" fmla="*/ 84 h 252"/>
                  <a:gd name="T2" fmla="*/ 83 w 107"/>
                  <a:gd name="T3" fmla="*/ 132 h 252"/>
                  <a:gd name="T4" fmla="*/ 65 w 107"/>
                  <a:gd name="T5" fmla="*/ 174 h 252"/>
                  <a:gd name="T6" fmla="*/ 36 w 107"/>
                  <a:gd name="T7" fmla="*/ 216 h 252"/>
                  <a:gd name="T8" fmla="*/ 0 w 107"/>
                  <a:gd name="T9" fmla="*/ 252 h 252"/>
                  <a:gd name="T10" fmla="*/ 18 w 107"/>
                  <a:gd name="T11" fmla="*/ 252 h 252"/>
                  <a:gd name="T12" fmla="*/ 53 w 107"/>
                  <a:gd name="T13" fmla="*/ 216 h 252"/>
                  <a:gd name="T14" fmla="*/ 83 w 107"/>
                  <a:gd name="T15" fmla="*/ 174 h 252"/>
                  <a:gd name="T16" fmla="*/ 101 w 107"/>
                  <a:gd name="T17" fmla="*/ 132 h 252"/>
                  <a:gd name="T18" fmla="*/ 107 w 107"/>
                  <a:gd name="T19" fmla="*/ 84 h 252"/>
                  <a:gd name="T20" fmla="*/ 101 w 107"/>
                  <a:gd name="T21" fmla="*/ 42 h 252"/>
                  <a:gd name="T22" fmla="*/ 89 w 107"/>
                  <a:gd name="T23" fmla="*/ 0 h 252"/>
                  <a:gd name="T24" fmla="*/ 65 w 107"/>
                  <a:gd name="T25" fmla="*/ 0 h 252"/>
                  <a:gd name="T26" fmla="*/ 83 w 107"/>
                  <a:gd name="T27" fmla="*/ 42 h 252"/>
                  <a:gd name="T28" fmla="*/ 89 w 107"/>
                  <a:gd name="T29" fmla="*/ 84 h 252"/>
                  <a:gd name="T30" fmla="*/ 89 w 107"/>
                  <a:gd name="T31" fmla="*/ 84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069" name="Freeform 29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>
                  <a:gd name="T0" fmla="*/ 518 w 835"/>
                  <a:gd name="T1" fmla="*/ 18 h 150"/>
                  <a:gd name="T2" fmla="*/ 597 w 835"/>
                  <a:gd name="T3" fmla="*/ 24 h 150"/>
                  <a:gd name="T4" fmla="*/ 682 w 835"/>
                  <a:gd name="T5" fmla="*/ 30 h 150"/>
                  <a:gd name="T6" fmla="*/ 755 w 835"/>
                  <a:gd name="T7" fmla="*/ 42 h 150"/>
                  <a:gd name="T8" fmla="*/ 828 w 835"/>
                  <a:gd name="T9" fmla="*/ 60 h 150"/>
                  <a:gd name="T10" fmla="*/ 835 w 835"/>
                  <a:gd name="T11" fmla="*/ 42 h 150"/>
                  <a:gd name="T12" fmla="*/ 761 w 835"/>
                  <a:gd name="T13" fmla="*/ 24 h 150"/>
                  <a:gd name="T14" fmla="*/ 688 w 835"/>
                  <a:gd name="T15" fmla="*/ 12 h 150"/>
                  <a:gd name="T16" fmla="*/ 603 w 835"/>
                  <a:gd name="T17" fmla="*/ 6 h 150"/>
                  <a:gd name="T18" fmla="*/ 518 w 835"/>
                  <a:gd name="T19" fmla="*/ 0 h 150"/>
                  <a:gd name="T20" fmla="*/ 372 w 835"/>
                  <a:gd name="T21" fmla="*/ 12 h 150"/>
                  <a:gd name="T22" fmla="*/ 232 w 835"/>
                  <a:gd name="T23" fmla="*/ 36 h 150"/>
                  <a:gd name="T24" fmla="*/ 110 w 835"/>
                  <a:gd name="T25" fmla="*/ 78 h 150"/>
                  <a:gd name="T26" fmla="*/ 0 w 835"/>
                  <a:gd name="T27" fmla="*/ 132 h 150"/>
                  <a:gd name="T28" fmla="*/ 19 w 835"/>
                  <a:gd name="T29" fmla="*/ 150 h 150"/>
                  <a:gd name="T30" fmla="*/ 122 w 835"/>
                  <a:gd name="T31" fmla="*/ 96 h 150"/>
                  <a:gd name="T32" fmla="*/ 244 w 835"/>
                  <a:gd name="T33" fmla="*/ 54 h 150"/>
                  <a:gd name="T34" fmla="*/ 378 w 835"/>
                  <a:gd name="T35" fmla="*/ 30 h 150"/>
                  <a:gd name="T36" fmla="*/ 518 w 835"/>
                  <a:gd name="T37" fmla="*/ 18 h 150"/>
                  <a:gd name="T38" fmla="*/ 518 w 835"/>
                  <a:gd name="T39" fmla="*/ 1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070" name="Freeform 30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>
                  <a:gd name="T0" fmla="*/ 31 w 171"/>
                  <a:gd name="T1" fmla="*/ 263 h 461"/>
                  <a:gd name="T2" fmla="*/ 43 w 171"/>
                  <a:gd name="T3" fmla="*/ 191 h 461"/>
                  <a:gd name="T4" fmla="*/ 67 w 171"/>
                  <a:gd name="T5" fmla="*/ 131 h 461"/>
                  <a:gd name="T6" fmla="*/ 116 w 171"/>
                  <a:gd name="T7" fmla="*/ 72 h 461"/>
                  <a:gd name="T8" fmla="*/ 171 w 171"/>
                  <a:gd name="T9" fmla="*/ 18 h 461"/>
                  <a:gd name="T10" fmla="*/ 153 w 171"/>
                  <a:gd name="T11" fmla="*/ 0 h 461"/>
                  <a:gd name="T12" fmla="*/ 86 w 171"/>
                  <a:gd name="T13" fmla="*/ 60 h 461"/>
                  <a:gd name="T14" fmla="*/ 43 w 171"/>
                  <a:gd name="T15" fmla="*/ 120 h 461"/>
                  <a:gd name="T16" fmla="*/ 13 w 171"/>
                  <a:gd name="T17" fmla="*/ 191 h 461"/>
                  <a:gd name="T18" fmla="*/ 0 w 171"/>
                  <a:gd name="T19" fmla="*/ 263 h 461"/>
                  <a:gd name="T20" fmla="*/ 6 w 171"/>
                  <a:gd name="T21" fmla="*/ 317 h 461"/>
                  <a:gd name="T22" fmla="*/ 25 w 171"/>
                  <a:gd name="T23" fmla="*/ 365 h 461"/>
                  <a:gd name="T24" fmla="*/ 49 w 171"/>
                  <a:gd name="T25" fmla="*/ 413 h 461"/>
                  <a:gd name="T26" fmla="*/ 86 w 171"/>
                  <a:gd name="T27" fmla="*/ 461 h 461"/>
                  <a:gd name="T28" fmla="*/ 122 w 171"/>
                  <a:gd name="T29" fmla="*/ 461 h 461"/>
                  <a:gd name="T30" fmla="*/ 86 w 171"/>
                  <a:gd name="T31" fmla="*/ 413 h 461"/>
                  <a:gd name="T32" fmla="*/ 55 w 171"/>
                  <a:gd name="T33" fmla="*/ 365 h 461"/>
                  <a:gd name="T34" fmla="*/ 37 w 171"/>
                  <a:gd name="T35" fmla="*/ 317 h 461"/>
                  <a:gd name="T36" fmla="*/ 31 w 171"/>
                  <a:gd name="T37" fmla="*/ 263 h 461"/>
                  <a:gd name="T38" fmla="*/ 31 w 171"/>
                  <a:gd name="T39" fmla="*/ 263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071" name="Freeform 31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>
                  <a:gd name="T0" fmla="*/ 360 w 360"/>
                  <a:gd name="T1" fmla="*/ 365 h 563"/>
                  <a:gd name="T2" fmla="*/ 353 w 360"/>
                  <a:gd name="T3" fmla="*/ 305 h 563"/>
                  <a:gd name="T4" fmla="*/ 335 w 360"/>
                  <a:gd name="T5" fmla="*/ 251 h 563"/>
                  <a:gd name="T6" fmla="*/ 305 w 360"/>
                  <a:gd name="T7" fmla="*/ 204 h 563"/>
                  <a:gd name="T8" fmla="*/ 262 w 360"/>
                  <a:gd name="T9" fmla="*/ 156 h 563"/>
                  <a:gd name="T10" fmla="*/ 213 w 360"/>
                  <a:gd name="T11" fmla="*/ 108 h 563"/>
                  <a:gd name="T12" fmla="*/ 159 w 360"/>
                  <a:gd name="T13" fmla="*/ 66 h 563"/>
                  <a:gd name="T14" fmla="*/ 92 w 360"/>
                  <a:gd name="T15" fmla="*/ 30 h 563"/>
                  <a:gd name="T16" fmla="*/ 19 w 360"/>
                  <a:gd name="T17" fmla="*/ 0 h 563"/>
                  <a:gd name="T18" fmla="*/ 0 w 360"/>
                  <a:gd name="T19" fmla="*/ 12 h 563"/>
                  <a:gd name="T20" fmla="*/ 67 w 360"/>
                  <a:gd name="T21" fmla="*/ 42 h 563"/>
                  <a:gd name="T22" fmla="*/ 134 w 360"/>
                  <a:gd name="T23" fmla="*/ 78 h 563"/>
                  <a:gd name="T24" fmla="*/ 189 w 360"/>
                  <a:gd name="T25" fmla="*/ 114 h 563"/>
                  <a:gd name="T26" fmla="*/ 238 w 360"/>
                  <a:gd name="T27" fmla="*/ 162 h 563"/>
                  <a:gd name="T28" fmla="*/ 274 w 360"/>
                  <a:gd name="T29" fmla="*/ 210 h 563"/>
                  <a:gd name="T30" fmla="*/ 299 w 360"/>
                  <a:gd name="T31" fmla="*/ 257 h 563"/>
                  <a:gd name="T32" fmla="*/ 317 w 360"/>
                  <a:gd name="T33" fmla="*/ 311 h 563"/>
                  <a:gd name="T34" fmla="*/ 323 w 360"/>
                  <a:gd name="T35" fmla="*/ 365 h 563"/>
                  <a:gd name="T36" fmla="*/ 317 w 360"/>
                  <a:gd name="T37" fmla="*/ 419 h 563"/>
                  <a:gd name="T38" fmla="*/ 299 w 360"/>
                  <a:gd name="T39" fmla="*/ 467 h 563"/>
                  <a:gd name="T40" fmla="*/ 274 w 360"/>
                  <a:gd name="T41" fmla="*/ 515 h 563"/>
                  <a:gd name="T42" fmla="*/ 238 w 360"/>
                  <a:gd name="T43" fmla="*/ 563 h 563"/>
                  <a:gd name="T44" fmla="*/ 268 w 360"/>
                  <a:gd name="T45" fmla="*/ 563 h 563"/>
                  <a:gd name="T46" fmla="*/ 311 w 360"/>
                  <a:gd name="T47" fmla="*/ 515 h 563"/>
                  <a:gd name="T48" fmla="*/ 335 w 360"/>
                  <a:gd name="T49" fmla="*/ 467 h 563"/>
                  <a:gd name="T50" fmla="*/ 353 w 360"/>
                  <a:gd name="T51" fmla="*/ 419 h 563"/>
                  <a:gd name="T52" fmla="*/ 360 w 360"/>
                  <a:gd name="T53" fmla="*/ 365 h 563"/>
                  <a:gd name="T54" fmla="*/ 360 w 360"/>
                  <a:gd name="T55" fmla="*/ 365 h 5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072" name="Freeform 32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>
                  <a:gd name="T0" fmla="*/ 1053 w 1078"/>
                  <a:gd name="T1" fmla="*/ 425 h 425"/>
                  <a:gd name="T2" fmla="*/ 1078 w 1078"/>
                  <a:gd name="T3" fmla="*/ 419 h 425"/>
                  <a:gd name="T4" fmla="*/ 1066 w 1078"/>
                  <a:gd name="T5" fmla="*/ 377 h 425"/>
                  <a:gd name="T6" fmla="*/ 1047 w 1078"/>
                  <a:gd name="T7" fmla="*/ 336 h 425"/>
                  <a:gd name="T8" fmla="*/ 986 w 1078"/>
                  <a:gd name="T9" fmla="*/ 252 h 425"/>
                  <a:gd name="T10" fmla="*/ 907 w 1078"/>
                  <a:gd name="T11" fmla="*/ 180 h 425"/>
                  <a:gd name="T12" fmla="*/ 810 w 1078"/>
                  <a:gd name="T13" fmla="*/ 120 h 425"/>
                  <a:gd name="T14" fmla="*/ 694 w 1078"/>
                  <a:gd name="T15" fmla="*/ 72 h 425"/>
                  <a:gd name="T16" fmla="*/ 560 w 1078"/>
                  <a:gd name="T17" fmla="*/ 30 h 425"/>
                  <a:gd name="T18" fmla="*/ 420 w 1078"/>
                  <a:gd name="T19" fmla="*/ 6 h 425"/>
                  <a:gd name="T20" fmla="*/ 268 w 1078"/>
                  <a:gd name="T21" fmla="*/ 0 h 425"/>
                  <a:gd name="T22" fmla="*/ 134 w 1078"/>
                  <a:gd name="T23" fmla="*/ 6 h 425"/>
                  <a:gd name="T24" fmla="*/ 0 w 1078"/>
                  <a:gd name="T25" fmla="*/ 24 h 425"/>
                  <a:gd name="T26" fmla="*/ 12 w 1078"/>
                  <a:gd name="T27" fmla="*/ 36 h 425"/>
                  <a:gd name="T28" fmla="*/ 134 w 1078"/>
                  <a:gd name="T29" fmla="*/ 18 h 425"/>
                  <a:gd name="T30" fmla="*/ 268 w 1078"/>
                  <a:gd name="T31" fmla="*/ 12 h 425"/>
                  <a:gd name="T32" fmla="*/ 420 w 1078"/>
                  <a:gd name="T33" fmla="*/ 18 h 425"/>
                  <a:gd name="T34" fmla="*/ 554 w 1078"/>
                  <a:gd name="T35" fmla="*/ 42 h 425"/>
                  <a:gd name="T36" fmla="*/ 682 w 1078"/>
                  <a:gd name="T37" fmla="*/ 84 h 425"/>
                  <a:gd name="T38" fmla="*/ 798 w 1078"/>
                  <a:gd name="T39" fmla="*/ 132 h 425"/>
                  <a:gd name="T40" fmla="*/ 895 w 1078"/>
                  <a:gd name="T41" fmla="*/ 192 h 425"/>
                  <a:gd name="T42" fmla="*/ 968 w 1078"/>
                  <a:gd name="T43" fmla="*/ 264 h 425"/>
                  <a:gd name="T44" fmla="*/ 999 w 1078"/>
                  <a:gd name="T45" fmla="*/ 300 h 425"/>
                  <a:gd name="T46" fmla="*/ 1023 w 1078"/>
                  <a:gd name="T47" fmla="*/ 342 h 425"/>
                  <a:gd name="T48" fmla="*/ 1041 w 1078"/>
                  <a:gd name="T49" fmla="*/ 383 h 425"/>
                  <a:gd name="T50" fmla="*/ 1053 w 1078"/>
                  <a:gd name="T51" fmla="*/ 425 h 425"/>
                  <a:gd name="T52" fmla="*/ 1053 w 1078"/>
                  <a:gd name="T53" fmla="*/ 425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073" name="Freeform 33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>
                  <a:gd name="T0" fmla="*/ 0 w 98"/>
                  <a:gd name="T1" fmla="*/ 234 h 234"/>
                  <a:gd name="T2" fmla="*/ 25 w 98"/>
                  <a:gd name="T3" fmla="*/ 234 h 234"/>
                  <a:gd name="T4" fmla="*/ 55 w 98"/>
                  <a:gd name="T5" fmla="*/ 186 h 234"/>
                  <a:gd name="T6" fmla="*/ 80 w 98"/>
                  <a:gd name="T7" fmla="*/ 138 h 234"/>
                  <a:gd name="T8" fmla="*/ 92 w 98"/>
                  <a:gd name="T9" fmla="*/ 90 h 234"/>
                  <a:gd name="T10" fmla="*/ 98 w 98"/>
                  <a:gd name="T11" fmla="*/ 36 h 234"/>
                  <a:gd name="T12" fmla="*/ 98 w 98"/>
                  <a:gd name="T13" fmla="*/ 0 h 234"/>
                  <a:gd name="T14" fmla="*/ 74 w 98"/>
                  <a:gd name="T15" fmla="*/ 0 h 234"/>
                  <a:gd name="T16" fmla="*/ 74 w 98"/>
                  <a:gd name="T17" fmla="*/ 36 h 234"/>
                  <a:gd name="T18" fmla="*/ 67 w 98"/>
                  <a:gd name="T19" fmla="*/ 90 h 234"/>
                  <a:gd name="T20" fmla="*/ 55 w 98"/>
                  <a:gd name="T21" fmla="*/ 138 h 234"/>
                  <a:gd name="T22" fmla="*/ 31 w 98"/>
                  <a:gd name="T23" fmla="*/ 186 h 234"/>
                  <a:gd name="T24" fmla="*/ 0 w 98"/>
                  <a:gd name="T25" fmla="*/ 234 h 234"/>
                  <a:gd name="T26" fmla="*/ 0 w 98"/>
                  <a:gd name="T27" fmla="*/ 23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074" name="Freeform 34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>
                  <a:gd name="T0" fmla="*/ 18 w 481"/>
                  <a:gd name="T1" fmla="*/ 443 h 641"/>
                  <a:gd name="T2" fmla="*/ 24 w 481"/>
                  <a:gd name="T3" fmla="*/ 371 h 641"/>
                  <a:gd name="T4" fmla="*/ 55 w 481"/>
                  <a:gd name="T5" fmla="*/ 305 h 641"/>
                  <a:gd name="T6" fmla="*/ 91 w 481"/>
                  <a:gd name="T7" fmla="*/ 246 h 641"/>
                  <a:gd name="T8" fmla="*/ 146 w 481"/>
                  <a:gd name="T9" fmla="*/ 186 h 641"/>
                  <a:gd name="T10" fmla="*/ 213 w 481"/>
                  <a:gd name="T11" fmla="*/ 132 h 641"/>
                  <a:gd name="T12" fmla="*/ 292 w 481"/>
                  <a:gd name="T13" fmla="*/ 84 h 641"/>
                  <a:gd name="T14" fmla="*/ 384 w 481"/>
                  <a:gd name="T15" fmla="*/ 48 h 641"/>
                  <a:gd name="T16" fmla="*/ 481 w 481"/>
                  <a:gd name="T17" fmla="*/ 12 h 641"/>
                  <a:gd name="T18" fmla="*/ 457 w 481"/>
                  <a:gd name="T19" fmla="*/ 0 h 641"/>
                  <a:gd name="T20" fmla="*/ 359 w 481"/>
                  <a:gd name="T21" fmla="*/ 36 h 641"/>
                  <a:gd name="T22" fmla="*/ 274 w 481"/>
                  <a:gd name="T23" fmla="*/ 78 h 641"/>
                  <a:gd name="T24" fmla="*/ 195 w 481"/>
                  <a:gd name="T25" fmla="*/ 126 h 641"/>
                  <a:gd name="T26" fmla="*/ 128 w 481"/>
                  <a:gd name="T27" fmla="*/ 180 h 641"/>
                  <a:gd name="T28" fmla="*/ 73 w 481"/>
                  <a:gd name="T29" fmla="*/ 240 h 641"/>
                  <a:gd name="T30" fmla="*/ 37 w 481"/>
                  <a:gd name="T31" fmla="*/ 305 h 641"/>
                  <a:gd name="T32" fmla="*/ 6 w 481"/>
                  <a:gd name="T33" fmla="*/ 371 h 641"/>
                  <a:gd name="T34" fmla="*/ 0 w 481"/>
                  <a:gd name="T35" fmla="*/ 443 h 641"/>
                  <a:gd name="T36" fmla="*/ 6 w 481"/>
                  <a:gd name="T37" fmla="*/ 497 h 641"/>
                  <a:gd name="T38" fmla="*/ 18 w 481"/>
                  <a:gd name="T39" fmla="*/ 545 h 641"/>
                  <a:gd name="T40" fmla="*/ 43 w 481"/>
                  <a:gd name="T41" fmla="*/ 593 h 641"/>
                  <a:gd name="T42" fmla="*/ 73 w 481"/>
                  <a:gd name="T43" fmla="*/ 641 h 641"/>
                  <a:gd name="T44" fmla="*/ 97 w 481"/>
                  <a:gd name="T45" fmla="*/ 641 h 641"/>
                  <a:gd name="T46" fmla="*/ 67 w 481"/>
                  <a:gd name="T47" fmla="*/ 593 h 641"/>
                  <a:gd name="T48" fmla="*/ 43 w 481"/>
                  <a:gd name="T49" fmla="*/ 545 h 641"/>
                  <a:gd name="T50" fmla="*/ 24 w 481"/>
                  <a:gd name="T51" fmla="*/ 497 h 641"/>
                  <a:gd name="T52" fmla="*/ 18 w 481"/>
                  <a:gd name="T53" fmla="*/ 443 h 641"/>
                  <a:gd name="T54" fmla="*/ 18 w 481"/>
                  <a:gd name="T55" fmla="*/ 443 h 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3075" name="Group 35"/>
            <p:cNvGrpSpPr>
              <a:grpSpLocks/>
            </p:cNvGrpSpPr>
            <p:nvPr userDrawn="1"/>
          </p:nvGrpSpPr>
          <p:grpSpPr bwMode="auto">
            <a:xfrm>
              <a:off x="4128" y="3360"/>
              <a:ext cx="1351" cy="821"/>
              <a:chOff x="4128" y="3360"/>
              <a:chExt cx="1351" cy="821"/>
            </a:xfrm>
          </p:grpSpPr>
          <p:sp>
            <p:nvSpPr>
              <p:cNvPr id="343076" name="Freeform 36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>
                  <a:gd name="T0" fmla="*/ 484 w 1201"/>
                  <a:gd name="T1" fmla="*/ 6 h 731"/>
                  <a:gd name="T2" fmla="*/ 263 w 1201"/>
                  <a:gd name="T3" fmla="*/ 60 h 731"/>
                  <a:gd name="T4" fmla="*/ 101 w 1201"/>
                  <a:gd name="T5" fmla="*/ 162 h 731"/>
                  <a:gd name="T6" fmla="*/ 12 w 1201"/>
                  <a:gd name="T7" fmla="*/ 294 h 731"/>
                  <a:gd name="T8" fmla="*/ 0 w 1201"/>
                  <a:gd name="T9" fmla="*/ 366 h 731"/>
                  <a:gd name="T10" fmla="*/ 12 w 1201"/>
                  <a:gd name="T11" fmla="*/ 437 h 731"/>
                  <a:gd name="T12" fmla="*/ 101 w 1201"/>
                  <a:gd name="T13" fmla="*/ 569 h 731"/>
                  <a:gd name="T14" fmla="*/ 263 w 1201"/>
                  <a:gd name="T15" fmla="*/ 671 h 731"/>
                  <a:gd name="T16" fmla="*/ 484 w 1201"/>
                  <a:gd name="T17" fmla="*/ 725 h 731"/>
                  <a:gd name="T18" fmla="*/ 723 w 1201"/>
                  <a:gd name="T19" fmla="*/ 725 h 731"/>
                  <a:gd name="T20" fmla="*/ 938 w 1201"/>
                  <a:gd name="T21" fmla="*/ 671 h 731"/>
                  <a:gd name="T22" fmla="*/ 1100 w 1201"/>
                  <a:gd name="T23" fmla="*/ 569 h 731"/>
                  <a:gd name="T24" fmla="*/ 1189 w 1201"/>
                  <a:gd name="T25" fmla="*/ 437 h 731"/>
                  <a:gd name="T26" fmla="*/ 1201 w 1201"/>
                  <a:gd name="T27" fmla="*/ 366 h 731"/>
                  <a:gd name="T28" fmla="*/ 1189 w 1201"/>
                  <a:gd name="T29" fmla="*/ 294 h 731"/>
                  <a:gd name="T30" fmla="*/ 1100 w 1201"/>
                  <a:gd name="T31" fmla="*/ 162 h 731"/>
                  <a:gd name="T32" fmla="*/ 938 w 1201"/>
                  <a:gd name="T33" fmla="*/ 60 h 731"/>
                  <a:gd name="T34" fmla="*/ 723 w 1201"/>
                  <a:gd name="T35" fmla="*/ 6 h 731"/>
                  <a:gd name="T36" fmla="*/ 604 w 1201"/>
                  <a:gd name="T37" fmla="*/ 0 h 731"/>
                  <a:gd name="T38" fmla="*/ 490 w 1201"/>
                  <a:gd name="T39" fmla="*/ 701 h 731"/>
                  <a:gd name="T40" fmla="*/ 287 w 1201"/>
                  <a:gd name="T41" fmla="*/ 647 h 731"/>
                  <a:gd name="T42" fmla="*/ 131 w 1201"/>
                  <a:gd name="T43" fmla="*/ 557 h 731"/>
                  <a:gd name="T44" fmla="*/ 48 w 1201"/>
                  <a:gd name="T45" fmla="*/ 437 h 731"/>
                  <a:gd name="T46" fmla="*/ 36 w 1201"/>
                  <a:gd name="T47" fmla="*/ 366 h 731"/>
                  <a:gd name="T48" fmla="*/ 48 w 1201"/>
                  <a:gd name="T49" fmla="*/ 300 h 731"/>
                  <a:gd name="T50" fmla="*/ 131 w 1201"/>
                  <a:gd name="T51" fmla="*/ 174 h 731"/>
                  <a:gd name="T52" fmla="*/ 287 w 1201"/>
                  <a:gd name="T53" fmla="*/ 84 h 731"/>
                  <a:gd name="T54" fmla="*/ 490 w 1201"/>
                  <a:gd name="T55" fmla="*/ 30 h 731"/>
                  <a:gd name="T56" fmla="*/ 717 w 1201"/>
                  <a:gd name="T57" fmla="*/ 30 h 731"/>
                  <a:gd name="T58" fmla="*/ 920 w 1201"/>
                  <a:gd name="T59" fmla="*/ 84 h 731"/>
                  <a:gd name="T60" fmla="*/ 1070 w 1201"/>
                  <a:gd name="T61" fmla="*/ 174 h 731"/>
                  <a:gd name="T62" fmla="*/ 1153 w 1201"/>
                  <a:gd name="T63" fmla="*/ 300 h 731"/>
                  <a:gd name="T64" fmla="*/ 1153 w 1201"/>
                  <a:gd name="T65" fmla="*/ 437 h 731"/>
                  <a:gd name="T66" fmla="*/ 1070 w 1201"/>
                  <a:gd name="T67" fmla="*/ 557 h 731"/>
                  <a:gd name="T68" fmla="*/ 920 w 1201"/>
                  <a:gd name="T69" fmla="*/ 647 h 731"/>
                  <a:gd name="T70" fmla="*/ 717 w 1201"/>
                  <a:gd name="T71" fmla="*/ 701 h 731"/>
                  <a:gd name="T72" fmla="*/ 604 w 1201"/>
                  <a:gd name="T73" fmla="*/ 707 h 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077" name="Freeform 37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>
                  <a:gd name="T0" fmla="*/ 24 w 544"/>
                  <a:gd name="T1" fmla="*/ 402 h 737"/>
                  <a:gd name="T2" fmla="*/ 36 w 544"/>
                  <a:gd name="T3" fmla="*/ 330 h 737"/>
                  <a:gd name="T4" fmla="*/ 66 w 544"/>
                  <a:gd name="T5" fmla="*/ 264 h 737"/>
                  <a:gd name="T6" fmla="*/ 108 w 544"/>
                  <a:gd name="T7" fmla="*/ 204 h 737"/>
                  <a:gd name="T8" fmla="*/ 173 w 544"/>
                  <a:gd name="T9" fmla="*/ 150 h 737"/>
                  <a:gd name="T10" fmla="*/ 251 w 544"/>
                  <a:gd name="T11" fmla="*/ 102 h 737"/>
                  <a:gd name="T12" fmla="*/ 335 w 544"/>
                  <a:gd name="T13" fmla="*/ 60 h 737"/>
                  <a:gd name="T14" fmla="*/ 436 w 544"/>
                  <a:gd name="T15" fmla="*/ 30 h 737"/>
                  <a:gd name="T16" fmla="*/ 544 w 544"/>
                  <a:gd name="T17" fmla="*/ 12 h 737"/>
                  <a:gd name="T18" fmla="*/ 544 w 544"/>
                  <a:gd name="T19" fmla="*/ 0 h 737"/>
                  <a:gd name="T20" fmla="*/ 430 w 544"/>
                  <a:gd name="T21" fmla="*/ 18 h 737"/>
                  <a:gd name="T22" fmla="*/ 329 w 544"/>
                  <a:gd name="T23" fmla="*/ 48 h 737"/>
                  <a:gd name="T24" fmla="*/ 233 w 544"/>
                  <a:gd name="T25" fmla="*/ 90 h 737"/>
                  <a:gd name="T26" fmla="*/ 155 w 544"/>
                  <a:gd name="T27" fmla="*/ 138 h 737"/>
                  <a:gd name="T28" fmla="*/ 90 w 544"/>
                  <a:gd name="T29" fmla="*/ 198 h 737"/>
                  <a:gd name="T30" fmla="*/ 42 w 544"/>
                  <a:gd name="T31" fmla="*/ 258 h 737"/>
                  <a:gd name="T32" fmla="*/ 12 w 544"/>
                  <a:gd name="T33" fmla="*/ 330 h 737"/>
                  <a:gd name="T34" fmla="*/ 0 w 544"/>
                  <a:gd name="T35" fmla="*/ 402 h 737"/>
                  <a:gd name="T36" fmla="*/ 6 w 544"/>
                  <a:gd name="T37" fmla="*/ 455 h 737"/>
                  <a:gd name="T38" fmla="*/ 18 w 544"/>
                  <a:gd name="T39" fmla="*/ 503 h 737"/>
                  <a:gd name="T40" fmla="*/ 42 w 544"/>
                  <a:gd name="T41" fmla="*/ 545 h 737"/>
                  <a:gd name="T42" fmla="*/ 78 w 544"/>
                  <a:gd name="T43" fmla="*/ 593 h 737"/>
                  <a:gd name="T44" fmla="*/ 114 w 544"/>
                  <a:gd name="T45" fmla="*/ 635 h 737"/>
                  <a:gd name="T46" fmla="*/ 161 w 544"/>
                  <a:gd name="T47" fmla="*/ 671 h 737"/>
                  <a:gd name="T48" fmla="*/ 221 w 544"/>
                  <a:gd name="T49" fmla="*/ 707 h 737"/>
                  <a:gd name="T50" fmla="*/ 281 w 544"/>
                  <a:gd name="T51" fmla="*/ 737 h 737"/>
                  <a:gd name="T52" fmla="*/ 323 w 544"/>
                  <a:gd name="T53" fmla="*/ 737 h 737"/>
                  <a:gd name="T54" fmla="*/ 257 w 544"/>
                  <a:gd name="T55" fmla="*/ 707 h 737"/>
                  <a:gd name="T56" fmla="*/ 203 w 544"/>
                  <a:gd name="T57" fmla="*/ 671 h 737"/>
                  <a:gd name="T58" fmla="*/ 149 w 544"/>
                  <a:gd name="T59" fmla="*/ 635 h 737"/>
                  <a:gd name="T60" fmla="*/ 108 w 544"/>
                  <a:gd name="T61" fmla="*/ 593 h 737"/>
                  <a:gd name="T62" fmla="*/ 72 w 544"/>
                  <a:gd name="T63" fmla="*/ 551 h 737"/>
                  <a:gd name="T64" fmla="*/ 48 w 544"/>
                  <a:gd name="T65" fmla="*/ 503 h 737"/>
                  <a:gd name="T66" fmla="*/ 30 w 544"/>
                  <a:gd name="T67" fmla="*/ 455 h 737"/>
                  <a:gd name="T68" fmla="*/ 24 w 544"/>
                  <a:gd name="T69" fmla="*/ 402 h 737"/>
                  <a:gd name="T70" fmla="*/ 24 w 544"/>
                  <a:gd name="T71" fmla="*/ 402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078" name="Freeform 38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>
                  <a:gd name="T0" fmla="*/ 12 w 609"/>
                  <a:gd name="T1" fmla="*/ 12 h 252"/>
                  <a:gd name="T2" fmla="*/ 113 w 609"/>
                  <a:gd name="T3" fmla="*/ 18 h 252"/>
                  <a:gd name="T4" fmla="*/ 203 w 609"/>
                  <a:gd name="T5" fmla="*/ 30 h 252"/>
                  <a:gd name="T6" fmla="*/ 292 w 609"/>
                  <a:gd name="T7" fmla="*/ 48 h 252"/>
                  <a:gd name="T8" fmla="*/ 376 w 609"/>
                  <a:gd name="T9" fmla="*/ 78 h 252"/>
                  <a:gd name="T10" fmla="*/ 448 w 609"/>
                  <a:gd name="T11" fmla="*/ 114 h 252"/>
                  <a:gd name="T12" fmla="*/ 514 w 609"/>
                  <a:gd name="T13" fmla="*/ 156 h 252"/>
                  <a:gd name="T14" fmla="*/ 567 w 609"/>
                  <a:gd name="T15" fmla="*/ 198 h 252"/>
                  <a:gd name="T16" fmla="*/ 609 w 609"/>
                  <a:gd name="T17" fmla="*/ 252 h 252"/>
                  <a:gd name="T18" fmla="*/ 609 w 609"/>
                  <a:gd name="T19" fmla="*/ 216 h 252"/>
                  <a:gd name="T20" fmla="*/ 561 w 609"/>
                  <a:gd name="T21" fmla="*/ 168 h 252"/>
                  <a:gd name="T22" fmla="*/ 502 w 609"/>
                  <a:gd name="T23" fmla="*/ 126 h 252"/>
                  <a:gd name="T24" fmla="*/ 436 w 609"/>
                  <a:gd name="T25" fmla="*/ 90 h 252"/>
                  <a:gd name="T26" fmla="*/ 364 w 609"/>
                  <a:gd name="T27" fmla="*/ 60 h 252"/>
                  <a:gd name="T28" fmla="*/ 286 w 609"/>
                  <a:gd name="T29" fmla="*/ 36 h 252"/>
                  <a:gd name="T30" fmla="*/ 197 w 609"/>
                  <a:gd name="T31" fmla="*/ 18 h 252"/>
                  <a:gd name="T32" fmla="*/ 107 w 609"/>
                  <a:gd name="T33" fmla="*/ 6 h 252"/>
                  <a:gd name="T34" fmla="*/ 12 w 609"/>
                  <a:gd name="T35" fmla="*/ 0 h 252"/>
                  <a:gd name="T36" fmla="*/ 6 w 609"/>
                  <a:gd name="T37" fmla="*/ 0 h 252"/>
                  <a:gd name="T38" fmla="*/ 0 w 609"/>
                  <a:gd name="T39" fmla="*/ 0 h 252"/>
                  <a:gd name="T40" fmla="*/ 0 w 609"/>
                  <a:gd name="T41" fmla="*/ 12 h 252"/>
                  <a:gd name="T42" fmla="*/ 6 w 609"/>
                  <a:gd name="T43" fmla="*/ 12 h 252"/>
                  <a:gd name="T44" fmla="*/ 12 w 609"/>
                  <a:gd name="T45" fmla="*/ 12 h 252"/>
                  <a:gd name="T46" fmla="*/ 12 w 609"/>
                  <a:gd name="T47" fmla="*/ 12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079" name="Freeform 39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>
                  <a:gd name="T0" fmla="*/ 72 w 72"/>
                  <a:gd name="T1" fmla="*/ 0 h 54"/>
                  <a:gd name="T2" fmla="*/ 36 w 72"/>
                  <a:gd name="T3" fmla="*/ 30 h 54"/>
                  <a:gd name="T4" fmla="*/ 0 w 72"/>
                  <a:gd name="T5" fmla="*/ 54 h 54"/>
                  <a:gd name="T6" fmla="*/ 36 w 72"/>
                  <a:gd name="T7" fmla="*/ 54 h 54"/>
                  <a:gd name="T8" fmla="*/ 54 w 72"/>
                  <a:gd name="T9" fmla="*/ 42 h 54"/>
                  <a:gd name="T10" fmla="*/ 72 w 72"/>
                  <a:gd name="T11" fmla="*/ 24 h 54"/>
                  <a:gd name="T12" fmla="*/ 72 w 72"/>
                  <a:gd name="T13" fmla="*/ 24 h 54"/>
                  <a:gd name="T14" fmla="*/ 72 w 72"/>
                  <a:gd name="T15" fmla="*/ 0 h 54"/>
                  <a:gd name="T16" fmla="*/ 72 w 72"/>
                  <a:gd name="T1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080" name="Freeform 40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>
                  <a:gd name="T0" fmla="*/ 299 w 705"/>
                  <a:gd name="T1" fmla="*/ 90 h 108"/>
                  <a:gd name="T2" fmla="*/ 221 w 705"/>
                  <a:gd name="T3" fmla="*/ 90 h 108"/>
                  <a:gd name="T4" fmla="*/ 143 w 705"/>
                  <a:gd name="T5" fmla="*/ 78 h 108"/>
                  <a:gd name="T6" fmla="*/ 0 w 705"/>
                  <a:gd name="T7" fmla="*/ 48 h 108"/>
                  <a:gd name="T8" fmla="*/ 0 w 705"/>
                  <a:gd name="T9" fmla="*/ 66 h 108"/>
                  <a:gd name="T10" fmla="*/ 143 w 705"/>
                  <a:gd name="T11" fmla="*/ 96 h 108"/>
                  <a:gd name="T12" fmla="*/ 221 w 705"/>
                  <a:gd name="T13" fmla="*/ 108 h 108"/>
                  <a:gd name="T14" fmla="*/ 299 w 705"/>
                  <a:gd name="T15" fmla="*/ 108 h 108"/>
                  <a:gd name="T16" fmla="*/ 412 w 705"/>
                  <a:gd name="T17" fmla="*/ 102 h 108"/>
                  <a:gd name="T18" fmla="*/ 520 w 705"/>
                  <a:gd name="T19" fmla="*/ 84 h 108"/>
                  <a:gd name="T20" fmla="*/ 615 w 705"/>
                  <a:gd name="T21" fmla="*/ 60 h 108"/>
                  <a:gd name="T22" fmla="*/ 705 w 705"/>
                  <a:gd name="T23" fmla="*/ 24 h 108"/>
                  <a:gd name="T24" fmla="*/ 705 w 705"/>
                  <a:gd name="T25" fmla="*/ 0 h 108"/>
                  <a:gd name="T26" fmla="*/ 615 w 705"/>
                  <a:gd name="T27" fmla="*/ 42 h 108"/>
                  <a:gd name="T28" fmla="*/ 520 w 705"/>
                  <a:gd name="T29" fmla="*/ 66 h 108"/>
                  <a:gd name="T30" fmla="*/ 412 w 705"/>
                  <a:gd name="T31" fmla="*/ 84 h 108"/>
                  <a:gd name="T32" fmla="*/ 299 w 705"/>
                  <a:gd name="T33" fmla="*/ 90 h 108"/>
                  <a:gd name="T34" fmla="*/ 299 w 705"/>
                  <a:gd name="T35" fmla="*/ 9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081" name="Freeform 41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>
                  <a:gd name="T0" fmla="*/ 119 w 143"/>
                  <a:gd name="T1" fmla="*/ 114 h 341"/>
                  <a:gd name="T2" fmla="*/ 113 w 143"/>
                  <a:gd name="T3" fmla="*/ 173 h 341"/>
                  <a:gd name="T4" fmla="*/ 89 w 143"/>
                  <a:gd name="T5" fmla="*/ 239 h 341"/>
                  <a:gd name="T6" fmla="*/ 47 w 143"/>
                  <a:gd name="T7" fmla="*/ 293 h 341"/>
                  <a:gd name="T8" fmla="*/ 0 w 143"/>
                  <a:gd name="T9" fmla="*/ 341 h 341"/>
                  <a:gd name="T10" fmla="*/ 29 w 143"/>
                  <a:gd name="T11" fmla="*/ 341 h 341"/>
                  <a:gd name="T12" fmla="*/ 77 w 143"/>
                  <a:gd name="T13" fmla="*/ 287 h 341"/>
                  <a:gd name="T14" fmla="*/ 113 w 143"/>
                  <a:gd name="T15" fmla="*/ 233 h 341"/>
                  <a:gd name="T16" fmla="*/ 137 w 143"/>
                  <a:gd name="T17" fmla="*/ 173 h 341"/>
                  <a:gd name="T18" fmla="*/ 143 w 143"/>
                  <a:gd name="T19" fmla="*/ 114 h 341"/>
                  <a:gd name="T20" fmla="*/ 137 w 143"/>
                  <a:gd name="T21" fmla="*/ 60 h 341"/>
                  <a:gd name="T22" fmla="*/ 119 w 143"/>
                  <a:gd name="T23" fmla="*/ 0 h 341"/>
                  <a:gd name="T24" fmla="*/ 89 w 143"/>
                  <a:gd name="T25" fmla="*/ 0 h 341"/>
                  <a:gd name="T26" fmla="*/ 113 w 143"/>
                  <a:gd name="T27" fmla="*/ 60 h 341"/>
                  <a:gd name="T28" fmla="*/ 119 w 143"/>
                  <a:gd name="T29" fmla="*/ 114 h 341"/>
                  <a:gd name="T30" fmla="*/ 119 w 143"/>
                  <a:gd name="T31" fmla="*/ 114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082" name="Freeform 42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>
                  <a:gd name="T0" fmla="*/ 59 w 83"/>
                  <a:gd name="T1" fmla="*/ 90 h 90"/>
                  <a:gd name="T2" fmla="*/ 83 w 83"/>
                  <a:gd name="T3" fmla="*/ 84 h 90"/>
                  <a:gd name="T4" fmla="*/ 71 w 83"/>
                  <a:gd name="T5" fmla="*/ 60 h 90"/>
                  <a:gd name="T6" fmla="*/ 53 w 83"/>
                  <a:gd name="T7" fmla="*/ 42 h 90"/>
                  <a:gd name="T8" fmla="*/ 6 w 83"/>
                  <a:gd name="T9" fmla="*/ 0 h 90"/>
                  <a:gd name="T10" fmla="*/ 0 w 83"/>
                  <a:gd name="T11" fmla="*/ 18 h 90"/>
                  <a:gd name="T12" fmla="*/ 35 w 83"/>
                  <a:gd name="T13" fmla="*/ 48 h 90"/>
                  <a:gd name="T14" fmla="*/ 59 w 83"/>
                  <a:gd name="T15" fmla="*/ 90 h 90"/>
                  <a:gd name="T16" fmla="*/ 59 w 83"/>
                  <a:gd name="T17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083" name="Freeform 43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>
                  <a:gd name="T0" fmla="*/ 693 w 717"/>
                  <a:gd name="T1" fmla="*/ 216 h 431"/>
                  <a:gd name="T2" fmla="*/ 687 w 717"/>
                  <a:gd name="T3" fmla="*/ 257 h 431"/>
                  <a:gd name="T4" fmla="*/ 669 w 717"/>
                  <a:gd name="T5" fmla="*/ 293 h 431"/>
                  <a:gd name="T6" fmla="*/ 633 w 717"/>
                  <a:gd name="T7" fmla="*/ 329 h 431"/>
                  <a:gd name="T8" fmla="*/ 598 w 717"/>
                  <a:gd name="T9" fmla="*/ 359 h 431"/>
                  <a:gd name="T10" fmla="*/ 544 w 717"/>
                  <a:gd name="T11" fmla="*/ 383 h 431"/>
                  <a:gd name="T12" fmla="*/ 490 w 717"/>
                  <a:gd name="T13" fmla="*/ 401 h 431"/>
                  <a:gd name="T14" fmla="*/ 424 w 717"/>
                  <a:gd name="T15" fmla="*/ 413 h 431"/>
                  <a:gd name="T16" fmla="*/ 359 w 717"/>
                  <a:gd name="T17" fmla="*/ 419 h 431"/>
                  <a:gd name="T18" fmla="*/ 293 w 717"/>
                  <a:gd name="T19" fmla="*/ 413 h 431"/>
                  <a:gd name="T20" fmla="*/ 227 w 717"/>
                  <a:gd name="T21" fmla="*/ 401 h 431"/>
                  <a:gd name="T22" fmla="*/ 173 w 717"/>
                  <a:gd name="T23" fmla="*/ 383 h 431"/>
                  <a:gd name="T24" fmla="*/ 119 w 717"/>
                  <a:gd name="T25" fmla="*/ 359 h 431"/>
                  <a:gd name="T26" fmla="*/ 84 w 717"/>
                  <a:gd name="T27" fmla="*/ 329 h 431"/>
                  <a:gd name="T28" fmla="*/ 48 w 717"/>
                  <a:gd name="T29" fmla="*/ 293 h 431"/>
                  <a:gd name="T30" fmla="*/ 30 w 717"/>
                  <a:gd name="T31" fmla="*/ 257 h 431"/>
                  <a:gd name="T32" fmla="*/ 24 w 717"/>
                  <a:gd name="T33" fmla="*/ 216 h 431"/>
                  <a:gd name="T34" fmla="*/ 30 w 717"/>
                  <a:gd name="T35" fmla="*/ 174 h 431"/>
                  <a:gd name="T36" fmla="*/ 48 w 717"/>
                  <a:gd name="T37" fmla="*/ 138 h 431"/>
                  <a:gd name="T38" fmla="*/ 84 w 717"/>
                  <a:gd name="T39" fmla="*/ 102 h 431"/>
                  <a:gd name="T40" fmla="*/ 119 w 717"/>
                  <a:gd name="T41" fmla="*/ 72 h 431"/>
                  <a:gd name="T42" fmla="*/ 173 w 717"/>
                  <a:gd name="T43" fmla="*/ 48 h 431"/>
                  <a:gd name="T44" fmla="*/ 227 w 717"/>
                  <a:gd name="T45" fmla="*/ 30 h 431"/>
                  <a:gd name="T46" fmla="*/ 293 w 717"/>
                  <a:gd name="T47" fmla="*/ 18 h 431"/>
                  <a:gd name="T48" fmla="*/ 359 w 717"/>
                  <a:gd name="T49" fmla="*/ 12 h 431"/>
                  <a:gd name="T50" fmla="*/ 418 w 717"/>
                  <a:gd name="T51" fmla="*/ 18 h 431"/>
                  <a:gd name="T52" fmla="*/ 478 w 717"/>
                  <a:gd name="T53" fmla="*/ 30 h 431"/>
                  <a:gd name="T54" fmla="*/ 532 w 717"/>
                  <a:gd name="T55" fmla="*/ 48 h 431"/>
                  <a:gd name="T56" fmla="*/ 580 w 717"/>
                  <a:gd name="T57" fmla="*/ 66 h 431"/>
                  <a:gd name="T58" fmla="*/ 586 w 717"/>
                  <a:gd name="T59" fmla="*/ 48 h 431"/>
                  <a:gd name="T60" fmla="*/ 478 w 717"/>
                  <a:gd name="T61" fmla="*/ 12 h 431"/>
                  <a:gd name="T62" fmla="*/ 418 w 717"/>
                  <a:gd name="T63" fmla="*/ 6 h 431"/>
                  <a:gd name="T64" fmla="*/ 359 w 717"/>
                  <a:gd name="T65" fmla="*/ 0 h 431"/>
                  <a:gd name="T66" fmla="*/ 287 w 717"/>
                  <a:gd name="T67" fmla="*/ 6 h 431"/>
                  <a:gd name="T68" fmla="*/ 221 w 717"/>
                  <a:gd name="T69" fmla="*/ 18 h 431"/>
                  <a:gd name="T70" fmla="*/ 161 w 717"/>
                  <a:gd name="T71" fmla="*/ 36 h 431"/>
                  <a:gd name="T72" fmla="*/ 107 w 717"/>
                  <a:gd name="T73" fmla="*/ 66 h 431"/>
                  <a:gd name="T74" fmla="*/ 60 w 717"/>
                  <a:gd name="T75" fmla="*/ 96 h 431"/>
                  <a:gd name="T76" fmla="*/ 30 w 717"/>
                  <a:gd name="T77" fmla="*/ 132 h 431"/>
                  <a:gd name="T78" fmla="*/ 6 w 717"/>
                  <a:gd name="T79" fmla="*/ 174 h 431"/>
                  <a:gd name="T80" fmla="*/ 0 w 717"/>
                  <a:gd name="T81" fmla="*/ 216 h 431"/>
                  <a:gd name="T82" fmla="*/ 6 w 717"/>
                  <a:gd name="T83" fmla="*/ 257 h 431"/>
                  <a:gd name="T84" fmla="*/ 30 w 717"/>
                  <a:gd name="T85" fmla="*/ 299 h 431"/>
                  <a:gd name="T86" fmla="*/ 60 w 717"/>
                  <a:gd name="T87" fmla="*/ 335 h 431"/>
                  <a:gd name="T88" fmla="*/ 107 w 717"/>
                  <a:gd name="T89" fmla="*/ 371 h 431"/>
                  <a:gd name="T90" fmla="*/ 161 w 717"/>
                  <a:gd name="T91" fmla="*/ 395 h 431"/>
                  <a:gd name="T92" fmla="*/ 221 w 717"/>
                  <a:gd name="T93" fmla="*/ 413 h 431"/>
                  <a:gd name="T94" fmla="*/ 287 w 717"/>
                  <a:gd name="T95" fmla="*/ 425 h 431"/>
                  <a:gd name="T96" fmla="*/ 359 w 717"/>
                  <a:gd name="T97" fmla="*/ 431 h 431"/>
                  <a:gd name="T98" fmla="*/ 430 w 717"/>
                  <a:gd name="T99" fmla="*/ 425 h 431"/>
                  <a:gd name="T100" fmla="*/ 496 w 717"/>
                  <a:gd name="T101" fmla="*/ 413 h 431"/>
                  <a:gd name="T102" fmla="*/ 562 w 717"/>
                  <a:gd name="T103" fmla="*/ 395 h 431"/>
                  <a:gd name="T104" fmla="*/ 610 w 717"/>
                  <a:gd name="T105" fmla="*/ 371 h 431"/>
                  <a:gd name="T106" fmla="*/ 657 w 717"/>
                  <a:gd name="T107" fmla="*/ 335 h 431"/>
                  <a:gd name="T108" fmla="*/ 687 w 717"/>
                  <a:gd name="T109" fmla="*/ 299 h 431"/>
                  <a:gd name="T110" fmla="*/ 711 w 717"/>
                  <a:gd name="T111" fmla="*/ 257 h 431"/>
                  <a:gd name="T112" fmla="*/ 717 w 717"/>
                  <a:gd name="T113" fmla="*/ 216 h 431"/>
                  <a:gd name="T114" fmla="*/ 717 w 717"/>
                  <a:gd name="T115" fmla="*/ 204 h 431"/>
                  <a:gd name="T116" fmla="*/ 711 w 717"/>
                  <a:gd name="T117" fmla="*/ 192 h 431"/>
                  <a:gd name="T118" fmla="*/ 687 w 717"/>
                  <a:gd name="T119" fmla="*/ 198 h 431"/>
                  <a:gd name="T120" fmla="*/ 693 w 717"/>
                  <a:gd name="T121" fmla="*/ 210 h 431"/>
                  <a:gd name="T122" fmla="*/ 693 w 717"/>
                  <a:gd name="T123" fmla="*/ 216 h 431"/>
                  <a:gd name="T124" fmla="*/ 693 w 717"/>
                  <a:gd name="T125" fmla="*/ 216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084" name="Freeform 44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>
                  <a:gd name="T0" fmla="*/ 616 w 909"/>
                  <a:gd name="T1" fmla="*/ 0 h 533"/>
                  <a:gd name="T2" fmla="*/ 616 w 909"/>
                  <a:gd name="T3" fmla="*/ 18 h 533"/>
                  <a:gd name="T4" fmla="*/ 724 w 909"/>
                  <a:gd name="T5" fmla="*/ 60 h 533"/>
                  <a:gd name="T6" fmla="*/ 765 w 909"/>
                  <a:gd name="T7" fmla="*/ 84 h 533"/>
                  <a:gd name="T8" fmla="*/ 807 w 909"/>
                  <a:gd name="T9" fmla="*/ 114 h 533"/>
                  <a:gd name="T10" fmla="*/ 837 w 909"/>
                  <a:gd name="T11" fmla="*/ 144 h 533"/>
                  <a:gd name="T12" fmla="*/ 861 w 909"/>
                  <a:gd name="T13" fmla="*/ 180 h 533"/>
                  <a:gd name="T14" fmla="*/ 873 w 909"/>
                  <a:gd name="T15" fmla="*/ 216 h 533"/>
                  <a:gd name="T16" fmla="*/ 879 w 909"/>
                  <a:gd name="T17" fmla="*/ 258 h 533"/>
                  <a:gd name="T18" fmla="*/ 873 w 909"/>
                  <a:gd name="T19" fmla="*/ 311 h 533"/>
                  <a:gd name="T20" fmla="*/ 843 w 909"/>
                  <a:gd name="T21" fmla="*/ 359 h 533"/>
                  <a:gd name="T22" fmla="*/ 807 w 909"/>
                  <a:gd name="T23" fmla="*/ 401 h 533"/>
                  <a:gd name="T24" fmla="*/ 753 w 909"/>
                  <a:gd name="T25" fmla="*/ 443 h 533"/>
                  <a:gd name="T26" fmla="*/ 694 w 909"/>
                  <a:gd name="T27" fmla="*/ 473 h 533"/>
                  <a:gd name="T28" fmla="*/ 622 w 909"/>
                  <a:gd name="T29" fmla="*/ 497 h 533"/>
                  <a:gd name="T30" fmla="*/ 538 w 909"/>
                  <a:gd name="T31" fmla="*/ 509 h 533"/>
                  <a:gd name="T32" fmla="*/ 455 w 909"/>
                  <a:gd name="T33" fmla="*/ 515 h 533"/>
                  <a:gd name="T34" fmla="*/ 371 w 909"/>
                  <a:gd name="T35" fmla="*/ 509 h 533"/>
                  <a:gd name="T36" fmla="*/ 287 w 909"/>
                  <a:gd name="T37" fmla="*/ 497 h 533"/>
                  <a:gd name="T38" fmla="*/ 215 w 909"/>
                  <a:gd name="T39" fmla="*/ 473 h 533"/>
                  <a:gd name="T40" fmla="*/ 156 w 909"/>
                  <a:gd name="T41" fmla="*/ 443 h 533"/>
                  <a:gd name="T42" fmla="*/ 102 w 909"/>
                  <a:gd name="T43" fmla="*/ 401 h 533"/>
                  <a:gd name="T44" fmla="*/ 66 w 909"/>
                  <a:gd name="T45" fmla="*/ 359 h 533"/>
                  <a:gd name="T46" fmla="*/ 36 w 909"/>
                  <a:gd name="T47" fmla="*/ 311 h 533"/>
                  <a:gd name="T48" fmla="*/ 30 w 909"/>
                  <a:gd name="T49" fmla="*/ 258 h 533"/>
                  <a:gd name="T50" fmla="*/ 36 w 909"/>
                  <a:gd name="T51" fmla="*/ 222 h 533"/>
                  <a:gd name="T52" fmla="*/ 48 w 909"/>
                  <a:gd name="T53" fmla="*/ 186 h 533"/>
                  <a:gd name="T54" fmla="*/ 66 w 909"/>
                  <a:gd name="T55" fmla="*/ 156 h 533"/>
                  <a:gd name="T56" fmla="*/ 90 w 909"/>
                  <a:gd name="T57" fmla="*/ 126 h 533"/>
                  <a:gd name="T58" fmla="*/ 66 w 909"/>
                  <a:gd name="T59" fmla="*/ 114 h 533"/>
                  <a:gd name="T60" fmla="*/ 36 w 909"/>
                  <a:gd name="T61" fmla="*/ 144 h 533"/>
                  <a:gd name="T62" fmla="*/ 18 w 909"/>
                  <a:gd name="T63" fmla="*/ 180 h 533"/>
                  <a:gd name="T64" fmla="*/ 6 w 909"/>
                  <a:gd name="T65" fmla="*/ 216 h 533"/>
                  <a:gd name="T66" fmla="*/ 0 w 909"/>
                  <a:gd name="T67" fmla="*/ 258 h 533"/>
                  <a:gd name="T68" fmla="*/ 12 w 909"/>
                  <a:gd name="T69" fmla="*/ 311 h 533"/>
                  <a:gd name="T70" fmla="*/ 36 w 909"/>
                  <a:gd name="T71" fmla="*/ 365 h 533"/>
                  <a:gd name="T72" fmla="*/ 78 w 909"/>
                  <a:gd name="T73" fmla="*/ 413 h 533"/>
                  <a:gd name="T74" fmla="*/ 132 w 909"/>
                  <a:gd name="T75" fmla="*/ 449 h 533"/>
                  <a:gd name="T76" fmla="*/ 203 w 909"/>
                  <a:gd name="T77" fmla="*/ 485 h 533"/>
                  <a:gd name="T78" fmla="*/ 275 w 909"/>
                  <a:gd name="T79" fmla="*/ 509 h 533"/>
                  <a:gd name="T80" fmla="*/ 365 w 909"/>
                  <a:gd name="T81" fmla="*/ 527 h 533"/>
                  <a:gd name="T82" fmla="*/ 455 w 909"/>
                  <a:gd name="T83" fmla="*/ 533 h 533"/>
                  <a:gd name="T84" fmla="*/ 544 w 909"/>
                  <a:gd name="T85" fmla="*/ 527 h 533"/>
                  <a:gd name="T86" fmla="*/ 634 w 909"/>
                  <a:gd name="T87" fmla="*/ 509 h 533"/>
                  <a:gd name="T88" fmla="*/ 712 w 909"/>
                  <a:gd name="T89" fmla="*/ 485 h 533"/>
                  <a:gd name="T90" fmla="*/ 777 w 909"/>
                  <a:gd name="T91" fmla="*/ 449 h 533"/>
                  <a:gd name="T92" fmla="*/ 831 w 909"/>
                  <a:gd name="T93" fmla="*/ 413 h 533"/>
                  <a:gd name="T94" fmla="*/ 873 w 909"/>
                  <a:gd name="T95" fmla="*/ 365 h 533"/>
                  <a:gd name="T96" fmla="*/ 897 w 909"/>
                  <a:gd name="T97" fmla="*/ 311 h 533"/>
                  <a:gd name="T98" fmla="*/ 909 w 909"/>
                  <a:gd name="T99" fmla="*/ 258 h 533"/>
                  <a:gd name="T100" fmla="*/ 903 w 909"/>
                  <a:gd name="T101" fmla="*/ 216 h 533"/>
                  <a:gd name="T102" fmla="*/ 885 w 909"/>
                  <a:gd name="T103" fmla="*/ 174 h 533"/>
                  <a:gd name="T104" fmla="*/ 861 w 909"/>
                  <a:gd name="T105" fmla="*/ 132 h 533"/>
                  <a:gd name="T106" fmla="*/ 825 w 909"/>
                  <a:gd name="T107" fmla="*/ 102 h 533"/>
                  <a:gd name="T108" fmla="*/ 783 w 909"/>
                  <a:gd name="T109" fmla="*/ 66 h 533"/>
                  <a:gd name="T110" fmla="*/ 735 w 909"/>
                  <a:gd name="T111" fmla="*/ 42 h 533"/>
                  <a:gd name="T112" fmla="*/ 616 w 909"/>
                  <a:gd name="T113" fmla="*/ 0 h 533"/>
                  <a:gd name="T114" fmla="*/ 616 w 909"/>
                  <a:gd name="T115" fmla="*/ 0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085" name="Freeform 45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>
                  <a:gd name="T0" fmla="*/ 240 w 365"/>
                  <a:gd name="T1" fmla="*/ 18 h 66"/>
                  <a:gd name="T2" fmla="*/ 299 w 365"/>
                  <a:gd name="T3" fmla="*/ 24 h 66"/>
                  <a:gd name="T4" fmla="*/ 359 w 365"/>
                  <a:gd name="T5" fmla="*/ 30 h 66"/>
                  <a:gd name="T6" fmla="*/ 365 w 365"/>
                  <a:gd name="T7" fmla="*/ 12 h 66"/>
                  <a:gd name="T8" fmla="*/ 305 w 365"/>
                  <a:gd name="T9" fmla="*/ 6 h 66"/>
                  <a:gd name="T10" fmla="*/ 240 w 365"/>
                  <a:gd name="T11" fmla="*/ 0 h 66"/>
                  <a:gd name="T12" fmla="*/ 174 w 365"/>
                  <a:gd name="T13" fmla="*/ 6 h 66"/>
                  <a:gd name="T14" fmla="*/ 114 w 365"/>
                  <a:gd name="T15" fmla="*/ 12 h 66"/>
                  <a:gd name="T16" fmla="*/ 0 w 365"/>
                  <a:gd name="T17" fmla="*/ 42 h 66"/>
                  <a:gd name="T18" fmla="*/ 0 w 365"/>
                  <a:gd name="T19" fmla="*/ 66 h 66"/>
                  <a:gd name="T20" fmla="*/ 54 w 365"/>
                  <a:gd name="T21" fmla="*/ 48 h 66"/>
                  <a:gd name="T22" fmla="*/ 114 w 365"/>
                  <a:gd name="T23" fmla="*/ 30 h 66"/>
                  <a:gd name="T24" fmla="*/ 174 w 365"/>
                  <a:gd name="T25" fmla="*/ 24 h 66"/>
                  <a:gd name="T26" fmla="*/ 240 w 365"/>
                  <a:gd name="T27" fmla="*/ 18 h 66"/>
                  <a:gd name="T28" fmla="*/ 240 w 365"/>
                  <a:gd name="T29" fmla="*/ 18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086" name="Freeform 46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>
                  <a:gd name="T0" fmla="*/ 66 w 66"/>
                  <a:gd name="T1" fmla="*/ 18 h 48"/>
                  <a:gd name="T2" fmla="*/ 48 w 66"/>
                  <a:gd name="T3" fmla="*/ 0 h 48"/>
                  <a:gd name="T4" fmla="*/ 24 w 66"/>
                  <a:gd name="T5" fmla="*/ 12 h 48"/>
                  <a:gd name="T6" fmla="*/ 0 w 66"/>
                  <a:gd name="T7" fmla="*/ 30 h 48"/>
                  <a:gd name="T8" fmla="*/ 12 w 66"/>
                  <a:gd name="T9" fmla="*/ 48 h 48"/>
                  <a:gd name="T10" fmla="*/ 42 w 66"/>
                  <a:gd name="T11" fmla="*/ 30 h 48"/>
                  <a:gd name="T12" fmla="*/ 66 w 66"/>
                  <a:gd name="T13" fmla="*/ 18 h 48"/>
                  <a:gd name="T14" fmla="*/ 66 w 66"/>
                  <a:gd name="T15" fmla="*/ 1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087" name="Oval 47"/>
              <p:cNvSpPr>
                <a:spLocks noChangeArrowheads="1"/>
              </p:cNvSpPr>
              <p:nvPr/>
            </p:nvSpPr>
            <p:spPr bwMode="hidden">
              <a:xfrm>
                <a:off x="4546" y="3608"/>
                <a:ext cx="518" cy="31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088" name="Oval 48"/>
              <p:cNvSpPr>
                <a:spLocks noChangeArrowheads="1"/>
              </p:cNvSpPr>
              <p:nvPr/>
            </p:nvSpPr>
            <p:spPr bwMode="hidden">
              <a:xfrm>
                <a:off x="4578" y="3630"/>
                <a:ext cx="446" cy="27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089" name="Oval 49"/>
              <p:cNvSpPr>
                <a:spLocks noChangeArrowheads="1"/>
              </p:cNvSpPr>
              <p:nvPr/>
            </p:nvSpPr>
            <p:spPr bwMode="hidden">
              <a:xfrm>
                <a:off x="4610" y="3650"/>
                <a:ext cx="386" cy="233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090" name="Oval 50"/>
              <p:cNvSpPr>
                <a:spLocks noChangeArrowheads="1"/>
              </p:cNvSpPr>
              <p:nvPr/>
            </p:nvSpPr>
            <p:spPr bwMode="hidden">
              <a:xfrm>
                <a:off x="4654" y="3678"/>
                <a:ext cx="298" cy="1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091" name="Oval 51"/>
              <p:cNvSpPr>
                <a:spLocks noChangeArrowheads="1"/>
              </p:cNvSpPr>
              <p:nvPr/>
            </p:nvSpPr>
            <p:spPr bwMode="hidden">
              <a:xfrm>
                <a:off x="4690" y="3698"/>
                <a:ext cx="222" cy="139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092" name="Oval 52"/>
              <p:cNvSpPr>
                <a:spLocks noChangeArrowheads="1"/>
              </p:cNvSpPr>
              <p:nvPr/>
            </p:nvSpPr>
            <p:spPr bwMode="hidden">
              <a:xfrm>
                <a:off x="4738" y="3728"/>
                <a:ext cx="126" cy="8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3093" name="Group 53"/>
            <p:cNvGrpSpPr>
              <a:grpSpLocks/>
            </p:cNvGrpSpPr>
            <p:nvPr userDrawn="1"/>
          </p:nvGrpSpPr>
          <p:grpSpPr bwMode="auto">
            <a:xfrm>
              <a:off x="5280" y="3024"/>
              <a:ext cx="425" cy="258"/>
              <a:chOff x="5280" y="3024"/>
              <a:chExt cx="425" cy="258"/>
            </a:xfrm>
          </p:grpSpPr>
          <p:sp>
            <p:nvSpPr>
              <p:cNvPr id="343094" name="Freeform 54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>
                  <a:gd name="T0" fmla="*/ 209 w 382"/>
                  <a:gd name="T1" fmla="*/ 96 h 96"/>
                  <a:gd name="T2" fmla="*/ 143 w 382"/>
                  <a:gd name="T3" fmla="*/ 90 h 96"/>
                  <a:gd name="T4" fmla="*/ 83 w 382"/>
                  <a:gd name="T5" fmla="*/ 66 h 96"/>
                  <a:gd name="T6" fmla="*/ 35 w 382"/>
                  <a:gd name="T7" fmla="*/ 36 h 96"/>
                  <a:gd name="T8" fmla="*/ 6 w 382"/>
                  <a:gd name="T9" fmla="*/ 0 h 96"/>
                  <a:gd name="T10" fmla="*/ 0 w 382"/>
                  <a:gd name="T11" fmla="*/ 6 h 96"/>
                  <a:gd name="T12" fmla="*/ 29 w 382"/>
                  <a:gd name="T13" fmla="*/ 42 h 96"/>
                  <a:gd name="T14" fmla="*/ 77 w 382"/>
                  <a:gd name="T15" fmla="*/ 72 h 96"/>
                  <a:gd name="T16" fmla="*/ 137 w 382"/>
                  <a:gd name="T17" fmla="*/ 90 h 96"/>
                  <a:gd name="T18" fmla="*/ 209 w 382"/>
                  <a:gd name="T19" fmla="*/ 96 h 96"/>
                  <a:gd name="T20" fmla="*/ 263 w 382"/>
                  <a:gd name="T21" fmla="*/ 90 h 96"/>
                  <a:gd name="T22" fmla="*/ 311 w 382"/>
                  <a:gd name="T23" fmla="*/ 84 h 96"/>
                  <a:gd name="T24" fmla="*/ 352 w 382"/>
                  <a:gd name="T25" fmla="*/ 66 h 96"/>
                  <a:gd name="T26" fmla="*/ 382 w 382"/>
                  <a:gd name="T27" fmla="*/ 42 h 96"/>
                  <a:gd name="T28" fmla="*/ 376 w 382"/>
                  <a:gd name="T29" fmla="*/ 42 h 96"/>
                  <a:gd name="T30" fmla="*/ 346 w 382"/>
                  <a:gd name="T31" fmla="*/ 66 h 96"/>
                  <a:gd name="T32" fmla="*/ 305 w 382"/>
                  <a:gd name="T33" fmla="*/ 78 h 96"/>
                  <a:gd name="T34" fmla="*/ 263 w 382"/>
                  <a:gd name="T35" fmla="*/ 90 h 96"/>
                  <a:gd name="T36" fmla="*/ 209 w 382"/>
                  <a:gd name="T37" fmla="*/ 96 h 96"/>
                  <a:gd name="T38" fmla="*/ 209 w 382"/>
                  <a:gd name="T39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095" name="Freeform 55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>
                  <a:gd name="T0" fmla="*/ 174 w 258"/>
                  <a:gd name="T1" fmla="*/ 0 h 54"/>
                  <a:gd name="T2" fmla="*/ 216 w 258"/>
                  <a:gd name="T3" fmla="*/ 6 h 54"/>
                  <a:gd name="T4" fmla="*/ 258 w 258"/>
                  <a:gd name="T5" fmla="*/ 12 h 54"/>
                  <a:gd name="T6" fmla="*/ 252 w 258"/>
                  <a:gd name="T7" fmla="*/ 6 h 54"/>
                  <a:gd name="T8" fmla="*/ 216 w 258"/>
                  <a:gd name="T9" fmla="*/ 0 h 54"/>
                  <a:gd name="T10" fmla="*/ 174 w 258"/>
                  <a:gd name="T11" fmla="*/ 0 h 54"/>
                  <a:gd name="T12" fmla="*/ 120 w 258"/>
                  <a:gd name="T13" fmla="*/ 6 h 54"/>
                  <a:gd name="T14" fmla="*/ 78 w 258"/>
                  <a:gd name="T15" fmla="*/ 12 h 54"/>
                  <a:gd name="T16" fmla="*/ 36 w 258"/>
                  <a:gd name="T17" fmla="*/ 30 h 54"/>
                  <a:gd name="T18" fmla="*/ 0 w 258"/>
                  <a:gd name="T19" fmla="*/ 48 h 54"/>
                  <a:gd name="T20" fmla="*/ 6 w 258"/>
                  <a:gd name="T21" fmla="*/ 54 h 54"/>
                  <a:gd name="T22" fmla="*/ 36 w 258"/>
                  <a:gd name="T23" fmla="*/ 36 h 54"/>
                  <a:gd name="T24" fmla="*/ 78 w 258"/>
                  <a:gd name="T25" fmla="*/ 18 h 54"/>
                  <a:gd name="T26" fmla="*/ 120 w 258"/>
                  <a:gd name="T27" fmla="*/ 6 h 54"/>
                  <a:gd name="T28" fmla="*/ 174 w 258"/>
                  <a:gd name="T29" fmla="*/ 0 h 54"/>
                  <a:gd name="T30" fmla="*/ 174 w 258"/>
                  <a:gd name="T31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096" name="Freeform 56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>
                  <a:gd name="T0" fmla="*/ 54 w 60"/>
                  <a:gd name="T1" fmla="*/ 90 h 156"/>
                  <a:gd name="T2" fmla="*/ 48 w 60"/>
                  <a:gd name="T3" fmla="*/ 126 h 156"/>
                  <a:gd name="T4" fmla="*/ 24 w 60"/>
                  <a:gd name="T5" fmla="*/ 156 h 156"/>
                  <a:gd name="T6" fmla="*/ 30 w 60"/>
                  <a:gd name="T7" fmla="*/ 156 h 156"/>
                  <a:gd name="T8" fmla="*/ 54 w 60"/>
                  <a:gd name="T9" fmla="*/ 126 h 156"/>
                  <a:gd name="T10" fmla="*/ 60 w 60"/>
                  <a:gd name="T11" fmla="*/ 90 h 156"/>
                  <a:gd name="T12" fmla="*/ 54 w 60"/>
                  <a:gd name="T13" fmla="*/ 66 h 156"/>
                  <a:gd name="T14" fmla="*/ 48 w 60"/>
                  <a:gd name="T15" fmla="*/ 42 h 156"/>
                  <a:gd name="T16" fmla="*/ 30 w 60"/>
                  <a:gd name="T17" fmla="*/ 18 h 156"/>
                  <a:gd name="T18" fmla="*/ 6 w 60"/>
                  <a:gd name="T19" fmla="*/ 0 h 156"/>
                  <a:gd name="T20" fmla="*/ 0 w 60"/>
                  <a:gd name="T21" fmla="*/ 6 h 156"/>
                  <a:gd name="T22" fmla="*/ 24 w 60"/>
                  <a:gd name="T23" fmla="*/ 24 h 156"/>
                  <a:gd name="T24" fmla="*/ 42 w 60"/>
                  <a:gd name="T25" fmla="*/ 42 h 156"/>
                  <a:gd name="T26" fmla="*/ 48 w 60"/>
                  <a:gd name="T27" fmla="*/ 66 h 156"/>
                  <a:gd name="T28" fmla="*/ 54 w 60"/>
                  <a:gd name="T29" fmla="*/ 90 h 156"/>
                  <a:gd name="T30" fmla="*/ 54 w 60"/>
                  <a:gd name="T31" fmla="*/ 9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097" name="Freeform 57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>
                  <a:gd name="T0" fmla="*/ 114 w 192"/>
                  <a:gd name="T1" fmla="*/ 12 h 18"/>
                  <a:gd name="T2" fmla="*/ 72 w 192"/>
                  <a:gd name="T3" fmla="*/ 6 h 18"/>
                  <a:gd name="T4" fmla="*/ 30 w 192"/>
                  <a:gd name="T5" fmla="*/ 0 h 18"/>
                  <a:gd name="T6" fmla="*/ 0 w 192"/>
                  <a:gd name="T7" fmla="*/ 0 h 18"/>
                  <a:gd name="T8" fmla="*/ 54 w 192"/>
                  <a:gd name="T9" fmla="*/ 12 h 18"/>
                  <a:gd name="T10" fmla="*/ 114 w 192"/>
                  <a:gd name="T11" fmla="*/ 18 h 18"/>
                  <a:gd name="T12" fmla="*/ 156 w 192"/>
                  <a:gd name="T13" fmla="*/ 18 h 18"/>
                  <a:gd name="T14" fmla="*/ 192 w 192"/>
                  <a:gd name="T15" fmla="*/ 12 h 18"/>
                  <a:gd name="T16" fmla="*/ 186 w 192"/>
                  <a:gd name="T17" fmla="*/ 0 h 18"/>
                  <a:gd name="T18" fmla="*/ 150 w 192"/>
                  <a:gd name="T19" fmla="*/ 6 h 18"/>
                  <a:gd name="T20" fmla="*/ 114 w 192"/>
                  <a:gd name="T21" fmla="*/ 12 h 18"/>
                  <a:gd name="T22" fmla="*/ 114 w 192"/>
                  <a:gd name="T23" fmla="*/ 1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098" name="Freeform 58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>
                  <a:gd name="T0" fmla="*/ 11 w 161"/>
                  <a:gd name="T1" fmla="*/ 114 h 186"/>
                  <a:gd name="T2" fmla="*/ 17 w 161"/>
                  <a:gd name="T3" fmla="*/ 96 h 186"/>
                  <a:gd name="T4" fmla="*/ 23 w 161"/>
                  <a:gd name="T5" fmla="*/ 78 h 186"/>
                  <a:gd name="T6" fmla="*/ 53 w 161"/>
                  <a:gd name="T7" fmla="*/ 42 h 186"/>
                  <a:gd name="T8" fmla="*/ 101 w 161"/>
                  <a:gd name="T9" fmla="*/ 18 h 186"/>
                  <a:gd name="T10" fmla="*/ 155 w 161"/>
                  <a:gd name="T11" fmla="*/ 6 h 186"/>
                  <a:gd name="T12" fmla="*/ 161 w 161"/>
                  <a:gd name="T13" fmla="*/ 0 h 186"/>
                  <a:gd name="T14" fmla="*/ 95 w 161"/>
                  <a:gd name="T15" fmla="*/ 12 h 186"/>
                  <a:gd name="T16" fmla="*/ 47 w 161"/>
                  <a:gd name="T17" fmla="*/ 36 h 186"/>
                  <a:gd name="T18" fmla="*/ 11 w 161"/>
                  <a:gd name="T19" fmla="*/ 72 h 186"/>
                  <a:gd name="T20" fmla="*/ 5 w 161"/>
                  <a:gd name="T21" fmla="*/ 90 h 186"/>
                  <a:gd name="T22" fmla="*/ 0 w 161"/>
                  <a:gd name="T23" fmla="*/ 114 h 186"/>
                  <a:gd name="T24" fmla="*/ 11 w 161"/>
                  <a:gd name="T25" fmla="*/ 150 h 186"/>
                  <a:gd name="T26" fmla="*/ 23 w 161"/>
                  <a:gd name="T27" fmla="*/ 168 h 186"/>
                  <a:gd name="T28" fmla="*/ 41 w 161"/>
                  <a:gd name="T29" fmla="*/ 186 h 186"/>
                  <a:gd name="T30" fmla="*/ 65 w 161"/>
                  <a:gd name="T31" fmla="*/ 186 h 186"/>
                  <a:gd name="T32" fmla="*/ 41 w 161"/>
                  <a:gd name="T33" fmla="*/ 168 h 186"/>
                  <a:gd name="T34" fmla="*/ 23 w 161"/>
                  <a:gd name="T35" fmla="*/ 150 h 186"/>
                  <a:gd name="T36" fmla="*/ 17 w 161"/>
                  <a:gd name="T37" fmla="*/ 132 h 186"/>
                  <a:gd name="T38" fmla="*/ 11 w 161"/>
                  <a:gd name="T39" fmla="*/ 114 h 186"/>
                  <a:gd name="T40" fmla="*/ 11 w 161"/>
                  <a:gd name="T41" fmla="*/ 114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099" name="Freeform 59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>
                  <a:gd name="T0" fmla="*/ 0 w 185"/>
                  <a:gd name="T1" fmla="*/ 6 h 210"/>
                  <a:gd name="T2" fmla="*/ 66 w 185"/>
                  <a:gd name="T3" fmla="*/ 12 h 210"/>
                  <a:gd name="T4" fmla="*/ 119 w 185"/>
                  <a:gd name="T5" fmla="*/ 36 h 210"/>
                  <a:gd name="T6" fmla="*/ 155 w 185"/>
                  <a:gd name="T7" fmla="*/ 72 h 210"/>
                  <a:gd name="T8" fmla="*/ 161 w 185"/>
                  <a:gd name="T9" fmla="*/ 90 h 210"/>
                  <a:gd name="T10" fmla="*/ 167 w 185"/>
                  <a:gd name="T11" fmla="*/ 114 h 210"/>
                  <a:gd name="T12" fmla="*/ 161 w 185"/>
                  <a:gd name="T13" fmla="*/ 138 h 210"/>
                  <a:gd name="T14" fmla="*/ 149 w 185"/>
                  <a:gd name="T15" fmla="*/ 162 h 210"/>
                  <a:gd name="T16" fmla="*/ 119 w 185"/>
                  <a:gd name="T17" fmla="*/ 180 h 210"/>
                  <a:gd name="T18" fmla="*/ 90 w 185"/>
                  <a:gd name="T19" fmla="*/ 198 h 210"/>
                  <a:gd name="T20" fmla="*/ 96 w 185"/>
                  <a:gd name="T21" fmla="*/ 210 h 210"/>
                  <a:gd name="T22" fmla="*/ 131 w 185"/>
                  <a:gd name="T23" fmla="*/ 192 h 210"/>
                  <a:gd name="T24" fmla="*/ 161 w 185"/>
                  <a:gd name="T25" fmla="*/ 168 h 210"/>
                  <a:gd name="T26" fmla="*/ 179 w 185"/>
                  <a:gd name="T27" fmla="*/ 144 h 210"/>
                  <a:gd name="T28" fmla="*/ 185 w 185"/>
                  <a:gd name="T29" fmla="*/ 114 h 210"/>
                  <a:gd name="T30" fmla="*/ 179 w 185"/>
                  <a:gd name="T31" fmla="*/ 90 h 210"/>
                  <a:gd name="T32" fmla="*/ 173 w 185"/>
                  <a:gd name="T33" fmla="*/ 66 h 210"/>
                  <a:gd name="T34" fmla="*/ 155 w 185"/>
                  <a:gd name="T35" fmla="*/ 48 h 210"/>
                  <a:gd name="T36" fmla="*/ 131 w 185"/>
                  <a:gd name="T37" fmla="*/ 30 h 210"/>
                  <a:gd name="T38" fmla="*/ 72 w 185"/>
                  <a:gd name="T39" fmla="*/ 6 h 210"/>
                  <a:gd name="T40" fmla="*/ 0 w 185"/>
                  <a:gd name="T41" fmla="*/ 0 h 210"/>
                  <a:gd name="T42" fmla="*/ 0 w 185"/>
                  <a:gd name="T43" fmla="*/ 6 h 210"/>
                  <a:gd name="T44" fmla="*/ 0 w 185"/>
                  <a:gd name="T45" fmla="*/ 6 h 210"/>
                  <a:gd name="T46" fmla="*/ 0 w 185"/>
                  <a:gd name="T47" fmla="*/ 6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100" name="Freeform 60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>
                  <a:gd name="T0" fmla="*/ 150 w 299"/>
                  <a:gd name="T1" fmla="*/ 0 h 186"/>
                  <a:gd name="T2" fmla="*/ 90 w 299"/>
                  <a:gd name="T3" fmla="*/ 6 h 186"/>
                  <a:gd name="T4" fmla="*/ 42 w 299"/>
                  <a:gd name="T5" fmla="*/ 30 h 186"/>
                  <a:gd name="T6" fmla="*/ 12 w 299"/>
                  <a:gd name="T7" fmla="*/ 54 h 186"/>
                  <a:gd name="T8" fmla="*/ 6 w 299"/>
                  <a:gd name="T9" fmla="*/ 72 h 186"/>
                  <a:gd name="T10" fmla="*/ 0 w 299"/>
                  <a:gd name="T11" fmla="*/ 90 h 186"/>
                  <a:gd name="T12" fmla="*/ 6 w 299"/>
                  <a:gd name="T13" fmla="*/ 108 h 186"/>
                  <a:gd name="T14" fmla="*/ 12 w 299"/>
                  <a:gd name="T15" fmla="*/ 126 h 186"/>
                  <a:gd name="T16" fmla="*/ 42 w 299"/>
                  <a:gd name="T17" fmla="*/ 156 h 186"/>
                  <a:gd name="T18" fmla="*/ 90 w 299"/>
                  <a:gd name="T19" fmla="*/ 180 h 186"/>
                  <a:gd name="T20" fmla="*/ 150 w 299"/>
                  <a:gd name="T21" fmla="*/ 186 h 186"/>
                  <a:gd name="T22" fmla="*/ 209 w 299"/>
                  <a:gd name="T23" fmla="*/ 180 h 186"/>
                  <a:gd name="T24" fmla="*/ 257 w 299"/>
                  <a:gd name="T25" fmla="*/ 156 h 186"/>
                  <a:gd name="T26" fmla="*/ 287 w 299"/>
                  <a:gd name="T27" fmla="*/ 126 h 186"/>
                  <a:gd name="T28" fmla="*/ 299 w 299"/>
                  <a:gd name="T29" fmla="*/ 108 h 186"/>
                  <a:gd name="T30" fmla="*/ 299 w 299"/>
                  <a:gd name="T31" fmla="*/ 90 h 186"/>
                  <a:gd name="T32" fmla="*/ 299 w 299"/>
                  <a:gd name="T33" fmla="*/ 72 h 186"/>
                  <a:gd name="T34" fmla="*/ 287 w 299"/>
                  <a:gd name="T35" fmla="*/ 54 h 186"/>
                  <a:gd name="T36" fmla="*/ 257 w 299"/>
                  <a:gd name="T37" fmla="*/ 30 h 186"/>
                  <a:gd name="T38" fmla="*/ 209 w 299"/>
                  <a:gd name="T39" fmla="*/ 6 h 186"/>
                  <a:gd name="T40" fmla="*/ 150 w 299"/>
                  <a:gd name="T41" fmla="*/ 0 h 186"/>
                  <a:gd name="T42" fmla="*/ 150 w 299"/>
                  <a:gd name="T43" fmla="*/ 0 h 186"/>
                  <a:gd name="T44" fmla="*/ 150 w 299"/>
                  <a:gd name="T45" fmla="*/ 180 h 186"/>
                  <a:gd name="T46" fmla="*/ 96 w 299"/>
                  <a:gd name="T47" fmla="*/ 174 h 186"/>
                  <a:gd name="T48" fmla="*/ 48 w 299"/>
                  <a:gd name="T49" fmla="*/ 156 h 186"/>
                  <a:gd name="T50" fmla="*/ 18 w 299"/>
                  <a:gd name="T51" fmla="*/ 126 h 186"/>
                  <a:gd name="T52" fmla="*/ 12 w 299"/>
                  <a:gd name="T53" fmla="*/ 108 h 186"/>
                  <a:gd name="T54" fmla="*/ 6 w 299"/>
                  <a:gd name="T55" fmla="*/ 90 h 186"/>
                  <a:gd name="T56" fmla="*/ 12 w 299"/>
                  <a:gd name="T57" fmla="*/ 72 h 186"/>
                  <a:gd name="T58" fmla="*/ 18 w 299"/>
                  <a:gd name="T59" fmla="*/ 54 h 186"/>
                  <a:gd name="T60" fmla="*/ 48 w 299"/>
                  <a:gd name="T61" fmla="*/ 30 h 186"/>
                  <a:gd name="T62" fmla="*/ 96 w 299"/>
                  <a:gd name="T63" fmla="*/ 12 h 186"/>
                  <a:gd name="T64" fmla="*/ 150 w 299"/>
                  <a:gd name="T65" fmla="*/ 6 h 186"/>
                  <a:gd name="T66" fmla="*/ 203 w 299"/>
                  <a:gd name="T67" fmla="*/ 12 h 186"/>
                  <a:gd name="T68" fmla="*/ 251 w 299"/>
                  <a:gd name="T69" fmla="*/ 30 h 186"/>
                  <a:gd name="T70" fmla="*/ 281 w 299"/>
                  <a:gd name="T71" fmla="*/ 54 h 186"/>
                  <a:gd name="T72" fmla="*/ 293 w 299"/>
                  <a:gd name="T73" fmla="*/ 72 h 186"/>
                  <a:gd name="T74" fmla="*/ 293 w 299"/>
                  <a:gd name="T75" fmla="*/ 90 h 186"/>
                  <a:gd name="T76" fmla="*/ 293 w 299"/>
                  <a:gd name="T77" fmla="*/ 108 h 186"/>
                  <a:gd name="T78" fmla="*/ 281 w 299"/>
                  <a:gd name="T79" fmla="*/ 126 h 186"/>
                  <a:gd name="T80" fmla="*/ 251 w 299"/>
                  <a:gd name="T81" fmla="*/ 156 h 186"/>
                  <a:gd name="T82" fmla="*/ 203 w 299"/>
                  <a:gd name="T83" fmla="*/ 174 h 186"/>
                  <a:gd name="T84" fmla="*/ 150 w 299"/>
                  <a:gd name="T85" fmla="*/ 180 h 186"/>
                  <a:gd name="T86" fmla="*/ 150 w 299"/>
                  <a:gd name="T87" fmla="*/ 18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43101" name="Group 61"/>
              <p:cNvGrpSpPr>
                <a:grpSpLocks/>
              </p:cNvGrpSpPr>
              <p:nvPr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343102" name="Oval 62"/>
                <p:cNvSpPr>
                  <a:spLocks noChangeArrowheads="1"/>
                </p:cNvSpPr>
                <p:nvPr userDrawn="1"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3103" name="Oval 63"/>
                <p:cNvSpPr>
                  <a:spLocks noChangeArrowheads="1"/>
                </p:cNvSpPr>
                <p:nvPr userDrawn="1"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3104" name="Oval 64"/>
                <p:cNvSpPr>
                  <a:spLocks noChangeArrowheads="1"/>
                </p:cNvSpPr>
                <p:nvPr userDrawn="1"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3105" name="Oval 65"/>
                <p:cNvSpPr>
                  <a:spLocks noChangeArrowheads="1"/>
                </p:cNvSpPr>
                <p:nvPr userDrawn="1"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43106" name="Rectangle 6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43107" name="Rectangle 6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43108" name="Rectangle 68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3C84ED77-8D3D-4703-8084-AC5B75DA1DC5}" type="datetime1">
              <a:rPr lang="en-US" smtClean="0"/>
              <a:t>2/10/2020</a:t>
            </a:fld>
            <a:endParaRPr lang="en-US"/>
          </a:p>
        </p:txBody>
      </p:sp>
      <p:sp>
        <p:nvSpPr>
          <p:cNvPr id="343109" name="Rectangle 69"/>
          <p:cNvSpPr>
            <a:spLocks noGrp="1" noChangeArrowheads="1"/>
          </p:cNvSpPr>
          <p:nvPr>
            <p:ph type="ftr" sz="quarter" idx="3"/>
          </p:nvPr>
        </p:nvSpPr>
        <p:spPr>
          <a:xfrm>
            <a:off x="2743200" y="6248400"/>
            <a:ext cx="3684588" cy="454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Linear Regression for Machine Learning</a:t>
            </a:r>
            <a:endParaRPr lang="en-US"/>
          </a:p>
        </p:txBody>
      </p:sp>
      <p:sp>
        <p:nvSpPr>
          <p:cNvPr id="343110" name="Rectangle 7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4EE321F-3BA0-461A-ACEA-39D8929CF1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D850CE-A8FF-4C07-B405-8932CF3BDC67}" type="datetime1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Linear Regression for 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CA658B-AE93-45DD-A753-D73395B4BC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83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483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483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E96794-1637-4D37-9CDF-0DCBDFD657F4}" type="datetime1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Linear Regression for 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BFF503-F8F8-49DE-B507-47826D1E0B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02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0E4CC4A-1055-4C15-A426-96A9FB061B7A}" type="datetime1">
              <a:rPr lang="en-US" smtClean="0"/>
              <a:t>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Linear Regression for Machine Learning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3BFA0EF-F9C9-4CBE-9B4C-3E255273CE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19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6EAF84A-F6F3-400F-9F6F-C016E65740E1}" type="datetime1">
              <a:rPr lang="en-US" smtClean="0"/>
              <a:t>2/10/2020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Linear Regression for Machine Learning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7E3D079-099A-4A62-B5EA-4614644657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89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A7E92E3-4212-4896-A408-D7DB154A6AC2}" type="datetime1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Linear Regression for 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30DF873-E5C3-497C-85D8-5740712930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45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Online Image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42A655C-CDC0-4B5B-BF2C-7CEBE065AD7B}" type="datetime1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Linear Regression for Machine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051416E-CC59-4761-A173-ADD4A00B4A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22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010487-3119-47C3-976B-256FE537805E}" type="datetime1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245225"/>
            <a:ext cx="38100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Linear Regression for 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EA14E8-C5E1-4853-8D90-9A1B5DF848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3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7EAEB0-82B4-4F7C-8CF2-85C23702F192}" type="datetime1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245225"/>
            <a:ext cx="3657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Linear Regression for 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BD8B72-DF49-433A-B63B-1068AEC3CF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1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04584F-1237-480A-9B7B-AE50BE20696E}" type="datetime1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Linear Regression for Machine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30647A-9BC4-4F4B-B16E-211CF7DD6B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42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0D64B7-25F4-46BA-84EC-7122E74A390A}" type="datetime1">
              <a:rPr lang="en-US" smtClean="0"/>
              <a:t>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Linear Regression for Machine Learning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0DA209-4F54-4AA9-B0F8-8184278C01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8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1B924D-5FF9-4915-BDB6-DF8404FA7345}" type="datetime1">
              <a:rPr lang="en-US" smtClean="0"/>
              <a:t>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43200" y="6245225"/>
            <a:ext cx="3657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Linear Regression for Machine Learning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8AA205-D70D-46BF-88DD-349D5C289E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32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60B7CA-C31C-4F3F-81B8-2865C1541145}" type="datetime1">
              <a:rPr lang="en-US" smtClean="0"/>
              <a:t>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Linear Regression for Machine Learning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9A3120-300B-4ECB-BEBB-D1939FF105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78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70D8F3-5D0B-4027-AF0D-E16392A056DD}" type="datetime1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Linear Regression for Machine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6DEA68-144F-42F2-B845-170D624C6A2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7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CA804F-17A6-459D-85FD-84A0150F096B}" type="datetime1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Linear Regression for Machine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73327E-32AB-49E1-97C8-894F570B6A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96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Freeform 2"/>
          <p:cNvSpPr>
            <a:spLocks/>
          </p:cNvSpPr>
          <p:nvPr/>
        </p:nvSpPr>
        <p:spPr bwMode="hidden">
          <a:xfrm>
            <a:off x="6627813" y="6429375"/>
            <a:ext cx="285750" cy="209550"/>
          </a:xfrm>
          <a:custGeom>
            <a:avLst/>
            <a:gdLst>
              <a:gd name="T0" fmla="*/ 0 w 179"/>
              <a:gd name="T1" fmla="*/ 132 h 132"/>
              <a:gd name="T2" fmla="*/ 29 w 179"/>
              <a:gd name="T3" fmla="*/ 132 h 132"/>
              <a:gd name="T4" fmla="*/ 77 w 179"/>
              <a:gd name="T5" fmla="*/ 108 h 132"/>
              <a:gd name="T6" fmla="*/ 119 w 179"/>
              <a:gd name="T7" fmla="*/ 78 h 132"/>
              <a:gd name="T8" fmla="*/ 155 w 179"/>
              <a:gd name="T9" fmla="*/ 48 h 132"/>
              <a:gd name="T10" fmla="*/ 179 w 179"/>
              <a:gd name="T11" fmla="*/ 12 h 132"/>
              <a:gd name="T12" fmla="*/ 173 w 179"/>
              <a:gd name="T13" fmla="*/ 6 h 132"/>
              <a:gd name="T14" fmla="*/ 167 w 179"/>
              <a:gd name="T15" fmla="*/ 0 h 132"/>
              <a:gd name="T16" fmla="*/ 137 w 179"/>
              <a:gd name="T17" fmla="*/ 42 h 132"/>
              <a:gd name="T18" fmla="*/ 101 w 179"/>
              <a:gd name="T19" fmla="*/ 78 h 132"/>
              <a:gd name="T20" fmla="*/ 53 w 179"/>
              <a:gd name="T21" fmla="*/ 108 h 132"/>
              <a:gd name="T22" fmla="*/ 0 w 179"/>
              <a:gd name="T23" fmla="*/ 132 h 132"/>
              <a:gd name="T24" fmla="*/ 0 w 179"/>
              <a:gd name="T25" fmla="*/ 132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9" h="132">
                <a:moveTo>
                  <a:pt x="0" y="132"/>
                </a:moveTo>
                <a:lnTo>
                  <a:pt x="29" y="132"/>
                </a:lnTo>
                <a:lnTo>
                  <a:pt x="77" y="108"/>
                </a:lnTo>
                <a:lnTo>
                  <a:pt x="119" y="78"/>
                </a:lnTo>
                <a:lnTo>
                  <a:pt x="155" y="48"/>
                </a:lnTo>
                <a:lnTo>
                  <a:pt x="179" y="12"/>
                </a:lnTo>
                <a:lnTo>
                  <a:pt x="173" y="6"/>
                </a:lnTo>
                <a:lnTo>
                  <a:pt x="167" y="0"/>
                </a:lnTo>
                <a:lnTo>
                  <a:pt x="137" y="42"/>
                </a:lnTo>
                <a:lnTo>
                  <a:pt x="101" y="78"/>
                </a:lnTo>
                <a:lnTo>
                  <a:pt x="53" y="108"/>
                </a:lnTo>
                <a:lnTo>
                  <a:pt x="0" y="132"/>
                </a:lnTo>
                <a:lnTo>
                  <a:pt x="0" y="132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87843"/>
                  <a:invGamma/>
                </a:schemeClr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42019" name="Group 3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342020" name="Freeform 4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>
                <a:gd name="T0" fmla="*/ 5740 w 5740"/>
                <a:gd name="T1" fmla="*/ 4316 h 4316"/>
                <a:gd name="T2" fmla="*/ 0 w 5740"/>
                <a:gd name="T3" fmla="*/ 4316 h 4316"/>
                <a:gd name="T4" fmla="*/ 0 w 5740"/>
                <a:gd name="T5" fmla="*/ 0 h 4316"/>
                <a:gd name="T6" fmla="*/ 5740 w 5740"/>
                <a:gd name="T7" fmla="*/ 0 h 4316"/>
                <a:gd name="T8" fmla="*/ 5740 w 5740"/>
                <a:gd name="T9" fmla="*/ 4316 h 4316"/>
                <a:gd name="T10" fmla="*/ 5740 w 5740"/>
                <a:gd name="T11" fmla="*/ 4316 h 4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2021" name="Group 5"/>
            <p:cNvGrpSpPr>
              <a:grpSpLocks/>
            </p:cNvGrpSpPr>
            <p:nvPr userDrawn="1"/>
          </p:nvGrpSpPr>
          <p:grpSpPr bwMode="auto">
            <a:xfrm>
              <a:off x="3528" y="3715"/>
              <a:ext cx="792" cy="521"/>
              <a:chOff x="3527" y="3715"/>
              <a:chExt cx="792" cy="521"/>
            </a:xfrm>
          </p:grpSpPr>
          <p:sp>
            <p:nvSpPr>
              <p:cNvPr id="342022" name="Oval 6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023" name="Oval 7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024" name="Oval 8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025" name="Oval 9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026" name="Oval 10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027" name="Freeform 11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>
                  <a:gd name="T0" fmla="*/ 376 w 382"/>
                  <a:gd name="T1" fmla="*/ 12 h 161"/>
                  <a:gd name="T2" fmla="*/ 257 w 382"/>
                  <a:gd name="T3" fmla="*/ 24 h 161"/>
                  <a:gd name="T4" fmla="*/ 149 w 382"/>
                  <a:gd name="T5" fmla="*/ 54 h 161"/>
                  <a:gd name="T6" fmla="*/ 101 w 382"/>
                  <a:gd name="T7" fmla="*/ 77 h 161"/>
                  <a:gd name="T8" fmla="*/ 59 w 382"/>
                  <a:gd name="T9" fmla="*/ 101 h 161"/>
                  <a:gd name="T10" fmla="*/ 24 w 382"/>
                  <a:gd name="T11" fmla="*/ 131 h 161"/>
                  <a:gd name="T12" fmla="*/ 0 w 382"/>
                  <a:gd name="T13" fmla="*/ 161 h 161"/>
                  <a:gd name="T14" fmla="*/ 0 w 382"/>
                  <a:gd name="T15" fmla="*/ 137 h 161"/>
                  <a:gd name="T16" fmla="*/ 29 w 382"/>
                  <a:gd name="T17" fmla="*/ 107 h 161"/>
                  <a:gd name="T18" fmla="*/ 65 w 382"/>
                  <a:gd name="T19" fmla="*/ 83 h 161"/>
                  <a:gd name="T20" fmla="*/ 155 w 382"/>
                  <a:gd name="T21" fmla="*/ 36 h 161"/>
                  <a:gd name="T22" fmla="*/ 257 w 382"/>
                  <a:gd name="T23" fmla="*/ 12 h 161"/>
                  <a:gd name="T24" fmla="*/ 376 w 382"/>
                  <a:gd name="T25" fmla="*/ 0 h 161"/>
                  <a:gd name="T26" fmla="*/ 376 w 382"/>
                  <a:gd name="T27" fmla="*/ 0 h 161"/>
                  <a:gd name="T28" fmla="*/ 382 w 382"/>
                  <a:gd name="T29" fmla="*/ 0 h 161"/>
                  <a:gd name="T30" fmla="*/ 382 w 382"/>
                  <a:gd name="T31" fmla="*/ 12 h 161"/>
                  <a:gd name="T32" fmla="*/ 376 w 382"/>
                  <a:gd name="T33" fmla="*/ 12 h 161"/>
                  <a:gd name="T34" fmla="*/ 376 w 382"/>
                  <a:gd name="T35" fmla="*/ 12 h 161"/>
                  <a:gd name="T36" fmla="*/ 376 w 382"/>
                  <a:gd name="T37" fmla="*/ 12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028" name="Freeform 12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>
                  <a:gd name="T0" fmla="*/ 257 w 443"/>
                  <a:gd name="T1" fmla="*/ 54 h 66"/>
                  <a:gd name="T2" fmla="*/ 353 w 443"/>
                  <a:gd name="T3" fmla="*/ 48 h 66"/>
                  <a:gd name="T4" fmla="*/ 443 w 443"/>
                  <a:gd name="T5" fmla="*/ 24 h 66"/>
                  <a:gd name="T6" fmla="*/ 443 w 443"/>
                  <a:gd name="T7" fmla="*/ 36 h 66"/>
                  <a:gd name="T8" fmla="*/ 353 w 443"/>
                  <a:gd name="T9" fmla="*/ 60 h 66"/>
                  <a:gd name="T10" fmla="*/ 257 w 443"/>
                  <a:gd name="T11" fmla="*/ 66 h 66"/>
                  <a:gd name="T12" fmla="*/ 186 w 443"/>
                  <a:gd name="T13" fmla="*/ 60 h 66"/>
                  <a:gd name="T14" fmla="*/ 120 w 443"/>
                  <a:gd name="T15" fmla="*/ 48 h 66"/>
                  <a:gd name="T16" fmla="*/ 60 w 443"/>
                  <a:gd name="T17" fmla="*/ 36 h 66"/>
                  <a:gd name="T18" fmla="*/ 0 w 443"/>
                  <a:gd name="T19" fmla="*/ 12 h 66"/>
                  <a:gd name="T20" fmla="*/ 0 w 443"/>
                  <a:gd name="T21" fmla="*/ 0 h 66"/>
                  <a:gd name="T22" fmla="*/ 54 w 443"/>
                  <a:gd name="T23" fmla="*/ 24 h 66"/>
                  <a:gd name="T24" fmla="*/ 120 w 443"/>
                  <a:gd name="T25" fmla="*/ 36 h 66"/>
                  <a:gd name="T26" fmla="*/ 186 w 443"/>
                  <a:gd name="T27" fmla="*/ 48 h 66"/>
                  <a:gd name="T28" fmla="*/ 257 w 443"/>
                  <a:gd name="T29" fmla="*/ 54 h 66"/>
                  <a:gd name="T30" fmla="*/ 257 w 443"/>
                  <a:gd name="T31" fmla="*/ 5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84706"/>
                      <a:invGamma/>
                    </a:schemeClr>
                  </a:gs>
                  <a:gs pos="100000">
                    <a:schemeClr val="accent2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029" name="Freeform 13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>
                  <a:gd name="T0" fmla="*/ 12 w 89"/>
                  <a:gd name="T1" fmla="*/ 66 h 216"/>
                  <a:gd name="T2" fmla="*/ 18 w 89"/>
                  <a:gd name="T3" fmla="*/ 108 h 216"/>
                  <a:gd name="T4" fmla="*/ 36 w 89"/>
                  <a:gd name="T5" fmla="*/ 144 h 216"/>
                  <a:gd name="T6" fmla="*/ 60 w 89"/>
                  <a:gd name="T7" fmla="*/ 180 h 216"/>
                  <a:gd name="T8" fmla="*/ 89 w 89"/>
                  <a:gd name="T9" fmla="*/ 216 h 216"/>
                  <a:gd name="T10" fmla="*/ 72 w 89"/>
                  <a:gd name="T11" fmla="*/ 216 h 216"/>
                  <a:gd name="T12" fmla="*/ 42 w 89"/>
                  <a:gd name="T13" fmla="*/ 180 h 216"/>
                  <a:gd name="T14" fmla="*/ 18 w 89"/>
                  <a:gd name="T15" fmla="*/ 144 h 216"/>
                  <a:gd name="T16" fmla="*/ 6 w 89"/>
                  <a:gd name="T17" fmla="*/ 108 h 216"/>
                  <a:gd name="T18" fmla="*/ 0 w 89"/>
                  <a:gd name="T19" fmla="*/ 66 h 216"/>
                  <a:gd name="T20" fmla="*/ 0 w 89"/>
                  <a:gd name="T21" fmla="*/ 30 h 216"/>
                  <a:gd name="T22" fmla="*/ 12 w 89"/>
                  <a:gd name="T23" fmla="*/ 0 h 216"/>
                  <a:gd name="T24" fmla="*/ 30 w 89"/>
                  <a:gd name="T25" fmla="*/ 0 h 216"/>
                  <a:gd name="T26" fmla="*/ 18 w 89"/>
                  <a:gd name="T27" fmla="*/ 30 h 216"/>
                  <a:gd name="T28" fmla="*/ 12 w 89"/>
                  <a:gd name="T29" fmla="*/ 66 h 216"/>
                  <a:gd name="T30" fmla="*/ 12 w 89"/>
                  <a:gd name="T31" fmla="*/ 6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030" name="Freeform 14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>
                  <a:gd name="T0" fmla="*/ 382 w 747"/>
                  <a:gd name="T1" fmla="*/ 443 h 461"/>
                  <a:gd name="T2" fmla="*/ 311 w 747"/>
                  <a:gd name="T3" fmla="*/ 437 h 461"/>
                  <a:gd name="T4" fmla="*/ 245 w 747"/>
                  <a:gd name="T5" fmla="*/ 425 h 461"/>
                  <a:gd name="T6" fmla="*/ 185 w 747"/>
                  <a:gd name="T7" fmla="*/ 407 h 461"/>
                  <a:gd name="T8" fmla="*/ 131 w 747"/>
                  <a:gd name="T9" fmla="*/ 383 h 461"/>
                  <a:gd name="T10" fmla="*/ 83 w 747"/>
                  <a:gd name="T11" fmla="*/ 347 h 461"/>
                  <a:gd name="T12" fmla="*/ 53 w 747"/>
                  <a:gd name="T13" fmla="*/ 311 h 461"/>
                  <a:gd name="T14" fmla="*/ 30 w 747"/>
                  <a:gd name="T15" fmla="*/ 269 h 461"/>
                  <a:gd name="T16" fmla="*/ 24 w 747"/>
                  <a:gd name="T17" fmla="*/ 227 h 461"/>
                  <a:gd name="T18" fmla="*/ 30 w 747"/>
                  <a:gd name="T19" fmla="*/ 185 h 461"/>
                  <a:gd name="T20" fmla="*/ 53 w 747"/>
                  <a:gd name="T21" fmla="*/ 143 h 461"/>
                  <a:gd name="T22" fmla="*/ 83 w 747"/>
                  <a:gd name="T23" fmla="*/ 107 h 461"/>
                  <a:gd name="T24" fmla="*/ 131 w 747"/>
                  <a:gd name="T25" fmla="*/ 77 h 461"/>
                  <a:gd name="T26" fmla="*/ 185 w 747"/>
                  <a:gd name="T27" fmla="*/ 47 h 461"/>
                  <a:gd name="T28" fmla="*/ 245 w 747"/>
                  <a:gd name="T29" fmla="*/ 30 h 461"/>
                  <a:gd name="T30" fmla="*/ 311 w 747"/>
                  <a:gd name="T31" fmla="*/ 18 h 461"/>
                  <a:gd name="T32" fmla="*/ 382 w 747"/>
                  <a:gd name="T33" fmla="*/ 12 h 461"/>
                  <a:gd name="T34" fmla="*/ 478 w 747"/>
                  <a:gd name="T35" fmla="*/ 18 h 461"/>
                  <a:gd name="T36" fmla="*/ 562 w 747"/>
                  <a:gd name="T37" fmla="*/ 41 h 461"/>
                  <a:gd name="T38" fmla="*/ 562 w 747"/>
                  <a:gd name="T39" fmla="*/ 36 h 461"/>
                  <a:gd name="T40" fmla="*/ 562 w 747"/>
                  <a:gd name="T41" fmla="*/ 30 h 461"/>
                  <a:gd name="T42" fmla="*/ 478 w 747"/>
                  <a:gd name="T43" fmla="*/ 6 h 461"/>
                  <a:gd name="T44" fmla="*/ 382 w 747"/>
                  <a:gd name="T45" fmla="*/ 0 h 461"/>
                  <a:gd name="T46" fmla="*/ 305 w 747"/>
                  <a:gd name="T47" fmla="*/ 6 h 461"/>
                  <a:gd name="T48" fmla="*/ 233 w 747"/>
                  <a:gd name="T49" fmla="*/ 18 h 461"/>
                  <a:gd name="T50" fmla="*/ 167 w 747"/>
                  <a:gd name="T51" fmla="*/ 41 h 461"/>
                  <a:gd name="T52" fmla="*/ 113 w 747"/>
                  <a:gd name="T53" fmla="*/ 65 h 461"/>
                  <a:gd name="T54" fmla="*/ 65 w 747"/>
                  <a:gd name="T55" fmla="*/ 101 h 461"/>
                  <a:gd name="T56" fmla="*/ 30 w 747"/>
                  <a:gd name="T57" fmla="*/ 137 h 461"/>
                  <a:gd name="T58" fmla="*/ 6 w 747"/>
                  <a:gd name="T59" fmla="*/ 179 h 461"/>
                  <a:gd name="T60" fmla="*/ 0 w 747"/>
                  <a:gd name="T61" fmla="*/ 227 h 461"/>
                  <a:gd name="T62" fmla="*/ 6 w 747"/>
                  <a:gd name="T63" fmla="*/ 275 h 461"/>
                  <a:gd name="T64" fmla="*/ 30 w 747"/>
                  <a:gd name="T65" fmla="*/ 317 h 461"/>
                  <a:gd name="T66" fmla="*/ 65 w 747"/>
                  <a:gd name="T67" fmla="*/ 359 h 461"/>
                  <a:gd name="T68" fmla="*/ 113 w 747"/>
                  <a:gd name="T69" fmla="*/ 395 h 461"/>
                  <a:gd name="T70" fmla="*/ 167 w 747"/>
                  <a:gd name="T71" fmla="*/ 419 h 461"/>
                  <a:gd name="T72" fmla="*/ 233 w 747"/>
                  <a:gd name="T73" fmla="*/ 443 h 461"/>
                  <a:gd name="T74" fmla="*/ 305 w 747"/>
                  <a:gd name="T75" fmla="*/ 455 h 461"/>
                  <a:gd name="T76" fmla="*/ 382 w 747"/>
                  <a:gd name="T77" fmla="*/ 461 h 461"/>
                  <a:gd name="T78" fmla="*/ 448 w 747"/>
                  <a:gd name="T79" fmla="*/ 455 h 461"/>
                  <a:gd name="T80" fmla="*/ 508 w 747"/>
                  <a:gd name="T81" fmla="*/ 449 h 461"/>
                  <a:gd name="T82" fmla="*/ 609 w 747"/>
                  <a:gd name="T83" fmla="*/ 413 h 461"/>
                  <a:gd name="T84" fmla="*/ 657 w 747"/>
                  <a:gd name="T85" fmla="*/ 389 h 461"/>
                  <a:gd name="T86" fmla="*/ 693 w 747"/>
                  <a:gd name="T87" fmla="*/ 359 h 461"/>
                  <a:gd name="T88" fmla="*/ 723 w 747"/>
                  <a:gd name="T89" fmla="*/ 329 h 461"/>
                  <a:gd name="T90" fmla="*/ 747 w 747"/>
                  <a:gd name="T91" fmla="*/ 293 h 461"/>
                  <a:gd name="T92" fmla="*/ 741 w 747"/>
                  <a:gd name="T93" fmla="*/ 287 h 461"/>
                  <a:gd name="T94" fmla="*/ 729 w 747"/>
                  <a:gd name="T95" fmla="*/ 281 h 461"/>
                  <a:gd name="T96" fmla="*/ 711 w 747"/>
                  <a:gd name="T97" fmla="*/ 317 h 461"/>
                  <a:gd name="T98" fmla="*/ 681 w 747"/>
                  <a:gd name="T99" fmla="*/ 347 h 461"/>
                  <a:gd name="T100" fmla="*/ 645 w 747"/>
                  <a:gd name="T101" fmla="*/ 377 h 461"/>
                  <a:gd name="T102" fmla="*/ 604 w 747"/>
                  <a:gd name="T103" fmla="*/ 401 h 461"/>
                  <a:gd name="T104" fmla="*/ 502 w 747"/>
                  <a:gd name="T105" fmla="*/ 431 h 461"/>
                  <a:gd name="T106" fmla="*/ 442 w 747"/>
                  <a:gd name="T107" fmla="*/ 443 h 461"/>
                  <a:gd name="T108" fmla="*/ 382 w 747"/>
                  <a:gd name="T109" fmla="*/ 443 h 461"/>
                  <a:gd name="T110" fmla="*/ 382 w 747"/>
                  <a:gd name="T111" fmla="*/ 443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031" name="Freeform 15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>
                  <a:gd name="T0" fmla="*/ 0 w 96"/>
                  <a:gd name="T1" fmla="*/ 0 h 30"/>
                  <a:gd name="T2" fmla="*/ 0 w 96"/>
                  <a:gd name="T3" fmla="*/ 12 h 30"/>
                  <a:gd name="T4" fmla="*/ 48 w 96"/>
                  <a:gd name="T5" fmla="*/ 18 h 30"/>
                  <a:gd name="T6" fmla="*/ 96 w 96"/>
                  <a:gd name="T7" fmla="*/ 30 h 30"/>
                  <a:gd name="T8" fmla="*/ 96 w 96"/>
                  <a:gd name="T9" fmla="*/ 24 h 30"/>
                  <a:gd name="T10" fmla="*/ 96 w 96"/>
                  <a:gd name="T11" fmla="*/ 18 h 30"/>
                  <a:gd name="T12" fmla="*/ 48 w 96"/>
                  <a:gd name="T13" fmla="*/ 12 h 30"/>
                  <a:gd name="T14" fmla="*/ 0 w 96"/>
                  <a:gd name="T15" fmla="*/ 0 h 30"/>
                  <a:gd name="T16" fmla="*/ 0 w 96"/>
                  <a:gd name="T1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032" name="Oval 16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2033" name="Group 17"/>
            <p:cNvGrpSpPr>
              <a:grpSpLocks/>
            </p:cNvGrpSpPr>
            <p:nvPr userDrawn="1"/>
          </p:nvGrpSpPr>
          <p:grpSpPr bwMode="auto">
            <a:xfrm>
              <a:off x="1776" y="3631"/>
              <a:ext cx="1626" cy="683"/>
              <a:chOff x="1776" y="3631"/>
              <a:chExt cx="1626" cy="683"/>
            </a:xfrm>
          </p:grpSpPr>
          <p:sp>
            <p:nvSpPr>
              <p:cNvPr id="342034" name="Oval 18"/>
              <p:cNvSpPr>
                <a:spLocks noChangeArrowheads="1"/>
              </p:cNvSpPr>
              <p:nvPr/>
            </p:nvSpPr>
            <p:spPr bwMode="hidden">
              <a:xfrm>
                <a:off x="2268" y="3934"/>
                <a:ext cx="638" cy="3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035" name="Oval 19"/>
              <p:cNvSpPr>
                <a:spLocks noChangeArrowheads="1"/>
              </p:cNvSpPr>
              <p:nvPr/>
            </p:nvSpPr>
            <p:spPr bwMode="hidden">
              <a:xfrm>
                <a:off x="2314" y="3958"/>
                <a:ext cx="543" cy="332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036" name="Oval 20"/>
              <p:cNvSpPr>
                <a:spLocks noChangeArrowheads="1"/>
              </p:cNvSpPr>
              <p:nvPr/>
            </p:nvSpPr>
            <p:spPr bwMode="hidden">
              <a:xfrm>
                <a:off x="2341" y="3979"/>
                <a:ext cx="501" cy="29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037" name="Oval 21"/>
              <p:cNvSpPr>
                <a:spLocks noChangeArrowheads="1"/>
              </p:cNvSpPr>
              <p:nvPr/>
            </p:nvSpPr>
            <p:spPr bwMode="hidden">
              <a:xfrm>
                <a:off x="2368" y="3997"/>
                <a:ext cx="444" cy="258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038" name="Oval 22"/>
              <p:cNvSpPr>
                <a:spLocks noChangeArrowheads="1"/>
              </p:cNvSpPr>
              <p:nvPr/>
            </p:nvSpPr>
            <p:spPr bwMode="hidden">
              <a:xfrm>
                <a:off x="2385" y="4005"/>
                <a:ext cx="413" cy="24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039" name="Oval 23"/>
              <p:cNvSpPr>
                <a:spLocks noChangeArrowheads="1"/>
              </p:cNvSpPr>
              <p:nvPr/>
            </p:nvSpPr>
            <p:spPr bwMode="hidden">
              <a:xfrm>
                <a:off x="2437" y="4026"/>
                <a:ext cx="306" cy="192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040" name="Oval 24"/>
              <p:cNvSpPr>
                <a:spLocks noChangeArrowheads="1"/>
              </p:cNvSpPr>
              <p:nvPr/>
            </p:nvSpPr>
            <p:spPr bwMode="hidden">
              <a:xfrm>
                <a:off x="2476" y="4056"/>
                <a:ext cx="227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041" name="Oval 25"/>
              <p:cNvSpPr>
                <a:spLocks noChangeArrowheads="1"/>
              </p:cNvSpPr>
              <p:nvPr/>
            </p:nvSpPr>
            <p:spPr bwMode="hidden">
              <a:xfrm>
                <a:off x="2542" y="4097"/>
                <a:ext cx="90" cy="60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042" name="Freeform 26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>
                  <a:gd name="T0" fmla="*/ 6 w 448"/>
                  <a:gd name="T1" fmla="*/ 6 h 186"/>
                  <a:gd name="T2" fmla="*/ 78 w 448"/>
                  <a:gd name="T3" fmla="*/ 12 h 186"/>
                  <a:gd name="T4" fmla="*/ 150 w 448"/>
                  <a:gd name="T5" fmla="*/ 18 h 186"/>
                  <a:gd name="T6" fmla="*/ 215 w 448"/>
                  <a:gd name="T7" fmla="*/ 36 h 186"/>
                  <a:gd name="T8" fmla="*/ 275 w 448"/>
                  <a:gd name="T9" fmla="*/ 60 h 186"/>
                  <a:gd name="T10" fmla="*/ 329 w 448"/>
                  <a:gd name="T11" fmla="*/ 84 h 186"/>
                  <a:gd name="T12" fmla="*/ 377 w 448"/>
                  <a:gd name="T13" fmla="*/ 114 h 186"/>
                  <a:gd name="T14" fmla="*/ 419 w 448"/>
                  <a:gd name="T15" fmla="*/ 150 h 186"/>
                  <a:gd name="T16" fmla="*/ 448 w 448"/>
                  <a:gd name="T17" fmla="*/ 186 h 186"/>
                  <a:gd name="T18" fmla="*/ 448 w 448"/>
                  <a:gd name="T19" fmla="*/ 162 h 186"/>
                  <a:gd name="T20" fmla="*/ 413 w 448"/>
                  <a:gd name="T21" fmla="*/ 126 h 186"/>
                  <a:gd name="T22" fmla="*/ 371 w 448"/>
                  <a:gd name="T23" fmla="*/ 96 h 186"/>
                  <a:gd name="T24" fmla="*/ 323 w 448"/>
                  <a:gd name="T25" fmla="*/ 66 h 186"/>
                  <a:gd name="T26" fmla="*/ 269 w 448"/>
                  <a:gd name="T27" fmla="*/ 48 h 186"/>
                  <a:gd name="T28" fmla="*/ 144 w 448"/>
                  <a:gd name="T29" fmla="*/ 12 h 186"/>
                  <a:gd name="T30" fmla="*/ 78 w 448"/>
                  <a:gd name="T31" fmla="*/ 6 h 186"/>
                  <a:gd name="T32" fmla="*/ 6 w 448"/>
                  <a:gd name="T33" fmla="*/ 0 h 186"/>
                  <a:gd name="T34" fmla="*/ 0 w 448"/>
                  <a:gd name="T35" fmla="*/ 0 h 186"/>
                  <a:gd name="T36" fmla="*/ 0 w 448"/>
                  <a:gd name="T37" fmla="*/ 0 h 186"/>
                  <a:gd name="T38" fmla="*/ 0 w 448"/>
                  <a:gd name="T39" fmla="*/ 6 h 186"/>
                  <a:gd name="T40" fmla="*/ 0 w 448"/>
                  <a:gd name="T41" fmla="*/ 6 h 186"/>
                  <a:gd name="T42" fmla="*/ 6 w 448"/>
                  <a:gd name="T43" fmla="*/ 6 h 186"/>
                  <a:gd name="T44" fmla="*/ 6 w 448"/>
                  <a:gd name="T45" fmla="*/ 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043" name="Freeform 27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>
                  <a:gd name="T0" fmla="*/ 23 w 890"/>
                  <a:gd name="T1" fmla="*/ 276 h 462"/>
                  <a:gd name="T2" fmla="*/ 29 w 890"/>
                  <a:gd name="T3" fmla="*/ 222 h 462"/>
                  <a:gd name="T4" fmla="*/ 59 w 890"/>
                  <a:gd name="T5" fmla="*/ 174 h 462"/>
                  <a:gd name="T6" fmla="*/ 95 w 890"/>
                  <a:gd name="T7" fmla="*/ 132 h 462"/>
                  <a:gd name="T8" fmla="*/ 149 w 890"/>
                  <a:gd name="T9" fmla="*/ 96 h 462"/>
                  <a:gd name="T10" fmla="*/ 209 w 890"/>
                  <a:gd name="T11" fmla="*/ 60 h 462"/>
                  <a:gd name="T12" fmla="*/ 281 w 890"/>
                  <a:gd name="T13" fmla="*/ 36 h 462"/>
                  <a:gd name="T14" fmla="*/ 364 w 890"/>
                  <a:gd name="T15" fmla="*/ 24 h 462"/>
                  <a:gd name="T16" fmla="*/ 448 w 890"/>
                  <a:gd name="T17" fmla="*/ 18 h 462"/>
                  <a:gd name="T18" fmla="*/ 532 w 890"/>
                  <a:gd name="T19" fmla="*/ 24 h 462"/>
                  <a:gd name="T20" fmla="*/ 609 w 890"/>
                  <a:gd name="T21" fmla="*/ 36 h 462"/>
                  <a:gd name="T22" fmla="*/ 681 w 890"/>
                  <a:gd name="T23" fmla="*/ 60 h 462"/>
                  <a:gd name="T24" fmla="*/ 741 w 890"/>
                  <a:gd name="T25" fmla="*/ 96 h 462"/>
                  <a:gd name="T26" fmla="*/ 795 w 890"/>
                  <a:gd name="T27" fmla="*/ 132 h 462"/>
                  <a:gd name="T28" fmla="*/ 831 w 890"/>
                  <a:gd name="T29" fmla="*/ 174 h 462"/>
                  <a:gd name="T30" fmla="*/ 861 w 890"/>
                  <a:gd name="T31" fmla="*/ 222 h 462"/>
                  <a:gd name="T32" fmla="*/ 867 w 890"/>
                  <a:gd name="T33" fmla="*/ 276 h 462"/>
                  <a:gd name="T34" fmla="*/ 855 w 890"/>
                  <a:gd name="T35" fmla="*/ 330 h 462"/>
                  <a:gd name="T36" fmla="*/ 831 w 890"/>
                  <a:gd name="T37" fmla="*/ 378 h 462"/>
                  <a:gd name="T38" fmla="*/ 783 w 890"/>
                  <a:gd name="T39" fmla="*/ 426 h 462"/>
                  <a:gd name="T40" fmla="*/ 723 w 890"/>
                  <a:gd name="T41" fmla="*/ 462 h 462"/>
                  <a:gd name="T42" fmla="*/ 765 w 890"/>
                  <a:gd name="T43" fmla="*/ 462 h 462"/>
                  <a:gd name="T44" fmla="*/ 819 w 890"/>
                  <a:gd name="T45" fmla="*/ 426 h 462"/>
                  <a:gd name="T46" fmla="*/ 855 w 890"/>
                  <a:gd name="T47" fmla="*/ 378 h 462"/>
                  <a:gd name="T48" fmla="*/ 884 w 890"/>
                  <a:gd name="T49" fmla="*/ 330 h 462"/>
                  <a:gd name="T50" fmla="*/ 890 w 890"/>
                  <a:gd name="T51" fmla="*/ 276 h 462"/>
                  <a:gd name="T52" fmla="*/ 884 w 890"/>
                  <a:gd name="T53" fmla="*/ 222 h 462"/>
                  <a:gd name="T54" fmla="*/ 855 w 890"/>
                  <a:gd name="T55" fmla="*/ 168 h 462"/>
                  <a:gd name="T56" fmla="*/ 813 w 890"/>
                  <a:gd name="T57" fmla="*/ 120 h 462"/>
                  <a:gd name="T58" fmla="*/ 759 w 890"/>
                  <a:gd name="T59" fmla="*/ 84 h 462"/>
                  <a:gd name="T60" fmla="*/ 693 w 890"/>
                  <a:gd name="T61" fmla="*/ 48 h 462"/>
                  <a:gd name="T62" fmla="*/ 621 w 890"/>
                  <a:gd name="T63" fmla="*/ 24 h 462"/>
                  <a:gd name="T64" fmla="*/ 538 w 890"/>
                  <a:gd name="T65" fmla="*/ 6 h 462"/>
                  <a:gd name="T66" fmla="*/ 448 w 890"/>
                  <a:gd name="T67" fmla="*/ 0 h 462"/>
                  <a:gd name="T68" fmla="*/ 358 w 890"/>
                  <a:gd name="T69" fmla="*/ 6 h 462"/>
                  <a:gd name="T70" fmla="*/ 275 w 890"/>
                  <a:gd name="T71" fmla="*/ 24 h 462"/>
                  <a:gd name="T72" fmla="*/ 197 w 890"/>
                  <a:gd name="T73" fmla="*/ 48 h 462"/>
                  <a:gd name="T74" fmla="*/ 131 w 890"/>
                  <a:gd name="T75" fmla="*/ 84 h 462"/>
                  <a:gd name="T76" fmla="*/ 77 w 890"/>
                  <a:gd name="T77" fmla="*/ 120 h 462"/>
                  <a:gd name="T78" fmla="*/ 35 w 890"/>
                  <a:gd name="T79" fmla="*/ 168 h 462"/>
                  <a:gd name="T80" fmla="*/ 12 w 890"/>
                  <a:gd name="T81" fmla="*/ 222 h 462"/>
                  <a:gd name="T82" fmla="*/ 0 w 890"/>
                  <a:gd name="T83" fmla="*/ 276 h 462"/>
                  <a:gd name="T84" fmla="*/ 6 w 890"/>
                  <a:gd name="T85" fmla="*/ 330 h 462"/>
                  <a:gd name="T86" fmla="*/ 35 w 890"/>
                  <a:gd name="T87" fmla="*/ 378 h 462"/>
                  <a:gd name="T88" fmla="*/ 71 w 890"/>
                  <a:gd name="T89" fmla="*/ 426 h 462"/>
                  <a:gd name="T90" fmla="*/ 125 w 890"/>
                  <a:gd name="T91" fmla="*/ 462 h 462"/>
                  <a:gd name="T92" fmla="*/ 167 w 890"/>
                  <a:gd name="T93" fmla="*/ 462 h 462"/>
                  <a:gd name="T94" fmla="*/ 107 w 890"/>
                  <a:gd name="T95" fmla="*/ 426 h 462"/>
                  <a:gd name="T96" fmla="*/ 59 w 890"/>
                  <a:gd name="T97" fmla="*/ 378 h 462"/>
                  <a:gd name="T98" fmla="*/ 35 w 890"/>
                  <a:gd name="T99" fmla="*/ 330 h 462"/>
                  <a:gd name="T100" fmla="*/ 23 w 890"/>
                  <a:gd name="T101" fmla="*/ 276 h 462"/>
                  <a:gd name="T102" fmla="*/ 23 w 890"/>
                  <a:gd name="T103" fmla="*/ 276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044" name="Freeform 28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>
                  <a:gd name="T0" fmla="*/ 18 w 406"/>
                  <a:gd name="T1" fmla="*/ 300 h 486"/>
                  <a:gd name="T2" fmla="*/ 24 w 406"/>
                  <a:gd name="T3" fmla="*/ 246 h 486"/>
                  <a:gd name="T4" fmla="*/ 48 w 406"/>
                  <a:gd name="T5" fmla="*/ 198 h 486"/>
                  <a:gd name="T6" fmla="*/ 83 w 406"/>
                  <a:gd name="T7" fmla="*/ 150 h 486"/>
                  <a:gd name="T8" fmla="*/ 131 w 406"/>
                  <a:gd name="T9" fmla="*/ 108 h 486"/>
                  <a:gd name="T10" fmla="*/ 185 w 406"/>
                  <a:gd name="T11" fmla="*/ 72 h 486"/>
                  <a:gd name="T12" fmla="*/ 251 w 406"/>
                  <a:gd name="T13" fmla="*/ 42 h 486"/>
                  <a:gd name="T14" fmla="*/ 329 w 406"/>
                  <a:gd name="T15" fmla="*/ 24 h 486"/>
                  <a:gd name="T16" fmla="*/ 406 w 406"/>
                  <a:gd name="T17" fmla="*/ 6 h 486"/>
                  <a:gd name="T18" fmla="*/ 406 w 406"/>
                  <a:gd name="T19" fmla="*/ 0 h 486"/>
                  <a:gd name="T20" fmla="*/ 323 w 406"/>
                  <a:gd name="T21" fmla="*/ 12 h 486"/>
                  <a:gd name="T22" fmla="*/ 245 w 406"/>
                  <a:gd name="T23" fmla="*/ 36 h 486"/>
                  <a:gd name="T24" fmla="*/ 179 w 406"/>
                  <a:gd name="T25" fmla="*/ 66 h 486"/>
                  <a:gd name="T26" fmla="*/ 119 w 406"/>
                  <a:gd name="T27" fmla="*/ 102 h 486"/>
                  <a:gd name="T28" fmla="*/ 72 w 406"/>
                  <a:gd name="T29" fmla="*/ 144 h 486"/>
                  <a:gd name="T30" fmla="*/ 30 w 406"/>
                  <a:gd name="T31" fmla="*/ 192 h 486"/>
                  <a:gd name="T32" fmla="*/ 6 w 406"/>
                  <a:gd name="T33" fmla="*/ 246 h 486"/>
                  <a:gd name="T34" fmla="*/ 0 w 406"/>
                  <a:gd name="T35" fmla="*/ 300 h 486"/>
                  <a:gd name="T36" fmla="*/ 6 w 406"/>
                  <a:gd name="T37" fmla="*/ 348 h 486"/>
                  <a:gd name="T38" fmla="*/ 30 w 406"/>
                  <a:gd name="T39" fmla="*/ 396 h 486"/>
                  <a:gd name="T40" fmla="*/ 66 w 406"/>
                  <a:gd name="T41" fmla="*/ 444 h 486"/>
                  <a:gd name="T42" fmla="*/ 107 w 406"/>
                  <a:gd name="T43" fmla="*/ 486 h 486"/>
                  <a:gd name="T44" fmla="*/ 131 w 406"/>
                  <a:gd name="T45" fmla="*/ 486 h 486"/>
                  <a:gd name="T46" fmla="*/ 83 w 406"/>
                  <a:gd name="T47" fmla="*/ 450 h 486"/>
                  <a:gd name="T48" fmla="*/ 48 w 406"/>
                  <a:gd name="T49" fmla="*/ 402 h 486"/>
                  <a:gd name="T50" fmla="*/ 24 w 406"/>
                  <a:gd name="T51" fmla="*/ 354 h 486"/>
                  <a:gd name="T52" fmla="*/ 18 w 406"/>
                  <a:gd name="T53" fmla="*/ 300 h 486"/>
                  <a:gd name="T54" fmla="*/ 18 w 406"/>
                  <a:gd name="T55" fmla="*/ 300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045" name="Freeform 29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>
                  <a:gd name="T0" fmla="*/ 89 w 107"/>
                  <a:gd name="T1" fmla="*/ 84 h 252"/>
                  <a:gd name="T2" fmla="*/ 83 w 107"/>
                  <a:gd name="T3" fmla="*/ 132 h 252"/>
                  <a:gd name="T4" fmla="*/ 65 w 107"/>
                  <a:gd name="T5" fmla="*/ 174 h 252"/>
                  <a:gd name="T6" fmla="*/ 36 w 107"/>
                  <a:gd name="T7" fmla="*/ 216 h 252"/>
                  <a:gd name="T8" fmla="*/ 0 w 107"/>
                  <a:gd name="T9" fmla="*/ 252 h 252"/>
                  <a:gd name="T10" fmla="*/ 18 w 107"/>
                  <a:gd name="T11" fmla="*/ 252 h 252"/>
                  <a:gd name="T12" fmla="*/ 53 w 107"/>
                  <a:gd name="T13" fmla="*/ 216 h 252"/>
                  <a:gd name="T14" fmla="*/ 83 w 107"/>
                  <a:gd name="T15" fmla="*/ 174 h 252"/>
                  <a:gd name="T16" fmla="*/ 101 w 107"/>
                  <a:gd name="T17" fmla="*/ 132 h 252"/>
                  <a:gd name="T18" fmla="*/ 107 w 107"/>
                  <a:gd name="T19" fmla="*/ 84 h 252"/>
                  <a:gd name="T20" fmla="*/ 101 w 107"/>
                  <a:gd name="T21" fmla="*/ 42 h 252"/>
                  <a:gd name="T22" fmla="*/ 89 w 107"/>
                  <a:gd name="T23" fmla="*/ 0 h 252"/>
                  <a:gd name="T24" fmla="*/ 65 w 107"/>
                  <a:gd name="T25" fmla="*/ 0 h 252"/>
                  <a:gd name="T26" fmla="*/ 83 w 107"/>
                  <a:gd name="T27" fmla="*/ 42 h 252"/>
                  <a:gd name="T28" fmla="*/ 89 w 107"/>
                  <a:gd name="T29" fmla="*/ 84 h 252"/>
                  <a:gd name="T30" fmla="*/ 89 w 107"/>
                  <a:gd name="T31" fmla="*/ 84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046" name="Freeform 30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>
                  <a:gd name="T0" fmla="*/ 518 w 835"/>
                  <a:gd name="T1" fmla="*/ 18 h 150"/>
                  <a:gd name="T2" fmla="*/ 597 w 835"/>
                  <a:gd name="T3" fmla="*/ 24 h 150"/>
                  <a:gd name="T4" fmla="*/ 682 w 835"/>
                  <a:gd name="T5" fmla="*/ 30 h 150"/>
                  <a:gd name="T6" fmla="*/ 755 w 835"/>
                  <a:gd name="T7" fmla="*/ 42 h 150"/>
                  <a:gd name="T8" fmla="*/ 828 w 835"/>
                  <a:gd name="T9" fmla="*/ 60 h 150"/>
                  <a:gd name="T10" fmla="*/ 835 w 835"/>
                  <a:gd name="T11" fmla="*/ 42 h 150"/>
                  <a:gd name="T12" fmla="*/ 761 w 835"/>
                  <a:gd name="T13" fmla="*/ 24 h 150"/>
                  <a:gd name="T14" fmla="*/ 688 w 835"/>
                  <a:gd name="T15" fmla="*/ 12 h 150"/>
                  <a:gd name="T16" fmla="*/ 603 w 835"/>
                  <a:gd name="T17" fmla="*/ 6 h 150"/>
                  <a:gd name="T18" fmla="*/ 518 w 835"/>
                  <a:gd name="T19" fmla="*/ 0 h 150"/>
                  <a:gd name="T20" fmla="*/ 372 w 835"/>
                  <a:gd name="T21" fmla="*/ 12 h 150"/>
                  <a:gd name="T22" fmla="*/ 232 w 835"/>
                  <a:gd name="T23" fmla="*/ 36 h 150"/>
                  <a:gd name="T24" fmla="*/ 110 w 835"/>
                  <a:gd name="T25" fmla="*/ 78 h 150"/>
                  <a:gd name="T26" fmla="*/ 0 w 835"/>
                  <a:gd name="T27" fmla="*/ 132 h 150"/>
                  <a:gd name="T28" fmla="*/ 19 w 835"/>
                  <a:gd name="T29" fmla="*/ 150 h 150"/>
                  <a:gd name="T30" fmla="*/ 122 w 835"/>
                  <a:gd name="T31" fmla="*/ 96 h 150"/>
                  <a:gd name="T32" fmla="*/ 244 w 835"/>
                  <a:gd name="T33" fmla="*/ 54 h 150"/>
                  <a:gd name="T34" fmla="*/ 378 w 835"/>
                  <a:gd name="T35" fmla="*/ 30 h 150"/>
                  <a:gd name="T36" fmla="*/ 518 w 835"/>
                  <a:gd name="T37" fmla="*/ 18 h 150"/>
                  <a:gd name="T38" fmla="*/ 518 w 835"/>
                  <a:gd name="T39" fmla="*/ 1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047" name="Freeform 31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>
                  <a:gd name="T0" fmla="*/ 31 w 171"/>
                  <a:gd name="T1" fmla="*/ 263 h 461"/>
                  <a:gd name="T2" fmla="*/ 43 w 171"/>
                  <a:gd name="T3" fmla="*/ 191 h 461"/>
                  <a:gd name="T4" fmla="*/ 67 w 171"/>
                  <a:gd name="T5" fmla="*/ 131 h 461"/>
                  <a:gd name="T6" fmla="*/ 116 w 171"/>
                  <a:gd name="T7" fmla="*/ 72 h 461"/>
                  <a:gd name="T8" fmla="*/ 171 w 171"/>
                  <a:gd name="T9" fmla="*/ 18 h 461"/>
                  <a:gd name="T10" fmla="*/ 153 w 171"/>
                  <a:gd name="T11" fmla="*/ 0 h 461"/>
                  <a:gd name="T12" fmla="*/ 86 w 171"/>
                  <a:gd name="T13" fmla="*/ 60 h 461"/>
                  <a:gd name="T14" fmla="*/ 43 w 171"/>
                  <a:gd name="T15" fmla="*/ 120 h 461"/>
                  <a:gd name="T16" fmla="*/ 13 w 171"/>
                  <a:gd name="T17" fmla="*/ 191 h 461"/>
                  <a:gd name="T18" fmla="*/ 0 w 171"/>
                  <a:gd name="T19" fmla="*/ 263 h 461"/>
                  <a:gd name="T20" fmla="*/ 6 w 171"/>
                  <a:gd name="T21" fmla="*/ 317 h 461"/>
                  <a:gd name="T22" fmla="*/ 25 w 171"/>
                  <a:gd name="T23" fmla="*/ 365 h 461"/>
                  <a:gd name="T24" fmla="*/ 49 w 171"/>
                  <a:gd name="T25" fmla="*/ 413 h 461"/>
                  <a:gd name="T26" fmla="*/ 86 w 171"/>
                  <a:gd name="T27" fmla="*/ 461 h 461"/>
                  <a:gd name="T28" fmla="*/ 122 w 171"/>
                  <a:gd name="T29" fmla="*/ 461 h 461"/>
                  <a:gd name="T30" fmla="*/ 86 w 171"/>
                  <a:gd name="T31" fmla="*/ 413 h 461"/>
                  <a:gd name="T32" fmla="*/ 55 w 171"/>
                  <a:gd name="T33" fmla="*/ 365 h 461"/>
                  <a:gd name="T34" fmla="*/ 37 w 171"/>
                  <a:gd name="T35" fmla="*/ 317 h 461"/>
                  <a:gd name="T36" fmla="*/ 31 w 171"/>
                  <a:gd name="T37" fmla="*/ 263 h 461"/>
                  <a:gd name="T38" fmla="*/ 31 w 171"/>
                  <a:gd name="T39" fmla="*/ 263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048" name="Freeform 32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>
                  <a:gd name="T0" fmla="*/ 360 w 360"/>
                  <a:gd name="T1" fmla="*/ 365 h 563"/>
                  <a:gd name="T2" fmla="*/ 353 w 360"/>
                  <a:gd name="T3" fmla="*/ 305 h 563"/>
                  <a:gd name="T4" fmla="*/ 335 w 360"/>
                  <a:gd name="T5" fmla="*/ 251 h 563"/>
                  <a:gd name="T6" fmla="*/ 305 w 360"/>
                  <a:gd name="T7" fmla="*/ 204 h 563"/>
                  <a:gd name="T8" fmla="*/ 262 w 360"/>
                  <a:gd name="T9" fmla="*/ 156 h 563"/>
                  <a:gd name="T10" fmla="*/ 213 w 360"/>
                  <a:gd name="T11" fmla="*/ 108 h 563"/>
                  <a:gd name="T12" fmla="*/ 159 w 360"/>
                  <a:gd name="T13" fmla="*/ 66 h 563"/>
                  <a:gd name="T14" fmla="*/ 92 w 360"/>
                  <a:gd name="T15" fmla="*/ 30 h 563"/>
                  <a:gd name="T16" fmla="*/ 19 w 360"/>
                  <a:gd name="T17" fmla="*/ 0 h 563"/>
                  <a:gd name="T18" fmla="*/ 0 w 360"/>
                  <a:gd name="T19" fmla="*/ 12 h 563"/>
                  <a:gd name="T20" fmla="*/ 67 w 360"/>
                  <a:gd name="T21" fmla="*/ 42 h 563"/>
                  <a:gd name="T22" fmla="*/ 134 w 360"/>
                  <a:gd name="T23" fmla="*/ 78 h 563"/>
                  <a:gd name="T24" fmla="*/ 189 w 360"/>
                  <a:gd name="T25" fmla="*/ 114 h 563"/>
                  <a:gd name="T26" fmla="*/ 238 w 360"/>
                  <a:gd name="T27" fmla="*/ 162 h 563"/>
                  <a:gd name="T28" fmla="*/ 274 w 360"/>
                  <a:gd name="T29" fmla="*/ 210 h 563"/>
                  <a:gd name="T30" fmla="*/ 299 w 360"/>
                  <a:gd name="T31" fmla="*/ 257 h 563"/>
                  <a:gd name="T32" fmla="*/ 317 w 360"/>
                  <a:gd name="T33" fmla="*/ 311 h 563"/>
                  <a:gd name="T34" fmla="*/ 323 w 360"/>
                  <a:gd name="T35" fmla="*/ 365 h 563"/>
                  <a:gd name="T36" fmla="*/ 317 w 360"/>
                  <a:gd name="T37" fmla="*/ 419 h 563"/>
                  <a:gd name="T38" fmla="*/ 299 w 360"/>
                  <a:gd name="T39" fmla="*/ 467 h 563"/>
                  <a:gd name="T40" fmla="*/ 274 w 360"/>
                  <a:gd name="T41" fmla="*/ 515 h 563"/>
                  <a:gd name="T42" fmla="*/ 238 w 360"/>
                  <a:gd name="T43" fmla="*/ 563 h 563"/>
                  <a:gd name="T44" fmla="*/ 268 w 360"/>
                  <a:gd name="T45" fmla="*/ 563 h 563"/>
                  <a:gd name="T46" fmla="*/ 311 w 360"/>
                  <a:gd name="T47" fmla="*/ 515 h 563"/>
                  <a:gd name="T48" fmla="*/ 335 w 360"/>
                  <a:gd name="T49" fmla="*/ 467 h 563"/>
                  <a:gd name="T50" fmla="*/ 353 w 360"/>
                  <a:gd name="T51" fmla="*/ 419 h 563"/>
                  <a:gd name="T52" fmla="*/ 360 w 360"/>
                  <a:gd name="T53" fmla="*/ 365 h 563"/>
                  <a:gd name="T54" fmla="*/ 360 w 360"/>
                  <a:gd name="T55" fmla="*/ 365 h 5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049" name="Freeform 33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>
                  <a:gd name="T0" fmla="*/ 1053 w 1078"/>
                  <a:gd name="T1" fmla="*/ 425 h 425"/>
                  <a:gd name="T2" fmla="*/ 1078 w 1078"/>
                  <a:gd name="T3" fmla="*/ 419 h 425"/>
                  <a:gd name="T4" fmla="*/ 1066 w 1078"/>
                  <a:gd name="T5" fmla="*/ 377 h 425"/>
                  <a:gd name="T6" fmla="*/ 1047 w 1078"/>
                  <a:gd name="T7" fmla="*/ 336 h 425"/>
                  <a:gd name="T8" fmla="*/ 986 w 1078"/>
                  <a:gd name="T9" fmla="*/ 252 h 425"/>
                  <a:gd name="T10" fmla="*/ 907 w 1078"/>
                  <a:gd name="T11" fmla="*/ 180 h 425"/>
                  <a:gd name="T12" fmla="*/ 810 w 1078"/>
                  <a:gd name="T13" fmla="*/ 120 h 425"/>
                  <a:gd name="T14" fmla="*/ 694 w 1078"/>
                  <a:gd name="T15" fmla="*/ 72 h 425"/>
                  <a:gd name="T16" fmla="*/ 560 w 1078"/>
                  <a:gd name="T17" fmla="*/ 30 h 425"/>
                  <a:gd name="T18" fmla="*/ 420 w 1078"/>
                  <a:gd name="T19" fmla="*/ 6 h 425"/>
                  <a:gd name="T20" fmla="*/ 268 w 1078"/>
                  <a:gd name="T21" fmla="*/ 0 h 425"/>
                  <a:gd name="T22" fmla="*/ 134 w 1078"/>
                  <a:gd name="T23" fmla="*/ 6 h 425"/>
                  <a:gd name="T24" fmla="*/ 0 w 1078"/>
                  <a:gd name="T25" fmla="*/ 24 h 425"/>
                  <a:gd name="T26" fmla="*/ 12 w 1078"/>
                  <a:gd name="T27" fmla="*/ 36 h 425"/>
                  <a:gd name="T28" fmla="*/ 134 w 1078"/>
                  <a:gd name="T29" fmla="*/ 18 h 425"/>
                  <a:gd name="T30" fmla="*/ 268 w 1078"/>
                  <a:gd name="T31" fmla="*/ 12 h 425"/>
                  <a:gd name="T32" fmla="*/ 420 w 1078"/>
                  <a:gd name="T33" fmla="*/ 18 h 425"/>
                  <a:gd name="T34" fmla="*/ 554 w 1078"/>
                  <a:gd name="T35" fmla="*/ 42 h 425"/>
                  <a:gd name="T36" fmla="*/ 682 w 1078"/>
                  <a:gd name="T37" fmla="*/ 84 h 425"/>
                  <a:gd name="T38" fmla="*/ 798 w 1078"/>
                  <a:gd name="T39" fmla="*/ 132 h 425"/>
                  <a:gd name="T40" fmla="*/ 895 w 1078"/>
                  <a:gd name="T41" fmla="*/ 192 h 425"/>
                  <a:gd name="T42" fmla="*/ 968 w 1078"/>
                  <a:gd name="T43" fmla="*/ 264 h 425"/>
                  <a:gd name="T44" fmla="*/ 999 w 1078"/>
                  <a:gd name="T45" fmla="*/ 300 h 425"/>
                  <a:gd name="T46" fmla="*/ 1023 w 1078"/>
                  <a:gd name="T47" fmla="*/ 342 h 425"/>
                  <a:gd name="T48" fmla="*/ 1041 w 1078"/>
                  <a:gd name="T49" fmla="*/ 383 h 425"/>
                  <a:gd name="T50" fmla="*/ 1053 w 1078"/>
                  <a:gd name="T51" fmla="*/ 425 h 425"/>
                  <a:gd name="T52" fmla="*/ 1053 w 1078"/>
                  <a:gd name="T53" fmla="*/ 425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050" name="Freeform 34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>
                  <a:gd name="T0" fmla="*/ 0 w 98"/>
                  <a:gd name="T1" fmla="*/ 234 h 234"/>
                  <a:gd name="T2" fmla="*/ 25 w 98"/>
                  <a:gd name="T3" fmla="*/ 234 h 234"/>
                  <a:gd name="T4" fmla="*/ 55 w 98"/>
                  <a:gd name="T5" fmla="*/ 186 h 234"/>
                  <a:gd name="T6" fmla="*/ 80 w 98"/>
                  <a:gd name="T7" fmla="*/ 138 h 234"/>
                  <a:gd name="T8" fmla="*/ 92 w 98"/>
                  <a:gd name="T9" fmla="*/ 90 h 234"/>
                  <a:gd name="T10" fmla="*/ 98 w 98"/>
                  <a:gd name="T11" fmla="*/ 36 h 234"/>
                  <a:gd name="T12" fmla="*/ 98 w 98"/>
                  <a:gd name="T13" fmla="*/ 0 h 234"/>
                  <a:gd name="T14" fmla="*/ 74 w 98"/>
                  <a:gd name="T15" fmla="*/ 0 h 234"/>
                  <a:gd name="T16" fmla="*/ 74 w 98"/>
                  <a:gd name="T17" fmla="*/ 36 h 234"/>
                  <a:gd name="T18" fmla="*/ 67 w 98"/>
                  <a:gd name="T19" fmla="*/ 90 h 234"/>
                  <a:gd name="T20" fmla="*/ 55 w 98"/>
                  <a:gd name="T21" fmla="*/ 138 h 234"/>
                  <a:gd name="T22" fmla="*/ 31 w 98"/>
                  <a:gd name="T23" fmla="*/ 186 h 234"/>
                  <a:gd name="T24" fmla="*/ 0 w 98"/>
                  <a:gd name="T25" fmla="*/ 234 h 234"/>
                  <a:gd name="T26" fmla="*/ 0 w 98"/>
                  <a:gd name="T27" fmla="*/ 23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051" name="Freeform 35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>
                  <a:gd name="T0" fmla="*/ 18 w 481"/>
                  <a:gd name="T1" fmla="*/ 443 h 641"/>
                  <a:gd name="T2" fmla="*/ 24 w 481"/>
                  <a:gd name="T3" fmla="*/ 371 h 641"/>
                  <a:gd name="T4" fmla="*/ 55 w 481"/>
                  <a:gd name="T5" fmla="*/ 305 h 641"/>
                  <a:gd name="T6" fmla="*/ 91 w 481"/>
                  <a:gd name="T7" fmla="*/ 246 h 641"/>
                  <a:gd name="T8" fmla="*/ 146 w 481"/>
                  <a:gd name="T9" fmla="*/ 186 h 641"/>
                  <a:gd name="T10" fmla="*/ 213 w 481"/>
                  <a:gd name="T11" fmla="*/ 132 h 641"/>
                  <a:gd name="T12" fmla="*/ 292 w 481"/>
                  <a:gd name="T13" fmla="*/ 84 h 641"/>
                  <a:gd name="T14" fmla="*/ 384 w 481"/>
                  <a:gd name="T15" fmla="*/ 48 h 641"/>
                  <a:gd name="T16" fmla="*/ 481 w 481"/>
                  <a:gd name="T17" fmla="*/ 12 h 641"/>
                  <a:gd name="T18" fmla="*/ 457 w 481"/>
                  <a:gd name="T19" fmla="*/ 0 h 641"/>
                  <a:gd name="T20" fmla="*/ 359 w 481"/>
                  <a:gd name="T21" fmla="*/ 36 h 641"/>
                  <a:gd name="T22" fmla="*/ 274 w 481"/>
                  <a:gd name="T23" fmla="*/ 78 h 641"/>
                  <a:gd name="T24" fmla="*/ 195 w 481"/>
                  <a:gd name="T25" fmla="*/ 126 h 641"/>
                  <a:gd name="T26" fmla="*/ 128 w 481"/>
                  <a:gd name="T27" fmla="*/ 180 h 641"/>
                  <a:gd name="T28" fmla="*/ 73 w 481"/>
                  <a:gd name="T29" fmla="*/ 240 h 641"/>
                  <a:gd name="T30" fmla="*/ 37 w 481"/>
                  <a:gd name="T31" fmla="*/ 305 h 641"/>
                  <a:gd name="T32" fmla="*/ 6 w 481"/>
                  <a:gd name="T33" fmla="*/ 371 h 641"/>
                  <a:gd name="T34" fmla="*/ 0 w 481"/>
                  <a:gd name="T35" fmla="*/ 443 h 641"/>
                  <a:gd name="T36" fmla="*/ 6 w 481"/>
                  <a:gd name="T37" fmla="*/ 497 h 641"/>
                  <a:gd name="T38" fmla="*/ 18 w 481"/>
                  <a:gd name="T39" fmla="*/ 545 h 641"/>
                  <a:gd name="T40" fmla="*/ 43 w 481"/>
                  <a:gd name="T41" fmla="*/ 593 h 641"/>
                  <a:gd name="T42" fmla="*/ 73 w 481"/>
                  <a:gd name="T43" fmla="*/ 641 h 641"/>
                  <a:gd name="T44" fmla="*/ 97 w 481"/>
                  <a:gd name="T45" fmla="*/ 641 h 641"/>
                  <a:gd name="T46" fmla="*/ 67 w 481"/>
                  <a:gd name="T47" fmla="*/ 593 h 641"/>
                  <a:gd name="T48" fmla="*/ 43 w 481"/>
                  <a:gd name="T49" fmla="*/ 545 h 641"/>
                  <a:gd name="T50" fmla="*/ 24 w 481"/>
                  <a:gd name="T51" fmla="*/ 497 h 641"/>
                  <a:gd name="T52" fmla="*/ 18 w 481"/>
                  <a:gd name="T53" fmla="*/ 443 h 641"/>
                  <a:gd name="T54" fmla="*/ 18 w 481"/>
                  <a:gd name="T55" fmla="*/ 443 h 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2052" name="Group 36"/>
            <p:cNvGrpSpPr>
              <a:grpSpLocks/>
            </p:cNvGrpSpPr>
            <p:nvPr userDrawn="1"/>
          </p:nvGrpSpPr>
          <p:grpSpPr bwMode="auto">
            <a:xfrm>
              <a:off x="4128" y="3360"/>
              <a:ext cx="1351" cy="821"/>
              <a:chOff x="4128" y="3360"/>
              <a:chExt cx="1351" cy="821"/>
            </a:xfrm>
          </p:grpSpPr>
          <p:sp>
            <p:nvSpPr>
              <p:cNvPr id="342053" name="Freeform 37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>
                  <a:gd name="T0" fmla="*/ 484 w 1201"/>
                  <a:gd name="T1" fmla="*/ 6 h 731"/>
                  <a:gd name="T2" fmla="*/ 263 w 1201"/>
                  <a:gd name="T3" fmla="*/ 60 h 731"/>
                  <a:gd name="T4" fmla="*/ 101 w 1201"/>
                  <a:gd name="T5" fmla="*/ 162 h 731"/>
                  <a:gd name="T6" fmla="*/ 12 w 1201"/>
                  <a:gd name="T7" fmla="*/ 294 h 731"/>
                  <a:gd name="T8" fmla="*/ 0 w 1201"/>
                  <a:gd name="T9" fmla="*/ 366 h 731"/>
                  <a:gd name="T10" fmla="*/ 12 w 1201"/>
                  <a:gd name="T11" fmla="*/ 437 h 731"/>
                  <a:gd name="T12" fmla="*/ 101 w 1201"/>
                  <a:gd name="T13" fmla="*/ 569 h 731"/>
                  <a:gd name="T14" fmla="*/ 263 w 1201"/>
                  <a:gd name="T15" fmla="*/ 671 h 731"/>
                  <a:gd name="T16" fmla="*/ 484 w 1201"/>
                  <a:gd name="T17" fmla="*/ 725 h 731"/>
                  <a:gd name="T18" fmla="*/ 723 w 1201"/>
                  <a:gd name="T19" fmla="*/ 725 h 731"/>
                  <a:gd name="T20" fmla="*/ 938 w 1201"/>
                  <a:gd name="T21" fmla="*/ 671 h 731"/>
                  <a:gd name="T22" fmla="*/ 1100 w 1201"/>
                  <a:gd name="T23" fmla="*/ 569 h 731"/>
                  <a:gd name="T24" fmla="*/ 1189 w 1201"/>
                  <a:gd name="T25" fmla="*/ 437 h 731"/>
                  <a:gd name="T26" fmla="*/ 1201 w 1201"/>
                  <a:gd name="T27" fmla="*/ 366 h 731"/>
                  <a:gd name="T28" fmla="*/ 1189 w 1201"/>
                  <a:gd name="T29" fmla="*/ 294 h 731"/>
                  <a:gd name="T30" fmla="*/ 1100 w 1201"/>
                  <a:gd name="T31" fmla="*/ 162 h 731"/>
                  <a:gd name="T32" fmla="*/ 938 w 1201"/>
                  <a:gd name="T33" fmla="*/ 60 h 731"/>
                  <a:gd name="T34" fmla="*/ 723 w 1201"/>
                  <a:gd name="T35" fmla="*/ 6 h 731"/>
                  <a:gd name="T36" fmla="*/ 604 w 1201"/>
                  <a:gd name="T37" fmla="*/ 0 h 731"/>
                  <a:gd name="T38" fmla="*/ 490 w 1201"/>
                  <a:gd name="T39" fmla="*/ 701 h 731"/>
                  <a:gd name="T40" fmla="*/ 287 w 1201"/>
                  <a:gd name="T41" fmla="*/ 647 h 731"/>
                  <a:gd name="T42" fmla="*/ 131 w 1201"/>
                  <a:gd name="T43" fmla="*/ 557 h 731"/>
                  <a:gd name="T44" fmla="*/ 48 w 1201"/>
                  <a:gd name="T45" fmla="*/ 437 h 731"/>
                  <a:gd name="T46" fmla="*/ 36 w 1201"/>
                  <a:gd name="T47" fmla="*/ 366 h 731"/>
                  <a:gd name="T48" fmla="*/ 48 w 1201"/>
                  <a:gd name="T49" fmla="*/ 300 h 731"/>
                  <a:gd name="T50" fmla="*/ 131 w 1201"/>
                  <a:gd name="T51" fmla="*/ 174 h 731"/>
                  <a:gd name="T52" fmla="*/ 287 w 1201"/>
                  <a:gd name="T53" fmla="*/ 84 h 731"/>
                  <a:gd name="T54" fmla="*/ 490 w 1201"/>
                  <a:gd name="T55" fmla="*/ 30 h 731"/>
                  <a:gd name="T56" fmla="*/ 717 w 1201"/>
                  <a:gd name="T57" fmla="*/ 30 h 731"/>
                  <a:gd name="T58" fmla="*/ 920 w 1201"/>
                  <a:gd name="T59" fmla="*/ 84 h 731"/>
                  <a:gd name="T60" fmla="*/ 1070 w 1201"/>
                  <a:gd name="T61" fmla="*/ 174 h 731"/>
                  <a:gd name="T62" fmla="*/ 1153 w 1201"/>
                  <a:gd name="T63" fmla="*/ 300 h 731"/>
                  <a:gd name="T64" fmla="*/ 1153 w 1201"/>
                  <a:gd name="T65" fmla="*/ 437 h 731"/>
                  <a:gd name="T66" fmla="*/ 1070 w 1201"/>
                  <a:gd name="T67" fmla="*/ 557 h 731"/>
                  <a:gd name="T68" fmla="*/ 920 w 1201"/>
                  <a:gd name="T69" fmla="*/ 647 h 731"/>
                  <a:gd name="T70" fmla="*/ 717 w 1201"/>
                  <a:gd name="T71" fmla="*/ 701 h 731"/>
                  <a:gd name="T72" fmla="*/ 604 w 1201"/>
                  <a:gd name="T73" fmla="*/ 707 h 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054" name="Freeform 38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>
                  <a:gd name="T0" fmla="*/ 24 w 544"/>
                  <a:gd name="T1" fmla="*/ 402 h 737"/>
                  <a:gd name="T2" fmla="*/ 36 w 544"/>
                  <a:gd name="T3" fmla="*/ 330 h 737"/>
                  <a:gd name="T4" fmla="*/ 66 w 544"/>
                  <a:gd name="T5" fmla="*/ 264 h 737"/>
                  <a:gd name="T6" fmla="*/ 108 w 544"/>
                  <a:gd name="T7" fmla="*/ 204 h 737"/>
                  <a:gd name="T8" fmla="*/ 173 w 544"/>
                  <a:gd name="T9" fmla="*/ 150 h 737"/>
                  <a:gd name="T10" fmla="*/ 251 w 544"/>
                  <a:gd name="T11" fmla="*/ 102 h 737"/>
                  <a:gd name="T12" fmla="*/ 335 w 544"/>
                  <a:gd name="T13" fmla="*/ 60 h 737"/>
                  <a:gd name="T14" fmla="*/ 436 w 544"/>
                  <a:gd name="T15" fmla="*/ 30 h 737"/>
                  <a:gd name="T16" fmla="*/ 544 w 544"/>
                  <a:gd name="T17" fmla="*/ 12 h 737"/>
                  <a:gd name="T18" fmla="*/ 544 w 544"/>
                  <a:gd name="T19" fmla="*/ 0 h 737"/>
                  <a:gd name="T20" fmla="*/ 430 w 544"/>
                  <a:gd name="T21" fmla="*/ 18 h 737"/>
                  <a:gd name="T22" fmla="*/ 329 w 544"/>
                  <a:gd name="T23" fmla="*/ 48 h 737"/>
                  <a:gd name="T24" fmla="*/ 233 w 544"/>
                  <a:gd name="T25" fmla="*/ 90 h 737"/>
                  <a:gd name="T26" fmla="*/ 155 w 544"/>
                  <a:gd name="T27" fmla="*/ 138 h 737"/>
                  <a:gd name="T28" fmla="*/ 90 w 544"/>
                  <a:gd name="T29" fmla="*/ 198 h 737"/>
                  <a:gd name="T30" fmla="*/ 42 w 544"/>
                  <a:gd name="T31" fmla="*/ 258 h 737"/>
                  <a:gd name="T32" fmla="*/ 12 w 544"/>
                  <a:gd name="T33" fmla="*/ 330 h 737"/>
                  <a:gd name="T34" fmla="*/ 0 w 544"/>
                  <a:gd name="T35" fmla="*/ 402 h 737"/>
                  <a:gd name="T36" fmla="*/ 6 w 544"/>
                  <a:gd name="T37" fmla="*/ 455 h 737"/>
                  <a:gd name="T38" fmla="*/ 18 w 544"/>
                  <a:gd name="T39" fmla="*/ 503 h 737"/>
                  <a:gd name="T40" fmla="*/ 42 w 544"/>
                  <a:gd name="T41" fmla="*/ 545 h 737"/>
                  <a:gd name="T42" fmla="*/ 78 w 544"/>
                  <a:gd name="T43" fmla="*/ 593 h 737"/>
                  <a:gd name="T44" fmla="*/ 114 w 544"/>
                  <a:gd name="T45" fmla="*/ 635 h 737"/>
                  <a:gd name="T46" fmla="*/ 161 w 544"/>
                  <a:gd name="T47" fmla="*/ 671 h 737"/>
                  <a:gd name="T48" fmla="*/ 221 w 544"/>
                  <a:gd name="T49" fmla="*/ 707 h 737"/>
                  <a:gd name="T50" fmla="*/ 281 w 544"/>
                  <a:gd name="T51" fmla="*/ 737 h 737"/>
                  <a:gd name="T52" fmla="*/ 323 w 544"/>
                  <a:gd name="T53" fmla="*/ 737 h 737"/>
                  <a:gd name="T54" fmla="*/ 257 w 544"/>
                  <a:gd name="T55" fmla="*/ 707 h 737"/>
                  <a:gd name="T56" fmla="*/ 203 w 544"/>
                  <a:gd name="T57" fmla="*/ 671 h 737"/>
                  <a:gd name="T58" fmla="*/ 149 w 544"/>
                  <a:gd name="T59" fmla="*/ 635 h 737"/>
                  <a:gd name="T60" fmla="*/ 108 w 544"/>
                  <a:gd name="T61" fmla="*/ 593 h 737"/>
                  <a:gd name="T62" fmla="*/ 72 w 544"/>
                  <a:gd name="T63" fmla="*/ 551 h 737"/>
                  <a:gd name="T64" fmla="*/ 48 w 544"/>
                  <a:gd name="T65" fmla="*/ 503 h 737"/>
                  <a:gd name="T66" fmla="*/ 30 w 544"/>
                  <a:gd name="T67" fmla="*/ 455 h 737"/>
                  <a:gd name="T68" fmla="*/ 24 w 544"/>
                  <a:gd name="T69" fmla="*/ 402 h 737"/>
                  <a:gd name="T70" fmla="*/ 24 w 544"/>
                  <a:gd name="T71" fmla="*/ 402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055" name="Freeform 39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>
                  <a:gd name="T0" fmla="*/ 12 w 609"/>
                  <a:gd name="T1" fmla="*/ 12 h 252"/>
                  <a:gd name="T2" fmla="*/ 113 w 609"/>
                  <a:gd name="T3" fmla="*/ 18 h 252"/>
                  <a:gd name="T4" fmla="*/ 203 w 609"/>
                  <a:gd name="T5" fmla="*/ 30 h 252"/>
                  <a:gd name="T6" fmla="*/ 292 w 609"/>
                  <a:gd name="T7" fmla="*/ 48 h 252"/>
                  <a:gd name="T8" fmla="*/ 376 w 609"/>
                  <a:gd name="T9" fmla="*/ 78 h 252"/>
                  <a:gd name="T10" fmla="*/ 448 w 609"/>
                  <a:gd name="T11" fmla="*/ 114 h 252"/>
                  <a:gd name="T12" fmla="*/ 514 w 609"/>
                  <a:gd name="T13" fmla="*/ 156 h 252"/>
                  <a:gd name="T14" fmla="*/ 567 w 609"/>
                  <a:gd name="T15" fmla="*/ 198 h 252"/>
                  <a:gd name="T16" fmla="*/ 609 w 609"/>
                  <a:gd name="T17" fmla="*/ 252 h 252"/>
                  <a:gd name="T18" fmla="*/ 609 w 609"/>
                  <a:gd name="T19" fmla="*/ 216 h 252"/>
                  <a:gd name="T20" fmla="*/ 561 w 609"/>
                  <a:gd name="T21" fmla="*/ 168 h 252"/>
                  <a:gd name="T22" fmla="*/ 502 w 609"/>
                  <a:gd name="T23" fmla="*/ 126 h 252"/>
                  <a:gd name="T24" fmla="*/ 436 w 609"/>
                  <a:gd name="T25" fmla="*/ 90 h 252"/>
                  <a:gd name="T26" fmla="*/ 364 w 609"/>
                  <a:gd name="T27" fmla="*/ 60 h 252"/>
                  <a:gd name="T28" fmla="*/ 286 w 609"/>
                  <a:gd name="T29" fmla="*/ 36 h 252"/>
                  <a:gd name="T30" fmla="*/ 197 w 609"/>
                  <a:gd name="T31" fmla="*/ 18 h 252"/>
                  <a:gd name="T32" fmla="*/ 107 w 609"/>
                  <a:gd name="T33" fmla="*/ 6 h 252"/>
                  <a:gd name="T34" fmla="*/ 12 w 609"/>
                  <a:gd name="T35" fmla="*/ 0 h 252"/>
                  <a:gd name="T36" fmla="*/ 6 w 609"/>
                  <a:gd name="T37" fmla="*/ 0 h 252"/>
                  <a:gd name="T38" fmla="*/ 0 w 609"/>
                  <a:gd name="T39" fmla="*/ 0 h 252"/>
                  <a:gd name="T40" fmla="*/ 0 w 609"/>
                  <a:gd name="T41" fmla="*/ 12 h 252"/>
                  <a:gd name="T42" fmla="*/ 6 w 609"/>
                  <a:gd name="T43" fmla="*/ 12 h 252"/>
                  <a:gd name="T44" fmla="*/ 12 w 609"/>
                  <a:gd name="T45" fmla="*/ 12 h 252"/>
                  <a:gd name="T46" fmla="*/ 12 w 609"/>
                  <a:gd name="T47" fmla="*/ 12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056" name="Freeform 40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>
                  <a:gd name="T0" fmla="*/ 72 w 72"/>
                  <a:gd name="T1" fmla="*/ 0 h 54"/>
                  <a:gd name="T2" fmla="*/ 36 w 72"/>
                  <a:gd name="T3" fmla="*/ 30 h 54"/>
                  <a:gd name="T4" fmla="*/ 0 w 72"/>
                  <a:gd name="T5" fmla="*/ 54 h 54"/>
                  <a:gd name="T6" fmla="*/ 36 w 72"/>
                  <a:gd name="T7" fmla="*/ 54 h 54"/>
                  <a:gd name="T8" fmla="*/ 54 w 72"/>
                  <a:gd name="T9" fmla="*/ 42 h 54"/>
                  <a:gd name="T10" fmla="*/ 72 w 72"/>
                  <a:gd name="T11" fmla="*/ 24 h 54"/>
                  <a:gd name="T12" fmla="*/ 72 w 72"/>
                  <a:gd name="T13" fmla="*/ 24 h 54"/>
                  <a:gd name="T14" fmla="*/ 72 w 72"/>
                  <a:gd name="T15" fmla="*/ 0 h 54"/>
                  <a:gd name="T16" fmla="*/ 72 w 72"/>
                  <a:gd name="T1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057" name="Freeform 41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>
                  <a:gd name="T0" fmla="*/ 299 w 705"/>
                  <a:gd name="T1" fmla="*/ 90 h 108"/>
                  <a:gd name="T2" fmla="*/ 221 w 705"/>
                  <a:gd name="T3" fmla="*/ 90 h 108"/>
                  <a:gd name="T4" fmla="*/ 143 w 705"/>
                  <a:gd name="T5" fmla="*/ 78 h 108"/>
                  <a:gd name="T6" fmla="*/ 0 w 705"/>
                  <a:gd name="T7" fmla="*/ 48 h 108"/>
                  <a:gd name="T8" fmla="*/ 0 w 705"/>
                  <a:gd name="T9" fmla="*/ 66 h 108"/>
                  <a:gd name="T10" fmla="*/ 143 w 705"/>
                  <a:gd name="T11" fmla="*/ 96 h 108"/>
                  <a:gd name="T12" fmla="*/ 221 w 705"/>
                  <a:gd name="T13" fmla="*/ 108 h 108"/>
                  <a:gd name="T14" fmla="*/ 299 w 705"/>
                  <a:gd name="T15" fmla="*/ 108 h 108"/>
                  <a:gd name="T16" fmla="*/ 412 w 705"/>
                  <a:gd name="T17" fmla="*/ 102 h 108"/>
                  <a:gd name="T18" fmla="*/ 520 w 705"/>
                  <a:gd name="T19" fmla="*/ 84 h 108"/>
                  <a:gd name="T20" fmla="*/ 615 w 705"/>
                  <a:gd name="T21" fmla="*/ 60 h 108"/>
                  <a:gd name="T22" fmla="*/ 705 w 705"/>
                  <a:gd name="T23" fmla="*/ 24 h 108"/>
                  <a:gd name="T24" fmla="*/ 705 w 705"/>
                  <a:gd name="T25" fmla="*/ 0 h 108"/>
                  <a:gd name="T26" fmla="*/ 615 w 705"/>
                  <a:gd name="T27" fmla="*/ 42 h 108"/>
                  <a:gd name="T28" fmla="*/ 520 w 705"/>
                  <a:gd name="T29" fmla="*/ 66 h 108"/>
                  <a:gd name="T30" fmla="*/ 412 w 705"/>
                  <a:gd name="T31" fmla="*/ 84 h 108"/>
                  <a:gd name="T32" fmla="*/ 299 w 705"/>
                  <a:gd name="T33" fmla="*/ 90 h 108"/>
                  <a:gd name="T34" fmla="*/ 299 w 705"/>
                  <a:gd name="T35" fmla="*/ 9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058" name="Freeform 42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>
                  <a:gd name="T0" fmla="*/ 119 w 143"/>
                  <a:gd name="T1" fmla="*/ 114 h 341"/>
                  <a:gd name="T2" fmla="*/ 113 w 143"/>
                  <a:gd name="T3" fmla="*/ 173 h 341"/>
                  <a:gd name="T4" fmla="*/ 89 w 143"/>
                  <a:gd name="T5" fmla="*/ 239 h 341"/>
                  <a:gd name="T6" fmla="*/ 47 w 143"/>
                  <a:gd name="T7" fmla="*/ 293 h 341"/>
                  <a:gd name="T8" fmla="*/ 0 w 143"/>
                  <a:gd name="T9" fmla="*/ 341 h 341"/>
                  <a:gd name="T10" fmla="*/ 29 w 143"/>
                  <a:gd name="T11" fmla="*/ 341 h 341"/>
                  <a:gd name="T12" fmla="*/ 77 w 143"/>
                  <a:gd name="T13" fmla="*/ 287 h 341"/>
                  <a:gd name="T14" fmla="*/ 113 w 143"/>
                  <a:gd name="T15" fmla="*/ 233 h 341"/>
                  <a:gd name="T16" fmla="*/ 137 w 143"/>
                  <a:gd name="T17" fmla="*/ 173 h 341"/>
                  <a:gd name="T18" fmla="*/ 143 w 143"/>
                  <a:gd name="T19" fmla="*/ 114 h 341"/>
                  <a:gd name="T20" fmla="*/ 137 w 143"/>
                  <a:gd name="T21" fmla="*/ 60 h 341"/>
                  <a:gd name="T22" fmla="*/ 119 w 143"/>
                  <a:gd name="T23" fmla="*/ 0 h 341"/>
                  <a:gd name="T24" fmla="*/ 89 w 143"/>
                  <a:gd name="T25" fmla="*/ 0 h 341"/>
                  <a:gd name="T26" fmla="*/ 113 w 143"/>
                  <a:gd name="T27" fmla="*/ 60 h 341"/>
                  <a:gd name="T28" fmla="*/ 119 w 143"/>
                  <a:gd name="T29" fmla="*/ 114 h 341"/>
                  <a:gd name="T30" fmla="*/ 119 w 143"/>
                  <a:gd name="T31" fmla="*/ 114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059" name="Freeform 43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>
                  <a:gd name="T0" fmla="*/ 59 w 83"/>
                  <a:gd name="T1" fmla="*/ 90 h 90"/>
                  <a:gd name="T2" fmla="*/ 83 w 83"/>
                  <a:gd name="T3" fmla="*/ 84 h 90"/>
                  <a:gd name="T4" fmla="*/ 71 w 83"/>
                  <a:gd name="T5" fmla="*/ 60 h 90"/>
                  <a:gd name="T6" fmla="*/ 53 w 83"/>
                  <a:gd name="T7" fmla="*/ 42 h 90"/>
                  <a:gd name="T8" fmla="*/ 6 w 83"/>
                  <a:gd name="T9" fmla="*/ 0 h 90"/>
                  <a:gd name="T10" fmla="*/ 0 w 83"/>
                  <a:gd name="T11" fmla="*/ 18 h 90"/>
                  <a:gd name="T12" fmla="*/ 35 w 83"/>
                  <a:gd name="T13" fmla="*/ 48 h 90"/>
                  <a:gd name="T14" fmla="*/ 59 w 83"/>
                  <a:gd name="T15" fmla="*/ 90 h 90"/>
                  <a:gd name="T16" fmla="*/ 59 w 83"/>
                  <a:gd name="T17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060" name="Freeform 44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>
                  <a:gd name="T0" fmla="*/ 693 w 717"/>
                  <a:gd name="T1" fmla="*/ 216 h 431"/>
                  <a:gd name="T2" fmla="*/ 687 w 717"/>
                  <a:gd name="T3" fmla="*/ 257 h 431"/>
                  <a:gd name="T4" fmla="*/ 669 w 717"/>
                  <a:gd name="T5" fmla="*/ 293 h 431"/>
                  <a:gd name="T6" fmla="*/ 633 w 717"/>
                  <a:gd name="T7" fmla="*/ 329 h 431"/>
                  <a:gd name="T8" fmla="*/ 598 w 717"/>
                  <a:gd name="T9" fmla="*/ 359 h 431"/>
                  <a:gd name="T10" fmla="*/ 544 w 717"/>
                  <a:gd name="T11" fmla="*/ 383 h 431"/>
                  <a:gd name="T12" fmla="*/ 490 w 717"/>
                  <a:gd name="T13" fmla="*/ 401 h 431"/>
                  <a:gd name="T14" fmla="*/ 424 w 717"/>
                  <a:gd name="T15" fmla="*/ 413 h 431"/>
                  <a:gd name="T16" fmla="*/ 359 w 717"/>
                  <a:gd name="T17" fmla="*/ 419 h 431"/>
                  <a:gd name="T18" fmla="*/ 293 w 717"/>
                  <a:gd name="T19" fmla="*/ 413 h 431"/>
                  <a:gd name="T20" fmla="*/ 227 w 717"/>
                  <a:gd name="T21" fmla="*/ 401 h 431"/>
                  <a:gd name="T22" fmla="*/ 173 w 717"/>
                  <a:gd name="T23" fmla="*/ 383 h 431"/>
                  <a:gd name="T24" fmla="*/ 119 w 717"/>
                  <a:gd name="T25" fmla="*/ 359 h 431"/>
                  <a:gd name="T26" fmla="*/ 84 w 717"/>
                  <a:gd name="T27" fmla="*/ 329 h 431"/>
                  <a:gd name="T28" fmla="*/ 48 w 717"/>
                  <a:gd name="T29" fmla="*/ 293 h 431"/>
                  <a:gd name="T30" fmla="*/ 30 w 717"/>
                  <a:gd name="T31" fmla="*/ 257 h 431"/>
                  <a:gd name="T32" fmla="*/ 24 w 717"/>
                  <a:gd name="T33" fmla="*/ 216 h 431"/>
                  <a:gd name="T34" fmla="*/ 30 w 717"/>
                  <a:gd name="T35" fmla="*/ 174 h 431"/>
                  <a:gd name="T36" fmla="*/ 48 w 717"/>
                  <a:gd name="T37" fmla="*/ 138 h 431"/>
                  <a:gd name="T38" fmla="*/ 84 w 717"/>
                  <a:gd name="T39" fmla="*/ 102 h 431"/>
                  <a:gd name="T40" fmla="*/ 119 w 717"/>
                  <a:gd name="T41" fmla="*/ 72 h 431"/>
                  <a:gd name="T42" fmla="*/ 173 w 717"/>
                  <a:gd name="T43" fmla="*/ 48 h 431"/>
                  <a:gd name="T44" fmla="*/ 227 w 717"/>
                  <a:gd name="T45" fmla="*/ 30 h 431"/>
                  <a:gd name="T46" fmla="*/ 293 w 717"/>
                  <a:gd name="T47" fmla="*/ 18 h 431"/>
                  <a:gd name="T48" fmla="*/ 359 w 717"/>
                  <a:gd name="T49" fmla="*/ 12 h 431"/>
                  <a:gd name="T50" fmla="*/ 418 w 717"/>
                  <a:gd name="T51" fmla="*/ 18 h 431"/>
                  <a:gd name="T52" fmla="*/ 478 w 717"/>
                  <a:gd name="T53" fmla="*/ 30 h 431"/>
                  <a:gd name="T54" fmla="*/ 532 w 717"/>
                  <a:gd name="T55" fmla="*/ 48 h 431"/>
                  <a:gd name="T56" fmla="*/ 580 w 717"/>
                  <a:gd name="T57" fmla="*/ 66 h 431"/>
                  <a:gd name="T58" fmla="*/ 586 w 717"/>
                  <a:gd name="T59" fmla="*/ 48 h 431"/>
                  <a:gd name="T60" fmla="*/ 478 w 717"/>
                  <a:gd name="T61" fmla="*/ 12 h 431"/>
                  <a:gd name="T62" fmla="*/ 418 w 717"/>
                  <a:gd name="T63" fmla="*/ 6 h 431"/>
                  <a:gd name="T64" fmla="*/ 359 w 717"/>
                  <a:gd name="T65" fmla="*/ 0 h 431"/>
                  <a:gd name="T66" fmla="*/ 287 w 717"/>
                  <a:gd name="T67" fmla="*/ 6 h 431"/>
                  <a:gd name="T68" fmla="*/ 221 w 717"/>
                  <a:gd name="T69" fmla="*/ 18 h 431"/>
                  <a:gd name="T70" fmla="*/ 161 w 717"/>
                  <a:gd name="T71" fmla="*/ 36 h 431"/>
                  <a:gd name="T72" fmla="*/ 107 w 717"/>
                  <a:gd name="T73" fmla="*/ 66 h 431"/>
                  <a:gd name="T74" fmla="*/ 60 w 717"/>
                  <a:gd name="T75" fmla="*/ 96 h 431"/>
                  <a:gd name="T76" fmla="*/ 30 w 717"/>
                  <a:gd name="T77" fmla="*/ 132 h 431"/>
                  <a:gd name="T78" fmla="*/ 6 w 717"/>
                  <a:gd name="T79" fmla="*/ 174 h 431"/>
                  <a:gd name="T80" fmla="*/ 0 w 717"/>
                  <a:gd name="T81" fmla="*/ 216 h 431"/>
                  <a:gd name="T82" fmla="*/ 6 w 717"/>
                  <a:gd name="T83" fmla="*/ 257 h 431"/>
                  <a:gd name="T84" fmla="*/ 30 w 717"/>
                  <a:gd name="T85" fmla="*/ 299 h 431"/>
                  <a:gd name="T86" fmla="*/ 60 w 717"/>
                  <a:gd name="T87" fmla="*/ 335 h 431"/>
                  <a:gd name="T88" fmla="*/ 107 w 717"/>
                  <a:gd name="T89" fmla="*/ 371 h 431"/>
                  <a:gd name="T90" fmla="*/ 161 w 717"/>
                  <a:gd name="T91" fmla="*/ 395 h 431"/>
                  <a:gd name="T92" fmla="*/ 221 w 717"/>
                  <a:gd name="T93" fmla="*/ 413 h 431"/>
                  <a:gd name="T94" fmla="*/ 287 w 717"/>
                  <a:gd name="T95" fmla="*/ 425 h 431"/>
                  <a:gd name="T96" fmla="*/ 359 w 717"/>
                  <a:gd name="T97" fmla="*/ 431 h 431"/>
                  <a:gd name="T98" fmla="*/ 430 w 717"/>
                  <a:gd name="T99" fmla="*/ 425 h 431"/>
                  <a:gd name="T100" fmla="*/ 496 w 717"/>
                  <a:gd name="T101" fmla="*/ 413 h 431"/>
                  <a:gd name="T102" fmla="*/ 562 w 717"/>
                  <a:gd name="T103" fmla="*/ 395 h 431"/>
                  <a:gd name="T104" fmla="*/ 610 w 717"/>
                  <a:gd name="T105" fmla="*/ 371 h 431"/>
                  <a:gd name="T106" fmla="*/ 657 w 717"/>
                  <a:gd name="T107" fmla="*/ 335 h 431"/>
                  <a:gd name="T108" fmla="*/ 687 w 717"/>
                  <a:gd name="T109" fmla="*/ 299 h 431"/>
                  <a:gd name="T110" fmla="*/ 711 w 717"/>
                  <a:gd name="T111" fmla="*/ 257 h 431"/>
                  <a:gd name="T112" fmla="*/ 717 w 717"/>
                  <a:gd name="T113" fmla="*/ 216 h 431"/>
                  <a:gd name="T114" fmla="*/ 717 w 717"/>
                  <a:gd name="T115" fmla="*/ 204 h 431"/>
                  <a:gd name="T116" fmla="*/ 711 w 717"/>
                  <a:gd name="T117" fmla="*/ 192 h 431"/>
                  <a:gd name="T118" fmla="*/ 687 w 717"/>
                  <a:gd name="T119" fmla="*/ 198 h 431"/>
                  <a:gd name="T120" fmla="*/ 693 w 717"/>
                  <a:gd name="T121" fmla="*/ 210 h 431"/>
                  <a:gd name="T122" fmla="*/ 693 w 717"/>
                  <a:gd name="T123" fmla="*/ 216 h 431"/>
                  <a:gd name="T124" fmla="*/ 693 w 717"/>
                  <a:gd name="T125" fmla="*/ 216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061" name="Freeform 45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>
                  <a:gd name="T0" fmla="*/ 616 w 909"/>
                  <a:gd name="T1" fmla="*/ 0 h 533"/>
                  <a:gd name="T2" fmla="*/ 616 w 909"/>
                  <a:gd name="T3" fmla="*/ 18 h 533"/>
                  <a:gd name="T4" fmla="*/ 724 w 909"/>
                  <a:gd name="T5" fmla="*/ 60 h 533"/>
                  <a:gd name="T6" fmla="*/ 765 w 909"/>
                  <a:gd name="T7" fmla="*/ 84 h 533"/>
                  <a:gd name="T8" fmla="*/ 807 w 909"/>
                  <a:gd name="T9" fmla="*/ 114 h 533"/>
                  <a:gd name="T10" fmla="*/ 837 w 909"/>
                  <a:gd name="T11" fmla="*/ 144 h 533"/>
                  <a:gd name="T12" fmla="*/ 861 w 909"/>
                  <a:gd name="T13" fmla="*/ 180 h 533"/>
                  <a:gd name="T14" fmla="*/ 873 w 909"/>
                  <a:gd name="T15" fmla="*/ 216 h 533"/>
                  <a:gd name="T16" fmla="*/ 879 w 909"/>
                  <a:gd name="T17" fmla="*/ 258 h 533"/>
                  <a:gd name="T18" fmla="*/ 873 w 909"/>
                  <a:gd name="T19" fmla="*/ 311 h 533"/>
                  <a:gd name="T20" fmla="*/ 843 w 909"/>
                  <a:gd name="T21" fmla="*/ 359 h 533"/>
                  <a:gd name="T22" fmla="*/ 807 w 909"/>
                  <a:gd name="T23" fmla="*/ 401 h 533"/>
                  <a:gd name="T24" fmla="*/ 753 w 909"/>
                  <a:gd name="T25" fmla="*/ 443 h 533"/>
                  <a:gd name="T26" fmla="*/ 694 w 909"/>
                  <a:gd name="T27" fmla="*/ 473 h 533"/>
                  <a:gd name="T28" fmla="*/ 622 w 909"/>
                  <a:gd name="T29" fmla="*/ 497 h 533"/>
                  <a:gd name="T30" fmla="*/ 538 w 909"/>
                  <a:gd name="T31" fmla="*/ 509 h 533"/>
                  <a:gd name="T32" fmla="*/ 455 w 909"/>
                  <a:gd name="T33" fmla="*/ 515 h 533"/>
                  <a:gd name="T34" fmla="*/ 371 w 909"/>
                  <a:gd name="T35" fmla="*/ 509 h 533"/>
                  <a:gd name="T36" fmla="*/ 287 w 909"/>
                  <a:gd name="T37" fmla="*/ 497 h 533"/>
                  <a:gd name="T38" fmla="*/ 215 w 909"/>
                  <a:gd name="T39" fmla="*/ 473 h 533"/>
                  <a:gd name="T40" fmla="*/ 156 w 909"/>
                  <a:gd name="T41" fmla="*/ 443 h 533"/>
                  <a:gd name="T42" fmla="*/ 102 w 909"/>
                  <a:gd name="T43" fmla="*/ 401 h 533"/>
                  <a:gd name="T44" fmla="*/ 66 w 909"/>
                  <a:gd name="T45" fmla="*/ 359 h 533"/>
                  <a:gd name="T46" fmla="*/ 36 w 909"/>
                  <a:gd name="T47" fmla="*/ 311 h 533"/>
                  <a:gd name="T48" fmla="*/ 30 w 909"/>
                  <a:gd name="T49" fmla="*/ 258 h 533"/>
                  <a:gd name="T50" fmla="*/ 36 w 909"/>
                  <a:gd name="T51" fmla="*/ 222 h 533"/>
                  <a:gd name="T52" fmla="*/ 48 w 909"/>
                  <a:gd name="T53" fmla="*/ 186 h 533"/>
                  <a:gd name="T54" fmla="*/ 66 w 909"/>
                  <a:gd name="T55" fmla="*/ 156 h 533"/>
                  <a:gd name="T56" fmla="*/ 90 w 909"/>
                  <a:gd name="T57" fmla="*/ 126 h 533"/>
                  <a:gd name="T58" fmla="*/ 66 w 909"/>
                  <a:gd name="T59" fmla="*/ 114 h 533"/>
                  <a:gd name="T60" fmla="*/ 36 w 909"/>
                  <a:gd name="T61" fmla="*/ 144 h 533"/>
                  <a:gd name="T62" fmla="*/ 18 w 909"/>
                  <a:gd name="T63" fmla="*/ 180 h 533"/>
                  <a:gd name="T64" fmla="*/ 6 w 909"/>
                  <a:gd name="T65" fmla="*/ 216 h 533"/>
                  <a:gd name="T66" fmla="*/ 0 w 909"/>
                  <a:gd name="T67" fmla="*/ 258 h 533"/>
                  <a:gd name="T68" fmla="*/ 12 w 909"/>
                  <a:gd name="T69" fmla="*/ 311 h 533"/>
                  <a:gd name="T70" fmla="*/ 36 w 909"/>
                  <a:gd name="T71" fmla="*/ 365 h 533"/>
                  <a:gd name="T72" fmla="*/ 78 w 909"/>
                  <a:gd name="T73" fmla="*/ 413 h 533"/>
                  <a:gd name="T74" fmla="*/ 132 w 909"/>
                  <a:gd name="T75" fmla="*/ 449 h 533"/>
                  <a:gd name="T76" fmla="*/ 203 w 909"/>
                  <a:gd name="T77" fmla="*/ 485 h 533"/>
                  <a:gd name="T78" fmla="*/ 275 w 909"/>
                  <a:gd name="T79" fmla="*/ 509 h 533"/>
                  <a:gd name="T80" fmla="*/ 365 w 909"/>
                  <a:gd name="T81" fmla="*/ 527 h 533"/>
                  <a:gd name="T82" fmla="*/ 455 w 909"/>
                  <a:gd name="T83" fmla="*/ 533 h 533"/>
                  <a:gd name="T84" fmla="*/ 544 w 909"/>
                  <a:gd name="T85" fmla="*/ 527 h 533"/>
                  <a:gd name="T86" fmla="*/ 634 w 909"/>
                  <a:gd name="T87" fmla="*/ 509 h 533"/>
                  <a:gd name="T88" fmla="*/ 712 w 909"/>
                  <a:gd name="T89" fmla="*/ 485 h 533"/>
                  <a:gd name="T90" fmla="*/ 777 w 909"/>
                  <a:gd name="T91" fmla="*/ 449 h 533"/>
                  <a:gd name="T92" fmla="*/ 831 w 909"/>
                  <a:gd name="T93" fmla="*/ 413 h 533"/>
                  <a:gd name="T94" fmla="*/ 873 w 909"/>
                  <a:gd name="T95" fmla="*/ 365 h 533"/>
                  <a:gd name="T96" fmla="*/ 897 w 909"/>
                  <a:gd name="T97" fmla="*/ 311 h 533"/>
                  <a:gd name="T98" fmla="*/ 909 w 909"/>
                  <a:gd name="T99" fmla="*/ 258 h 533"/>
                  <a:gd name="T100" fmla="*/ 903 w 909"/>
                  <a:gd name="T101" fmla="*/ 216 h 533"/>
                  <a:gd name="T102" fmla="*/ 885 w 909"/>
                  <a:gd name="T103" fmla="*/ 174 h 533"/>
                  <a:gd name="T104" fmla="*/ 861 w 909"/>
                  <a:gd name="T105" fmla="*/ 132 h 533"/>
                  <a:gd name="T106" fmla="*/ 825 w 909"/>
                  <a:gd name="T107" fmla="*/ 102 h 533"/>
                  <a:gd name="T108" fmla="*/ 783 w 909"/>
                  <a:gd name="T109" fmla="*/ 66 h 533"/>
                  <a:gd name="T110" fmla="*/ 735 w 909"/>
                  <a:gd name="T111" fmla="*/ 42 h 533"/>
                  <a:gd name="T112" fmla="*/ 616 w 909"/>
                  <a:gd name="T113" fmla="*/ 0 h 533"/>
                  <a:gd name="T114" fmla="*/ 616 w 909"/>
                  <a:gd name="T115" fmla="*/ 0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062" name="Freeform 46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>
                  <a:gd name="T0" fmla="*/ 240 w 365"/>
                  <a:gd name="T1" fmla="*/ 18 h 66"/>
                  <a:gd name="T2" fmla="*/ 299 w 365"/>
                  <a:gd name="T3" fmla="*/ 24 h 66"/>
                  <a:gd name="T4" fmla="*/ 359 w 365"/>
                  <a:gd name="T5" fmla="*/ 30 h 66"/>
                  <a:gd name="T6" fmla="*/ 365 w 365"/>
                  <a:gd name="T7" fmla="*/ 12 h 66"/>
                  <a:gd name="T8" fmla="*/ 305 w 365"/>
                  <a:gd name="T9" fmla="*/ 6 h 66"/>
                  <a:gd name="T10" fmla="*/ 240 w 365"/>
                  <a:gd name="T11" fmla="*/ 0 h 66"/>
                  <a:gd name="T12" fmla="*/ 174 w 365"/>
                  <a:gd name="T13" fmla="*/ 6 h 66"/>
                  <a:gd name="T14" fmla="*/ 114 w 365"/>
                  <a:gd name="T15" fmla="*/ 12 h 66"/>
                  <a:gd name="T16" fmla="*/ 0 w 365"/>
                  <a:gd name="T17" fmla="*/ 42 h 66"/>
                  <a:gd name="T18" fmla="*/ 0 w 365"/>
                  <a:gd name="T19" fmla="*/ 66 h 66"/>
                  <a:gd name="T20" fmla="*/ 54 w 365"/>
                  <a:gd name="T21" fmla="*/ 48 h 66"/>
                  <a:gd name="T22" fmla="*/ 114 w 365"/>
                  <a:gd name="T23" fmla="*/ 30 h 66"/>
                  <a:gd name="T24" fmla="*/ 174 w 365"/>
                  <a:gd name="T25" fmla="*/ 24 h 66"/>
                  <a:gd name="T26" fmla="*/ 240 w 365"/>
                  <a:gd name="T27" fmla="*/ 18 h 66"/>
                  <a:gd name="T28" fmla="*/ 240 w 365"/>
                  <a:gd name="T29" fmla="*/ 18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063" name="Freeform 47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>
                  <a:gd name="T0" fmla="*/ 66 w 66"/>
                  <a:gd name="T1" fmla="*/ 18 h 48"/>
                  <a:gd name="T2" fmla="*/ 48 w 66"/>
                  <a:gd name="T3" fmla="*/ 0 h 48"/>
                  <a:gd name="T4" fmla="*/ 24 w 66"/>
                  <a:gd name="T5" fmla="*/ 12 h 48"/>
                  <a:gd name="T6" fmla="*/ 0 w 66"/>
                  <a:gd name="T7" fmla="*/ 30 h 48"/>
                  <a:gd name="T8" fmla="*/ 12 w 66"/>
                  <a:gd name="T9" fmla="*/ 48 h 48"/>
                  <a:gd name="T10" fmla="*/ 42 w 66"/>
                  <a:gd name="T11" fmla="*/ 30 h 48"/>
                  <a:gd name="T12" fmla="*/ 66 w 66"/>
                  <a:gd name="T13" fmla="*/ 18 h 48"/>
                  <a:gd name="T14" fmla="*/ 66 w 66"/>
                  <a:gd name="T15" fmla="*/ 1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064" name="Oval 48"/>
              <p:cNvSpPr>
                <a:spLocks noChangeArrowheads="1"/>
              </p:cNvSpPr>
              <p:nvPr/>
            </p:nvSpPr>
            <p:spPr bwMode="hidden">
              <a:xfrm>
                <a:off x="4546" y="3608"/>
                <a:ext cx="518" cy="31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065" name="Oval 49"/>
              <p:cNvSpPr>
                <a:spLocks noChangeArrowheads="1"/>
              </p:cNvSpPr>
              <p:nvPr/>
            </p:nvSpPr>
            <p:spPr bwMode="hidden">
              <a:xfrm>
                <a:off x="4578" y="3630"/>
                <a:ext cx="446" cy="27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066" name="Oval 50"/>
              <p:cNvSpPr>
                <a:spLocks noChangeArrowheads="1"/>
              </p:cNvSpPr>
              <p:nvPr/>
            </p:nvSpPr>
            <p:spPr bwMode="hidden">
              <a:xfrm>
                <a:off x="4610" y="3650"/>
                <a:ext cx="386" cy="233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067" name="Oval 51"/>
              <p:cNvSpPr>
                <a:spLocks noChangeArrowheads="1"/>
              </p:cNvSpPr>
              <p:nvPr/>
            </p:nvSpPr>
            <p:spPr bwMode="hidden">
              <a:xfrm>
                <a:off x="4654" y="3678"/>
                <a:ext cx="298" cy="1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068" name="Oval 52"/>
              <p:cNvSpPr>
                <a:spLocks noChangeArrowheads="1"/>
              </p:cNvSpPr>
              <p:nvPr/>
            </p:nvSpPr>
            <p:spPr bwMode="hidden">
              <a:xfrm>
                <a:off x="4690" y="3698"/>
                <a:ext cx="222" cy="139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069" name="Oval 53"/>
              <p:cNvSpPr>
                <a:spLocks noChangeArrowheads="1"/>
              </p:cNvSpPr>
              <p:nvPr/>
            </p:nvSpPr>
            <p:spPr bwMode="hidden">
              <a:xfrm>
                <a:off x="4738" y="3728"/>
                <a:ext cx="126" cy="8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2070" name="Group 54"/>
            <p:cNvGrpSpPr>
              <a:grpSpLocks/>
            </p:cNvGrpSpPr>
            <p:nvPr userDrawn="1"/>
          </p:nvGrpSpPr>
          <p:grpSpPr bwMode="auto">
            <a:xfrm>
              <a:off x="5280" y="3024"/>
              <a:ext cx="425" cy="258"/>
              <a:chOff x="5280" y="3024"/>
              <a:chExt cx="425" cy="258"/>
            </a:xfrm>
          </p:grpSpPr>
          <p:sp>
            <p:nvSpPr>
              <p:cNvPr id="342071" name="Freeform 55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>
                  <a:gd name="T0" fmla="*/ 209 w 382"/>
                  <a:gd name="T1" fmla="*/ 96 h 96"/>
                  <a:gd name="T2" fmla="*/ 143 w 382"/>
                  <a:gd name="T3" fmla="*/ 90 h 96"/>
                  <a:gd name="T4" fmla="*/ 83 w 382"/>
                  <a:gd name="T5" fmla="*/ 66 h 96"/>
                  <a:gd name="T6" fmla="*/ 35 w 382"/>
                  <a:gd name="T7" fmla="*/ 36 h 96"/>
                  <a:gd name="T8" fmla="*/ 6 w 382"/>
                  <a:gd name="T9" fmla="*/ 0 h 96"/>
                  <a:gd name="T10" fmla="*/ 0 w 382"/>
                  <a:gd name="T11" fmla="*/ 6 h 96"/>
                  <a:gd name="T12" fmla="*/ 29 w 382"/>
                  <a:gd name="T13" fmla="*/ 42 h 96"/>
                  <a:gd name="T14" fmla="*/ 77 w 382"/>
                  <a:gd name="T15" fmla="*/ 72 h 96"/>
                  <a:gd name="T16" fmla="*/ 137 w 382"/>
                  <a:gd name="T17" fmla="*/ 90 h 96"/>
                  <a:gd name="T18" fmla="*/ 209 w 382"/>
                  <a:gd name="T19" fmla="*/ 96 h 96"/>
                  <a:gd name="T20" fmla="*/ 263 w 382"/>
                  <a:gd name="T21" fmla="*/ 90 h 96"/>
                  <a:gd name="T22" fmla="*/ 311 w 382"/>
                  <a:gd name="T23" fmla="*/ 84 h 96"/>
                  <a:gd name="T24" fmla="*/ 352 w 382"/>
                  <a:gd name="T25" fmla="*/ 66 h 96"/>
                  <a:gd name="T26" fmla="*/ 382 w 382"/>
                  <a:gd name="T27" fmla="*/ 42 h 96"/>
                  <a:gd name="T28" fmla="*/ 376 w 382"/>
                  <a:gd name="T29" fmla="*/ 42 h 96"/>
                  <a:gd name="T30" fmla="*/ 346 w 382"/>
                  <a:gd name="T31" fmla="*/ 66 h 96"/>
                  <a:gd name="T32" fmla="*/ 305 w 382"/>
                  <a:gd name="T33" fmla="*/ 78 h 96"/>
                  <a:gd name="T34" fmla="*/ 263 w 382"/>
                  <a:gd name="T35" fmla="*/ 90 h 96"/>
                  <a:gd name="T36" fmla="*/ 209 w 382"/>
                  <a:gd name="T37" fmla="*/ 96 h 96"/>
                  <a:gd name="T38" fmla="*/ 209 w 382"/>
                  <a:gd name="T39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072" name="Freeform 56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>
                  <a:gd name="T0" fmla="*/ 174 w 258"/>
                  <a:gd name="T1" fmla="*/ 0 h 54"/>
                  <a:gd name="T2" fmla="*/ 216 w 258"/>
                  <a:gd name="T3" fmla="*/ 6 h 54"/>
                  <a:gd name="T4" fmla="*/ 258 w 258"/>
                  <a:gd name="T5" fmla="*/ 12 h 54"/>
                  <a:gd name="T6" fmla="*/ 252 w 258"/>
                  <a:gd name="T7" fmla="*/ 6 h 54"/>
                  <a:gd name="T8" fmla="*/ 216 w 258"/>
                  <a:gd name="T9" fmla="*/ 0 h 54"/>
                  <a:gd name="T10" fmla="*/ 174 w 258"/>
                  <a:gd name="T11" fmla="*/ 0 h 54"/>
                  <a:gd name="T12" fmla="*/ 120 w 258"/>
                  <a:gd name="T13" fmla="*/ 6 h 54"/>
                  <a:gd name="T14" fmla="*/ 78 w 258"/>
                  <a:gd name="T15" fmla="*/ 12 h 54"/>
                  <a:gd name="T16" fmla="*/ 36 w 258"/>
                  <a:gd name="T17" fmla="*/ 30 h 54"/>
                  <a:gd name="T18" fmla="*/ 0 w 258"/>
                  <a:gd name="T19" fmla="*/ 48 h 54"/>
                  <a:gd name="T20" fmla="*/ 6 w 258"/>
                  <a:gd name="T21" fmla="*/ 54 h 54"/>
                  <a:gd name="T22" fmla="*/ 36 w 258"/>
                  <a:gd name="T23" fmla="*/ 36 h 54"/>
                  <a:gd name="T24" fmla="*/ 78 w 258"/>
                  <a:gd name="T25" fmla="*/ 18 h 54"/>
                  <a:gd name="T26" fmla="*/ 120 w 258"/>
                  <a:gd name="T27" fmla="*/ 6 h 54"/>
                  <a:gd name="T28" fmla="*/ 174 w 258"/>
                  <a:gd name="T29" fmla="*/ 0 h 54"/>
                  <a:gd name="T30" fmla="*/ 174 w 258"/>
                  <a:gd name="T31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073" name="Freeform 57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>
                  <a:gd name="T0" fmla="*/ 54 w 60"/>
                  <a:gd name="T1" fmla="*/ 90 h 156"/>
                  <a:gd name="T2" fmla="*/ 48 w 60"/>
                  <a:gd name="T3" fmla="*/ 126 h 156"/>
                  <a:gd name="T4" fmla="*/ 24 w 60"/>
                  <a:gd name="T5" fmla="*/ 156 h 156"/>
                  <a:gd name="T6" fmla="*/ 30 w 60"/>
                  <a:gd name="T7" fmla="*/ 156 h 156"/>
                  <a:gd name="T8" fmla="*/ 54 w 60"/>
                  <a:gd name="T9" fmla="*/ 126 h 156"/>
                  <a:gd name="T10" fmla="*/ 60 w 60"/>
                  <a:gd name="T11" fmla="*/ 90 h 156"/>
                  <a:gd name="T12" fmla="*/ 54 w 60"/>
                  <a:gd name="T13" fmla="*/ 66 h 156"/>
                  <a:gd name="T14" fmla="*/ 48 w 60"/>
                  <a:gd name="T15" fmla="*/ 42 h 156"/>
                  <a:gd name="T16" fmla="*/ 30 w 60"/>
                  <a:gd name="T17" fmla="*/ 18 h 156"/>
                  <a:gd name="T18" fmla="*/ 6 w 60"/>
                  <a:gd name="T19" fmla="*/ 0 h 156"/>
                  <a:gd name="T20" fmla="*/ 0 w 60"/>
                  <a:gd name="T21" fmla="*/ 6 h 156"/>
                  <a:gd name="T22" fmla="*/ 24 w 60"/>
                  <a:gd name="T23" fmla="*/ 24 h 156"/>
                  <a:gd name="T24" fmla="*/ 42 w 60"/>
                  <a:gd name="T25" fmla="*/ 42 h 156"/>
                  <a:gd name="T26" fmla="*/ 48 w 60"/>
                  <a:gd name="T27" fmla="*/ 66 h 156"/>
                  <a:gd name="T28" fmla="*/ 54 w 60"/>
                  <a:gd name="T29" fmla="*/ 90 h 156"/>
                  <a:gd name="T30" fmla="*/ 54 w 60"/>
                  <a:gd name="T31" fmla="*/ 9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074" name="Freeform 58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>
                  <a:gd name="T0" fmla="*/ 114 w 192"/>
                  <a:gd name="T1" fmla="*/ 12 h 18"/>
                  <a:gd name="T2" fmla="*/ 72 w 192"/>
                  <a:gd name="T3" fmla="*/ 6 h 18"/>
                  <a:gd name="T4" fmla="*/ 30 w 192"/>
                  <a:gd name="T5" fmla="*/ 0 h 18"/>
                  <a:gd name="T6" fmla="*/ 0 w 192"/>
                  <a:gd name="T7" fmla="*/ 0 h 18"/>
                  <a:gd name="T8" fmla="*/ 54 w 192"/>
                  <a:gd name="T9" fmla="*/ 12 h 18"/>
                  <a:gd name="T10" fmla="*/ 114 w 192"/>
                  <a:gd name="T11" fmla="*/ 18 h 18"/>
                  <a:gd name="T12" fmla="*/ 156 w 192"/>
                  <a:gd name="T13" fmla="*/ 18 h 18"/>
                  <a:gd name="T14" fmla="*/ 192 w 192"/>
                  <a:gd name="T15" fmla="*/ 12 h 18"/>
                  <a:gd name="T16" fmla="*/ 186 w 192"/>
                  <a:gd name="T17" fmla="*/ 0 h 18"/>
                  <a:gd name="T18" fmla="*/ 150 w 192"/>
                  <a:gd name="T19" fmla="*/ 6 h 18"/>
                  <a:gd name="T20" fmla="*/ 114 w 192"/>
                  <a:gd name="T21" fmla="*/ 12 h 18"/>
                  <a:gd name="T22" fmla="*/ 114 w 192"/>
                  <a:gd name="T23" fmla="*/ 1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075" name="Freeform 59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>
                  <a:gd name="T0" fmla="*/ 11 w 161"/>
                  <a:gd name="T1" fmla="*/ 114 h 186"/>
                  <a:gd name="T2" fmla="*/ 17 w 161"/>
                  <a:gd name="T3" fmla="*/ 96 h 186"/>
                  <a:gd name="T4" fmla="*/ 23 w 161"/>
                  <a:gd name="T5" fmla="*/ 78 h 186"/>
                  <a:gd name="T6" fmla="*/ 53 w 161"/>
                  <a:gd name="T7" fmla="*/ 42 h 186"/>
                  <a:gd name="T8" fmla="*/ 101 w 161"/>
                  <a:gd name="T9" fmla="*/ 18 h 186"/>
                  <a:gd name="T10" fmla="*/ 155 w 161"/>
                  <a:gd name="T11" fmla="*/ 6 h 186"/>
                  <a:gd name="T12" fmla="*/ 161 w 161"/>
                  <a:gd name="T13" fmla="*/ 0 h 186"/>
                  <a:gd name="T14" fmla="*/ 95 w 161"/>
                  <a:gd name="T15" fmla="*/ 12 h 186"/>
                  <a:gd name="T16" fmla="*/ 47 w 161"/>
                  <a:gd name="T17" fmla="*/ 36 h 186"/>
                  <a:gd name="T18" fmla="*/ 11 w 161"/>
                  <a:gd name="T19" fmla="*/ 72 h 186"/>
                  <a:gd name="T20" fmla="*/ 5 w 161"/>
                  <a:gd name="T21" fmla="*/ 90 h 186"/>
                  <a:gd name="T22" fmla="*/ 0 w 161"/>
                  <a:gd name="T23" fmla="*/ 114 h 186"/>
                  <a:gd name="T24" fmla="*/ 11 w 161"/>
                  <a:gd name="T25" fmla="*/ 150 h 186"/>
                  <a:gd name="T26" fmla="*/ 23 w 161"/>
                  <a:gd name="T27" fmla="*/ 168 h 186"/>
                  <a:gd name="T28" fmla="*/ 41 w 161"/>
                  <a:gd name="T29" fmla="*/ 186 h 186"/>
                  <a:gd name="T30" fmla="*/ 65 w 161"/>
                  <a:gd name="T31" fmla="*/ 186 h 186"/>
                  <a:gd name="T32" fmla="*/ 41 w 161"/>
                  <a:gd name="T33" fmla="*/ 168 h 186"/>
                  <a:gd name="T34" fmla="*/ 23 w 161"/>
                  <a:gd name="T35" fmla="*/ 150 h 186"/>
                  <a:gd name="T36" fmla="*/ 17 w 161"/>
                  <a:gd name="T37" fmla="*/ 132 h 186"/>
                  <a:gd name="T38" fmla="*/ 11 w 161"/>
                  <a:gd name="T39" fmla="*/ 114 h 186"/>
                  <a:gd name="T40" fmla="*/ 11 w 161"/>
                  <a:gd name="T41" fmla="*/ 114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076" name="Freeform 60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>
                  <a:gd name="T0" fmla="*/ 0 w 185"/>
                  <a:gd name="T1" fmla="*/ 6 h 210"/>
                  <a:gd name="T2" fmla="*/ 66 w 185"/>
                  <a:gd name="T3" fmla="*/ 12 h 210"/>
                  <a:gd name="T4" fmla="*/ 119 w 185"/>
                  <a:gd name="T5" fmla="*/ 36 h 210"/>
                  <a:gd name="T6" fmla="*/ 155 w 185"/>
                  <a:gd name="T7" fmla="*/ 72 h 210"/>
                  <a:gd name="T8" fmla="*/ 161 w 185"/>
                  <a:gd name="T9" fmla="*/ 90 h 210"/>
                  <a:gd name="T10" fmla="*/ 167 w 185"/>
                  <a:gd name="T11" fmla="*/ 114 h 210"/>
                  <a:gd name="T12" fmla="*/ 161 w 185"/>
                  <a:gd name="T13" fmla="*/ 138 h 210"/>
                  <a:gd name="T14" fmla="*/ 149 w 185"/>
                  <a:gd name="T15" fmla="*/ 162 h 210"/>
                  <a:gd name="T16" fmla="*/ 119 w 185"/>
                  <a:gd name="T17" fmla="*/ 180 h 210"/>
                  <a:gd name="T18" fmla="*/ 90 w 185"/>
                  <a:gd name="T19" fmla="*/ 198 h 210"/>
                  <a:gd name="T20" fmla="*/ 96 w 185"/>
                  <a:gd name="T21" fmla="*/ 210 h 210"/>
                  <a:gd name="T22" fmla="*/ 131 w 185"/>
                  <a:gd name="T23" fmla="*/ 192 h 210"/>
                  <a:gd name="T24" fmla="*/ 161 w 185"/>
                  <a:gd name="T25" fmla="*/ 168 h 210"/>
                  <a:gd name="T26" fmla="*/ 179 w 185"/>
                  <a:gd name="T27" fmla="*/ 144 h 210"/>
                  <a:gd name="T28" fmla="*/ 185 w 185"/>
                  <a:gd name="T29" fmla="*/ 114 h 210"/>
                  <a:gd name="T30" fmla="*/ 179 w 185"/>
                  <a:gd name="T31" fmla="*/ 90 h 210"/>
                  <a:gd name="T32" fmla="*/ 173 w 185"/>
                  <a:gd name="T33" fmla="*/ 66 h 210"/>
                  <a:gd name="T34" fmla="*/ 155 w 185"/>
                  <a:gd name="T35" fmla="*/ 48 h 210"/>
                  <a:gd name="T36" fmla="*/ 131 w 185"/>
                  <a:gd name="T37" fmla="*/ 30 h 210"/>
                  <a:gd name="T38" fmla="*/ 72 w 185"/>
                  <a:gd name="T39" fmla="*/ 6 h 210"/>
                  <a:gd name="T40" fmla="*/ 0 w 185"/>
                  <a:gd name="T41" fmla="*/ 0 h 210"/>
                  <a:gd name="T42" fmla="*/ 0 w 185"/>
                  <a:gd name="T43" fmla="*/ 6 h 210"/>
                  <a:gd name="T44" fmla="*/ 0 w 185"/>
                  <a:gd name="T45" fmla="*/ 6 h 210"/>
                  <a:gd name="T46" fmla="*/ 0 w 185"/>
                  <a:gd name="T47" fmla="*/ 6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077" name="Freeform 61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>
                  <a:gd name="T0" fmla="*/ 150 w 299"/>
                  <a:gd name="T1" fmla="*/ 0 h 186"/>
                  <a:gd name="T2" fmla="*/ 90 w 299"/>
                  <a:gd name="T3" fmla="*/ 6 h 186"/>
                  <a:gd name="T4" fmla="*/ 42 w 299"/>
                  <a:gd name="T5" fmla="*/ 30 h 186"/>
                  <a:gd name="T6" fmla="*/ 12 w 299"/>
                  <a:gd name="T7" fmla="*/ 54 h 186"/>
                  <a:gd name="T8" fmla="*/ 6 w 299"/>
                  <a:gd name="T9" fmla="*/ 72 h 186"/>
                  <a:gd name="T10" fmla="*/ 0 w 299"/>
                  <a:gd name="T11" fmla="*/ 90 h 186"/>
                  <a:gd name="T12" fmla="*/ 6 w 299"/>
                  <a:gd name="T13" fmla="*/ 108 h 186"/>
                  <a:gd name="T14" fmla="*/ 12 w 299"/>
                  <a:gd name="T15" fmla="*/ 126 h 186"/>
                  <a:gd name="T16" fmla="*/ 42 w 299"/>
                  <a:gd name="T17" fmla="*/ 156 h 186"/>
                  <a:gd name="T18" fmla="*/ 90 w 299"/>
                  <a:gd name="T19" fmla="*/ 180 h 186"/>
                  <a:gd name="T20" fmla="*/ 150 w 299"/>
                  <a:gd name="T21" fmla="*/ 186 h 186"/>
                  <a:gd name="T22" fmla="*/ 209 w 299"/>
                  <a:gd name="T23" fmla="*/ 180 h 186"/>
                  <a:gd name="T24" fmla="*/ 257 w 299"/>
                  <a:gd name="T25" fmla="*/ 156 h 186"/>
                  <a:gd name="T26" fmla="*/ 287 w 299"/>
                  <a:gd name="T27" fmla="*/ 126 h 186"/>
                  <a:gd name="T28" fmla="*/ 299 w 299"/>
                  <a:gd name="T29" fmla="*/ 108 h 186"/>
                  <a:gd name="T30" fmla="*/ 299 w 299"/>
                  <a:gd name="T31" fmla="*/ 90 h 186"/>
                  <a:gd name="T32" fmla="*/ 299 w 299"/>
                  <a:gd name="T33" fmla="*/ 72 h 186"/>
                  <a:gd name="T34" fmla="*/ 287 w 299"/>
                  <a:gd name="T35" fmla="*/ 54 h 186"/>
                  <a:gd name="T36" fmla="*/ 257 w 299"/>
                  <a:gd name="T37" fmla="*/ 30 h 186"/>
                  <a:gd name="T38" fmla="*/ 209 w 299"/>
                  <a:gd name="T39" fmla="*/ 6 h 186"/>
                  <a:gd name="T40" fmla="*/ 150 w 299"/>
                  <a:gd name="T41" fmla="*/ 0 h 186"/>
                  <a:gd name="T42" fmla="*/ 150 w 299"/>
                  <a:gd name="T43" fmla="*/ 0 h 186"/>
                  <a:gd name="T44" fmla="*/ 150 w 299"/>
                  <a:gd name="T45" fmla="*/ 180 h 186"/>
                  <a:gd name="T46" fmla="*/ 96 w 299"/>
                  <a:gd name="T47" fmla="*/ 174 h 186"/>
                  <a:gd name="T48" fmla="*/ 48 w 299"/>
                  <a:gd name="T49" fmla="*/ 156 h 186"/>
                  <a:gd name="T50" fmla="*/ 18 w 299"/>
                  <a:gd name="T51" fmla="*/ 126 h 186"/>
                  <a:gd name="T52" fmla="*/ 12 w 299"/>
                  <a:gd name="T53" fmla="*/ 108 h 186"/>
                  <a:gd name="T54" fmla="*/ 6 w 299"/>
                  <a:gd name="T55" fmla="*/ 90 h 186"/>
                  <a:gd name="T56" fmla="*/ 12 w 299"/>
                  <a:gd name="T57" fmla="*/ 72 h 186"/>
                  <a:gd name="T58" fmla="*/ 18 w 299"/>
                  <a:gd name="T59" fmla="*/ 54 h 186"/>
                  <a:gd name="T60" fmla="*/ 48 w 299"/>
                  <a:gd name="T61" fmla="*/ 30 h 186"/>
                  <a:gd name="T62" fmla="*/ 96 w 299"/>
                  <a:gd name="T63" fmla="*/ 12 h 186"/>
                  <a:gd name="T64" fmla="*/ 150 w 299"/>
                  <a:gd name="T65" fmla="*/ 6 h 186"/>
                  <a:gd name="T66" fmla="*/ 203 w 299"/>
                  <a:gd name="T67" fmla="*/ 12 h 186"/>
                  <a:gd name="T68" fmla="*/ 251 w 299"/>
                  <a:gd name="T69" fmla="*/ 30 h 186"/>
                  <a:gd name="T70" fmla="*/ 281 w 299"/>
                  <a:gd name="T71" fmla="*/ 54 h 186"/>
                  <a:gd name="T72" fmla="*/ 293 w 299"/>
                  <a:gd name="T73" fmla="*/ 72 h 186"/>
                  <a:gd name="T74" fmla="*/ 293 w 299"/>
                  <a:gd name="T75" fmla="*/ 90 h 186"/>
                  <a:gd name="T76" fmla="*/ 293 w 299"/>
                  <a:gd name="T77" fmla="*/ 108 h 186"/>
                  <a:gd name="T78" fmla="*/ 281 w 299"/>
                  <a:gd name="T79" fmla="*/ 126 h 186"/>
                  <a:gd name="T80" fmla="*/ 251 w 299"/>
                  <a:gd name="T81" fmla="*/ 156 h 186"/>
                  <a:gd name="T82" fmla="*/ 203 w 299"/>
                  <a:gd name="T83" fmla="*/ 174 h 186"/>
                  <a:gd name="T84" fmla="*/ 150 w 299"/>
                  <a:gd name="T85" fmla="*/ 180 h 186"/>
                  <a:gd name="T86" fmla="*/ 150 w 299"/>
                  <a:gd name="T87" fmla="*/ 18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42078" name="Group 62"/>
              <p:cNvGrpSpPr>
                <a:grpSpLocks/>
              </p:cNvGrpSpPr>
              <p:nvPr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342079" name="Oval 63"/>
                <p:cNvSpPr>
                  <a:spLocks noChangeArrowheads="1"/>
                </p:cNvSpPr>
                <p:nvPr userDrawn="1"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2080" name="Oval 64"/>
                <p:cNvSpPr>
                  <a:spLocks noChangeArrowheads="1"/>
                </p:cNvSpPr>
                <p:nvPr userDrawn="1"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2081" name="Oval 65"/>
                <p:cNvSpPr>
                  <a:spLocks noChangeArrowheads="1"/>
                </p:cNvSpPr>
                <p:nvPr userDrawn="1"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2082" name="Oval 66"/>
                <p:cNvSpPr>
                  <a:spLocks noChangeArrowheads="1"/>
                </p:cNvSpPr>
                <p:nvPr userDrawn="1"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42083" name="Rectangle 6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42084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2085" name="Rectangle 6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5B544A66-FF63-4408-A93E-193F94B7D38F}" type="datetime1">
              <a:rPr lang="en-US" smtClean="0"/>
              <a:t>2/10/2020</a:t>
            </a:fld>
            <a:endParaRPr lang="en-US"/>
          </a:p>
        </p:txBody>
      </p:sp>
      <p:sp>
        <p:nvSpPr>
          <p:cNvPr id="342086" name="Rectangle 7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smtClean="0"/>
              <a:t>Linear Regression for Machine Learning</a:t>
            </a:r>
            <a:endParaRPr lang="en-US"/>
          </a:p>
        </p:txBody>
      </p:sp>
      <p:sp>
        <p:nvSpPr>
          <p:cNvPr id="342087" name="Rectangle 7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A79760C0-18FC-43EE-A9E7-D36A4B6204F4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</p:sldLayoutIdLst>
  <p:timing>
    <p:tnLst>
      <p:par>
        <p:cTn id="1" dur="indefinite" restart="never" nodeType="tmRoot"/>
      </p:par>
    </p:tnLst>
  </p:timing>
  <p:hf hdr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Ø"/>
        <a:defRPr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" panose="05000000000000000000" pitchFamily="2" charset="2"/>
        <a:buChar char="l"/>
        <a:defRPr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l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4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6.emf"/><Relationship Id="rId4" Type="http://schemas.openxmlformats.org/officeDocument/2006/relationships/oleObject" Target="../embeddings/oleObject5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8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9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2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5.e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7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8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notesSlide" Target="../notesSlides/notesSlide43.xml"/><Relationship Id="rId7" Type="http://schemas.openxmlformats.org/officeDocument/2006/relationships/image" Target="../media/image1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1.emf"/><Relationship Id="rId5" Type="http://schemas.openxmlformats.org/officeDocument/2006/relationships/image" Target="../media/image18.e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0.e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2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4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7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9.emf"/><Relationship Id="rId4" Type="http://schemas.openxmlformats.org/officeDocument/2006/relationships/oleObject" Target="../embeddings/oleObject3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31.emf"/><Relationship Id="rId4" Type="http://schemas.openxmlformats.org/officeDocument/2006/relationships/oleObject" Target="../embeddings/oleObject32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32.emf"/><Relationship Id="rId4" Type="http://schemas.openxmlformats.org/officeDocument/2006/relationships/oleObject" Target="../embeddings/oleObject33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33.emf"/><Relationship Id="rId4" Type="http://schemas.openxmlformats.org/officeDocument/2006/relationships/oleObject" Target="../embeddings/oleObject34.bin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34.emf"/><Relationship Id="rId4" Type="http://schemas.openxmlformats.org/officeDocument/2006/relationships/oleObject" Target="../embeddings/oleObject35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36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36.emf"/><Relationship Id="rId4" Type="http://schemas.openxmlformats.org/officeDocument/2006/relationships/oleObject" Target="../embeddings/oleObject37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37.emf"/><Relationship Id="rId4" Type="http://schemas.openxmlformats.org/officeDocument/2006/relationships/oleObject" Target="../embeddings/oleObject38.bin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Linear Regression for Machine Learning</a:t>
            </a:r>
            <a:endParaRPr lang="en-US" dirty="0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1A0A1AB3-0882-4641-AA8B-34B50DFA20CD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74838"/>
            <a:ext cx="7772400" cy="135255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 anchorCtr="0"/>
          <a:lstStyle/>
          <a:p>
            <a:r>
              <a:rPr lang="en-US" sz="3200" dirty="0" smtClean="0"/>
              <a:t>CPSC 4430/5440: Machine Learning</a:t>
            </a:r>
            <a:endParaRPr lang="en-US" sz="32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sz="4000" dirty="0" smtClean="0"/>
              <a:t>Lesson B02(a):</a:t>
            </a:r>
            <a:r>
              <a:rPr lang="en-US" sz="4000" dirty="0"/>
              <a:t> </a:t>
            </a:r>
            <a:r>
              <a:rPr lang="en-US" sz="4000" dirty="0" smtClean="0"/>
              <a:t>Basis of Linear Regression</a:t>
            </a:r>
            <a:endParaRPr lang="en-US" sz="4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F2331C70-2FD1-481A-BDA8-E08BD3EB7B1D}" type="datetime1">
              <a:rPr lang="en-US" smtClean="0"/>
              <a:t>2/10/2020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Linear Regression for 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ADFF5-7B07-4DB5-8F83-CB9A02BC0836}" type="slidenum">
              <a:rPr lang="en-US"/>
              <a:pPr/>
              <a:t>10</a:t>
            </a:fld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/>
              <a:t>Regression Models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8326438" cy="4114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/>
              <a:t>Relationship between one </a:t>
            </a:r>
            <a:r>
              <a:rPr lang="en-US">
                <a:solidFill>
                  <a:srgbClr val="CC0000"/>
                </a:solidFill>
              </a:rPr>
              <a:t>dependent</a:t>
            </a:r>
            <a:r>
              <a:rPr lang="en-US"/>
              <a:t> </a:t>
            </a:r>
            <a:r>
              <a:rPr lang="en-US">
                <a:solidFill>
                  <a:srgbClr val="CC0000"/>
                </a:solidFill>
              </a:rPr>
              <a:t>variable</a:t>
            </a:r>
            <a:r>
              <a:rPr lang="en-US"/>
              <a:t> and </a:t>
            </a:r>
            <a:r>
              <a:rPr lang="en-US">
                <a:solidFill>
                  <a:srgbClr val="FCFEB9"/>
                </a:solidFill>
              </a:rPr>
              <a:t>explanatory variable(s)</a:t>
            </a:r>
          </a:p>
          <a:p>
            <a:r>
              <a:rPr lang="en-US"/>
              <a:t>Use equation to set up relationship</a:t>
            </a:r>
          </a:p>
          <a:p>
            <a:pPr lvl="2"/>
            <a:r>
              <a:rPr lang="en-US" u="sng"/>
              <a:t>Numerical</a:t>
            </a:r>
            <a:r>
              <a:rPr lang="en-US"/>
              <a:t> Dependent (Response) Variable</a:t>
            </a:r>
          </a:p>
          <a:p>
            <a:pPr lvl="2"/>
            <a:r>
              <a:rPr lang="en-US"/>
              <a:t>1 or More Numerical or Categorical Independent (Explanatory) Variables</a:t>
            </a:r>
          </a:p>
          <a:p>
            <a:r>
              <a:rPr lang="en-US"/>
              <a:t>Used Mainly for Prediction &amp; Estimation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7E2-C60E-4562-8D49-4C1010BDC7D3}" type="datetime1">
              <a:rPr lang="en-US" smtClean="0"/>
              <a:t>2/10/2020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Linear Regression for 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F33E-3AE9-40F4-A146-AB995B533E04}" type="slidenum">
              <a:rPr lang="en-US"/>
              <a:pPr/>
              <a:t>11</a:t>
            </a:fld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086600" cy="112395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/>
              <a:t>Regression Modeling Steps 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229600" cy="4876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30000"/>
              </a:spcBef>
            </a:pPr>
            <a:r>
              <a:rPr lang="en-US"/>
              <a:t>1.	Hypothesize Deterministic Component</a:t>
            </a:r>
          </a:p>
          <a:p>
            <a:pPr lvl="2"/>
            <a:r>
              <a:rPr lang="en-US"/>
              <a:t>Estimate Unknown Parameters</a:t>
            </a:r>
          </a:p>
          <a:p>
            <a:pPr>
              <a:spcBef>
                <a:spcPct val="30000"/>
              </a:spcBef>
            </a:pPr>
            <a:r>
              <a:rPr lang="en-US"/>
              <a:t>2.	Specify Probability Distribution of 	Random Error Term</a:t>
            </a:r>
          </a:p>
          <a:p>
            <a:pPr lvl="2"/>
            <a:r>
              <a:rPr lang="en-US"/>
              <a:t>Estimate Standard Deviation of Error</a:t>
            </a:r>
          </a:p>
          <a:p>
            <a:pPr>
              <a:spcBef>
                <a:spcPct val="30000"/>
              </a:spcBef>
            </a:pPr>
            <a:r>
              <a:rPr lang="en-US"/>
              <a:t>3.	Evaluate the fitted Model</a:t>
            </a:r>
          </a:p>
          <a:p>
            <a:pPr>
              <a:spcBef>
                <a:spcPct val="30000"/>
              </a:spcBef>
            </a:pPr>
            <a:r>
              <a:rPr lang="en-US"/>
              <a:t>4.	Use Model for Prediction &amp; Estimation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F3A85-6189-4B54-A51D-8B3AD9759E28}" type="datetime1">
              <a:rPr lang="en-US" smtClean="0"/>
              <a:t>2/10/2020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Linear Regression for Machine Learning</a:t>
            </a:r>
            <a:endParaRPr lang="en-US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09E14282-962B-41D2-AA38-C86F8DCFED9B}" type="slidenum">
              <a:rPr lang="en-US"/>
              <a:pPr/>
              <a:t>12</a:t>
            </a:fld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74838"/>
            <a:ext cx="7772400" cy="135255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 anchorCtr="0"/>
          <a:lstStyle/>
          <a:p>
            <a:r>
              <a:rPr lang="en-US"/>
              <a:t>Model Specification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39D977D6-9DE8-495F-B43D-8DC2066BDFF0}" type="datetime1">
              <a:rPr lang="en-US" smtClean="0"/>
              <a:t>2/10/2020</a:t>
            </a:fld>
            <a:endParaRPr lang="en-US"/>
          </a:p>
        </p:txBody>
      </p:sp>
    </p:spTree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Linear Regression for 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9B61-14FE-4E74-944F-805E0CA884DC}" type="slidenum">
              <a:rPr lang="en-US"/>
              <a:pPr/>
              <a:t>13</a:t>
            </a:fld>
            <a:endParaRPr 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sz="4000"/>
              <a:t>Specifying the deterministic component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68513"/>
            <a:ext cx="7772400" cy="405765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/>
              <a:t>1.	Define the dependent variable and 	independent variable</a:t>
            </a:r>
          </a:p>
          <a:p>
            <a:pPr>
              <a:buFont typeface="Wingdings" panose="05000000000000000000" pitchFamily="2" charset="2"/>
              <a:buNone/>
            </a:pPr>
            <a:endParaRPr lang="en-US"/>
          </a:p>
          <a:p>
            <a:r>
              <a:rPr lang="en-US"/>
              <a:t>2.	Hypothesize Nature of Relationship</a:t>
            </a:r>
          </a:p>
          <a:p>
            <a:pPr lvl="1"/>
            <a:r>
              <a:rPr lang="en-US"/>
              <a:t>Expected Effects (i.e., Coefficients’ Signs)</a:t>
            </a:r>
          </a:p>
          <a:p>
            <a:pPr lvl="1"/>
            <a:r>
              <a:rPr lang="en-US"/>
              <a:t>Functional Form (Linear or Non-Linear)</a:t>
            </a:r>
          </a:p>
          <a:p>
            <a:pPr lvl="1"/>
            <a:r>
              <a:rPr lang="en-US"/>
              <a:t>Interactions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03D3-295C-439F-9C4B-38964BAD881F}" type="datetime1">
              <a:rPr lang="en-US" smtClean="0"/>
              <a:t>2/10/2020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Linear Regression for Machine Learning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A030-D4D3-4777-96F0-74374660753A}" type="slidenum">
              <a:rPr lang="en-US"/>
              <a:pPr/>
              <a:t>14</a:t>
            </a:fld>
            <a:endParaRPr 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/>
              <a:t>Model Specification </a:t>
            </a:r>
            <a:br>
              <a:rPr lang="en-US"/>
            </a:br>
            <a:r>
              <a:rPr lang="en-US"/>
              <a:t>Is Based on Theory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46300"/>
            <a:ext cx="7851775" cy="39798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/>
              <a:t>1.	Theory of Field (e.g., Epidemiology)</a:t>
            </a:r>
          </a:p>
          <a:p>
            <a:r>
              <a:rPr lang="en-US"/>
              <a:t>2.	Mathematical Theory</a:t>
            </a:r>
          </a:p>
          <a:p>
            <a:r>
              <a:rPr lang="en-US"/>
              <a:t>3.	Previous Research</a:t>
            </a:r>
          </a:p>
          <a:p>
            <a:r>
              <a:rPr lang="en-US"/>
              <a:t>4.	‘Common Sense’</a:t>
            </a:r>
          </a:p>
        </p:txBody>
      </p:sp>
      <p:graphicFrame>
        <p:nvGraphicFramePr>
          <p:cNvPr id="32772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5472113" y="3413125"/>
          <a:ext cx="3211512" cy="283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5" name="ClipArt" r:id="rId4" imgW="5278320" imgH="4659120" progId="MS_ClipArt_Gallery.2">
                  <p:embed/>
                </p:oleObj>
              </mc:Choice>
              <mc:Fallback>
                <p:oleObj name="ClipArt" r:id="rId4" imgW="5278320" imgH="4659120" progId="MS_ClipArt_Gallery.2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2113" y="3413125"/>
                        <a:ext cx="3211512" cy="283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D7A7-6893-429F-8F38-00FAABC53AAA}" type="datetime1">
              <a:rPr lang="en-US" smtClean="0"/>
              <a:t>2/10/2020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Linear Regression for Machine Learning</a:t>
            </a:r>
            <a:endParaRPr lang="en-US"/>
          </a:p>
        </p:txBody>
      </p:sp>
      <p:sp>
        <p:nvSpPr>
          <p:cNvPr id="2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35670-DADD-4131-9E42-B4E8553486A4}" type="slidenum">
              <a:rPr lang="en-US"/>
              <a:pPr/>
              <a:t>15</a:t>
            </a:fld>
            <a:endParaRPr lang="en-US"/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title" sz="quarter"/>
          </p:nvPr>
        </p:nvSpPr>
        <p:spPr>
          <a:xfrm>
            <a:off x="533400" y="158750"/>
            <a:ext cx="7543800" cy="113665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/>
              <a:t>Thinking Challenge: </a:t>
            </a:r>
            <a:br>
              <a:rPr lang="en-US"/>
            </a:br>
            <a:r>
              <a:rPr lang="en-US"/>
              <a:t>Which Is More Logical?</a:t>
            </a:r>
          </a:p>
        </p:txBody>
      </p:sp>
      <p:sp>
        <p:nvSpPr>
          <p:cNvPr id="34833" name="Rectangle 17"/>
          <p:cNvSpPr>
            <a:spLocks noGrp="1" noChangeArrowheads="1"/>
          </p:cNvSpPr>
          <p:nvPr>
            <p:ph sz="quarter" idx="1"/>
          </p:nvPr>
        </p:nvSpPr>
        <p:spPr>
          <a:xfrm>
            <a:off x="301625" y="1600200"/>
            <a:ext cx="4194175" cy="2286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sz="2400"/>
          </a:p>
          <a:p>
            <a:endParaRPr lang="en-US" sz="2400"/>
          </a:p>
        </p:txBody>
      </p:sp>
      <p:sp>
        <p:nvSpPr>
          <p:cNvPr id="34835" name="Line 19"/>
          <p:cNvSpPr>
            <a:spLocks noChangeShapeType="1"/>
          </p:cNvSpPr>
          <p:nvPr/>
        </p:nvSpPr>
        <p:spPr bwMode="auto">
          <a:xfrm>
            <a:off x="533400" y="19812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6" name="Line 20"/>
          <p:cNvSpPr>
            <a:spLocks noChangeShapeType="1"/>
          </p:cNvSpPr>
          <p:nvPr/>
        </p:nvSpPr>
        <p:spPr bwMode="auto">
          <a:xfrm>
            <a:off x="533400" y="3429000"/>
            <a:ext cx="3276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7" name="Line 21"/>
          <p:cNvSpPr>
            <a:spLocks noChangeShapeType="1"/>
          </p:cNvSpPr>
          <p:nvPr/>
        </p:nvSpPr>
        <p:spPr bwMode="auto">
          <a:xfrm>
            <a:off x="533400" y="2057400"/>
            <a:ext cx="3276600" cy="1219200"/>
          </a:xfrm>
          <a:prstGeom prst="line">
            <a:avLst/>
          </a:prstGeom>
          <a:noFill/>
          <a:ln w="508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0" name="Line 24"/>
          <p:cNvSpPr>
            <a:spLocks noChangeShapeType="1"/>
          </p:cNvSpPr>
          <p:nvPr/>
        </p:nvSpPr>
        <p:spPr bwMode="auto">
          <a:xfrm>
            <a:off x="685800" y="41910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1" name="Line 25"/>
          <p:cNvSpPr>
            <a:spLocks noChangeShapeType="1"/>
          </p:cNvSpPr>
          <p:nvPr/>
        </p:nvSpPr>
        <p:spPr bwMode="auto">
          <a:xfrm>
            <a:off x="685800" y="5638800"/>
            <a:ext cx="3276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5" name="Freeform 29"/>
          <p:cNvSpPr>
            <a:spLocks/>
          </p:cNvSpPr>
          <p:nvPr/>
        </p:nvSpPr>
        <p:spPr bwMode="auto">
          <a:xfrm>
            <a:off x="685800" y="4267200"/>
            <a:ext cx="3530600" cy="1143000"/>
          </a:xfrm>
          <a:custGeom>
            <a:avLst/>
            <a:gdLst>
              <a:gd name="T0" fmla="*/ 0 w 2224"/>
              <a:gd name="T1" fmla="*/ 720 h 720"/>
              <a:gd name="T2" fmla="*/ 720 w 2224"/>
              <a:gd name="T3" fmla="*/ 96 h 720"/>
              <a:gd name="T4" fmla="*/ 2016 w 2224"/>
              <a:gd name="T5" fmla="*/ 144 h 720"/>
              <a:gd name="T6" fmla="*/ 1968 w 2224"/>
              <a:gd name="T7" fmla="*/ 144 h 720"/>
              <a:gd name="T8" fmla="*/ 2016 w 2224"/>
              <a:gd name="T9" fmla="*/ 144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24" h="720">
                <a:moveTo>
                  <a:pt x="0" y="720"/>
                </a:moveTo>
                <a:cubicBezTo>
                  <a:pt x="192" y="456"/>
                  <a:pt x="384" y="192"/>
                  <a:pt x="720" y="96"/>
                </a:cubicBezTo>
                <a:cubicBezTo>
                  <a:pt x="1056" y="0"/>
                  <a:pt x="1808" y="136"/>
                  <a:pt x="2016" y="144"/>
                </a:cubicBezTo>
                <a:cubicBezTo>
                  <a:pt x="2224" y="152"/>
                  <a:pt x="1968" y="144"/>
                  <a:pt x="1968" y="144"/>
                </a:cubicBezTo>
                <a:cubicBezTo>
                  <a:pt x="1968" y="144"/>
                  <a:pt x="1992" y="144"/>
                  <a:pt x="2016" y="144"/>
                </a:cubicBezTo>
              </a:path>
            </a:pathLst>
          </a:custGeom>
          <a:noFill/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6" name="Text Box 30"/>
          <p:cNvSpPr txBox="1">
            <a:spLocks noChangeArrowheads="1"/>
          </p:cNvSpPr>
          <p:nvPr/>
        </p:nvSpPr>
        <p:spPr bwMode="auto">
          <a:xfrm>
            <a:off x="1851025" y="5707063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34849" name="Text Box 33"/>
          <p:cNvSpPr txBox="1">
            <a:spLocks noChangeArrowheads="1"/>
          </p:cNvSpPr>
          <p:nvPr/>
        </p:nvSpPr>
        <p:spPr bwMode="auto">
          <a:xfrm>
            <a:off x="762000" y="3505200"/>
            <a:ext cx="3352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Years  since seroconversion</a:t>
            </a:r>
          </a:p>
        </p:txBody>
      </p:sp>
      <p:sp>
        <p:nvSpPr>
          <p:cNvPr id="34850" name="Text Box 34"/>
          <p:cNvSpPr txBox="1">
            <a:spLocks noChangeArrowheads="1"/>
          </p:cNvSpPr>
          <p:nvPr/>
        </p:nvSpPr>
        <p:spPr bwMode="auto">
          <a:xfrm>
            <a:off x="0" y="3824288"/>
            <a:ext cx="152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CD+ counts</a:t>
            </a:r>
          </a:p>
        </p:txBody>
      </p:sp>
      <p:sp>
        <p:nvSpPr>
          <p:cNvPr id="34851" name="Text Box 35"/>
          <p:cNvSpPr txBox="1">
            <a:spLocks noChangeArrowheads="1"/>
          </p:cNvSpPr>
          <p:nvPr/>
        </p:nvSpPr>
        <p:spPr bwMode="auto">
          <a:xfrm>
            <a:off x="-76200" y="1614488"/>
            <a:ext cx="152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CD+ counts</a:t>
            </a:r>
          </a:p>
        </p:txBody>
      </p:sp>
      <p:sp>
        <p:nvSpPr>
          <p:cNvPr id="34855" name="Line 39"/>
          <p:cNvSpPr>
            <a:spLocks noChangeShapeType="1"/>
          </p:cNvSpPr>
          <p:nvPr/>
        </p:nvSpPr>
        <p:spPr bwMode="auto">
          <a:xfrm>
            <a:off x="5029200" y="3429000"/>
            <a:ext cx="3276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6" name="Line 40"/>
          <p:cNvSpPr>
            <a:spLocks noChangeShapeType="1"/>
          </p:cNvSpPr>
          <p:nvPr/>
        </p:nvSpPr>
        <p:spPr bwMode="auto">
          <a:xfrm>
            <a:off x="5029200" y="5638800"/>
            <a:ext cx="3276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7" name="Line 41"/>
          <p:cNvSpPr>
            <a:spLocks noChangeShapeType="1"/>
          </p:cNvSpPr>
          <p:nvPr/>
        </p:nvSpPr>
        <p:spPr bwMode="auto">
          <a:xfrm>
            <a:off x="5029200" y="41910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8" name="Line 42"/>
          <p:cNvSpPr>
            <a:spLocks noChangeShapeType="1"/>
          </p:cNvSpPr>
          <p:nvPr/>
        </p:nvSpPr>
        <p:spPr bwMode="auto">
          <a:xfrm>
            <a:off x="5029200" y="19812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9" name="Text Box 43"/>
          <p:cNvSpPr txBox="1">
            <a:spLocks noChangeArrowheads="1"/>
          </p:cNvSpPr>
          <p:nvPr/>
        </p:nvSpPr>
        <p:spPr bwMode="auto">
          <a:xfrm>
            <a:off x="5105400" y="5653088"/>
            <a:ext cx="3429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Years  since seroconversion</a:t>
            </a:r>
          </a:p>
        </p:txBody>
      </p:sp>
      <p:sp>
        <p:nvSpPr>
          <p:cNvPr id="34860" name="Text Box 44"/>
          <p:cNvSpPr txBox="1">
            <a:spLocks noChangeArrowheads="1"/>
          </p:cNvSpPr>
          <p:nvPr/>
        </p:nvSpPr>
        <p:spPr bwMode="auto">
          <a:xfrm>
            <a:off x="5105400" y="3443288"/>
            <a:ext cx="3124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Years  since seroconversion</a:t>
            </a:r>
          </a:p>
        </p:txBody>
      </p:sp>
      <p:sp>
        <p:nvSpPr>
          <p:cNvPr id="34861" name="Text Box 45"/>
          <p:cNvSpPr txBox="1">
            <a:spLocks noChangeArrowheads="1"/>
          </p:cNvSpPr>
          <p:nvPr/>
        </p:nvSpPr>
        <p:spPr bwMode="auto">
          <a:xfrm>
            <a:off x="609600" y="5729288"/>
            <a:ext cx="3276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Years  since seroconversion</a:t>
            </a:r>
          </a:p>
        </p:txBody>
      </p:sp>
      <p:sp>
        <p:nvSpPr>
          <p:cNvPr id="34862" name="Text Box 46"/>
          <p:cNvSpPr txBox="1">
            <a:spLocks noChangeArrowheads="1"/>
          </p:cNvSpPr>
          <p:nvPr/>
        </p:nvSpPr>
        <p:spPr bwMode="auto">
          <a:xfrm>
            <a:off x="4419600" y="1690688"/>
            <a:ext cx="152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CD+ counts</a:t>
            </a:r>
          </a:p>
        </p:txBody>
      </p:sp>
      <p:sp>
        <p:nvSpPr>
          <p:cNvPr id="34863" name="Text Box 47"/>
          <p:cNvSpPr txBox="1">
            <a:spLocks noChangeArrowheads="1"/>
          </p:cNvSpPr>
          <p:nvPr/>
        </p:nvSpPr>
        <p:spPr bwMode="auto">
          <a:xfrm>
            <a:off x="4419600" y="3886200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CD+ counts</a:t>
            </a:r>
          </a:p>
        </p:txBody>
      </p:sp>
      <p:sp>
        <p:nvSpPr>
          <p:cNvPr id="34864" name="Line 48"/>
          <p:cNvSpPr>
            <a:spLocks noChangeShapeType="1"/>
          </p:cNvSpPr>
          <p:nvPr/>
        </p:nvSpPr>
        <p:spPr bwMode="auto">
          <a:xfrm flipV="1">
            <a:off x="5029200" y="4267200"/>
            <a:ext cx="3124200" cy="1143000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5" name="Freeform 49"/>
          <p:cNvSpPr>
            <a:spLocks/>
          </p:cNvSpPr>
          <p:nvPr/>
        </p:nvSpPr>
        <p:spPr bwMode="auto">
          <a:xfrm>
            <a:off x="5029200" y="2514600"/>
            <a:ext cx="3276600" cy="457200"/>
          </a:xfrm>
          <a:custGeom>
            <a:avLst/>
            <a:gdLst>
              <a:gd name="T0" fmla="*/ 0 w 2064"/>
              <a:gd name="T1" fmla="*/ 0 h 288"/>
              <a:gd name="T2" fmla="*/ 912 w 2064"/>
              <a:gd name="T3" fmla="*/ 48 h 288"/>
              <a:gd name="T4" fmla="*/ 2064 w 2064"/>
              <a:gd name="T5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64" h="288">
                <a:moveTo>
                  <a:pt x="0" y="0"/>
                </a:moveTo>
                <a:cubicBezTo>
                  <a:pt x="284" y="0"/>
                  <a:pt x="568" y="0"/>
                  <a:pt x="912" y="48"/>
                </a:cubicBezTo>
                <a:cubicBezTo>
                  <a:pt x="1256" y="96"/>
                  <a:pt x="1872" y="248"/>
                  <a:pt x="2064" y="288"/>
                </a:cubicBezTo>
              </a:path>
            </a:pathLst>
          </a:custGeom>
          <a:noFill/>
          <a:ln w="44450" cap="flat" cmpd="sng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C444-F591-4131-9311-829A21DA3BB6}" type="datetime1">
              <a:rPr lang="en-US" smtClean="0"/>
              <a:t>2/10/2020</a:t>
            </a:fld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Linear Regression for Machine Learning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CD36F-BF67-48D1-9DCC-77F5345E625D}" type="slidenum">
              <a:rPr lang="en-US"/>
              <a:pPr/>
              <a:t>16</a:t>
            </a:fld>
            <a:endParaRPr lang="en-US"/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OB/GYN Study </a:t>
            </a:r>
          </a:p>
        </p:txBody>
      </p:sp>
      <p:pic>
        <p:nvPicPr>
          <p:cNvPr id="347140" name="Picture 4" descr="forw_plg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87488"/>
            <a:ext cx="7061200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CC0C-41C3-43A8-9E44-1060A08CBB11}" type="datetime1">
              <a:rPr lang="en-US" smtClean="0"/>
              <a:t>2/10/2020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Linear Regression for Machine Learning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BFA8E-BCE0-455B-B28F-24D0B45ED1BE}" type="slidenum">
              <a:rPr lang="en-US"/>
              <a:pPr/>
              <a:t>17</a:t>
            </a:fld>
            <a:endParaRPr 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/>
              <a:t>Types of </a:t>
            </a:r>
            <a:br>
              <a:rPr lang="en-US"/>
            </a:br>
            <a:r>
              <a:rPr lang="en-US"/>
              <a:t>Regression Models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3B35-2B72-4F9B-B8CC-1549330299FB}" type="datetime1">
              <a:rPr lang="en-US" smtClean="0"/>
              <a:t>2/10/2020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Linear Regression for Machine Learning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962A-E30C-40E8-A38B-6EA7D2A903F1}" type="slidenum">
              <a:rPr lang="en-US"/>
              <a:pPr/>
              <a:t>18</a:t>
            </a:fld>
            <a:endParaRPr 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/>
              <a:t>Types of </a:t>
            </a:r>
            <a:br>
              <a:rPr lang="en-US"/>
            </a:br>
            <a:r>
              <a:rPr lang="en-US"/>
              <a:t>Regression Models</a:t>
            </a:r>
          </a:p>
        </p:txBody>
      </p:sp>
      <p:sp>
        <p:nvSpPr>
          <p:cNvPr id="38915" name="Freeform 3"/>
          <p:cNvSpPr>
            <a:spLocks/>
          </p:cNvSpPr>
          <p:nvPr/>
        </p:nvSpPr>
        <p:spPr bwMode="auto">
          <a:xfrm>
            <a:off x="3486150" y="1974850"/>
            <a:ext cx="2008188" cy="800100"/>
          </a:xfrm>
          <a:custGeom>
            <a:avLst/>
            <a:gdLst>
              <a:gd name="T0" fmla="*/ 0 w 1265"/>
              <a:gd name="T1" fmla="*/ 503 h 504"/>
              <a:gd name="T2" fmla="*/ 1264 w 1265"/>
              <a:gd name="T3" fmla="*/ 503 h 504"/>
              <a:gd name="T4" fmla="*/ 1264 w 1265"/>
              <a:gd name="T5" fmla="*/ 0 h 504"/>
              <a:gd name="T6" fmla="*/ 0 w 1265"/>
              <a:gd name="T7" fmla="*/ 0 h 504"/>
              <a:gd name="T8" fmla="*/ 0 w 1265"/>
              <a:gd name="T9" fmla="*/ 503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5" h="504">
                <a:moveTo>
                  <a:pt x="0" y="503"/>
                </a:moveTo>
                <a:lnTo>
                  <a:pt x="1264" y="503"/>
                </a:lnTo>
                <a:lnTo>
                  <a:pt x="1264" y="0"/>
                </a:lnTo>
                <a:lnTo>
                  <a:pt x="0" y="0"/>
                </a:lnTo>
                <a:lnTo>
                  <a:pt x="0" y="503"/>
                </a:lnTo>
              </a:path>
            </a:pathLst>
          </a:custGeom>
          <a:solidFill>
            <a:srgbClr val="00DFCA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3567113" y="1966913"/>
            <a:ext cx="18415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>
                <a:solidFill>
                  <a:srgbClr val="000000"/>
                </a:solidFill>
              </a:rPr>
              <a:t>Regression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3875088" y="2330450"/>
            <a:ext cx="123031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>
                <a:solidFill>
                  <a:srgbClr val="000000"/>
                </a:solidFill>
              </a:rPr>
              <a:t>Models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D21A3-2D62-4C99-8690-AC351C66CFF4}" type="datetime1">
              <a:rPr lang="en-US" smtClean="0"/>
              <a:t>2/10/2020</a:t>
            </a:fld>
            <a:endParaRPr lang="en-US"/>
          </a:p>
        </p:txBody>
      </p:sp>
    </p:spTree>
  </p:cSld>
  <p:clrMapOvr>
    <a:masterClrMapping/>
  </p:clrMapOvr>
  <p:transition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Linear Regression for Machine Learning</a:t>
            </a: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7A7CF-0546-46D1-A171-5A0BF4610A0D}" type="slidenum">
              <a:rPr lang="en-US"/>
              <a:pPr/>
              <a:t>19</a:t>
            </a:fld>
            <a:endParaRPr lang="en-US"/>
          </a:p>
        </p:txBody>
      </p:sp>
      <p:sp>
        <p:nvSpPr>
          <p:cNvPr id="40962" name="Freeform 2"/>
          <p:cNvSpPr>
            <a:spLocks/>
          </p:cNvSpPr>
          <p:nvPr/>
        </p:nvSpPr>
        <p:spPr bwMode="auto">
          <a:xfrm>
            <a:off x="2513013" y="2773363"/>
            <a:ext cx="1978025" cy="365125"/>
          </a:xfrm>
          <a:custGeom>
            <a:avLst/>
            <a:gdLst>
              <a:gd name="T0" fmla="*/ 0 w 1246"/>
              <a:gd name="T1" fmla="*/ 229 h 230"/>
              <a:gd name="T2" fmla="*/ 0 w 1246"/>
              <a:gd name="T3" fmla="*/ 141 h 230"/>
              <a:gd name="T4" fmla="*/ 1245 w 1246"/>
              <a:gd name="T5" fmla="*/ 141 h 230"/>
              <a:gd name="T6" fmla="*/ 1245 w 1246"/>
              <a:gd name="T7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46" h="230">
                <a:moveTo>
                  <a:pt x="0" y="229"/>
                </a:moveTo>
                <a:lnTo>
                  <a:pt x="0" y="141"/>
                </a:lnTo>
                <a:lnTo>
                  <a:pt x="1245" y="141"/>
                </a:lnTo>
                <a:lnTo>
                  <a:pt x="1245" y="0"/>
                </a:lnTo>
              </a:path>
            </a:pathLst>
          </a:custGeom>
          <a:noFill/>
          <a:ln w="254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/>
              <a:t>Types of </a:t>
            </a:r>
            <a:br>
              <a:rPr lang="en-US"/>
            </a:br>
            <a:r>
              <a:rPr lang="en-US"/>
              <a:t>Regression Models</a:t>
            </a:r>
          </a:p>
        </p:txBody>
      </p:sp>
      <p:sp>
        <p:nvSpPr>
          <p:cNvPr id="40964" name="Freeform 4"/>
          <p:cNvSpPr>
            <a:spLocks/>
          </p:cNvSpPr>
          <p:nvPr/>
        </p:nvSpPr>
        <p:spPr bwMode="auto">
          <a:xfrm>
            <a:off x="3486150" y="1974850"/>
            <a:ext cx="2008188" cy="800100"/>
          </a:xfrm>
          <a:custGeom>
            <a:avLst/>
            <a:gdLst>
              <a:gd name="T0" fmla="*/ 0 w 1265"/>
              <a:gd name="T1" fmla="*/ 503 h 504"/>
              <a:gd name="T2" fmla="*/ 1264 w 1265"/>
              <a:gd name="T3" fmla="*/ 503 h 504"/>
              <a:gd name="T4" fmla="*/ 1264 w 1265"/>
              <a:gd name="T5" fmla="*/ 0 h 504"/>
              <a:gd name="T6" fmla="*/ 0 w 1265"/>
              <a:gd name="T7" fmla="*/ 0 h 504"/>
              <a:gd name="T8" fmla="*/ 0 w 1265"/>
              <a:gd name="T9" fmla="*/ 503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5" h="504">
                <a:moveTo>
                  <a:pt x="0" y="503"/>
                </a:moveTo>
                <a:lnTo>
                  <a:pt x="1264" y="503"/>
                </a:lnTo>
                <a:lnTo>
                  <a:pt x="1264" y="0"/>
                </a:lnTo>
                <a:lnTo>
                  <a:pt x="0" y="0"/>
                </a:lnTo>
                <a:lnTo>
                  <a:pt x="0" y="503"/>
                </a:lnTo>
              </a:path>
            </a:pathLst>
          </a:custGeom>
          <a:solidFill>
            <a:srgbClr val="00DFCA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3567113" y="1966913"/>
            <a:ext cx="18415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>
                <a:solidFill>
                  <a:srgbClr val="000000"/>
                </a:solidFill>
              </a:rPr>
              <a:t>Regression</a:t>
            </a: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3875088" y="2330450"/>
            <a:ext cx="123031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>
                <a:solidFill>
                  <a:srgbClr val="000000"/>
                </a:solidFill>
              </a:rPr>
              <a:t>Models</a:t>
            </a:r>
          </a:p>
        </p:txBody>
      </p:sp>
      <p:sp>
        <p:nvSpPr>
          <p:cNvPr id="40967" name="Freeform 7"/>
          <p:cNvSpPr>
            <a:spLocks/>
          </p:cNvSpPr>
          <p:nvPr/>
        </p:nvSpPr>
        <p:spPr bwMode="auto">
          <a:xfrm>
            <a:off x="2430463" y="3119438"/>
            <a:ext cx="153987" cy="152400"/>
          </a:xfrm>
          <a:custGeom>
            <a:avLst/>
            <a:gdLst>
              <a:gd name="T0" fmla="*/ 96 w 97"/>
              <a:gd name="T1" fmla="*/ 0 h 96"/>
              <a:gd name="T2" fmla="*/ 49 w 97"/>
              <a:gd name="T3" fmla="*/ 95 h 96"/>
              <a:gd name="T4" fmla="*/ 0 w 97"/>
              <a:gd name="T5" fmla="*/ 0 h 96"/>
              <a:gd name="T6" fmla="*/ 96 w 97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7" h="96">
                <a:moveTo>
                  <a:pt x="96" y="0"/>
                </a:moveTo>
                <a:lnTo>
                  <a:pt x="49" y="95"/>
                </a:lnTo>
                <a:lnTo>
                  <a:pt x="0" y="0"/>
                </a:lnTo>
                <a:lnTo>
                  <a:pt x="96" y="0"/>
                </a:lnTo>
              </a:path>
            </a:pathLst>
          </a:custGeom>
          <a:solidFill>
            <a:srgbClr val="FFFFFF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8" name="Freeform 8"/>
          <p:cNvSpPr>
            <a:spLocks/>
          </p:cNvSpPr>
          <p:nvPr/>
        </p:nvSpPr>
        <p:spPr bwMode="auto">
          <a:xfrm>
            <a:off x="1828800" y="3279775"/>
            <a:ext cx="1370013" cy="1003300"/>
          </a:xfrm>
          <a:custGeom>
            <a:avLst/>
            <a:gdLst>
              <a:gd name="T0" fmla="*/ 0 w 863"/>
              <a:gd name="T1" fmla="*/ 631 h 632"/>
              <a:gd name="T2" fmla="*/ 862 w 863"/>
              <a:gd name="T3" fmla="*/ 631 h 632"/>
              <a:gd name="T4" fmla="*/ 862 w 863"/>
              <a:gd name="T5" fmla="*/ 0 h 632"/>
              <a:gd name="T6" fmla="*/ 0 w 863"/>
              <a:gd name="T7" fmla="*/ 0 h 632"/>
              <a:gd name="T8" fmla="*/ 0 w 863"/>
              <a:gd name="T9" fmla="*/ 631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3" h="632">
                <a:moveTo>
                  <a:pt x="0" y="631"/>
                </a:moveTo>
                <a:lnTo>
                  <a:pt x="862" y="631"/>
                </a:lnTo>
                <a:lnTo>
                  <a:pt x="862" y="0"/>
                </a:lnTo>
                <a:lnTo>
                  <a:pt x="0" y="0"/>
                </a:lnTo>
                <a:lnTo>
                  <a:pt x="0" y="631"/>
                </a:lnTo>
              </a:path>
            </a:pathLst>
          </a:custGeom>
          <a:solidFill>
            <a:srgbClr val="00DFCA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1922463" y="3552825"/>
            <a:ext cx="117951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>
                <a:solidFill>
                  <a:srgbClr val="000000"/>
                </a:solidFill>
              </a:rPr>
              <a:t>Simple</a:t>
            </a:r>
          </a:p>
        </p:txBody>
      </p:sp>
      <p:sp>
        <p:nvSpPr>
          <p:cNvPr id="40970" name="Rectangle 10"/>
          <p:cNvSpPr>
            <a:spLocks noChangeArrowheads="1"/>
          </p:cNvSpPr>
          <p:nvPr/>
        </p:nvSpPr>
        <p:spPr bwMode="auto">
          <a:xfrm>
            <a:off x="969963" y="2054225"/>
            <a:ext cx="2179637" cy="4540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>
                <a:solidFill>
                  <a:srgbClr val="FFFFFF"/>
                </a:solidFill>
              </a:rPr>
              <a:t>1 Explanatory</a:t>
            </a:r>
          </a:p>
        </p:txBody>
      </p:sp>
      <p:sp>
        <p:nvSpPr>
          <p:cNvPr id="40971" name="Rectangle 11"/>
          <p:cNvSpPr>
            <a:spLocks noChangeArrowheads="1"/>
          </p:cNvSpPr>
          <p:nvPr/>
        </p:nvSpPr>
        <p:spPr bwMode="auto">
          <a:xfrm>
            <a:off x="1371600" y="2389188"/>
            <a:ext cx="1366838" cy="4540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>
                <a:solidFill>
                  <a:srgbClr val="FFFFFF"/>
                </a:solidFill>
              </a:rPr>
              <a:t>Variable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0BA5-4752-4DB7-9D7F-EB5CDDDD93FB}" type="datetime1">
              <a:rPr lang="en-US" smtClean="0"/>
              <a:t>2/10/2020</a:t>
            </a:fld>
            <a:endParaRPr lang="en-US"/>
          </a:p>
        </p:txBody>
      </p:sp>
    </p:spTree>
  </p:cSld>
  <p:clrMapOvr>
    <a:masterClrMapping/>
  </p:clrMapOvr>
  <p:transition>
    <p:strips dir="l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Linear Regression for 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781D7-DC7C-4580-A2E8-843357F0FA44}" type="slidenum">
              <a:rPr lang="en-US"/>
              <a:pPr/>
              <a:t>2</a:t>
            </a:fld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/>
              <a:t>Learning Objectives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09013" cy="4699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609600" indent="-609600">
              <a:spcBef>
                <a:spcPct val="30000"/>
              </a:spcBef>
              <a:buFont typeface="Wingdings" panose="05000000000000000000" pitchFamily="2" charset="2"/>
              <a:buAutoNum type="arabicPeriod"/>
            </a:pPr>
            <a:r>
              <a:rPr lang="en-US"/>
              <a:t>Describe the Linear Regression Model</a:t>
            </a:r>
          </a:p>
          <a:p>
            <a:pPr marL="609600" indent="-609600">
              <a:spcBef>
                <a:spcPct val="30000"/>
              </a:spcBef>
              <a:buFont typeface="Wingdings" panose="05000000000000000000" pitchFamily="2" charset="2"/>
              <a:buAutoNum type="arabicPeriod" startAt="2"/>
            </a:pPr>
            <a:r>
              <a:rPr lang="en-US"/>
              <a:t>State the Regression Modeling Steps</a:t>
            </a:r>
          </a:p>
          <a:p>
            <a:pPr marL="609600" indent="-609600">
              <a:spcBef>
                <a:spcPct val="30000"/>
              </a:spcBef>
              <a:buFontTx/>
              <a:buAutoNum type="arabicPeriod" startAt="3"/>
            </a:pPr>
            <a:r>
              <a:rPr lang="en-US"/>
              <a:t>Explain Ordinary Least Squares</a:t>
            </a:r>
          </a:p>
          <a:p>
            <a:pPr marL="609600" indent="-609600">
              <a:spcBef>
                <a:spcPct val="30000"/>
              </a:spcBef>
              <a:buFontTx/>
              <a:buAutoNum type="arabicPeriod" startAt="3"/>
            </a:pPr>
            <a:r>
              <a:rPr lang="en-US"/>
              <a:t>Compute Regression Coefficients</a:t>
            </a:r>
          </a:p>
          <a:p>
            <a:pPr marL="609600" indent="-609600">
              <a:spcBef>
                <a:spcPct val="30000"/>
              </a:spcBef>
              <a:buFontTx/>
              <a:buAutoNum type="arabicPeriod" startAt="3"/>
            </a:pPr>
            <a:r>
              <a:rPr lang="en-US"/>
              <a:t>Understand and check model assumptions</a:t>
            </a:r>
          </a:p>
          <a:p>
            <a:pPr marL="609600" indent="-609600">
              <a:spcBef>
                <a:spcPct val="30000"/>
              </a:spcBef>
              <a:buFont typeface="Wingdings" panose="05000000000000000000" pitchFamily="2" charset="2"/>
              <a:buAutoNum type="arabicPeriod" startAt="6"/>
            </a:pPr>
            <a:r>
              <a:rPr lang="en-US"/>
              <a:t>Predict Response Variable</a:t>
            </a:r>
          </a:p>
          <a:p>
            <a:pPr marL="609600" indent="-609600">
              <a:spcBef>
                <a:spcPct val="30000"/>
              </a:spcBef>
              <a:buFont typeface="Wingdings" panose="05000000000000000000" pitchFamily="2" charset="2"/>
              <a:buAutoNum type="arabicPeriod" startAt="7"/>
            </a:pPr>
            <a:r>
              <a:rPr lang="en-US"/>
              <a:t>Comments of SAS Output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D05E-284F-4B70-AA75-028F274543FD}" type="datetime1">
              <a:rPr lang="en-US" smtClean="0"/>
              <a:t>2/10/2020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Linear Regression for Machine Learning</a:t>
            </a:r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D773-E577-48EB-9789-0D0A35008DEF}" type="slidenum">
              <a:rPr lang="en-US"/>
              <a:pPr/>
              <a:t>20</a:t>
            </a:fld>
            <a:endParaRPr lang="en-US"/>
          </a:p>
        </p:txBody>
      </p:sp>
      <p:sp>
        <p:nvSpPr>
          <p:cNvPr id="43010" name="Freeform 2"/>
          <p:cNvSpPr>
            <a:spLocks/>
          </p:cNvSpPr>
          <p:nvPr/>
        </p:nvSpPr>
        <p:spPr bwMode="auto">
          <a:xfrm>
            <a:off x="2513013" y="2773363"/>
            <a:ext cx="1978025" cy="365125"/>
          </a:xfrm>
          <a:custGeom>
            <a:avLst/>
            <a:gdLst>
              <a:gd name="T0" fmla="*/ 0 w 1246"/>
              <a:gd name="T1" fmla="*/ 229 h 230"/>
              <a:gd name="T2" fmla="*/ 0 w 1246"/>
              <a:gd name="T3" fmla="*/ 141 h 230"/>
              <a:gd name="T4" fmla="*/ 1245 w 1246"/>
              <a:gd name="T5" fmla="*/ 141 h 230"/>
              <a:gd name="T6" fmla="*/ 1245 w 1246"/>
              <a:gd name="T7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46" h="230">
                <a:moveTo>
                  <a:pt x="0" y="229"/>
                </a:moveTo>
                <a:lnTo>
                  <a:pt x="0" y="141"/>
                </a:lnTo>
                <a:lnTo>
                  <a:pt x="1245" y="141"/>
                </a:lnTo>
                <a:lnTo>
                  <a:pt x="1245" y="0"/>
                </a:lnTo>
              </a:path>
            </a:pathLst>
          </a:custGeom>
          <a:noFill/>
          <a:ln w="254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/>
              <a:t>Types of </a:t>
            </a:r>
            <a:br>
              <a:rPr lang="en-US"/>
            </a:br>
            <a:r>
              <a:rPr lang="en-US"/>
              <a:t>Regression Models</a:t>
            </a:r>
          </a:p>
        </p:txBody>
      </p:sp>
      <p:sp>
        <p:nvSpPr>
          <p:cNvPr id="43012" name="Freeform 4"/>
          <p:cNvSpPr>
            <a:spLocks/>
          </p:cNvSpPr>
          <p:nvPr/>
        </p:nvSpPr>
        <p:spPr bwMode="auto">
          <a:xfrm>
            <a:off x="3486150" y="1974850"/>
            <a:ext cx="2008188" cy="800100"/>
          </a:xfrm>
          <a:custGeom>
            <a:avLst/>
            <a:gdLst>
              <a:gd name="T0" fmla="*/ 0 w 1265"/>
              <a:gd name="T1" fmla="*/ 503 h 504"/>
              <a:gd name="T2" fmla="*/ 1264 w 1265"/>
              <a:gd name="T3" fmla="*/ 503 h 504"/>
              <a:gd name="T4" fmla="*/ 1264 w 1265"/>
              <a:gd name="T5" fmla="*/ 0 h 504"/>
              <a:gd name="T6" fmla="*/ 0 w 1265"/>
              <a:gd name="T7" fmla="*/ 0 h 504"/>
              <a:gd name="T8" fmla="*/ 0 w 1265"/>
              <a:gd name="T9" fmla="*/ 503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5" h="504">
                <a:moveTo>
                  <a:pt x="0" y="503"/>
                </a:moveTo>
                <a:lnTo>
                  <a:pt x="1264" y="503"/>
                </a:lnTo>
                <a:lnTo>
                  <a:pt x="1264" y="0"/>
                </a:lnTo>
                <a:lnTo>
                  <a:pt x="0" y="0"/>
                </a:lnTo>
                <a:lnTo>
                  <a:pt x="0" y="503"/>
                </a:lnTo>
              </a:path>
            </a:pathLst>
          </a:custGeom>
          <a:solidFill>
            <a:srgbClr val="00DFCA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3567113" y="1966913"/>
            <a:ext cx="18415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>
                <a:solidFill>
                  <a:srgbClr val="000000"/>
                </a:solidFill>
              </a:rPr>
              <a:t>Regression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3875088" y="2330450"/>
            <a:ext cx="123031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>
                <a:solidFill>
                  <a:srgbClr val="000000"/>
                </a:solidFill>
              </a:rPr>
              <a:t>Models</a:t>
            </a:r>
          </a:p>
        </p:txBody>
      </p:sp>
      <p:sp>
        <p:nvSpPr>
          <p:cNvPr id="43015" name="Freeform 7"/>
          <p:cNvSpPr>
            <a:spLocks/>
          </p:cNvSpPr>
          <p:nvPr/>
        </p:nvSpPr>
        <p:spPr bwMode="auto">
          <a:xfrm>
            <a:off x="4489450" y="2773363"/>
            <a:ext cx="2130425" cy="365125"/>
          </a:xfrm>
          <a:custGeom>
            <a:avLst/>
            <a:gdLst>
              <a:gd name="T0" fmla="*/ 1341 w 1342"/>
              <a:gd name="T1" fmla="*/ 229 h 230"/>
              <a:gd name="T2" fmla="*/ 1341 w 1342"/>
              <a:gd name="T3" fmla="*/ 141 h 230"/>
              <a:gd name="T4" fmla="*/ 0 w 1342"/>
              <a:gd name="T5" fmla="*/ 141 h 230"/>
              <a:gd name="T6" fmla="*/ 0 w 1342"/>
              <a:gd name="T7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42" h="230">
                <a:moveTo>
                  <a:pt x="1341" y="229"/>
                </a:moveTo>
                <a:lnTo>
                  <a:pt x="1341" y="141"/>
                </a:lnTo>
                <a:lnTo>
                  <a:pt x="0" y="141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6" name="Freeform 8"/>
          <p:cNvSpPr>
            <a:spLocks/>
          </p:cNvSpPr>
          <p:nvPr/>
        </p:nvSpPr>
        <p:spPr bwMode="auto">
          <a:xfrm>
            <a:off x="6535738" y="3119438"/>
            <a:ext cx="153987" cy="152400"/>
          </a:xfrm>
          <a:custGeom>
            <a:avLst/>
            <a:gdLst>
              <a:gd name="T0" fmla="*/ 96 w 97"/>
              <a:gd name="T1" fmla="*/ 0 h 96"/>
              <a:gd name="T2" fmla="*/ 49 w 97"/>
              <a:gd name="T3" fmla="*/ 95 h 96"/>
              <a:gd name="T4" fmla="*/ 0 w 97"/>
              <a:gd name="T5" fmla="*/ 0 h 96"/>
              <a:gd name="T6" fmla="*/ 96 w 97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7" h="96">
                <a:moveTo>
                  <a:pt x="96" y="0"/>
                </a:moveTo>
                <a:lnTo>
                  <a:pt x="49" y="95"/>
                </a:lnTo>
                <a:lnTo>
                  <a:pt x="0" y="0"/>
                </a:lnTo>
                <a:lnTo>
                  <a:pt x="96" y="0"/>
                </a:lnTo>
              </a:path>
            </a:pathLst>
          </a:custGeom>
          <a:solidFill>
            <a:srgbClr val="FFFFFF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7" name="Freeform 9"/>
          <p:cNvSpPr>
            <a:spLocks/>
          </p:cNvSpPr>
          <p:nvPr/>
        </p:nvSpPr>
        <p:spPr bwMode="auto">
          <a:xfrm>
            <a:off x="2430463" y="3119438"/>
            <a:ext cx="153987" cy="152400"/>
          </a:xfrm>
          <a:custGeom>
            <a:avLst/>
            <a:gdLst>
              <a:gd name="T0" fmla="*/ 96 w 97"/>
              <a:gd name="T1" fmla="*/ 0 h 96"/>
              <a:gd name="T2" fmla="*/ 49 w 97"/>
              <a:gd name="T3" fmla="*/ 95 h 96"/>
              <a:gd name="T4" fmla="*/ 0 w 97"/>
              <a:gd name="T5" fmla="*/ 0 h 96"/>
              <a:gd name="T6" fmla="*/ 96 w 97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7" h="96">
                <a:moveTo>
                  <a:pt x="96" y="0"/>
                </a:moveTo>
                <a:lnTo>
                  <a:pt x="49" y="95"/>
                </a:lnTo>
                <a:lnTo>
                  <a:pt x="0" y="0"/>
                </a:lnTo>
                <a:lnTo>
                  <a:pt x="96" y="0"/>
                </a:lnTo>
              </a:path>
            </a:pathLst>
          </a:custGeom>
          <a:solidFill>
            <a:srgbClr val="FFFFFF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8" name="Rectangle 10"/>
          <p:cNvSpPr>
            <a:spLocks noChangeArrowheads="1"/>
          </p:cNvSpPr>
          <p:nvPr/>
        </p:nvSpPr>
        <p:spPr bwMode="auto">
          <a:xfrm>
            <a:off x="5743575" y="2054225"/>
            <a:ext cx="2357438" cy="4540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>
                <a:solidFill>
                  <a:srgbClr val="FFFFFF"/>
                </a:solidFill>
              </a:rPr>
              <a:t>2+ Explanatory</a:t>
            </a:r>
          </a:p>
        </p:txBody>
      </p:sp>
      <p:sp>
        <p:nvSpPr>
          <p:cNvPr id="43019" name="Rectangle 11"/>
          <p:cNvSpPr>
            <a:spLocks noChangeArrowheads="1"/>
          </p:cNvSpPr>
          <p:nvPr/>
        </p:nvSpPr>
        <p:spPr bwMode="auto">
          <a:xfrm>
            <a:off x="6148388" y="2389188"/>
            <a:ext cx="1536700" cy="4540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>
                <a:solidFill>
                  <a:srgbClr val="FFFFFF"/>
                </a:solidFill>
              </a:rPr>
              <a:t>Variables</a:t>
            </a:r>
          </a:p>
        </p:txBody>
      </p:sp>
      <p:sp>
        <p:nvSpPr>
          <p:cNvPr id="43020" name="Freeform 12"/>
          <p:cNvSpPr>
            <a:spLocks/>
          </p:cNvSpPr>
          <p:nvPr/>
        </p:nvSpPr>
        <p:spPr bwMode="auto">
          <a:xfrm>
            <a:off x="1828800" y="3279775"/>
            <a:ext cx="1370013" cy="1003300"/>
          </a:xfrm>
          <a:custGeom>
            <a:avLst/>
            <a:gdLst>
              <a:gd name="T0" fmla="*/ 0 w 863"/>
              <a:gd name="T1" fmla="*/ 631 h 632"/>
              <a:gd name="T2" fmla="*/ 862 w 863"/>
              <a:gd name="T3" fmla="*/ 631 h 632"/>
              <a:gd name="T4" fmla="*/ 862 w 863"/>
              <a:gd name="T5" fmla="*/ 0 h 632"/>
              <a:gd name="T6" fmla="*/ 0 w 863"/>
              <a:gd name="T7" fmla="*/ 0 h 632"/>
              <a:gd name="T8" fmla="*/ 0 w 863"/>
              <a:gd name="T9" fmla="*/ 631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3" h="632">
                <a:moveTo>
                  <a:pt x="0" y="631"/>
                </a:moveTo>
                <a:lnTo>
                  <a:pt x="862" y="631"/>
                </a:lnTo>
                <a:lnTo>
                  <a:pt x="862" y="0"/>
                </a:lnTo>
                <a:lnTo>
                  <a:pt x="0" y="0"/>
                </a:lnTo>
                <a:lnTo>
                  <a:pt x="0" y="631"/>
                </a:lnTo>
              </a:path>
            </a:pathLst>
          </a:custGeom>
          <a:solidFill>
            <a:srgbClr val="00DFCA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43021" name="Rectangle 13"/>
          <p:cNvSpPr>
            <a:spLocks noChangeArrowheads="1"/>
          </p:cNvSpPr>
          <p:nvPr/>
        </p:nvSpPr>
        <p:spPr bwMode="auto">
          <a:xfrm>
            <a:off x="1922463" y="3552825"/>
            <a:ext cx="117951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>
                <a:solidFill>
                  <a:srgbClr val="000000"/>
                </a:solidFill>
              </a:rPr>
              <a:t>Simple</a:t>
            </a:r>
          </a:p>
        </p:txBody>
      </p:sp>
      <p:sp>
        <p:nvSpPr>
          <p:cNvPr id="43022" name="Freeform 14"/>
          <p:cNvSpPr>
            <a:spLocks/>
          </p:cNvSpPr>
          <p:nvPr/>
        </p:nvSpPr>
        <p:spPr bwMode="auto">
          <a:xfrm>
            <a:off x="5934075" y="3279775"/>
            <a:ext cx="1370013" cy="1003300"/>
          </a:xfrm>
          <a:custGeom>
            <a:avLst/>
            <a:gdLst>
              <a:gd name="T0" fmla="*/ 0 w 863"/>
              <a:gd name="T1" fmla="*/ 631 h 632"/>
              <a:gd name="T2" fmla="*/ 862 w 863"/>
              <a:gd name="T3" fmla="*/ 631 h 632"/>
              <a:gd name="T4" fmla="*/ 862 w 863"/>
              <a:gd name="T5" fmla="*/ 0 h 632"/>
              <a:gd name="T6" fmla="*/ 0 w 863"/>
              <a:gd name="T7" fmla="*/ 0 h 632"/>
              <a:gd name="T8" fmla="*/ 0 w 863"/>
              <a:gd name="T9" fmla="*/ 631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3" h="632">
                <a:moveTo>
                  <a:pt x="0" y="631"/>
                </a:moveTo>
                <a:lnTo>
                  <a:pt x="862" y="631"/>
                </a:lnTo>
                <a:lnTo>
                  <a:pt x="862" y="0"/>
                </a:lnTo>
                <a:lnTo>
                  <a:pt x="0" y="0"/>
                </a:lnTo>
                <a:lnTo>
                  <a:pt x="0" y="631"/>
                </a:lnTo>
              </a:path>
            </a:pathLst>
          </a:custGeom>
          <a:solidFill>
            <a:srgbClr val="00DFCA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43023" name="Rectangle 15"/>
          <p:cNvSpPr>
            <a:spLocks noChangeArrowheads="1"/>
          </p:cNvSpPr>
          <p:nvPr/>
        </p:nvSpPr>
        <p:spPr bwMode="auto">
          <a:xfrm>
            <a:off x="5953125" y="3543300"/>
            <a:ext cx="13303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>
                <a:solidFill>
                  <a:srgbClr val="000000"/>
                </a:solidFill>
              </a:rPr>
              <a:t>Multiple</a:t>
            </a:r>
          </a:p>
        </p:txBody>
      </p:sp>
      <p:sp>
        <p:nvSpPr>
          <p:cNvPr id="43024" name="Rectangle 16"/>
          <p:cNvSpPr>
            <a:spLocks noChangeArrowheads="1"/>
          </p:cNvSpPr>
          <p:nvPr/>
        </p:nvSpPr>
        <p:spPr bwMode="auto">
          <a:xfrm>
            <a:off x="969963" y="2054225"/>
            <a:ext cx="2179637" cy="4540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>
                <a:solidFill>
                  <a:srgbClr val="FFFFFF"/>
                </a:solidFill>
              </a:rPr>
              <a:t>1 Explanatory</a:t>
            </a:r>
          </a:p>
        </p:txBody>
      </p:sp>
      <p:sp>
        <p:nvSpPr>
          <p:cNvPr id="43025" name="Rectangle 17"/>
          <p:cNvSpPr>
            <a:spLocks noChangeArrowheads="1"/>
          </p:cNvSpPr>
          <p:nvPr/>
        </p:nvSpPr>
        <p:spPr bwMode="auto">
          <a:xfrm>
            <a:off x="1371600" y="2389188"/>
            <a:ext cx="1366838" cy="4540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>
                <a:solidFill>
                  <a:srgbClr val="FFFFFF"/>
                </a:solidFill>
              </a:rPr>
              <a:t>Variable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999B-9255-4EAB-9A03-3ACB1DD5DF3C}" type="datetime1">
              <a:rPr lang="en-US" smtClean="0"/>
              <a:t>2/10/2020</a:t>
            </a:fld>
            <a:endParaRPr lang="en-US"/>
          </a:p>
        </p:txBody>
      </p:sp>
    </p:spTree>
  </p:cSld>
  <p:clrMapOvr>
    <a:masterClrMapping/>
  </p:clrMapOvr>
  <p:transition>
    <p:strips dir="r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Linear Regression for Machine Learning</a:t>
            </a:r>
            <a:endParaRPr lang="en-US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45591-7DAC-4A7C-B488-AA47C088C782}" type="slidenum">
              <a:rPr lang="en-US"/>
              <a:pPr/>
              <a:t>21</a:t>
            </a:fld>
            <a:endParaRPr lang="en-US"/>
          </a:p>
        </p:txBody>
      </p:sp>
      <p:sp>
        <p:nvSpPr>
          <p:cNvPr id="45058" name="Freeform 2"/>
          <p:cNvSpPr>
            <a:spLocks/>
          </p:cNvSpPr>
          <p:nvPr/>
        </p:nvSpPr>
        <p:spPr bwMode="auto">
          <a:xfrm>
            <a:off x="2513013" y="2773363"/>
            <a:ext cx="1978025" cy="365125"/>
          </a:xfrm>
          <a:custGeom>
            <a:avLst/>
            <a:gdLst>
              <a:gd name="T0" fmla="*/ 0 w 1246"/>
              <a:gd name="T1" fmla="*/ 229 h 230"/>
              <a:gd name="T2" fmla="*/ 0 w 1246"/>
              <a:gd name="T3" fmla="*/ 141 h 230"/>
              <a:gd name="T4" fmla="*/ 1245 w 1246"/>
              <a:gd name="T5" fmla="*/ 141 h 230"/>
              <a:gd name="T6" fmla="*/ 1245 w 1246"/>
              <a:gd name="T7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46" h="230">
                <a:moveTo>
                  <a:pt x="0" y="229"/>
                </a:moveTo>
                <a:lnTo>
                  <a:pt x="0" y="141"/>
                </a:lnTo>
                <a:lnTo>
                  <a:pt x="1245" y="141"/>
                </a:lnTo>
                <a:lnTo>
                  <a:pt x="1245" y="0"/>
                </a:lnTo>
              </a:path>
            </a:pathLst>
          </a:custGeom>
          <a:noFill/>
          <a:ln w="254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59" name="Freeform 3"/>
          <p:cNvSpPr>
            <a:spLocks/>
          </p:cNvSpPr>
          <p:nvPr/>
        </p:nvSpPr>
        <p:spPr bwMode="auto">
          <a:xfrm>
            <a:off x="1417638" y="4281488"/>
            <a:ext cx="1096962" cy="365125"/>
          </a:xfrm>
          <a:custGeom>
            <a:avLst/>
            <a:gdLst>
              <a:gd name="T0" fmla="*/ 690 w 691"/>
              <a:gd name="T1" fmla="*/ 0 h 230"/>
              <a:gd name="T2" fmla="*/ 690 w 691"/>
              <a:gd name="T3" fmla="*/ 139 h 230"/>
              <a:gd name="T4" fmla="*/ 0 w 691"/>
              <a:gd name="T5" fmla="*/ 139 h 230"/>
              <a:gd name="T6" fmla="*/ 0 w 691"/>
              <a:gd name="T7" fmla="*/ 22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91" h="230">
                <a:moveTo>
                  <a:pt x="690" y="0"/>
                </a:moveTo>
                <a:lnTo>
                  <a:pt x="690" y="139"/>
                </a:lnTo>
                <a:lnTo>
                  <a:pt x="0" y="139"/>
                </a:lnTo>
                <a:lnTo>
                  <a:pt x="0" y="229"/>
                </a:lnTo>
              </a:path>
            </a:pathLst>
          </a:custGeom>
          <a:noFill/>
          <a:ln w="254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/>
              <a:t>Types of </a:t>
            </a:r>
            <a:br>
              <a:rPr lang="en-US"/>
            </a:br>
            <a:r>
              <a:rPr lang="en-US"/>
              <a:t>Regression Models</a:t>
            </a:r>
          </a:p>
        </p:txBody>
      </p:sp>
      <p:sp>
        <p:nvSpPr>
          <p:cNvPr id="45061" name="Freeform 5"/>
          <p:cNvSpPr>
            <a:spLocks/>
          </p:cNvSpPr>
          <p:nvPr/>
        </p:nvSpPr>
        <p:spPr bwMode="auto">
          <a:xfrm>
            <a:off x="3486150" y="1974850"/>
            <a:ext cx="2008188" cy="800100"/>
          </a:xfrm>
          <a:custGeom>
            <a:avLst/>
            <a:gdLst>
              <a:gd name="T0" fmla="*/ 0 w 1265"/>
              <a:gd name="T1" fmla="*/ 503 h 504"/>
              <a:gd name="T2" fmla="*/ 1264 w 1265"/>
              <a:gd name="T3" fmla="*/ 503 h 504"/>
              <a:gd name="T4" fmla="*/ 1264 w 1265"/>
              <a:gd name="T5" fmla="*/ 0 h 504"/>
              <a:gd name="T6" fmla="*/ 0 w 1265"/>
              <a:gd name="T7" fmla="*/ 0 h 504"/>
              <a:gd name="T8" fmla="*/ 0 w 1265"/>
              <a:gd name="T9" fmla="*/ 503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5" h="504">
                <a:moveTo>
                  <a:pt x="0" y="503"/>
                </a:moveTo>
                <a:lnTo>
                  <a:pt x="1264" y="503"/>
                </a:lnTo>
                <a:lnTo>
                  <a:pt x="1264" y="0"/>
                </a:lnTo>
                <a:lnTo>
                  <a:pt x="0" y="0"/>
                </a:lnTo>
                <a:lnTo>
                  <a:pt x="0" y="503"/>
                </a:lnTo>
              </a:path>
            </a:pathLst>
          </a:custGeom>
          <a:solidFill>
            <a:srgbClr val="00DFCA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3567113" y="1966913"/>
            <a:ext cx="18415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>
                <a:solidFill>
                  <a:srgbClr val="000000"/>
                </a:solidFill>
              </a:rPr>
              <a:t>Regression</a:t>
            </a: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3875088" y="2330450"/>
            <a:ext cx="123031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>
                <a:solidFill>
                  <a:srgbClr val="000000"/>
                </a:solidFill>
              </a:rPr>
              <a:t>Models</a:t>
            </a:r>
          </a:p>
        </p:txBody>
      </p:sp>
      <p:sp>
        <p:nvSpPr>
          <p:cNvPr id="45064" name="Freeform 8"/>
          <p:cNvSpPr>
            <a:spLocks/>
          </p:cNvSpPr>
          <p:nvPr/>
        </p:nvSpPr>
        <p:spPr bwMode="auto">
          <a:xfrm>
            <a:off x="915988" y="4787900"/>
            <a:ext cx="1004887" cy="1003300"/>
          </a:xfrm>
          <a:custGeom>
            <a:avLst/>
            <a:gdLst>
              <a:gd name="T0" fmla="*/ 0 w 633"/>
              <a:gd name="T1" fmla="*/ 631 h 632"/>
              <a:gd name="T2" fmla="*/ 632 w 633"/>
              <a:gd name="T3" fmla="*/ 631 h 632"/>
              <a:gd name="T4" fmla="*/ 632 w 633"/>
              <a:gd name="T5" fmla="*/ 0 h 632"/>
              <a:gd name="T6" fmla="*/ 0 w 633"/>
              <a:gd name="T7" fmla="*/ 0 h 632"/>
              <a:gd name="T8" fmla="*/ 0 w 633"/>
              <a:gd name="T9" fmla="*/ 631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3" h="632">
                <a:moveTo>
                  <a:pt x="0" y="631"/>
                </a:moveTo>
                <a:lnTo>
                  <a:pt x="632" y="631"/>
                </a:lnTo>
                <a:lnTo>
                  <a:pt x="632" y="0"/>
                </a:lnTo>
                <a:lnTo>
                  <a:pt x="0" y="0"/>
                </a:lnTo>
                <a:lnTo>
                  <a:pt x="0" y="631"/>
                </a:lnTo>
              </a:path>
            </a:pathLst>
          </a:custGeom>
          <a:solidFill>
            <a:srgbClr val="00DFCA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869950" y="5060950"/>
            <a:ext cx="10953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>
                <a:solidFill>
                  <a:srgbClr val="000000"/>
                </a:solidFill>
              </a:rPr>
              <a:t>Linear</a:t>
            </a:r>
          </a:p>
        </p:txBody>
      </p:sp>
      <p:sp>
        <p:nvSpPr>
          <p:cNvPr id="45066" name="Freeform 10"/>
          <p:cNvSpPr>
            <a:spLocks/>
          </p:cNvSpPr>
          <p:nvPr/>
        </p:nvSpPr>
        <p:spPr bwMode="auto">
          <a:xfrm>
            <a:off x="1336675" y="4627563"/>
            <a:ext cx="152400" cy="152400"/>
          </a:xfrm>
          <a:custGeom>
            <a:avLst/>
            <a:gdLst>
              <a:gd name="T0" fmla="*/ 95 w 96"/>
              <a:gd name="T1" fmla="*/ 0 h 96"/>
              <a:gd name="T2" fmla="*/ 48 w 96"/>
              <a:gd name="T3" fmla="*/ 95 h 96"/>
              <a:gd name="T4" fmla="*/ 0 w 96"/>
              <a:gd name="T5" fmla="*/ 0 h 96"/>
              <a:gd name="T6" fmla="*/ 95 w 96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96">
                <a:moveTo>
                  <a:pt x="95" y="0"/>
                </a:moveTo>
                <a:lnTo>
                  <a:pt x="48" y="95"/>
                </a:lnTo>
                <a:lnTo>
                  <a:pt x="0" y="0"/>
                </a:lnTo>
                <a:lnTo>
                  <a:pt x="95" y="0"/>
                </a:lnTo>
              </a:path>
            </a:pathLst>
          </a:custGeom>
          <a:solidFill>
            <a:srgbClr val="FFFFFF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7" name="Freeform 11"/>
          <p:cNvSpPr>
            <a:spLocks/>
          </p:cNvSpPr>
          <p:nvPr/>
        </p:nvSpPr>
        <p:spPr bwMode="auto">
          <a:xfrm>
            <a:off x="4489450" y="2773363"/>
            <a:ext cx="2130425" cy="365125"/>
          </a:xfrm>
          <a:custGeom>
            <a:avLst/>
            <a:gdLst>
              <a:gd name="T0" fmla="*/ 1341 w 1342"/>
              <a:gd name="T1" fmla="*/ 229 h 230"/>
              <a:gd name="T2" fmla="*/ 1341 w 1342"/>
              <a:gd name="T3" fmla="*/ 141 h 230"/>
              <a:gd name="T4" fmla="*/ 0 w 1342"/>
              <a:gd name="T5" fmla="*/ 141 h 230"/>
              <a:gd name="T6" fmla="*/ 0 w 1342"/>
              <a:gd name="T7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42" h="230">
                <a:moveTo>
                  <a:pt x="1341" y="229"/>
                </a:moveTo>
                <a:lnTo>
                  <a:pt x="1341" y="141"/>
                </a:lnTo>
                <a:lnTo>
                  <a:pt x="0" y="141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8" name="Freeform 12"/>
          <p:cNvSpPr>
            <a:spLocks/>
          </p:cNvSpPr>
          <p:nvPr/>
        </p:nvSpPr>
        <p:spPr bwMode="auto">
          <a:xfrm>
            <a:off x="6535738" y="3119438"/>
            <a:ext cx="153987" cy="152400"/>
          </a:xfrm>
          <a:custGeom>
            <a:avLst/>
            <a:gdLst>
              <a:gd name="T0" fmla="*/ 96 w 97"/>
              <a:gd name="T1" fmla="*/ 0 h 96"/>
              <a:gd name="T2" fmla="*/ 49 w 97"/>
              <a:gd name="T3" fmla="*/ 95 h 96"/>
              <a:gd name="T4" fmla="*/ 0 w 97"/>
              <a:gd name="T5" fmla="*/ 0 h 96"/>
              <a:gd name="T6" fmla="*/ 96 w 97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7" h="96">
                <a:moveTo>
                  <a:pt x="96" y="0"/>
                </a:moveTo>
                <a:lnTo>
                  <a:pt x="49" y="95"/>
                </a:lnTo>
                <a:lnTo>
                  <a:pt x="0" y="0"/>
                </a:lnTo>
                <a:lnTo>
                  <a:pt x="96" y="0"/>
                </a:lnTo>
              </a:path>
            </a:pathLst>
          </a:custGeom>
          <a:solidFill>
            <a:srgbClr val="FFFFFF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9" name="Freeform 13"/>
          <p:cNvSpPr>
            <a:spLocks/>
          </p:cNvSpPr>
          <p:nvPr/>
        </p:nvSpPr>
        <p:spPr bwMode="auto">
          <a:xfrm>
            <a:off x="2430463" y="3119438"/>
            <a:ext cx="153987" cy="152400"/>
          </a:xfrm>
          <a:custGeom>
            <a:avLst/>
            <a:gdLst>
              <a:gd name="T0" fmla="*/ 96 w 97"/>
              <a:gd name="T1" fmla="*/ 0 h 96"/>
              <a:gd name="T2" fmla="*/ 49 w 97"/>
              <a:gd name="T3" fmla="*/ 95 h 96"/>
              <a:gd name="T4" fmla="*/ 0 w 97"/>
              <a:gd name="T5" fmla="*/ 0 h 96"/>
              <a:gd name="T6" fmla="*/ 96 w 97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7" h="96">
                <a:moveTo>
                  <a:pt x="96" y="0"/>
                </a:moveTo>
                <a:lnTo>
                  <a:pt x="49" y="95"/>
                </a:lnTo>
                <a:lnTo>
                  <a:pt x="0" y="0"/>
                </a:lnTo>
                <a:lnTo>
                  <a:pt x="96" y="0"/>
                </a:lnTo>
              </a:path>
            </a:pathLst>
          </a:custGeom>
          <a:solidFill>
            <a:srgbClr val="FFFFFF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0" name="Rectangle 14"/>
          <p:cNvSpPr>
            <a:spLocks noChangeArrowheads="1"/>
          </p:cNvSpPr>
          <p:nvPr/>
        </p:nvSpPr>
        <p:spPr bwMode="auto">
          <a:xfrm>
            <a:off x="5743575" y="2054225"/>
            <a:ext cx="2357438" cy="4540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>
                <a:solidFill>
                  <a:srgbClr val="FFFFFF"/>
                </a:solidFill>
              </a:rPr>
              <a:t>2+ Explanatory</a:t>
            </a:r>
          </a:p>
        </p:txBody>
      </p:sp>
      <p:sp>
        <p:nvSpPr>
          <p:cNvPr id="45071" name="Rectangle 15"/>
          <p:cNvSpPr>
            <a:spLocks noChangeArrowheads="1"/>
          </p:cNvSpPr>
          <p:nvPr/>
        </p:nvSpPr>
        <p:spPr bwMode="auto">
          <a:xfrm>
            <a:off x="6148388" y="2389188"/>
            <a:ext cx="1536700" cy="4540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>
                <a:solidFill>
                  <a:srgbClr val="FFFFFF"/>
                </a:solidFill>
              </a:rPr>
              <a:t>Variables</a:t>
            </a:r>
          </a:p>
        </p:txBody>
      </p:sp>
      <p:sp>
        <p:nvSpPr>
          <p:cNvPr id="45072" name="Freeform 16"/>
          <p:cNvSpPr>
            <a:spLocks/>
          </p:cNvSpPr>
          <p:nvPr/>
        </p:nvSpPr>
        <p:spPr bwMode="auto">
          <a:xfrm>
            <a:off x="1828800" y="3279775"/>
            <a:ext cx="1370013" cy="1003300"/>
          </a:xfrm>
          <a:custGeom>
            <a:avLst/>
            <a:gdLst>
              <a:gd name="T0" fmla="*/ 0 w 863"/>
              <a:gd name="T1" fmla="*/ 631 h 632"/>
              <a:gd name="T2" fmla="*/ 862 w 863"/>
              <a:gd name="T3" fmla="*/ 631 h 632"/>
              <a:gd name="T4" fmla="*/ 862 w 863"/>
              <a:gd name="T5" fmla="*/ 0 h 632"/>
              <a:gd name="T6" fmla="*/ 0 w 863"/>
              <a:gd name="T7" fmla="*/ 0 h 632"/>
              <a:gd name="T8" fmla="*/ 0 w 863"/>
              <a:gd name="T9" fmla="*/ 631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3" h="632">
                <a:moveTo>
                  <a:pt x="0" y="631"/>
                </a:moveTo>
                <a:lnTo>
                  <a:pt x="862" y="631"/>
                </a:lnTo>
                <a:lnTo>
                  <a:pt x="862" y="0"/>
                </a:lnTo>
                <a:lnTo>
                  <a:pt x="0" y="0"/>
                </a:lnTo>
                <a:lnTo>
                  <a:pt x="0" y="631"/>
                </a:lnTo>
              </a:path>
            </a:pathLst>
          </a:custGeom>
          <a:solidFill>
            <a:srgbClr val="00DFCA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45073" name="Rectangle 17"/>
          <p:cNvSpPr>
            <a:spLocks noChangeArrowheads="1"/>
          </p:cNvSpPr>
          <p:nvPr/>
        </p:nvSpPr>
        <p:spPr bwMode="auto">
          <a:xfrm>
            <a:off x="1922463" y="3552825"/>
            <a:ext cx="117951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>
                <a:solidFill>
                  <a:srgbClr val="000000"/>
                </a:solidFill>
              </a:rPr>
              <a:t>Simple</a:t>
            </a:r>
          </a:p>
        </p:txBody>
      </p:sp>
      <p:sp>
        <p:nvSpPr>
          <p:cNvPr id="45074" name="Freeform 18"/>
          <p:cNvSpPr>
            <a:spLocks/>
          </p:cNvSpPr>
          <p:nvPr/>
        </p:nvSpPr>
        <p:spPr bwMode="auto">
          <a:xfrm>
            <a:off x="5934075" y="3279775"/>
            <a:ext cx="1370013" cy="1003300"/>
          </a:xfrm>
          <a:custGeom>
            <a:avLst/>
            <a:gdLst>
              <a:gd name="T0" fmla="*/ 0 w 863"/>
              <a:gd name="T1" fmla="*/ 631 h 632"/>
              <a:gd name="T2" fmla="*/ 862 w 863"/>
              <a:gd name="T3" fmla="*/ 631 h 632"/>
              <a:gd name="T4" fmla="*/ 862 w 863"/>
              <a:gd name="T5" fmla="*/ 0 h 632"/>
              <a:gd name="T6" fmla="*/ 0 w 863"/>
              <a:gd name="T7" fmla="*/ 0 h 632"/>
              <a:gd name="T8" fmla="*/ 0 w 863"/>
              <a:gd name="T9" fmla="*/ 631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3" h="632">
                <a:moveTo>
                  <a:pt x="0" y="631"/>
                </a:moveTo>
                <a:lnTo>
                  <a:pt x="862" y="631"/>
                </a:lnTo>
                <a:lnTo>
                  <a:pt x="862" y="0"/>
                </a:lnTo>
                <a:lnTo>
                  <a:pt x="0" y="0"/>
                </a:lnTo>
                <a:lnTo>
                  <a:pt x="0" y="631"/>
                </a:lnTo>
              </a:path>
            </a:pathLst>
          </a:custGeom>
          <a:solidFill>
            <a:srgbClr val="00DFCA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45075" name="Rectangle 19"/>
          <p:cNvSpPr>
            <a:spLocks noChangeArrowheads="1"/>
          </p:cNvSpPr>
          <p:nvPr/>
        </p:nvSpPr>
        <p:spPr bwMode="auto">
          <a:xfrm>
            <a:off x="5953125" y="3543300"/>
            <a:ext cx="13303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>
                <a:solidFill>
                  <a:srgbClr val="000000"/>
                </a:solidFill>
              </a:rPr>
              <a:t>Multiple</a:t>
            </a:r>
          </a:p>
        </p:txBody>
      </p:sp>
      <p:sp>
        <p:nvSpPr>
          <p:cNvPr id="45076" name="Rectangle 20"/>
          <p:cNvSpPr>
            <a:spLocks noChangeArrowheads="1"/>
          </p:cNvSpPr>
          <p:nvPr/>
        </p:nvSpPr>
        <p:spPr bwMode="auto">
          <a:xfrm>
            <a:off x="969963" y="2054225"/>
            <a:ext cx="2179637" cy="4540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>
                <a:solidFill>
                  <a:srgbClr val="FFFFFF"/>
                </a:solidFill>
              </a:rPr>
              <a:t>1 Explanatory</a:t>
            </a:r>
          </a:p>
        </p:txBody>
      </p:sp>
      <p:sp>
        <p:nvSpPr>
          <p:cNvPr id="45077" name="Rectangle 21"/>
          <p:cNvSpPr>
            <a:spLocks noChangeArrowheads="1"/>
          </p:cNvSpPr>
          <p:nvPr/>
        </p:nvSpPr>
        <p:spPr bwMode="auto">
          <a:xfrm>
            <a:off x="1371600" y="2389188"/>
            <a:ext cx="1366838" cy="4540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>
                <a:solidFill>
                  <a:srgbClr val="FFFFFF"/>
                </a:solidFill>
              </a:rPr>
              <a:t>Variable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EF8-ADFF-4260-82B9-AD23821D2DD7}" type="datetime1">
              <a:rPr lang="en-US" smtClean="0"/>
              <a:t>2/10/2020</a:t>
            </a:fld>
            <a:endParaRPr lang="en-US"/>
          </a:p>
        </p:txBody>
      </p:sp>
    </p:spTree>
  </p:cSld>
  <p:clrMapOvr>
    <a:masterClrMapping/>
  </p:clrMapOvr>
  <p:transition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Linear Regression for Machine Learning</a:t>
            </a:r>
            <a:endParaRPr lang="en-US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5AD4-F264-44BF-8582-CC5769A364CF}" type="slidenum">
              <a:rPr lang="en-US"/>
              <a:pPr/>
              <a:t>22</a:t>
            </a:fld>
            <a:endParaRPr lang="en-US"/>
          </a:p>
        </p:txBody>
      </p:sp>
      <p:sp>
        <p:nvSpPr>
          <p:cNvPr id="47106" name="Freeform 2"/>
          <p:cNvSpPr>
            <a:spLocks/>
          </p:cNvSpPr>
          <p:nvPr/>
        </p:nvSpPr>
        <p:spPr bwMode="auto">
          <a:xfrm>
            <a:off x="2513013" y="2773363"/>
            <a:ext cx="1978025" cy="365125"/>
          </a:xfrm>
          <a:custGeom>
            <a:avLst/>
            <a:gdLst>
              <a:gd name="T0" fmla="*/ 0 w 1246"/>
              <a:gd name="T1" fmla="*/ 229 h 230"/>
              <a:gd name="T2" fmla="*/ 0 w 1246"/>
              <a:gd name="T3" fmla="*/ 141 h 230"/>
              <a:gd name="T4" fmla="*/ 1245 w 1246"/>
              <a:gd name="T5" fmla="*/ 141 h 230"/>
              <a:gd name="T6" fmla="*/ 1245 w 1246"/>
              <a:gd name="T7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46" h="230">
                <a:moveTo>
                  <a:pt x="0" y="229"/>
                </a:moveTo>
                <a:lnTo>
                  <a:pt x="0" y="141"/>
                </a:lnTo>
                <a:lnTo>
                  <a:pt x="1245" y="141"/>
                </a:lnTo>
                <a:lnTo>
                  <a:pt x="1245" y="0"/>
                </a:lnTo>
              </a:path>
            </a:pathLst>
          </a:custGeom>
          <a:noFill/>
          <a:ln w="254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07" name="Freeform 3"/>
          <p:cNvSpPr>
            <a:spLocks/>
          </p:cNvSpPr>
          <p:nvPr/>
        </p:nvSpPr>
        <p:spPr bwMode="auto">
          <a:xfrm>
            <a:off x="1417638" y="4281488"/>
            <a:ext cx="1096962" cy="365125"/>
          </a:xfrm>
          <a:custGeom>
            <a:avLst/>
            <a:gdLst>
              <a:gd name="T0" fmla="*/ 690 w 691"/>
              <a:gd name="T1" fmla="*/ 0 h 230"/>
              <a:gd name="T2" fmla="*/ 690 w 691"/>
              <a:gd name="T3" fmla="*/ 139 h 230"/>
              <a:gd name="T4" fmla="*/ 0 w 691"/>
              <a:gd name="T5" fmla="*/ 139 h 230"/>
              <a:gd name="T6" fmla="*/ 0 w 691"/>
              <a:gd name="T7" fmla="*/ 22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91" h="230">
                <a:moveTo>
                  <a:pt x="690" y="0"/>
                </a:moveTo>
                <a:lnTo>
                  <a:pt x="690" y="139"/>
                </a:lnTo>
                <a:lnTo>
                  <a:pt x="0" y="139"/>
                </a:lnTo>
                <a:lnTo>
                  <a:pt x="0" y="229"/>
                </a:lnTo>
              </a:path>
            </a:pathLst>
          </a:custGeom>
          <a:noFill/>
          <a:ln w="254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/>
              <a:t>Types of </a:t>
            </a:r>
            <a:br>
              <a:rPr lang="en-US"/>
            </a:br>
            <a:r>
              <a:rPr lang="en-US"/>
              <a:t>Regression Models</a:t>
            </a:r>
          </a:p>
        </p:txBody>
      </p:sp>
      <p:sp>
        <p:nvSpPr>
          <p:cNvPr id="47109" name="Freeform 5"/>
          <p:cNvSpPr>
            <a:spLocks/>
          </p:cNvSpPr>
          <p:nvPr/>
        </p:nvSpPr>
        <p:spPr bwMode="auto">
          <a:xfrm>
            <a:off x="3486150" y="1974850"/>
            <a:ext cx="2008188" cy="800100"/>
          </a:xfrm>
          <a:custGeom>
            <a:avLst/>
            <a:gdLst>
              <a:gd name="T0" fmla="*/ 0 w 1265"/>
              <a:gd name="T1" fmla="*/ 503 h 504"/>
              <a:gd name="T2" fmla="*/ 1264 w 1265"/>
              <a:gd name="T3" fmla="*/ 503 h 504"/>
              <a:gd name="T4" fmla="*/ 1264 w 1265"/>
              <a:gd name="T5" fmla="*/ 0 h 504"/>
              <a:gd name="T6" fmla="*/ 0 w 1265"/>
              <a:gd name="T7" fmla="*/ 0 h 504"/>
              <a:gd name="T8" fmla="*/ 0 w 1265"/>
              <a:gd name="T9" fmla="*/ 503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5" h="504">
                <a:moveTo>
                  <a:pt x="0" y="503"/>
                </a:moveTo>
                <a:lnTo>
                  <a:pt x="1264" y="503"/>
                </a:lnTo>
                <a:lnTo>
                  <a:pt x="1264" y="0"/>
                </a:lnTo>
                <a:lnTo>
                  <a:pt x="0" y="0"/>
                </a:lnTo>
                <a:lnTo>
                  <a:pt x="0" y="503"/>
                </a:lnTo>
              </a:path>
            </a:pathLst>
          </a:custGeom>
          <a:solidFill>
            <a:srgbClr val="00DFCA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3567113" y="1966913"/>
            <a:ext cx="18415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>
                <a:solidFill>
                  <a:srgbClr val="000000"/>
                </a:solidFill>
              </a:rPr>
              <a:t>Regression</a:t>
            </a: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3875088" y="2330450"/>
            <a:ext cx="123031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>
                <a:solidFill>
                  <a:srgbClr val="000000"/>
                </a:solidFill>
              </a:rPr>
              <a:t>Models</a:t>
            </a:r>
          </a:p>
        </p:txBody>
      </p:sp>
      <p:sp>
        <p:nvSpPr>
          <p:cNvPr id="47112" name="Freeform 8"/>
          <p:cNvSpPr>
            <a:spLocks/>
          </p:cNvSpPr>
          <p:nvPr/>
        </p:nvSpPr>
        <p:spPr bwMode="auto">
          <a:xfrm>
            <a:off x="915988" y="4787900"/>
            <a:ext cx="1004887" cy="1003300"/>
          </a:xfrm>
          <a:custGeom>
            <a:avLst/>
            <a:gdLst>
              <a:gd name="T0" fmla="*/ 0 w 633"/>
              <a:gd name="T1" fmla="*/ 631 h 632"/>
              <a:gd name="T2" fmla="*/ 632 w 633"/>
              <a:gd name="T3" fmla="*/ 631 h 632"/>
              <a:gd name="T4" fmla="*/ 632 w 633"/>
              <a:gd name="T5" fmla="*/ 0 h 632"/>
              <a:gd name="T6" fmla="*/ 0 w 633"/>
              <a:gd name="T7" fmla="*/ 0 h 632"/>
              <a:gd name="T8" fmla="*/ 0 w 633"/>
              <a:gd name="T9" fmla="*/ 631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3" h="632">
                <a:moveTo>
                  <a:pt x="0" y="631"/>
                </a:moveTo>
                <a:lnTo>
                  <a:pt x="632" y="631"/>
                </a:lnTo>
                <a:lnTo>
                  <a:pt x="632" y="0"/>
                </a:lnTo>
                <a:lnTo>
                  <a:pt x="0" y="0"/>
                </a:lnTo>
                <a:lnTo>
                  <a:pt x="0" y="631"/>
                </a:lnTo>
              </a:path>
            </a:pathLst>
          </a:custGeom>
          <a:solidFill>
            <a:srgbClr val="00DFCA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47113" name="Rectangle 9"/>
          <p:cNvSpPr>
            <a:spLocks noChangeArrowheads="1"/>
          </p:cNvSpPr>
          <p:nvPr/>
        </p:nvSpPr>
        <p:spPr bwMode="auto">
          <a:xfrm>
            <a:off x="869950" y="5060950"/>
            <a:ext cx="10953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>
                <a:solidFill>
                  <a:srgbClr val="000000"/>
                </a:solidFill>
              </a:rPr>
              <a:t>Linear</a:t>
            </a:r>
          </a:p>
        </p:txBody>
      </p:sp>
      <p:sp>
        <p:nvSpPr>
          <p:cNvPr id="47114" name="Freeform 10"/>
          <p:cNvSpPr>
            <a:spLocks/>
          </p:cNvSpPr>
          <p:nvPr/>
        </p:nvSpPr>
        <p:spPr bwMode="auto">
          <a:xfrm>
            <a:off x="3105150" y="4787900"/>
            <a:ext cx="1006475" cy="1003300"/>
          </a:xfrm>
          <a:custGeom>
            <a:avLst/>
            <a:gdLst>
              <a:gd name="T0" fmla="*/ 0 w 634"/>
              <a:gd name="T1" fmla="*/ 631 h 632"/>
              <a:gd name="T2" fmla="*/ 633 w 634"/>
              <a:gd name="T3" fmla="*/ 631 h 632"/>
              <a:gd name="T4" fmla="*/ 633 w 634"/>
              <a:gd name="T5" fmla="*/ 0 h 632"/>
              <a:gd name="T6" fmla="*/ 0 w 634"/>
              <a:gd name="T7" fmla="*/ 0 h 632"/>
              <a:gd name="T8" fmla="*/ 0 w 634"/>
              <a:gd name="T9" fmla="*/ 631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4" h="632">
                <a:moveTo>
                  <a:pt x="0" y="631"/>
                </a:moveTo>
                <a:lnTo>
                  <a:pt x="633" y="631"/>
                </a:lnTo>
                <a:lnTo>
                  <a:pt x="633" y="0"/>
                </a:lnTo>
                <a:lnTo>
                  <a:pt x="0" y="0"/>
                </a:lnTo>
                <a:lnTo>
                  <a:pt x="0" y="631"/>
                </a:lnTo>
              </a:path>
            </a:pathLst>
          </a:custGeom>
          <a:solidFill>
            <a:srgbClr val="00DFCA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47115" name="Rectangle 11"/>
          <p:cNvSpPr>
            <a:spLocks noChangeArrowheads="1"/>
          </p:cNvSpPr>
          <p:nvPr/>
        </p:nvSpPr>
        <p:spPr bwMode="auto">
          <a:xfrm>
            <a:off x="3171825" y="4878388"/>
            <a:ext cx="874713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>
                <a:solidFill>
                  <a:srgbClr val="000000"/>
                </a:solidFill>
              </a:rPr>
              <a:t>Non-</a:t>
            </a:r>
          </a:p>
        </p:txBody>
      </p:sp>
      <p:sp>
        <p:nvSpPr>
          <p:cNvPr id="47116" name="Rectangle 12"/>
          <p:cNvSpPr>
            <a:spLocks noChangeArrowheads="1"/>
          </p:cNvSpPr>
          <p:nvPr/>
        </p:nvSpPr>
        <p:spPr bwMode="auto">
          <a:xfrm>
            <a:off x="3059113" y="5243513"/>
            <a:ext cx="10953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>
                <a:solidFill>
                  <a:srgbClr val="000000"/>
                </a:solidFill>
              </a:rPr>
              <a:t>Linear</a:t>
            </a:r>
          </a:p>
        </p:txBody>
      </p:sp>
      <p:sp>
        <p:nvSpPr>
          <p:cNvPr id="47117" name="Freeform 13"/>
          <p:cNvSpPr>
            <a:spLocks/>
          </p:cNvSpPr>
          <p:nvPr/>
        </p:nvSpPr>
        <p:spPr bwMode="auto">
          <a:xfrm>
            <a:off x="2513013" y="4281488"/>
            <a:ext cx="1096962" cy="365125"/>
          </a:xfrm>
          <a:custGeom>
            <a:avLst/>
            <a:gdLst>
              <a:gd name="T0" fmla="*/ 690 w 691"/>
              <a:gd name="T1" fmla="*/ 229 h 230"/>
              <a:gd name="T2" fmla="*/ 690 w 691"/>
              <a:gd name="T3" fmla="*/ 139 h 230"/>
              <a:gd name="T4" fmla="*/ 0 w 691"/>
              <a:gd name="T5" fmla="*/ 139 h 230"/>
              <a:gd name="T6" fmla="*/ 0 w 691"/>
              <a:gd name="T7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91" h="230">
                <a:moveTo>
                  <a:pt x="690" y="229"/>
                </a:moveTo>
                <a:lnTo>
                  <a:pt x="690" y="139"/>
                </a:lnTo>
                <a:lnTo>
                  <a:pt x="0" y="139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8" name="Freeform 14"/>
          <p:cNvSpPr>
            <a:spLocks/>
          </p:cNvSpPr>
          <p:nvPr/>
        </p:nvSpPr>
        <p:spPr bwMode="auto">
          <a:xfrm>
            <a:off x="3525838" y="4627563"/>
            <a:ext cx="152400" cy="152400"/>
          </a:xfrm>
          <a:custGeom>
            <a:avLst/>
            <a:gdLst>
              <a:gd name="T0" fmla="*/ 95 w 96"/>
              <a:gd name="T1" fmla="*/ 0 h 96"/>
              <a:gd name="T2" fmla="*/ 49 w 96"/>
              <a:gd name="T3" fmla="*/ 95 h 96"/>
              <a:gd name="T4" fmla="*/ 0 w 96"/>
              <a:gd name="T5" fmla="*/ 0 h 96"/>
              <a:gd name="T6" fmla="*/ 95 w 96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96">
                <a:moveTo>
                  <a:pt x="95" y="0"/>
                </a:moveTo>
                <a:lnTo>
                  <a:pt x="49" y="95"/>
                </a:lnTo>
                <a:lnTo>
                  <a:pt x="0" y="0"/>
                </a:lnTo>
                <a:lnTo>
                  <a:pt x="95" y="0"/>
                </a:lnTo>
              </a:path>
            </a:pathLst>
          </a:custGeom>
          <a:solidFill>
            <a:srgbClr val="FFFFFF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9" name="Freeform 15"/>
          <p:cNvSpPr>
            <a:spLocks/>
          </p:cNvSpPr>
          <p:nvPr/>
        </p:nvSpPr>
        <p:spPr bwMode="auto">
          <a:xfrm>
            <a:off x="1336675" y="4627563"/>
            <a:ext cx="152400" cy="152400"/>
          </a:xfrm>
          <a:custGeom>
            <a:avLst/>
            <a:gdLst>
              <a:gd name="T0" fmla="*/ 95 w 96"/>
              <a:gd name="T1" fmla="*/ 0 h 96"/>
              <a:gd name="T2" fmla="*/ 48 w 96"/>
              <a:gd name="T3" fmla="*/ 95 h 96"/>
              <a:gd name="T4" fmla="*/ 0 w 96"/>
              <a:gd name="T5" fmla="*/ 0 h 96"/>
              <a:gd name="T6" fmla="*/ 95 w 96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96">
                <a:moveTo>
                  <a:pt x="95" y="0"/>
                </a:moveTo>
                <a:lnTo>
                  <a:pt x="48" y="95"/>
                </a:lnTo>
                <a:lnTo>
                  <a:pt x="0" y="0"/>
                </a:lnTo>
                <a:lnTo>
                  <a:pt x="95" y="0"/>
                </a:lnTo>
              </a:path>
            </a:pathLst>
          </a:custGeom>
          <a:solidFill>
            <a:srgbClr val="FFFFFF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0" name="Freeform 16"/>
          <p:cNvSpPr>
            <a:spLocks/>
          </p:cNvSpPr>
          <p:nvPr/>
        </p:nvSpPr>
        <p:spPr bwMode="auto">
          <a:xfrm>
            <a:off x="4489450" y="2773363"/>
            <a:ext cx="2130425" cy="365125"/>
          </a:xfrm>
          <a:custGeom>
            <a:avLst/>
            <a:gdLst>
              <a:gd name="T0" fmla="*/ 1341 w 1342"/>
              <a:gd name="T1" fmla="*/ 229 h 230"/>
              <a:gd name="T2" fmla="*/ 1341 w 1342"/>
              <a:gd name="T3" fmla="*/ 141 h 230"/>
              <a:gd name="T4" fmla="*/ 0 w 1342"/>
              <a:gd name="T5" fmla="*/ 141 h 230"/>
              <a:gd name="T6" fmla="*/ 0 w 1342"/>
              <a:gd name="T7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42" h="230">
                <a:moveTo>
                  <a:pt x="1341" y="229"/>
                </a:moveTo>
                <a:lnTo>
                  <a:pt x="1341" y="141"/>
                </a:lnTo>
                <a:lnTo>
                  <a:pt x="0" y="141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1" name="Freeform 17"/>
          <p:cNvSpPr>
            <a:spLocks/>
          </p:cNvSpPr>
          <p:nvPr/>
        </p:nvSpPr>
        <p:spPr bwMode="auto">
          <a:xfrm>
            <a:off x="6535738" y="3119438"/>
            <a:ext cx="153987" cy="152400"/>
          </a:xfrm>
          <a:custGeom>
            <a:avLst/>
            <a:gdLst>
              <a:gd name="T0" fmla="*/ 96 w 97"/>
              <a:gd name="T1" fmla="*/ 0 h 96"/>
              <a:gd name="T2" fmla="*/ 49 w 97"/>
              <a:gd name="T3" fmla="*/ 95 h 96"/>
              <a:gd name="T4" fmla="*/ 0 w 97"/>
              <a:gd name="T5" fmla="*/ 0 h 96"/>
              <a:gd name="T6" fmla="*/ 96 w 97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7" h="96">
                <a:moveTo>
                  <a:pt x="96" y="0"/>
                </a:moveTo>
                <a:lnTo>
                  <a:pt x="49" y="95"/>
                </a:lnTo>
                <a:lnTo>
                  <a:pt x="0" y="0"/>
                </a:lnTo>
                <a:lnTo>
                  <a:pt x="96" y="0"/>
                </a:lnTo>
              </a:path>
            </a:pathLst>
          </a:custGeom>
          <a:solidFill>
            <a:srgbClr val="FFFFFF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2" name="Freeform 18"/>
          <p:cNvSpPr>
            <a:spLocks/>
          </p:cNvSpPr>
          <p:nvPr/>
        </p:nvSpPr>
        <p:spPr bwMode="auto">
          <a:xfrm>
            <a:off x="2430463" y="3119438"/>
            <a:ext cx="153987" cy="152400"/>
          </a:xfrm>
          <a:custGeom>
            <a:avLst/>
            <a:gdLst>
              <a:gd name="T0" fmla="*/ 96 w 97"/>
              <a:gd name="T1" fmla="*/ 0 h 96"/>
              <a:gd name="T2" fmla="*/ 49 w 97"/>
              <a:gd name="T3" fmla="*/ 95 h 96"/>
              <a:gd name="T4" fmla="*/ 0 w 97"/>
              <a:gd name="T5" fmla="*/ 0 h 96"/>
              <a:gd name="T6" fmla="*/ 96 w 97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7" h="96">
                <a:moveTo>
                  <a:pt x="96" y="0"/>
                </a:moveTo>
                <a:lnTo>
                  <a:pt x="49" y="95"/>
                </a:lnTo>
                <a:lnTo>
                  <a:pt x="0" y="0"/>
                </a:lnTo>
                <a:lnTo>
                  <a:pt x="96" y="0"/>
                </a:lnTo>
              </a:path>
            </a:pathLst>
          </a:custGeom>
          <a:solidFill>
            <a:srgbClr val="FFFFFF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3" name="Rectangle 19"/>
          <p:cNvSpPr>
            <a:spLocks noChangeArrowheads="1"/>
          </p:cNvSpPr>
          <p:nvPr/>
        </p:nvSpPr>
        <p:spPr bwMode="auto">
          <a:xfrm>
            <a:off x="5743575" y="2054225"/>
            <a:ext cx="2357438" cy="4540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>
                <a:solidFill>
                  <a:srgbClr val="FFFFFF"/>
                </a:solidFill>
              </a:rPr>
              <a:t>2+ Explanatory</a:t>
            </a:r>
          </a:p>
        </p:txBody>
      </p:sp>
      <p:sp>
        <p:nvSpPr>
          <p:cNvPr id="47124" name="Rectangle 20"/>
          <p:cNvSpPr>
            <a:spLocks noChangeArrowheads="1"/>
          </p:cNvSpPr>
          <p:nvPr/>
        </p:nvSpPr>
        <p:spPr bwMode="auto">
          <a:xfrm>
            <a:off x="6148388" y="2389188"/>
            <a:ext cx="1536700" cy="4540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>
                <a:solidFill>
                  <a:srgbClr val="FFFFFF"/>
                </a:solidFill>
              </a:rPr>
              <a:t>Variables</a:t>
            </a:r>
          </a:p>
        </p:txBody>
      </p:sp>
      <p:sp>
        <p:nvSpPr>
          <p:cNvPr id="47125" name="Freeform 21"/>
          <p:cNvSpPr>
            <a:spLocks/>
          </p:cNvSpPr>
          <p:nvPr/>
        </p:nvSpPr>
        <p:spPr bwMode="auto">
          <a:xfrm>
            <a:off x="1828800" y="3279775"/>
            <a:ext cx="1370013" cy="1003300"/>
          </a:xfrm>
          <a:custGeom>
            <a:avLst/>
            <a:gdLst>
              <a:gd name="T0" fmla="*/ 0 w 863"/>
              <a:gd name="T1" fmla="*/ 631 h 632"/>
              <a:gd name="T2" fmla="*/ 862 w 863"/>
              <a:gd name="T3" fmla="*/ 631 h 632"/>
              <a:gd name="T4" fmla="*/ 862 w 863"/>
              <a:gd name="T5" fmla="*/ 0 h 632"/>
              <a:gd name="T6" fmla="*/ 0 w 863"/>
              <a:gd name="T7" fmla="*/ 0 h 632"/>
              <a:gd name="T8" fmla="*/ 0 w 863"/>
              <a:gd name="T9" fmla="*/ 631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3" h="632">
                <a:moveTo>
                  <a:pt x="0" y="631"/>
                </a:moveTo>
                <a:lnTo>
                  <a:pt x="862" y="631"/>
                </a:lnTo>
                <a:lnTo>
                  <a:pt x="862" y="0"/>
                </a:lnTo>
                <a:lnTo>
                  <a:pt x="0" y="0"/>
                </a:lnTo>
                <a:lnTo>
                  <a:pt x="0" y="631"/>
                </a:lnTo>
              </a:path>
            </a:pathLst>
          </a:custGeom>
          <a:solidFill>
            <a:srgbClr val="00DFCA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47126" name="Rectangle 22"/>
          <p:cNvSpPr>
            <a:spLocks noChangeArrowheads="1"/>
          </p:cNvSpPr>
          <p:nvPr/>
        </p:nvSpPr>
        <p:spPr bwMode="auto">
          <a:xfrm>
            <a:off x="1922463" y="3552825"/>
            <a:ext cx="117951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>
                <a:solidFill>
                  <a:srgbClr val="000000"/>
                </a:solidFill>
              </a:rPr>
              <a:t>Simple</a:t>
            </a:r>
          </a:p>
        </p:txBody>
      </p:sp>
      <p:sp>
        <p:nvSpPr>
          <p:cNvPr id="47127" name="Freeform 23"/>
          <p:cNvSpPr>
            <a:spLocks/>
          </p:cNvSpPr>
          <p:nvPr/>
        </p:nvSpPr>
        <p:spPr bwMode="auto">
          <a:xfrm>
            <a:off x="5934075" y="3279775"/>
            <a:ext cx="1370013" cy="1003300"/>
          </a:xfrm>
          <a:custGeom>
            <a:avLst/>
            <a:gdLst>
              <a:gd name="T0" fmla="*/ 0 w 863"/>
              <a:gd name="T1" fmla="*/ 631 h 632"/>
              <a:gd name="T2" fmla="*/ 862 w 863"/>
              <a:gd name="T3" fmla="*/ 631 h 632"/>
              <a:gd name="T4" fmla="*/ 862 w 863"/>
              <a:gd name="T5" fmla="*/ 0 h 632"/>
              <a:gd name="T6" fmla="*/ 0 w 863"/>
              <a:gd name="T7" fmla="*/ 0 h 632"/>
              <a:gd name="T8" fmla="*/ 0 w 863"/>
              <a:gd name="T9" fmla="*/ 631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3" h="632">
                <a:moveTo>
                  <a:pt x="0" y="631"/>
                </a:moveTo>
                <a:lnTo>
                  <a:pt x="862" y="631"/>
                </a:lnTo>
                <a:lnTo>
                  <a:pt x="862" y="0"/>
                </a:lnTo>
                <a:lnTo>
                  <a:pt x="0" y="0"/>
                </a:lnTo>
                <a:lnTo>
                  <a:pt x="0" y="631"/>
                </a:lnTo>
              </a:path>
            </a:pathLst>
          </a:custGeom>
          <a:solidFill>
            <a:srgbClr val="00DFCA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47128" name="Rectangle 24"/>
          <p:cNvSpPr>
            <a:spLocks noChangeArrowheads="1"/>
          </p:cNvSpPr>
          <p:nvPr/>
        </p:nvSpPr>
        <p:spPr bwMode="auto">
          <a:xfrm>
            <a:off x="5953125" y="3543300"/>
            <a:ext cx="13303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>
                <a:solidFill>
                  <a:srgbClr val="000000"/>
                </a:solidFill>
              </a:rPr>
              <a:t>Multiple</a:t>
            </a:r>
          </a:p>
        </p:txBody>
      </p:sp>
      <p:sp>
        <p:nvSpPr>
          <p:cNvPr id="47129" name="Rectangle 25"/>
          <p:cNvSpPr>
            <a:spLocks noChangeArrowheads="1"/>
          </p:cNvSpPr>
          <p:nvPr/>
        </p:nvSpPr>
        <p:spPr bwMode="auto">
          <a:xfrm>
            <a:off x="969963" y="2054225"/>
            <a:ext cx="2179637" cy="4540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>
                <a:solidFill>
                  <a:srgbClr val="FFFFFF"/>
                </a:solidFill>
              </a:rPr>
              <a:t>1 Explanatory</a:t>
            </a:r>
          </a:p>
        </p:txBody>
      </p:sp>
      <p:sp>
        <p:nvSpPr>
          <p:cNvPr id="47130" name="Rectangle 26"/>
          <p:cNvSpPr>
            <a:spLocks noChangeArrowheads="1"/>
          </p:cNvSpPr>
          <p:nvPr/>
        </p:nvSpPr>
        <p:spPr bwMode="auto">
          <a:xfrm>
            <a:off x="1371600" y="2389188"/>
            <a:ext cx="1366838" cy="4540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>
                <a:solidFill>
                  <a:srgbClr val="FFFFFF"/>
                </a:solidFill>
              </a:rPr>
              <a:t>Variable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1E8E-DA80-4B73-BD09-2E70095D3A77}" type="datetime1">
              <a:rPr lang="en-US" smtClean="0"/>
              <a:t>2/10/2020</a:t>
            </a:fld>
            <a:endParaRPr lang="en-US"/>
          </a:p>
        </p:txBody>
      </p:sp>
    </p:spTree>
  </p:cSld>
  <p:clrMapOvr>
    <a:masterClrMapping/>
  </p:clrMapOvr>
  <p:transition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Linear Regression for Machine Learning</a:t>
            </a:r>
            <a:endParaRPr lang="en-US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2938-E731-45FD-911C-4081CF9B509C}" type="slidenum">
              <a:rPr lang="en-US"/>
              <a:pPr/>
              <a:t>23</a:t>
            </a:fld>
            <a:endParaRPr lang="en-US"/>
          </a:p>
        </p:txBody>
      </p:sp>
      <p:sp>
        <p:nvSpPr>
          <p:cNvPr id="49154" name="Freeform 2"/>
          <p:cNvSpPr>
            <a:spLocks/>
          </p:cNvSpPr>
          <p:nvPr/>
        </p:nvSpPr>
        <p:spPr bwMode="auto">
          <a:xfrm>
            <a:off x="2513013" y="2773363"/>
            <a:ext cx="1978025" cy="365125"/>
          </a:xfrm>
          <a:custGeom>
            <a:avLst/>
            <a:gdLst>
              <a:gd name="T0" fmla="*/ 0 w 1246"/>
              <a:gd name="T1" fmla="*/ 229 h 230"/>
              <a:gd name="T2" fmla="*/ 0 w 1246"/>
              <a:gd name="T3" fmla="*/ 141 h 230"/>
              <a:gd name="T4" fmla="*/ 1245 w 1246"/>
              <a:gd name="T5" fmla="*/ 141 h 230"/>
              <a:gd name="T6" fmla="*/ 1245 w 1246"/>
              <a:gd name="T7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46" h="230">
                <a:moveTo>
                  <a:pt x="0" y="229"/>
                </a:moveTo>
                <a:lnTo>
                  <a:pt x="0" y="141"/>
                </a:lnTo>
                <a:lnTo>
                  <a:pt x="1245" y="141"/>
                </a:lnTo>
                <a:lnTo>
                  <a:pt x="1245" y="0"/>
                </a:lnTo>
              </a:path>
            </a:pathLst>
          </a:custGeom>
          <a:noFill/>
          <a:ln w="254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5" name="Freeform 3"/>
          <p:cNvSpPr>
            <a:spLocks/>
          </p:cNvSpPr>
          <p:nvPr/>
        </p:nvSpPr>
        <p:spPr bwMode="auto">
          <a:xfrm>
            <a:off x="1417638" y="4281488"/>
            <a:ext cx="1096962" cy="365125"/>
          </a:xfrm>
          <a:custGeom>
            <a:avLst/>
            <a:gdLst>
              <a:gd name="T0" fmla="*/ 690 w 691"/>
              <a:gd name="T1" fmla="*/ 0 h 230"/>
              <a:gd name="T2" fmla="*/ 690 w 691"/>
              <a:gd name="T3" fmla="*/ 139 h 230"/>
              <a:gd name="T4" fmla="*/ 0 w 691"/>
              <a:gd name="T5" fmla="*/ 139 h 230"/>
              <a:gd name="T6" fmla="*/ 0 w 691"/>
              <a:gd name="T7" fmla="*/ 22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91" h="230">
                <a:moveTo>
                  <a:pt x="690" y="0"/>
                </a:moveTo>
                <a:lnTo>
                  <a:pt x="690" y="139"/>
                </a:lnTo>
                <a:lnTo>
                  <a:pt x="0" y="139"/>
                </a:lnTo>
                <a:lnTo>
                  <a:pt x="0" y="229"/>
                </a:lnTo>
              </a:path>
            </a:pathLst>
          </a:custGeom>
          <a:noFill/>
          <a:ln w="254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/>
              <a:t>Types of </a:t>
            </a:r>
            <a:br>
              <a:rPr lang="en-US"/>
            </a:br>
            <a:r>
              <a:rPr lang="en-US"/>
              <a:t>Regression Models</a:t>
            </a:r>
          </a:p>
        </p:txBody>
      </p:sp>
      <p:sp>
        <p:nvSpPr>
          <p:cNvPr id="49157" name="Freeform 5"/>
          <p:cNvSpPr>
            <a:spLocks/>
          </p:cNvSpPr>
          <p:nvPr/>
        </p:nvSpPr>
        <p:spPr bwMode="auto">
          <a:xfrm>
            <a:off x="3486150" y="1974850"/>
            <a:ext cx="2008188" cy="800100"/>
          </a:xfrm>
          <a:custGeom>
            <a:avLst/>
            <a:gdLst>
              <a:gd name="T0" fmla="*/ 0 w 1265"/>
              <a:gd name="T1" fmla="*/ 503 h 504"/>
              <a:gd name="T2" fmla="*/ 1264 w 1265"/>
              <a:gd name="T3" fmla="*/ 503 h 504"/>
              <a:gd name="T4" fmla="*/ 1264 w 1265"/>
              <a:gd name="T5" fmla="*/ 0 h 504"/>
              <a:gd name="T6" fmla="*/ 0 w 1265"/>
              <a:gd name="T7" fmla="*/ 0 h 504"/>
              <a:gd name="T8" fmla="*/ 0 w 1265"/>
              <a:gd name="T9" fmla="*/ 503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5" h="504">
                <a:moveTo>
                  <a:pt x="0" y="503"/>
                </a:moveTo>
                <a:lnTo>
                  <a:pt x="1264" y="503"/>
                </a:lnTo>
                <a:lnTo>
                  <a:pt x="1264" y="0"/>
                </a:lnTo>
                <a:lnTo>
                  <a:pt x="0" y="0"/>
                </a:lnTo>
                <a:lnTo>
                  <a:pt x="0" y="503"/>
                </a:lnTo>
              </a:path>
            </a:pathLst>
          </a:custGeom>
          <a:solidFill>
            <a:srgbClr val="00DFCA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3567113" y="1966913"/>
            <a:ext cx="18415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>
                <a:solidFill>
                  <a:srgbClr val="000000"/>
                </a:solidFill>
              </a:rPr>
              <a:t>Regression</a:t>
            </a:r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3875088" y="2330450"/>
            <a:ext cx="123031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>
                <a:solidFill>
                  <a:srgbClr val="000000"/>
                </a:solidFill>
              </a:rPr>
              <a:t>Models</a:t>
            </a:r>
          </a:p>
        </p:txBody>
      </p:sp>
      <p:sp>
        <p:nvSpPr>
          <p:cNvPr id="49160" name="Freeform 8"/>
          <p:cNvSpPr>
            <a:spLocks/>
          </p:cNvSpPr>
          <p:nvPr/>
        </p:nvSpPr>
        <p:spPr bwMode="auto">
          <a:xfrm>
            <a:off x="915988" y="4787900"/>
            <a:ext cx="1004887" cy="1003300"/>
          </a:xfrm>
          <a:custGeom>
            <a:avLst/>
            <a:gdLst>
              <a:gd name="T0" fmla="*/ 0 w 633"/>
              <a:gd name="T1" fmla="*/ 631 h 632"/>
              <a:gd name="T2" fmla="*/ 632 w 633"/>
              <a:gd name="T3" fmla="*/ 631 h 632"/>
              <a:gd name="T4" fmla="*/ 632 w 633"/>
              <a:gd name="T5" fmla="*/ 0 h 632"/>
              <a:gd name="T6" fmla="*/ 0 w 633"/>
              <a:gd name="T7" fmla="*/ 0 h 632"/>
              <a:gd name="T8" fmla="*/ 0 w 633"/>
              <a:gd name="T9" fmla="*/ 631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3" h="632">
                <a:moveTo>
                  <a:pt x="0" y="631"/>
                </a:moveTo>
                <a:lnTo>
                  <a:pt x="632" y="631"/>
                </a:lnTo>
                <a:lnTo>
                  <a:pt x="632" y="0"/>
                </a:lnTo>
                <a:lnTo>
                  <a:pt x="0" y="0"/>
                </a:lnTo>
                <a:lnTo>
                  <a:pt x="0" y="631"/>
                </a:lnTo>
              </a:path>
            </a:pathLst>
          </a:custGeom>
          <a:solidFill>
            <a:srgbClr val="00DFCA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49161" name="Rectangle 9"/>
          <p:cNvSpPr>
            <a:spLocks noChangeArrowheads="1"/>
          </p:cNvSpPr>
          <p:nvPr/>
        </p:nvSpPr>
        <p:spPr bwMode="auto">
          <a:xfrm>
            <a:off x="869950" y="5060950"/>
            <a:ext cx="10953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>
                <a:solidFill>
                  <a:srgbClr val="000000"/>
                </a:solidFill>
              </a:rPr>
              <a:t>Linear</a:t>
            </a:r>
          </a:p>
        </p:txBody>
      </p:sp>
      <p:sp>
        <p:nvSpPr>
          <p:cNvPr id="49162" name="Freeform 10"/>
          <p:cNvSpPr>
            <a:spLocks/>
          </p:cNvSpPr>
          <p:nvPr/>
        </p:nvSpPr>
        <p:spPr bwMode="auto">
          <a:xfrm>
            <a:off x="3105150" y="4787900"/>
            <a:ext cx="1006475" cy="1003300"/>
          </a:xfrm>
          <a:custGeom>
            <a:avLst/>
            <a:gdLst>
              <a:gd name="T0" fmla="*/ 0 w 634"/>
              <a:gd name="T1" fmla="*/ 631 h 632"/>
              <a:gd name="T2" fmla="*/ 633 w 634"/>
              <a:gd name="T3" fmla="*/ 631 h 632"/>
              <a:gd name="T4" fmla="*/ 633 w 634"/>
              <a:gd name="T5" fmla="*/ 0 h 632"/>
              <a:gd name="T6" fmla="*/ 0 w 634"/>
              <a:gd name="T7" fmla="*/ 0 h 632"/>
              <a:gd name="T8" fmla="*/ 0 w 634"/>
              <a:gd name="T9" fmla="*/ 631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4" h="632">
                <a:moveTo>
                  <a:pt x="0" y="631"/>
                </a:moveTo>
                <a:lnTo>
                  <a:pt x="633" y="631"/>
                </a:lnTo>
                <a:lnTo>
                  <a:pt x="633" y="0"/>
                </a:lnTo>
                <a:lnTo>
                  <a:pt x="0" y="0"/>
                </a:lnTo>
                <a:lnTo>
                  <a:pt x="0" y="631"/>
                </a:lnTo>
              </a:path>
            </a:pathLst>
          </a:custGeom>
          <a:solidFill>
            <a:srgbClr val="00DFCA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49163" name="Rectangle 11"/>
          <p:cNvSpPr>
            <a:spLocks noChangeArrowheads="1"/>
          </p:cNvSpPr>
          <p:nvPr/>
        </p:nvSpPr>
        <p:spPr bwMode="auto">
          <a:xfrm>
            <a:off x="3171825" y="4878388"/>
            <a:ext cx="874713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>
                <a:solidFill>
                  <a:srgbClr val="000000"/>
                </a:solidFill>
              </a:rPr>
              <a:t>Non-</a:t>
            </a:r>
          </a:p>
        </p:txBody>
      </p:sp>
      <p:sp>
        <p:nvSpPr>
          <p:cNvPr id="49164" name="Rectangle 12"/>
          <p:cNvSpPr>
            <a:spLocks noChangeArrowheads="1"/>
          </p:cNvSpPr>
          <p:nvPr/>
        </p:nvSpPr>
        <p:spPr bwMode="auto">
          <a:xfrm>
            <a:off x="3059113" y="5243513"/>
            <a:ext cx="10953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>
                <a:solidFill>
                  <a:srgbClr val="000000"/>
                </a:solidFill>
              </a:rPr>
              <a:t>Linear</a:t>
            </a:r>
          </a:p>
        </p:txBody>
      </p:sp>
      <p:sp>
        <p:nvSpPr>
          <p:cNvPr id="49165" name="Freeform 13"/>
          <p:cNvSpPr>
            <a:spLocks/>
          </p:cNvSpPr>
          <p:nvPr/>
        </p:nvSpPr>
        <p:spPr bwMode="auto">
          <a:xfrm>
            <a:off x="2513013" y="4281488"/>
            <a:ext cx="1096962" cy="365125"/>
          </a:xfrm>
          <a:custGeom>
            <a:avLst/>
            <a:gdLst>
              <a:gd name="T0" fmla="*/ 690 w 691"/>
              <a:gd name="T1" fmla="*/ 229 h 230"/>
              <a:gd name="T2" fmla="*/ 690 w 691"/>
              <a:gd name="T3" fmla="*/ 139 h 230"/>
              <a:gd name="T4" fmla="*/ 0 w 691"/>
              <a:gd name="T5" fmla="*/ 139 h 230"/>
              <a:gd name="T6" fmla="*/ 0 w 691"/>
              <a:gd name="T7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91" h="230">
                <a:moveTo>
                  <a:pt x="690" y="229"/>
                </a:moveTo>
                <a:lnTo>
                  <a:pt x="690" y="139"/>
                </a:lnTo>
                <a:lnTo>
                  <a:pt x="0" y="139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6" name="Freeform 14"/>
          <p:cNvSpPr>
            <a:spLocks/>
          </p:cNvSpPr>
          <p:nvPr/>
        </p:nvSpPr>
        <p:spPr bwMode="auto">
          <a:xfrm>
            <a:off x="3525838" y="4627563"/>
            <a:ext cx="152400" cy="152400"/>
          </a:xfrm>
          <a:custGeom>
            <a:avLst/>
            <a:gdLst>
              <a:gd name="T0" fmla="*/ 95 w 96"/>
              <a:gd name="T1" fmla="*/ 0 h 96"/>
              <a:gd name="T2" fmla="*/ 49 w 96"/>
              <a:gd name="T3" fmla="*/ 95 h 96"/>
              <a:gd name="T4" fmla="*/ 0 w 96"/>
              <a:gd name="T5" fmla="*/ 0 h 96"/>
              <a:gd name="T6" fmla="*/ 95 w 96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96">
                <a:moveTo>
                  <a:pt x="95" y="0"/>
                </a:moveTo>
                <a:lnTo>
                  <a:pt x="49" y="95"/>
                </a:lnTo>
                <a:lnTo>
                  <a:pt x="0" y="0"/>
                </a:lnTo>
                <a:lnTo>
                  <a:pt x="95" y="0"/>
                </a:lnTo>
              </a:path>
            </a:pathLst>
          </a:custGeom>
          <a:solidFill>
            <a:srgbClr val="FFFFFF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7" name="Freeform 15"/>
          <p:cNvSpPr>
            <a:spLocks/>
          </p:cNvSpPr>
          <p:nvPr/>
        </p:nvSpPr>
        <p:spPr bwMode="auto">
          <a:xfrm>
            <a:off x="1336675" y="4627563"/>
            <a:ext cx="152400" cy="152400"/>
          </a:xfrm>
          <a:custGeom>
            <a:avLst/>
            <a:gdLst>
              <a:gd name="T0" fmla="*/ 95 w 96"/>
              <a:gd name="T1" fmla="*/ 0 h 96"/>
              <a:gd name="T2" fmla="*/ 48 w 96"/>
              <a:gd name="T3" fmla="*/ 95 h 96"/>
              <a:gd name="T4" fmla="*/ 0 w 96"/>
              <a:gd name="T5" fmla="*/ 0 h 96"/>
              <a:gd name="T6" fmla="*/ 95 w 96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96">
                <a:moveTo>
                  <a:pt x="95" y="0"/>
                </a:moveTo>
                <a:lnTo>
                  <a:pt x="48" y="95"/>
                </a:lnTo>
                <a:lnTo>
                  <a:pt x="0" y="0"/>
                </a:lnTo>
                <a:lnTo>
                  <a:pt x="95" y="0"/>
                </a:lnTo>
              </a:path>
            </a:pathLst>
          </a:custGeom>
          <a:solidFill>
            <a:srgbClr val="FFFFFF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8" name="Freeform 16"/>
          <p:cNvSpPr>
            <a:spLocks/>
          </p:cNvSpPr>
          <p:nvPr/>
        </p:nvSpPr>
        <p:spPr bwMode="auto">
          <a:xfrm>
            <a:off x="4489450" y="2773363"/>
            <a:ext cx="2130425" cy="365125"/>
          </a:xfrm>
          <a:custGeom>
            <a:avLst/>
            <a:gdLst>
              <a:gd name="T0" fmla="*/ 1341 w 1342"/>
              <a:gd name="T1" fmla="*/ 229 h 230"/>
              <a:gd name="T2" fmla="*/ 1341 w 1342"/>
              <a:gd name="T3" fmla="*/ 141 h 230"/>
              <a:gd name="T4" fmla="*/ 0 w 1342"/>
              <a:gd name="T5" fmla="*/ 141 h 230"/>
              <a:gd name="T6" fmla="*/ 0 w 1342"/>
              <a:gd name="T7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42" h="230">
                <a:moveTo>
                  <a:pt x="1341" y="229"/>
                </a:moveTo>
                <a:lnTo>
                  <a:pt x="1341" y="141"/>
                </a:lnTo>
                <a:lnTo>
                  <a:pt x="0" y="141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9" name="Freeform 17"/>
          <p:cNvSpPr>
            <a:spLocks/>
          </p:cNvSpPr>
          <p:nvPr/>
        </p:nvSpPr>
        <p:spPr bwMode="auto">
          <a:xfrm>
            <a:off x="6535738" y="3119438"/>
            <a:ext cx="153987" cy="152400"/>
          </a:xfrm>
          <a:custGeom>
            <a:avLst/>
            <a:gdLst>
              <a:gd name="T0" fmla="*/ 96 w 97"/>
              <a:gd name="T1" fmla="*/ 0 h 96"/>
              <a:gd name="T2" fmla="*/ 49 w 97"/>
              <a:gd name="T3" fmla="*/ 95 h 96"/>
              <a:gd name="T4" fmla="*/ 0 w 97"/>
              <a:gd name="T5" fmla="*/ 0 h 96"/>
              <a:gd name="T6" fmla="*/ 96 w 97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7" h="96">
                <a:moveTo>
                  <a:pt x="96" y="0"/>
                </a:moveTo>
                <a:lnTo>
                  <a:pt x="49" y="95"/>
                </a:lnTo>
                <a:lnTo>
                  <a:pt x="0" y="0"/>
                </a:lnTo>
                <a:lnTo>
                  <a:pt x="96" y="0"/>
                </a:lnTo>
              </a:path>
            </a:pathLst>
          </a:custGeom>
          <a:solidFill>
            <a:srgbClr val="FFFFFF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0" name="Freeform 18"/>
          <p:cNvSpPr>
            <a:spLocks/>
          </p:cNvSpPr>
          <p:nvPr/>
        </p:nvSpPr>
        <p:spPr bwMode="auto">
          <a:xfrm>
            <a:off x="2430463" y="3119438"/>
            <a:ext cx="153987" cy="152400"/>
          </a:xfrm>
          <a:custGeom>
            <a:avLst/>
            <a:gdLst>
              <a:gd name="T0" fmla="*/ 96 w 97"/>
              <a:gd name="T1" fmla="*/ 0 h 96"/>
              <a:gd name="T2" fmla="*/ 49 w 97"/>
              <a:gd name="T3" fmla="*/ 95 h 96"/>
              <a:gd name="T4" fmla="*/ 0 w 97"/>
              <a:gd name="T5" fmla="*/ 0 h 96"/>
              <a:gd name="T6" fmla="*/ 96 w 97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7" h="96">
                <a:moveTo>
                  <a:pt x="96" y="0"/>
                </a:moveTo>
                <a:lnTo>
                  <a:pt x="49" y="95"/>
                </a:lnTo>
                <a:lnTo>
                  <a:pt x="0" y="0"/>
                </a:lnTo>
                <a:lnTo>
                  <a:pt x="96" y="0"/>
                </a:lnTo>
              </a:path>
            </a:pathLst>
          </a:custGeom>
          <a:solidFill>
            <a:srgbClr val="FFFFFF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1" name="Freeform 19"/>
          <p:cNvSpPr>
            <a:spLocks/>
          </p:cNvSpPr>
          <p:nvPr/>
        </p:nvSpPr>
        <p:spPr bwMode="auto">
          <a:xfrm>
            <a:off x="5522913" y="4281488"/>
            <a:ext cx="1096962" cy="365125"/>
          </a:xfrm>
          <a:custGeom>
            <a:avLst/>
            <a:gdLst>
              <a:gd name="T0" fmla="*/ 0 w 691"/>
              <a:gd name="T1" fmla="*/ 229 h 230"/>
              <a:gd name="T2" fmla="*/ 0 w 691"/>
              <a:gd name="T3" fmla="*/ 139 h 230"/>
              <a:gd name="T4" fmla="*/ 690 w 691"/>
              <a:gd name="T5" fmla="*/ 139 h 230"/>
              <a:gd name="T6" fmla="*/ 690 w 691"/>
              <a:gd name="T7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91" h="230">
                <a:moveTo>
                  <a:pt x="0" y="229"/>
                </a:moveTo>
                <a:lnTo>
                  <a:pt x="0" y="139"/>
                </a:lnTo>
                <a:lnTo>
                  <a:pt x="690" y="139"/>
                </a:lnTo>
                <a:lnTo>
                  <a:pt x="690" y="0"/>
                </a:lnTo>
              </a:path>
            </a:pathLst>
          </a:custGeom>
          <a:noFill/>
          <a:ln w="254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2" name="Freeform 20"/>
          <p:cNvSpPr>
            <a:spLocks/>
          </p:cNvSpPr>
          <p:nvPr/>
        </p:nvSpPr>
        <p:spPr bwMode="auto">
          <a:xfrm>
            <a:off x="5441950" y="4627563"/>
            <a:ext cx="152400" cy="152400"/>
          </a:xfrm>
          <a:custGeom>
            <a:avLst/>
            <a:gdLst>
              <a:gd name="T0" fmla="*/ 95 w 96"/>
              <a:gd name="T1" fmla="*/ 0 h 96"/>
              <a:gd name="T2" fmla="*/ 48 w 96"/>
              <a:gd name="T3" fmla="*/ 95 h 96"/>
              <a:gd name="T4" fmla="*/ 0 w 96"/>
              <a:gd name="T5" fmla="*/ 0 h 96"/>
              <a:gd name="T6" fmla="*/ 95 w 96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96">
                <a:moveTo>
                  <a:pt x="95" y="0"/>
                </a:moveTo>
                <a:lnTo>
                  <a:pt x="48" y="95"/>
                </a:lnTo>
                <a:lnTo>
                  <a:pt x="0" y="0"/>
                </a:lnTo>
                <a:lnTo>
                  <a:pt x="95" y="0"/>
                </a:lnTo>
              </a:path>
            </a:pathLst>
          </a:custGeom>
          <a:solidFill>
            <a:srgbClr val="FFFFFF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3" name="Rectangle 21"/>
          <p:cNvSpPr>
            <a:spLocks noChangeArrowheads="1"/>
          </p:cNvSpPr>
          <p:nvPr/>
        </p:nvSpPr>
        <p:spPr bwMode="auto">
          <a:xfrm>
            <a:off x="5743575" y="2054225"/>
            <a:ext cx="2357438" cy="4540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>
                <a:solidFill>
                  <a:srgbClr val="FFFFFF"/>
                </a:solidFill>
              </a:rPr>
              <a:t>2+ Explanatory</a:t>
            </a:r>
          </a:p>
        </p:txBody>
      </p:sp>
      <p:sp>
        <p:nvSpPr>
          <p:cNvPr id="49174" name="Rectangle 22"/>
          <p:cNvSpPr>
            <a:spLocks noChangeArrowheads="1"/>
          </p:cNvSpPr>
          <p:nvPr/>
        </p:nvSpPr>
        <p:spPr bwMode="auto">
          <a:xfrm>
            <a:off x="6148388" y="2389188"/>
            <a:ext cx="1536700" cy="4540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>
                <a:solidFill>
                  <a:srgbClr val="FFFFFF"/>
                </a:solidFill>
              </a:rPr>
              <a:t>Variables</a:t>
            </a:r>
          </a:p>
        </p:txBody>
      </p:sp>
      <p:sp>
        <p:nvSpPr>
          <p:cNvPr id="49175" name="Freeform 23"/>
          <p:cNvSpPr>
            <a:spLocks/>
          </p:cNvSpPr>
          <p:nvPr/>
        </p:nvSpPr>
        <p:spPr bwMode="auto">
          <a:xfrm>
            <a:off x="1828800" y="3279775"/>
            <a:ext cx="1370013" cy="1003300"/>
          </a:xfrm>
          <a:custGeom>
            <a:avLst/>
            <a:gdLst>
              <a:gd name="T0" fmla="*/ 0 w 863"/>
              <a:gd name="T1" fmla="*/ 631 h 632"/>
              <a:gd name="T2" fmla="*/ 862 w 863"/>
              <a:gd name="T3" fmla="*/ 631 h 632"/>
              <a:gd name="T4" fmla="*/ 862 w 863"/>
              <a:gd name="T5" fmla="*/ 0 h 632"/>
              <a:gd name="T6" fmla="*/ 0 w 863"/>
              <a:gd name="T7" fmla="*/ 0 h 632"/>
              <a:gd name="T8" fmla="*/ 0 w 863"/>
              <a:gd name="T9" fmla="*/ 631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3" h="632">
                <a:moveTo>
                  <a:pt x="0" y="631"/>
                </a:moveTo>
                <a:lnTo>
                  <a:pt x="862" y="631"/>
                </a:lnTo>
                <a:lnTo>
                  <a:pt x="862" y="0"/>
                </a:lnTo>
                <a:lnTo>
                  <a:pt x="0" y="0"/>
                </a:lnTo>
                <a:lnTo>
                  <a:pt x="0" y="631"/>
                </a:lnTo>
              </a:path>
            </a:pathLst>
          </a:custGeom>
          <a:solidFill>
            <a:srgbClr val="00DFCA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49176" name="Rectangle 24"/>
          <p:cNvSpPr>
            <a:spLocks noChangeArrowheads="1"/>
          </p:cNvSpPr>
          <p:nvPr/>
        </p:nvSpPr>
        <p:spPr bwMode="auto">
          <a:xfrm>
            <a:off x="1922463" y="3552825"/>
            <a:ext cx="117951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>
                <a:solidFill>
                  <a:srgbClr val="000000"/>
                </a:solidFill>
              </a:rPr>
              <a:t>Simple</a:t>
            </a:r>
          </a:p>
        </p:txBody>
      </p:sp>
      <p:sp>
        <p:nvSpPr>
          <p:cNvPr id="49177" name="Freeform 25"/>
          <p:cNvSpPr>
            <a:spLocks/>
          </p:cNvSpPr>
          <p:nvPr/>
        </p:nvSpPr>
        <p:spPr bwMode="auto">
          <a:xfrm>
            <a:off x="5934075" y="3279775"/>
            <a:ext cx="1370013" cy="1003300"/>
          </a:xfrm>
          <a:custGeom>
            <a:avLst/>
            <a:gdLst>
              <a:gd name="T0" fmla="*/ 0 w 863"/>
              <a:gd name="T1" fmla="*/ 631 h 632"/>
              <a:gd name="T2" fmla="*/ 862 w 863"/>
              <a:gd name="T3" fmla="*/ 631 h 632"/>
              <a:gd name="T4" fmla="*/ 862 w 863"/>
              <a:gd name="T5" fmla="*/ 0 h 632"/>
              <a:gd name="T6" fmla="*/ 0 w 863"/>
              <a:gd name="T7" fmla="*/ 0 h 632"/>
              <a:gd name="T8" fmla="*/ 0 w 863"/>
              <a:gd name="T9" fmla="*/ 631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3" h="632">
                <a:moveTo>
                  <a:pt x="0" y="631"/>
                </a:moveTo>
                <a:lnTo>
                  <a:pt x="862" y="631"/>
                </a:lnTo>
                <a:lnTo>
                  <a:pt x="862" y="0"/>
                </a:lnTo>
                <a:lnTo>
                  <a:pt x="0" y="0"/>
                </a:lnTo>
                <a:lnTo>
                  <a:pt x="0" y="631"/>
                </a:lnTo>
              </a:path>
            </a:pathLst>
          </a:custGeom>
          <a:solidFill>
            <a:srgbClr val="00DFCA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49178" name="Rectangle 26"/>
          <p:cNvSpPr>
            <a:spLocks noChangeArrowheads="1"/>
          </p:cNvSpPr>
          <p:nvPr/>
        </p:nvSpPr>
        <p:spPr bwMode="auto">
          <a:xfrm>
            <a:off x="5953125" y="3543300"/>
            <a:ext cx="13303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>
                <a:solidFill>
                  <a:srgbClr val="000000"/>
                </a:solidFill>
              </a:rPr>
              <a:t>Multiple</a:t>
            </a:r>
          </a:p>
        </p:txBody>
      </p:sp>
      <p:sp>
        <p:nvSpPr>
          <p:cNvPr id="49179" name="Freeform 27"/>
          <p:cNvSpPr>
            <a:spLocks/>
          </p:cNvSpPr>
          <p:nvPr/>
        </p:nvSpPr>
        <p:spPr bwMode="auto">
          <a:xfrm>
            <a:off x="5021263" y="4787900"/>
            <a:ext cx="1004887" cy="1003300"/>
          </a:xfrm>
          <a:custGeom>
            <a:avLst/>
            <a:gdLst>
              <a:gd name="T0" fmla="*/ 0 w 633"/>
              <a:gd name="T1" fmla="*/ 631 h 632"/>
              <a:gd name="T2" fmla="*/ 632 w 633"/>
              <a:gd name="T3" fmla="*/ 631 h 632"/>
              <a:gd name="T4" fmla="*/ 632 w 633"/>
              <a:gd name="T5" fmla="*/ 0 h 632"/>
              <a:gd name="T6" fmla="*/ 0 w 633"/>
              <a:gd name="T7" fmla="*/ 0 h 632"/>
              <a:gd name="T8" fmla="*/ 0 w 633"/>
              <a:gd name="T9" fmla="*/ 631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3" h="632">
                <a:moveTo>
                  <a:pt x="0" y="631"/>
                </a:moveTo>
                <a:lnTo>
                  <a:pt x="632" y="631"/>
                </a:lnTo>
                <a:lnTo>
                  <a:pt x="632" y="0"/>
                </a:lnTo>
                <a:lnTo>
                  <a:pt x="0" y="0"/>
                </a:lnTo>
                <a:lnTo>
                  <a:pt x="0" y="631"/>
                </a:lnTo>
              </a:path>
            </a:pathLst>
          </a:custGeom>
          <a:solidFill>
            <a:srgbClr val="00DFCA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49180" name="Rectangle 28"/>
          <p:cNvSpPr>
            <a:spLocks noChangeArrowheads="1"/>
          </p:cNvSpPr>
          <p:nvPr/>
        </p:nvSpPr>
        <p:spPr bwMode="auto">
          <a:xfrm>
            <a:off x="4973638" y="5060950"/>
            <a:ext cx="10953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>
                <a:solidFill>
                  <a:srgbClr val="000000"/>
                </a:solidFill>
              </a:rPr>
              <a:t>Linear</a:t>
            </a:r>
          </a:p>
        </p:txBody>
      </p:sp>
      <p:sp>
        <p:nvSpPr>
          <p:cNvPr id="49181" name="Rectangle 29"/>
          <p:cNvSpPr>
            <a:spLocks noChangeArrowheads="1"/>
          </p:cNvSpPr>
          <p:nvPr/>
        </p:nvSpPr>
        <p:spPr bwMode="auto">
          <a:xfrm>
            <a:off x="969963" y="2054225"/>
            <a:ext cx="2179637" cy="4540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>
                <a:solidFill>
                  <a:srgbClr val="FFFFFF"/>
                </a:solidFill>
              </a:rPr>
              <a:t>1 Explanatory</a:t>
            </a:r>
          </a:p>
        </p:txBody>
      </p:sp>
      <p:sp>
        <p:nvSpPr>
          <p:cNvPr id="49182" name="Rectangle 30"/>
          <p:cNvSpPr>
            <a:spLocks noChangeArrowheads="1"/>
          </p:cNvSpPr>
          <p:nvPr/>
        </p:nvSpPr>
        <p:spPr bwMode="auto">
          <a:xfrm>
            <a:off x="1371600" y="2389188"/>
            <a:ext cx="1366838" cy="4540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>
                <a:solidFill>
                  <a:srgbClr val="FFFFFF"/>
                </a:solidFill>
              </a:rPr>
              <a:t>Variable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4E214-7E54-4D46-B4A6-5D39A6185BAA}" type="datetime1">
              <a:rPr lang="en-US" smtClean="0"/>
              <a:t>2/10/2020</a:t>
            </a:fld>
            <a:endParaRPr lang="en-US"/>
          </a:p>
        </p:txBody>
      </p:sp>
    </p:spTree>
  </p:cSld>
  <p:clrMapOvr>
    <a:masterClrMapping/>
  </p:clrMapOvr>
  <p:transition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Linear Regression for Machine Learning</a:t>
            </a:r>
            <a:endParaRPr lang="en-US"/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FCAFC-9843-4FE4-ABD6-F9798DF5A62B}" type="slidenum">
              <a:rPr lang="en-US"/>
              <a:pPr/>
              <a:t>24</a:t>
            </a:fld>
            <a:endParaRPr lang="en-US"/>
          </a:p>
        </p:txBody>
      </p:sp>
      <p:sp>
        <p:nvSpPr>
          <p:cNvPr id="51202" name="Freeform 2"/>
          <p:cNvSpPr>
            <a:spLocks/>
          </p:cNvSpPr>
          <p:nvPr/>
        </p:nvSpPr>
        <p:spPr bwMode="auto">
          <a:xfrm>
            <a:off x="2513013" y="2773363"/>
            <a:ext cx="1978025" cy="365125"/>
          </a:xfrm>
          <a:custGeom>
            <a:avLst/>
            <a:gdLst>
              <a:gd name="T0" fmla="*/ 0 w 1246"/>
              <a:gd name="T1" fmla="*/ 229 h 230"/>
              <a:gd name="T2" fmla="*/ 0 w 1246"/>
              <a:gd name="T3" fmla="*/ 141 h 230"/>
              <a:gd name="T4" fmla="*/ 1245 w 1246"/>
              <a:gd name="T5" fmla="*/ 141 h 230"/>
              <a:gd name="T6" fmla="*/ 1245 w 1246"/>
              <a:gd name="T7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46" h="230">
                <a:moveTo>
                  <a:pt x="0" y="229"/>
                </a:moveTo>
                <a:lnTo>
                  <a:pt x="0" y="141"/>
                </a:lnTo>
                <a:lnTo>
                  <a:pt x="1245" y="141"/>
                </a:lnTo>
                <a:lnTo>
                  <a:pt x="1245" y="0"/>
                </a:lnTo>
              </a:path>
            </a:pathLst>
          </a:custGeom>
          <a:noFill/>
          <a:ln w="254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3" name="Freeform 3"/>
          <p:cNvSpPr>
            <a:spLocks/>
          </p:cNvSpPr>
          <p:nvPr/>
        </p:nvSpPr>
        <p:spPr bwMode="auto">
          <a:xfrm>
            <a:off x="1417638" y="4281488"/>
            <a:ext cx="1096962" cy="365125"/>
          </a:xfrm>
          <a:custGeom>
            <a:avLst/>
            <a:gdLst>
              <a:gd name="T0" fmla="*/ 690 w 691"/>
              <a:gd name="T1" fmla="*/ 0 h 230"/>
              <a:gd name="T2" fmla="*/ 690 w 691"/>
              <a:gd name="T3" fmla="*/ 139 h 230"/>
              <a:gd name="T4" fmla="*/ 0 w 691"/>
              <a:gd name="T5" fmla="*/ 139 h 230"/>
              <a:gd name="T6" fmla="*/ 0 w 691"/>
              <a:gd name="T7" fmla="*/ 22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91" h="230">
                <a:moveTo>
                  <a:pt x="690" y="0"/>
                </a:moveTo>
                <a:lnTo>
                  <a:pt x="690" y="139"/>
                </a:lnTo>
                <a:lnTo>
                  <a:pt x="0" y="139"/>
                </a:lnTo>
                <a:lnTo>
                  <a:pt x="0" y="229"/>
                </a:lnTo>
              </a:path>
            </a:pathLst>
          </a:custGeom>
          <a:noFill/>
          <a:ln w="254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/>
              <a:t>Types of </a:t>
            </a:r>
            <a:br>
              <a:rPr lang="en-US"/>
            </a:br>
            <a:r>
              <a:rPr lang="en-US"/>
              <a:t>Regression Models</a:t>
            </a:r>
          </a:p>
        </p:txBody>
      </p:sp>
      <p:sp>
        <p:nvSpPr>
          <p:cNvPr id="51205" name="Freeform 5"/>
          <p:cNvSpPr>
            <a:spLocks/>
          </p:cNvSpPr>
          <p:nvPr/>
        </p:nvSpPr>
        <p:spPr bwMode="auto">
          <a:xfrm>
            <a:off x="3486150" y="1974850"/>
            <a:ext cx="2008188" cy="800100"/>
          </a:xfrm>
          <a:custGeom>
            <a:avLst/>
            <a:gdLst>
              <a:gd name="T0" fmla="*/ 0 w 1265"/>
              <a:gd name="T1" fmla="*/ 503 h 504"/>
              <a:gd name="T2" fmla="*/ 1264 w 1265"/>
              <a:gd name="T3" fmla="*/ 503 h 504"/>
              <a:gd name="T4" fmla="*/ 1264 w 1265"/>
              <a:gd name="T5" fmla="*/ 0 h 504"/>
              <a:gd name="T6" fmla="*/ 0 w 1265"/>
              <a:gd name="T7" fmla="*/ 0 h 504"/>
              <a:gd name="T8" fmla="*/ 0 w 1265"/>
              <a:gd name="T9" fmla="*/ 503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5" h="504">
                <a:moveTo>
                  <a:pt x="0" y="503"/>
                </a:moveTo>
                <a:lnTo>
                  <a:pt x="1264" y="503"/>
                </a:lnTo>
                <a:lnTo>
                  <a:pt x="1264" y="0"/>
                </a:lnTo>
                <a:lnTo>
                  <a:pt x="0" y="0"/>
                </a:lnTo>
                <a:lnTo>
                  <a:pt x="0" y="503"/>
                </a:lnTo>
              </a:path>
            </a:pathLst>
          </a:custGeom>
          <a:solidFill>
            <a:srgbClr val="00DFCA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3567113" y="1966913"/>
            <a:ext cx="18415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>
                <a:solidFill>
                  <a:srgbClr val="000000"/>
                </a:solidFill>
              </a:rPr>
              <a:t>Regression</a:t>
            </a:r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3875088" y="2330450"/>
            <a:ext cx="123031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>
                <a:solidFill>
                  <a:srgbClr val="000000"/>
                </a:solidFill>
              </a:rPr>
              <a:t>Models</a:t>
            </a:r>
          </a:p>
        </p:txBody>
      </p:sp>
      <p:sp>
        <p:nvSpPr>
          <p:cNvPr id="51208" name="Freeform 8"/>
          <p:cNvSpPr>
            <a:spLocks/>
          </p:cNvSpPr>
          <p:nvPr/>
        </p:nvSpPr>
        <p:spPr bwMode="auto">
          <a:xfrm>
            <a:off x="915988" y="4787900"/>
            <a:ext cx="1004887" cy="1003300"/>
          </a:xfrm>
          <a:custGeom>
            <a:avLst/>
            <a:gdLst>
              <a:gd name="T0" fmla="*/ 0 w 633"/>
              <a:gd name="T1" fmla="*/ 631 h 632"/>
              <a:gd name="T2" fmla="*/ 632 w 633"/>
              <a:gd name="T3" fmla="*/ 631 h 632"/>
              <a:gd name="T4" fmla="*/ 632 w 633"/>
              <a:gd name="T5" fmla="*/ 0 h 632"/>
              <a:gd name="T6" fmla="*/ 0 w 633"/>
              <a:gd name="T7" fmla="*/ 0 h 632"/>
              <a:gd name="T8" fmla="*/ 0 w 633"/>
              <a:gd name="T9" fmla="*/ 631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3" h="632">
                <a:moveTo>
                  <a:pt x="0" y="631"/>
                </a:moveTo>
                <a:lnTo>
                  <a:pt x="632" y="631"/>
                </a:lnTo>
                <a:lnTo>
                  <a:pt x="632" y="0"/>
                </a:lnTo>
                <a:lnTo>
                  <a:pt x="0" y="0"/>
                </a:lnTo>
                <a:lnTo>
                  <a:pt x="0" y="631"/>
                </a:lnTo>
              </a:path>
            </a:pathLst>
          </a:custGeom>
          <a:solidFill>
            <a:srgbClr val="00DFCA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51209" name="Rectangle 9"/>
          <p:cNvSpPr>
            <a:spLocks noChangeArrowheads="1"/>
          </p:cNvSpPr>
          <p:nvPr/>
        </p:nvSpPr>
        <p:spPr bwMode="auto">
          <a:xfrm>
            <a:off x="869950" y="5060950"/>
            <a:ext cx="10953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>
                <a:solidFill>
                  <a:srgbClr val="000000"/>
                </a:solidFill>
              </a:rPr>
              <a:t>Linear</a:t>
            </a:r>
          </a:p>
        </p:txBody>
      </p:sp>
      <p:sp>
        <p:nvSpPr>
          <p:cNvPr id="51210" name="Freeform 10"/>
          <p:cNvSpPr>
            <a:spLocks/>
          </p:cNvSpPr>
          <p:nvPr/>
        </p:nvSpPr>
        <p:spPr bwMode="auto">
          <a:xfrm>
            <a:off x="3105150" y="4787900"/>
            <a:ext cx="1006475" cy="1003300"/>
          </a:xfrm>
          <a:custGeom>
            <a:avLst/>
            <a:gdLst>
              <a:gd name="T0" fmla="*/ 0 w 634"/>
              <a:gd name="T1" fmla="*/ 631 h 632"/>
              <a:gd name="T2" fmla="*/ 633 w 634"/>
              <a:gd name="T3" fmla="*/ 631 h 632"/>
              <a:gd name="T4" fmla="*/ 633 w 634"/>
              <a:gd name="T5" fmla="*/ 0 h 632"/>
              <a:gd name="T6" fmla="*/ 0 w 634"/>
              <a:gd name="T7" fmla="*/ 0 h 632"/>
              <a:gd name="T8" fmla="*/ 0 w 634"/>
              <a:gd name="T9" fmla="*/ 631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4" h="632">
                <a:moveTo>
                  <a:pt x="0" y="631"/>
                </a:moveTo>
                <a:lnTo>
                  <a:pt x="633" y="631"/>
                </a:lnTo>
                <a:lnTo>
                  <a:pt x="633" y="0"/>
                </a:lnTo>
                <a:lnTo>
                  <a:pt x="0" y="0"/>
                </a:lnTo>
                <a:lnTo>
                  <a:pt x="0" y="631"/>
                </a:lnTo>
              </a:path>
            </a:pathLst>
          </a:custGeom>
          <a:solidFill>
            <a:srgbClr val="00DFCA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51211" name="Rectangle 11"/>
          <p:cNvSpPr>
            <a:spLocks noChangeArrowheads="1"/>
          </p:cNvSpPr>
          <p:nvPr/>
        </p:nvSpPr>
        <p:spPr bwMode="auto">
          <a:xfrm>
            <a:off x="3171825" y="4878388"/>
            <a:ext cx="874713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>
                <a:solidFill>
                  <a:srgbClr val="000000"/>
                </a:solidFill>
              </a:rPr>
              <a:t>Non-</a:t>
            </a:r>
          </a:p>
        </p:txBody>
      </p:sp>
      <p:sp>
        <p:nvSpPr>
          <p:cNvPr id="51212" name="Rectangle 12"/>
          <p:cNvSpPr>
            <a:spLocks noChangeArrowheads="1"/>
          </p:cNvSpPr>
          <p:nvPr/>
        </p:nvSpPr>
        <p:spPr bwMode="auto">
          <a:xfrm>
            <a:off x="3059113" y="5243513"/>
            <a:ext cx="10953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>
                <a:solidFill>
                  <a:srgbClr val="000000"/>
                </a:solidFill>
              </a:rPr>
              <a:t>Linear</a:t>
            </a:r>
          </a:p>
        </p:txBody>
      </p:sp>
      <p:sp>
        <p:nvSpPr>
          <p:cNvPr id="51213" name="Freeform 13"/>
          <p:cNvSpPr>
            <a:spLocks/>
          </p:cNvSpPr>
          <p:nvPr/>
        </p:nvSpPr>
        <p:spPr bwMode="auto">
          <a:xfrm>
            <a:off x="2513013" y="4281488"/>
            <a:ext cx="1096962" cy="365125"/>
          </a:xfrm>
          <a:custGeom>
            <a:avLst/>
            <a:gdLst>
              <a:gd name="T0" fmla="*/ 690 w 691"/>
              <a:gd name="T1" fmla="*/ 229 h 230"/>
              <a:gd name="T2" fmla="*/ 690 w 691"/>
              <a:gd name="T3" fmla="*/ 139 h 230"/>
              <a:gd name="T4" fmla="*/ 0 w 691"/>
              <a:gd name="T5" fmla="*/ 139 h 230"/>
              <a:gd name="T6" fmla="*/ 0 w 691"/>
              <a:gd name="T7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91" h="230">
                <a:moveTo>
                  <a:pt x="690" y="229"/>
                </a:moveTo>
                <a:lnTo>
                  <a:pt x="690" y="139"/>
                </a:lnTo>
                <a:lnTo>
                  <a:pt x="0" y="139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4" name="Freeform 14"/>
          <p:cNvSpPr>
            <a:spLocks/>
          </p:cNvSpPr>
          <p:nvPr/>
        </p:nvSpPr>
        <p:spPr bwMode="auto">
          <a:xfrm>
            <a:off x="3525838" y="4627563"/>
            <a:ext cx="152400" cy="152400"/>
          </a:xfrm>
          <a:custGeom>
            <a:avLst/>
            <a:gdLst>
              <a:gd name="T0" fmla="*/ 95 w 96"/>
              <a:gd name="T1" fmla="*/ 0 h 96"/>
              <a:gd name="T2" fmla="*/ 49 w 96"/>
              <a:gd name="T3" fmla="*/ 95 h 96"/>
              <a:gd name="T4" fmla="*/ 0 w 96"/>
              <a:gd name="T5" fmla="*/ 0 h 96"/>
              <a:gd name="T6" fmla="*/ 95 w 96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96">
                <a:moveTo>
                  <a:pt x="95" y="0"/>
                </a:moveTo>
                <a:lnTo>
                  <a:pt x="49" y="95"/>
                </a:lnTo>
                <a:lnTo>
                  <a:pt x="0" y="0"/>
                </a:lnTo>
                <a:lnTo>
                  <a:pt x="95" y="0"/>
                </a:lnTo>
              </a:path>
            </a:pathLst>
          </a:custGeom>
          <a:solidFill>
            <a:srgbClr val="FFFFFF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5" name="Freeform 15"/>
          <p:cNvSpPr>
            <a:spLocks/>
          </p:cNvSpPr>
          <p:nvPr/>
        </p:nvSpPr>
        <p:spPr bwMode="auto">
          <a:xfrm>
            <a:off x="1336675" y="4627563"/>
            <a:ext cx="152400" cy="152400"/>
          </a:xfrm>
          <a:custGeom>
            <a:avLst/>
            <a:gdLst>
              <a:gd name="T0" fmla="*/ 95 w 96"/>
              <a:gd name="T1" fmla="*/ 0 h 96"/>
              <a:gd name="T2" fmla="*/ 48 w 96"/>
              <a:gd name="T3" fmla="*/ 95 h 96"/>
              <a:gd name="T4" fmla="*/ 0 w 96"/>
              <a:gd name="T5" fmla="*/ 0 h 96"/>
              <a:gd name="T6" fmla="*/ 95 w 96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96">
                <a:moveTo>
                  <a:pt x="95" y="0"/>
                </a:moveTo>
                <a:lnTo>
                  <a:pt x="48" y="95"/>
                </a:lnTo>
                <a:lnTo>
                  <a:pt x="0" y="0"/>
                </a:lnTo>
                <a:lnTo>
                  <a:pt x="95" y="0"/>
                </a:lnTo>
              </a:path>
            </a:pathLst>
          </a:custGeom>
          <a:solidFill>
            <a:srgbClr val="FFFFFF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6" name="Freeform 16"/>
          <p:cNvSpPr>
            <a:spLocks/>
          </p:cNvSpPr>
          <p:nvPr/>
        </p:nvSpPr>
        <p:spPr bwMode="auto">
          <a:xfrm>
            <a:off x="4489450" y="2773363"/>
            <a:ext cx="2130425" cy="365125"/>
          </a:xfrm>
          <a:custGeom>
            <a:avLst/>
            <a:gdLst>
              <a:gd name="T0" fmla="*/ 1341 w 1342"/>
              <a:gd name="T1" fmla="*/ 229 h 230"/>
              <a:gd name="T2" fmla="*/ 1341 w 1342"/>
              <a:gd name="T3" fmla="*/ 141 h 230"/>
              <a:gd name="T4" fmla="*/ 0 w 1342"/>
              <a:gd name="T5" fmla="*/ 141 h 230"/>
              <a:gd name="T6" fmla="*/ 0 w 1342"/>
              <a:gd name="T7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42" h="230">
                <a:moveTo>
                  <a:pt x="1341" y="229"/>
                </a:moveTo>
                <a:lnTo>
                  <a:pt x="1341" y="141"/>
                </a:lnTo>
                <a:lnTo>
                  <a:pt x="0" y="141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7" name="Freeform 17"/>
          <p:cNvSpPr>
            <a:spLocks/>
          </p:cNvSpPr>
          <p:nvPr/>
        </p:nvSpPr>
        <p:spPr bwMode="auto">
          <a:xfrm>
            <a:off x="6535738" y="3119438"/>
            <a:ext cx="153987" cy="152400"/>
          </a:xfrm>
          <a:custGeom>
            <a:avLst/>
            <a:gdLst>
              <a:gd name="T0" fmla="*/ 96 w 97"/>
              <a:gd name="T1" fmla="*/ 0 h 96"/>
              <a:gd name="T2" fmla="*/ 49 w 97"/>
              <a:gd name="T3" fmla="*/ 95 h 96"/>
              <a:gd name="T4" fmla="*/ 0 w 97"/>
              <a:gd name="T5" fmla="*/ 0 h 96"/>
              <a:gd name="T6" fmla="*/ 96 w 97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7" h="96">
                <a:moveTo>
                  <a:pt x="96" y="0"/>
                </a:moveTo>
                <a:lnTo>
                  <a:pt x="49" y="95"/>
                </a:lnTo>
                <a:lnTo>
                  <a:pt x="0" y="0"/>
                </a:lnTo>
                <a:lnTo>
                  <a:pt x="96" y="0"/>
                </a:lnTo>
              </a:path>
            </a:pathLst>
          </a:custGeom>
          <a:solidFill>
            <a:srgbClr val="FFFFFF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8" name="Freeform 18"/>
          <p:cNvSpPr>
            <a:spLocks/>
          </p:cNvSpPr>
          <p:nvPr/>
        </p:nvSpPr>
        <p:spPr bwMode="auto">
          <a:xfrm>
            <a:off x="2430463" y="3119438"/>
            <a:ext cx="153987" cy="152400"/>
          </a:xfrm>
          <a:custGeom>
            <a:avLst/>
            <a:gdLst>
              <a:gd name="T0" fmla="*/ 96 w 97"/>
              <a:gd name="T1" fmla="*/ 0 h 96"/>
              <a:gd name="T2" fmla="*/ 49 w 97"/>
              <a:gd name="T3" fmla="*/ 95 h 96"/>
              <a:gd name="T4" fmla="*/ 0 w 97"/>
              <a:gd name="T5" fmla="*/ 0 h 96"/>
              <a:gd name="T6" fmla="*/ 96 w 97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7" h="96">
                <a:moveTo>
                  <a:pt x="96" y="0"/>
                </a:moveTo>
                <a:lnTo>
                  <a:pt x="49" y="95"/>
                </a:lnTo>
                <a:lnTo>
                  <a:pt x="0" y="0"/>
                </a:lnTo>
                <a:lnTo>
                  <a:pt x="96" y="0"/>
                </a:lnTo>
              </a:path>
            </a:pathLst>
          </a:custGeom>
          <a:solidFill>
            <a:srgbClr val="FFFFFF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9" name="Freeform 19"/>
          <p:cNvSpPr>
            <a:spLocks/>
          </p:cNvSpPr>
          <p:nvPr/>
        </p:nvSpPr>
        <p:spPr bwMode="auto">
          <a:xfrm>
            <a:off x="5522913" y="4281488"/>
            <a:ext cx="1096962" cy="365125"/>
          </a:xfrm>
          <a:custGeom>
            <a:avLst/>
            <a:gdLst>
              <a:gd name="T0" fmla="*/ 0 w 691"/>
              <a:gd name="T1" fmla="*/ 229 h 230"/>
              <a:gd name="T2" fmla="*/ 0 w 691"/>
              <a:gd name="T3" fmla="*/ 139 h 230"/>
              <a:gd name="T4" fmla="*/ 690 w 691"/>
              <a:gd name="T5" fmla="*/ 139 h 230"/>
              <a:gd name="T6" fmla="*/ 690 w 691"/>
              <a:gd name="T7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91" h="230">
                <a:moveTo>
                  <a:pt x="0" y="229"/>
                </a:moveTo>
                <a:lnTo>
                  <a:pt x="0" y="139"/>
                </a:lnTo>
                <a:lnTo>
                  <a:pt x="690" y="139"/>
                </a:lnTo>
                <a:lnTo>
                  <a:pt x="690" y="0"/>
                </a:lnTo>
              </a:path>
            </a:pathLst>
          </a:custGeom>
          <a:noFill/>
          <a:ln w="254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0" name="Freeform 20"/>
          <p:cNvSpPr>
            <a:spLocks/>
          </p:cNvSpPr>
          <p:nvPr/>
        </p:nvSpPr>
        <p:spPr bwMode="auto">
          <a:xfrm>
            <a:off x="5441950" y="4627563"/>
            <a:ext cx="152400" cy="152400"/>
          </a:xfrm>
          <a:custGeom>
            <a:avLst/>
            <a:gdLst>
              <a:gd name="T0" fmla="*/ 95 w 96"/>
              <a:gd name="T1" fmla="*/ 0 h 96"/>
              <a:gd name="T2" fmla="*/ 48 w 96"/>
              <a:gd name="T3" fmla="*/ 95 h 96"/>
              <a:gd name="T4" fmla="*/ 0 w 96"/>
              <a:gd name="T5" fmla="*/ 0 h 96"/>
              <a:gd name="T6" fmla="*/ 95 w 96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96">
                <a:moveTo>
                  <a:pt x="95" y="0"/>
                </a:moveTo>
                <a:lnTo>
                  <a:pt x="48" y="95"/>
                </a:lnTo>
                <a:lnTo>
                  <a:pt x="0" y="0"/>
                </a:lnTo>
                <a:lnTo>
                  <a:pt x="95" y="0"/>
                </a:lnTo>
              </a:path>
            </a:pathLst>
          </a:custGeom>
          <a:solidFill>
            <a:srgbClr val="FFFFFF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1" name="Rectangle 21"/>
          <p:cNvSpPr>
            <a:spLocks noChangeArrowheads="1"/>
          </p:cNvSpPr>
          <p:nvPr/>
        </p:nvSpPr>
        <p:spPr bwMode="auto">
          <a:xfrm>
            <a:off x="5743575" y="2054225"/>
            <a:ext cx="2357438" cy="4540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>
                <a:solidFill>
                  <a:srgbClr val="FFFFFF"/>
                </a:solidFill>
              </a:rPr>
              <a:t>2+ Explanatory</a:t>
            </a:r>
          </a:p>
        </p:txBody>
      </p:sp>
      <p:sp>
        <p:nvSpPr>
          <p:cNvPr id="51222" name="Rectangle 22"/>
          <p:cNvSpPr>
            <a:spLocks noChangeArrowheads="1"/>
          </p:cNvSpPr>
          <p:nvPr/>
        </p:nvSpPr>
        <p:spPr bwMode="auto">
          <a:xfrm>
            <a:off x="6148388" y="2389188"/>
            <a:ext cx="1536700" cy="4540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>
                <a:solidFill>
                  <a:srgbClr val="FFFFFF"/>
                </a:solidFill>
              </a:rPr>
              <a:t>Variables</a:t>
            </a:r>
          </a:p>
        </p:txBody>
      </p:sp>
      <p:sp>
        <p:nvSpPr>
          <p:cNvPr id="51223" name="Freeform 23"/>
          <p:cNvSpPr>
            <a:spLocks/>
          </p:cNvSpPr>
          <p:nvPr/>
        </p:nvSpPr>
        <p:spPr bwMode="auto">
          <a:xfrm>
            <a:off x="1828800" y="3279775"/>
            <a:ext cx="1370013" cy="1003300"/>
          </a:xfrm>
          <a:custGeom>
            <a:avLst/>
            <a:gdLst>
              <a:gd name="T0" fmla="*/ 0 w 863"/>
              <a:gd name="T1" fmla="*/ 631 h 632"/>
              <a:gd name="T2" fmla="*/ 862 w 863"/>
              <a:gd name="T3" fmla="*/ 631 h 632"/>
              <a:gd name="T4" fmla="*/ 862 w 863"/>
              <a:gd name="T5" fmla="*/ 0 h 632"/>
              <a:gd name="T6" fmla="*/ 0 w 863"/>
              <a:gd name="T7" fmla="*/ 0 h 632"/>
              <a:gd name="T8" fmla="*/ 0 w 863"/>
              <a:gd name="T9" fmla="*/ 631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3" h="632">
                <a:moveTo>
                  <a:pt x="0" y="631"/>
                </a:moveTo>
                <a:lnTo>
                  <a:pt x="862" y="631"/>
                </a:lnTo>
                <a:lnTo>
                  <a:pt x="862" y="0"/>
                </a:lnTo>
                <a:lnTo>
                  <a:pt x="0" y="0"/>
                </a:lnTo>
                <a:lnTo>
                  <a:pt x="0" y="631"/>
                </a:lnTo>
              </a:path>
            </a:pathLst>
          </a:custGeom>
          <a:solidFill>
            <a:srgbClr val="00DFCA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51224" name="Rectangle 24"/>
          <p:cNvSpPr>
            <a:spLocks noChangeArrowheads="1"/>
          </p:cNvSpPr>
          <p:nvPr/>
        </p:nvSpPr>
        <p:spPr bwMode="auto">
          <a:xfrm>
            <a:off x="1922463" y="3552825"/>
            <a:ext cx="117951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>
                <a:solidFill>
                  <a:srgbClr val="000000"/>
                </a:solidFill>
              </a:rPr>
              <a:t>Simple</a:t>
            </a:r>
          </a:p>
        </p:txBody>
      </p:sp>
      <p:sp>
        <p:nvSpPr>
          <p:cNvPr id="51225" name="Freeform 25"/>
          <p:cNvSpPr>
            <a:spLocks/>
          </p:cNvSpPr>
          <p:nvPr/>
        </p:nvSpPr>
        <p:spPr bwMode="auto">
          <a:xfrm>
            <a:off x="5934075" y="3279775"/>
            <a:ext cx="1370013" cy="1003300"/>
          </a:xfrm>
          <a:custGeom>
            <a:avLst/>
            <a:gdLst>
              <a:gd name="T0" fmla="*/ 0 w 863"/>
              <a:gd name="T1" fmla="*/ 631 h 632"/>
              <a:gd name="T2" fmla="*/ 862 w 863"/>
              <a:gd name="T3" fmla="*/ 631 h 632"/>
              <a:gd name="T4" fmla="*/ 862 w 863"/>
              <a:gd name="T5" fmla="*/ 0 h 632"/>
              <a:gd name="T6" fmla="*/ 0 w 863"/>
              <a:gd name="T7" fmla="*/ 0 h 632"/>
              <a:gd name="T8" fmla="*/ 0 w 863"/>
              <a:gd name="T9" fmla="*/ 631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3" h="632">
                <a:moveTo>
                  <a:pt x="0" y="631"/>
                </a:moveTo>
                <a:lnTo>
                  <a:pt x="862" y="631"/>
                </a:lnTo>
                <a:lnTo>
                  <a:pt x="862" y="0"/>
                </a:lnTo>
                <a:lnTo>
                  <a:pt x="0" y="0"/>
                </a:lnTo>
                <a:lnTo>
                  <a:pt x="0" y="631"/>
                </a:lnTo>
              </a:path>
            </a:pathLst>
          </a:custGeom>
          <a:solidFill>
            <a:srgbClr val="00DFCA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51226" name="Rectangle 26"/>
          <p:cNvSpPr>
            <a:spLocks noChangeArrowheads="1"/>
          </p:cNvSpPr>
          <p:nvPr/>
        </p:nvSpPr>
        <p:spPr bwMode="auto">
          <a:xfrm>
            <a:off x="5953125" y="3543300"/>
            <a:ext cx="13303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>
                <a:solidFill>
                  <a:srgbClr val="000000"/>
                </a:solidFill>
              </a:rPr>
              <a:t>Multiple</a:t>
            </a:r>
          </a:p>
        </p:txBody>
      </p:sp>
      <p:sp>
        <p:nvSpPr>
          <p:cNvPr id="51227" name="Freeform 27"/>
          <p:cNvSpPr>
            <a:spLocks/>
          </p:cNvSpPr>
          <p:nvPr/>
        </p:nvSpPr>
        <p:spPr bwMode="auto">
          <a:xfrm>
            <a:off x="5021263" y="4787900"/>
            <a:ext cx="1004887" cy="1003300"/>
          </a:xfrm>
          <a:custGeom>
            <a:avLst/>
            <a:gdLst>
              <a:gd name="T0" fmla="*/ 0 w 633"/>
              <a:gd name="T1" fmla="*/ 631 h 632"/>
              <a:gd name="T2" fmla="*/ 632 w 633"/>
              <a:gd name="T3" fmla="*/ 631 h 632"/>
              <a:gd name="T4" fmla="*/ 632 w 633"/>
              <a:gd name="T5" fmla="*/ 0 h 632"/>
              <a:gd name="T6" fmla="*/ 0 w 633"/>
              <a:gd name="T7" fmla="*/ 0 h 632"/>
              <a:gd name="T8" fmla="*/ 0 w 633"/>
              <a:gd name="T9" fmla="*/ 631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3" h="632">
                <a:moveTo>
                  <a:pt x="0" y="631"/>
                </a:moveTo>
                <a:lnTo>
                  <a:pt x="632" y="631"/>
                </a:lnTo>
                <a:lnTo>
                  <a:pt x="632" y="0"/>
                </a:lnTo>
                <a:lnTo>
                  <a:pt x="0" y="0"/>
                </a:lnTo>
                <a:lnTo>
                  <a:pt x="0" y="631"/>
                </a:lnTo>
              </a:path>
            </a:pathLst>
          </a:custGeom>
          <a:solidFill>
            <a:srgbClr val="00DFCA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51228" name="Rectangle 28"/>
          <p:cNvSpPr>
            <a:spLocks noChangeArrowheads="1"/>
          </p:cNvSpPr>
          <p:nvPr/>
        </p:nvSpPr>
        <p:spPr bwMode="auto">
          <a:xfrm>
            <a:off x="4973638" y="5060950"/>
            <a:ext cx="10953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>
                <a:solidFill>
                  <a:srgbClr val="000000"/>
                </a:solidFill>
              </a:rPr>
              <a:t>Linear</a:t>
            </a:r>
          </a:p>
        </p:txBody>
      </p:sp>
      <p:sp>
        <p:nvSpPr>
          <p:cNvPr id="51229" name="Rectangle 29"/>
          <p:cNvSpPr>
            <a:spLocks noChangeArrowheads="1"/>
          </p:cNvSpPr>
          <p:nvPr/>
        </p:nvSpPr>
        <p:spPr bwMode="auto">
          <a:xfrm>
            <a:off x="969963" y="2054225"/>
            <a:ext cx="2179637" cy="4540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>
                <a:solidFill>
                  <a:srgbClr val="FFFFFF"/>
                </a:solidFill>
              </a:rPr>
              <a:t>1 Explanatory</a:t>
            </a:r>
          </a:p>
        </p:txBody>
      </p:sp>
      <p:sp>
        <p:nvSpPr>
          <p:cNvPr id="51230" name="Rectangle 30"/>
          <p:cNvSpPr>
            <a:spLocks noChangeArrowheads="1"/>
          </p:cNvSpPr>
          <p:nvPr/>
        </p:nvSpPr>
        <p:spPr bwMode="auto">
          <a:xfrm>
            <a:off x="1371600" y="2389188"/>
            <a:ext cx="1366838" cy="4540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>
                <a:solidFill>
                  <a:srgbClr val="FFFFFF"/>
                </a:solidFill>
              </a:rPr>
              <a:t>Variable</a:t>
            </a:r>
          </a:p>
        </p:txBody>
      </p:sp>
      <p:sp>
        <p:nvSpPr>
          <p:cNvPr id="51231" name="Freeform 31"/>
          <p:cNvSpPr>
            <a:spLocks/>
          </p:cNvSpPr>
          <p:nvPr/>
        </p:nvSpPr>
        <p:spPr bwMode="auto">
          <a:xfrm>
            <a:off x="7200900" y="4786313"/>
            <a:ext cx="1006475" cy="1003300"/>
          </a:xfrm>
          <a:custGeom>
            <a:avLst/>
            <a:gdLst>
              <a:gd name="T0" fmla="*/ 0 w 634"/>
              <a:gd name="T1" fmla="*/ 631 h 632"/>
              <a:gd name="T2" fmla="*/ 633 w 634"/>
              <a:gd name="T3" fmla="*/ 631 h 632"/>
              <a:gd name="T4" fmla="*/ 633 w 634"/>
              <a:gd name="T5" fmla="*/ 0 h 632"/>
              <a:gd name="T6" fmla="*/ 0 w 634"/>
              <a:gd name="T7" fmla="*/ 0 h 632"/>
              <a:gd name="T8" fmla="*/ 0 w 634"/>
              <a:gd name="T9" fmla="*/ 631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4" h="632">
                <a:moveTo>
                  <a:pt x="0" y="631"/>
                </a:moveTo>
                <a:lnTo>
                  <a:pt x="633" y="631"/>
                </a:lnTo>
                <a:lnTo>
                  <a:pt x="633" y="0"/>
                </a:lnTo>
                <a:lnTo>
                  <a:pt x="0" y="0"/>
                </a:lnTo>
                <a:lnTo>
                  <a:pt x="0" y="631"/>
                </a:lnTo>
              </a:path>
            </a:pathLst>
          </a:custGeom>
          <a:solidFill>
            <a:srgbClr val="00DFCA"/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51232" name="Rectangle 32"/>
          <p:cNvSpPr>
            <a:spLocks noChangeArrowheads="1"/>
          </p:cNvSpPr>
          <p:nvPr/>
        </p:nvSpPr>
        <p:spPr bwMode="auto">
          <a:xfrm>
            <a:off x="7267575" y="4876800"/>
            <a:ext cx="874713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>
                <a:solidFill>
                  <a:srgbClr val="000000"/>
                </a:solidFill>
              </a:rPr>
              <a:t>Non-</a:t>
            </a:r>
          </a:p>
        </p:txBody>
      </p:sp>
      <p:sp>
        <p:nvSpPr>
          <p:cNvPr id="51233" name="Rectangle 33"/>
          <p:cNvSpPr>
            <a:spLocks noChangeArrowheads="1"/>
          </p:cNvSpPr>
          <p:nvPr/>
        </p:nvSpPr>
        <p:spPr bwMode="auto">
          <a:xfrm>
            <a:off x="7154863" y="5241925"/>
            <a:ext cx="10953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>
                <a:solidFill>
                  <a:srgbClr val="000000"/>
                </a:solidFill>
              </a:rPr>
              <a:t>Linear</a:t>
            </a:r>
          </a:p>
        </p:txBody>
      </p:sp>
      <p:sp>
        <p:nvSpPr>
          <p:cNvPr id="51234" name="Freeform 34"/>
          <p:cNvSpPr>
            <a:spLocks/>
          </p:cNvSpPr>
          <p:nvPr/>
        </p:nvSpPr>
        <p:spPr bwMode="auto">
          <a:xfrm>
            <a:off x="6608763" y="4279900"/>
            <a:ext cx="1096962" cy="365125"/>
          </a:xfrm>
          <a:custGeom>
            <a:avLst/>
            <a:gdLst>
              <a:gd name="T0" fmla="*/ 690 w 691"/>
              <a:gd name="T1" fmla="*/ 229 h 230"/>
              <a:gd name="T2" fmla="*/ 690 w 691"/>
              <a:gd name="T3" fmla="*/ 139 h 230"/>
              <a:gd name="T4" fmla="*/ 0 w 691"/>
              <a:gd name="T5" fmla="*/ 139 h 230"/>
              <a:gd name="T6" fmla="*/ 0 w 691"/>
              <a:gd name="T7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91" h="230">
                <a:moveTo>
                  <a:pt x="690" y="229"/>
                </a:moveTo>
                <a:lnTo>
                  <a:pt x="690" y="139"/>
                </a:lnTo>
                <a:lnTo>
                  <a:pt x="0" y="139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5" name="Freeform 35"/>
          <p:cNvSpPr>
            <a:spLocks/>
          </p:cNvSpPr>
          <p:nvPr/>
        </p:nvSpPr>
        <p:spPr bwMode="auto">
          <a:xfrm>
            <a:off x="7621588" y="4625975"/>
            <a:ext cx="152400" cy="152400"/>
          </a:xfrm>
          <a:custGeom>
            <a:avLst/>
            <a:gdLst>
              <a:gd name="T0" fmla="*/ 95 w 96"/>
              <a:gd name="T1" fmla="*/ 0 h 96"/>
              <a:gd name="T2" fmla="*/ 49 w 96"/>
              <a:gd name="T3" fmla="*/ 95 h 96"/>
              <a:gd name="T4" fmla="*/ 0 w 96"/>
              <a:gd name="T5" fmla="*/ 0 h 96"/>
              <a:gd name="T6" fmla="*/ 95 w 96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96">
                <a:moveTo>
                  <a:pt x="95" y="0"/>
                </a:moveTo>
                <a:lnTo>
                  <a:pt x="49" y="95"/>
                </a:lnTo>
                <a:lnTo>
                  <a:pt x="0" y="0"/>
                </a:lnTo>
                <a:lnTo>
                  <a:pt x="95" y="0"/>
                </a:lnTo>
              </a:path>
            </a:pathLst>
          </a:custGeom>
          <a:solidFill>
            <a:srgbClr val="FFFFFF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E5500-620E-4D40-90ED-5D9BEB69940D}" type="datetime1">
              <a:rPr lang="en-US" smtClean="0"/>
              <a:t>2/10/2020</a:t>
            </a:fld>
            <a:endParaRPr lang="en-US"/>
          </a:p>
        </p:txBody>
      </p:sp>
    </p:spTree>
  </p:cSld>
  <p:clrMapOvr>
    <a:masterClrMapping/>
  </p:clrMapOvr>
  <p:transition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Linear Regression for Machine Learning</a:t>
            </a:r>
            <a:endParaRPr lang="en-US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B37114CE-A1BD-4410-A477-AD26328A0926}" type="slidenum">
              <a:rPr lang="en-US"/>
              <a:pPr/>
              <a:t>25</a:t>
            </a:fld>
            <a:endParaRPr 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74838"/>
            <a:ext cx="7772400" cy="135255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 anchorCtr="0"/>
          <a:lstStyle/>
          <a:p>
            <a:r>
              <a:rPr lang="en-US"/>
              <a:t>Linear Regression Model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93E0AD8-495A-461C-B10B-DCB7DAC0572D}" type="datetime1">
              <a:rPr lang="en-US" smtClean="0"/>
              <a:t>2/10/2020</a:t>
            </a:fld>
            <a:endParaRPr lang="en-US"/>
          </a:p>
        </p:txBody>
      </p:sp>
    </p:spTree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Linear Regression for 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3A5B4-10CB-48E1-9BDF-86192506A8C5}" type="slidenum">
              <a:rPr lang="en-US"/>
              <a:pPr/>
              <a:t>26</a:t>
            </a:fld>
            <a:endParaRPr 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/>
              <a:t>Types of </a:t>
            </a:r>
            <a:br>
              <a:rPr lang="en-US"/>
            </a:br>
            <a:r>
              <a:rPr lang="en-US"/>
              <a:t>Regression Models</a:t>
            </a:r>
          </a:p>
        </p:txBody>
      </p:sp>
      <p:graphicFrame>
        <p:nvGraphicFramePr>
          <p:cNvPr id="55299" name="Object 3">
            <a:hlinkClick r:id="" action="ppaction://ole?verb=0"/>
          </p:cNvPr>
          <p:cNvGraphicFramePr>
            <a:graphicFrameLocks/>
          </p:cNvGraphicFramePr>
          <p:nvPr>
            <p:ph idx="1"/>
          </p:nvPr>
        </p:nvGraphicFramePr>
        <p:xfrm>
          <a:off x="754063" y="1730375"/>
          <a:ext cx="7597775" cy="422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2" name="VISIO" r:id="rId4" imgW="7797600" imgH="4140000" progId="Visio.Drawing.4">
                  <p:embed/>
                </p:oleObj>
              </mc:Choice>
              <mc:Fallback>
                <p:oleObj name="VISIO" r:id="rId4" imgW="7797600" imgH="4140000" progId="Visio.Drawing.4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3" y="1730375"/>
                        <a:ext cx="7597775" cy="422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23AC-CE74-46F8-ABEF-F102401E6173}" type="datetime1">
              <a:rPr lang="en-US" smtClean="0"/>
              <a:t>2/10/2020</a:t>
            </a:fld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Linear Regression for Machine Learning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0AAF5-EBB7-4809-BC62-07C7EAAF1B3D}" type="slidenum">
              <a:rPr lang="en-US"/>
              <a:pPr/>
              <a:t>27</a:t>
            </a:fld>
            <a:endParaRPr lang="en-US"/>
          </a:p>
        </p:txBody>
      </p:sp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723900" y="2051050"/>
            <a:ext cx="5945188" cy="3165475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7347" name="Object 3">
            <a:hlinkClick r:id="" action="ppaction://ole?verb=0"/>
          </p:cNvPr>
          <p:cNvGraphicFramePr>
            <a:graphicFrameLocks/>
          </p:cNvGraphicFramePr>
          <p:nvPr>
            <p:ph idx="1"/>
          </p:nvPr>
        </p:nvGraphicFramePr>
        <p:xfrm>
          <a:off x="533400" y="1524000"/>
          <a:ext cx="6629400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7" name="VISIO" r:id="rId4" imgW="3993840" imgH="2073240" progId="Visio.Drawing.4">
                  <p:embed/>
                </p:oleObj>
              </mc:Choice>
              <mc:Fallback>
                <p:oleObj name="VISIO" r:id="rId4" imgW="3993840" imgH="2073240" progId="Visio.Drawing.4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524000"/>
                        <a:ext cx="6629400" cy="388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/>
              <a:t>Linear Equations</a:t>
            </a:r>
          </a:p>
        </p:txBody>
      </p:sp>
      <p:graphicFrame>
        <p:nvGraphicFramePr>
          <p:cNvPr id="57349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6324600" y="2209800"/>
          <a:ext cx="1995488" cy="343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8" name="ClipArt" r:id="rId6" imgW="4959000" imgH="6238800" progId="MS_ClipArt_Gallery.2">
                  <p:embed/>
                </p:oleObj>
              </mc:Choice>
              <mc:Fallback>
                <p:oleObj name="ClipArt" r:id="rId6" imgW="4959000" imgH="6238800" progId="MS_ClipArt_Gallery.2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209800"/>
                        <a:ext cx="1995488" cy="343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7212013" y="6191250"/>
            <a:ext cx="1643062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000">
                <a:solidFill>
                  <a:srgbClr val="CECECE"/>
                </a:solidFill>
              </a:rPr>
              <a:t>© 1984-1994 T/Maker Co.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B141-E1AA-4602-98D8-36EC3CE8EF1E}" type="datetime1">
              <a:rPr lang="en-US" smtClean="0"/>
              <a:t>2/10/2020</a:t>
            </a:fld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2901950" y="4219575"/>
            <a:ext cx="452438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3200" b="1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4894263" y="4219575"/>
            <a:ext cx="45243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3200" b="1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3140075" y="4435475"/>
            <a:ext cx="258763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200" b="1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5197475" y="4435475"/>
            <a:ext cx="258763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200" b="1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5930900" y="4435475"/>
            <a:ext cx="258763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200" b="1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3376613" y="4219575"/>
            <a:ext cx="404812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32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anose="05050102010706020507" pitchFamily="18" charset="2"/>
              </a:rPr>
              <a:t></a:t>
            </a:r>
          </a:p>
        </p:txBody>
      </p:sp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4219575" y="4219575"/>
            <a:ext cx="40481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32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anose="05050102010706020507" pitchFamily="18" charset="2"/>
              </a:rPr>
              <a:t></a:t>
            </a:r>
          </a:p>
        </p:txBody>
      </p:sp>
      <p:sp>
        <p:nvSpPr>
          <p:cNvPr id="59401" name="Rectangle 9"/>
          <p:cNvSpPr>
            <a:spLocks noChangeArrowheads="1"/>
          </p:cNvSpPr>
          <p:nvPr/>
        </p:nvSpPr>
        <p:spPr bwMode="auto">
          <a:xfrm>
            <a:off x="5413375" y="4219575"/>
            <a:ext cx="40481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32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anose="05050102010706020507" pitchFamily="18" charset="2"/>
              </a:rPr>
              <a:t></a:t>
            </a:r>
          </a:p>
        </p:txBody>
      </p:sp>
      <p:sp>
        <p:nvSpPr>
          <p:cNvPr id="59402" name="Rectangle 10"/>
          <p:cNvSpPr>
            <a:spLocks noChangeArrowheads="1"/>
          </p:cNvSpPr>
          <p:nvPr/>
        </p:nvSpPr>
        <p:spPr bwMode="auto">
          <a:xfrm>
            <a:off x="3694113" y="4219575"/>
            <a:ext cx="404812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32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anose="05050102010706020507" pitchFamily="18" charset="2"/>
              </a:rPr>
              <a:t></a:t>
            </a:r>
          </a:p>
        </p:txBody>
      </p:sp>
      <p:sp>
        <p:nvSpPr>
          <p:cNvPr id="59403" name="Rectangle 11"/>
          <p:cNvSpPr>
            <a:spLocks noChangeArrowheads="1"/>
          </p:cNvSpPr>
          <p:nvPr/>
        </p:nvSpPr>
        <p:spPr bwMode="auto">
          <a:xfrm>
            <a:off x="4518025" y="4219575"/>
            <a:ext cx="40481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32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anose="05050102010706020507" pitchFamily="18" charset="2"/>
              </a:rPr>
              <a:t></a:t>
            </a:r>
          </a:p>
        </p:txBody>
      </p:sp>
      <p:sp>
        <p:nvSpPr>
          <p:cNvPr id="59404" name="Rectangle 12"/>
          <p:cNvSpPr>
            <a:spLocks noChangeArrowheads="1"/>
          </p:cNvSpPr>
          <p:nvPr/>
        </p:nvSpPr>
        <p:spPr bwMode="auto">
          <a:xfrm>
            <a:off x="5729288" y="4219575"/>
            <a:ext cx="360362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32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anose="05050102010706020507" pitchFamily="18" charset="2"/>
              </a:rPr>
              <a:t></a:t>
            </a:r>
          </a:p>
        </p:txBody>
      </p:sp>
      <p:sp>
        <p:nvSpPr>
          <p:cNvPr id="59405" name="Rectangle 13"/>
          <p:cNvSpPr>
            <a:spLocks noChangeArrowheads="1"/>
          </p:cNvSpPr>
          <p:nvPr/>
        </p:nvSpPr>
        <p:spPr bwMode="auto">
          <a:xfrm>
            <a:off x="3932238" y="4435475"/>
            <a:ext cx="336550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2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4738688" y="4435475"/>
            <a:ext cx="336550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2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59407" name="Rectangle 15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/>
              <a:t>Linear Regression Model</a:t>
            </a:r>
          </a:p>
        </p:txBody>
      </p:sp>
      <p:sp>
        <p:nvSpPr>
          <p:cNvPr id="59408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754063" y="1819275"/>
            <a:ext cx="7856537" cy="4213225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/>
              <a:t>1.	Relationship Between Variables Is a Linear Function</a:t>
            </a:r>
          </a:p>
        </p:txBody>
      </p:sp>
      <p:sp>
        <p:nvSpPr>
          <p:cNvPr id="59409" name="Rectangle 17"/>
          <p:cNvSpPr>
            <a:spLocks noChangeArrowheads="1"/>
          </p:cNvSpPr>
          <p:nvPr/>
        </p:nvSpPr>
        <p:spPr bwMode="auto">
          <a:xfrm>
            <a:off x="915988" y="5065713"/>
            <a:ext cx="2208212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9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solidFill>
                  <a:srgbClr val="FCF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Dependent (Response) Variable</a:t>
            </a:r>
            <a:br>
              <a:rPr lang="en-US" b="1">
                <a:solidFill>
                  <a:srgbClr val="FCF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</a:br>
            <a:r>
              <a:rPr lang="en-US" b="1">
                <a:solidFill>
                  <a:srgbClr val="FCF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(e.g., CD+ c.)</a:t>
            </a:r>
          </a:p>
        </p:txBody>
      </p:sp>
      <p:sp>
        <p:nvSpPr>
          <p:cNvPr id="59410" name="Rectangle 18"/>
          <p:cNvSpPr>
            <a:spLocks noChangeArrowheads="1"/>
          </p:cNvSpPr>
          <p:nvPr/>
        </p:nvSpPr>
        <p:spPr bwMode="auto">
          <a:xfrm>
            <a:off x="5181600" y="5105400"/>
            <a:ext cx="3733800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FCFEB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Independent (Explanatory) Variable </a:t>
            </a:r>
            <a:br>
              <a:rPr lang="en-US" sz="2400" b="1">
                <a:solidFill>
                  <a:srgbClr val="FCFEB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2400" b="1">
                <a:solidFill>
                  <a:srgbClr val="FCFEB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(e.g., Years s. serocon.)</a:t>
            </a:r>
          </a:p>
        </p:txBody>
      </p:sp>
      <p:sp>
        <p:nvSpPr>
          <p:cNvPr id="59411" name="Rectangle 19"/>
          <p:cNvSpPr>
            <a:spLocks noChangeArrowheads="1"/>
          </p:cNvSpPr>
          <p:nvPr/>
        </p:nvSpPr>
        <p:spPr bwMode="auto">
          <a:xfrm>
            <a:off x="4373563" y="3094038"/>
            <a:ext cx="179705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FCFEB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Population Slope</a:t>
            </a:r>
          </a:p>
        </p:txBody>
      </p:sp>
      <p:sp>
        <p:nvSpPr>
          <p:cNvPr id="59412" name="Rectangle 20"/>
          <p:cNvSpPr>
            <a:spLocks noChangeArrowheads="1"/>
          </p:cNvSpPr>
          <p:nvPr/>
        </p:nvSpPr>
        <p:spPr bwMode="auto">
          <a:xfrm>
            <a:off x="1601788" y="3094038"/>
            <a:ext cx="22066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FCFEB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Population </a:t>
            </a:r>
            <a:br>
              <a:rPr lang="en-US" sz="2400" b="1">
                <a:solidFill>
                  <a:srgbClr val="FCFEB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2400" b="1">
                <a:solidFill>
                  <a:srgbClr val="FCFEB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Y-Intercept</a:t>
            </a:r>
          </a:p>
        </p:txBody>
      </p:sp>
      <p:sp>
        <p:nvSpPr>
          <p:cNvPr id="59413" name="Rectangle 21"/>
          <p:cNvSpPr>
            <a:spLocks noChangeArrowheads="1"/>
          </p:cNvSpPr>
          <p:nvPr/>
        </p:nvSpPr>
        <p:spPr bwMode="auto">
          <a:xfrm>
            <a:off x="6478588" y="3094038"/>
            <a:ext cx="1592262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FCFEB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Random Error</a:t>
            </a:r>
          </a:p>
        </p:txBody>
      </p:sp>
      <p:sp>
        <p:nvSpPr>
          <p:cNvPr id="59414" name="Line 22"/>
          <p:cNvSpPr>
            <a:spLocks noChangeShapeType="1"/>
          </p:cNvSpPr>
          <p:nvPr/>
        </p:nvSpPr>
        <p:spPr bwMode="auto">
          <a:xfrm flipV="1">
            <a:off x="2520950" y="4705350"/>
            <a:ext cx="444500" cy="3937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5" name="Line 23"/>
          <p:cNvSpPr>
            <a:spLocks noChangeShapeType="1"/>
          </p:cNvSpPr>
          <p:nvPr/>
        </p:nvSpPr>
        <p:spPr bwMode="auto">
          <a:xfrm flipH="1" flipV="1">
            <a:off x="5327650" y="4781550"/>
            <a:ext cx="317500" cy="3937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6" name="Line 24"/>
          <p:cNvSpPr>
            <a:spLocks noChangeShapeType="1"/>
          </p:cNvSpPr>
          <p:nvPr/>
        </p:nvSpPr>
        <p:spPr bwMode="auto">
          <a:xfrm>
            <a:off x="3511550" y="3879850"/>
            <a:ext cx="292100" cy="3683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7" name="Line 25"/>
          <p:cNvSpPr>
            <a:spLocks noChangeShapeType="1"/>
          </p:cNvSpPr>
          <p:nvPr/>
        </p:nvSpPr>
        <p:spPr bwMode="auto">
          <a:xfrm flipH="1">
            <a:off x="4794250" y="3879850"/>
            <a:ext cx="88900" cy="3683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8" name="Line 26"/>
          <p:cNvSpPr>
            <a:spLocks noChangeShapeType="1"/>
          </p:cNvSpPr>
          <p:nvPr/>
        </p:nvSpPr>
        <p:spPr bwMode="auto">
          <a:xfrm flipH="1">
            <a:off x="6013450" y="3879850"/>
            <a:ext cx="546100" cy="4445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CEE3-ECD3-4650-A7F7-F37C664A7122}" type="datetime1">
              <a:rPr lang="en-US" smtClean="0"/>
              <a:t>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Linear Regression for Machine Learning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14E8-C5E1-4853-8D90-9A1B5DF8488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Linear Regression for Machine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0E6E4-5BAC-4C00-B01B-6D866C60A98B}" type="slidenum">
              <a:rPr lang="en-US"/>
              <a:pPr/>
              <a:t>29</a:t>
            </a:fld>
            <a:endParaRPr lang="en-US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/>
              <a:t>Population &amp; Sample Regression Models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7969-9823-4D91-B50B-9C6669723910}" type="datetime1">
              <a:rPr lang="en-US" smtClean="0"/>
              <a:t>2/10/2020</a:t>
            </a:fld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Linear Regression for 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7701B-C727-4DE3-8DA8-0FF5B3C99667}" type="slidenum">
              <a:rPr lang="en-US"/>
              <a:pPr/>
              <a:t>3</a:t>
            </a:fld>
            <a:endParaRPr lang="en-US"/>
          </a:p>
        </p:txBody>
      </p:sp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Objectives… 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spcBef>
                <a:spcPct val="30000"/>
              </a:spcBef>
              <a:buFont typeface="Wingdings" panose="05000000000000000000" pitchFamily="2" charset="2"/>
              <a:buAutoNum type="arabicPeriod" startAt="8"/>
            </a:pPr>
            <a:r>
              <a:rPr lang="en-US"/>
              <a:t>Correlation Models</a:t>
            </a:r>
          </a:p>
          <a:p>
            <a:pPr marL="609600" indent="-609600">
              <a:spcBef>
                <a:spcPct val="30000"/>
              </a:spcBef>
              <a:buFont typeface="Wingdings" panose="05000000000000000000" pitchFamily="2" charset="2"/>
              <a:buAutoNum type="arabicPeriod" startAt="8"/>
            </a:pPr>
            <a:r>
              <a:rPr lang="en-US"/>
              <a:t>Link between a correlation model and a regression model</a:t>
            </a:r>
          </a:p>
          <a:p>
            <a:pPr marL="609600" indent="-609600">
              <a:spcBef>
                <a:spcPct val="30000"/>
              </a:spcBef>
              <a:buFont typeface="Wingdings" panose="05000000000000000000" pitchFamily="2" charset="2"/>
              <a:buAutoNum type="arabicPeriod" startAt="8"/>
            </a:pPr>
            <a:r>
              <a:rPr lang="en-US"/>
              <a:t>Test of coefficient of Correlation</a:t>
            </a:r>
          </a:p>
          <a:p>
            <a:pPr marL="609600" indent="-609600">
              <a:spcBef>
                <a:spcPct val="30000"/>
              </a:spcBef>
              <a:buFont typeface="Wingdings" panose="05000000000000000000" pitchFamily="2" charset="2"/>
              <a:buNone/>
            </a:pPr>
            <a:endParaRPr lang="en-US"/>
          </a:p>
          <a:p>
            <a:pPr marL="609600" indent="-609600">
              <a:spcBef>
                <a:spcPct val="30000"/>
              </a:spcBef>
            </a:pPr>
            <a:endParaRPr lang="en-US"/>
          </a:p>
          <a:p>
            <a:pPr marL="609600" indent="-609600">
              <a:spcBef>
                <a:spcPct val="30000"/>
              </a:spcBef>
              <a:buFont typeface="Wingdings" panose="05000000000000000000" pitchFamily="2" charset="2"/>
              <a:buNone/>
            </a:pPr>
            <a:endParaRPr lang="en-US"/>
          </a:p>
          <a:p>
            <a:pPr marL="609600" indent="-609600">
              <a:buFont typeface="Wingdings" panose="05000000000000000000" pitchFamily="2" charset="2"/>
              <a:buNone/>
            </a:pP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AB1C-70BE-40D9-9C6D-339AA34ACF9B}" type="datetime1">
              <a:rPr lang="en-US" smtClean="0"/>
              <a:t>2/10/2020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Linear Regression for Machine Learning</a:t>
            </a:r>
            <a:endParaRPr lang="en-US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88B0-7DAF-4E1E-AA39-39B5C51F661A}" type="slidenum">
              <a:rPr lang="en-US"/>
              <a:pPr/>
              <a:t>30</a:t>
            </a:fld>
            <a:endParaRPr lang="en-US"/>
          </a:p>
        </p:txBody>
      </p:sp>
      <p:sp>
        <p:nvSpPr>
          <p:cNvPr id="63490" name="Freeform 2"/>
          <p:cNvSpPr>
            <a:spLocks/>
          </p:cNvSpPr>
          <p:nvPr/>
        </p:nvSpPr>
        <p:spPr bwMode="auto">
          <a:xfrm>
            <a:off x="763588" y="2743200"/>
            <a:ext cx="3810000" cy="3417888"/>
          </a:xfrm>
          <a:custGeom>
            <a:avLst/>
            <a:gdLst>
              <a:gd name="T0" fmla="*/ 597 w 2400"/>
              <a:gd name="T1" fmla="*/ 117 h 2153"/>
              <a:gd name="T2" fmla="*/ 440 w 2400"/>
              <a:gd name="T3" fmla="*/ 184 h 2153"/>
              <a:gd name="T4" fmla="*/ 299 w 2400"/>
              <a:gd name="T5" fmla="*/ 269 h 2153"/>
              <a:gd name="T6" fmla="*/ 183 w 2400"/>
              <a:gd name="T7" fmla="*/ 372 h 2153"/>
              <a:gd name="T8" fmla="*/ 91 w 2400"/>
              <a:gd name="T9" fmla="*/ 490 h 2153"/>
              <a:gd name="T10" fmla="*/ 29 w 2400"/>
              <a:gd name="T11" fmla="*/ 619 h 2153"/>
              <a:gd name="T12" fmla="*/ 0 w 2400"/>
              <a:gd name="T13" fmla="*/ 752 h 2153"/>
              <a:gd name="T14" fmla="*/ 4 w 2400"/>
              <a:gd name="T15" fmla="*/ 885 h 2153"/>
              <a:gd name="T16" fmla="*/ 44 w 2400"/>
              <a:gd name="T17" fmla="*/ 1018 h 2153"/>
              <a:gd name="T18" fmla="*/ 103 w 2400"/>
              <a:gd name="T19" fmla="*/ 1168 h 2153"/>
              <a:gd name="T20" fmla="*/ 163 w 2400"/>
              <a:gd name="T21" fmla="*/ 1311 h 2153"/>
              <a:gd name="T22" fmla="*/ 217 w 2400"/>
              <a:gd name="T23" fmla="*/ 1444 h 2153"/>
              <a:gd name="T24" fmla="*/ 260 w 2400"/>
              <a:gd name="T25" fmla="*/ 1564 h 2153"/>
              <a:gd name="T26" fmla="*/ 295 w 2400"/>
              <a:gd name="T27" fmla="*/ 1659 h 2153"/>
              <a:gd name="T28" fmla="*/ 317 w 2400"/>
              <a:gd name="T29" fmla="*/ 1732 h 2153"/>
              <a:gd name="T30" fmla="*/ 329 w 2400"/>
              <a:gd name="T31" fmla="*/ 1778 h 2153"/>
              <a:gd name="T32" fmla="*/ 328 w 2400"/>
              <a:gd name="T33" fmla="*/ 1796 h 2153"/>
              <a:gd name="T34" fmla="*/ 383 w 2400"/>
              <a:gd name="T35" fmla="*/ 1890 h 2153"/>
              <a:gd name="T36" fmla="*/ 467 w 2400"/>
              <a:gd name="T37" fmla="*/ 1971 h 2153"/>
              <a:gd name="T38" fmla="*/ 581 w 2400"/>
              <a:gd name="T39" fmla="*/ 2045 h 2153"/>
              <a:gd name="T40" fmla="*/ 710 w 2400"/>
              <a:gd name="T41" fmla="*/ 2096 h 2153"/>
              <a:gd name="T42" fmla="*/ 860 w 2400"/>
              <a:gd name="T43" fmla="*/ 2135 h 2153"/>
              <a:gd name="T44" fmla="*/ 1022 w 2400"/>
              <a:gd name="T45" fmla="*/ 2152 h 2153"/>
              <a:gd name="T46" fmla="*/ 1191 w 2400"/>
              <a:gd name="T47" fmla="*/ 2149 h 2153"/>
              <a:gd name="T48" fmla="*/ 1358 w 2400"/>
              <a:gd name="T49" fmla="*/ 2127 h 2153"/>
              <a:gd name="T50" fmla="*/ 1527 w 2400"/>
              <a:gd name="T51" fmla="*/ 2084 h 2153"/>
              <a:gd name="T52" fmla="*/ 1693 w 2400"/>
              <a:gd name="T53" fmla="*/ 2026 h 2153"/>
              <a:gd name="T54" fmla="*/ 1848 w 2400"/>
              <a:gd name="T55" fmla="*/ 1960 h 2153"/>
              <a:gd name="T56" fmla="*/ 1984 w 2400"/>
              <a:gd name="T57" fmla="*/ 1880 h 2153"/>
              <a:gd name="T58" fmla="*/ 2099 w 2400"/>
              <a:gd name="T59" fmla="*/ 1794 h 2153"/>
              <a:gd name="T60" fmla="*/ 2185 w 2400"/>
              <a:gd name="T61" fmla="*/ 1705 h 2153"/>
              <a:gd name="T62" fmla="*/ 2241 w 2400"/>
              <a:gd name="T63" fmla="*/ 1613 h 2153"/>
              <a:gd name="T64" fmla="*/ 2268 w 2400"/>
              <a:gd name="T65" fmla="*/ 1522 h 2153"/>
              <a:gd name="T66" fmla="*/ 2267 w 2400"/>
              <a:gd name="T67" fmla="*/ 1437 h 2153"/>
              <a:gd name="T68" fmla="*/ 2229 w 2400"/>
              <a:gd name="T69" fmla="*/ 1329 h 2153"/>
              <a:gd name="T70" fmla="*/ 2193 w 2400"/>
              <a:gd name="T71" fmla="*/ 1199 h 2153"/>
              <a:gd name="T72" fmla="*/ 2180 w 2400"/>
              <a:gd name="T73" fmla="*/ 1076 h 2153"/>
              <a:gd name="T74" fmla="*/ 2188 w 2400"/>
              <a:gd name="T75" fmla="*/ 968 h 2153"/>
              <a:gd name="T76" fmla="*/ 2221 w 2400"/>
              <a:gd name="T77" fmla="*/ 879 h 2153"/>
              <a:gd name="T78" fmla="*/ 2270 w 2400"/>
              <a:gd name="T79" fmla="*/ 813 h 2153"/>
              <a:gd name="T80" fmla="*/ 2337 w 2400"/>
              <a:gd name="T81" fmla="*/ 780 h 2153"/>
              <a:gd name="T82" fmla="*/ 2375 w 2400"/>
              <a:gd name="T83" fmla="*/ 754 h 2153"/>
              <a:gd name="T84" fmla="*/ 2395 w 2400"/>
              <a:gd name="T85" fmla="*/ 699 h 2153"/>
              <a:gd name="T86" fmla="*/ 2399 w 2400"/>
              <a:gd name="T87" fmla="*/ 618 h 2153"/>
              <a:gd name="T88" fmla="*/ 2384 w 2400"/>
              <a:gd name="T89" fmla="*/ 521 h 2153"/>
              <a:gd name="T90" fmla="*/ 2351 w 2400"/>
              <a:gd name="T91" fmla="*/ 413 h 2153"/>
              <a:gd name="T92" fmla="*/ 2307 w 2400"/>
              <a:gd name="T93" fmla="*/ 313 h 2153"/>
              <a:gd name="T94" fmla="*/ 2236 w 2400"/>
              <a:gd name="T95" fmla="*/ 229 h 2153"/>
              <a:gd name="T96" fmla="*/ 2140 w 2400"/>
              <a:gd name="T97" fmla="*/ 156 h 2153"/>
              <a:gd name="T98" fmla="*/ 2016 w 2400"/>
              <a:gd name="T99" fmla="*/ 97 h 2153"/>
              <a:gd name="T100" fmla="*/ 1865 w 2400"/>
              <a:gd name="T101" fmla="*/ 50 h 2153"/>
              <a:gd name="T102" fmla="*/ 1696 w 2400"/>
              <a:gd name="T103" fmla="*/ 20 h 2153"/>
              <a:gd name="T104" fmla="*/ 1507 w 2400"/>
              <a:gd name="T105" fmla="*/ 2 h 2153"/>
              <a:gd name="T106" fmla="*/ 1310 w 2400"/>
              <a:gd name="T107" fmla="*/ 4 h 2153"/>
              <a:gd name="T108" fmla="*/ 1104 w 2400"/>
              <a:gd name="T109" fmla="*/ 17 h 2153"/>
              <a:gd name="T110" fmla="*/ 890 w 2400"/>
              <a:gd name="T111" fmla="*/ 48 h 2153"/>
              <a:gd name="T112" fmla="*/ 681 w 2400"/>
              <a:gd name="T113" fmla="*/ 93 h 2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400" h="2153">
                <a:moveTo>
                  <a:pt x="681" y="93"/>
                </a:moveTo>
                <a:lnTo>
                  <a:pt x="597" y="117"/>
                </a:lnTo>
                <a:lnTo>
                  <a:pt x="516" y="147"/>
                </a:lnTo>
                <a:lnTo>
                  <a:pt x="440" y="184"/>
                </a:lnTo>
                <a:lnTo>
                  <a:pt x="365" y="224"/>
                </a:lnTo>
                <a:lnTo>
                  <a:pt x="299" y="269"/>
                </a:lnTo>
                <a:lnTo>
                  <a:pt x="237" y="319"/>
                </a:lnTo>
                <a:lnTo>
                  <a:pt x="183" y="372"/>
                </a:lnTo>
                <a:lnTo>
                  <a:pt x="132" y="431"/>
                </a:lnTo>
                <a:lnTo>
                  <a:pt x="91" y="490"/>
                </a:lnTo>
                <a:lnTo>
                  <a:pt x="55" y="553"/>
                </a:lnTo>
                <a:lnTo>
                  <a:pt x="29" y="619"/>
                </a:lnTo>
                <a:lnTo>
                  <a:pt x="10" y="685"/>
                </a:lnTo>
                <a:lnTo>
                  <a:pt x="0" y="752"/>
                </a:lnTo>
                <a:lnTo>
                  <a:pt x="0" y="820"/>
                </a:lnTo>
                <a:lnTo>
                  <a:pt x="4" y="885"/>
                </a:lnTo>
                <a:lnTo>
                  <a:pt x="19" y="951"/>
                </a:lnTo>
                <a:lnTo>
                  <a:pt x="44" y="1018"/>
                </a:lnTo>
                <a:lnTo>
                  <a:pt x="76" y="1091"/>
                </a:lnTo>
                <a:lnTo>
                  <a:pt x="103" y="1168"/>
                </a:lnTo>
                <a:lnTo>
                  <a:pt x="135" y="1240"/>
                </a:lnTo>
                <a:lnTo>
                  <a:pt x="163" y="1311"/>
                </a:lnTo>
                <a:lnTo>
                  <a:pt x="190" y="1379"/>
                </a:lnTo>
                <a:lnTo>
                  <a:pt x="217" y="1444"/>
                </a:lnTo>
                <a:lnTo>
                  <a:pt x="237" y="1506"/>
                </a:lnTo>
                <a:lnTo>
                  <a:pt x="260" y="1564"/>
                </a:lnTo>
                <a:lnTo>
                  <a:pt x="277" y="1613"/>
                </a:lnTo>
                <a:lnTo>
                  <a:pt x="295" y="1659"/>
                </a:lnTo>
                <a:lnTo>
                  <a:pt x="308" y="1697"/>
                </a:lnTo>
                <a:lnTo>
                  <a:pt x="317" y="1732"/>
                </a:lnTo>
                <a:lnTo>
                  <a:pt x="324" y="1757"/>
                </a:lnTo>
                <a:lnTo>
                  <a:pt x="329" y="1778"/>
                </a:lnTo>
                <a:lnTo>
                  <a:pt x="330" y="1788"/>
                </a:lnTo>
                <a:lnTo>
                  <a:pt x="328" y="1796"/>
                </a:lnTo>
                <a:lnTo>
                  <a:pt x="352" y="1843"/>
                </a:lnTo>
                <a:lnTo>
                  <a:pt x="383" y="1890"/>
                </a:lnTo>
                <a:lnTo>
                  <a:pt x="420" y="1932"/>
                </a:lnTo>
                <a:lnTo>
                  <a:pt x="467" y="1971"/>
                </a:lnTo>
                <a:lnTo>
                  <a:pt x="521" y="2011"/>
                </a:lnTo>
                <a:lnTo>
                  <a:pt x="581" y="2045"/>
                </a:lnTo>
                <a:lnTo>
                  <a:pt x="645" y="2072"/>
                </a:lnTo>
                <a:lnTo>
                  <a:pt x="710" y="2096"/>
                </a:lnTo>
                <a:lnTo>
                  <a:pt x="785" y="2119"/>
                </a:lnTo>
                <a:lnTo>
                  <a:pt x="860" y="2135"/>
                </a:lnTo>
                <a:lnTo>
                  <a:pt x="941" y="2145"/>
                </a:lnTo>
                <a:lnTo>
                  <a:pt x="1022" y="2152"/>
                </a:lnTo>
                <a:lnTo>
                  <a:pt x="1105" y="2150"/>
                </a:lnTo>
                <a:lnTo>
                  <a:pt x="1191" y="2149"/>
                </a:lnTo>
                <a:lnTo>
                  <a:pt x="1275" y="2139"/>
                </a:lnTo>
                <a:lnTo>
                  <a:pt x="1358" y="2127"/>
                </a:lnTo>
                <a:lnTo>
                  <a:pt x="1442" y="2109"/>
                </a:lnTo>
                <a:lnTo>
                  <a:pt x="1527" y="2084"/>
                </a:lnTo>
                <a:lnTo>
                  <a:pt x="1614" y="2056"/>
                </a:lnTo>
                <a:lnTo>
                  <a:pt x="1693" y="2026"/>
                </a:lnTo>
                <a:lnTo>
                  <a:pt x="1773" y="1992"/>
                </a:lnTo>
                <a:lnTo>
                  <a:pt x="1848" y="1960"/>
                </a:lnTo>
                <a:lnTo>
                  <a:pt x="1920" y="1919"/>
                </a:lnTo>
                <a:lnTo>
                  <a:pt x="1984" y="1880"/>
                </a:lnTo>
                <a:lnTo>
                  <a:pt x="2045" y="1837"/>
                </a:lnTo>
                <a:lnTo>
                  <a:pt x="2099" y="1794"/>
                </a:lnTo>
                <a:lnTo>
                  <a:pt x="2144" y="1751"/>
                </a:lnTo>
                <a:lnTo>
                  <a:pt x="2185" y="1705"/>
                </a:lnTo>
                <a:lnTo>
                  <a:pt x="2216" y="1659"/>
                </a:lnTo>
                <a:lnTo>
                  <a:pt x="2241" y="1613"/>
                </a:lnTo>
                <a:lnTo>
                  <a:pt x="2260" y="1567"/>
                </a:lnTo>
                <a:lnTo>
                  <a:pt x="2268" y="1522"/>
                </a:lnTo>
                <a:lnTo>
                  <a:pt x="2269" y="1479"/>
                </a:lnTo>
                <a:lnTo>
                  <a:pt x="2267" y="1437"/>
                </a:lnTo>
                <a:lnTo>
                  <a:pt x="2255" y="1396"/>
                </a:lnTo>
                <a:lnTo>
                  <a:pt x="2229" y="1329"/>
                </a:lnTo>
                <a:lnTo>
                  <a:pt x="2210" y="1264"/>
                </a:lnTo>
                <a:lnTo>
                  <a:pt x="2193" y="1199"/>
                </a:lnTo>
                <a:lnTo>
                  <a:pt x="2183" y="1136"/>
                </a:lnTo>
                <a:lnTo>
                  <a:pt x="2180" y="1076"/>
                </a:lnTo>
                <a:lnTo>
                  <a:pt x="2182" y="1019"/>
                </a:lnTo>
                <a:lnTo>
                  <a:pt x="2188" y="968"/>
                </a:lnTo>
                <a:lnTo>
                  <a:pt x="2201" y="920"/>
                </a:lnTo>
                <a:lnTo>
                  <a:pt x="2221" y="879"/>
                </a:lnTo>
                <a:lnTo>
                  <a:pt x="2243" y="842"/>
                </a:lnTo>
                <a:lnTo>
                  <a:pt x="2270" y="813"/>
                </a:lnTo>
                <a:lnTo>
                  <a:pt x="2301" y="791"/>
                </a:lnTo>
                <a:lnTo>
                  <a:pt x="2337" y="780"/>
                </a:lnTo>
                <a:lnTo>
                  <a:pt x="2356" y="770"/>
                </a:lnTo>
                <a:lnTo>
                  <a:pt x="2375" y="754"/>
                </a:lnTo>
                <a:lnTo>
                  <a:pt x="2388" y="730"/>
                </a:lnTo>
                <a:lnTo>
                  <a:pt x="2395" y="699"/>
                </a:lnTo>
                <a:lnTo>
                  <a:pt x="2398" y="664"/>
                </a:lnTo>
                <a:lnTo>
                  <a:pt x="2399" y="618"/>
                </a:lnTo>
                <a:lnTo>
                  <a:pt x="2393" y="570"/>
                </a:lnTo>
                <a:lnTo>
                  <a:pt x="2384" y="521"/>
                </a:lnTo>
                <a:lnTo>
                  <a:pt x="2371" y="467"/>
                </a:lnTo>
                <a:lnTo>
                  <a:pt x="2351" y="413"/>
                </a:lnTo>
                <a:lnTo>
                  <a:pt x="2331" y="355"/>
                </a:lnTo>
                <a:lnTo>
                  <a:pt x="2307" y="313"/>
                </a:lnTo>
                <a:lnTo>
                  <a:pt x="2278" y="269"/>
                </a:lnTo>
                <a:lnTo>
                  <a:pt x="2236" y="229"/>
                </a:lnTo>
                <a:lnTo>
                  <a:pt x="2193" y="192"/>
                </a:lnTo>
                <a:lnTo>
                  <a:pt x="2140" y="156"/>
                </a:lnTo>
                <a:lnTo>
                  <a:pt x="2081" y="125"/>
                </a:lnTo>
                <a:lnTo>
                  <a:pt x="2016" y="97"/>
                </a:lnTo>
                <a:lnTo>
                  <a:pt x="1942" y="74"/>
                </a:lnTo>
                <a:lnTo>
                  <a:pt x="1865" y="50"/>
                </a:lnTo>
                <a:lnTo>
                  <a:pt x="1785" y="33"/>
                </a:lnTo>
                <a:lnTo>
                  <a:pt x="1696" y="20"/>
                </a:lnTo>
                <a:lnTo>
                  <a:pt x="1604" y="8"/>
                </a:lnTo>
                <a:lnTo>
                  <a:pt x="1507" y="2"/>
                </a:lnTo>
                <a:lnTo>
                  <a:pt x="1411" y="0"/>
                </a:lnTo>
                <a:lnTo>
                  <a:pt x="1310" y="4"/>
                </a:lnTo>
                <a:lnTo>
                  <a:pt x="1206" y="8"/>
                </a:lnTo>
                <a:lnTo>
                  <a:pt x="1104" y="17"/>
                </a:lnTo>
                <a:lnTo>
                  <a:pt x="998" y="33"/>
                </a:lnTo>
                <a:lnTo>
                  <a:pt x="890" y="48"/>
                </a:lnTo>
                <a:lnTo>
                  <a:pt x="786" y="69"/>
                </a:lnTo>
                <a:lnTo>
                  <a:pt x="681" y="93"/>
                </a:lnTo>
              </a:path>
            </a:pathLst>
          </a:custGeom>
          <a:solidFill>
            <a:schemeClr val="folHlink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rgbClr val="00000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/>
              <a:t>Population &amp; Sample Regression Models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1565275" y="1978025"/>
            <a:ext cx="20542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Population</a:t>
            </a: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1208088" y="4479925"/>
            <a:ext cx="63658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chemeClr val="bg2"/>
                </a:solidFill>
                <a:latin typeface="Wingdings" panose="05000000000000000000" pitchFamily="2" charset="2"/>
              </a:rPr>
              <a:t></a:t>
            </a:r>
            <a:r>
              <a:rPr lang="en-US" sz="3200" b="1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2609850" y="4495800"/>
            <a:ext cx="636588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chemeClr val="bg2"/>
                </a:solidFill>
                <a:latin typeface="Wingdings" panose="05000000000000000000" pitchFamily="2" charset="2"/>
              </a:rPr>
              <a:t></a:t>
            </a:r>
            <a:r>
              <a:rPr lang="en-US" sz="3200" b="1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3730625" y="3281363"/>
            <a:ext cx="636588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chemeClr val="bg2"/>
                </a:solidFill>
                <a:latin typeface="Wingdings" panose="05000000000000000000" pitchFamily="2" charset="2"/>
              </a:rPr>
              <a:t></a:t>
            </a:r>
            <a:r>
              <a:rPr lang="en-US" sz="3200" b="1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63496" name="Rectangle 8"/>
          <p:cNvSpPr>
            <a:spLocks noChangeArrowheads="1"/>
          </p:cNvSpPr>
          <p:nvPr/>
        </p:nvSpPr>
        <p:spPr bwMode="auto">
          <a:xfrm>
            <a:off x="1955800" y="5516563"/>
            <a:ext cx="636588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chemeClr val="bg2"/>
                </a:solidFill>
                <a:latin typeface="Wingdings" panose="05000000000000000000" pitchFamily="2" charset="2"/>
              </a:rPr>
              <a:t></a:t>
            </a:r>
            <a:r>
              <a:rPr lang="en-US" sz="3200" b="1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63497" name="Rectangle 9"/>
          <p:cNvSpPr>
            <a:spLocks noChangeArrowheads="1"/>
          </p:cNvSpPr>
          <p:nvPr/>
        </p:nvSpPr>
        <p:spPr bwMode="auto">
          <a:xfrm>
            <a:off x="2428875" y="4937125"/>
            <a:ext cx="636588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chemeClr val="bg2"/>
                </a:solidFill>
                <a:latin typeface="Wingdings" panose="05000000000000000000" pitchFamily="2" charset="2"/>
              </a:rPr>
              <a:t></a:t>
            </a:r>
            <a:r>
              <a:rPr lang="en-US" sz="3200" b="1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CD991-DA39-4790-9F81-C33126F7F70D}" type="datetime1">
              <a:rPr lang="en-US" smtClean="0"/>
              <a:t>2/10/2020</a:t>
            </a:fld>
            <a:endParaRPr lang="en-US"/>
          </a:p>
        </p:txBody>
      </p:sp>
    </p:spTree>
  </p:cSld>
  <p:clrMapOvr>
    <a:masterClrMapping/>
  </p:clrMapOvr>
  <p:transition>
    <p:dissolv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Linear Regression for Machine Learning</a:t>
            </a:r>
            <a:endParaRPr lang="en-US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DD88-286D-4A6F-B5A5-47C8981792A7}" type="slidenum">
              <a:rPr lang="en-US"/>
              <a:pPr/>
              <a:t>31</a:t>
            </a:fld>
            <a:endParaRPr lang="en-US"/>
          </a:p>
        </p:txBody>
      </p:sp>
      <p:sp>
        <p:nvSpPr>
          <p:cNvPr id="65538" name="Freeform 2"/>
          <p:cNvSpPr>
            <a:spLocks/>
          </p:cNvSpPr>
          <p:nvPr/>
        </p:nvSpPr>
        <p:spPr bwMode="auto">
          <a:xfrm>
            <a:off x="763588" y="2743200"/>
            <a:ext cx="3810000" cy="3417888"/>
          </a:xfrm>
          <a:custGeom>
            <a:avLst/>
            <a:gdLst>
              <a:gd name="T0" fmla="*/ 597 w 2400"/>
              <a:gd name="T1" fmla="*/ 117 h 2153"/>
              <a:gd name="T2" fmla="*/ 440 w 2400"/>
              <a:gd name="T3" fmla="*/ 184 h 2153"/>
              <a:gd name="T4" fmla="*/ 299 w 2400"/>
              <a:gd name="T5" fmla="*/ 269 h 2153"/>
              <a:gd name="T6" fmla="*/ 183 w 2400"/>
              <a:gd name="T7" fmla="*/ 372 h 2153"/>
              <a:gd name="T8" fmla="*/ 91 w 2400"/>
              <a:gd name="T9" fmla="*/ 490 h 2153"/>
              <a:gd name="T10" fmla="*/ 29 w 2400"/>
              <a:gd name="T11" fmla="*/ 619 h 2153"/>
              <a:gd name="T12" fmla="*/ 0 w 2400"/>
              <a:gd name="T13" fmla="*/ 752 h 2153"/>
              <a:gd name="T14" fmla="*/ 4 w 2400"/>
              <a:gd name="T15" fmla="*/ 885 h 2153"/>
              <a:gd name="T16" fmla="*/ 44 w 2400"/>
              <a:gd name="T17" fmla="*/ 1018 h 2153"/>
              <a:gd name="T18" fmla="*/ 103 w 2400"/>
              <a:gd name="T19" fmla="*/ 1168 h 2153"/>
              <a:gd name="T20" fmla="*/ 163 w 2400"/>
              <a:gd name="T21" fmla="*/ 1311 h 2153"/>
              <a:gd name="T22" fmla="*/ 217 w 2400"/>
              <a:gd name="T23" fmla="*/ 1444 h 2153"/>
              <a:gd name="T24" fmla="*/ 260 w 2400"/>
              <a:gd name="T25" fmla="*/ 1564 h 2153"/>
              <a:gd name="T26" fmla="*/ 295 w 2400"/>
              <a:gd name="T27" fmla="*/ 1659 h 2153"/>
              <a:gd name="T28" fmla="*/ 317 w 2400"/>
              <a:gd name="T29" fmla="*/ 1732 h 2153"/>
              <a:gd name="T30" fmla="*/ 329 w 2400"/>
              <a:gd name="T31" fmla="*/ 1778 h 2153"/>
              <a:gd name="T32" fmla="*/ 328 w 2400"/>
              <a:gd name="T33" fmla="*/ 1796 h 2153"/>
              <a:gd name="T34" fmla="*/ 383 w 2400"/>
              <a:gd name="T35" fmla="*/ 1890 h 2153"/>
              <a:gd name="T36" fmla="*/ 467 w 2400"/>
              <a:gd name="T37" fmla="*/ 1971 h 2153"/>
              <a:gd name="T38" fmla="*/ 581 w 2400"/>
              <a:gd name="T39" fmla="*/ 2045 h 2153"/>
              <a:gd name="T40" fmla="*/ 710 w 2400"/>
              <a:gd name="T41" fmla="*/ 2096 h 2153"/>
              <a:gd name="T42" fmla="*/ 860 w 2400"/>
              <a:gd name="T43" fmla="*/ 2135 h 2153"/>
              <a:gd name="T44" fmla="*/ 1022 w 2400"/>
              <a:gd name="T45" fmla="*/ 2152 h 2153"/>
              <a:gd name="T46" fmla="*/ 1191 w 2400"/>
              <a:gd name="T47" fmla="*/ 2149 h 2153"/>
              <a:gd name="T48" fmla="*/ 1358 w 2400"/>
              <a:gd name="T49" fmla="*/ 2127 h 2153"/>
              <a:gd name="T50" fmla="*/ 1527 w 2400"/>
              <a:gd name="T51" fmla="*/ 2084 h 2153"/>
              <a:gd name="T52" fmla="*/ 1693 w 2400"/>
              <a:gd name="T53" fmla="*/ 2026 h 2153"/>
              <a:gd name="T54" fmla="*/ 1848 w 2400"/>
              <a:gd name="T55" fmla="*/ 1960 h 2153"/>
              <a:gd name="T56" fmla="*/ 1984 w 2400"/>
              <a:gd name="T57" fmla="*/ 1880 h 2153"/>
              <a:gd name="T58" fmla="*/ 2099 w 2400"/>
              <a:gd name="T59" fmla="*/ 1794 h 2153"/>
              <a:gd name="T60" fmla="*/ 2185 w 2400"/>
              <a:gd name="T61" fmla="*/ 1705 h 2153"/>
              <a:gd name="T62" fmla="*/ 2241 w 2400"/>
              <a:gd name="T63" fmla="*/ 1613 h 2153"/>
              <a:gd name="T64" fmla="*/ 2268 w 2400"/>
              <a:gd name="T65" fmla="*/ 1522 h 2153"/>
              <a:gd name="T66" fmla="*/ 2267 w 2400"/>
              <a:gd name="T67" fmla="*/ 1437 h 2153"/>
              <a:gd name="T68" fmla="*/ 2229 w 2400"/>
              <a:gd name="T69" fmla="*/ 1329 h 2153"/>
              <a:gd name="T70" fmla="*/ 2193 w 2400"/>
              <a:gd name="T71" fmla="*/ 1199 h 2153"/>
              <a:gd name="T72" fmla="*/ 2180 w 2400"/>
              <a:gd name="T73" fmla="*/ 1076 h 2153"/>
              <a:gd name="T74" fmla="*/ 2188 w 2400"/>
              <a:gd name="T75" fmla="*/ 968 h 2153"/>
              <a:gd name="T76" fmla="*/ 2221 w 2400"/>
              <a:gd name="T77" fmla="*/ 879 h 2153"/>
              <a:gd name="T78" fmla="*/ 2270 w 2400"/>
              <a:gd name="T79" fmla="*/ 813 h 2153"/>
              <a:gd name="T80" fmla="*/ 2337 w 2400"/>
              <a:gd name="T81" fmla="*/ 780 h 2153"/>
              <a:gd name="T82" fmla="*/ 2375 w 2400"/>
              <a:gd name="T83" fmla="*/ 754 h 2153"/>
              <a:gd name="T84" fmla="*/ 2395 w 2400"/>
              <a:gd name="T85" fmla="*/ 699 h 2153"/>
              <a:gd name="T86" fmla="*/ 2399 w 2400"/>
              <a:gd name="T87" fmla="*/ 618 h 2153"/>
              <a:gd name="T88" fmla="*/ 2384 w 2400"/>
              <a:gd name="T89" fmla="*/ 521 h 2153"/>
              <a:gd name="T90" fmla="*/ 2351 w 2400"/>
              <a:gd name="T91" fmla="*/ 413 h 2153"/>
              <a:gd name="T92" fmla="*/ 2307 w 2400"/>
              <a:gd name="T93" fmla="*/ 313 h 2153"/>
              <a:gd name="T94" fmla="*/ 2236 w 2400"/>
              <a:gd name="T95" fmla="*/ 229 h 2153"/>
              <a:gd name="T96" fmla="*/ 2140 w 2400"/>
              <a:gd name="T97" fmla="*/ 156 h 2153"/>
              <a:gd name="T98" fmla="*/ 2016 w 2400"/>
              <a:gd name="T99" fmla="*/ 97 h 2153"/>
              <a:gd name="T100" fmla="*/ 1865 w 2400"/>
              <a:gd name="T101" fmla="*/ 50 h 2153"/>
              <a:gd name="T102" fmla="*/ 1696 w 2400"/>
              <a:gd name="T103" fmla="*/ 20 h 2153"/>
              <a:gd name="T104" fmla="*/ 1507 w 2400"/>
              <a:gd name="T105" fmla="*/ 2 h 2153"/>
              <a:gd name="T106" fmla="*/ 1310 w 2400"/>
              <a:gd name="T107" fmla="*/ 4 h 2153"/>
              <a:gd name="T108" fmla="*/ 1104 w 2400"/>
              <a:gd name="T109" fmla="*/ 17 h 2153"/>
              <a:gd name="T110" fmla="*/ 890 w 2400"/>
              <a:gd name="T111" fmla="*/ 48 h 2153"/>
              <a:gd name="T112" fmla="*/ 681 w 2400"/>
              <a:gd name="T113" fmla="*/ 93 h 2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400" h="2153">
                <a:moveTo>
                  <a:pt x="681" y="93"/>
                </a:moveTo>
                <a:lnTo>
                  <a:pt x="597" y="117"/>
                </a:lnTo>
                <a:lnTo>
                  <a:pt x="516" y="147"/>
                </a:lnTo>
                <a:lnTo>
                  <a:pt x="440" y="184"/>
                </a:lnTo>
                <a:lnTo>
                  <a:pt x="365" y="224"/>
                </a:lnTo>
                <a:lnTo>
                  <a:pt x="299" y="269"/>
                </a:lnTo>
                <a:lnTo>
                  <a:pt x="237" y="319"/>
                </a:lnTo>
                <a:lnTo>
                  <a:pt x="183" y="372"/>
                </a:lnTo>
                <a:lnTo>
                  <a:pt x="132" y="431"/>
                </a:lnTo>
                <a:lnTo>
                  <a:pt x="91" y="490"/>
                </a:lnTo>
                <a:lnTo>
                  <a:pt x="55" y="553"/>
                </a:lnTo>
                <a:lnTo>
                  <a:pt x="29" y="619"/>
                </a:lnTo>
                <a:lnTo>
                  <a:pt x="10" y="685"/>
                </a:lnTo>
                <a:lnTo>
                  <a:pt x="0" y="752"/>
                </a:lnTo>
                <a:lnTo>
                  <a:pt x="0" y="820"/>
                </a:lnTo>
                <a:lnTo>
                  <a:pt x="4" y="885"/>
                </a:lnTo>
                <a:lnTo>
                  <a:pt x="19" y="951"/>
                </a:lnTo>
                <a:lnTo>
                  <a:pt x="44" y="1018"/>
                </a:lnTo>
                <a:lnTo>
                  <a:pt x="76" y="1091"/>
                </a:lnTo>
                <a:lnTo>
                  <a:pt x="103" y="1168"/>
                </a:lnTo>
                <a:lnTo>
                  <a:pt x="135" y="1240"/>
                </a:lnTo>
                <a:lnTo>
                  <a:pt x="163" y="1311"/>
                </a:lnTo>
                <a:lnTo>
                  <a:pt x="190" y="1379"/>
                </a:lnTo>
                <a:lnTo>
                  <a:pt x="217" y="1444"/>
                </a:lnTo>
                <a:lnTo>
                  <a:pt x="237" y="1506"/>
                </a:lnTo>
                <a:lnTo>
                  <a:pt x="260" y="1564"/>
                </a:lnTo>
                <a:lnTo>
                  <a:pt x="277" y="1613"/>
                </a:lnTo>
                <a:lnTo>
                  <a:pt x="295" y="1659"/>
                </a:lnTo>
                <a:lnTo>
                  <a:pt x="308" y="1697"/>
                </a:lnTo>
                <a:lnTo>
                  <a:pt x="317" y="1732"/>
                </a:lnTo>
                <a:lnTo>
                  <a:pt x="324" y="1757"/>
                </a:lnTo>
                <a:lnTo>
                  <a:pt x="329" y="1778"/>
                </a:lnTo>
                <a:lnTo>
                  <a:pt x="330" y="1788"/>
                </a:lnTo>
                <a:lnTo>
                  <a:pt x="328" y="1796"/>
                </a:lnTo>
                <a:lnTo>
                  <a:pt x="352" y="1843"/>
                </a:lnTo>
                <a:lnTo>
                  <a:pt x="383" y="1890"/>
                </a:lnTo>
                <a:lnTo>
                  <a:pt x="420" y="1932"/>
                </a:lnTo>
                <a:lnTo>
                  <a:pt x="467" y="1971"/>
                </a:lnTo>
                <a:lnTo>
                  <a:pt x="521" y="2011"/>
                </a:lnTo>
                <a:lnTo>
                  <a:pt x="581" y="2045"/>
                </a:lnTo>
                <a:lnTo>
                  <a:pt x="645" y="2072"/>
                </a:lnTo>
                <a:lnTo>
                  <a:pt x="710" y="2096"/>
                </a:lnTo>
                <a:lnTo>
                  <a:pt x="785" y="2119"/>
                </a:lnTo>
                <a:lnTo>
                  <a:pt x="860" y="2135"/>
                </a:lnTo>
                <a:lnTo>
                  <a:pt x="941" y="2145"/>
                </a:lnTo>
                <a:lnTo>
                  <a:pt x="1022" y="2152"/>
                </a:lnTo>
                <a:lnTo>
                  <a:pt x="1105" y="2150"/>
                </a:lnTo>
                <a:lnTo>
                  <a:pt x="1191" y="2149"/>
                </a:lnTo>
                <a:lnTo>
                  <a:pt x="1275" y="2139"/>
                </a:lnTo>
                <a:lnTo>
                  <a:pt x="1358" y="2127"/>
                </a:lnTo>
                <a:lnTo>
                  <a:pt x="1442" y="2109"/>
                </a:lnTo>
                <a:lnTo>
                  <a:pt x="1527" y="2084"/>
                </a:lnTo>
                <a:lnTo>
                  <a:pt x="1614" y="2056"/>
                </a:lnTo>
                <a:lnTo>
                  <a:pt x="1693" y="2026"/>
                </a:lnTo>
                <a:lnTo>
                  <a:pt x="1773" y="1992"/>
                </a:lnTo>
                <a:lnTo>
                  <a:pt x="1848" y="1960"/>
                </a:lnTo>
                <a:lnTo>
                  <a:pt x="1920" y="1919"/>
                </a:lnTo>
                <a:lnTo>
                  <a:pt x="1984" y="1880"/>
                </a:lnTo>
                <a:lnTo>
                  <a:pt x="2045" y="1837"/>
                </a:lnTo>
                <a:lnTo>
                  <a:pt x="2099" y="1794"/>
                </a:lnTo>
                <a:lnTo>
                  <a:pt x="2144" y="1751"/>
                </a:lnTo>
                <a:lnTo>
                  <a:pt x="2185" y="1705"/>
                </a:lnTo>
                <a:lnTo>
                  <a:pt x="2216" y="1659"/>
                </a:lnTo>
                <a:lnTo>
                  <a:pt x="2241" y="1613"/>
                </a:lnTo>
                <a:lnTo>
                  <a:pt x="2260" y="1567"/>
                </a:lnTo>
                <a:lnTo>
                  <a:pt x="2268" y="1522"/>
                </a:lnTo>
                <a:lnTo>
                  <a:pt x="2269" y="1479"/>
                </a:lnTo>
                <a:lnTo>
                  <a:pt x="2267" y="1437"/>
                </a:lnTo>
                <a:lnTo>
                  <a:pt x="2255" y="1396"/>
                </a:lnTo>
                <a:lnTo>
                  <a:pt x="2229" y="1329"/>
                </a:lnTo>
                <a:lnTo>
                  <a:pt x="2210" y="1264"/>
                </a:lnTo>
                <a:lnTo>
                  <a:pt x="2193" y="1199"/>
                </a:lnTo>
                <a:lnTo>
                  <a:pt x="2183" y="1136"/>
                </a:lnTo>
                <a:lnTo>
                  <a:pt x="2180" y="1076"/>
                </a:lnTo>
                <a:lnTo>
                  <a:pt x="2182" y="1019"/>
                </a:lnTo>
                <a:lnTo>
                  <a:pt x="2188" y="968"/>
                </a:lnTo>
                <a:lnTo>
                  <a:pt x="2201" y="920"/>
                </a:lnTo>
                <a:lnTo>
                  <a:pt x="2221" y="879"/>
                </a:lnTo>
                <a:lnTo>
                  <a:pt x="2243" y="842"/>
                </a:lnTo>
                <a:lnTo>
                  <a:pt x="2270" y="813"/>
                </a:lnTo>
                <a:lnTo>
                  <a:pt x="2301" y="791"/>
                </a:lnTo>
                <a:lnTo>
                  <a:pt x="2337" y="780"/>
                </a:lnTo>
                <a:lnTo>
                  <a:pt x="2356" y="770"/>
                </a:lnTo>
                <a:lnTo>
                  <a:pt x="2375" y="754"/>
                </a:lnTo>
                <a:lnTo>
                  <a:pt x="2388" y="730"/>
                </a:lnTo>
                <a:lnTo>
                  <a:pt x="2395" y="699"/>
                </a:lnTo>
                <a:lnTo>
                  <a:pt x="2398" y="664"/>
                </a:lnTo>
                <a:lnTo>
                  <a:pt x="2399" y="618"/>
                </a:lnTo>
                <a:lnTo>
                  <a:pt x="2393" y="570"/>
                </a:lnTo>
                <a:lnTo>
                  <a:pt x="2384" y="521"/>
                </a:lnTo>
                <a:lnTo>
                  <a:pt x="2371" y="467"/>
                </a:lnTo>
                <a:lnTo>
                  <a:pt x="2351" y="413"/>
                </a:lnTo>
                <a:lnTo>
                  <a:pt x="2331" y="355"/>
                </a:lnTo>
                <a:lnTo>
                  <a:pt x="2307" y="313"/>
                </a:lnTo>
                <a:lnTo>
                  <a:pt x="2278" y="269"/>
                </a:lnTo>
                <a:lnTo>
                  <a:pt x="2236" y="229"/>
                </a:lnTo>
                <a:lnTo>
                  <a:pt x="2193" y="192"/>
                </a:lnTo>
                <a:lnTo>
                  <a:pt x="2140" y="156"/>
                </a:lnTo>
                <a:lnTo>
                  <a:pt x="2081" y="125"/>
                </a:lnTo>
                <a:lnTo>
                  <a:pt x="2016" y="97"/>
                </a:lnTo>
                <a:lnTo>
                  <a:pt x="1942" y="74"/>
                </a:lnTo>
                <a:lnTo>
                  <a:pt x="1865" y="50"/>
                </a:lnTo>
                <a:lnTo>
                  <a:pt x="1785" y="33"/>
                </a:lnTo>
                <a:lnTo>
                  <a:pt x="1696" y="20"/>
                </a:lnTo>
                <a:lnTo>
                  <a:pt x="1604" y="8"/>
                </a:lnTo>
                <a:lnTo>
                  <a:pt x="1507" y="2"/>
                </a:lnTo>
                <a:lnTo>
                  <a:pt x="1411" y="0"/>
                </a:lnTo>
                <a:lnTo>
                  <a:pt x="1310" y="4"/>
                </a:lnTo>
                <a:lnTo>
                  <a:pt x="1206" y="8"/>
                </a:lnTo>
                <a:lnTo>
                  <a:pt x="1104" y="17"/>
                </a:lnTo>
                <a:lnTo>
                  <a:pt x="998" y="33"/>
                </a:lnTo>
                <a:lnTo>
                  <a:pt x="890" y="48"/>
                </a:lnTo>
                <a:lnTo>
                  <a:pt x="786" y="69"/>
                </a:lnTo>
                <a:lnTo>
                  <a:pt x="681" y="93"/>
                </a:lnTo>
              </a:path>
            </a:pathLst>
          </a:custGeom>
          <a:solidFill>
            <a:schemeClr val="folHlink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rgbClr val="00000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/>
              <a:t>Population &amp; Sample Regression Models</a:t>
            </a:r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1563688" y="2916238"/>
            <a:ext cx="20542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chemeClr val="bg2"/>
                </a:solidFill>
              </a:rPr>
              <a:t>Unknown Relationship</a:t>
            </a:r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1565275" y="1978025"/>
            <a:ext cx="20542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Population</a:t>
            </a:r>
          </a:p>
        </p:txBody>
      </p:sp>
      <p:graphicFrame>
        <p:nvGraphicFramePr>
          <p:cNvPr id="65542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884238" y="3843338"/>
          <a:ext cx="3252787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0" name="MathType Equation" r:id="rId4" imgW="3260520" imgH="466560" progId="Equation">
                  <p:embed/>
                </p:oleObj>
              </mc:Choice>
              <mc:Fallback>
                <p:oleObj name="MathType Equation" r:id="rId4" imgW="3260520" imgH="466560" progId="Equation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38" y="3843338"/>
                        <a:ext cx="3252787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3" name="Rectangle 7"/>
          <p:cNvSpPr>
            <a:spLocks noChangeArrowheads="1"/>
          </p:cNvSpPr>
          <p:nvPr/>
        </p:nvSpPr>
        <p:spPr bwMode="auto">
          <a:xfrm>
            <a:off x="1208088" y="4479925"/>
            <a:ext cx="63658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chemeClr val="bg2"/>
                </a:solidFill>
                <a:latin typeface="Wingdings" panose="05000000000000000000" pitchFamily="2" charset="2"/>
              </a:rPr>
              <a:t></a:t>
            </a:r>
            <a:r>
              <a:rPr lang="en-US" sz="3200" b="1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65544" name="Rectangle 8"/>
          <p:cNvSpPr>
            <a:spLocks noChangeArrowheads="1"/>
          </p:cNvSpPr>
          <p:nvPr/>
        </p:nvSpPr>
        <p:spPr bwMode="auto">
          <a:xfrm>
            <a:off x="3730625" y="3281363"/>
            <a:ext cx="636588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chemeClr val="bg2"/>
                </a:solidFill>
                <a:latin typeface="Wingdings" panose="05000000000000000000" pitchFamily="2" charset="2"/>
              </a:rPr>
              <a:t></a:t>
            </a:r>
            <a:r>
              <a:rPr lang="en-US" sz="3200" b="1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65545" name="Rectangle 9"/>
          <p:cNvSpPr>
            <a:spLocks noChangeArrowheads="1"/>
          </p:cNvSpPr>
          <p:nvPr/>
        </p:nvSpPr>
        <p:spPr bwMode="auto">
          <a:xfrm>
            <a:off x="1955800" y="5516563"/>
            <a:ext cx="636588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chemeClr val="bg2"/>
                </a:solidFill>
                <a:latin typeface="Wingdings" panose="05000000000000000000" pitchFamily="2" charset="2"/>
              </a:rPr>
              <a:t></a:t>
            </a:r>
            <a:r>
              <a:rPr lang="en-US" sz="3200" b="1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65546" name="Rectangle 10"/>
          <p:cNvSpPr>
            <a:spLocks noChangeArrowheads="1"/>
          </p:cNvSpPr>
          <p:nvPr/>
        </p:nvSpPr>
        <p:spPr bwMode="auto">
          <a:xfrm>
            <a:off x="2609850" y="4495800"/>
            <a:ext cx="636588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chemeClr val="bg2"/>
                </a:solidFill>
                <a:latin typeface="Wingdings" panose="05000000000000000000" pitchFamily="2" charset="2"/>
              </a:rPr>
              <a:t></a:t>
            </a:r>
            <a:r>
              <a:rPr lang="en-US" sz="3200" b="1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65547" name="Rectangle 11"/>
          <p:cNvSpPr>
            <a:spLocks noChangeArrowheads="1"/>
          </p:cNvSpPr>
          <p:nvPr/>
        </p:nvSpPr>
        <p:spPr bwMode="auto">
          <a:xfrm>
            <a:off x="2428875" y="4937125"/>
            <a:ext cx="636588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chemeClr val="bg2"/>
                </a:solidFill>
                <a:latin typeface="Wingdings" panose="05000000000000000000" pitchFamily="2" charset="2"/>
              </a:rPr>
              <a:t></a:t>
            </a:r>
            <a:r>
              <a:rPr lang="en-US" sz="3200" b="1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58536-8185-44A8-A5F5-164193B283BD}" type="datetime1">
              <a:rPr lang="en-US" smtClean="0"/>
              <a:t>2/10/2020</a:t>
            </a:fld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Linear Regression for Machine Learning</a:t>
            </a:r>
            <a:endParaRPr lang="en-US"/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6ECE-DC70-47E0-B603-9C9767B067C7}" type="slidenum">
              <a:rPr lang="en-US"/>
              <a:pPr/>
              <a:t>32</a:t>
            </a:fld>
            <a:endParaRPr lang="en-US"/>
          </a:p>
        </p:txBody>
      </p:sp>
      <p:sp>
        <p:nvSpPr>
          <p:cNvPr id="67586" name="Freeform 2"/>
          <p:cNvSpPr>
            <a:spLocks/>
          </p:cNvSpPr>
          <p:nvPr/>
        </p:nvSpPr>
        <p:spPr bwMode="auto">
          <a:xfrm>
            <a:off x="763588" y="2743200"/>
            <a:ext cx="3810000" cy="3417888"/>
          </a:xfrm>
          <a:custGeom>
            <a:avLst/>
            <a:gdLst>
              <a:gd name="T0" fmla="*/ 597 w 2400"/>
              <a:gd name="T1" fmla="*/ 117 h 2153"/>
              <a:gd name="T2" fmla="*/ 440 w 2400"/>
              <a:gd name="T3" fmla="*/ 184 h 2153"/>
              <a:gd name="T4" fmla="*/ 299 w 2400"/>
              <a:gd name="T5" fmla="*/ 269 h 2153"/>
              <a:gd name="T6" fmla="*/ 183 w 2400"/>
              <a:gd name="T7" fmla="*/ 372 h 2153"/>
              <a:gd name="T8" fmla="*/ 91 w 2400"/>
              <a:gd name="T9" fmla="*/ 490 h 2153"/>
              <a:gd name="T10" fmla="*/ 29 w 2400"/>
              <a:gd name="T11" fmla="*/ 619 h 2153"/>
              <a:gd name="T12" fmla="*/ 0 w 2400"/>
              <a:gd name="T13" fmla="*/ 752 h 2153"/>
              <a:gd name="T14" fmla="*/ 4 w 2400"/>
              <a:gd name="T15" fmla="*/ 885 h 2153"/>
              <a:gd name="T16" fmla="*/ 44 w 2400"/>
              <a:gd name="T17" fmla="*/ 1018 h 2153"/>
              <a:gd name="T18" fmla="*/ 103 w 2400"/>
              <a:gd name="T19" fmla="*/ 1168 h 2153"/>
              <a:gd name="T20" fmla="*/ 163 w 2400"/>
              <a:gd name="T21" fmla="*/ 1311 h 2153"/>
              <a:gd name="T22" fmla="*/ 217 w 2400"/>
              <a:gd name="T23" fmla="*/ 1444 h 2153"/>
              <a:gd name="T24" fmla="*/ 260 w 2400"/>
              <a:gd name="T25" fmla="*/ 1564 h 2153"/>
              <a:gd name="T26" fmla="*/ 295 w 2400"/>
              <a:gd name="T27" fmla="*/ 1659 h 2153"/>
              <a:gd name="T28" fmla="*/ 317 w 2400"/>
              <a:gd name="T29" fmla="*/ 1732 h 2153"/>
              <a:gd name="T30" fmla="*/ 329 w 2400"/>
              <a:gd name="T31" fmla="*/ 1778 h 2153"/>
              <a:gd name="T32" fmla="*/ 328 w 2400"/>
              <a:gd name="T33" fmla="*/ 1796 h 2153"/>
              <a:gd name="T34" fmla="*/ 383 w 2400"/>
              <a:gd name="T35" fmla="*/ 1890 h 2153"/>
              <a:gd name="T36" fmla="*/ 467 w 2400"/>
              <a:gd name="T37" fmla="*/ 1971 h 2153"/>
              <a:gd name="T38" fmla="*/ 581 w 2400"/>
              <a:gd name="T39" fmla="*/ 2045 h 2153"/>
              <a:gd name="T40" fmla="*/ 710 w 2400"/>
              <a:gd name="T41" fmla="*/ 2096 h 2153"/>
              <a:gd name="T42" fmla="*/ 860 w 2400"/>
              <a:gd name="T43" fmla="*/ 2135 h 2153"/>
              <a:gd name="T44" fmla="*/ 1022 w 2400"/>
              <a:gd name="T45" fmla="*/ 2152 h 2153"/>
              <a:gd name="T46" fmla="*/ 1191 w 2400"/>
              <a:gd name="T47" fmla="*/ 2149 h 2153"/>
              <a:gd name="T48" fmla="*/ 1358 w 2400"/>
              <a:gd name="T49" fmla="*/ 2127 h 2153"/>
              <a:gd name="T50" fmla="*/ 1527 w 2400"/>
              <a:gd name="T51" fmla="*/ 2084 h 2153"/>
              <a:gd name="T52" fmla="*/ 1693 w 2400"/>
              <a:gd name="T53" fmla="*/ 2026 h 2153"/>
              <a:gd name="T54" fmla="*/ 1848 w 2400"/>
              <a:gd name="T55" fmla="*/ 1960 h 2153"/>
              <a:gd name="T56" fmla="*/ 1984 w 2400"/>
              <a:gd name="T57" fmla="*/ 1880 h 2153"/>
              <a:gd name="T58" fmla="*/ 2099 w 2400"/>
              <a:gd name="T59" fmla="*/ 1794 h 2153"/>
              <a:gd name="T60" fmla="*/ 2185 w 2400"/>
              <a:gd name="T61" fmla="*/ 1705 h 2153"/>
              <a:gd name="T62" fmla="*/ 2241 w 2400"/>
              <a:gd name="T63" fmla="*/ 1613 h 2153"/>
              <a:gd name="T64" fmla="*/ 2268 w 2400"/>
              <a:gd name="T65" fmla="*/ 1522 h 2153"/>
              <a:gd name="T66" fmla="*/ 2267 w 2400"/>
              <a:gd name="T67" fmla="*/ 1437 h 2153"/>
              <a:gd name="T68" fmla="*/ 2229 w 2400"/>
              <a:gd name="T69" fmla="*/ 1329 h 2153"/>
              <a:gd name="T70" fmla="*/ 2193 w 2400"/>
              <a:gd name="T71" fmla="*/ 1199 h 2153"/>
              <a:gd name="T72" fmla="*/ 2180 w 2400"/>
              <a:gd name="T73" fmla="*/ 1076 h 2153"/>
              <a:gd name="T74" fmla="*/ 2188 w 2400"/>
              <a:gd name="T75" fmla="*/ 968 h 2153"/>
              <a:gd name="T76" fmla="*/ 2221 w 2400"/>
              <a:gd name="T77" fmla="*/ 879 h 2153"/>
              <a:gd name="T78" fmla="*/ 2270 w 2400"/>
              <a:gd name="T79" fmla="*/ 813 h 2153"/>
              <a:gd name="T80" fmla="*/ 2337 w 2400"/>
              <a:gd name="T81" fmla="*/ 780 h 2153"/>
              <a:gd name="T82" fmla="*/ 2375 w 2400"/>
              <a:gd name="T83" fmla="*/ 754 h 2153"/>
              <a:gd name="T84" fmla="*/ 2395 w 2400"/>
              <a:gd name="T85" fmla="*/ 699 h 2153"/>
              <a:gd name="T86" fmla="*/ 2399 w 2400"/>
              <a:gd name="T87" fmla="*/ 618 h 2153"/>
              <a:gd name="T88" fmla="*/ 2384 w 2400"/>
              <a:gd name="T89" fmla="*/ 521 h 2153"/>
              <a:gd name="T90" fmla="*/ 2351 w 2400"/>
              <a:gd name="T91" fmla="*/ 413 h 2153"/>
              <a:gd name="T92" fmla="*/ 2307 w 2400"/>
              <a:gd name="T93" fmla="*/ 313 h 2153"/>
              <a:gd name="T94" fmla="*/ 2236 w 2400"/>
              <a:gd name="T95" fmla="*/ 229 h 2153"/>
              <a:gd name="T96" fmla="*/ 2140 w 2400"/>
              <a:gd name="T97" fmla="*/ 156 h 2153"/>
              <a:gd name="T98" fmla="*/ 2016 w 2400"/>
              <a:gd name="T99" fmla="*/ 97 h 2153"/>
              <a:gd name="T100" fmla="*/ 1865 w 2400"/>
              <a:gd name="T101" fmla="*/ 50 h 2153"/>
              <a:gd name="T102" fmla="*/ 1696 w 2400"/>
              <a:gd name="T103" fmla="*/ 20 h 2153"/>
              <a:gd name="T104" fmla="*/ 1507 w 2400"/>
              <a:gd name="T105" fmla="*/ 2 h 2153"/>
              <a:gd name="T106" fmla="*/ 1310 w 2400"/>
              <a:gd name="T107" fmla="*/ 4 h 2153"/>
              <a:gd name="T108" fmla="*/ 1104 w 2400"/>
              <a:gd name="T109" fmla="*/ 17 h 2153"/>
              <a:gd name="T110" fmla="*/ 890 w 2400"/>
              <a:gd name="T111" fmla="*/ 48 h 2153"/>
              <a:gd name="T112" fmla="*/ 681 w 2400"/>
              <a:gd name="T113" fmla="*/ 93 h 2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400" h="2153">
                <a:moveTo>
                  <a:pt x="681" y="93"/>
                </a:moveTo>
                <a:lnTo>
                  <a:pt x="597" y="117"/>
                </a:lnTo>
                <a:lnTo>
                  <a:pt x="516" y="147"/>
                </a:lnTo>
                <a:lnTo>
                  <a:pt x="440" y="184"/>
                </a:lnTo>
                <a:lnTo>
                  <a:pt x="365" y="224"/>
                </a:lnTo>
                <a:lnTo>
                  <a:pt x="299" y="269"/>
                </a:lnTo>
                <a:lnTo>
                  <a:pt x="237" y="319"/>
                </a:lnTo>
                <a:lnTo>
                  <a:pt x="183" y="372"/>
                </a:lnTo>
                <a:lnTo>
                  <a:pt x="132" y="431"/>
                </a:lnTo>
                <a:lnTo>
                  <a:pt x="91" y="490"/>
                </a:lnTo>
                <a:lnTo>
                  <a:pt x="55" y="553"/>
                </a:lnTo>
                <a:lnTo>
                  <a:pt x="29" y="619"/>
                </a:lnTo>
                <a:lnTo>
                  <a:pt x="10" y="685"/>
                </a:lnTo>
                <a:lnTo>
                  <a:pt x="0" y="752"/>
                </a:lnTo>
                <a:lnTo>
                  <a:pt x="0" y="820"/>
                </a:lnTo>
                <a:lnTo>
                  <a:pt x="4" y="885"/>
                </a:lnTo>
                <a:lnTo>
                  <a:pt x="19" y="951"/>
                </a:lnTo>
                <a:lnTo>
                  <a:pt x="44" y="1018"/>
                </a:lnTo>
                <a:lnTo>
                  <a:pt x="76" y="1091"/>
                </a:lnTo>
                <a:lnTo>
                  <a:pt x="103" y="1168"/>
                </a:lnTo>
                <a:lnTo>
                  <a:pt x="135" y="1240"/>
                </a:lnTo>
                <a:lnTo>
                  <a:pt x="163" y="1311"/>
                </a:lnTo>
                <a:lnTo>
                  <a:pt x="190" y="1379"/>
                </a:lnTo>
                <a:lnTo>
                  <a:pt x="217" y="1444"/>
                </a:lnTo>
                <a:lnTo>
                  <a:pt x="237" y="1506"/>
                </a:lnTo>
                <a:lnTo>
                  <a:pt x="260" y="1564"/>
                </a:lnTo>
                <a:lnTo>
                  <a:pt x="277" y="1613"/>
                </a:lnTo>
                <a:lnTo>
                  <a:pt x="295" y="1659"/>
                </a:lnTo>
                <a:lnTo>
                  <a:pt x="308" y="1697"/>
                </a:lnTo>
                <a:lnTo>
                  <a:pt x="317" y="1732"/>
                </a:lnTo>
                <a:lnTo>
                  <a:pt x="324" y="1757"/>
                </a:lnTo>
                <a:lnTo>
                  <a:pt x="329" y="1778"/>
                </a:lnTo>
                <a:lnTo>
                  <a:pt x="330" y="1788"/>
                </a:lnTo>
                <a:lnTo>
                  <a:pt x="328" y="1796"/>
                </a:lnTo>
                <a:lnTo>
                  <a:pt x="352" y="1843"/>
                </a:lnTo>
                <a:lnTo>
                  <a:pt x="383" y="1890"/>
                </a:lnTo>
                <a:lnTo>
                  <a:pt x="420" y="1932"/>
                </a:lnTo>
                <a:lnTo>
                  <a:pt x="467" y="1971"/>
                </a:lnTo>
                <a:lnTo>
                  <a:pt x="521" y="2011"/>
                </a:lnTo>
                <a:lnTo>
                  <a:pt x="581" y="2045"/>
                </a:lnTo>
                <a:lnTo>
                  <a:pt x="645" y="2072"/>
                </a:lnTo>
                <a:lnTo>
                  <a:pt x="710" y="2096"/>
                </a:lnTo>
                <a:lnTo>
                  <a:pt x="785" y="2119"/>
                </a:lnTo>
                <a:lnTo>
                  <a:pt x="860" y="2135"/>
                </a:lnTo>
                <a:lnTo>
                  <a:pt x="941" y="2145"/>
                </a:lnTo>
                <a:lnTo>
                  <a:pt x="1022" y="2152"/>
                </a:lnTo>
                <a:lnTo>
                  <a:pt x="1105" y="2150"/>
                </a:lnTo>
                <a:lnTo>
                  <a:pt x="1191" y="2149"/>
                </a:lnTo>
                <a:lnTo>
                  <a:pt x="1275" y="2139"/>
                </a:lnTo>
                <a:lnTo>
                  <a:pt x="1358" y="2127"/>
                </a:lnTo>
                <a:lnTo>
                  <a:pt x="1442" y="2109"/>
                </a:lnTo>
                <a:lnTo>
                  <a:pt x="1527" y="2084"/>
                </a:lnTo>
                <a:lnTo>
                  <a:pt x="1614" y="2056"/>
                </a:lnTo>
                <a:lnTo>
                  <a:pt x="1693" y="2026"/>
                </a:lnTo>
                <a:lnTo>
                  <a:pt x="1773" y="1992"/>
                </a:lnTo>
                <a:lnTo>
                  <a:pt x="1848" y="1960"/>
                </a:lnTo>
                <a:lnTo>
                  <a:pt x="1920" y="1919"/>
                </a:lnTo>
                <a:lnTo>
                  <a:pt x="1984" y="1880"/>
                </a:lnTo>
                <a:lnTo>
                  <a:pt x="2045" y="1837"/>
                </a:lnTo>
                <a:lnTo>
                  <a:pt x="2099" y="1794"/>
                </a:lnTo>
                <a:lnTo>
                  <a:pt x="2144" y="1751"/>
                </a:lnTo>
                <a:lnTo>
                  <a:pt x="2185" y="1705"/>
                </a:lnTo>
                <a:lnTo>
                  <a:pt x="2216" y="1659"/>
                </a:lnTo>
                <a:lnTo>
                  <a:pt x="2241" y="1613"/>
                </a:lnTo>
                <a:lnTo>
                  <a:pt x="2260" y="1567"/>
                </a:lnTo>
                <a:lnTo>
                  <a:pt x="2268" y="1522"/>
                </a:lnTo>
                <a:lnTo>
                  <a:pt x="2269" y="1479"/>
                </a:lnTo>
                <a:lnTo>
                  <a:pt x="2267" y="1437"/>
                </a:lnTo>
                <a:lnTo>
                  <a:pt x="2255" y="1396"/>
                </a:lnTo>
                <a:lnTo>
                  <a:pt x="2229" y="1329"/>
                </a:lnTo>
                <a:lnTo>
                  <a:pt x="2210" y="1264"/>
                </a:lnTo>
                <a:lnTo>
                  <a:pt x="2193" y="1199"/>
                </a:lnTo>
                <a:lnTo>
                  <a:pt x="2183" y="1136"/>
                </a:lnTo>
                <a:lnTo>
                  <a:pt x="2180" y="1076"/>
                </a:lnTo>
                <a:lnTo>
                  <a:pt x="2182" y="1019"/>
                </a:lnTo>
                <a:lnTo>
                  <a:pt x="2188" y="968"/>
                </a:lnTo>
                <a:lnTo>
                  <a:pt x="2201" y="920"/>
                </a:lnTo>
                <a:lnTo>
                  <a:pt x="2221" y="879"/>
                </a:lnTo>
                <a:lnTo>
                  <a:pt x="2243" y="842"/>
                </a:lnTo>
                <a:lnTo>
                  <a:pt x="2270" y="813"/>
                </a:lnTo>
                <a:lnTo>
                  <a:pt x="2301" y="791"/>
                </a:lnTo>
                <a:lnTo>
                  <a:pt x="2337" y="780"/>
                </a:lnTo>
                <a:lnTo>
                  <a:pt x="2356" y="770"/>
                </a:lnTo>
                <a:lnTo>
                  <a:pt x="2375" y="754"/>
                </a:lnTo>
                <a:lnTo>
                  <a:pt x="2388" y="730"/>
                </a:lnTo>
                <a:lnTo>
                  <a:pt x="2395" y="699"/>
                </a:lnTo>
                <a:lnTo>
                  <a:pt x="2398" y="664"/>
                </a:lnTo>
                <a:lnTo>
                  <a:pt x="2399" y="618"/>
                </a:lnTo>
                <a:lnTo>
                  <a:pt x="2393" y="570"/>
                </a:lnTo>
                <a:lnTo>
                  <a:pt x="2384" y="521"/>
                </a:lnTo>
                <a:lnTo>
                  <a:pt x="2371" y="467"/>
                </a:lnTo>
                <a:lnTo>
                  <a:pt x="2351" y="413"/>
                </a:lnTo>
                <a:lnTo>
                  <a:pt x="2331" y="355"/>
                </a:lnTo>
                <a:lnTo>
                  <a:pt x="2307" y="313"/>
                </a:lnTo>
                <a:lnTo>
                  <a:pt x="2278" y="269"/>
                </a:lnTo>
                <a:lnTo>
                  <a:pt x="2236" y="229"/>
                </a:lnTo>
                <a:lnTo>
                  <a:pt x="2193" y="192"/>
                </a:lnTo>
                <a:lnTo>
                  <a:pt x="2140" y="156"/>
                </a:lnTo>
                <a:lnTo>
                  <a:pt x="2081" y="125"/>
                </a:lnTo>
                <a:lnTo>
                  <a:pt x="2016" y="97"/>
                </a:lnTo>
                <a:lnTo>
                  <a:pt x="1942" y="74"/>
                </a:lnTo>
                <a:lnTo>
                  <a:pt x="1865" y="50"/>
                </a:lnTo>
                <a:lnTo>
                  <a:pt x="1785" y="33"/>
                </a:lnTo>
                <a:lnTo>
                  <a:pt x="1696" y="20"/>
                </a:lnTo>
                <a:lnTo>
                  <a:pt x="1604" y="8"/>
                </a:lnTo>
                <a:lnTo>
                  <a:pt x="1507" y="2"/>
                </a:lnTo>
                <a:lnTo>
                  <a:pt x="1411" y="0"/>
                </a:lnTo>
                <a:lnTo>
                  <a:pt x="1310" y="4"/>
                </a:lnTo>
                <a:lnTo>
                  <a:pt x="1206" y="8"/>
                </a:lnTo>
                <a:lnTo>
                  <a:pt x="1104" y="17"/>
                </a:lnTo>
                <a:lnTo>
                  <a:pt x="998" y="33"/>
                </a:lnTo>
                <a:lnTo>
                  <a:pt x="890" y="48"/>
                </a:lnTo>
                <a:lnTo>
                  <a:pt x="786" y="69"/>
                </a:lnTo>
                <a:lnTo>
                  <a:pt x="681" y="93"/>
                </a:lnTo>
              </a:path>
            </a:pathLst>
          </a:custGeom>
          <a:solidFill>
            <a:schemeClr val="folHlink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rgbClr val="00000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/>
              <a:t>Population &amp; Sample Regression Models</a:t>
            </a: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1563688" y="2916238"/>
            <a:ext cx="20542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chemeClr val="bg2"/>
                </a:solidFill>
              </a:rPr>
              <a:t>Unknown Relationship</a:t>
            </a: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1565275" y="1978025"/>
            <a:ext cx="20542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Population</a:t>
            </a:r>
          </a:p>
        </p:txBody>
      </p:sp>
      <p:sp>
        <p:nvSpPr>
          <p:cNvPr id="67590" name="Rectangle 6"/>
          <p:cNvSpPr>
            <a:spLocks noChangeArrowheads="1"/>
          </p:cNvSpPr>
          <p:nvPr/>
        </p:nvSpPr>
        <p:spPr bwMode="auto">
          <a:xfrm>
            <a:off x="5286375" y="1976438"/>
            <a:ext cx="3121025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Random Sample</a:t>
            </a:r>
          </a:p>
        </p:txBody>
      </p:sp>
      <p:sp>
        <p:nvSpPr>
          <p:cNvPr id="67591" name="Oval 7"/>
          <p:cNvSpPr>
            <a:spLocks noChangeArrowheads="1"/>
          </p:cNvSpPr>
          <p:nvPr/>
        </p:nvSpPr>
        <p:spPr bwMode="auto">
          <a:xfrm>
            <a:off x="6053138" y="3587750"/>
            <a:ext cx="1587500" cy="9779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2" name="Oval 8"/>
          <p:cNvSpPr>
            <a:spLocks noChangeArrowheads="1"/>
          </p:cNvSpPr>
          <p:nvPr/>
        </p:nvSpPr>
        <p:spPr bwMode="auto">
          <a:xfrm>
            <a:off x="2063750" y="4502150"/>
            <a:ext cx="1587500" cy="9779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7593" name="Object 9">
            <a:hlinkClick r:id="" action="ppaction://ole?verb=0"/>
          </p:cNvPr>
          <p:cNvGraphicFramePr>
            <a:graphicFrameLocks/>
          </p:cNvGraphicFramePr>
          <p:nvPr/>
        </p:nvGraphicFramePr>
        <p:xfrm>
          <a:off x="884238" y="3843338"/>
          <a:ext cx="3252787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6" name="MathType Equation" r:id="rId4" imgW="3260520" imgH="466560" progId="Equation">
                  <p:embed/>
                </p:oleObj>
              </mc:Choice>
              <mc:Fallback>
                <p:oleObj name="MathType Equation" r:id="rId4" imgW="3260520" imgH="466560" progId="Equation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38" y="3843338"/>
                        <a:ext cx="3252787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4" name="Rectangle 10"/>
          <p:cNvSpPr>
            <a:spLocks noChangeArrowheads="1"/>
          </p:cNvSpPr>
          <p:nvPr/>
        </p:nvSpPr>
        <p:spPr bwMode="auto">
          <a:xfrm>
            <a:off x="1208088" y="4479925"/>
            <a:ext cx="63658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chemeClr val="bg2"/>
                </a:solidFill>
                <a:latin typeface="Wingdings" panose="05000000000000000000" pitchFamily="2" charset="2"/>
              </a:rPr>
              <a:t></a:t>
            </a:r>
            <a:r>
              <a:rPr lang="en-US" sz="3200" b="1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67595" name="Rectangle 11"/>
          <p:cNvSpPr>
            <a:spLocks noChangeArrowheads="1"/>
          </p:cNvSpPr>
          <p:nvPr/>
        </p:nvSpPr>
        <p:spPr bwMode="auto">
          <a:xfrm>
            <a:off x="2609850" y="4495800"/>
            <a:ext cx="636588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Wingdings" panose="05000000000000000000" pitchFamily="2" charset="2"/>
              </a:rPr>
              <a:t></a:t>
            </a: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67596" name="Rectangle 12"/>
          <p:cNvSpPr>
            <a:spLocks noChangeArrowheads="1"/>
          </p:cNvSpPr>
          <p:nvPr/>
        </p:nvSpPr>
        <p:spPr bwMode="auto">
          <a:xfrm>
            <a:off x="3730625" y="3281363"/>
            <a:ext cx="636588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chemeClr val="bg2"/>
                </a:solidFill>
                <a:latin typeface="Wingdings" panose="05000000000000000000" pitchFamily="2" charset="2"/>
              </a:rPr>
              <a:t></a:t>
            </a:r>
            <a:r>
              <a:rPr lang="en-US" sz="3200" b="1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67597" name="Rectangle 13"/>
          <p:cNvSpPr>
            <a:spLocks noChangeArrowheads="1"/>
          </p:cNvSpPr>
          <p:nvPr/>
        </p:nvSpPr>
        <p:spPr bwMode="auto">
          <a:xfrm>
            <a:off x="1955800" y="5516563"/>
            <a:ext cx="636588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chemeClr val="bg2"/>
                </a:solidFill>
                <a:latin typeface="Wingdings" panose="05000000000000000000" pitchFamily="2" charset="2"/>
              </a:rPr>
              <a:t></a:t>
            </a:r>
            <a:r>
              <a:rPr lang="en-US" sz="3200" b="1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67598" name="Rectangle 14"/>
          <p:cNvSpPr>
            <a:spLocks noChangeArrowheads="1"/>
          </p:cNvSpPr>
          <p:nvPr/>
        </p:nvSpPr>
        <p:spPr bwMode="auto">
          <a:xfrm>
            <a:off x="2428875" y="4937125"/>
            <a:ext cx="636588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Wingdings" panose="05000000000000000000" pitchFamily="2" charset="2"/>
              </a:rPr>
              <a:t></a:t>
            </a: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67599" name="Rectangle 15"/>
          <p:cNvSpPr>
            <a:spLocks noChangeArrowheads="1"/>
          </p:cNvSpPr>
          <p:nvPr/>
        </p:nvSpPr>
        <p:spPr bwMode="auto">
          <a:xfrm>
            <a:off x="6681788" y="3629025"/>
            <a:ext cx="63658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Wingdings" panose="05000000000000000000" pitchFamily="2" charset="2"/>
              </a:rPr>
              <a:t></a:t>
            </a: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67600" name="Rectangle 16"/>
          <p:cNvSpPr>
            <a:spLocks noChangeArrowheads="1"/>
          </p:cNvSpPr>
          <p:nvPr/>
        </p:nvSpPr>
        <p:spPr bwMode="auto">
          <a:xfrm>
            <a:off x="6500813" y="4070350"/>
            <a:ext cx="63658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Wingdings" panose="05000000000000000000" pitchFamily="2" charset="2"/>
              </a:rPr>
              <a:t></a:t>
            </a: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grpSp>
        <p:nvGrpSpPr>
          <p:cNvPr id="67603" name="Group 19"/>
          <p:cNvGrpSpPr>
            <a:grpSpLocks/>
          </p:cNvGrpSpPr>
          <p:nvPr/>
        </p:nvGrpSpPr>
        <p:grpSpPr bwMode="auto">
          <a:xfrm>
            <a:off x="3313113" y="4667250"/>
            <a:ext cx="3108325" cy="1100138"/>
            <a:chOff x="2087" y="2940"/>
            <a:chExt cx="1958" cy="693"/>
          </a:xfrm>
        </p:grpSpPr>
        <p:sp>
          <p:nvSpPr>
            <p:cNvPr id="67601" name="Freeform 17"/>
            <p:cNvSpPr>
              <a:spLocks/>
            </p:cNvSpPr>
            <p:nvPr/>
          </p:nvSpPr>
          <p:spPr bwMode="auto">
            <a:xfrm>
              <a:off x="2087" y="2940"/>
              <a:ext cx="1958" cy="655"/>
            </a:xfrm>
            <a:custGeom>
              <a:avLst/>
              <a:gdLst>
                <a:gd name="T0" fmla="*/ 38 w 1958"/>
                <a:gd name="T1" fmla="*/ 357 h 655"/>
                <a:gd name="T2" fmla="*/ 139 w 1958"/>
                <a:gd name="T3" fmla="*/ 422 h 655"/>
                <a:gd name="T4" fmla="*/ 270 w 1958"/>
                <a:gd name="T5" fmla="*/ 486 h 655"/>
                <a:gd name="T6" fmla="*/ 408 w 1958"/>
                <a:gd name="T7" fmla="*/ 533 h 655"/>
                <a:gd name="T8" fmla="*/ 565 w 1958"/>
                <a:gd name="T9" fmla="*/ 581 h 655"/>
                <a:gd name="T10" fmla="*/ 733 w 1958"/>
                <a:gd name="T11" fmla="*/ 614 h 655"/>
                <a:gd name="T12" fmla="*/ 937 w 1958"/>
                <a:gd name="T13" fmla="*/ 636 h 655"/>
                <a:gd name="T14" fmla="*/ 1118 w 1958"/>
                <a:gd name="T15" fmla="*/ 643 h 655"/>
                <a:gd name="T16" fmla="*/ 1302 w 1958"/>
                <a:gd name="T17" fmla="*/ 615 h 655"/>
                <a:gd name="T18" fmla="*/ 1471 w 1958"/>
                <a:gd name="T19" fmla="*/ 563 h 655"/>
                <a:gd name="T20" fmla="*/ 1571 w 1958"/>
                <a:gd name="T21" fmla="*/ 505 h 655"/>
                <a:gd name="T22" fmla="*/ 1647 w 1958"/>
                <a:gd name="T23" fmla="*/ 449 h 655"/>
                <a:gd name="T24" fmla="*/ 1807 w 1958"/>
                <a:gd name="T25" fmla="*/ 654 h 655"/>
                <a:gd name="T26" fmla="*/ 1825 w 1958"/>
                <a:gd name="T27" fmla="*/ 473 h 655"/>
                <a:gd name="T28" fmla="*/ 1866 w 1958"/>
                <a:gd name="T29" fmla="*/ 277 h 655"/>
                <a:gd name="T30" fmla="*/ 1957 w 1958"/>
                <a:gd name="T31" fmla="*/ 127 h 655"/>
                <a:gd name="T32" fmla="*/ 1839 w 1958"/>
                <a:gd name="T33" fmla="*/ 83 h 655"/>
                <a:gd name="T34" fmla="*/ 1640 w 1958"/>
                <a:gd name="T35" fmla="*/ 71 h 655"/>
                <a:gd name="T36" fmla="*/ 1496 w 1958"/>
                <a:gd name="T37" fmla="*/ 36 h 655"/>
                <a:gd name="T38" fmla="*/ 1541 w 1958"/>
                <a:gd name="T39" fmla="*/ 197 h 655"/>
                <a:gd name="T40" fmla="*/ 1419 w 1958"/>
                <a:gd name="T41" fmla="*/ 291 h 655"/>
                <a:gd name="T42" fmla="*/ 1265 w 1958"/>
                <a:gd name="T43" fmla="*/ 360 h 655"/>
                <a:gd name="T44" fmla="*/ 1086 w 1958"/>
                <a:gd name="T45" fmla="*/ 411 h 655"/>
                <a:gd name="T46" fmla="*/ 855 w 1958"/>
                <a:gd name="T47" fmla="*/ 445 h 655"/>
                <a:gd name="T48" fmla="*/ 649 w 1958"/>
                <a:gd name="T49" fmla="*/ 447 h 655"/>
                <a:gd name="T50" fmla="*/ 551 w 1958"/>
                <a:gd name="T51" fmla="*/ 444 h 655"/>
                <a:gd name="T52" fmla="*/ 468 w 1958"/>
                <a:gd name="T53" fmla="*/ 434 h 655"/>
                <a:gd name="T54" fmla="*/ 335 w 1958"/>
                <a:gd name="T55" fmla="*/ 412 h 655"/>
                <a:gd name="T56" fmla="*/ 252 w 1958"/>
                <a:gd name="T57" fmla="*/ 392 h 655"/>
                <a:gd name="T58" fmla="*/ 173 w 1958"/>
                <a:gd name="T59" fmla="*/ 368 h 655"/>
                <a:gd name="T60" fmla="*/ 86 w 1958"/>
                <a:gd name="T61" fmla="*/ 331 h 655"/>
                <a:gd name="T62" fmla="*/ 0 w 1958"/>
                <a:gd name="T63" fmla="*/ 291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58" h="655">
                  <a:moveTo>
                    <a:pt x="0" y="291"/>
                  </a:moveTo>
                  <a:lnTo>
                    <a:pt x="38" y="357"/>
                  </a:lnTo>
                  <a:lnTo>
                    <a:pt x="95" y="393"/>
                  </a:lnTo>
                  <a:lnTo>
                    <a:pt x="139" y="422"/>
                  </a:lnTo>
                  <a:lnTo>
                    <a:pt x="200" y="455"/>
                  </a:lnTo>
                  <a:lnTo>
                    <a:pt x="270" y="486"/>
                  </a:lnTo>
                  <a:lnTo>
                    <a:pt x="329" y="503"/>
                  </a:lnTo>
                  <a:lnTo>
                    <a:pt x="408" y="533"/>
                  </a:lnTo>
                  <a:lnTo>
                    <a:pt x="488" y="557"/>
                  </a:lnTo>
                  <a:lnTo>
                    <a:pt x="565" y="581"/>
                  </a:lnTo>
                  <a:lnTo>
                    <a:pt x="664" y="604"/>
                  </a:lnTo>
                  <a:lnTo>
                    <a:pt x="733" y="614"/>
                  </a:lnTo>
                  <a:lnTo>
                    <a:pt x="830" y="625"/>
                  </a:lnTo>
                  <a:lnTo>
                    <a:pt x="937" y="636"/>
                  </a:lnTo>
                  <a:lnTo>
                    <a:pt x="1040" y="642"/>
                  </a:lnTo>
                  <a:lnTo>
                    <a:pt x="1118" y="643"/>
                  </a:lnTo>
                  <a:lnTo>
                    <a:pt x="1219" y="630"/>
                  </a:lnTo>
                  <a:lnTo>
                    <a:pt x="1302" y="615"/>
                  </a:lnTo>
                  <a:lnTo>
                    <a:pt x="1387" y="593"/>
                  </a:lnTo>
                  <a:lnTo>
                    <a:pt x="1471" y="563"/>
                  </a:lnTo>
                  <a:lnTo>
                    <a:pt x="1518" y="538"/>
                  </a:lnTo>
                  <a:lnTo>
                    <a:pt x="1571" y="505"/>
                  </a:lnTo>
                  <a:lnTo>
                    <a:pt x="1610" y="476"/>
                  </a:lnTo>
                  <a:lnTo>
                    <a:pt x="1647" y="449"/>
                  </a:lnTo>
                  <a:lnTo>
                    <a:pt x="1671" y="421"/>
                  </a:lnTo>
                  <a:lnTo>
                    <a:pt x="1807" y="654"/>
                  </a:lnTo>
                  <a:lnTo>
                    <a:pt x="1813" y="571"/>
                  </a:lnTo>
                  <a:lnTo>
                    <a:pt x="1825" y="473"/>
                  </a:lnTo>
                  <a:lnTo>
                    <a:pt x="1839" y="375"/>
                  </a:lnTo>
                  <a:lnTo>
                    <a:pt x="1866" y="277"/>
                  </a:lnTo>
                  <a:lnTo>
                    <a:pt x="1894" y="213"/>
                  </a:lnTo>
                  <a:lnTo>
                    <a:pt x="1957" y="127"/>
                  </a:lnTo>
                  <a:lnTo>
                    <a:pt x="1926" y="77"/>
                  </a:lnTo>
                  <a:lnTo>
                    <a:pt x="1839" y="83"/>
                  </a:lnTo>
                  <a:lnTo>
                    <a:pt x="1744" y="86"/>
                  </a:lnTo>
                  <a:lnTo>
                    <a:pt x="1640" y="71"/>
                  </a:lnTo>
                  <a:lnTo>
                    <a:pt x="1550" y="52"/>
                  </a:lnTo>
                  <a:lnTo>
                    <a:pt x="1496" y="36"/>
                  </a:lnTo>
                  <a:lnTo>
                    <a:pt x="1427" y="0"/>
                  </a:lnTo>
                  <a:lnTo>
                    <a:pt x="1541" y="197"/>
                  </a:lnTo>
                  <a:lnTo>
                    <a:pt x="1478" y="251"/>
                  </a:lnTo>
                  <a:lnTo>
                    <a:pt x="1419" y="291"/>
                  </a:lnTo>
                  <a:lnTo>
                    <a:pt x="1343" y="330"/>
                  </a:lnTo>
                  <a:lnTo>
                    <a:pt x="1265" y="360"/>
                  </a:lnTo>
                  <a:lnTo>
                    <a:pt x="1170" y="389"/>
                  </a:lnTo>
                  <a:lnTo>
                    <a:pt x="1086" y="411"/>
                  </a:lnTo>
                  <a:lnTo>
                    <a:pt x="961" y="435"/>
                  </a:lnTo>
                  <a:lnTo>
                    <a:pt x="855" y="445"/>
                  </a:lnTo>
                  <a:lnTo>
                    <a:pt x="758" y="449"/>
                  </a:lnTo>
                  <a:lnTo>
                    <a:pt x="649" y="447"/>
                  </a:lnTo>
                  <a:lnTo>
                    <a:pt x="598" y="445"/>
                  </a:lnTo>
                  <a:lnTo>
                    <a:pt x="551" y="444"/>
                  </a:lnTo>
                  <a:lnTo>
                    <a:pt x="509" y="438"/>
                  </a:lnTo>
                  <a:lnTo>
                    <a:pt x="468" y="434"/>
                  </a:lnTo>
                  <a:lnTo>
                    <a:pt x="391" y="425"/>
                  </a:lnTo>
                  <a:lnTo>
                    <a:pt x="335" y="412"/>
                  </a:lnTo>
                  <a:lnTo>
                    <a:pt x="294" y="402"/>
                  </a:lnTo>
                  <a:lnTo>
                    <a:pt x="252" y="392"/>
                  </a:lnTo>
                  <a:lnTo>
                    <a:pt x="210" y="378"/>
                  </a:lnTo>
                  <a:lnTo>
                    <a:pt x="173" y="368"/>
                  </a:lnTo>
                  <a:lnTo>
                    <a:pt x="131" y="352"/>
                  </a:lnTo>
                  <a:lnTo>
                    <a:pt x="86" y="331"/>
                  </a:lnTo>
                  <a:lnTo>
                    <a:pt x="39" y="312"/>
                  </a:lnTo>
                  <a:lnTo>
                    <a:pt x="0" y="291"/>
                  </a:lnTo>
                </a:path>
              </a:pathLst>
            </a:custGeom>
            <a:solidFill>
              <a:srgbClr val="008000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02" name="Freeform 18"/>
            <p:cNvSpPr>
              <a:spLocks/>
            </p:cNvSpPr>
            <p:nvPr/>
          </p:nvSpPr>
          <p:spPr bwMode="auto">
            <a:xfrm>
              <a:off x="2127" y="2997"/>
              <a:ext cx="1918" cy="636"/>
            </a:xfrm>
            <a:custGeom>
              <a:avLst/>
              <a:gdLst>
                <a:gd name="T0" fmla="*/ 0 w 1918"/>
                <a:gd name="T1" fmla="*/ 297 h 636"/>
                <a:gd name="T2" fmla="*/ 52 w 1918"/>
                <a:gd name="T3" fmla="*/ 342 h 636"/>
                <a:gd name="T4" fmla="*/ 97 w 1918"/>
                <a:gd name="T5" fmla="*/ 377 h 636"/>
                <a:gd name="T6" fmla="*/ 139 w 1918"/>
                <a:gd name="T7" fmla="*/ 403 h 636"/>
                <a:gd name="T8" fmla="*/ 187 w 1918"/>
                <a:gd name="T9" fmla="*/ 432 h 636"/>
                <a:gd name="T10" fmla="*/ 256 w 1918"/>
                <a:gd name="T11" fmla="*/ 472 h 636"/>
                <a:gd name="T12" fmla="*/ 325 w 1918"/>
                <a:gd name="T13" fmla="*/ 504 h 636"/>
                <a:gd name="T14" fmla="*/ 405 w 1918"/>
                <a:gd name="T15" fmla="*/ 534 h 636"/>
                <a:gd name="T16" fmla="*/ 485 w 1918"/>
                <a:gd name="T17" fmla="*/ 558 h 636"/>
                <a:gd name="T18" fmla="*/ 560 w 1918"/>
                <a:gd name="T19" fmla="*/ 578 h 636"/>
                <a:gd name="T20" fmla="*/ 657 w 1918"/>
                <a:gd name="T21" fmla="*/ 600 h 636"/>
                <a:gd name="T22" fmla="*/ 727 w 1918"/>
                <a:gd name="T23" fmla="*/ 611 h 636"/>
                <a:gd name="T24" fmla="*/ 823 w 1918"/>
                <a:gd name="T25" fmla="*/ 620 h 636"/>
                <a:gd name="T26" fmla="*/ 928 w 1918"/>
                <a:gd name="T27" fmla="*/ 630 h 636"/>
                <a:gd name="T28" fmla="*/ 1032 w 1918"/>
                <a:gd name="T29" fmla="*/ 634 h 636"/>
                <a:gd name="T30" fmla="*/ 1109 w 1918"/>
                <a:gd name="T31" fmla="*/ 635 h 636"/>
                <a:gd name="T32" fmla="*/ 1211 w 1918"/>
                <a:gd name="T33" fmla="*/ 622 h 636"/>
                <a:gd name="T34" fmla="*/ 1291 w 1918"/>
                <a:gd name="T35" fmla="*/ 606 h 636"/>
                <a:gd name="T36" fmla="*/ 1376 w 1918"/>
                <a:gd name="T37" fmla="*/ 584 h 636"/>
                <a:gd name="T38" fmla="*/ 1461 w 1918"/>
                <a:gd name="T39" fmla="*/ 554 h 636"/>
                <a:gd name="T40" fmla="*/ 1508 w 1918"/>
                <a:gd name="T41" fmla="*/ 532 h 636"/>
                <a:gd name="T42" fmla="*/ 1561 w 1918"/>
                <a:gd name="T43" fmla="*/ 498 h 636"/>
                <a:gd name="T44" fmla="*/ 1599 w 1918"/>
                <a:gd name="T45" fmla="*/ 468 h 636"/>
                <a:gd name="T46" fmla="*/ 1636 w 1918"/>
                <a:gd name="T47" fmla="*/ 439 h 636"/>
                <a:gd name="T48" fmla="*/ 1663 w 1918"/>
                <a:gd name="T49" fmla="*/ 413 h 636"/>
                <a:gd name="T50" fmla="*/ 1774 w 1918"/>
                <a:gd name="T51" fmla="*/ 606 h 636"/>
                <a:gd name="T52" fmla="*/ 1782 w 1918"/>
                <a:gd name="T53" fmla="*/ 519 h 636"/>
                <a:gd name="T54" fmla="*/ 1795 w 1918"/>
                <a:gd name="T55" fmla="*/ 439 h 636"/>
                <a:gd name="T56" fmla="*/ 1812 w 1918"/>
                <a:gd name="T57" fmla="*/ 332 h 636"/>
                <a:gd name="T58" fmla="*/ 1840 w 1918"/>
                <a:gd name="T59" fmla="*/ 239 h 636"/>
                <a:gd name="T60" fmla="*/ 1872 w 1918"/>
                <a:gd name="T61" fmla="*/ 158 h 636"/>
                <a:gd name="T62" fmla="*/ 1917 w 1918"/>
                <a:gd name="T63" fmla="*/ 71 h 636"/>
                <a:gd name="T64" fmla="*/ 1831 w 1918"/>
                <a:gd name="T65" fmla="*/ 77 h 636"/>
                <a:gd name="T66" fmla="*/ 1737 w 1918"/>
                <a:gd name="T67" fmla="*/ 80 h 636"/>
                <a:gd name="T68" fmla="*/ 1633 w 1918"/>
                <a:gd name="T69" fmla="*/ 68 h 636"/>
                <a:gd name="T70" fmla="*/ 1544 w 1918"/>
                <a:gd name="T71" fmla="*/ 48 h 636"/>
                <a:gd name="T72" fmla="*/ 1491 w 1918"/>
                <a:gd name="T73" fmla="*/ 34 h 636"/>
                <a:gd name="T74" fmla="*/ 1422 w 1918"/>
                <a:gd name="T75" fmla="*/ 0 h 636"/>
                <a:gd name="T76" fmla="*/ 1534 w 1918"/>
                <a:gd name="T77" fmla="*/ 195 h 636"/>
                <a:gd name="T78" fmla="*/ 1472 w 1918"/>
                <a:gd name="T79" fmla="*/ 245 h 636"/>
                <a:gd name="T80" fmla="*/ 1413 w 1918"/>
                <a:gd name="T81" fmla="*/ 287 h 636"/>
                <a:gd name="T82" fmla="*/ 1335 w 1918"/>
                <a:gd name="T83" fmla="*/ 325 h 636"/>
                <a:gd name="T84" fmla="*/ 1258 w 1918"/>
                <a:gd name="T85" fmla="*/ 357 h 636"/>
                <a:gd name="T86" fmla="*/ 1164 w 1918"/>
                <a:gd name="T87" fmla="*/ 384 h 636"/>
                <a:gd name="T88" fmla="*/ 1080 w 1918"/>
                <a:gd name="T89" fmla="*/ 405 h 636"/>
                <a:gd name="T90" fmla="*/ 954 w 1918"/>
                <a:gd name="T91" fmla="*/ 431 h 636"/>
                <a:gd name="T92" fmla="*/ 851 w 1918"/>
                <a:gd name="T93" fmla="*/ 442 h 636"/>
                <a:gd name="T94" fmla="*/ 753 w 1918"/>
                <a:gd name="T95" fmla="*/ 449 h 636"/>
                <a:gd name="T96" fmla="*/ 645 w 1918"/>
                <a:gd name="T97" fmla="*/ 446 h 636"/>
                <a:gd name="T98" fmla="*/ 595 w 1918"/>
                <a:gd name="T99" fmla="*/ 445 h 636"/>
                <a:gd name="T100" fmla="*/ 548 w 1918"/>
                <a:gd name="T101" fmla="*/ 444 h 636"/>
                <a:gd name="T102" fmla="*/ 505 w 1918"/>
                <a:gd name="T103" fmla="*/ 438 h 636"/>
                <a:gd name="T104" fmla="*/ 463 w 1918"/>
                <a:gd name="T105" fmla="*/ 433 h 636"/>
                <a:gd name="T106" fmla="*/ 390 w 1918"/>
                <a:gd name="T107" fmla="*/ 427 h 636"/>
                <a:gd name="T108" fmla="*/ 334 w 1918"/>
                <a:gd name="T109" fmla="*/ 414 h 636"/>
                <a:gd name="T110" fmla="*/ 293 w 1918"/>
                <a:gd name="T111" fmla="*/ 404 h 636"/>
                <a:gd name="T112" fmla="*/ 250 w 1918"/>
                <a:gd name="T113" fmla="*/ 394 h 636"/>
                <a:gd name="T114" fmla="*/ 208 w 1918"/>
                <a:gd name="T115" fmla="*/ 382 h 636"/>
                <a:gd name="T116" fmla="*/ 173 w 1918"/>
                <a:gd name="T117" fmla="*/ 371 h 636"/>
                <a:gd name="T118" fmla="*/ 130 w 1918"/>
                <a:gd name="T119" fmla="*/ 357 h 636"/>
                <a:gd name="T120" fmla="*/ 84 w 1918"/>
                <a:gd name="T121" fmla="*/ 337 h 636"/>
                <a:gd name="T122" fmla="*/ 41 w 1918"/>
                <a:gd name="T123" fmla="*/ 320 h 636"/>
                <a:gd name="T124" fmla="*/ 0 w 1918"/>
                <a:gd name="T125" fmla="*/ 297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918" h="636">
                  <a:moveTo>
                    <a:pt x="0" y="297"/>
                  </a:moveTo>
                  <a:lnTo>
                    <a:pt x="52" y="342"/>
                  </a:lnTo>
                  <a:lnTo>
                    <a:pt x="97" y="377"/>
                  </a:lnTo>
                  <a:lnTo>
                    <a:pt x="139" y="403"/>
                  </a:lnTo>
                  <a:lnTo>
                    <a:pt x="187" y="432"/>
                  </a:lnTo>
                  <a:lnTo>
                    <a:pt x="256" y="472"/>
                  </a:lnTo>
                  <a:lnTo>
                    <a:pt x="325" y="504"/>
                  </a:lnTo>
                  <a:lnTo>
                    <a:pt x="405" y="534"/>
                  </a:lnTo>
                  <a:lnTo>
                    <a:pt x="485" y="558"/>
                  </a:lnTo>
                  <a:lnTo>
                    <a:pt x="560" y="578"/>
                  </a:lnTo>
                  <a:lnTo>
                    <a:pt x="657" y="600"/>
                  </a:lnTo>
                  <a:lnTo>
                    <a:pt x="727" y="611"/>
                  </a:lnTo>
                  <a:lnTo>
                    <a:pt x="823" y="620"/>
                  </a:lnTo>
                  <a:lnTo>
                    <a:pt x="928" y="630"/>
                  </a:lnTo>
                  <a:lnTo>
                    <a:pt x="1032" y="634"/>
                  </a:lnTo>
                  <a:lnTo>
                    <a:pt x="1109" y="635"/>
                  </a:lnTo>
                  <a:lnTo>
                    <a:pt x="1211" y="622"/>
                  </a:lnTo>
                  <a:lnTo>
                    <a:pt x="1291" y="606"/>
                  </a:lnTo>
                  <a:lnTo>
                    <a:pt x="1376" y="584"/>
                  </a:lnTo>
                  <a:lnTo>
                    <a:pt x="1461" y="554"/>
                  </a:lnTo>
                  <a:lnTo>
                    <a:pt x="1508" y="532"/>
                  </a:lnTo>
                  <a:lnTo>
                    <a:pt x="1561" y="498"/>
                  </a:lnTo>
                  <a:lnTo>
                    <a:pt x="1599" y="468"/>
                  </a:lnTo>
                  <a:lnTo>
                    <a:pt x="1636" y="439"/>
                  </a:lnTo>
                  <a:lnTo>
                    <a:pt x="1663" y="413"/>
                  </a:lnTo>
                  <a:lnTo>
                    <a:pt x="1774" y="606"/>
                  </a:lnTo>
                  <a:lnTo>
                    <a:pt x="1782" y="519"/>
                  </a:lnTo>
                  <a:lnTo>
                    <a:pt x="1795" y="439"/>
                  </a:lnTo>
                  <a:lnTo>
                    <a:pt x="1812" y="332"/>
                  </a:lnTo>
                  <a:lnTo>
                    <a:pt x="1840" y="239"/>
                  </a:lnTo>
                  <a:lnTo>
                    <a:pt x="1872" y="158"/>
                  </a:lnTo>
                  <a:lnTo>
                    <a:pt x="1917" y="71"/>
                  </a:lnTo>
                  <a:lnTo>
                    <a:pt x="1831" y="77"/>
                  </a:lnTo>
                  <a:lnTo>
                    <a:pt x="1737" y="80"/>
                  </a:lnTo>
                  <a:lnTo>
                    <a:pt x="1633" y="68"/>
                  </a:lnTo>
                  <a:lnTo>
                    <a:pt x="1544" y="48"/>
                  </a:lnTo>
                  <a:lnTo>
                    <a:pt x="1491" y="34"/>
                  </a:lnTo>
                  <a:lnTo>
                    <a:pt x="1422" y="0"/>
                  </a:lnTo>
                  <a:lnTo>
                    <a:pt x="1534" y="195"/>
                  </a:lnTo>
                  <a:lnTo>
                    <a:pt x="1472" y="245"/>
                  </a:lnTo>
                  <a:lnTo>
                    <a:pt x="1413" y="287"/>
                  </a:lnTo>
                  <a:lnTo>
                    <a:pt x="1335" y="325"/>
                  </a:lnTo>
                  <a:lnTo>
                    <a:pt x="1258" y="357"/>
                  </a:lnTo>
                  <a:lnTo>
                    <a:pt x="1164" y="384"/>
                  </a:lnTo>
                  <a:lnTo>
                    <a:pt x="1080" y="405"/>
                  </a:lnTo>
                  <a:lnTo>
                    <a:pt x="954" y="431"/>
                  </a:lnTo>
                  <a:lnTo>
                    <a:pt x="851" y="442"/>
                  </a:lnTo>
                  <a:lnTo>
                    <a:pt x="753" y="449"/>
                  </a:lnTo>
                  <a:lnTo>
                    <a:pt x="645" y="446"/>
                  </a:lnTo>
                  <a:lnTo>
                    <a:pt x="595" y="445"/>
                  </a:lnTo>
                  <a:lnTo>
                    <a:pt x="548" y="444"/>
                  </a:lnTo>
                  <a:lnTo>
                    <a:pt x="505" y="438"/>
                  </a:lnTo>
                  <a:lnTo>
                    <a:pt x="463" y="433"/>
                  </a:lnTo>
                  <a:lnTo>
                    <a:pt x="390" y="427"/>
                  </a:lnTo>
                  <a:lnTo>
                    <a:pt x="334" y="414"/>
                  </a:lnTo>
                  <a:lnTo>
                    <a:pt x="293" y="404"/>
                  </a:lnTo>
                  <a:lnTo>
                    <a:pt x="250" y="394"/>
                  </a:lnTo>
                  <a:lnTo>
                    <a:pt x="208" y="382"/>
                  </a:lnTo>
                  <a:lnTo>
                    <a:pt x="173" y="371"/>
                  </a:lnTo>
                  <a:lnTo>
                    <a:pt x="130" y="357"/>
                  </a:lnTo>
                  <a:lnTo>
                    <a:pt x="84" y="337"/>
                  </a:lnTo>
                  <a:lnTo>
                    <a:pt x="41" y="320"/>
                  </a:lnTo>
                  <a:lnTo>
                    <a:pt x="0" y="297"/>
                  </a:lnTo>
                </a:path>
              </a:pathLst>
            </a:custGeom>
            <a:solidFill>
              <a:srgbClr val="00FF00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4A5A-52ED-476C-90F9-D43E5ECBC40D}" type="datetime1">
              <a:rPr lang="en-US" smtClean="0"/>
              <a:t>2/10/2020</a:t>
            </a:fld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Linear Regression for Machine Learning</a:t>
            </a:r>
            <a:endParaRPr lang="en-US"/>
          </a:p>
        </p:txBody>
      </p:sp>
      <p:sp>
        <p:nvSpPr>
          <p:cNvPr id="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C6BCF-8E2E-4AFF-A885-AABF5F6ACCFD}" type="slidenum">
              <a:rPr lang="en-US"/>
              <a:pPr/>
              <a:t>33</a:t>
            </a:fld>
            <a:endParaRPr lang="en-US"/>
          </a:p>
        </p:txBody>
      </p:sp>
      <p:sp>
        <p:nvSpPr>
          <p:cNvPr id="69634" name="Freeform 2"/>
          <p:cNvSpPr>
            <a:spLocks/>
          </p:cNvSpPr>
          <p:nvPr/>
        </p:nvSpPr>
        <p:spPr bwMode="auto">
          <a:xfrm>
            <a:off x="763588" y="2743200"/>
            <a:ext cx="3810000" cy="3417888"/>
          </a:xfrm>
          <a:custGeom>
            <a:avLst/>
            <a:gdLst>
              <a:gd name="T0" fmla="*/ 597 w 2400"/>
              <a:gd name="T1" fmla="*/ 117 h 2153"/>
              <a:gd name="T2" fmla="*/ 440 w 2400"/>
              <a:gd name="T3" fmla="*/ 184 h 2153"/>
              <a:gd name="T4" fmla="*/ 299 w 2400"/>
              <a:gd name="T5" fmla="*/ 269 h 2153"/>
              <a:gd name="T6" fmla="*/ 183 w 2400"/>
              <a:gd name="T7" fmla="*/ 372 h 2153"/>
              <a:gd name="T8" fmla="*/ 91 w 2400"/>
              <a:gd name="T9" fmla="*/ 490 h 2153"/>
              <a:gd name="T10" fmla="*/ 29 w 2400"/>
              <a:gd name="T11" fmla="*/ 619 h 2153"/>
              <a:gd name="T12" fmla="*/ 0 w 2400"/>
              <a:gd name="T13" fmla="*/ 752 h 2153"/>
              <a:gd name="T14" fmla="*/ 4 w 2400"/>
              <a:gd name="T15" fmla="*/ 885 h 2153"/>
              <a:gd name="T16" fmla="*/ 44 w 2400"/>
              <a:gd name="T17" fmla="*/ 1018 h 2153"/>
              <a:gd name="T18" fmla="*/ 103 w 2400"/>
              <a:gd name="T19" fmla="*/ 1168 h 2153"/>
              <a:gd name="T20" fmla="*/ 163 w 2400"/>
              <a:gd name="T21" fmla="*/ 1311 h 2153"/>
              <a:gd name="T22" fmla="*/ 217 w 2400"/>
              <a:gd name="T23" fmla="*/ 1444 h 2153"/>
              <a:gd name="T24" fmla="*/ 260 w 2400"/>
              <a:gd name="T25" fmla="*/ 1564 h 2153"/>
              <a:gd name="T26" fmla="*/ 295 w 2400"/>
              <a:gd name="T27" fmla="*/ 1659 h 2153"/>
              <a:gd name="T28" fmla="*/ 317 w 2400"/>
              <a:gd name="T29" fmla="*/ 1732 h 2153"/>
              <a:gd name="T30" fmla="*/ 329 w 2400"/>
              <a:gd name="T31" fmla="*/ 1778 h 2153"/>
              <a:gd name="T32" fmla="*/ 328 w 2400"/>
              <a:gd name="T33" fmla="*/ 1796 h 2153"/>
              <a:gd name="T34" fmla="*/ 383 w 2400"/>
              <a:gd name="T35" fmla="*/ 1890 h 2153"/>
              <a:gd name="T36" fmla="*/ 467 w 2400"/>
              <a:gd name="T37" fmla="*/ 1971 h 2153"/>
              <a:gd name="T38" fmla="*/ 581 w 2400"/>
              <a:gd name="T39" fmla="*/ 2045 h 2153"/>
              <a:gd name="T40" fmla="*/ 710 w 2400"/>
              <a:gd name="T41" fmla="*/ 2096 h 2153"/>
              <a:gd name="T42" fmla="*/ 860 w 2400"/>
              <a:gd name="T43" fmla="*/ 2135 h 2153"/>
              <a:gd name="T44" fmla="*/ 1022 w 2400"/>
              <a:gd name="T45" fmla="*/ 2152 h 2153"/>
              <a:gd name="T46" fmla="*/ 1191 w 2400"/>
              <a:gd name="T47" fmla="*/ 2149 h 2153"/>
              <a:gd name="T48" fmla="*/ 1358 w 2400"/>
              <a:gd name="T49" fmla="*/ 2127 h 2153"/>
              <a:gd name="T50" fmla="*/ 1527 w 2400"/>
              <a:gd name="T51" fmla="*/ 2084 h 2153"/>
              <a:gd name="T52" fmla="*/ 1693 w 2400"/>
              <a:gd name="T53" fmla="*/ 2026 h 2153"/>
              <a:gd name="T54" fmla="*/ 1848 w 2400"/>
              <a:gd name="T55" fmla="*/ 1960 h 2153"/>
              <a:gd name="T56" fmla="*/ 1984 w 2400"/>
              <a:gd name="T57" fmla="*/ 1880 h 2153"/>
              <a:gd name="T58" fmla="*/ 2099 w 2400"/>
              <a:gd name="T59" fmla="*/ 1794 h 2153"/>
              <a:gd name="T60" fmla="*/ 2185 w 2400"/>
              <a:gd name="T61" fmla="*/ 1705 h 2153"/>
              <a:gd name="T62" fmla="*/ 2241 w 2400"/>
              <a:gd name="T63" fmla="*/ 1613 h 2153"/>
              <a:gd name="T64" fmla="*/ 2268 w 2400"/>
              <a:gd name="T65" fmla="*/ 1522 h 2153"/>
              <a:gd name="T66" fmla="*/ 2267 w 2400"/>
              <a:gd name="T67" fmla="*/ 1437 h 2153"/>
              <a:gd name="T68" fmla="*/ 2229 w 2400"/>
              <a:gd name="T69" fmla="*/ 1329 h 2153"/>
              <a:gd name="T70" fmla="*/ 2193 w 2400"/>
              <a:gd name="T71" fmla="*/ 1199 h 2153"/>
              <a:gd name="T72" fmla="*/ 2180 w 2400"/>
              <a:gd name="T73" fmla="*/ 1076 h 2153"/>
              <a:gd name="T74" fmla="*/ 2188 w 2400"/>
              <a:gd name="T75" fmla="*/ 968 h 2153"/>
              <a:gd name="T76" fmla="*/ 2221 w 2400"/>
              <a:gd name="T77" fmla="*/ 879 h 2153"/>
              <a:gd name="T78" fmla="*/ 2270 w 2400"/>
              <a:gd name="T79" fmla="*/ 813 h 2153"/>
              <a:gd name="T80" fmla="*/ 2337 w 2400"/>
              <a:gd name="T81" fmla="*/ 780 h 2153"/>
              <a:gd name="T82" fmla="*/ 2375 w 2400"/>
              <a:gd name="T83" fmla="*/ 754 h 2153"/>
              <a:gd name="T84" fmla="*/ 2395 w 2400"/>
              <a:gd name="T85" fmla="*/ 699 h 2153"/>
              <a:gd name="T86" fmla="*/ 2399 w 2400"/>
              <a:gd name="T87" fmla="*/ 618 h 2153"/>
              <a:gd name="T88" fmla="*/ 2384 w 2400"/>
              <a:gd name="T89" fmla="*/ 521 h 2153"/>
              <a:gd name="T90" fmla="*/ 2351 w 2400"/>
              <a:gd name="T91" fmla="*/ 413 h 2153"/>
              <a:gd name="T92" fmla="*/ 2307 w 2400"/>
              <a:gd name="T93" fmla="*/ 313 h 2153"/>
              <a:gd name="T94" fmla="*/ 2236 w 2400"/>
              <a:gd name="T95" fmla="*/ 229 h 2153"/>
              <a:gd name="T96" fmla="*/ 2140 w 2400"/>
              <a:gd name="T97" fmla="*/ 156 h 2153"/>
              <a:gd name="T98" fmla="*/ 2016 w 2400"/>
              <a:gd name="T99" fmla="*/ 97 h 2153"/>
              <a:gd name="T100" fmla="*/ 1865 w 2400"/>
              <a:gd name="T101" fmla="*/ 50 h 2153"/>
              <a:gd name="T102" fmla="*/ 1696 w 2400"/>
              <a:gd name="T103" fmla="*/ 20 h 2153"/>
              <a:gd name="T104" fmla="*/ 1507 w 2400"/>
              <a:gd name="T105" fmla="*/ 2 h 2153"/>
              <a:gd name="T106" fmla="*/ 1310 w 2400"/>
              <a:gd name="T107" fmla="*/ 4 h 2153"/>
              <a:gd name="T108" fmla="*/ 1104 w 2400"/>
              <a:gd name="T109" fmla="*/ 17 h 2153"/>
              <a:gd name="T110" fmla="*/ 890 w 2400"/>
              <a:gd name="T111" fmla="*/ 48 h 2153"/>
              <a:gd name="T112" fmla="*/ 681 w 2400"/>
              <a:gd name="T113" fmla="*/ 93 h 2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400" h="2153">
                <a:moveTo>
                  <a:pt x="681" y="93"/>
                </a:moveTo>
                <a:lnTo>
                  <a:pt x="597" y="117"/>
                </a:lnTo>
                <a:lnTo>
                  <a:pt x="516" y="147"/>
                </a:lnTo>
                <a:lnTo>
                  <a:pt x="440" y="184"/>
                </a:lnTo>
                <a:lnTo>
                  <a:pt x="365" y="224"/>
                </a:lnTo>
                <a:lnTo>
                  <a:pt x="299" y="269"/>
                </a:lnTo>
                <a:lnTo>
                  <a:pt x="237" y="319"/>
                </a:lnTo>
                <a:lnTo>
                  <a:pt x="183" y="372"/>
                </a:lnTo>
                <a:lnTo>
                  <a:pt x="132" y="431"/>
                </a:lnTo>
                <a:lnTo>
                  <a:pt x="91" y="490"/>
                </a:lnTo>
                <a:lnTo>
                  <a:pt x="55" y="553"/>
                </a:lnTo>
                <a:lnTo>
                  <a:pt x="29" y="619"/>
                </a:lnTo>
                <a:lnTo>
                  <a:pt x="10" y="685"/>
                </a:lnTo>
                <a:lnTo>
                  <a:pt x="0" y="752"/>
                </a:lnTo>
                <a:lnTo>
                  <a:pt x="0" y="820"/>
                </a:lnTo>
                <a:lnTo>
                  <a:pt x="4" y="885"/>
                </a:lnTo>
                <a:lnTo>
                  <a:pt x="19" y="951"/>
                </a:lnTo>
                <a:lnTo>
                  <a:pt x="44" y="1018"/>
                </a:lnTo>
                <a:lnTo>
                  <a:pt x="76" y="1091"/>
                </a:lnTo>
                <a:lnTo>
                  <a:pt x="103" y="1168"/>
                </a:lnTo>
                <a:lnTo>
                  <a:pt x="135" y="1240"/>
                </a:lnTo>
                <a:lnTo>
                  <a:pt x="163" y="1311"/>
                </a:lnTo>
                <a:lnTo>
                  <a:pt x="190" y="1379"/>
                </a:lnTo>
                <a:lnTo>
                  <a:pt x="217" y="1444"/>
                </a:lnTo>
                <a:lnTo>
                  <a:pt x="237" y="1506"/>
                </a:lnTo>
                <a:lnTo>
                  <a:pt x="260" y="1564"/>
                </a:lnTo>
                <a:lnTo>
                  <a:pt x="277" y="1613"/>
                </a:lnTo>
                <a:lnTo>
                  <a:pt x="295" y="1659"/>
                </a:lnTo>
                <a:lnTo>
                  <a:pt x="308" y="1697"/>
                </a:lnTo>
                <a:lnTo>
                  <a:pt x="317" y="1732"/>
                </a:lnTo>
                <a:lnTo>
                  <a:pt x="324" y="1757"/>
                </a:lnTo>
                <a:lnTo>
                  <a:pt x="329" y="1778"/>
                </a:lnTo>
                <a:lnTo>
                  <a:pt x="330" y="1788"/>
                </a:lnTo>
                <a:lnTo>
                  <a:pt x="328" y="1796"/>
                </a:lnTo>
                <a:lnTo>
                  <a:pt x="352" y="1843"/>
                </a:lnTo>
                <a:lnTo>
                  <a:pt x="383" y="1890"/>
                </a:lnTo>
                <a:lnTo>
                  <a:pt x="420" y="1932"/>
                </a:lnTo>
                <a:lnTo>
                  <a:pt x="467" y="1971"/>
                </a:lnTo>
                <a:lnTo>
                  <a:pt x="521" y="2011"/>
                </a:lnTo>
                <a:lnTo>
                  <a:pt x="581" y="2045"/>
                </a:lnTo>
                <a:lnTo>
                  <a:pt x="645" y="2072"/>
                </a:lnTo>
                <a:lnTo>
                  <a:pt x="710" y="2096"/>
                </a:lnTo>
                <a:lnTo>
                  <a:pt x="785" y="2119"/>
                </a:lnTo>
                <a:lnTo>
                  <a:pt x="860" y="2135"/>
                </a:lnTo>
                <a:lnTo>
                  <a:pt x="941" y="2145"/>
                </a:lnTo>
                <a:lnTo>
                  <a:pt x="1022" y="2152"/>
                </a:lnTo>
                <a:lnTo>
                  <a:pt x="1105" y="2150"/>
                </a:lnTo>
                <a:lnTo>
                  <a:pt x="1191" y="2149"/>
                </a:lnTo>
                <a:lnTo>
                  <a:pt x="1275" y="2139"/>
                </a:lnTo>
                <a:lnTo>
                  <a:pt x="1358" y="2127"/>
                </a:lnTo>
                <a:lnTo>
                  <a:pt x="1442" y="2109"/>
                </a:lnTo>
                <a:lnTo>
                  <a:pt x="1527" y="2084"/>
                </a:lnTo>
                <a:lnTo>
                  <a:pt x="1614" y="2056"/>
                </a:lnTo>
                <a:lnTo>
                  <a:pt x="1693" y="2026"/>
                </a:lnTo>
                <a:lnTo>
                  <a:pt x="1773" y="1992"/>
                </a:lnTo>
                <a:lnTo>
                  <a:pt x="1848" y="1960"/>
                </a:lnTo>
                <a:lnTo>
                  <a:pt x="1920" y="1919"/>
                </a:lnTo>
                <a:lnTo>
                  <a:pt x="1984" y="1880"/>
                </a:lnTo>
                <a:lnTo>
                  <a:pt x="2045" y="1837"/>
                </a:lnTo>
                <a:lnTo>
                  <a:pt x="2099" y="1794"/>
                </a:lnTo>
                <a:lnTo>
                  <a:pt x="2144" y="1751"/>
                </a:lnTo>
                <a:lnTo>
                  <a:pt x="2185" y="1705"/>
                </a:lnTo>
                <a:lnTo>
                  <a:pt x="2216" y="1659"/>
                </a:lnTo>
                <a:lnTo>
                  <a:pt x="2241" y="1613"/>
                </a:lnTo>
                <a:lnTo>
                  <a:pt x="2260" y="1567"/>
                </a:lnTo>
                <a:lnTo>
                  <a:pt x="2268" y="1522"/>
                </a:lnTo>
                <a:lnTo>
                  <a:pt x="2269" y="1479"/>
                </a:lnTo>
                <a:lnTo>
                  <a:pt x="2267" y="1437"/>
                </a:lnTo>
                <a:lnTo>
                  <a:pt x="2255" y="1396"/>
                </a:lnTo>
                <a:lnTo>
                  <a:pt x="2229" y="1329"/>
                </a:lnTo>
                <a:lnTo>
                  <a:pt x="2210" y="1264"/>
                </a:lnTo>
                <a:lnTo>
                  <a:pt x="2193" y="1199"/>
                </a:lnTo>
                <a:lnTo>
                  <a:pt x="2183" y="1136"/>
                </a:lnTo>
                <a:lnTo>
                  <a:pt x="2180" y="1076"/>
                </a:lnTo>
                <a:lnTo>
                  <a:pt x="2182" y="1019"/>
                </a:lnTo>
                <a:lnTo>
                  <a:pt x="2188" y="968"/>
                </a:lnTo>
                <a:lnTo>
                  <a:pt x="2201" y="920"/>
                </a:lnTo>
                <a:lnTo>
                  <a:pt x="2221" y="879"/>
                </a:lnTo>
                <a:lnTo>
                  <a:pt x="2243" y="842"/>
                </a:lnTo>
                <a:lnTo>
                  <a:pt x="2270" y="813"/>
                </a:lnTo>
                <a:lnTo>
                  <a:pt x="2301" y="791"/>
                </a:lnTo>
                <a:lnTo>
                  <a:pt x="2337" y="780"/>
                </a:lnTo>
                <a:lnTo>
                  <a:pt x="2356" y="770"/>
                </a:lnTo>
                <a:lnTo>
                  <a:pt x="2375" y="754"/>
                </a:lnTo>
                <a:lnTo>
                  <a:pt x="2388" y="730"/>
                </a:lnTo>
                <a:lnTo>
                  <a:pt x="2395" y="699"/>
                </a:lnTo>
                <a:lnTo>
                  <a:pt x="2398" y="664"/>
                </a:lnTo>
                <a:lnTo>
                  <a:pt x="2399" y="618"/>
                </a:lnTo>
                <a:lnTo>
                  <a:pt x="2393" y="570"/>
                </a:lnTo>
                <a:lnTo>
                  <a:pt x="2384" y="521"/>
                </a:lnTo>
                <a:lnTo>
                  <a:pt x="2371" y="467"/>
                </a:lnTo>
                <a:lnTo>
                  <a:pt x="2351" y="413"/>
                </a:lnTo>
                <a:lnTo>
                  <a:pt x="2331" y="355"/>
                </a:lnTo>
                <a:lnTo>
                  <a:pt x="2307" y="313"/>
                </a:lnTo>
                <a:lnTo>
                  <a:pt x="2278" y="269"/>
                </a:lnTo>
                <a:lnTo>
                  <a:pt x="2236" y="229"/>
                </a:lnTo>
                <a:lnTo>
                  <a:pt x="2193" y="192"/>
                </a:lnTo>
                <a:lnTo>
                  <a:pt x="2140" y="156"/>
                </a:lnTo>
                <a:lnTo>
                  <a:pt x="2081" y="125"/>
                </a:lnTo>
                <a:lnTo>
                  <a:pt x="2016" y="97"/>
                </a:lnTo>
                <a:lnTo>
                  <a:pt x="1942" y="74"/>
                </a:lnTo>
                <a:lnTo>
                  <a:pt x="1865" y="50"/>
                </a:lnTo>
                <a:lnTo>
                  <a:pt x="1785" y="33"/>
                </a:lnTo>
                <a:lnTo>
                  <a:pt x="1696" y="20"/>
                </a:lnTo>
                <a:lnTo>
                  <a:pt x="1604" y="8"/>
                </a:lnTo>
                <a:lnTo>
                  <a:pt x="1507" y="2"/>
                </a:lnTo>
                <a:lnTo>
                  <a:pt x="1411" y="0"/>
                </a:lnTo>
                <a:lnTo>
                  <a:pt x="1310" y="4"/>
                </a:lnTo>
                <a:lnTo>
                  <a:pt x="1206" y="8"/>
                </a:lnTo>
                <a:lnTo>
                  <a:pt x="1104" y="17"/>
                </a:lnTo>
                <a:lnTo>
                  <a:pt x="998" y="33"/>
                </a:lnTo>
                <a:lnTo>
                  <a:pt x="890" y="48"/>
                </a:lnTo>
                <a:lnTo>
                  <a:pt x="786" y="69"/>
                </a:lnTo>
                <a:lnTo>
                  <a:pt x="681" y="93"/>
                </a:lnTo>
              </a:path>
            </a:pathLst>
          </a:custGeom>
          <a:solidFill>
            <a:schemeClr val="folHlink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rgbClr val="00000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/>
              <a:t>Population &amp; Sample Regression Models</a:t>
            </a: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1563688" y="2916238"/>
            <a:ext cx="20542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chemeClr val="bg2"/>
                </a:solidFill>
              </a:rPr>
              <a:t>Unknown Relationship</a:t>
            </a: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1565275" y="1978025"/>
            <a:ext cx="20542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Population</a:t>
            </a:r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5286375" y="1976438"/>
            <a:ext cx="3121025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Random Sample</a:t>
            </a:r>
          </a:p>
        </p:txBody>
      </p:sp>
      <p:sp>
        <p:nvSpPr>
          <p:cNvPr id="69639" name="Oval 7"/>
          <p:cNvSpPr>
            <a:spLocks noChangeArrowheads="1"/>
          </p:cNvSpPr>
          <p:nvPr/>
        </p:nvSpPr>
        <p:spPr bwMode="auto">
          <a:xfrm>
            <a:off x="6053138" y="3587750"/>
            <a:ext cx="1587500" cy="9779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0" name="Oval 8"/>
          <p:cNvSpPr>
            <a:spLocks noChangeArrowheads="1"/>
          </p:cNvSpPr>
          <p:nvPr/>
        </p:nvSpPr>
        <p:spPr bwMode="auto">
          <a:xfrm>
            <a:off x="2063750" y="4502150"/>
            <a:ext cx="1587500" cy="9779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9641" name="Object 9">
            <a:hlinkClick r:id="" action="ppaction://ole?verb=0"/>
          </p:cNvPr>
          <p:cNvGraphicFramePr>
            <a:graphicFrameLocks/>
          </p:cNvGraphicFramePr>
          <p:nvPr/>
        </p:nvGraphicFramePr>
        <p:xfrm>
          <a:off x="884238" y="3843338"/>
          <a:ext cx="3252787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0" name="MathType Equation" r:id="rId4" imgW="3260520" imgH="466560" progId="Equation">
                  <p:embed/>
                </p:oleObj>
              </mc:Choice>
              <mc:Fallback>
                <p:oleObj name="MathType Equation" r:id="rId4" imgW="3260520" imgH="466560" progId="Equation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38" y="3843338"/>
                        <a:ext cx="3252787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2" name="Object 10">
            <a:hlinkClick r:id="" action="ppaction://ole?verb=0"/>
          </p:cNvPr>
          <p:cNvGraphicFramePr>
            <a:graphicFrameLocks/>
          </p:cNvGraphicFramePr>
          <p:nvPr/>
        </p:nvGraphicFramePr>
        <p:xfrm>
          <a:off x="5099050" y="2724150"/>
          <a:ext cx="3495675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1" name="MathType Equation" r:id="rId6" imgW="3503520" imgH="722160" progId="Equation">
                  <p:embed/>
                </p:oleObj>
              </mc:Choice>
              <mc:Fallback>
                <p:oleObj name="MathType Equation" r:id="rId6" imgW="3503520" imgH="722160" progId="Equation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9050" y="2724150"/>
                        <a:ext cx="3495675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3" name="Rectangle 11"/>
          <p:cNvSpPr>
            <a:spLocks noChangeArrowheads="1"/>
          </p:cNvSpPr>
          <p:nvPr/>
        </p:nvSpPr>
        <p:spPr bwMode="auto">
          <a:xfrm>
            <a:off x="1208088" y="4479925"/>
            <a:ext cx="63658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chemeClr val="bg2"/>
                </a:solidFill>
                <a:latin typeface="Wingdings" panose="05000000000000000000" pitchFamily="2" charset="2"/>
              </a:rPr>
              <a:t></a:t>
            </a:r>
            <a:r>
              <a:rPr lang="en-US" sz="3200" b="1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69644" name="Rectangle 12"/>
          <p:cNvSpPr>
            <a:spLocks noChangeArrowheads="1"/>
          </p:cNvSpPr>
          <p:nvPr/>
        </p:nvSpPr>
        <p:spPr bwMode="auto">
          <a:xfrm>
            <a:off x="2609850" y="4495800"/>
            <a:ext cx="636588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Wingdings" panose="05000000000000000000" pitchFamily="2" charset="2"/>
              </a:rPr>
              <a:t></a:t>
            </a: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69645" name="Rectangle 13"/>
          <p:cNvSpPr>
            <a:spLocks noChangeArrowheads="1"/>
          </p:cNvSpPr>
          <p:nvPr/>
        </p:nvSpPr>
        <p:spPr bwMode="auto">
          <a:xfrm>
            <a:off x="3730625" y="3281363"/>
            <a:ext cx="636588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chemeClr val="bg2"/>
                </a:solidFill>
                <a:latin typeface="Wingdings" panose="05000000000000000000" pitchFamily="2" charset="2"/>
              </a:rPr>
              <a:t></a:t>
            </a:r>
            <a:r>
              <a:rPr lang="en-US" sz="3200" b="1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69646" name="Rectangle 14"/>
          <p:cNvSpPr>
            <a:spLocks noChangeArrowheads="1"/>
          </p:cNvSpPr>
          <p:nvPr/>
        </p:nvSpPr>
        <p:spPr bwMode="auto">
          <a:xfrm>
            <a:off x="1955800" y="5516563"/>
            <a:ext cx="636588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chemeClr val="bg2"/>
                </a:solidFill>
                <a:latin typeface="Wingdings" panose="05000000000000000000" pitchFamily="2" charset="2"/>
              </a:rPr>
              <a:t></a:t>
            </a:r>
            <a:r>
              <a:rPr lang="en-US" sz="3200" b="1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69647" name="Rectangle 15"/>
          <p:cNvSpPr>
            <a:spLocks noChangeArrowheads="1"/>
          </p:cNvSpPr>
          <p:nvPr/>
        </p:nvSpPr>
        <p:spPr bwMode="auto">
          <a:xfrm>
            <a:off x="2428875" y="4937125"/>
            <a:ext cx="636588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Wingdings" panose="05000000000000000000" pitchFamily="2" charset="2"/>
              </a:rPr>
              <a:t></a:t>
            </a: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69648" name="Rectangle 16"/>
          <p:cNvSpPr>
            <a:spLocks noChangeArrowheads="1"/>
          </p:cNvSpPr>
          <p:nvPr/>
        </p:nvSpPr>
        <p:spPr bwMode="auto">
          <a:xfrm>
            <a:off x="6681788" y="3629025"/>
            <a:ext cx="63658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Wingdings" panose="05000000000000000000" pitchFamily="2" charset="2"/>
              </a:rPr>
              <a:t></a:t>
            </a: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69649" name="Rectangle 17"/>
          <p:cNvSpPr>
            <a:spLocks noChangeArrowheads="1"/>
          </p:cNvSpPr>
          <p:nvPr/>
        </p:nvSpPr>
        <p:spPr bwMode="auto">
          <a:xfrm>
            <a:off x="6500813" y="4070350"/>
            <a:ext cx="63658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Wingdings" panose="05000000000000000000" pitchFamily="2" charset="2"/>
              </a:rPr>
              <a:t></a:t>
            </a: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grpSp>
        <p:nvGrpSpPr>
          <p:cNvPr id="69652" name="Group 20"/>
          <p:cNvGrpSpPr>
            <a:grpSpLocks/>
          </p:cNvGrpSpPr>
          <p:nvPr/>
        </p:nvGrpSpPr>
        <p:grpSpPr bwMode="auto">
          <a:xfrm>
            <a:off x="3313113" y="4667250"/>
            <a:ext cx="3108325" cy="1100138"/>
            <a:chOff x="2087" y="2940"/>
            <a:chExt cx="1958" cy="693"/>
          </a:xfrm>
        </p:grpSpPr>
        <p:sp>
          <p:nvSpPr>
            <p:cNvPr id="69650" name="Freeform 18"/>
            <p:cNvSpPr>
              <a:spLocks/>
            </p:cNvSpPr>
            <p:nvPr/>
          </p:nvSpPr>
          <p:spPr bwMode="auto">
            <a:xfrm>
              <a:off x="2087" y="2940"/>
              <a:ext cx="1958" cy="655"/>
            </a:xfrm>
            <a:custGeom>
              <a:avLst/>
              <a:gdLst>
                <a:gd name="T0" fmla="*/ 38 w 1958"/>
                <a:gd name="T1" fmla="*/ 357 h 655"/>
                <a:gd name="T2" fmla="*/ 139 w 1958"/>
                <a:gd name="T3" fmla="*/ 422 h 655"/>
                <a:gd name="T4" fmla="*/ 270 w 1958"/>
                <a:gd name="T5" fmla="*/ 486 h 655"/>
                <a:gd name="T6" fmla="*/ 408 w 1958"/>
                <a:gd name="T7" fmla="*/ 533 h 655"/>
                <a:gd name="T8" fmla="*/ 565 w 1958"/>
                <a:gd name="T9" fmla="*/ 581 h 655"/>
                <a:gd name="T10" fmla="*/ 733 w 1958"/>
                <a:gd name="T11" fmla="*/ 614 h 655"/>
                <a:gd name="T12" fmla="*/ 937 w 1958"/>
                <a:gd name="T13" fmla="*/ 636 h 655"/>
                <a:gd name="T14" fmla="*/ 1118 w 1958"/>
                <a:gd name="T15" fmla="*/ 643 h 655"/>
                <a:gd name="T16" fmla="*/ 1302 w 1958"/>
                <a:gd name="T17" fmla="*/ 615 h 655"/>
                <a:gd name="T18" fmla="*/ 1471 w 1958"/>
                <a:gd name="T19" fmla="*/ 563 h 655"/>
                <a:gd name="T20" fmla="*/ 1571 w 1958"/>
                <a:gd name="T21" fmla="*/ 505 h 655"/>
                <a:gd name="T22" fmla="*/ 1647 w 1958"/>
                <a:gd name="T23" fmla="*/ 449 h 655"/>
                <a:gd name="T24" fmla="*/ 1807 w 1958"/>
                <a:gd name="T25" fmla="*/ 654 h 655"/>
                <a:gd name="T26" fmla="*/ 1825 w 1958"/>
                <a:gd name="T27" fmla="*/ 473 h 655"/>
                <a:gd name="T28" fmla="*/ 1866 w 1958"/>
                <a:gd name="T29" fmla="*/ 277 h 655"/>
                <a:gd name="T30" fmla="*/ 1957 w 1958"/>
                <a:gd name="T31" fmla="*/ 127 h 655"/>
                <a:gd name="T32" fmla="*/ 1839 w 1958"/>
                <a:gd name="T33" fmla="*/ 83 h 655"/>
                <a:gd name="T34" fmla="*/ 1640 w 1958"/>
                <a:gd name="T35" fmla="*/ 71 h 655"/>
                <a:gd name="T36" fmla="*/ 1496 w 1958"/>
                <a:gd name="T37" fmla="*/ 36 h 655"/>
                <a:gd name="T38" fmla="*/ 1541 w 1958"/>
                <a:gd name="T39" fmla="*/ 197 h 655"/>
                <a:gd name="T40" fmla="*/ 1419 w 1958"/>
                <a:gd name="T41" fmla="*/ 291 h 655"/>
                <a:gd name="T42" fmla="*/ 1265 w 1958"/>
                <a:gd name="T43" fmla="*/ 360 h 655"/>
                <a:gd name="T44" fmla="*/ 1086 w 1958"/>
                <a:gd name="T45" fmla="*/ 411 h 655"/>
                <a:gd name="T46" fmla="*/ 855 w 1958"/>
                <a:gd name="T47" fmla="*/ 445 h 655"/>
                <a:gd name="T48" fmla="*/ 649 w 1958"/>
                <a:gd name="T49" fmla="*/ 447 h 655"/>
                <a:gd name="T50" fmla="*/ 551 w 1958"/>
                <a:gd name="T51" fmla="*/ 444 h 655"/>
                <a:gd name="T52" fmla="*/ 468 w 1958"/>
                <a:gd name="T53" fmla="*/ 434 h 655"/>
                <a:gd name="T54" fmla="*/ 335 w 1958"/>
                <a:gd name="T55" fmla="*/ 412 h 655"/>
                <a:gd name="T56" fmla="*/ 252 w 1958"/>
                <a:gd name="T57" fmla="*/ 392 h 655"/>
                <a:gd name="T58" fmla="*/ 173 w 1958"/>
                <a:gd name="T59" fmla="*/ 368 h 655"/>
                <a:gd name="T60" fmla="*/ 86 w 1958"/>
                <a:gd name="T61" fmla="*/ 331 h 655"/>
                <a:gd name="T62" fmla="*/ 0 w 1958"/>
                <a:gd name="T63" fmla="*/ 291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58" h="655">
                  <a:moveTo>
                    <a:pt x="0" y="291"/>
                  </a:moveTo>
                  <a:lnTo>
                    <a:pt x="38" y="357"/>
                  </a:lnTo>
                  <a:lnTo>
                    <a:pt x="95" y="393"/>
                  </a:lnTo>
                  <a:lnTo>
                    <a:pt x="139" y="422"/>
                  </a:lnTo>
                  <a:lnTo>
                    <a:pt x="200" y="455"/>
                  </a:lnTo>
                  <a:lnTo>
                    <a:pt x="270" y="486"/>
                  </a:lnTo>
                  <a:lnTo>
                    <a:pt x="329" y="503"/>
                  </a:lnTo>
                  <a:lnTo>
                    <a:pt x="408" y="533"/>
                  </a:lnTo>
                  <a:lnTo>
                    <a:pt x="488" y="557"/>
                  </a:lnTo>
                  <a:lnTo>
                    <a:pt x="565" y="581"/>
                  </a:lnTo>
                  <a:lnTo>
                    <a:pt x="664" y="604"/>
                  </a:lnTo>
                  <a:lnTo>
                    <a:pt x="733" y="614"/>
                  </a:lnTo>
                  <a:lnTo>
                    <a:pt x="830" y="625"/>
                  </a:lnTo>
                  <a:lnTo>
                    <a:pt x="937" y="636"/>
                  </a:lnTo>
                  <a:lnTo>
                    <a:pt x="1040" y="642"/>
                  </a:lnTo>
                  <a:lnTo>
                    <a:pt x="1118" y="643"/>
                  </a:lnTo>
                  <a:lnTo>
                    <a:pt x="1219" y="630"/>
                  </a:lnTo>
                  <a:lnTo>
                    <a:pt x="1302" y="615"/>
                  </a:lnTo>
                  <a:lnTo>
                    <a:pt x="1387" y="593"/>
                  </a:lnTo>
                  <a:lnTo>
                    <a:pt x="1471" y="563"/>
                  </a:lnTo>
                  <a:lnTo>
                    <a:pt x="1518" y="538"/>
                  </a:lnTo>
                  <a:lnTo>
                    <a:pt x="1571" y="505"/>
                  </a:lnTo>
                  <a:lnTo>
                    <a:pt x="1610" y="476"/>
                  </a:lnTo>
                  <a:lnTo>
                    <a:pt x="1647" y="449"/>
                  </a:lnTo>
                  <a:lnTo>
                    <a:pt x="1671" y="421"/>
                  </a:lnTo>
                  <a:lnTo>
                    <a:pt x="1807" y="654"/>
                  </a:lnTo>
                  <a:lnTo>
                    <a:pt x="1813" y="571"/>
                  </a:lnTo>
                  <a:lnTo>
                    <a:pt x="1825" y="473"/>
                  </a:lnTo>
                  <a:lnTo>
                    <a:pt x="1839" y="375"/>
                  </a:lnTo>
                  <a:lnTo>
                    <a:pt x="1866" y="277"/>
                  </a:lnTo>
                  <a:lnTo>
                    <a:pt x="1894" y="213"/>
                  </a:lnTo>
                  <a:lnTo>
                    <a:pt x="1957" y="127"/>
                  </a:lnTo>
                  <a:lnTo>
                    <a:pt x="1926" y="77"/>
                  </a:lnTo>
                  <a:lnTo>
                    <a:pt x="1839" y="83"/>
                  </a:lnTo>
                  <a:lnTo>
                    <a:pt x="1744" y="86"/>
                  </a:lnTo>
                  <a:lnTo>
                    <a:pt x="1640" y="71"/>
                  </a:lnTo>
                  <a:lnTo>
                    <a:pt x="1550" y="52"/>
                  </a:lnTo>
                  <a:lnTo>
                    <a:pt x="1496" y="36"/>
                  </a:lnTo>
                  <a:lnTo>
                    <a:pt x="1427" y="0"/>
                  </a:lnTo>
                  <a:lnTo>
                    <a:pt x="1541" y="197"/>
                  </a:lnTo>
                  <a:lnTo>
                    <a:pt x="1478" y="251"/>
                  </a:lnTo>
                  <a:lnTo>
                    <a:pt x="1419" y="291"/>
                  </a:lnTo>
                  <a:lnTo>
                    <a:pt x="1343" y="330"/>
                  </a:lnTo>
                  <a:lnTo>
                    <a:pt x="1265" y="360"/>
                  </a:lnTo>
                  <a:lnTo>
                    <a:pt x="1170" y="389"/>
                  </a:lnTo>
                  <a:lnTo>
                    <a:pt x="1086" y="411"/>
                  </a:lnTo>
                  <a:lnTo>
                    <a:pt x="961" y="435"/>
                  </a:lnTo>
                  <a:lnTo>
                    <a:pt x="855" y="445"/>
                  </a:lnTo>
                  <a:lnTo>
                    <a:pt x="758" y="449"/>
                  </a:lnTo>
                  <a:lnTo>
                    <a:pt x="649" y="447"/>
                  </a:lnTo>
                  <a:lnTo>
                    <a:pt x="598" y="445"/>
                  </a:lnTo>
                  <a:lnTo>
                    <a:pt x="551" y="444"/>
                  </a:lnTo>
                  <a:lnTo>
                    <a:pt x="509" y="438"/>
                  </a:lnTo>
                  <a:lnTo>
                    <a:pt x="468" y="434"/>
                  </a:lnTo>
                  <a:lnTo>
                    <a:pt x="391" y="425"/>
                  </a:lnTo>
                  <a:lnTo>
                    <a:pt x="335" y="412"/>
                  </a:lnTo>
                  <a:lnTo>
                    <a:pt x="294" y="402"/>
                  </a:lnTo>
                  <a:lnTo>
                    <a:pt x="252" y="392"/>
                  </a:lnTo>
                  <a:lnTo>
                    <a:pt x="210" y="378"/>
                  </a:lnTo>
                  <a:lnTo>
                    <a:pt x="173" y="368"/>
                  </a:lnTo>
                  <a:lnTo>
                    <a:pt x="131" y="352"/>
                  </a:lnTo>
                  <a:lnTo>
                    <a:pt x="86" y="331"/>
                  </a:lnTo>
                  <a:lnTo>
                    <a:pt x="39" y="312"/>
                  </a:lnTo>
                  <a:lnTo>
                    <a:pt x="0" y="291"/>
                  </a:lnTo>
                </a:path>
              </a:pathLst>
            </a:custGeom>
            <a:solidFill>
              <a:srgbClr val="008000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51" name="Freeform 19"/>
            <p:cNvSpPr>
              <a:spLocks/>
            </p:cNvSpPr>
            <p:nvPr/>
          </p:nvSpPr>
          <p:spPr bwMode="auto">
            <a:xfrm>
              <a:off x="2127" y="2997"/>
              <a:ext cx="1918" cy="636"/>
            </a:xfrm>
            <a:custGeom>
              <a:avLst/>
              <a:gdLst>
                <a:gd name="T0" fmla="*/ 0 w 1918"/>
                <a:gd name="T1" fmla="*/ 297 h 636"/>
                <a:gd name="T2" fmla="*/ 52 w 1918"/>
                <a:gd name="T3" fmla="*/ 342 h 636"/>
                <a:gd name="T4" fmla="*/ 97 w 1918"/>
                <a:gd name="T5" fmla="*/ 377 h 636"/>
                <a:gd name="T6" fmla="*/ 139 w 1918"/>
                <a:gd name="T7" fmla="*/ 403 h 636"/>
                <a:gd name="T8" fmla="*/ 187 w 1918"/>
                <a:gd name="T9" fmla="*/ 432 h 636"/>
                <a:gd name="T10" fmla="*/ 256 w 1918"/>
                <a:gd name="T11" fmla="*/ 472 h 636"/>
                <a:gd name="T12" fmla="*/ 325 w 1918"/>
                <a:gd name="T13" fmla="*/ 504 h 636"/>
                <a:gd name="T14" fmla="*/ 405 w 1918"/>
                <a:gd name="T15" fmla="*/ 534 h 636"/>
                <a:gd name="T16" fmla="*/ 485 w 1918"/>
                <a:gd name="T17" fmla="*/ 558 h 636"/>
                <a:gd name="T18" fmla="*/ 560 w 1918"/>
                <a:gd name="T19" fmla="*/ 578 h 636"/>
                <a:gd name="T20" fmla="*/ 657 w 1918"/>
                <a:gd name="T21" fmla="*/ 600 h 636"/>
                <a:gd name="T22" fmla="*/ 727 w 1918"/>
                <a:gd name="T23" fmla="*/ 611 h 636"/>
                <a:gd name="T24" fmla="*/ 823 w 1918"/>
                <a:gd name="T25" fmla="*/ 620 h 636"/>
                <a:gd name="T26" fmla="*/ 928 w 1918"/>
                <a:gd name="T27" fmla="*/ 630 h 636"/>
                <a:gd name="T28" fmla="*/ 1032 w 1918"/>
                <a:gd name="T29" fmla="*/ 634 h 636"/>
                <a:gd name="T30" fmla="*/ 1109 w 1918"/>
                <a:gd name="T31" fmla="*/ 635 h 636"/>
                <a:gd name="T32" fmla="*/ 1211 w 1918"/>
                <a:gd name="T33" fmla="*/ 622 h 636"/>
                <a:gd name="T34" fmla="*/ 1291 w 1918"/>
                <a:gd name="T35" fmla="*/ 606 h 636"/>
                <a:gd name="T36" fmla="*/ 1376 w 1918"/>
                <a:gd name="T37" fmla="*/ 584 h 636"/>
                <a:gd name="T38" fmla="*/ 1461 w 1918"/>
                <a:gd name="T39" fmla="*/ 554 h 636"/>
                <a:gd name="T40" fmla="*/ 1508 w 1918"/>
                <a:gd name="T41" fmla="*/ 532 h 636"/>
                <a:gd name="T42" fmla="*/ 1561 w 1918"/>
                <a:gd name="T43" fmla="*/ 498 h 636"/>
                <a:gd name="T44" fmla="*/ 1599 w 1918"/>
                <a:gd name="T45" fmla="*/ 468 h 636"/>
                <a:gd name="T46" fmla="*/ 1636 w 1918"/>
                <a:gd name="T47" fmla="*/ 439 h 636"/>
                <a:gd name="T48" fmla="*/ 1663 w 1918"/>
                <a:gd name="T49" fmla="*/ 413 h 636"/>
                <a:gd name="T50" fmla="*/ 1774 w 1918"/>
                <a:gd name="T51" fmla="*/ 606 h 636"/>
                <a:gd name="T52" fmla="*/ 1782 w 1918"/>
                <a:gd name="T53" fmla="*/ 519 h 636"/>
                <a:gd name="T54" fmla="*/ 1795 w 1918"/>
                <a:gd name="T55" fmla="*/ 439 h 636"/>
                <a:gd name="T56" fmla="*/ 1812 w 1918"/>
                <a:gd name="T57" fmla="*/ 332 h 636"/>
                <a:gd name="T58" fmla="*/ 1840 w 1918"/>
                <a:gd name="T59" fmla="*/ 239 h 636"/>
                <a:gd name="T60" fmla="*/ 1872 w 1918"/>
                <a:gd name="T61" fmla="*/ 158 h 636"/>
                <a:gd name="T62" fmla="*/ 1917 w 1918"/>
                <a:gd name="T63" fmla="*/ 71 h 636"/>
                <a:gd name="T64" fmla="*/ 1831 w 1918"/>
                <a:gd name="T65" fmla="*/ 77 h 636"/>
                <a:gd name="T66" fmla="*/ 1737 w 1918"/>
                <a:gd name="T67" fmla="*/ 80 h 636"/>
                <a:gd name="T68" fmla="*/ 1633 w 1918"/>
                <a:gd name="T69" fmla="*/ 68 h 636"/>
                <a:gd name="T70" fmla="*/ 1544 w 1918"/>
                <a:gd name="T71" fmla="*/ 48 h 636"/>
                <a:gd name="T72" fmla="*/ 1491 w 1918"/>
                <a:gd name="T73" fmla="*/ 34 h 636"/>
                <a:gd name="T74" fmla="*/ 1422 w 1918"/>
                <a:gd name="T75" fmla="*/ 0 h 636"/>
                <a:gd name="T76" fmla="*/ 1534 w 1918"/>
                <a:gd name="T77" fmla="*/ 195 h 636"/>
                <a:gd name="T78" fmla="*/ 1472 w 1918"/>
                <a:gd name="T79" fmla="*/ 245 h 636"/>
                <a:gd name="T80" fmla="*/ 1413 w 1918"/>
                <a:gd name="T81" fmla="*/ 287 h 636"/>
                <a:gd name="T82" fmla="*/ 1335 w 1918"/>
                <a:gd name="T83" fmla="*/ 325 h 636"/>
                <a:gd name="T84" fmla="*/ 1258 w 1918"/>
                <a:gd name="T85" fmla="*/ 357 h 636"/>
                <a:gd name="T86" fmla="*/ 1164 w 1918"/>
                <a:gd name="T87" fmla="*/ 384 h 636"/>
                <a:gd name="T88" fmla="*/ 1080 w 1918"/>
                <a:gd name="T89" fmla="*/ 405 h 636"/>
                <a:gd name="T90" fmla="*/ 954 w 1918"/>
                <a:gd name="T91" fmla="*/ 431 h 636"/>
                <a:gd name="T92" fmla="*/ 851 w 1918"/>
                <a:gd name="T93" fmla="*/ 442 h 636"/>
                <a:gd name="T94" fmla="*/ 753 w 1918"/>
                <a:gd name="T95" fmla="*/ 449 h 636"/>
                <a:gd name="T96" fmla="*/ 645 w 1918"/>
                <a:gd name="T97" fmla="*/ 446 h 636"/>
                <a:gd name="T98" fmla="*/ 595 w 1918"/>
                <a:gd name="T99" fmla="*/ 445 h 636"/>
                <a:gd name="T100" fmla="*/ 548 w 1918"/>
                <a:gd name="T101" fmla="*/ 444 h 636"/>
                <a:gd name="T102" fmla="*/ 505 w 1918"/>
                <a:gd name="T103" fmla="*/ 438 h 636"/>
                <a:gd name="T104" fmla="*/ 463 w 1918"/>
                <a:gd name="T105" fmla="*/ 433 h 636"/>
                <a:gd name="T106" fmla="*/ 390 w 1918"/>
                <a:gd name="T107" fmla="*/ 427 h 636"/>
                <a:gd name="T108" fmla="*/ 334 w 1918"/>
                <a:gd name="T109" fmla="*/ 414 h 636"/>
                <a:gd name="T110" fmla="*/ 293 w 1918"/>
                <a:gd name="T111" fmla="*/ 404 h 636"/>
                <a:gd name="T112" fmla="*/ 250 w 1918"/>
                <a:gd name="T113" fmla="*/ 394 h 636"/>
                <a:gd name="T114" fmla="*/ 208 w 1918"/>
                <a:gd name="T115" fmla="*/ 382 h 636"/>
                <a:gd name="T116" fmla="*/ 173 w 1918"/>
                <a:gd name="T117" fmla="*/ 371 h 636"/>
                <a:gd name="T118" fmla="*/ 130 w 1918"/>
                <a:gd name="T119" fmla="*/ 357 h 636"/>
                <a:gd name="T120" fmla="*/ 84 w 1918"/>
                <a:gd name="T121" fmla="*/ 337 h 636"/>
                <a:gd name="T122" fmla="*/ 41 w 1918"/>
                <a:gd name="T123" fmla="*/ 320 h 636"/>
                <a:gd name="T124" fmla="*/ 0 w 1918"/>
                <a:gd name="T125" fmla="*/ 297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918" h="636">
                  <a:moveTo>
                    <a:pt x="0" y="297"/>
                  </a:moveTo>
                  <a:lnTo>
                    <a:pt x="52" y="342"/>
                  </a:lnTo>
                  <a:lnTo>
                    <a:pt x="97" y="377"/>
                  </a:lnTo>
                  <a:lnTo>
                    <a:pt x="139" y="403"/>
                  </a:lnTo>
                  <a:lnTo>
                    <a:pt x="187" y="432"/>
                  </a:lnTo>
                  <a:lnTo>
                    <a:pt x="256" y="472"/>
                  </a:lnTo>
                  <a:lnTo>
                    <a:pt x="325" y="504"/>
                  </a:lnTo>
                  <a:lnTo>
                    <a:pt x="405" y="534"/>
                  </a:lnTo>
                  <a:lnTo>
                    <a:pt x="485" y="558"/>
                  </a:lnTo>
                  <a:lnTo>
                    <a:pt x="560" y="578"/>
                  </a:lnTo>
                  <a:lnTo>
                    <a:pt x="657" y="600"/>
                  </a:lnTo>
                  <a:lnTo>
                    <a:pt x="727" y="611"/>
                  </a:lnTo>
                  <a:lnTo>
                    <a:pt x="823" y="620"/>
                  </a:lnTo>
                  <a:lnTo>
                    <a:pt x="928" y="630"/>
                  </a:lnTo>
                  <a:lnTo>
                    <a:pt x="1032" y="634"/>
                  </a:lnTo>
                  <a:lnTo>
                    <a:pt x="1109" y="635"/>
                  </a:lnTo>
                  <a:lnTo>
                    <a:pt x="1211" y="622"/>
                  </a:lnTo>
                  <a:lnTo>
                    <a:pt x="1291" y="606"/>
                  </a:lnTo>
                  <a:lnTo>
                    <a:pt x="1376" y="584"/>
                  </a:lnTo>
                  <a:lnTo>
                    <a:pt x="1461" y="554"/>
                  </a:lnTo>
                  <a:lnTo>
                    <a:pt x="1508" y="532"/>
                  </a:lnTo>
                  <a:lnTo>
                    <a:pt x="1561" y="498"/>
                  </a:lnTo>
                  <a:lnTo>
                    <a:pt x="1599" y="468"/>
                  </a:lnTo>
                  <a:lnTo>
                    <a:pt x="1636" y="439"/>
                  </a:lnTo>
                  <a:lnTo>
                    <a:pt x="1663" y="413"/>
                  </a:lnTo>
                  <a:lnTo>
                    <a:pt x="1774" y="606"/>
                  </a:lnTo>
                  <a:lnTo>
                    <a:pt x="1782" y="519"/>
                  </a:lnTo>
                  <a:lnTo>
                    <a:pt x="1795" y="439"/>
                  </a:lnTo>
                  <a:lnTo>
                    <a:pt x="1812" y="332"/>
                  </a:lnTo>
                  <a:lnTo>
                    <a:pt x="1840" y="239"/>
                  </a:lnTo>
                  <a:lnTo>
                    <a:pt x="1872" y="158"/>
                  </a:lnTo>
                  <a:lnTo>
                    <a:pt x="1917" y="71"/>
                  </a:lnTo>
                  <a:lnTo>
                    <a:pt x="1831" y="77"/>
                  </a:lnTo>
                  <a:lnTo>
                    <a:pt x="1737" y="80"/>
                  </a:lnTo>
                  <a:lnTo>
                    <a:pt x="1633" y="68"/>
                  </a:lnTo>
                  <a:lnTo>
                    <a:pt x="1544" y="48"/>
                  </a:lnTo>
                  <a:lnTo>
                    <a:pt x="1491" y="34"/>
                  </a:lnTo>
                  <a:lnTo>
                    <a:pt x="1422" y="0"/>
                  </a:lnTo>
                  <a:lnTo>
                    <a:pt x="1534" y="195"/>
                  </a:lnTo>
                  <a:lnTo>
                    <a:pt x="1472" y="245"/>
                  </a:lnTo>
                  <a:lnTo>
                    <a:pt x="1413" y="287"/>
                  </a:lnTo>
                  <a:lnTo>
                    <a:pt x="1335" y="325"/>
                  </a:lnTo>
                  <a:lnTo>
                    <a:pt x="1258" y="357"/>
                  </a:lnTo>
                  <a:lnTo>
                    <a:pt x="1164" y="384"/>
                  </a:lnTo>
                  <a:lnTo>
                    <a:pt x="1080" y="405"/>
                  </a:lnTo>
                  <a:lnTo>
                    <a:pt x="954" y="431"/>
                  </a:lnTo>
                  <a:lnTo>
                    <a:pt x="851" y="442"/>
                  </a:lnTo>
                  <a:lnTo>
                    <a:pt x="753" y="449"/>
                  </a:lnTo>
                  <a:lnTo>
                    <a:pt x="645" y="446"/>
                  </a:lnTo>
                  <a:lnTo>
                    <a:pt x="595" y="445"/>
                  </a:lnTo>
                  <a:lnTo>
                    <a:pt x="548" y="444"/>
                  </a:lnTo>
                  <a:lnTo>
                    <a:pt x="505" y="438"/>
                  </a:lnTo>
                  <a:lnTo>
                    <a:pt x="463" y="433"/>
                  </a:lnTo>
                  <a:lnTo>
                    <a:pt x="390" y="427"/>
                  </a:lnTo>
                  <a:lnTo>
                    <a:pt x="334" y="414"/>
                  </a:lnTo>
                  <a:lnTo>
                    <a:pt x="293" y="404"/>
                  </a:lnTo>
                  <a:lnTo>
                    <a:pt x="250" y="394"/>
                  </a:lnTo>
                  <a:lnTo>
                    <a:pt x="208" y="382"/>
                  </a:lnTo>
                  <a:lnTo>
                    <a:pt x="173" y="371"/>
                  </a:lnTo>
                  <a:lnTo>
                    <a:pt x="130" y="357"/>
                  </a:lnTo>
                  <a:lnTo>
                    <a:pt x="84" y="337"/>
                  </a:lnTo>
                  <a:lnTo>
                    <a:pt x="41" y="320"/>
                  </a:lnTo>
                  <a:lnTo>
                    <a:pt x="0" y="297"/>
                  </a:lnTo>
                </a:path>
              </a:pathLst>
            </a:custGeom>
            <a:solidFill>
              <a:srgbClr val="00FF00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9655" name="Group 23"/>
          <p:cNvGrpSpPr>
            <a:grpSpLocks/>
          </p:cNvGrpSpPr>
          <p:nvPr/>
        </p:nvGrpSpPr>
        <p:grpSpPr bwMode="auto">
          <a:xfrm>
            <a:off x="3349625" y="2312988"/>
            <a:ext cx="2487613" cy="881062"/>
            <a:chOff x="2110" y="1457"/>
            <a:chExt cx="1567" cy="555"/>
          </a:xfrm>
        </p:grpSpPr>
        <p:sp>
          <p:nvSpPr>
            <p:cNvPr id="69653" name="Freeform 21"/>
            <p:cNvSpPr>
              <a:spLocks/>
            </p:cNvSpPr>
            <p:nvPr/>
          </p:nvSpPr>
          <p:spPr bwMode="auto">
            <a:xfrm>
              <a:off x="2110" y="1487"/>
              <a:ext cx="1567" cy="525"/>
            </a:xfrm>
            <a:custGeom>
              <a:avLst/>
              <a:gdLst>
                <a:gd name="T0" fmla="*/ 1536 w 1567"/>
                <a:gd name="T1" fmla="*/ 238 h 525"/>
                <a:gd name="T2" fmla="*/ 1455 w 1567"/>
                <a:gd name="T3" fmla="*/ 186 h 525"/>
                <a:gd name="T4" fmla="*/ 1350 w 1567"/>
                <a:gd name="T5" fmla="*/ 135 h 525"/>
                <a:gd name="T6" fmla="*/ 1240 w 1567"/>
                <a:gd name="T7" fmla="*/ 97 h 525"/>
                <a:gd name="T8" fmla="*/ 1114 w 1567"/>
                <a:gd name="T9" fmla="*/ 58 h 525"/>
                <a:gd name="T10" fmla="*/ 979 w 1567"/>
                <a:gd name="T11" fmla="*/ 32 h 525"/>
                <a:gd name="T12" fmla="*/ 816 w 1567"/>
                <a:gd name="T13" fmla="*/ 14 h 525"/>
                <a:gd name="T14" fmla="*/ 671 w 1567"/>
                <a:gd name="T15" fmla="*/ 9 h 525"/>
                <a:gd name="T16" fmla="*/ 524 w 1567"/>
                <a:gd name="T17" fmla="*/ 31 h 525"/>
                <a:gd name="T18" fmla="*/ 389 w 1567"/>
                <a:gd name="T19" fmla="*/ 73 h 525"/>
                <a:gd name="T20" fmla="*/ 309 w 1567"/>
                <a:gd name="T21" fmla="*/ 119 h 525"/>
                <a:gd name="T22" fmla="*/ 248 w 1567"/>
                <a:gd name="T23" fmla="*/ 164 h 525"/>
                <a:gd name="T24" fmla="*/ 120 w 1567"/>
                <a:gd name="T25" fmla="*/ 0 h 525"/>
                <a:gd name="T26" fmla="*/ 106 w 1567"/>
                <a:gd name="T27" fmla="*/ 145 h 525"/>
                <a:gd name="T28" fmla="*/ 73 w 1567"/>
                <a:gd name="T29" fmla="*/ 302 h 525"/>
                <a:gd name="T30" fmla="*/ 0 w 1567"/>
                <a:gd name="T31" fmla="*/ 422 h 525"/>
                <a:gd name="T32" fmla="*/ 94 w 1567"/>
                <a:gd name="T33" fmla="*/ 457 h 525"/>
                <a:gd name="T34" fmla="*/ 254 w 1567"/>
                <a:gd name="T35" fmla="*/ 467 h 525"/>
                <a:gd name="T36" fmla="*/ 369 w 1567"/>
                <a:gd name="T37" fmla="*/ 495 h 525"/>
                <a:gd name="T38" fmla="*/ 333 w 1567"/>
                <a:gd name="T39" fmla="*/ 366 h 525"/>
                <a:gd name="T40" fmla="*/ 431 w 1567"/>
                <a:gd name="T41" fmla="*/ 291 h 525"/>
                <a:gd name="T42" fmla="*/ 554 w 1567"/>
                <a:gd name="T43" fmla="*/ 236 h 525"/>
                <a:gd name="T44" fmla="*/ 697 w 1567"/>
                <a:gd name="T45" fmla="*/ 195 h 525"/>
                <a:gd name="T46" fmla="*/ 882 w 1567"/>
                <a:gd name="T47" fmla="*/ 167 h 525"/>
                <a:gd name="T48" fmla="*/ 1047 w 1567"/>
                <a:gd name="T49" fmla="*/ 166 h 525"/>
                <a:gd name="T50" fmla="*/ 1125 w 1567"/>
                <a:gd name="T51" fmla="*/ 168 h 525"/>
                <a:gd name="T52" fmla="*/ 1192 w 1567"/>
                <a:gd name="T53" fmla="*/ 176 h 525"/>
                <a:gd name="T54" fmla="*/ 1298 w 1567"/>
                <a:gd name="T55" fmla="*/ 194 h 525"/>
                <a:gd name="T56" fmla="*/ 1364 w 1567"/>
                <a:gd name="T57" fmla="*/ 210 h 525"/>
                <a:gd name="T58" fmla="*/ 1428 w 1567"/>
                <a:gd name="T59" fmla="*/ 229 h 525"/>
                <a:gd name="T60" fmla="*/ 1497 w 1567"/>
                <a:gd name="T61" fmla="*/ 259 h 525"/>
                <a:gd name="T62" fmla="*/ 1566 w 1567"/>
                <a:gd name="T63" fmla="*/ 291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67" h="525">
                  <a:moveTo>
                    <a:pt x="1566" y="291"/>
                  </a:moveTo>
                  <a:lnTo>
                    <a:pt x="1536" y="238"/>
                  </a:lnTo>
                  <a:lnTo>
                    <a:pt x="1490" y="209"/>
                  </a:lnTo>
                  <a:lnTo>
                    <a:pt x="1455" y="186"/>
                  </a:lnTo>
                  <a:lnTo>
                    <a:pt x="1406" y="159"/>
                  </a:lnTo>
                  <a:lnTo>
                    <a:pt x="1350" y="135"/>
                  </a:lnTo>
                  <a:lnTo>
                    <a:pt x="1303" y="121"/>
                  </a:lnTo>
                  <a:lnTo>
                    <a:pt x="1240" y="97"/>
                  </a:lnTo>
                  <a:lnTo>
                    <a:pt x="1176" y="78"/>
                  </a:lnTo>
                  <a:lnTo>
                    <a:pt x="1114" y="58"/>
                  </a:lnTo>
                  <a:lnTo>
                    <a:pt x="1035" y="40"/>
                  </a:lnTo>
                  <a:lnTo>
                    <a:pt x="979" y="32"/>
                  </a:lnTo>
                  <a:lnTo>
                    <a:pt x="902" y="23"/>
                  </a:lnTo>
                  <a:lnTo>
                    <a:pt x="816" y="14"/>
                  </a:lnTo>
                  <a:lnTo>
                    <a:pt x="734" y="10"/>
                  </a:lnTo>
                  <a:lnTo>
                    <a:pt x="671" y="9"/>
                  </a:lnTo>
                  <a:lnTo>
                    <a:pt x="591" y="19"/>
                  </a:lnTo>
                  <a:lnTo>
                    <a:pt x="524" y="31"/>
                  </a:lnTo>
                  <a:lnTo>
                    <a:pt x="456" y="49"/>
                  </a:lnTo>
                  <a:lnTo>
                    <a:pt x="389" y="73"/>
                  </a:lnTo>
                  <a:lnTo>
                    <a:pt x="351" y="93"/>
                  </a:lnTo>
                  <a:lnTo>
                    <a:pt x="309" y="119"/>
                  </a:lnTo>
                  <a:lnTo>
                    <a:pt x="278" y="143"/>
                  </a:lnTo>
                  <a:lnTo>
                    <a:pt x="248" y="164"/>
                  </a:lnTo>
                  <a:lnTo>
                    <a:pt x="229" y="187"/>
                  </a:lnTo>
                  <a:lnTo>
                    <a:pt x="120" y="0"/>
                  </a:lnTo>
                  <a:lnTo>
                    <a:pt x="115" y="67"/>
                  </a:lnTo>
                  <a:lnTo>
                    <a:pt x="106" y="145"/>
                  </a:lnTo>
                  <a:lnTo>
                    <a:pt x="94" y="224"/>
                  </a:lnTo>
                  <a:lnTo>
                    <a:pt x="73" y="302"/>
                  </a:lnTo>
                  <a:lnTo>
                    <a:pt x="50" y="353"/>
                  </a:lnTo>
                  <a:lnTo>
                    <a:pt x="0" y="422"/>
                  </a:lnTo>
                  <a:lnTo>
                    <a:pt x="25" y="462"/>
                  </a:lnTo>
                  <a:lnTo>
                    <a:pt x="94" y="457"/>
                  </a:lnTo>
                  <a:lnTo>
                    <a:pt x="170" y="455"/>
                  </a:lnTo>
                  <a:lnTo>
                    <a:pt x="254" y="467"/>
                  </a:lnTo>
                  <a:lnTo>
                    <a:pt x="326" y="482"/>
                  </a:lnTo>
                  <a:lnTo>
                    <a:pt x="369" y="495"/>
                  </a:lnTo>
                  <a:lnTo>
                    <a:pt x="424" y="524"/>
                  </a:lnTo>
                  <a:lnTo>
                    <a:pt x="333" y="366"/>
                  </a:lnTo>
                  <a:lnTo>
                    <a:pt x="383" y="323"/>
                  </a:lnTo>
                  <a:lnTo>
                    <a:pt x="431" y="291"/>
                  </a:lnTo>
                  <a:lnTo>
                    <a:pt x="491" y="260"/>
                  </a:lnTo>
                  <a:lnTo>
                    <a:pt x="554" y="236"/>
                  </a:lnTo>
                  <a:lnTo>
                    <a:pt x="630" y="212"/>
                  </a:lnTo>
                  <a:lnTo>
                    <a:pt x="697" y="195"/>
                  </a:lnTo>
                  <a:lnTo>
                    <a:pt x="797" y="175"/>
                  </a:lnTo>
                  <a:lnTo>
                    <a:pt x="882" y="167"/>
                  </a:lnTo>
                  <a:lnTo>
                    <a:pt x="959" y="164"/>
                  </a:lnTo>
                  <a:lnTo>
                    <a:pt x="1047" y="166"/>
                  </a:lnTo>
                  <a:lnTo>
                    <a:pt x="1087" y="167"/>
                  </a:lnTo>
                  <a:lnTo>
                    <a:pt x="1125" y="168"/>
                  </a:lnTo>
                  <a:lnTo>
                    <a:pt x="1159" y="173"/>
                  </a:lnTo>
                  <a:lnTo>
                    <a:pt x="1192" y="176"/>
                  </a:lnTo>
                  <a:lnTo>
                    <a:pt x="1253" y="183"/>
                  </a:lnTo>
                  <a:lnTo>
                    <a:pt x="1298" y="194"/>
                  </a:lnTo>
                  <a:lnTo>
                    <a:pt x="1331" y="202"/>
                  </a:lnTo>
                  <a:lnTo>
                    <a:pt x="1364" y="210"/>
                  </a:lnTo>
                  <a:lnTo>
                    <a:pt x="1398" y="221"/>
                  </a:lnTo>
                  <a:lnTo>
                    <a:pt x="1428" y="229"/>
                  </a:lnTo>
                  <a:lnTo>
                    <a:pt x="1461" y="242"/>
                  </a:lnTo>
                  <a:lnTo>
                    <a:pt x="1497" y="259"/>
                  </a:lnTo>
                  <a:lnTo>
                    <a:pt x="1535" y="274"/>
                  </a:lnTo>
                  <a:lnTo>
                    <a:pt x="1566" y="291"/>
                  </a:lnTo>
                </a:path>
              </a:pathLst>
            </a:custGeom>
            <a:solidFill>
              <a:srgbClr val="008000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54" name="Freeform 22"/>
            <p:cNvSpPr>
              <a:spLocks/>
            </p:cNvSpPr>
            <p:nvPr/>
          </p:nvSpPr>
          <p:spPr bwMode="auto">
            <a:xfrm>
              <a:off x="2110" y="1457"/>
              <a:ext cx="1535" cy="509"/>
            </a:xfrm>
            <a:custGeom>
              <a:avLst/>
              <a:gdLst>
                <a:gd name="T0" fmla="*/ 1534 w 1535"/>
                <a:gd name="T1" fmla="*/ 270 h 509"/>
                <a:gd name="T2" fmla="*/ 1492 w 1535"/>
                <a:gd name="T3" fmla="*/ 234 h 509"/>
                <a:gd name="T4" fmla="*/ 1456 w 1535"/>
                <a:gd name="T5" fmla="*/ 206 h 509"/>
                <a:gd name="T6" fmla="*/ 1423 w 1535"/>
                <a:gd name="T7" fmla="*/ 186 h 509"/>
                <a:gd name="T8" fmla="*/ 1384 w 1535"/>
                <a:gd name="T9" fmla="*/ 162 h 509"/>
                <a:gd name="T10" fmla="*/ 1329 w 1535"/>
                <a:gd name="T11" fmla="*/ 130 h 509"/>
                <a:gd name="T12" fmla="*/ 1274 w 1535"/>
                <a:gd name="T13" fmla="*/ 105 h 509"/>
                <a:gd name="T14" fmla="*/ 1210 w 1535"/>
                <a:gd name="T15" fmla="*/ 81 h 509"/>
                <a:gd name="T16" fmla="*/ 1146 w 1535"/>
                <a:gd name="T17" fmla="*/ 62 h 509"/>
                <a:gd name="T18" fmla="*/ 1086 w 1535"/>
                <a:gd name="T19" fmla="*/ 46 h 509"/>
                <a:gd name="T20" fmla="*/ 1008 w 1535"/>
                <a:gd name="T21" fmla="*/ 28 h 509"/>
                <a:gd name="T22" fmla="*/ 952 w 1535"/>
                <a:gd name="T23" fmla="*/ 19 h 509"/>
                <a:gd name="T24" fmla="*/ 875 w 1535"/>
                <a:gd name="T25" fmla="*/ 12 h 509"/>
                <a:gd name="T26" fmla="*/ 791 w 1535"/>
                <a:gd name="T27" fmla="*/ 4 h 509"/>
                <a:gd name="T28" fmla="*/ 708 w 1535"/>
                <a:gd name="T29" fmla="*/ 1 h 509"/>
                <a:gd name="T30" fmla="*/ 647 w 1535"/>
                <a:gd name="T31" fmla="*/ 0 h 509"/>
                <a:gd name="T32" fmla="*/ 565 w 1535"/>
                <a:gd name="T33" fmla="*/ 10 h 509"/>
                <a:gd name="T34" fmla="*/ 501 w 1535"/>
                <a:gd name="T35" fmla="*/ 23 h 509"/>
                <a:gd name="T36" fmla="*/ 433 w 1535"/>
                <a:gd name="T37" fmla="*/ 41 h 509"/>
                <a:gd name="T38" fmla="*/ 365 w 1535"/>
                <a:gd name="T39" fmla="*/ 65 h 509"/>
                <a:gd name="T40" fmla="*/ 327 w 1535"/>
                <a:gd name="T41" fmla="*/ 82 h 509"/>
                <a:gd name="T42" fmla="*/ 285 w 1535"/>
                <a:gd name="T43" fmla="*/ 110 h 509"/>
                <a:gd name="T44" fmla="*/ 254 w 1535"/>
                <a:gd name="T45" fmla="*/ 134 h 509"/>
                <a:gd name="T46" fmla="*/ 225 w 1535"/>
                <a:gd name="T47" fmla="*/ 157 h 509"/>
                <a:gd name="T48" fmla="*/ 203 w 1535"/>
                <a:gd name="T49" fmla="*/ 178 h 509"/>
                <a:gd name="T50" fmla="*/ 114 w 1535"/>
                <a:gd name="T51" fmla="*/ 23 h 509"/>
                <a:gd name="T52" fmla="*/ 108 w 1535"/>
                <a:gd name="T53" fmla="*/ 93 h 509"/>
                <a:gd name="T54" fmla="*/ 98 w 1535"/>
                <a:gd name="T55" fmla="*/ 157 h 509"/>
                <a:gd name="T56" fmla="*/ 84 w 1535"/>
                <a:gd name="T57" fmla="*/ 242 h 509"/>
                <a:gd name="T58" fmla="*/ 62 w 1535"/>
                <a:gd name="T59" fmla="*/ 317 h 509"/>
                <a:gd name="T60" fmla="*/ 36 w 1535"/>
                <a:gd name="T61" fmla="*/ 382 h 509"/>
                <a:gd name="T62" fmla="*/ 0 w 1535"/>
                <a:gd name="T63" fmla="*/ 451 h 509"/>
                <a:gd name="T64" fmla="*/ 69 w 1535"/>
                <a:gd name="T65" fmla="*/ 446 h 509"/>
                <a:gd name="T66" fmla="*/ 144 w 1535"/>
                <a:gd name="T67" fmla="*/ 444 h 509"/>
                <a:gd name="T68" fmla="*/ 227 w 1535"/>
                <a:gd name="T69" fmla="*/ 454 h 509"/>
                <a:gd name="T70" fmla="*/ 298 w 1535"/>
                <a:gd name="T71" fmla="*/ 470 h 509"/>
                <a:gd name="T72" fmla="*/ 341 w 1535"/>
                <a:gd name="T73" fmla="*/ 481 h 509"/>
                <a:gd name="T74" fmla="*/ 396 w 1535"/>
                <a:gd name="T75" fmla="*/ 508 h 509"/>
                <a:gd name="T76" fmla="*/ 306 w 1535"/>
                <a:gd name="T77" fmla="*/ 352 h 509"/>
                <a:gd name="T78" fmla="*/ 356 w 1535"/>
                <a:gd name="T79" fmla="*/ 312 h 509"/>
                <a:gd name="T80" fmla="*/ 403 w 1535"/>
                <a:gd name="T81" fmla="*/ 278 h 509"/>
                <a:gd name="T82" fmla="*/ 466 w 1535"/>
                <a:gd name="T83" fmla="*/ 248 h 509"/>
                <a:gd name="T84" fmla="*/ 527 w 1535"/>
                <a:gd name="T85" fmla="*/ 222 h 509"/>
                <a:gd name="T86" fmla="*/ 603 w 1535"/>
                <a:gd name="T87" fmla="*/ 201 h 509"/>
                <a:gd name="T88" fmla="*/ 670 w 1535"/>
                <a:gd name="T89" fmla="*/ 184 h 509"/>
                <a:gd name="T90" fmla="*/ 771 w 1535"/>
                <a:gd name="T91" fmla="*/ 163 h 509"/>
                <a:gd name="T92" fmla="*/ 853 w 1535"/>
                <a:gd name="T93" fmla="*/ 154 h 509"/>
                <a:gd name="T94" fmla="*/ 931 w 1535"/>
                <a:gd name="T95" fmla="*/ 149 h 509"/>
                <a:gd name="T96" fmla="*/ 1018 w 1535"/>
                <a:gd name="T97" fmla="*/ 151 h 509"/>
                <a:gd name="T98" fmla="*/ 1058 w 1535"/>
                <a:gd name="T99" fmla="*/ 152 h 509"/>
                <a:gd name="T100" fmla="*/ 1095 w 1535"/>
                <a:gd name="T101" fmla="*/ 153 h 509"/>
                <a:gd name="T102" fmla="*/ 1130 w 1535"/>
                <a:gd name="T103" fmla="*/ 158 h 509"/>
                <a:gd name="T104" fmla="*/ 1164 w 1535"/>
                <a:gd name="T105" fmla="*/ 162 h 509"/>
                <a:gd name="T106" fmla="*/ 1222 w 1535"/>
                <a:gd name="T107" fmla="*/ 166 h 509"/>
                <a:gd name="T108" fmla="*/ 1267 w 1535"/>
                <a:gd name="T109" fmla="*/ 177 h 509"/>
                <a:gd name="T110" fmla="*/ 1300 w 1535"/>
                <a:gd name="T111" fmla="*/ 185 h 509"/>
                <a:gd name="T112" fmla="*/ 1334 w 1535"/>
                <a:gd name="T113" fmla="*/ 193 h 509"/>
                <a:gd name="T114" fmla="*/ 1368 w 1535"/>
                <a:gd name="T115" fmla="*/ 202 h 509"/>
                <a:gd name="T116" fmla="*/ 1396 w 1535"/>
                <a:gd name="T117" fmla="*/ 211 h 509"/>
                <a:gd name="T118" fmla="*/ 1430 w 1535"/>
                <a:gd name="T119" fmla="*/ 222 h 509"/>
                <a:gd name="T120" fmla="*/ 1467 w 1535"/>
                <a:gd name="T121" fmla="*/ 238 h 509"/>
                <a:gd name="T122" fmla="*/ 1501 w 1535"/>
                <a:gd name="T123" fmla="*/ 252 h 509"/>
                <a:gd name="T124" fmla="*/ 1534 w 1535"/>
                <a:gd name="T125" fmla="*/ 270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35" h="509">
                  <a:moveTo>
                    <a:pt x="1534" y="270"/>
                  </a:moveTo>
                  <a:lnTo>
                    <a:pt x="1492" y="234"/>
                  </a:lnTo>
                  <a:lnTo>
                    <a:pt x="1456" y="206"/>
                  </a:lnTo>
                  <a:lnTo>
                    <a:pt x="1423" y="186"/>
                  </a:lnTo>
                  <a:lnTo>
                    <a:pt x="1384" y="162"/>
                  </a:lnTo>
                  <a:lnTo>
                    <a:pt x="1329" y="130"/>
                  </a:lnTo>
                  <a:lnTo>
                    <a:pt x="1274" y="105"/>
                  </a:lnTo>
                  <a:lnTo>
                    <a:pt x="1210" y="81"/>
                  </a:lnTo>
                  <a:lnTo>
                    <a:pt x="1146" y="62"/>
                  </a:lnTo>
                  <a:lnTo>
                    <a:pt x="1086" y="46"/>
                  </a:lnTo>
                  <a:lnTo>
                    <a:pt x="1008" y="28"/>
                  </a:lnTo>
                  <a:lnTo>
                    <a:pt x="952" y="19"/>
                  </a:lnTo>
                  <a:lnTo>
                    <a:pt x="875" y="12"/>
                  </a:lnTo>
                  <a:lnTo>
                    <a:pt x="791" y="4"/>
                  </a:lnTo>
                  <a:lnTo>
                    <a:pt x="708" y="1"/>
                  </a:lnTo>
                  <a:lnTo>
                    <a:pt x="647" y="0"/>
                  </a:lnTo>
                  <a:lnTo>
                    <a:pt x="565" y="10"/>
                  </a:lnTo>
                  <a:lnTo>
                    <a:pt x="501" y="23"/>
                  </a:lnTo>
                  <a:lnTo>
                    <a:pt x="433" y="41"/>
                  </a:lnTo>
                  <a:lnTo>
                    <a:pt x="365" y="65"/>
                  </a:lnTo>
                  <a:lnTo>
                    <a:pt x="327" y="82"/>
                  </a:lnTo>
                  <a:lnTo>
                    <a:pt x="285" y="110"/>
                  </a:lnTo>
                  <a:lnTo>
                    <a:pt x="254" y="134"/>
                  </a:lnTo>
                  <a:lnTo>
                    <a:pt x="225" y="157"/>
                  </a:lnTo>
                  <a:lnTo>
                    <a:pt x="203" y="178"/>
                  </a:lnTo>
                  <a:lnTo>
                    <a:pt x="114" y="23"/>
                  </a:lnTo>
                  <a:lnTo>
                    <a:pt x="108" y="93"/>
                  </a:lnTo>
                  <a:lnTo>
                    <a:pt x="98" y="157"/>
                  </a:lnTo>
                  <a:lnTo>
                    <a:pt x="84" y="242"/>
                  </a:lnTo>
                  <a:lnTo>
                    <a:pt x="62" y="317"/>
                  </a:lnTo>
                  <a:lnTo>
                    <a:pt x="36" y="382"/>
                  </a:lnTo>
                  <a:lnTo>
                    <a:pt x="0" y="451"/>
                  </a:lnTo>
                  <a:lnTo>
                    <a:pt x="69" y="446"/>
                  </a:lnTo>
                  <a:lnTo>
                    <a:pt x="144" y="444"/>
                  </a:lnTo>
                  <a:lnTo>
                    <a:pt x="227" y="454"/>
                  </a:lnTo>
                  <a:lnTo>
                    <a:pt x="298" y="470"/>
                  </a:lnTo>
                  <a:lnTo>
                    <a:pt x="341" y="481"/>
                  </a:lnTo>
                  <a:lnTo>
                    <a:pt x="396" y="508"/>
                  </a:lnTo>
                  <a:lnTo>
                    <a:pt x="306" y="352"/>
                  </a:lnTo>
                  <a:lnTo>
                    <a:pt x="356" y="312"/>
                  </a:lnTo>
                  <a:lnTo>
                    <a:pt x="403" y="278"/>
                  </a:lnTo>
                  <a:lnTo>
                    <a:pt x="466" y="248"/>
                  </a:lnTo>
                  <a:lnTo>
                    <a:pt x="527" y="222"/>
                  </a:lnTo>
                  <a:lnTo>
                    <a:pt x="603" y="201"/>
                  </a:lnTo>
                  <a:lnTo>
                    <a:pt x="670" y="184"/>
                  </a:lnTo>
                  <a:lnTo>
                    <a:pt x="771" y="163"/>
                  </a:lnTo>
                  <a:lnTo>
                    <a:pt x="853" y="154"/>
                  </a:lnTo>
                  <a:lnTo>
                    <a:pt x="931" y="149"/>
                  </a:lnTo>
                  <a:lnTo>
                    <a:pt x="1018" y="151"/>
                  </a:lnTo>
                  <a:lnTo>
                    <a:pt x="1058" y="152"/>
                  </a:lnTo>
                  <a:lnTo>
                    <a:pt x="1095" y="153"/>
                  </a:lnTo>
                  <a:lnTo>
                    <a:pt x="1130" y="158"/>
                  </a:lnTo>
                  <a:lnTo>
                    <a:pt x="1164" y="162"/>
                  </a:lnTo>
                  <a:lnTo>
                    <a:pt x="1222" y="166"/>
                  </a:lnTo>
                  <a:lnTo>
                    <a:pt x="1267" y="177"/>
                  </a:lnTo>
                  <a:lnTo>
                    <a:pt x="1300" y="185"/>
                  </a:lnTo>
                  <a:lnTo>
                    <a:pt x="1334" y="193"/>
                  </a:lnTo>
                  <a:lnTo>
                    <a:pt x="1368" y="202"/>
                  </a:lnTo>
                  <a:lnTo>
                    <a:pt x="1396" y="211"/>
                  </a:lnTo>
                  <a:lnTo>
                    <a:pt x="1430" y="222"/>
                  </a:lnTo>
                  <a:lnTo>
                    <a:pt x="1467" y="238"/>
                  </a:lnTo>
                  <a:lnTo>
                    <a:pt x="1501" y="252"/>
                  </a:lnTo>
                  <a:lnTo>
                    <a:pt x="1534" y="270"/>
                  </a:lnTo>
                </a:path>
              </a:pathLst>
            </a:custGeom>
            <a:solidFill>
              <a:srgbClr val="00FF00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F9FEF-5524-45AC-BB9C-800C5925486B}" type="datetime1">
              <a:rPr lang="en-US" smtClean="0"/>
              <a:t>2/10/2020</a:t>
            </a:fld>
            <a:endParaRPr lang="en-US"/>
          </a:p>
        </p:txBody>
      </p:sp>
    </p:spTree>
  </p:cSld>
  <p:clrMapOvr>
    <a:masterClrMapping/>
  </p:clrMapOvr>
  <p:transition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Linear Regression for Machine Learning</a:t>
            </a:r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F4272-D3BE-49CF-9395-76A0FDBEC445}" type="slidenum">
              <a:rPr lang="en-US"/>
              <a:pPr/>
              <a:t>34</a:t>
            </a:fld>
            <a:endParaRPr lang="en-US"/>
          </a:p>
        </p:txBody>
      </p:sp>
      <p:graphicFrame>
        <p:nvGraphicFramePr>
          <p:cNvPr id="71682" name="Object 2">
            <a:hlinkClick r:id="" action="ppaction://ole?verb=0"/>
          </p:cNvPr>
          <p:cNvGraphicFramePr>
            <a:graphicFrameLocks/>
          </p:cNvGraphicFramePr>
          <p:nvPr>
            <p:ph idx="1"/>
          </p:nvPr>
        </p:nvGraphicFramePr>
        <p:xfrm>
          <a:off x="571500" y="1928813"/>
          <a:ext cx="8083550" cy="430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9" name="VISIO" r:id="rId4" imgW="3993840" imgH="2130120" progId="Visio.Drawing.4">
                  <p:embed/>
                </p:oleObj>
              </mc:Choice>
              <mc:Fallback>
                <p:oleObj name="VISIO" r:id="rId4" imgW="3993840" imgH="2130120" progId="Visio.Drawing.4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1928813"/>
                        <a:ext cx="8083550" cy="430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3" name="Arc 3"/>
          <p:cNvSpPr>
            <a:spLocks/>
          </p:cNvSpPr>
          <p:nvPr/>
        </p:nvSpPr>
        <p:spPr bwMode="auto">
          <a:xfrm>
            <a:off x="3290888" y="2452688"/>
            <a:ext cx="596900" cy="1397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21600"/>
              <a:gd name="T1" fmla="*/ 21600 h 21600"/>
              <a:gd name="T2" fmla="*/ 21543 w 21600"/>
              <a:gd name="T3" fmla="*/ 0 h 21600"/>
              <a:gd name="T4" fmla="*/ 2160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21600"/>
                </a:moveTo>
                <a:cubicBezTo>
                  <a:pt x="0" y="9692"/>
                  <a:pt x="9635" y="31"/>
                  <a:pt x="21543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92"/>
                  <a:pt x="9635" y="31"/>
                  <a:pt x="21543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25400" cap="rnd">
            <a:solidFill>
              <a:schemeClr val="folHlink"/>
            </a:solidFill>
            <a:round/>
            <a:headEnd type="triangle" w="med" len="med"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title"/>
          </p:nvPr>
        </p:nvSpPr>
        <p:spPr>
          <a:xfrm>
            <a:off x="1427163" y="158750"/>
            <a:ext cx="7575550" cy="113665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/>
              <a:t>Population Linear Regression Model</a:t>
            </a:r>
          </a:p>
        </p:txBody>
      </p:sp>
      <p:graphicFrame>
        <p:nvGraphicFramePr>
          <p:cNvPr id="71685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4021138" y="2243138"/>
          <a:ext cx="3252787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0" name="MathType Equation" r:id="rId6" imgW="3260520" imgH="466560" progId="Equation">
                  <p:embed/>
                </p:oleObj>
              </mc:Choice>
              <mc:Fallback>
                <p:oleObj name="MathType Equation" r:id="rId6" imgW="3260520" imgH="466560" progId="Equation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1138" y="2243138"/>
                        <a:ext cx="3252787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6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5835650" y="4419600"/>
          <a:ext cx="262255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1" name="Equation" r:id="rId8" imgW="1066680" imgH="228600" progId="Equation.3">
                  <p:embed/>
                </p:oleObj>
              </mc:Choice>
              <mc:Fallback>
                <p:oleObj name="Equation" r:id="rId8" imgW="1066680" imgH="22860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5650" y="4419600"/>
                        <a:ext cx="262255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7" name="Arc 7"/>
          <p:cNvSpPr>
            <a:spLocks/>
          </p:cNvSpPr>
          <p:nvPr/>
        </p:nvSpPr>
        <p:spPr bwMode="auto">
          <a:xfrm>
            <a:off x="4129088" y="4191000"/>
            <a:ext cx="596900" cy="67310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chemeClr val="folHlink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7380288" y="2212975"/>
            <a:ext cx="16605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Observedvalue</a:t>
            </a:r>
          </a:p>
        </p:txBody>
      </p:sp>
      <p:sp>
        <p:nvSpPr>
          <p:cNvPr id="71689" name="Arc 9"/>
          <p:cNvSpPr>
            <a:spLocks/>
          </p:cNvSpPr>
          <p:nvPr/>
        </p:nvSpPr>
        <p:spPr bwMode="auto">
          <a:xfrm>
            <a:off x="7391400" y="2971800"/>
            <a:ext cx="368300" cy="5207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folHlink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0" name="Rectangle 10"/>
          <p:cNvSpPr>
            <a:spLocks noChangeArrowheads="1"/>
          </p:cNvSpPr>
          <p:nvPr/>
        </p:nvSpPr>
        <p:spPr bwMode="auto">
          <a:xfrm>
            <a:off x="676275" y="5945188"/>
            <a:ext cx="282575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Observed value</a:t>
            </a:r>
          </a:p>
        </p:txBody>
      </p:sp>
      <p:sp>
        <p:nvSpPr>
          <p:cNvPr id="71691" name="Arc 11"/>
          <p:cNvSpPr>
            <a:spLocks/>
          </p:cNvSpPr>
          <p:nvPr/>
        </p:nvSpPr>
        <p:spPr bwMode="auto">
          <a:xfrm>
            <a:off x="3200400" y="5410200"/>
            <a:ext cx="368300" cy="7493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folHlink"/>
            </a:solidFill>
            <a:round/>
            <a:headEnd type="triangle" w="med" len="med"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2" name="Rectangle 12"/>
          <p:cNvSpPr>
            <a:spLocks noChangeArrowheads="1"/>
          </p:cNvSpPr>
          <p:nvPr/>
        </p:nvSpPr>
        <p:spPr bwMode="auto">
          <a:xfrm>
            <a:off x="3489325" y="3252788"/>
            <a:ext cx="3363913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anose="05050102010706020507" pitchFamily="18" charset="2"/>
              </a:rPr>
              <a:t></a:t>
            </a:r>
            <a:r>
              <a:rPr lang="en-US" sz="36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Random error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7D560-6570-4AE8-A380-6CB432019E5C}" type="datetime1">
              <a:rPr lang="en-US" smtClean="0"/>
              <a:t>2/10/2020</a:t>
            </a:fld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Linear Regression for Machine Learning</a:t>
            </a:r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81C8-A0E3-4887-A401-3CEA6C43EF34}" type="slidenum">
              <a:rPr lang="en-US"/>
              <a:pPr/>
              <a:t>35</a:t>
            </a:fld>
            <a:endParaRPr lang="en-US"/>
          </a:p>
        </p:txBody>
      </p:sp>
      <p:graphicFrame>
        <p:nvGraphicFramePr>
          <p:cNvPr id="73730" name="Object 2">
            <a:hlinkClick r:id="" action="ppaction://ole?verb=0"/>
          </p:cNvPr>
          <p:cNvGraphicFramePr>
            <a:graphicFrameLocks/>
          </p:cNvGraphicFramePr>
          <p:nvPr>
            <p:ph idx="1"/>
          </p:nvPr>
        </p:nvGraphicFramePr>
        <p:xfrm>
          <a:off x="571500" y="1928813"/>
          <a:ext cx="8083550" cy="430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8" name="VISIO" r:id="rId4" imgW="3993840" imgH="2130120" progId="Visio.Drawing.4">
                  <p:embed/>
                </p:oleObj>
              </mc:Choice>
              <mc:Fallback>
                <p:oleObj name="VISIO" r:id="rId4" imgW="3993840" imgH="2130120" progId="Visio.Drawing.4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1928813"/>
                        <a:ext cx="8083550" cy="430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1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3948113" y="2058988"/>
          <a:ext cx="3495675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9" name="MathType Equation" r:id="rId6" imgW="3503520" imgH="722160" progId="Equation">
                  <p:embed/>
                </p:oleObj>
              </mc:Choice>
              <mc:Fallback>
                <p:oleObj name="MathType Equation" r:id="rId6" imgW="3503520" imgH="722160" progId="Equation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8113" y="2058988"/>
                        <a:ext cx="3495675" cy="71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/>
              <a:t>Sample Linear Regression Model</a:t>
            </a:r>
          </a:p>
        </p:txBody>
      </p:sp>
      <p:graphicFrame>
        <p:nvGraphicFramePr>
          <p:cNvPr id="73733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4432300" y="4552950"/>
          <a:ext cx="270827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0" name="MathType Equation" r:id="rId8" imgW="2716200" imgH="722160" progId="Equation">
                  <p:embed/>
                </p:oleObj>
              </mc:Choice>
              <mc:Fallback>
                <p:oleObj name="MathType Equation" r:id="rId8" imgW="2716200" imgH="722160" progId="Equation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2300" y="4552950"/>
                        <a:ext cx="2708275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4" name="Arc 6"/>
          <p:cNvSpPr>
            <a:spLocks/>
          </p:cNvSpPr>
          <p:nvPr/>
        </p:nvSpPr>
        <p:spPr bwMode="auto">
          <a:xfrm>
            <a:off x="3748088" y="4343400"/>
            <a:ext cx="673100" cy="52070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chemeClr val="folHlink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5" name="Arc 7"/>
          <p:cNvSpPr>
            <a:spLocks/>
          </p:cNvSpPr>
          <p:nvPr/>
        </p:nvSpPr>
        <p:spPr bwMode="auto">
          <a:xfrm>
            <a:off x="3290888" y="2452688"/>
            <a:ext cx="596900" cy="1397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21600"/>
              <a:gd name="T1" fmla="*/ 21600 h 21600"/>
              <a:gd name="T2" fmla="*/ 21543 w 21600"/>
              <a:gd name="T3" fmla="*/ 0 h 21600"/>
              <a:gd name="T4" fmla="*/ 2160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21600"/>
                </a:moveTo>
                <a:cubicBezTo>
                  <a:pt x="0" y="9692"/>
                  <a:pt x="9635" y="31"/>
                  <a:pt x="21543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92"/>
                  <a:pt x="9635" y="31"/>
                  <a:pt x="21543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25400" cap="rnd">
            <a:solidFill>
              <a:schemeClr val="folHlink"/>
            </a:solidFill>
            <a:round/>
            <a:headEnd type="triangle" w="med" len="med"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6" name="Arc 8"/>
          <p:cNvSpPr>
            <a:spLocks/>
          </p:cNvSpPr>
          <p:nvPr/>
        </p:nvSpPr>
        <p:spPr bwMode="auto">
          <a:xfrm>
            <a:off x="3200400" y="5410200"/>
            <a:ext cx="368300" cy="7493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folHlink"/>
            </a:solidFill>
            <a:round/>
            <a:headEnd type="triangle" w="med" len="med"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7" name="Rectangle 9"/>
          <p:cNvSpPr>
            <a:spLocks noChangeArrowheads="1"/>
          </p:cNvSpPr>
          <p:nvPr/>
        </p:nvSpPr>
        <p:spPr bwMode="auto">
          <a:xfrm>
            <a:off x="7077075" y="4040188"/>
            <a:ext cx="1989138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Unsampled observation</a:t>
            </a:r>
          </a:p>
        </p:txBody>
      </p:sp>
      <p:sp>
        <p:nvSpPr>
          <p:cNvPr id="73738" name="Arc 10"/>
          <p:cNvSpPr>
            <a:spLocks/>
          </p:cNvSpPr>
          <p:nvPr/>
        </p:nvSpPr>
        <p:spPr bwMode="auto">
          <a:xfrm>
            <a:off x="6645275" y="4189413"/>
            <a:ext cx="455613" cy="22225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chemeClr val="folHlink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9" name="Rectangle 11"/>
          <p:cNvSpPr>
            <a:spLocks noChangeArrowheads="1"/>
          </p:cNvSpPr>
          <p:nvPr/>
        </p:nvSpPr>
        <p:spPr bwMode="auto">
          <a:xfrm>
            <a:off x="3490913" y="3008313"/>
            <a:ext cx="2100262" cy="100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anose="05050102010706020507" pitchFamily="18" charset="2"/>
              </a:rPr>
              <a:t></a:t>
            </a:r>
            <a:r>
              <a:rPr lang="en-US" sz="36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36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Random error</a:t>
            </a:r>
          </a:p>
        </p:txBody>
      </p:sp>
      <p:sp>
        <p:nvSpPr>
          <p:cNvPr id="73740" name="Rectangle 12"/>
          <p:cNvSpPr>
            <a:spLocks noChangeArrowheads="1"/>
          </p:cNvSpPr>
          <p:nvPr/>
        </p:nvSpPr>
        <p:spPr bwMode="auto">
          <a:xfrm>
            <a:off x="676275" y="5945188"/>
            <a:ext cx="282575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Observed value</a:t>
            </a:r>
          </a:p>
        </p:txBody>
      </p:sp>
      <p:sp>
        <p:nvSpPr>
          <p:cNvPr id="73741" name="Rectangle 13"/>
          <p:cNvSpPr>
            <a:spLocks noChangeArrowheads="1"/>
          </p:cNvSpPr>
          <p:nvPr/>
        </p:nvSpPr>
        <p:spPr bwMode="auto">
          <a:xfrm>
            <a:off x="3576638" y="3049588"/>
            <a:ext cx="37306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^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612A-2BD6-4008-9593-D779BE8DD275}" type="datetime1">
              <a:rPr lang="en-US" smtClean="0"/>
              <a:t>2/10/2020</a:t>
            </a:fld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Linear Regression for Machine Learning</a:t>
            </a:r>
            <a:endParaRPr lang="en-US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C4BF0047-69D3-45A4-A8B9-BECDE0AD4A95}" type="slidenum">
              <a:rPr lang="en-US"/>
              <a:pPr/>
              <a:t>36</a:t>
            </a:fld>
            <a:endParaRPr 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74838"/>
            <a:ext cx="7772400" cy="135255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 anchorCtr="0"/>
          <a:lstStyle/>
          <a:p>
            <a:r>
              <a:rPr lang="en-US"/>
              <a:t>Estimating Parameters:</a:t>
            </a:r>
            <a:br>
              <a:rPr lang="en-US"/>
            </a:br>
            <a:r>
              <a:rPr lang="en-US"/>
              <a:t>Least Squares Method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F1E10B6A-4E7B-4838-A6ED-5B7EE7F53925}" type="datetime1">
              <a:rPr lang="en-US" smtClean="0"/>
              <a:t>2/10/2020</a:t>
            </a:fld>
            <a:endParaRPr lang="en-US"/>
          </a:p>
        </p:txBody>
      </p:sp>
    </p:spTree>
  </p:cSld>
  <p:clrMapOvr>
    <a:masterClrMapping/>
  </p:clrMapOvr>
  <p:transition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Linear Regression for Machine Learning</a:t>
            </a:r>
            <a:endParaRPr lang="en-US"/>
          </a:p>
        </p:txBody>
      </p:sp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7CFB-B1E7-40EB-80E8-5100B9C38A75}" type="slidenum">
              <a:rPr lang="en-US"/>
              <a:pPr/>
              <a:t>37</a:t>
            </a:fld>
            <a:endParaRPr lang="en-US"/>
          </a:p>
        </p:txBody>
      </p:sp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1787525" y="3235325"/>
            <a:ext cx="5657850" cy="2911475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5" name="Line 3"/>
          <p:cNvSpPr>
            <a:spLocks noChangeShapeType="1"/>
          </p:cNvSpPr>
          <p:nvPr/>
        </p:nvSpPr>
        <p:spPr bwMode="auto">
          <a:xfrm>
            <a:off x="2571750" y="3894138"/>
            <a:ext cx="0" cy="137795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6" name="Line 4"/>
          <p:cNvSpPr>
            <a:spLocks noChangeShapeType="1"/>
          </p:cNvSpPr>
          <p:nvPr/>
        </p:nvSpPr>
        <p:spPr bwMode="auto">
          <a:xfrm>
            <a:off x="2474913" y="5284788"/>
            <a:ext cx="193675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7" name="Line 5"/>
          <p:cNvSpPr>
            <a:spLocks noChangeShapeType="1"/>
          </p:cNvSpPr>
          <p:nvPr/>
        </p:nvSpPr>
        <p:spPr bwMode="auto">
          <a:xfrm>
            <a:off x="2474913" y="4818063"/>
            <a:ext cx="193675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Line 6"/>
          <p:cNvSpPr>
            <a:spLocks noChangeShapeType="1"/>
          </p:cNvSpPr>
          <p:nvPr/>
        </p:nvSpPr>
        <p:spPr bwMode="auto">
          <a:xfrm>
            <a:off x="2474913" y="4348163"/>
            <a:ext cx="193675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9" name="Line 7"/>
          <p:cNvSpPr>
            <a:spLocks noChangeShapeType="1"/>
          </p:cNvSpPr>
          <p:nvPr/>
        </p:nvSpPr>
        <p:spPr bwMode="auto">
          <a:xfrm>
            <a:off x="2474913" y="3881438"/>
            <a:ext cx="193675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0" name="Line 8"/>
          <p:cNvSpPr>
            <a:spLocks noChangeShapeType="1"/>
          </p:cNvSpPr>
          <p:nvPr/>
        </p:nvSpPr>
        <p:spPr bwMode="auto">
          <a:xfrm>
            <a:off x="2584450" y="5284788"/>
            <a:ext cx="4435475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1" name="Line 9"/>
          <p:cNvSpPr>
            <a:spLocks noChangeShapeType="1"/>
          </p:cNvSpPr>
          <p:nvPr/>
        </p:nvSpPr>
        <p:spPr bwMode="auto">
          <a:xfrm flipV="1">
            <a:off x="2571750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2" name="Line 10"/>
          <p:cNvSpPr>
            <a:spLocks noChangeShapeType="1"/>
          </p:cNvSpPr>
          <p:nvPr/>
        </p:nvSpPr>
        <p:spPr bwMode="auto">
          <a:xfrm flipV="1">
            <a:off x="3317875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3" name="Line 11"/>
          <p:cNvSpPr>
            <a:spLocks noChangeShapeType="1"/>
          </p:cNvSpPr>
          <p:nvPr/>
        </p:nvSpPr>
        <p:spPr bwMode="auto">
          <a:xfrm flipV="1">
            <a:off x="4057650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4" name="Line 12"/>
          <p:cNvSpPr>
            <a:spLocks noChangeShapeType="1"/>
          </p:cNvSpPr>
          <p:nvPr/>
        </p:nvSpPr>
        <p:spPr bwMode="auto">
          <a:xfrm flipV="1">
            <a:off x="4802188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5" name="Line 13"/>
          <p:cNvSpPr>
            <a:spLocks noChangeShapeType="1"/>
          </p:cNvSpPr>
          <p:nvPr/>
        </p:nvSpPr>
        <p:spPr bwMode="auto">
          <a:xfrm flipV="1">
            <a:off x="5548313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6" name="Line 14"/>
          <p:cNvSpPr>
            <a:spLocks noChangeShapeType="1"/>
          </p:cNvSpPr>
          <p:nvPr/>
        </p:nvSpPr>
        <p:spPr bwMode="auto">
          <a:xfrm flipV="1">
            <a:off x="6288088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7" name="Line 15"/>
          <p:cNvSpPr>
            <a:spLocks noChangeShapeType="1"/>
          </p:cNvSpPr>
          <p:nvPr/>
        </p:nvSpPr>
        <p:spPr bwMode="auto">
          <a:xfrm flipV="1">
            <a:off x="7032625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8" name="Line 16"/>
          <p:cNvSpPr>
            <a:spLocks noChangeShapeType="1"/>
          </p:cNvSpPr>
          <p:nvPr/>
        </p:nvSpPr>
        <p:spPr bwMode="auto">
          <a:xfrm flipV="1">
            <a:off x="2571750" y="5162550"/>
            <a:ext cx="0" cy="24447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9" name="Line 17"/>
          <p:cNvSpPr>
            <a:spLocks noChangeShapeType="1"/>
          </p:cNvSpPr>
          <p:nvPr/>
        </p:nvSpPr>
        <p:spPr bwMode="auto">
          <a:xfrm flipV="1">
            <a:off x="4057650" y="5162550"/>
            <a:ext cx="0" cy="24447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0" name="Line 18"/>
          <p:cNvSpPr>
            <a:spLocks noChangeShapeType="1"/>
          </p:cNvSpPr>
          <p:nvPr/>
        </p:nvSpPr>
        <p:spPr bwMode="auto">
          <a:xfrm flipV="1">
            <a:off x="5548313" y="5162550"/>
            <a:ext cx="0" cy="24447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1" name="Line 19"/>
          <p:cNvSpPr>
            <a:spLocks noChangeShapeType="1"/>
          </p:cNvSpPr>
          <p:nvPr/>
        </p:nvSpPr>
        <p:spPr bwMode="auto">
          <a:xfrm flipV="1">
            <a:off x="7032625" y="5162550"/>
            <a:ext cx="0" cy="24447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2" name="Oval 20"/>
          <p:cNvSpPr>
            <a:spLocks noChangeArrowheads="1"/>
          </p:cNvSpPr>
          <p:nvPr/>
        </p:nvSpPr>
        <p:spPr bwMode="auto">
          <a:xfrm>
            <a:off x="5208588" y="4775200"/>
            <a:ext cx="74612" cy="76200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3" name="Oval 21"/>
          <p:cNvSpPr>
            <a:spLocks noChangeArrowheads="1"/>
          </p:cNvSpPr>
          <p:nvPr/>
        </p:nvSpPr>
        <p:spPr bwMode="auto">
          <a:xfrm>
            <a:off x="4462463" y="5008563"/>
            <a:ext cx="76200" cy="76200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4" name="Oval 22"/>
          <p:cNvSpPr>
            <a:spLocks noChangeArrowheads="1"/>
          </p:cNvSpPr>
          <p:nvPr/>
        </p:nvSpPr>
        <p:spPr bwMode="auto">
          <a:xfrm>
            <a:off x="3421063" y="4725988"/>
            <a:ext cx="76200" cy="74612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5" name="Oval 23"/>
          <p:cNvSpPr>
            <a:spLocks noChangeArrowheads="1"/>
          </p:cNvSpPr>
          <p:nvPr/>
        </p:nvSpPr>
        <p:spPr bwMode="auto">
          <a:xfrm>
            <a:off x="5505450" y="3884613"/>
            <a:ext cx="74613" cy="76200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6" name="Oval 24"/>
          <p:cNvSpPr>
            <a:spLocks noChangeArrowheads="1"/>
          </p:cNvSpPr>
          <p:nvPr/>
        </p:nvSpPr>
        <p:spPr bwMode="auto">
          <a:xfrm>
            <a:off x="6245225" y="3838575"/>
            <a:ext cx="76200" cy="76200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7" name="Oval 25"/>
          <p:cNvSpPr>
            <a:spLocks noChangeArrowheads="1"/>
          </p:cNvSpPr>
          <p:nvPr/>
        </p:nvSpPr>
        <p:spPr bwMode="auto">
          <a:xfrm>
            <a:off x="4014788" y="4305300"/>
            <a:ext cx="76200" cy="74613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8" name="Rectangle 26"/>
          <p:cNvSpPr>
            <a:spLocks noChangeArrowheads="1"/>
          </p:cNvSpPr>
          <p:nvPr/>
        </p:nvSpPr>
        <p:spPr bwMode="auto">
          <a:xfrm>
            <a:off x="2020888" y="5045075"/>
            <a:ext cx="371475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79899" name="Rectangle 27"/>
          <p:cNvSpPr>
            <a:spLocks noChangeArrowheads="1"/>
          </p:cNvSpPr>
          <p:nvPr/>
        </p:nvSpPr>
        <p:spPr bwMode="auto">
          <a:xfrm>
            <a:off x="1828800" y="4579938"/>
            <a:ext cx="561975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>
                <a:solidFill>
                  <a:srgbClr val="FFFFFF"/>
                </a:solidFill>
              </a:rPr>
              <a:t>20</a:t>
            </a:r>
          </a:p>
        </p:txBody>
      </p:sp>
      <p:sp>
        <p:nvSpPr>
          <p:cNvPr id="79900" name="Rectangle 28"/>
          <p:cNvSpPr>
            <a:spLocks noChangeArrowheads="1"/>
          </p:cNvSpPr>
          <p:nvPr/>
        </p:nvSpPr>
        <p:spPr bwMode="auto">
          <a:xfrm>
            <a:off x="1828800" y="4108450"/>
            <a:ext cx="561975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>
                <a:solidFill>
                  <a:srgbClr val="FFFFFF"/>
                </a:solidFill>
              </a:rPr>
              <a:t>40</a:t>
            </a:r>
          </a:p>
        </p:txBody>
      </p:sp>
      <p:sp>
        <p:nvSpPr>
          <p:cNvPr id="79901" name="Rectangle 29"/>
          <p:cNvSpPr>
            <a:spLocks noChangeArrowheads="1"/>
          </p:cNvSpPr>
          <p:nvPr/>
        </p:nvSpPr>
        <p:spPr bwMode="auto">
          <a:xfrm>
            <a:off x="1828800" y="3641725"/>
            <a:ext cx="561975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>
                <a:solidFill>
                  <a:srgbClr val="FFFFFF"/>
                </a:solidFill>
              </a:rPr>
              <a:t>60</a:t>
            </a:r>
          </a:p>
        </p:txBody>
      </p:sp>
      <p:sp>
        <p:nvSpPr>
          <p:cNvPr id="79902" name="Rectangle 30"/>
          <p:cNvSpPr>
            <a:spLocks noChangeArrowheads="1"/>
          </p:cNvSpPr>
          <p:nvPr/>
        </p:nvSpPr>
        <p:spPr bwMode="auto">
          <a:xfrm>
            <a:off x="2386013" y="5561013"/>
            <a:ext cx="371475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79903" name="Rectangle 31"/>
          <p:cNvSpPr>
            <a:spLocks noChangeArrowheads="1"/>
          </p:cNvSpPr>
          <p:nvPr/>
        </p:nvSpPr>
        <p:spPr bwMode="auto">
          <a:xfrm>
            <a:off x="3775075" y="5561013"/>
            <a:ext cx="561975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>
                <a:solidFill>
                  <a:srgbClr val="FFFFFF"/>
                </a:solidFill>
              </a:rPr>
              <a:t>20</a:t>
            </a:r>
          </a:p>
        </p:txBody>
      </p:sp>
      <p:sp>
        <p:nvSpPr>
          <p:cNvPr id="79904" name="Rectangle 32"/>
          <p:cNvSpPr>
            <a:spLocks noChangeArrowheads="1"/>
          </p:cNvSpPr>
          <p:nvPr/>
        </p:nvSpPr>
        <p:spPr bwMode="auto">
          <a:xfrm>
            <a:off x="5265738" y="5561013"/>
            <a:ext cx="561975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>
                <a:solidFill>
                  <a:srgbClr val="FFFFFF"/>
                </a:solidFill>
              </a:rPr>
              <a:t>40</a:t>
            </a:r>
          </a:p>
        </p:txBody>
      </p:sp>
      <p:sp>
        <p:nvSpPr>
          <p:cNvPr id="79905" name="Rectangle 33"/>
          <p:cNvSpPr>
            <a:spLocks noChangeArrowheads="1"/>
          </p:cNvSpPr>
          <p:nvPr/>
        </p:nvSpPr>
        <p:spPr bwMode="auto">
          <a:xfrm>
            <a:off x="6751638" y="5561013"/>
            <a:ext cx="561975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>
                <a:solidFill>
                  <a:srgbClr val="FFFFFF"/>
                </a:solidFill>
              </a:rPr>
              <a:t>60</a:t>
            </a:r>
          </a:p>
        </p:txBody>
      </p:sp>
      <p:sp>
        <p:nvSpPr>
          <p:cNvPr id="79906" name="Rectangle 34"/>
          <p:cNvSpPr>
            <a:spLocks noChangeArrowheads="1"/>
          </p:cNvSpPr>
          <p:nvPr/>
        </p:nvSpPr>
        <p:spPr bwMode="auto">
          <a:xfrm>
            <a:off x="7056438" y="5054600"/>
            <a:ext cx="409575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>
                <a:solidFill>
                  <a:srgbClr val="FFFFFF"/>
                </a:solidFill>
              </a:rPr>
              <a:t>X</a:t>
            </a:r>
          </a:p>
        </p:txBody>
      </p:sp>
      <p:sp>
        <p:nvSpPr>
          <p:cNvPr id="79907" name="Rectangle 35"/>
          <p:cNvSpPr>
            <a:spLocks noChangeArrowheads="1"/>
          </p:cNvSpPr>
          <p:nvPr/>
        </p:nvSpPr>
        <p:spPr bwMode="auto">
          <a:xfrm>
            <a:off x="2381250" y="3349625"/>
            <a:ext cx="409575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79908" name="Rectangle 36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/>
              <a:t>Scatter plot</a:t>
            </a:r>
          </a:p>
        </p:txBody>
      </p:sp>
      <p:sp>
        <p:nvSpPr>
          <p:cNvPr id="79909" name="Rectangle 3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/>
              <a:t>1.	Plot of All (</a:t>
            </a:r>
            <a:r>
              <a:rPr lang="en-US" i="1"/>
              <a:t>X</a:t>
            </a:r>
            <a:r>
              <a:rPr lang="en-US" i="1" baseline="-25000"/>
              <a:t>i</a:t>
            </a:r>
            <a:r>
              <a:rPr lang="en-US"/>
              <a:t>, </a:t>
            </a:r>
            <a:r>
              <a:rPr lang="en-US" i="1"/>
              <a:t>Y</a:t>
            </a:r>
            <a:r>
              <a:rPr lang="en-US" i="1" baseline="-25000"/>
              <a:t>i</a:t>
            </a:r>
            <a:r>
              <a:rPr lang="en-US"/>
              <a:t>) Pairs</a:t>
            </a:r>
          </a:p>
          <a:p>
            <a:r>
              <a:rPr lang="en-US"/>
              <a:t>2.	Suggests How Well Model Will Fit</a:t>
            </a:r>
          </a:p>
        </p:txBody>
      </p:sp>
      <p:sp>
        <p:nvSpPr>
          <p:cNvPr id="79910" name="Oval 38"/>
          <p:cNvSpPr>
            <a:spLocks noChangeArrowheads="1"/>
          </p:cNvSpPr>
          <p:nvPr/>
        </p:nvSpPr>
        <p:spPr bwMode="auto">
          <a:xfrm>
            <a:off x="4349750" y="49561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11" name="Oval 39"/>
          <p:cNvSpPr>
            <a:spLocks noChangeArrowheads="1"/>
          </p:cNvSpPr>
          <p:nvPr/>
        </p:nvSpPr>
        <p:spPr bwMode="auto">
          <a:xfrm>
            <a:off x="6178550" y="37369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12" name="Oval 40"/>
          <p:cNvSpPr>
            <a:spLocks noChangeArrowheads="1"/>
          </p:cNvSpPr>
          <p:nvPr/>
        </p:nvSpPr>
        <p:spPr bwMode="auto">
          <a:xfrm>
            <a:off x="3968750" y="42703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13" name="Oval 41"/>
          <p:cNvSpPr>
            <a:spLocks noChangeArrowheads="1"/>
          </p:cNvSpPr>
          <p:nvPr/>
        </p:nvSpPr>
        <p:spPr bwMode="auto">
          <a:xfrm>
            <a:off x="5416550" y="38131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14" name="Oval 42"/>
          <p:cNvSpPr>
            <a:spLocks noChangeArrowheads="1"/>
          </p:cNvSpPr>
          <p:nvPr/>
        </p:nvSpPr>
        <p:spPr bwMode="auto">
          <a:xfrm>
            <a:off x="5111750" y="47275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15" name="Oval 43"/>
          <p:cNvSpPr>
            <a:spLocks noChangeArrowheads="1"/>
          </p:cNvSpPr>
          <p:nvPr/>
        </p:nvSpPr>
        <p:spPr bwMode="auto">
          <a:xfrm>
            <a:off x="3359150" y="46513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248C-E445-46C6-8BEC-B764D2A108F4}" type="datetime1">
              <a:rPr lang="en-US" smtClean="0"/>
              <a:t>2/10/2020</a:t>
            </a:fld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Linear Regression for Machine Learning</a:t>
            </a:r>
            <a:endParaRPr lang="en-US"/>
          </a:p>
        </p:txBody>
      </p:sp>
      <p:sp>
        <p:nvSpPr>
          <p:cNvPr id="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3D09B-D0D0-4289-B2CF-F4EA44EC92FF}" type="slidenum">
              <a:rPr lang="en-US"/>
              <a:pPr/>
              <a:t>38</a:t>
            </a:fld>
            <a:endParaRPr lang="en-US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title"/>
          </p:nvPr>
        </p:nvSpPr>
        <p:spPr>
          <a:xfrm>
            <a:off x="1752600" y="171450"/>
            <a:ext cx="7086600" cy="112395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/>
              <a:t>Thinking Challenge</a:t>
            </a: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685800" y="1676400"/>
            <a:ext cx="7826375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How would you draw a line through the points?   How do you determine which line ‘fits best’? </a:t>
            </a:r>
          </a:p>
        </p:txBody>
      </p:sp>
      <p:sp>
        <p:nvSpPr>
          <p:cNvPr id="81935" name="Rectangle 15"/>
          <p:cNvSpPr>
            <a:spLocks noChangeArrowheads="1"/>
          </p:cNvSpPr>
          <p:nvPr/>
        </p:nvSpPr>
        <p:spPr bwMode="auto">
          <a:xfrm>
            <a:off x="1787525" y="3235325"/>
            <a:ext cx="5657850" cy="2911475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6" name="Line 16"/>
          <p:cNvSpPr>
            <a:spLocks noChangeShapeType="1"/>
          </p:cNvSpPr>
          <p:nvPr/>
        </p:nvSpPr>
        <p:spPr bwMode="auto">
          <a:xfrm>
            <a:off x="2571750" y="3894138"/>
            <a:ext cx="0" cy="137795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7" name="Line 17"/>
          <p:cNvSpPr>
            <a:spLocks noChangeShapeType="1"/>
          </p:cNvSpPr>
          <p:nvPr/>
        </p:nvSpPr>
        <p:spPr bwMode="auto">
          <a:xfrm>
            <a:off x="2474913" y="5284788"/>
            <a:ext cx="193675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8" name="Line 18"/>
          <p:cNvSpPr>
            <a:spLocks noChangeShapeType="1"/>
          </p:cNvSpPr>
          <p:nvPr/>
        </p:nvSpPr>
        <p:spPr bwMode="auto">
          <a:xfrm>
            <a:off x="2474913" y="4818063"/>
            <a:ext cx="193675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9" name="Line 19"/>
          <p:cNvSpPr>
            <a:spLocks noChangeShapeType="1"/>
          </p:cNvSpPr>
          <p:nvPr/>
        </p:nvSpPr>
        <p:spPr bwMode="auto">
          <a:xfrm>
            <a:off x="2474913" y="4348163"/>
            <a:ext cx="193675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0" name="Line 20"/>
          <p:cNvSpPr>
            <a:spLocks noChangeShapeType="1"/>
          </p:cNvSpPr>
          <p:nvPr/>
        </p:nvSpPr>
        <p:spPr bwMode="auto">
          <a:xfrm>
            <a:off x="2474913" y="3881438"/>
            <a:ext cx="193675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1" name="Line 21"/>
          <p:cNvSpPr>
            <a:spLocks noChangeShapeType="1"/>
          </p:cNvSpPr>
          <p:nvPr/>
        </p:nvSpPr>
        <p:spPr bwMode="auto">
          <a:xfrm>
            <a:off x="2584450" y="5284788"/>
            <a:ext cx="4435475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2" name="Line 22"/>
          <p:cNvSpPr>
            <a:spLocks noChangeShapeType="1"/>
          </p:cNvSpPr>
          <p:nvPr/>
        </p:nvSpPr>
        <p:spPr bwMode="auto">
          <a:xfrm flipV="1">
            <a:off x="2571750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3" name="Line 23"/>
          <p:cNvSpPr>
            <a:spLocks noChangeShapeType="1"/>
          </p:cNvSpPr>
          <p:nvPr/>
        </p:nvSpPr>
        <p:spPr bwMode="auto">
          <a:xfrm flipV="1">
            <a:off x="3317875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4" name="Line 24"/>
          <p:cNvSpPr>
            <a:spLocks noChangeShapeType="1"/>
          </p:cNvSpPr>
          <p:nvPr/>
        </p:nvSpPr>
        <p:spPr bwMode="auto">
          <a:xfrm flipV="1">
            <a:off x="4057650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5" name="Line 25"/>
          <p:cNvSpPr>
            <a:spLocks noChangeShapeType="1"/>
          </p:cNvSpPr>
          <p:nvPr/>
        </p:nvSpPr>
        <p:spPr bwMode="auto">
          <a:xfrm flipV="1">
            <a:off x="4802188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6" name="Line 26"/>
          <p:cNvSpPr>
            <a:spLocks noChangeShapeType="1"/>
          </p:cNvSpPr>
          <p:nvPr/>
        </p:nvSpPr>
        <p:spPr bwMode="auto">
          <a:xfrm flipV="1">
            <a:off x="5548313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7" name="Line 27"/>
          <p:cNvSpPr>
            <a:spLocks noChangeShapeType="1"/>
          </p:cNvSpPr>
          <p:nvPr/>
        </p:nvSpPr>
        <p:spPr bwMode="auto">
          <a:xfrm flipV="1">
            <a:off x="6288088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8" name="Line 28"/>
          <p:cNvSpPr>
            <a:spLocks noChangeShapeType="1"/>
          </p:cNvSpPr>
          <p:nvPr/>
        </p:nvSpPr>
        <p:spPr bwMode="auto">
          <a:xfrm flipV="1">
            <a:off x="7032625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9" name="Line 29"/>
          <p:cNvSpPr>
            <a:spLocks noChangeShapeType="1"/>
          </p:cNvSpPr>
          <p:nvPr/>
        </p:nvSpPr>
        <p:spPr bwMode="auto">
          <a:xfrm flipV="1">
            <a:off x="2571750" y="5162550"/>
            <a:ext cx="0" cy="24447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0" name="Line 30"/>
          <p:cNvSpPr>
            <a:spLocks noChangeShapeType="1"/>
          </p:cNvSpPr>
          <p:nvPr/>
        </p:nvSpPr>
        <p:spPr bwMode="auto">
          <a:xfrm flipV="1">
            <a:off x="4057650" y="5162550"/>
            <a:ext cx="0" cy="24447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1" name="Line 31"/>
          <p:cNvSpPr>
            <a:spLocks noChangeShapeType="1"/>
          </p:cNvSpPr>
          <p:nvPr/>
        </p:nvSpPr>
        <p:spPr bwMode="auto">
          <a:xfrm flipV="1">
            <a:off x="5548313" y="5162550"/>
            <a:ext cx="0" cy="24447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2" name="Line 32"/>
          <p:cNvSpPr>
            <a:spLocks noChangeShapeType="1"/>
          </p:cNvSpPr>
          <p:nvPr/>
        </p:nvSpPr>
        <p:spPr bwMode="auto">
          <a:xfrm flipV="1">
            <a:off x="7032625" y="5162550"/>
            <a:ext cx="0" cy="24447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3" name="Oval 33"/>
          <p:cNvSpPr>
            <a:spLocks noChangeArrowheads="1"/>
          </p:cNvSpPr>
          <p:nvPr/>
        </p:nvSpPr>
        <p:spPr bwMode="auto">
          <a:xfrm>
            <a:off x="5208588" y="4775200"/>
            <a:ext cx="74612" cy="76200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4" name="Oval 34"/>
          <p:cNvSpPr>
            <a:spLocks noChangeArrowheads="1"/>
          </p:cNvSpPr>
          <p:nvPr/>
        </p:nvSpPr>
        <p:spPr bwMode="auto">
          <a:xfrm>
            <a:off x="4462463" y="5008563"/>
            <a:ext cx="76200" cy="76200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5" name="Oval 35"/>
          <p:cNvSpPr>
            <a:spLocks noChangeArrowheads="1"/>
          </p:cNvSpPr>
          <p:nvPr/>
        </p:nvSpPr>
        <p:spPr bwMode="auto">
          <a:xfrm>
            <a:off x="3421063" y="4725988"/>
            <a:ext cx="76200" cy="74612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6" name="Oval 36"/>
          <p:cNvSpPr>
            <a:spLocks noChangeArrowheads="1"/>
          </p:cNvSpPr>
          <p:nvPr/>
        </p:nvSpPr>
        <p:spPr bwMode="auto">
          <a:xfrm>
            <a:off x="5505450" y="3884613"/>
            <a:ext cx="74613" cy="76200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7" name="Oval 37"/>
          <p:cNvSpPr>
            <a:spLocks noChangeArrowheads="1"/>
          </p:cNvSpPr>
          <p:nvPr/>
        </p:nvSpPr>
        <p:spPr bwMode="auto">
          <a:xfrm>
            <a:off x="6245225" y="3838575"/>
            <a:ext cx="76200" cy="76200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8" name="Oval 38"/>
          <p:cNvSpPr>
            <a:spLocks noChangeArrowheads="1"/>
          </p:cNvSpPr>
          <p:nvPr/>
        </p:nvSpPr>
        <p:spPr bwMode="auto">
          <a:xfrm>
            <a:off x="4014788" y="4305300"/>
            <a:ext cx="76200" cy="74613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9" name="Rectangle 39"/>
          <p:cNvSpPr>
            <a:spLocks noChangeArrowheads="1"/>
          </p:cNvSpPr>
          <p:nvPr/>
        </p:nvSpPr>
        <p:spPr bwMode="auto">
          <a:xfrm>
            <a:off x="2020888" y="5045075"/>
            <a:ext cx="371475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81960" name="Rectangle 40"/>
          <p:cNvSpPr>
            <a:spLocks noChangeArrowheads="1"/>
          </p:cNvSpPr>
          <p:nvPr/>
        </p:nvSpPr>
        <p:spPr bwMode="auto">
          <a:xfrm>
            <a:off x="1828800" y="4579938"/>
            <a:ext cx="561975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>
                <a:solidFill>
                  <a:srgbClr val="FFFFFF"/>
                </a:solidFill>
              </a:rPr>
              <a:t>20</a:t>
            </a:r>
          </a:p>
        </p:txBody>
      </p:sp>
      <p:sp>
        <p:nvSpPr>
          <p:cNvPr id="81961" name="Rectangle 41"/>
          <p:cNvSpPr>
            <a:spLocks noChangeArrowheads="1"/>
          </p:cNvSpPr>
          <p:nvPr/>
        </p:nvSpPr>
        <p:spPr bwMode="auto">
          <a:xfrm>
            <a:off x="1828800" y="4108450"/>
            <a:ext cx="561975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>
                <a:solidFill>
                  <a:srgbClr val="FFFFFF"/>
                </a:solidFill>
              </a:rPr>
              <a:t>40</a:t>
            </a:r>
          </a:p>
        </p:txBody>
      </p:sp>
      <p:sp>
        <p:nvSpPr>
          <p:cNvPr id="81962" name="Rectangle 42"/>
          <p:cNvSpPr>
            <a:spLocks noChangeArrowheads="1"/>
          </p:cNvSpPr>
          <p:nvPr/>
        </p:nvSpPr>
        <p:spPr bwMode="auto">
          <a:xfrm>
            <a:off x="1828800" y="3641725"/>
            <a:ext cx="561975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>
                <a:solidFill>
                  <a:srgbClr val="FFFFFF"/>
                </a:solidFill>
              </a:rPr>
              <a:t>60</a:t>
            </a:r>
          </a:p>
        </p:txBody>
      </p:sp>
      <p:sp>
        <p:nvSpPr>
          <p:cNvPr id="81963" name="Rectangle 43"/>
          <p:cNvSpPr>
            <a:spLocks noChangeArrowheads="1"/>
          </p:cNvSpPr>
          <p:nvPr/>
        </p:nvSpPr>
        <p:spPr bwMode="auto">
          <a:xfrm>
            <a:off x="2386013" y="5561013"/>
            <a:ext cx="371475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81964" name="Rectangle 44"/>
          <p:cNvSpPr>
            <a:spLocks noChangeArrowheads="1"/>
          </p:cNvSpPr>
          <p:nvPr/>
        </p:nvSpPr>
        <p:spPr bwMode="auto">
          <a:xfrm>
            <a:off x="3775075" y="5561013"/>
            <a:ext cx="561975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>
                <a:solidFill>
                  <a:srgbClr val="FFFFFF"/>
                </a:solidFill>
              </a:rPr>
              <a:t>20</a:t>
            </a:r>
          </a:p>
        </p:txBody>
      </p:sp>
      <p:sp>
        <p:nvSpPr>
          <p:cNvPr id="81965" name="Rectangle 45"/>
          <p:cNvSpPr>
            <a:spLocks noChangeArrowheads="1"/>
          </p:cNvSpPr>
          <p:nvPr/>
        </p:nvSpPr>
        <p:spPr bwMode="auto">
          <a:xfrm>
            <a:off x="5265738" y="5561013"/>
            <a:ext cx="561975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>
                <a:solidFill>
                  <a:srgbClr val="FFFFFF"/>
                </a:solidFill>
              </a:rPr>
              <a:t>40</a:t>
            </a:r>
          </a:p>
        </p:txBody>
      </p:sp>
      <p:sp>
        <p:nvSpPr>
          <p:cNvPr id="81966" name="Rectangle 46"/>
          <p:cNvSpPr>
            <a:spLocks noChangeArrowheads="1"/>
          </p:cNvSpPr>
          <p:nvPr/>
        </p:nvSpPr>
        <p:spPr bwMode="auto">
          <a:xfrm>
            <a:off x="6751638" y="5561013"/>
            <a:ext cx="561975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>
                <a:solidFill>
                  <a:srgbClr val="FFFFFF"/>
                </a:solidFill>
              </a:rPr>
              <a:t>60</a:t>
            </a:r>
          </a:p>
        </p:txBody>
      </p:sp>
      <p:sp>
        <p:nvSpPr>
          <p:cNvPr id="81967" name="Rectangle 47"/>
          <p:cNvSpPr>
            <a:spLocks noChangeArrowheads="1"/>
          </p:cNvSpPr>
          <p:nvPr/>
        </p:nvSpPr>
        <p:spPr bwMode="auto">
          <a:xfrm>
            <a:off x="7056438" y="5054600"/>
            <a:ext cx="409575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>
                <a:solidFill>
                  <a:srgbClr val="FFFFFF"/>
                </a:solidFill>
              </a:rPr>
              <a:t>X</a:t>
            </a:r>
          </a:p>
        </p:txBody>
      </p:sp>
      <p:sp>
        <p:nvSpPr>
          <p:cNvPr id="81968" name="Rectangle 48"/>
          <p:cNvSpPr>
            <a:spLocks noChangeArrowheads="1"/>
          </p:cNvSpPr>
          <p:nvPr/>
        </p:nvSpPr>
        <p:spPr bwMode="auto">
          <a:xfrm>
            <a:off x="2381250" y="3349625"/>
            <a:ext cx="409575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81969" name="Oval 49"/>
          <p:cNvSpPr>
            <a:spLocks noChangeArrowheads="1"/>
          </p:cNvSpPr>
          <p:nvPr/>
        </p:nvSpPr>
        <p:spPr bwMode="auto">
          <a:xfrm>
            <a:off x="4349750" y="49561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70" name="Oval 50"/>
          <p:cNvSpPr>
            <a:spLocks noChangeArrowheads="1"/>
          </p:cNvSpPr>
          <p:nvPr/>
        </p:nvSpPr>
        <p:spPr bwMode="auto">
          <a:xfrm>
            <a:off x="6178550" y="37369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71" name="Oval 51"/>
          <p:cNvSpPr>
            <a:spLocks noChangeArrowheads="1"/>
          </p:cNvSpPr>
          <p:nvPr/>
        </p:nvSpPr>
        <p:spPr bwMode="auto">
          <a:xfrm>
            <a:off x="3968750" y="42703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72" name="Oval 52"/>
          <p:cNvSpPr>
            <a:spLocks noChangeArrowheads="1"/>
          </p:cNvSpPr>
          <p:nvPr/>
        </p:nvSpPr>
        <p:spPr bwMode="auto">
          <a:xfrm>
            <a:off x="5416550" y="38131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73" name="Oval 53"/>
          <p:cNvSpPr>
            <a:spLocks noChangeArrowheads="1"/>
          </p:cNvSpPr>
          <p:nvPr/>
        </p:nvSpPr>
        <p:spPr bwMode="auto">
          <a:xfrm>
            <a:off x="5111750" y="47275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74" name="Oval 54"/>
          <p:cNvSpPr>
            <a:spLocks noChangeArrowheads="1"/>
          </p:cNvSpPr>
          <p:nvPr/>
        </p:nvSpPr>
        <p:spPr bwMode="auto">
          <a:xfrm>
            <a:off x="3359150" y="46513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75" name="Line 55"/>
          <p:cNvSpPr>
            <a:spLocks noChangeShapeType="1"/>
          </p:cNvSpPr>
          <p:nvPr/>
        </p:nvSpPr>
        <p:spPr bwMode="auto">
          <a:xfrm flipV="1">
            <a:off x="2590800" y="3733800"/>
            <a:ext cx="4343400" cy="1447800"/>
          </a:xfrm>
          <a:prstGeom prst="line">
            <a:avLst/>
          </a:prstGeom>
          <a:noFill/>
          <a:ln w="50800">
            <a:solidFill>
              <a:srgbClr val="FC012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FF54-9C0C-4FEE-B459-01348E259F32}" type="datetime1">
              <a:rPr lang="en-US" smtClean="0"/>
              <a:t>2/10/2020</a:t>
            </a:fld>
            <a:endParaRPr lang="en-US"/>
          </a:p>
        </p:txBody>
      </p:sp>
    </p:spTree>
  </p:cSld>
  <p:clrMapOvr>
    <a:masterClrMapping/>
  </p:clrMapOvr>
  <p:transition advTm="1000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Linear Regression for Machine Learning</a:t>
            </a:r>
            <a:endParaRPr lang="en-US"/>
          </a:p>
        </p:txBody>
      </p:sp>
      <p:sp>
        <p:nvSpPr>
          <p:cNvPr id="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850F9-C03E-42ED-8E48-427A937BF0FE}" type="slidenum">
              <a:rPr lang="en-US"/>
              <a:pPr/>
              <a:t>39</a:t>
            </a:fld>
            <a:endParaRPr lang="en-US"/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title"/>
          </p:nvPr>
        </p:nvSpPr>
        <p:spPr>
          <a:xfrm>
            <a:off x="1752600" y="171450"/>
            <a:ext cx="7086600" cy="112395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/>
              <a:t>Thinking Challenge</a:t>
            </a:r>
          </a:p>
        </p:txBody>
      </p:sp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609600" y="1219200"/>
            <a:ext cx="7826375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How would you draw a line through the points?   How do you determine which line ‘fits best’?</a:t>
            </a:r>
          </a:p>
        </p:txBody>
      </p:sp>
      <p:sp>
        <p:nvSpPr>
          <p:cNvPr id="83982" name="Rectangle 14"/>
          <p:cNvSpPr>
            <a:spLocks noChangeArrowheads="1"/>
          </p:cNvSpPr>
          <p:nvPr/>
        </p:nvSpPr>
        <p:spPr bwMode="auto">
          <a:xfrm>
            <a:off x="1828800" y="3124200"/>
            <a:ext cx="5657850" cy="2911475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3983" name="Line 15"/>
          <p:cNvSpPr>
            <a:spLocks noChangeShapeType="1"/>
          </p:cNvSpPr>
          <p:nvPr/>
        </p:nvSpPr>
        <p:spPr bwMode="auto">
          <a:xfrm>
            <a:off x="2571750" y="3894138"/>
            <a:ext cx="0" cy="137795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4" name="Line 16"/>
          <p:cNvSpPr>
            <a:spLocks noChangeShapeType="1"/>
          </p:cNvSpPr>
          <p:nvPr/>
        </p:nvSpPr>
        <p:spPr bwMode="auto">
          <a:xfrm>
            <a:off x="2474913" y="5284788"/>
            <a:ext cx="193675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5" name="Line 17"/>
          <p:cNvSpPr>
            <a:spLocks noChangeShapeType="1"/>
          </p:cNvSpPr>
          <p:nvPr/>
        </p:nvSpPr>
        <p:spPr bwMode="auto">
          <a:xfrm>
            <a:off x="2474913" y="4818063"/>
            <a:ext cx="193675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6" name="Line 18"/>
          <p:cNvSpPr>
            <a:spLocks noChangeShapeType="1"/>
          </p:cNvSpPr>
          <p:nvPr/>
        </p:nvSpPr>
        <p:spPr bwMode="auto">
          <a:xfrm>
            <a:off x="2474913" y="4348163"/>
            <a:ext cx="193675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7" name="Line 19"/>
          <p:cNvSpPr>
            <a:spLocks noChangeShapeType="1"/>
          </p:cNvSpPr>
          <p:nvPr/>
        </p:nvSpPr>
        <p:spPr bwMode="auto">
          <a:xfrm>
            <a:off x="2474913" y="3881438"/>
            <a:ext cx="193675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8" name="Line 20"/>
          <p:cNvSpPr>
            <a:spLocks noChangeShapeType="1"/>
          </p:cNvSpPr>
          <p:nvPr/>
        </p:nvSpPr>
        <p:spPr bwMode="auto">
          <a:xfrm>
            <a:off x="2584450" y="5284788"/>
            <a:ext cx="4435475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9" name="Line 21"/>
          <p:cNvSpPr>
            <a:spLocks noChangeShapeType="1"/>
          </p:cNvSpPr>
          <p:nvPr/>
        </p:nvSpPr>
        <p:spPr bwMode="auto">
          <a:xfrm flipV="1">
            <a:off x="2571750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90" name="Line 22"/>
          <p:cNvSpPr>
            <a:spLocks noChangeShapeType="1"/>
          </p:cNvSpPr>
          <p:nvPr/>
        </p:nvSpPr>
        <p:spPr bwMode="auto">
          <a:xfrm flipV="1">
            <a:off x="3317875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91" name="Line 23"/>
          <p:cNvSpPr>
            <a:spLocks noChangeShapeType="1"/>
          </p:cNvSpPr>
          <p:nvPr/>
        </p:nvSpPr>
        <p:spPr bwMode="auto">
          <a:xfrm flipV="1">
            <a:off x="4057650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92" name="Line 24"/>
          <p:cNvSpPr>
            <a:spLocks noChangeShapeType="1"/>
          </p:cNvSpPr>
          <p:nvPr/>
        </p:nvSpPr>
        <p:spPr bwMode="auto">
          <a:xfrm flipV="1">
            <a:off x="4802188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93" name="Line 25"/>
          <p:cNvSpPr>
            <a:spLocks noChangeShapeType="1"/>
          </p:cNvSpPr>
          <p:nvPr/>
        </p:nvSpPr>
        <p:spPr bwMode="auto">
          <a:xfrm flipV="1">
            <a:off x="5548313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94" name="Line 26"/>
          <p:cNvSpPr>
            <a:spLocks noChangeShapeType="1"/>
          </p:cNvSpPr>
          <p:nvPr/>
        </p:nvSpPr>
        <p:spPr bwMode="auto">
          <a:xfrm flipV="1">
            <a:off x="6288088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95" name="Line 27"/>
          <p:cNvSpPr>
            <a:spLocks noChangeShapeType="1"/>
          </p:cNvSpPr>
          <p:nvPr/>
        </p:nvSpPr>
        <p:spPr bwMode="auto">
          <a:xfrm flipV="1">
            <a:off x="7032625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96" name="Line 28"/>
          <p:cNvSpPr>
            <a:spLocks noChangeShapeType="1"/>
          </p:cNvSpPr>
          <p:nvPr/>
        </p:nvSpPr>
        <p:spPr bwMode="auto">
          <a:xfrm flipV="1">
            <a:off x="2571750" y="5162550"/>
            <a:ext cx="0" cy="24447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97" name="Line 29"/>
          <p:cNvSpPr>
            <a:spLocks noChangeShapeType="1"/>
          </p:cNvSpPr>
          <p:nvPr/>
        </p:nvSpPr>
        <p:spPr bwMode="auto">
          <a:xfrm flipV="1">
            <a:off x="4057650" y="5162550"/>
            <a:ext cx="0" cy="24447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98" name="Line 30"/>
          <p:cNvSpPr>
            <a:spLocks noChangeShapeType="1"/>
          </p:cNvSpPr>
          <p:nvPr/>
        </p:nvSpPr>
        <p:spPr bwMode="auto">
          <a:xfrm flipV="1">
            <a:off x="5548313" y="5162550"/>
            <a:ext cx="0" cy="24447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99" name="Line 31"/>
          <p:cNvSpPr>
            <a:spLocks noChangeShapeType="1"/>
          </p:cNvSpPr>
          <p:nvPr/>
        </p:nvSpPr>
        <p:spPr bwMode="auto">
          <a:xfrm flipV="1">
            <a:off x="7032625" y="5162550"/>
            <a:ext cx="0" cy="24447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00" name="Oval 32"/>
          <p:cNvSpPr>
            <a:spLocks noChangeArrowheads="1"/>
          </p:cNvSpPr>
          <p:nvPr/>
        </p:nvSpPr>
        <p:spPr bwMode="auto">
          <a:xfrm>
            <a:off x="5208588" y="4775200"/>
            <a:ext cx="74612" cy="76200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01" name="Oval 33"/>
          <p:cNvSpPr>
            <a:spLocks noChangeArrowheads="1"/>
          </p:cNvSpPr>
          <p:nvPr/>
        </p:nvSpPr>
        <p:spPr bwMode="auto">
          <a:xfrm>
            <a:off x="4462463" y="5008563"/>
            <a:ext cx="76200" cy="76200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02" name="Oval 34"/>
          <p:cNvSpPr>
            <a:spLocks noChangeArrowheads="1"/>
          </p:cNvSpPr>
          <p:nvPr/>
        </p:nvSpPr>
        <p:spPr bwMode="auto">
          <a:xfrm>
            <a:off x="3421063" y="4725988"/>
            <a:ext cx="76200" cy="74612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03" name="Oval 35"/>
          <p:cNvSpPr>
            <a:spLocks noChangeArrowheads="1"/>
          </p:cNvSpPr>
          <p:nvPr/>
        </p:nvSpPr>
        <p:spPr bwMode="auto">
          <a:xfrm>
            <a:off x="5505450" y="3884613"/>
            <a:ext cx="74613" cy="76200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04" name="Oval 36"/>
          <p:cNvSpPr>
            <a:spLocks noChangeArrowheads="1"/>
          </p:cNvSpPr>
          <p:nvPr/>
        </p:nvSpPr>
        <p:spPr bwMode="auto">
          <a:xfrm>
            <a:off x="6245225" y="3838575"/>
            <a:ext cx="76200" cy="76200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05" name="Oval 37"/>
          <p:cNvSpPr>
            <a:spLocks noChangeArrowheads="1"/>
          </p:cNvSpPr>
          <p:nvPr/>
        </p:nvSpPr>
        <p:spPr bwMode="auto">
          <a:xfrm>
            <a:off x="4014788" y="4305300"/>
            <a:ext cx="76200" cy="74613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06" name="Rectangle 38"/>
          <p:cNvSpPr>
            <a:spLocks noChangeArrowheads="1"/>
          </p:cNvSpPr>
          <p:nvPr/>
        </p:nvSpPr>
        <p:spPr bwMode="auto">
          <a:xfrm>
            <a:off x="2020888" y="5045075"/>
            <a:ext cx="371475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84007" name="Rectangle 39"/>
          <p:cNvSpPr>
            <a:spLocks noChangeArrowheads="1"/>
          </p:cNvSpPr>
          <p:nvPr/>
        </p:nvSpPr>
        <p:spPr bwMode="auto">
          <a:xfrm>
            <a:off x="1828800" y="4579938"/>
            <a:ext cx="561975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>
                <a:solidFill>
                  <a:srgbClr val="FFFFFF"/>
                </a:solidFill>
              </a:rPr>
              <a:t>20</a:t>
            </a:r>
          </a:p>
        </p:txBody>
      </p:sp>
      <p:sp>
        <p:nvSpPr>
          <p:cNvPr id="84008" name="Rectangle 40"/>
          <p:cNvSpPr>
            <a:spLocks noChangeArrowheads="1"/>
          </p:cNvSpPr>
          <p:nvPr/>
        </p:nvSpPr>
        <p:spPr bwMode="auto">
          <a:xfrm>
            <a:off x="1828800" y="4108450"/>
            <a:ext cx="561975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>
                <a:solidFill>
                  <a:srgbClr val="FFFFFF"/>
                </a:solidFill>
              </a:rPr>
              <a:t>40</a:t>
            </a:r>
          </a:p>
        </p:txBody>
      </p:sp>
      <p:sp>
        <p:nvSpPr>
          <p:cNvPr id="84009" name="Rectangle 41"/>
          <p:cNvSpPr>
            <a:spLocks noChangeArrowheads="1"/>
          </p:cNvSpPr>
          <p:nvPr/>
        </p:nvSpPr>
        <p:spPr bwMode="auto">
          <a:xfrm>
            <a:off x="1828800" y="3641725"/>
            <a:ext cx="561975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>
                <a:solidFill>
                  <a:srgbClr val="FFFFFF"/>
                </a:solidFill>
              </a:rPr>
              <a:t>60</a:t>
            </a:r>
          </a:p>
        </p:txBody>
      </p:sp>
      <p:sp>
        <p:nvSpPr>
          <p:cNvPr id="84010" name="Rectangle 42"/>
          <p:cNvSpPr>
            <a:spLocks noChangeArrowheads="1"/>
          </p:cNvSpPr>
          <p:nvPr/>
        </p:nvSpPr>
        <p:spPr bwMode="auto">
          <a:xfrm>
            <a:off x="2386013" y="5561013"/>
            <a:ext cx="371475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84011" name="Rectangle 43"/>
          <p:cNvSpPr>
            <a:spLocks noChangeArrowheads="1"/>
          </p:cNvSpPr>
          <p:nvPr/>
        </p:nvSpPr>
        <p:spPr bwMode="auto">
          <a:xfrm>
            <a:off x="3775075" y="5561013"/>
            <a:ext cx="561975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>
                <a:solidFill>
                  <a:srgbClr val="FFFFFF"/>
                </a:solidFill>
              </a:rPr>
              <a:t>20</a:t>
            </a:r>
          </a:p>
        </p:txBody>
      </p:sp>
      <p:sp>
        <p:nvSpPr>
          <p:cNvPr id="84012" name="Rectangle 44"/>
          <p:cNvSpPr>
            <a:spLocks noChangeArrowheads="1"/>
          </p:cNvSpPr>
          <p:nvPr/>
        </p:nvSpPr>
        <p:spPr bwMode="auto">
          <a:xfrm>
            <a:off x="5265738" y="5561013"/>
            <a:ext cx="561975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>
                <a:solidFill>
                  <a:srgbClr val="FFFFFF"/>
                </a:solidFill>
              </a:rPr>
              <a:t>40</a:t>
            </a:r>
          </a:p>
        </p:txBody>
      </p:sp>
      <p:sp>
        <p:nvSpPr>
          <p:cNvPr id="84013" name="Rectangle 45"/>
          <p:cNvSpPr>
            <a:spLocks noChangeArrowheads="1"/>
          </p:cNvSpPr>
          <p:nvPr/>
        </p:nvSpPr>
        <p:spPr bwMode="auto">
          <a:xfrm>
            <a:off x="6751638" y="5561013"/>
            <a:ext cx="561975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>
                <a:solidFill>
                  <a:srgbClr val="FFFFFF"/>
                </a:solidFill>
              </a:rPr>
              <a:t>60</a:t>
            </a:r>
          </a:p>
        </p:txBody>
      </p:sp>
      <p:sp>
        <p:nvSpPr>
          <p:cNvPr id="84014" name="Rectangle 46"/>
          <p:cNvSpPr>
            <a:spLocks noChangeArrowheads="1"/>
          </p:cNvSpPr>
          <p:nvPr/>
        </p:nvSpPr>
        <p:spPr bwMode="auto">
          <a:xfrm>
            <a:off x="7056438" y="5054600"/>
            <a:ext cx="409575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>
                <a:solidFill>
                  <a:srgbClr val="FFFFFF"/>
                </a:solidFill>
              </a:rPr>
              <a:t>X</a:t>
            </a:r>
          </a:p>
        </p:txBody>
      </p:sp>
      <p:sp>
        <p:nvSpPr>
          <p:cNvPr id="84015" name="Rectangle 47"/>
          <p:cNvSpPr>
            <a:spLocks noChangeArrowheads="1"/>
          </p:cNvSpPr>
          <p:nvPr/>
        </p:nvSpPr>
        <p:spPr bwMode="auto">
          <a:xfrm>
            <a:off x="2381250" y="3349625"/>
            <a:ext cx="409575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84016" name="Oval 48"/>
          <p:cNvSpPr>
            <a:spLocks noChangeArrowheads="1"/>
          </p:cNvSpPr>
          <p:nvPr/>
        </p:nvSpPr>
        <p:spPr bwMode="auto">
          <a:xfrm>
            <a:off x="4349750" y="49561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17" name="Oval 49"/>
          <p:cNvSpPr>
            <a:spLocks noChangeArrowheads="1"/>
          </p:cNvSpPr>
          <p:nvPr/>
        </p:nvSpPr>
        <p:spPr bwMode="auto">
          <a:xfrm>
            <a:off x="6178550" y="37369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18" name="Oval 50"/>
          <p:cNvSpPr>
            <a:spLocks noChangeArrowheads="1"/>
          </p:cNvSpPr>
          <p:nvPr/>
        </p:nvSpPr>
        <p:spPr bwMode="auto">
          <a:xfrm>
            <a:off x="3968750" y="42703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19" name="Oval 51"/>
          <p:cNvSpPr>
            <a:spLocks noChangeArrowheads="1"/>
          </p:cNvSpPr>
          <p:nvPr/>
        </p:nvSpPr>
        <p:spPr bwMode="auto">
          <a:xfrm>
            <a:off x="5416550" y="38131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0" name="Oval 52"/>
          <p:cNvSpPr>
            <a:spLocks noChangeArrowheads="1"/>
          </p:cNvSpPr>
          <p:nvPr/>
        </p:nvSpPr>
        <p:spPr bwMode="auto">
          <a:xfrm>
            <a:off x="5111750" y="47275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1" name="Oval 53"/>
          <p:cNvSpPr>
            <a:spLocks noChangeArrowheads="1"/>
          </p:cNvSpPr>
          <p:nvPr/>
        </p:nvSpPr>
        <p:spPr bwMode="auto">
          <a:xfrm>
            <a:off x="3359150" y="46513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3" name="Line 55"/>
          <p:cNvSpPr>
            <a:spLocks noChangeShapeType="1"/>
          </p:cNvSpPr>
          <p:nvPr/>
        </p:nvSpPr>
        <p:spPr bwMode="auto">
          <a:xfrm flipV="1">
            <a:off x="2590800" y="4191000"/>
            <a:ext cx="4419600" cy="990600"/>
          </a:xfrm>
          <a:prstGeom prst="line">
            <a:avLst/>
          </a:prstGeom>
          <a:noFill/>
          <a:ln w="50800">
            <a:solidFill>
              <a:srgbClr val="A2C1F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4" name="Line 56"/>
          <p:cNvSpPr>
            <a:spLocks noChangeShapeType="1"/>
          </p:cNvSpPr>
          <p:nvPr/>
        </p:nvSpPr>
        <p:spPr bwMode="auto">
          <a:xfrm>
            <a:off x="6477000" y="3429000"/>
            <a:ext cx="3048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26" name="Text Box 58"/>
          <p:cNvSpPr txBox="1">
            <a:spLocks noChangeArrowheads="1"/>
          </p:cNvSpPr>
          <p:nvPr/>
        </p:nvSpPr>
        <p:spPr bwMode="auto">
          <a:xfrm>
            <a:off x="5638800" y="3048000"/>
            <a:ext cx="170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Slope changed</a:t>
            </a:r>
          </a:p>
        </p:txBody>
      </p:sp>
      <p:sp>
        <p:nvSpPr>
          <p:cNvPr id="84027" name="Text Box 59"/>
          <p:cNvSpPr txBox="1">
            <a:spLocks noChangeArrowheads="1"/>
          </p:cNvSpPr>
          <p:nvPr/>
        </p:nvSpPr>
        <p:spPr bwMode="auto">
          <a:xfrm>
            <a:off x="1009650" y="5957888"/>
            <a:ext cx="2266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Intercept unchanged</a:t>
            </a:r>
          </a:p>
        </p:txBody>
      </p:sp>
      <p:sp>
        <p:nvSpPr>
          <p:cNvPr id="84028" name="Line 60"/>
          <p:cNvSpPr>
            <a:spLocks noChangeShapeType="1"/>
          </p:cNvSpPr>
          <p:nvPr/>
        </p:nvSpPr>
        <p:spPr bwMode="auto">
          <a:xfrm>
            <a:off x="2590800" y="5181600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30" name="Line 62"/>
          <p:cNvSpPr>
            <a:spLocks noChangeShapeType="1"/>
          </p:cNvSpPr>
          <p:nvPr/>
        </p:nvSpPr>
        <p:spPr bwMode="auto">
          <a:xfrm flipV="1">
            <a:off x="1828800" y="5257800"/>
            <a:ext cx="685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31" name="Line 63"/>
          <p:cNvSpPr>
            <a:spLocks noChangeShapeType="1"/>
          </p:cNvSpPr>
          <p:nvPr/>
        </p:nvSpPr>
        <p:spPr bwMode="auto">
          <a:xfrm flipV="1">
            <a:off x="2590800" y="3733800"/>
            <a:ext cx="4343400" cy="1447800"/>
          </a:xfrm>
          <a:prstGeom prst="line">
            <a:avLst/>
          </a:prstGeom>
          <a:noFill/>
          <a:ln w="50800">
            <a:solidFill>
              <a:srgbClr val="FC012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2195-2DD2-46B0-85BB-36F6E7054300}" type="datetime1">
              <a:rPr lang="en-US" smtClean="0"/>
              <a:t>2/10/2020</a:t>
            </a:fld>
            <a:endParaRPr lang="en-US"/>
          </a:p>
        </p:txBody>
      </p:sp>
    </p:spTree>
  </p:cSld>
  <p:clrMapOvr>
    <a:masterClrMapping/>
  </p:clrMapOvr>
  <p:transition advTm="1000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Linear Regression for 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171D-D202-4042-B587-3675AADFCE3A}" type="slidenum">
              <a:rPr lang="en-US"/>
              <a:pPr/>
              <a:t>4</a:t>
            </a:fld>
            <a:endParaRPr lang="en-US"/>
          </a:p>
        </p:txBody>
      </p:sp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/>
              <a:t>What is a Math/Stats Model?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763000" cy="4422775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/>
              <a:t>Often Describe Relationship between Variables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endParaRPr lang="en-US"/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/>
              <a:t>Types</a:t>
            </a:r>
          </a:p>
          <a:p>
            <a:pPr marL="1371600" lvl="2" indent="-457200">
              <a:buFontTx/>
              <a:buChar char="-"/>
            </a:pPr>
            <a:r>
              <a:rPr lang="en-US"/>
              <a:t>Deterministic Models (no randomness)</a:t>
            </a:r>
          </a:p>
          <a:p>
            <a:pPr marL="1371600" lvl="2" indent="-457200">
              <a:buFontTx/>
              <a:buChar char="-"/>
            </a:pPr>
            <a:endParaRPr lang="en-US"/>
          </a:p>
          <a:p>
            <a:pPr marL="1371600" lvl="2" indent="-457200">
              <a:buFontTx/>
              <a:buChar char="-"/>
            </a:pPr>
            <a:r>
              <a:rPr lang="en-US"/>
              <a:t>Probabilistic Models (with randomness)</a:t>
            </a:r>
          </a:p>
          <a:p>
            <a:pPr marL="1371600" lvl="2" indent="-457200">
              <a:buFontTx/>
              <a:buChar char="-"/>
            </a:pP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E037-F45C-460C-A123-7480D9000DCD}" type="datetime1">
              <a:rPr lang="en-US" smtClean="0"/>
              <a:t>2/10/2020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5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5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45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5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1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Linear Regression for Machine Learning</a:t>
            </a:r>
            <a:endParaRPr lang="en-US"/>
          </a:p>
        </p:txBody>
      </p:sp>
      <p:sp>
        <p:nvSpPr>
          <p:cNvPr id="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429B-B7ED-47A0-BA01-02CFF6C00145}" type="slidenum">
              <a:rPr lang="en-US"/>
              <a:pPr/>
              <a:t>40</a:t>
            </a:fld>
            <a:endParaRPr lang="en-US"/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title"/>
          </p:nvPr>
        </p:nvSpPr>
        <p:spPr>
          <a:xfrm>
            <a:off x="1752600" y="171450"/>
            <a:ext cx="7086600" cy="112395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/>
              <a:t>Thinking Challenge</a:t>
            </a:r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685800" y="1371600"/>
            <a:ext cx="7826375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How would you draw a line through the points?   How do you determine which line ‘fits best’?</a:t>
            </a:r>
          </a:p>
        </p:txBody>
      </p:sp>
      <p:sp>
        <p:nvSpPr>
          <p:cNvPr id="86071" name="Rectangle 55"/>
          <p:cNvSpPr>
            <a:spLocks noChangeArrowheads="1"/>
          </p:cNvSpPr>
          <p:nvPr/>
        </p:nvSpPr>
        <p:spPr bwMode="auto">
          <a:xfrm>
            <a:off x="1828800" y="3124200"/>
            <a:ext cx="5657850" cy="2911475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6072" name="Line 56"/>
          <p:cNvSpPr>
            <a:spLocks noChangeShapeType="1"/>
          </p:cNvSpPr>
          <p:nvPr/>
        </p:nvSpPr>
        <p:spPr bwMode="auto">
          <a:xfrm>
            <a:off x="2571750" y="3894138"/>
            <a:ext cx="0" cy="137795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73" name="Line 57"/>
          <p:cNvSpPr>
            <a:spLocks noChangeShapeType="1"/>
          </p:cNvSpPr>
          <p:nvPr/>
        </p:nvSpPr>
        <p:spPr bwMode="auto">
          <a:xfrm>
            <a:off x="2474913" y="5284788"/>
            <a:ext cx="193675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74" name="Line 58"/>
          <p:cNvSpPr>
            <a:spLocks noChangeShapeType="1"/>
          </p:cNvSpPr>
          <p:nvPr/>
        </p:nvSpPr>
        <p:spPr bwMode="auto">
          <a:xfrm>
            <a:off x="2474913" y="4818063"/>
            <a:ext cx="193675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75" name="Line 59"/>
          <p:cNvSpPr>
            <a:spLocks noChangeShapeType="1"/>
          </p:cNvSpPr>
          <p:nvPr/>
        </p:nvSpPr>
        <p:spPr bwMode="auto">
          <a:xfrm>
            <a:off x="2474913" y="4348163"/>
            <a:ext cx="193675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76" name="Line 60"/>
          <p:cNvSpPr>
            <a:spLocks noChangeShapeType="1"/>
          </p:cNvSpPr>
          <p:nvPr/>
        </p:nvSpPr>
        <p:spPr bwMode="auto">
          <a:xfrm>
            <a:off x="2474913" y="3881438"/>
            <a:ext cx="193675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77" name="Line 61"/>
          <p:cNvSpPr>
            <a:spLocks noChangeShapeType="1"/>
          </p:cNvSpPr>
          <p:nvPr/>
        </p:nvSpPr>
        <p:spPr bwMode="auto">
          <a:xfrm>
            <a:off x="2584450" y="5284788"/>
            <a:ext cx="4435475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78" name="Line 62"/>
          <p:cNvSpPr>
            <a:spLocks noChangeShapeType="1"/>
          </p:cNvSpPr>
          <p:nvPr/>
        </p:nvSpPr>
        <p:spPr bwMode="auto">
          <a:xfrm flipV="1">
            <a:off x="2571750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79" name="Line 63"/>
          <p:cNvSpPr>
            <a:spLocks noChangeShapeType="1"/>
          </p:cNvSpPr>
          <p:nvPr/>
        </p:nvSpPr>
        <p:spPr bwMode="auto">
          <a:xfrm flipV="1">
            <a:off x="3317875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80" name="Line 64"/>
          <p:cNvSpPr>
            <a:spLocks noChangeShapeType="1"/>
          </p:cNvSpPr>
          <p:nvPr/>
        </p:nvSpPr>
        <p:spPr bwMode="auto">
          <a:xfrm flipV="1">
            <a:off x="4057650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81" name="Line 65"/>
          <p:cNvSpPr>
            <a:spLocks noChangeShapeType="1"/>
          </p:cNvSpPr>
          <p:nvPr/>
        </p:nvSpPr>
        <p:spPr bwMode="auto">
          <a:xfrm flipV="1">
            <a:off x="4802188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82" name="Line 66"/>
          <p:cNvSpPr>
            <a:spLocks noChangeShapeType="1"/>
          </p:cNvSpPr>
          <p:nvPr/>
        </p:nvSpPr>
        <p:spPr bwMode="auto">
          <a:xfrm flipV="1">
            <a:off x="5548313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83" name="Line 67"/>
          <p:cNvSpPr>
            <a:spLocks noChangeShapeType="1"/>
          </p:cNvSpPr>
          <p:nvPr/>
        </p:nvSpPr>
        <p:spPr bwMode="auto">
          <a:xfrm flipV="1">
            <a:off x="6288088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84" name="Line 68"/>
          <p:cNvSpPr>
            <a:spLocks noChangeShapeType="1"/>
          </p:cNvSpPr>
          <p:nvPr/>
        </p:nvSpPr>
        <p:spPr bwMode="auto">
          <a:xfrm flipV="1">
            <a:off x="7032625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85" name="Line 69"/>
          <p:cNvSpPr>
            <a:spLocks noChangeShapeType="1"/>
          </p:cNvSpPr>
          <p:nvPr/>
        </p:nvSpPr>
        <p:spPr bwMode="auto">
          <a:xfrm flipV="1">
            <a:off x="2571750" y="5162550"/>
            <a:ext cx="0" cy="24447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86" name="Line 70"/>
          <p:cNvSpPr>
            <a:spLocks noChangeShapeType="1"/>
          </p:cNvSpPr>
          <p:nvPr/>
        </p:nvSpPr>
        <p:spPr bwMode="auto">
          <a:xfrm flipV="1">
            <a:off x="4057650" y="5162550"/>
            <a:ext cx="0" cy="24447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87" name="Line 71"/>
          <p:cNvSpPr>
            <a:spLocks noChangeShapeType="1"/>
          </p:cNvSpPr>
          <p:nvPr/>
        </p:nvSpPr>
        <p:spPr bwMode="auto">
          <a:xfrm flipV="1">
            <a:off x="5548313" y="5162550"/>
            <a:ext cx="0" cy="24447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88" name="Line 72"/>
          <p:cNvSpPr>
            <a:spLocks noChangeShapeType="1"/>
          </p:cNvSpPr>
          <p:nvPr/>
        </p:nvSpPr>
        <p:spPr bwMode="auto">
          <a:xfrm flipV="1">
            <a:off x="7032625" y="5162550"/>
            <a:ext cx="0" cy="24447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89" name="Oval 73"/>
          <p:cNvSpPr>
            <a:spLocks noChangeArrowheads="1"/>
          </p:cNvSpPr>
          <p:nvPr/>
        </p:nvSpPr>
        <p:spPr bwMode="auto">
          <a:xfrm>
            <a:off x="5208588" y="4775200"/>
            <a:ext cx="74612" cy="76200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90" name="Oval 74"/>
          <p:cNvSpPr>
            <a:spLocks noChangeArrowheads="1"/>
          </p:cNvSpPr>
          <p:nvPr/>
        </p:nvSpPr>
        <p:spPr bwMode="auto">
          <a:xfrm>
            <a:off x="4462463" y="5008563"/>
            <a:ext cx="76200" cy="76200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91" name="Oval 75"/>
          <p:cNvSpPr>
            <a:spLocks noChangeArrowheads="1"/>
          </p:cNvSpPr>
          <p:nvPr/>
        </p:nvSpPr>
        <p:spPr bwMode="auto">
          <a:xfrm>
            <a:off x="3421063" y="4725988"/>
            <a:ext cx="76200" cy="74612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92" name="Oval 76"/>
          <p:cNvSpPr>
            <a:spLocks noChangeArrowheads="1"/>
          </p:cNvSpPr>
          <p:nvPr/>
        </p:nvSpPr>
        <p:spPr bwMode="auto">
          <a:xfrm>
            <a:off x="5505450" y="3884613"/>
            <a:ext cx="74613" cy="76200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93" name="Oval 77"/>
          <p:cNvSpPr>
            <a:spLocks noChangeArrowheads="1"/>
          </p:cNvSpPr>
          <p:nvPr/>
        </p:nvSpPr>
        <p:spPr bwMode="auto">
          <a:xfrm>
            <a:off x="6245225" y="3838575"/>
            <a:ext cx="76200" cy="76200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94" name="Oval 78"/>
          <p:cNvSpPr>
            <a:spLocks noChangeArrowheads="1"/>
          </p:cNvSpPr>
          <p:nvPr/>
        </p:nvSpPr>
        <p:spPr bwMode="auto">
          <a:xfrm>
            <a:off x="4014788" y="4305300"/>
            <a:ext cx="76200" cy="74613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95" name="Rectangle 79"/>
          <p:cNvSpPr>
            <a:spLocks noChangeArrowheads="1"/>
          </p:cNvSpPr>
          <p:nvPr/>
        </p:nvSpPr>
        <p:spPr bwMode="auto">
          <a:xfrm>
            <a:off x="2020888" y="5045075"/>
            <a:ext cx="371475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86096" name="Rectangle 80"/>
          <p:cNvSpPr>
            <a:spLocks noChangeArrowheads="1"/>
          </p:cNvSpPr>
          <p:nvPr/>
        </p:nvSpPr>
        <p:spPr bwMode="auto">
          <a:xfrm>
            <a:off x="1828800" y="4579938"/>
            <a:ext cx="561975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>
                <a:solidFill>
                  <a:srgbClr val="FFFFFF"/>
                </a:solidFill>
              </a:rPr>
              <a:t>20</a:t>
            </a:r>
          </a:p>
        </p:txBody>
      </p:sp>
      <p:sp>
        <p:nvSpPr>
          <p:cNvPr id="86097" name="Rectangle 81"/>
          <p:cNvSpPr>
            <a:spLocks noChangeArrowheads="1"/>
          </p:cNvSpPr>
          <p:nvPr/>
        </p:nvSpPr>
        <p:spPr bwMode="auto">
          <a:xfrm>
            <a:off x="1828800" y="4108450"/>
            <a:ext cx="561975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>
                <a:solidFill>
                  <a:srgbClr val="FFFFFF"/>
                </a:solidFill>
              </a:rPr>
              <a:t>40</a:t>
            </a:r>
          </a:p>
        </p:txBody>
      </p:sp>
      <p:sp>
        <p:nvSpPr>
          <p:cNvPr id="86098" name="Rectangle 82"/>
          <p:cNvSpPr>
            <a:spLocks noChangeArrowheads="1"/>
          </p:cNvSpPr>
          <p:nvPr/>
        </p:nvSpPr>
        <p:spPr bwMode="auto">
          <a:xfrm>
            <a:off x="1828800" y="3641725"/>
            <a:ext cx="561975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>
                <a:solidFill>
                  <a:srgbClr val="FFFFFF"/>
                </a:solidFill>
              </a:rPr>
              <a:t>60</a:t>
            </a:r>
          </a:p>
        </p:txBody>
      </p:sp>
      <p:sp>
        <p:nvSpPr>
          <p:cNvPr id="86099" name="Rectangle 83"/>
          <p:cNvSpPr>
            <a:spLocks noChangeArrowheads="1"/>
          </p:cNvSpPr>
          <p:nvPr/>
        </p:nvSpPr>
        <p:spPr bwMode="auto">
          <a:xfrm>
            <a:off x="2386013" y="5561013"/>
            <a:ext cx="371475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86100" name="Rectangle 84"/>
          <p:cNvSpPr>
            <a:spLocks noChangeArrowheads="1"/>
          </p:cNvSpPr>
          <p:nvPr/>
        </p:nvSpPr>
        <p:spPr bwMode="auto">
          <a:xfrm>
            <a:off x="3775075" y="5561013"/>
            <a:ext cx="561975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>
                <a:solidFill>
                  <a:srgbClr val="FFFFFF"/>
                </a:solidFill>
              </a:rPr>
              <a:t>20</a:t>
            </a:r>
          </a:p>
        </p:txBody>
      </p:sp>
      <p:sp>
        <p:nvSpPr>
          <p:cNvPr id="86101" name="Rectangle 85"/>
          <p:cNvSpPr>
            <a:spLocks noChangeArrowheads="1"/>
          </p:cNvSpPr>
          <p:nvPr/>
        </p:nvSpPr>
        <p:spPr bwMode="auto">
          <a:xfrm>
            <a:off x="5265738" y="5561013"/>
            <a:ext cx="561975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>
                <a:solidFill>
                  <a:srgbClr val="FFFFFF"/>
                </a:solidFill>
              </a:rPr>
              <a:t>40</a:t>
            </a:r>
          </a:p>
        </p:txBody>
      </p:sp>
      <p:sp>
        <p:nvSpPr>
          <p:cNvPr id="86102" name="Rectangle 86"/>
          <p:cNvSpPr>
            <a:spLocks noChangeArrowheads="1"/>
          </p:cNvSpPr>
          <p:nvPr/>
        </p:nvSpPr>
        <p:spPr bwMode="auto">
          <a:xfrm>
            <a:off x="6751638" y="5561013"/>
            <a:ext cx="561975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>
                <a:solidFill>
                  <a:srgbClr val="FFFFFF"/>
                </a:solidFill>
              </a:rPr>
              <a:t>60</a:t>
            </a:r>
          </a:p>
        </p:txBody>
      </p:sp>
      <p:sp>
        <p:nvSpPr>
          <p:cNvPr id="86103" name="Rectangle 87"/>
          <p:cNvSpPr>
            <a:spLocks noChangeArrowheads="1"/>
          </p:cNvSpPr>
          <p:nvPr/>
        </p:nvSpPr>
        <p:spPr bwMode="auto">
          <a:xfrm>
            <a:off x="7056438" y="5054600"/>
            <a:ext cx="409575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>
                <a:solidFill>
                  <a:srgbClr val="FFFFFF"/>
                </a:solidFill>
              </a:rPr>
              <a:t>X</a:t>
            </a:r>
          </a:p>
        </p:txBody>
      </p:sp>
      <p:sp>
        <p:nvSpPr>
          <p:cNvPr id="86104" name="Rectangle 88"/>
          <p:cNvSpPr>
            <a:spLocks noChangeArrowheads="1"/>
          </p:cNvSpPr>
          <p:nvPr/>
        </p:nvSpPr>
        <p:spPr bwMode="auto">
          <a:xfrm>
            <a:off x="2381250" y="3349625"/>
            <a:ext cx="409575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86105" name="Oval 89"/>
          <p:cNvSpPr>
            <a:spLocks noChangeArrowheads="1"/>
          </p:cNvSpPr>
          <p:nvPr/>
        </p:nvSpPr>
        <p:spPr bwMode="auto">
          <a:xfrm>
            <a:off x="4349750" y="49561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106" name="Oval 90"/>
          <p:cNvSpPr>
            <a:spLocks noChangeArrowheads="1"/>
          </p:cNvSpPr>
          <p:nvPr/>
        </p:nvSpPr>
        <p:spPr bwMode="auto">
          <a:xfrm>
            <a:off x="6178550" y="37369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107" name="Oval 91"/>
          <p:cNvSpPr>
            <a:spLocks noChangeArrowheads="1"/>
          </p:cNvSpPr>
          <p:nvPr/>
        </p:nvSpPr>
        <p:spPr bwMode="auto">
          <a:xfrm>
            <a:off x="3968750" y="42703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108" name="Oval 92"/>
          <p:cNvSpPr>
            <a:spLocks noChangeArrowheads="1"/>
          </p:cNvSpPr>
          <p:nvPr/>
        </p:nvSpPr>
        <p:spPr bwMode="auto">
          <a:xfrm>
            <a:off x="5416550" y="38131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109" name="Oval 93"/>
          <p:cNvSpPr>
            <a:spLocks noChangeArrowheads="1"/>
          </p:cNvSpPr>
          <p:nvPr/>
        </p:nvSpPr>
        <p:spPr bwMode="auto">
          <a:xfrm>
            <a:off x="5111750" y="47275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110" name="Oval 94"/>
          <p:cNvSpPr>
            <a:spLocks noChangeArrowheads="1"/>
          </p:cNvSpPr>
          <p:nvPr/>
        </p:nvSpPr>
        <p:spPr bwMode="auto">
          <a:xfrm>
            <a:off x="3359150" y="46513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112" name="Line 96"/>
          <p:cNvSpPr>
            <a:spLocks noChangeShapeType="1"/>
          </p:cNvSpPr>
          <p:nvPr/>
        </p:nvSpPr>
        <p:spPr bwMode="auto">
          <a:xfrm>
            <a:off x="6248400" y="3048000"/>
            <a:ext cx="1524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113" name="Text Box 97"/>
          <p:cNvSpPr txBox="1">
            <a:spLocks noChangeArrowheads="1"/>
          </p:cNvSpPr>
          <p:nvPr/>
        </p:nvSpPr>
        <p:spPr bwMode="auto">
          <a:xfrm>
            <a:off x="5334000" y="2681288"/>
            <a:ext cx="196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Slope unchanged</a:t>
            </a:r>
          </a:p>
        </p:txBody>
      </p:sp>
      <p:sp>
        <p:nvSpPr>
          <p:cNvPr id="86114" name="Text Box 98"/>
          <p:cNvSpPr txBox="1">
            <a:spLocks noChangeArrowheads="1"/>
          </p:cNvSpPr>
          <p:nvPr/>
        </p:nvSpPr>
        <p:spPr bwMode="auto">
          <a:xfrm>
            <a:off x="1009650" y="5957888"/>
            <a:ext cx="2012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Intercept changed</a:t>
            </a:r>
          </a:p>
        </p:txBody>
      </p:sp>
      <p:sp>
        <p:nvSpPr>
          <p:cNvPr id="86115" name="Line 99"/>
          <p:cNvSpPr>
            <a:spLocks noChangeShapeType="1"/>
          </p:cNvSpPr>
          <p:nvPr/>
        </p:nvSpPr>
        <p:spPr bwMode="auto">
          <a:xfrm>
            <a:off x="2590800" y="5181600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116" name="Line 100"/>
          <p:cNvSpPr>
            <a:spLocks noChangeShapeType="1"/>
          </p:cNvSpPr>
          <p:nvPr/>
        </p:nvSpPr>
        <p:spPr bwMode="auto">
          <a:xfrm flipV="1">
            <a:off x="2209800" y="4953000"/>
            <a:ext cx="3810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117" name="Line 101"/>
          <p:cNvSpPr>
            <a:spLocks noChangeShapeType="1"/>
          </p:cNvSpPr>
          <p:nvPr/>
        </p:nvSpPr>
        <p:spPr bwMode="auto">
          <a:xfrm flipV="1">
            <a:off x="2590800" y="3505200"/>
            <a:ext cx="4343400" cy="1447800"/>
          </a:xfrm>
          <a:prstGeom prst="line">
            <a:avLst/>
          </a:prstGeom>
          <a:noFill/>
          <a:ln w="50800">
            <a:solidFill>
              <a:srgbClr val="A2C1F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118" name="Line 102"/>
          <p:cNvSpPr>
            <a:spLocks noChangeShapeType="1"/>
          </p:cNvSpPr>
          <p:nvPr/>
        </p:nvSpPr>
        <p:spPr bwMode="auto">
          <a:xfrm flipV="1">
            <a:off x="2590800" y="3733800"/>
            <a:ext cx="4343400" cy="1447800"/>
          </a:xfrm>
          <a:prstGeom prst="line">
            <a:avLst/>
          </a:prstGeom>
          <a:noFill/>
          <a:ln w="50800">
            <a:solidFill>
              <a:srgbClr val="FC012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0082-7AC3-468C-82DE-A8266138B104}" type="datetime1">
              <a:rPr lang="en-US" smtClean="0"/>
              <a:t>2/10/2020</a:t>
            </a:fld>
            <a:endParaRPr lang="en-US"/>
          </a:p>
        </p:txBody>
      </p:sp>
    </p:spTree>
  </p:cSld>
  <p:clrMapOvr>
    <a:masterClrMapping/>
  </p:clrMapOvr>
  <p:transition advTm="1000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Linear Regression for Machine Learning</a:t>
            </a:r>
            <a:endParaRPr lang="en-US"/>
          </a:p>
        </p:txBody>
      </p:sp>
      <p:sp>
        <p:nvSpPr>
          <p:cNvPr id="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03B4-1B7F-4AB4-B1C4-F181B892EEB3}" type="slidenum">
              <a:rPr lang="en-US"/>
              <a:pPr/>
              <a:t>41</a:t>
            </a:fld>
            <a:endParaRPr lang="en-US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title"/>
          </p:nvPr>
        </p:nvSpPr>
        <p:spPr>
          <a:xfrm>
            <a:off x="1752600" y="171450"/>
            <a:ext cx="7086600" cy="112395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/>
              <a:t>Thinking Challenge</a:t>
            </a:r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685800" y="1295400"/>
            <a:ext cx="7826375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How would you draw a line through the points?   How do you determine which line ‘fits best’?</a:t>
            </a:r>
          </a:p>
        </p:txBody>
      </p:sp>
      <p:sp>
        <p:nvSpPr>
          <p:cNvPr id="88078" name="Rectangle 14"/>
          <p:cNvSpPr>
            <a:spLocks noChangeArrowheads="1"/>
          </p:cNvSpPr>
          <p:nvPr/>
        </p:nvSpPr>
        <p:spPr bwMode="auto">
          <a:xfrm>
            <a:off x="1828800" y="3124200"/>
            <a:ext cx="5657850" cy="2911475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8079" name="Line 15"/>
          <p:cNvSpPr>
            <a:spLocks noChangeShapeType="1"/>
          </p:cNvSpPr>
          <p:nvPr/>
        </p:nvSpPr>
        <p:spPr bwMode="auto">
          <a:xfrm>
            <a:off x="2571750" y="3894138"/>
            <a:ext cx="0" cy="137795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0" name="Line 16"/>
          <p:cNvSpPr>
            <a:spLocks noChangeShapeType="1"/>
          </p:cNvSpPr>
          <p:nvPr/>
        </p:nvSpPr>
        <p:spPr bwMode="auto">
          <a:xfrm>
            <a:off x="2474913" y="5284788"/>
            <a:ext cx="193675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1" name="Line 17"/>
          <p:cNvSpPr>
            <a:spLocks noChangeShapeType="1"/>
          </p:cNvSpPr>
          <p:nvPr/>
        </p:nvSpPr>
        <p:spPr bwMode="auto">
          <a:xfrm>
            <a:off x="2474913" y="4818063"/>
            <a:ext cx="193675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2" name="Line 18"/>
          <p:cNvSpPr>
            <a:spLocks noChangeShapeType="1"/>
          </p:cNvSpPr>
          <p:nvPr/>
        </p:nvSpPr>
        <p:spPr bwMode="auto">
          <a:xfrm>
            <a:off x="2474913" y="4348163"/>
            <a:ext cx="193675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3" name="Line 19"/>
          <p:cNvSpPr>
            <a:spLocks noChangeShapeType="1"/>
          </p:cNvSpPr>
          <p:nvPr/>
        </p:nvSpPr>
        <p:spPr bwMode="auto">
          <a:xfrm>
            <a:off x="2474913" y="3881438"/>
            <a:ext cx="193675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4" name="Line 20"/>
          <p:cNvSpPr>
            <a:spLocks noChangeShapeType="1"/>
          </p:cNvSpPr>
          <p:nvPr/>
        </p:nvSpPr>
        <p:spPr bwMode="auto">
          <a:xfrm>
            <a:off x="2584450" y="5284788"/>
            <a:ext cx="4435475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5" name="Line 21"/>
          <p:cNvSpPr>
            <a:spLocks noChangeShapeType="1"/>
          </p:cNvSpPr>
          <p:nvPr/>
        </p:nvSpPr>
        <p:spPr bwMode="auto">
          <a:xfrm flipV="1">
            <a:off x="2571750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6" name="Line 22"/>
          <p:cNvSpPr>
            <a:spLocks noChangeShapeType="1"/>
          </p:cNvSpPr>
          <p:nvPr/>
        </p:nvSpPr>
        <p:spPr bwMode="auto">
          <a:xfrm flipV="1">
            <a:off x="3317875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7" name="Line 23"/>
          <p:cNvSpPr>
            <a:spLocks noChangeShapeType="1"/>
          </p:cNvSpPr>
          <p:nvPr/>
        </p:nvSpPr>
        <p:spPr bwMode="auto">
          <a:xfrm flipV="1">
            <a:off x="4057650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8" name="Line 24"/>
          <p:cNvSpPr>
            <a:spLocks noChangeShapeType="1"/>
          </p:cNvSpPr>
          <p:nvPr/>
        </p:nvSpPr>
        <p:spPr bwMode="auto">
          <a:xfrm flipV="1">
            <a:off x="4802188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9" name="Line 25"/>
          <p:cNvSpPr>
            <a:spLocks noChangeShapeType="1"/>
          </p:cNvSpPr>
          <p:nvPr/>
        </p:nvSpPr>
        <p:spPr bwMode="auto">
          <a:xfrm flipV="1">
            <a:off x="5548313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90" name="Line 26"/>
          <p:cNvSpPr>
            <a:spLocks noChangeShapeType="1"/>
          </p:cNvSpPr>
          <p:nvPr/>
        </p:nvSpPr>
        <p:spPr bwMode="auto">
          <a:xfrm flipV="1">
            <a:off x="6288088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91" name="Line 27"/>
          <p:cNvSpPr>
            <a:spLocks noChangeShapeType="1"/>
          </p:cNvSpPr>
          <p:nvPr/>
        </p:nvSpPr>
        <p:spPr bwMode="auto">
          <a:xfrm flipV="1">
            <a:off x="7032625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92" name="Line 28"/>
          <p:cNvSpPr>
            <a:spLocks noChangeShapeType="1"/>
          </p:cNvSpPr>
          <p:nvPr/>
        </p:nvSpPr>
        <p:spPr bwMode="auto">
          <a:xfrm flipV="1">
            <a:off x="2571750" y="5162550"/>
            <a:ext cx="0" cy="24447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93" name="Line 29"/>
          <p:cNvSpPr>
            <a:spLocks noChangeShapeType="1"/>
          </p:cNvSpPr>
          <p:nvPr/>
        </p:nvSpPr>
        <p:spPr bwMode="auto">
          <a:xfrm flipV="1">
            <a:off x="4057650" y="5162550"/>
            <a:ext cx="0" cy="24447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94" name="Line 30"/>
          <p:cNvSpPr>
            <a:spLocks noChangeShapeType="1"/>
          </p:cNvSpPr>
          <p:nvPr/>
        </p:nvSpPr>
        <p:spPr bwMode="auto">
          <a:xfrm flipV="1">
            <a:off x="5548313" y="5162550"/>
            <a:ext cx="0" cy="24447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95" name="Line 31"/>
          <p:cNvSpPr>
            <a:spLocks noChangeShapeType="1"/>
          </p:cNvSpPr>
          <p:nvPr/>
        </p:nvSpPr>
        <p:spPr bwMode="auto">
          <a:xfrm flipV="1">
            <a:off x="7032625" y="5162550"/>
            <a:ext cx="0" cy="24447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96" name="Oval 32"/>
          <p:cNvSpPr>
            <a:spLocks noChangeArrowheads="1"/>
          </p:cNvSpPr>
          <p:nvPr/>
        </p:nvSpPr>
        <p:spPr bwMode="auto">
          <a:xfrm>
            <a:off x="5208588" y="4775200"/>
            <a:ext cx="74612" cy="76200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97" name="Oval 33"/>
          <p:cNvSpPr>
            <a:spLocks noChangeArrowheads="1"/>
          </p:cNvSpPr>
          <p:nvPr/>
        </p:nvSpPr>
        <p:spPr bwMode="auto">
          <a:xfrm>
            <a:off x="4462463" y="5008563"/>
            <a:ext cx="76200" cy="76200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98" name="Oval 34"/>
          <p:cNvSpPr>
            <a:spLocks noChangeArrowheads="1"/>
          </p:cNvSpPr>
          <p:nvPr/>
        </p:nvSpPr>
        <p:spPr bwMode="auto">
          <a:xfrm>
            <a:off x="3421063" y="4725988"/>
            <a:ext cx="76200" cy="74612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99" name="Oval 35"/>
          <p:cNvSpPr>
            <a:spLocks noChangeArrowheads="1"/>
          </p:cNvSpPr>
          <p:nvPr/>
        </p:nvSpPr>
        <p:spPr bwMode="auto">
          <a:xfrm>
            <a:off x="5505450" y="3884613"/>
            <a:ext cx="74613" cy="76200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100" name="Oval 36"/>
          <p:cNvSpPr>
            <a:spLocks noChangeArrowheads="1"/>
          </p:cNvSpPr>
          <p:nvPr/>
        </p:nvSpPr>
        <p:spPr bwMode="auto">
          <a:xfrm>
            <a:off x="6245225" y="3838575"/>
            <a:ext cx="76200" cy="76200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101" name="Oval 37"/>
          <p:cNvSpPr>
            <a:spLocks noChangeArrowheads="1"/>
          </p:cNvSpPr>
          <p:nvPr/>
        </p:nvSpPr>
        <p:spPr bwMode="auto">
          <a:xfrm>
            <a:off x="4014788" y="4305300"/>
            <a:ext cx="76200" cy="74613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102" name="Rectangle 38"/>
          <p:cNvSpPr>
            <a:spLocks noChangeArrowheads="1"/>
          </p:cNvSpPr>
          <p:nvPr/>
        </p:nvSpPr>
        <p:spPr bwMode="auto">
          <a:xfrm>
            <a:off x="2020888" y="5045075"/>
            <a:ext cx="371475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88103" name="Rectangle 39"/>
          <p:cNvSpPr>
            <a:spLocks noChangeArrowheads="1"/>
          </p:cNvSpPr>
          <p:nvPr/>
        </p:nvSpPr>
        <p:spPr bwMode="auto">
          <a:xfrm>
            <a:off x="1828800" y="4579938"/>
            <a:ext cx="561975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>
                <a:solidFill>
                  <a:srgbClr val="FFFFFF"/>
                </a:solidFill>
              </a:rPr>
              <a:t>20</a:t>
            </a:r>
          </a:p>
        </p:txBody>
      </p:sp>
      <p:sp>
        <p:nvSpPr>
          <p:cNvPr id="88104" name="Rectangle 40"/>
          <p:cNvSpPr>
            <a:spLocks noChangeArrowheads="1"/>
          </p:cNvSpPr>
          <p:nvPr/>
        </p:nvSpPr>
        <p:spPr bwMode="auto">
          <a:xfrm>
            <a:off x="1828800" y="4108450"/>
            <a:ext cx="561975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>
                <a:solidFill>
                  <a:srgbClr val="FFFFFF"/>
                </a:solidFill>
              </a:rPr>
              <a:t>40</a:t>
            </a:r>
          </a:p>
        </p:txBody>
      </p:sp>
      <p:sp>
        <p:nvSpPr>
          <p:cNvPr id="88105" name="Rectangle 41"/>
          <p:cNvSpPr>
            <a:spLocks noChangeArrowheads="1"/>
          </p:cNvSpPr>
          <p:nvPr/>
        </p:nvSpPr>
        <p:spPr bwMode="auto">
          <a:xfrm>
            <a:off x="1828800" y="3641725"/>
            <a:ext cx="561975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>
                <a:solidFill>
                  <a:srgbClr val="FFFFFF"/>
                </a:solidFill>
              </a:rPr>
              <a:t>60</a:t>
            </a:r>
          </a:p>
        </p:txBody>
      </p:sp>
      <p:sp>
        <p:nvSpPr>
          <p:cNvPr id="88106" name="Rectangle 42"/>
          <p:cNvSpPr>
            <a:spLocks noChangeArrowheads="1"/>
          </p:cNvSpPr>
          <p:nvPr/>
        </p:nvSpPr>
        <p:spPr bwMode="auto">
          <a:xfrm>
            <a:off x="2386013" y="5561013"/>
            <a:ext cx="371475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88107" name="Rectangle 43"/>
          <p:cNvSpPr>
            <a:spLocks noChangeArrowheads="1"/>
          </p:cNvSpPr>
          <p:nvPr/>
        </p:nvSpPr>
        <p:spPr bwMode="auto">
          <a:xfrm>
            <a:off x="3775075" y="5561013"/>
            <a:ext cx="561975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>
                <a:solidFill>
                  <a:srgbClr val="FFFFFF"/>
                </a:solidFill>
              </a:rPr>
              <a:t>20</a:t>
            </a:r>
          </a:p>
        </p:txBody>
      </p:sp>
      <p:sp>
        <p:nvSpPr>
          <p:cNvPr id="88108" name="Rectangle 44"/>
          <p:cNvSpPr>
            <a:spLocks noChangeArrowheads="1"/>
          </p:cNvSpPr>
          <p:nvPr/>
        </p:nvSpPr>
        <p:spPr bwMode="auto">
          <a:xfrm>
            <a:off x="5265738" y="5561013"/>
            <a:ext cx="561975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>
                <a:solidFill>
                  <a:srgbClr val="FFFFFF"/>
                </a:solidFill>
              </a:rPr>
              <a:t>40</a:t>
            </a:r>
          </a:p>
        </p:txBody>
      </p:sp>
      <p:sp>
        <p:nvSpPr>
          <p:cNvPr id="88109" name="Rectangle 45"/>
          <p:cNvSpPr>
            <a:spLocks noChangeArrowheads="1"/>
          </p:cNvSpPr>
          <p:nvPr/>
        </p:nvSpPr>
        <p:spPr bwMode="auto">
          <a:xfrm>
            <a:off x="6751638" y="5561013"/>
            <a:ext cx="561975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>
                <a:solidFill>
                  <a:srgbClr val="FFFFFF"/>
                </a:solidFill>
              </a:rPr>
              <a:t>60</a:t>
            </a:r>
          </a:p>
        </p:txBody>
      </p:sp>
      <p:sp>
        <p:nvSpPr>
          <p:cNvPr id="88110" name="Rectangle 46"/>
          <p:cNvSpPr>
            <a:spLocks noChangeArrowheads="1"/>
          </p:cNvSpPr>
          <p:nvPr/>
        </p:nvSpPr>
        <p:spPr bwMode="auto">
          <a:xfrm>
            <a:off x="7056438" y="5054600"/>
            <a:ext cx="409575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>
                <a:solidFill>
                  <a:srgbClr val="FFFFFF"/>
                </a:solidFill>
              </a:rPr>
              <a:t>X</a:t>
            </a:r>
          </a:p>
        </p:txBody>
      </p:sp>
      <p:sp>
        <p:nvSpPr>
          <p:cNvPr id="88111" name="Rectangle 47"/>
          <p:cNvSpPr>
            <a:spLocks noChangeArrowheads="1"/>
          </p:cNvSpPr>
          <p:nvPr/>
        </p:nvSpPr>
        <p:spPr bwMode="auto">
          <a:xfrm>
            <a:off x="2381250" y="3349625"/>
            <a:ext cx="409575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88112" name="Oval 48"/>
          <p:cNvSpPr>
            <a:spLocks noChangeArrowheads="1"/>
          </p:cNvSpPr>
          <p:nvPr/>
        </p:nvSpPr>
        <p:spPr bwMode="auto">
          <a:xfrm>
            <a:off x="4349750" y="49561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113" name="Oval 49"/>
          <p:cNvSpPr>
            <a:spLocks noChangeArrowheads="1"/>
          </p:cNvSpPr>
          <p:nvPr/>
        </p:nvSpPr>
        <p:spPr bwMode="auto">
          <a:xfrm>
            <a:off x="6178550" y="37369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114" name="Oval 50"/>
          <p:cNvSpPr>
            <a:spLocks noChangeArrowheads="1"/>
          </p:cNvSpPr>
          <p:nvPr/>
        </p:nvSpPr>
        <p:spPr bwMode="auto">
          <a:xfrm>
            <a:off x="3968750" y="42703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115" name="Oval 51"/>
          <p:cNvSpPr>
            <a:spLocks noChangeArrowheads="1"/>
          </p:cNvSpPr>
          <p:nvPr/>
        </p:nvSpPr>
        <p:spPr bwMode="auto">
          <a:xfrm>
            <a:off x="5416550" y="38131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116" name="Oval 52"/>
          <p:cNvSpPr>
            <a:spLocks noChangeArrowheads="1"/>
          </p:cNvSpPr>
          <p:nvPr/>
        </p:nvSpPr>
        <p:spPr bwMode="auto">
          <a:xfrm>
            <a:off x="5111750" y="47275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117" name="Oval 53"/>
          <p:cNvSpPr>
            <a:spLocks noChangeArrowheads="1"/>
          </p:cNvSpPr>
          <p:nvPr/>
        </p:nvSpPr>
        <p:spPr bwMode="auto">
          <a:xfrm>
            <a:off x="3359150" y="46513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118" name="Line 54"/>
          <p:cNvSpPr>
            <a:spLocks noChangeShapeType="1"/>
          </p:cNvSpPr>
          <p:nvPr/>
        </p:nvSpPr>
        <p:spPr bwMode="auto">
          <a:xfrm flipV="1">
            <a:off x="2590800" y="4191000"/>
            <a:ext cx="4419600" cy="609600"/>
          </a:xfrm>
          <a:prstGeom prst="line">
            <a:avLst/>
          </a:prstGeom>
          <a:noFill/>
          <a:ln w="50800">
            <a:solidFill>
              <a:srgbClr val="A2C1F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119" name="Line 55"/>
          <p:cNvSpPr>
            <a:spLocks noChangeShapeType="1"/>
          </p:cNvSpPr>
          <p:nvPr/>
        </p:nvSpPr>
        <p:spPr bwMode="auto">
          <a:xfrm>
            <a:off x="6477000" y="3429000"/>
            <a:ext cx="3048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120" name="Text Box 56"/>
          <p:cNvSpPr txBox="1">
            <a:spLocks noChangeArrowheads="1"/>
          </p:cNvSpPr>
          <p:nvPr/>
        </p:nvSpPr>
        <p:spPr bwMode="auto">
          <a:xfrm>
            <a:off x="5638800" y="3048000"/>
            <a:ext cx="170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Slope changed</a:t>
            </a:r>
          </a:p>
        </p:txBody>
      </p:sp>
      <p:sp>
        <p:nvSpPr>
          <p:cNvPr id="88121" name="Text Box 57"/>
          <p:cNvSpPr txBox="1">
            <a:spLocks noChangeArrowheads="1"/>
          </p:cNvSpPr>
          <p:nvPr/>
        </p:nvSpPr>
        <p:spPr bwMode="auto">
          <a:xfrm>
            <a:off x="1009650" y="5957888"/>
            <a:ext cx="2012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Intercept changed</a:t>
            </a:r>
          </a:p>
        </p:txBody>
      </p:sp>
      <p:sp>
        <p:nvSpPr>
          <p:cNvPr id="88122" name="Line 58"/>
          <p:cNvSpPr>
            <a:spLocks noChangeShapeType="1"/>
          </p:cNvSpPr>
          <p:nvPr/>
        </p:nvSpPr>
        <p:spPr bwMode="auto">
          <a:xfrm>
            <a:off x="2590800" y="5181600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123" name="Line 59"/>
          <p:cNvSpPr>
            <a:spLocks noChangeShapeType="1"/>
          </p:cNvSpPr>
          <p:nvPr/>
        </p:nvSpPr>
        <p:spPr bwMode="auto">
          <a:xfrm flipV="1">
            <a:off x="2209800" y="4800600"/>
            <a:ext cx="3810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124" name="Line 60"/>
          <p:cNvSpPr>
            <a:spLocks noChangeShapeType="1"/>
          </p:cNvSpPr>
          <p:nvPr/>
        </p:nvSpPr>
        <p:spPr bwMode="auto">
          <a:xfrm flipV="1">
            <a:off x="2590800" y="3733800"/>
            <a:ext cx="4343400" cy="1447800"/>
          </a:xfrm>
          <a:prstGeom prst="line">
            <a:avLst/>
          </a:prstGeom>
          <a:noFill/>
          <a:ln w="50800">
            <a:solidFill>
              <a:srgbClr val="FC012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5B814-A744-4C63-9B5E-D7F00D3A71CB}" type="datetime1">
              <a:rPr lang="en-US" smtClean="0"/>
              <a:t>2/10/2020</a:t>
            </a:fld>
            <a:endParaRPr lang="en-US"/>
          </a:p>
        </p:txBody>
      </p:sp>
    </p:spTree>
  </p:cSld>
  <p:clrMapOvr>
    <a:masterClrMapping/>
  </p:clrMapOvr>
  <p:transition advTm="1000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Linear Regression for 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3F0C4-F413-4EF0-AD66-C70C91002DB2}" type="slidenum">
              <a:rPr lang="en-US"/>
              <a:pPr/>
              <a:t>42</a:t>
            </a:fld>
            <a:endParaRPr lang="en-US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/>
              <a:t>  Least Squares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/>
              <a:t>1.	‘Best Fit’ Means Difference Between Actual Y Values &amp; Predicted Y Values Are a Minimum. </a:t>
            </a:r>
            <a:r>
              <a:rPr lang="en-US" i="1"/>
              <a:t>But</a:t>
            </a:r>
            <a:r>
              <a:rPr lang="en-US"/>
              <a:t> Positive Differences Off-Set Negative ones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AC1EE-4120-4E55-91FF-82F2E8D5382D}" type="datetime1">
              <a:rPr lang="en-US" smtClean="0"/>
              <a:t>2/10/2020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Linear Regression for Machine Learning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596F-CBF8-47BF-93F3-C278F4FC0E08}" type="slidenum">
              <a:rPr lang="en-US"/>
              <a:pPr/>
              <a:t>43</a:t>
            </a:fld>
            <a:endParaRPr lang="en-US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/>
              <a:t>  Least Squares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/>
              <a:t>1.	‘Best Fit’ Means Difference Between Actual Y Values &amp; Predicted Y Values is a Minimum. </a:t>
            </a:r>
            <a:r>
              <a:rPr lang="en-US" i="1"/>
              <a:t>But</a:t>
            </a:r>
            <a:r>
              <a:rPr lang="en-US"/>
              <a:t> Positive Differences Off-Set Negative ones. </a:t>
            </a:r>
            <a:r>
              <a:rPr lang="en-US">
                <a:solidFill>
                  <a:srgbClr val="FC0128"/>
                </a:solidFill>
              </a:rPr>
              <a:t>So square errors!</a:t>
            </a:r>
          </a:p>
          <a:p>
            <a:endParaRPr lang="en-US">
              <a:solidFill>
                <a:srgbClr val="FC0128"/>
              </a:solidFill>
            </a:endParaRPr>
          </a:p>
          <a:p>
            <a:pPr lvl="1">
              <a:spcBef>
                <a:spcPct val="79000"/>
              </a:spcBef>
            </a:pPr>
            <a:endParaRPr lang="en-US"/>
          </a:p>
        </p:txBody>
      </p:sp>
      <p:graphicFrame>
        <p:nvGraphicFramePr>
          <p:cNvPr id="98308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1905000" y="3962400"/>
          <a:ext cx="38100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1" name="Equation" r:id="rId4" imgW="1193760" imgH="431640" progId="Equation.3">
                  <p:embed/>
                </p:oleObj>
              </mc:Choice>
              <mc:Fallback>
                <p:oleObj name="Equation" r:id="rId4" imgW="1193760" imgH="43164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962400"/>
                        <a:ext cx="38100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C0D8-F0B4-4CF5-B406-EB0E81269CFE}" type="datetime1">
              <a:rPr lang="en-US" smtClean="0"/>
              <a:t>2/10/2020</a:t>
            </a:fld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Linear Regression for Machine Learning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42E3-0164-48C3-8287-6FB88CB98A6D}" type="slidenum">
              <a:rPr lang="en-US"/>
              <a:pPr/>
              <a:t>44</a:t>
            </a:fld>
            <a:endParaRPr lang="en-US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/>
              <a:t>  Least Squares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>
                <a:solidFill>
                  <a:schemeClr val="folHlink"/>
                </a:solidFill>
              </a:rPr>
              <a:t>1.	‘Best Fit’ Means Difference Between Actual Y Values &amp; Predicted Y Values Are a Minimum. </a:t>
            </a:r>
            <a:r>
              <a:rPr lang="en-US" i="1">
                <a:solidFill>
                  <a:schemeClr val="folHlink"/>
                </a:solidFill>
              </a:rPr>
              <a:t>But</a:t>
            </a:r>
            <a:r>
              <a:rPr lang="en-US">
                <a:solidFill>
                  <a:schemeClr val="folHlink"/>
                </a:solidFill>
              </a:rPr>
              <a:t> Positive Differences Off-Set Negative. So square errors!</a:t>
            </a:r>
          </a:p>
          <a:p>
            <a:pPr lvl="1">
              <a:spcBef>
                <a:spcPct val="80000"/>
              </a:spcBef>
              <a:buClr>
                <a:schemeClr val="folHlink"/>
              </a:buClr>
            </a:pPr>
            <a:endParaRPr lang="en-US">
              <a:solidFill>
                <a:schemeClr val="folHlink"/>
              </a:solidFill>
            </a:endParaRPr>
          </a:p>
          <a:p>
            <a:pPr>
              <a:spcBef>
                <a:spcPct val="151000"/>
              </a:spcBef>
            </a:pPr>
            <a:r>
              <a:rPr lang="en-US"/>
              <a:t>2.	LS Minimizes the Sum of the Squared Differences (errors) (SSE)</a:t>
            </a:r>
          </a:p>
        </p:txBody>
      </p:sp>
      <p:graphicFrame>
        <p:nvGraphicFramePr>
          <p:cNvPr id="100356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2209800" y="3657600"/>
          <a:ext cx="38862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59" name="Equation" r:id="rId4" imgW="1193760" imgH="431640" progId="Equation.3">
                  <p:embed/>
                </p:oleObj>
              </mc:Choice>
              <mc:Fallback>
                <p:oleObj name="Equation" r:id="rId4" imgW="1193760" imgH="43164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657600"/>
                        <a:ext cx="38862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744E6-8B8B-4D5A-B55F-333D117C9375}" type="datetime1">
              <a:rPr lang="en-US" smtClean="0"/>
              <a:t>2/10/2020</a:t>
            </a:fld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Linear Regression for Machine Learning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BBAAB-AF50-4F66-B0E4-CBA13AB9F9DB}" type="slidenum">
              <a:rPr lang="en-US"/>
              <a:pPr/>
              <a:t>45</a:t>
            </a:fld>
            <a:endParaRPr lang="en-US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/>
              <a:t>Least Squares Graphically</a:t>
            </a:r>
          </a:p>
        </p:txBody>
      </p:sp>
      <p:graphicFrame>
        <p:nvGraphicFramePr>
          <p:cNvPr id="102403" name="Object 3">
            <a:hlinkClick r:id="" action="ppaction://ole?verb=0"/>
          </p:cNvPr>
          <p:cNvGraphicFramePr>
            <a:graphicFrameLocks/>
          </p:cNvGraphicFramePr>
          <p:nvPr>
            <p:ph idx="1"/>
          </p:nvPr>
        </p:nvGraphicFramePr>
        <p:xfrm>
          <a:off x="938213" y="2930525"/>
          <a:ext cx="6877050" cy="366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7" name="VISIO" r:id="rId4" imgW="3995640" imgH="2131920" progId="Visio.Drawing.4">
                  <p:embed/>
                </p:oleObj>
              </mc:Choice>
              <mc:Fallback>
                <p:oleObj name="VISIO" r:id="rId4" imgW="3995640" imgH="2131920" progId="Visio.Drawing.4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213" y="2930525"/>
                        <a:ext cx="6877050" cy="366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4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3810000" y="2952750"/>
          <a:ext cx="3649663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8" name="MathType Equation" r:id="rId6" imgW="3657600" imgH="722160" progId="Equation">
                  <p:embed/>
                </p:oleObj>
              </mc:Choice>
              <mc:Fallback>
                <p:oleObj name="MathType Equation" r:id="rId6" imgW="3657600" imgH="722160" progId="Equation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952750"/>
                        <a:ext cx="3649663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5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5880100" y="5010150"/>
          <a:ext cx="270827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9" name="MathType Equation" r:id="rId8" imgW="2716200" imgH="722160" progId="Equation">
                  <p:embed/>
                </p:oleObj>
              </mc:Choice>
              <mc:Fallback>
                <p:oleObj name="MathType Equation" r:id="rId8" imgW="2716200" imgH="722160" progId="Equation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5010150"/>
                        <a:ext cx="2708275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6" name="Arc 6"/>
          <p:cNvSpPr>
            <a:spLocks/>
          </p:cNvSpPr>
          <p:nvPr/>
        </p:nvSpPr>
        <p:spPr bwMode="auto">
          <a:xfrm>
            <a:off x="5424488" y="4343400"/>
            <a:ext cx="520700" cy="105410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chemeClr val="folHlink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07" name="Arc 7"/>
          <p:cNvSpPr>
            <a:spLocks/>
          </p:cNvSpPr>
          <p:nvPr/>
        </p:nvSpPr>
        <p:spPr bwMode="auto">
          <a:xfrm>
            <a:off x="3290888" y="3287713"/>
            <a:ext cx="485775" cy="21907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21600"/>
              <a:gd name="T1" fmla="*/ 21600 h 21600"/>
              <a:gd name="T2" fmla="*/ 21529 w 21600"/>
              <a:gd name="T3" fmla="*/ 0 h 21600"/>
              <a:gd name="T4" fmla="*/ 2160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21600"/>
                </a:moveTo>
                <a:cubicBezTo>
                  <a:pt x="0" y="9698"/>
                  <a:pt x="9627" y="39"/>
                  <a:pt x="21529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98"/>
                  <a:pt x="9627" y="39"/>
                  <a:pt x="21529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25400" cap="rnd">
            <a:solidFill>
              <a:schemeClr val="folHlink"/>
            </a:solidFill>
            <a:round/>
            <a:headEnd type="triangle" w="med" len="med"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2408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1004888" y="1608138"/>
          <a:ext cx="7269162" cy="126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0" name="MathType Equation" r:id="rId10" imgW="7288200" imgH="1280880" progId="Equation">
                  <p:embed/>
                </p:oleObj>
              </mc:Choice>
              <mc:Fallback>
                <p:oleObj name="MathType Equation" r:id="rId10" imgW="7288200" imgH="1280880" progId="Equation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888" y="1608138"/>
                        <a:ext cx="7269162" cy="1262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DE49-DAA0-47B4-B042-9B9E6A16B4DF}" type="datetime1">
              <a:rPr lang="en-US" smtClean="0"/>
              <a:t>2/10/2020</a:t>
            </a:fld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Linear Regression for Machine Learning</a:t>
            </a:r>
            <a:endParaRPr lang="en-US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3023-905B-4A2C-B2FE-5E402A8BA555}" type="slidenum">
              <a:rPr lang="en-US"/>
              <a:pPr/>
              <a:t>46</a:t>
            </a:fld>
            <a:endParaRPr lang="en-US"/>
          </a:p>
        </p:txBody>
      </p:sp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Coefficient Equations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391400" cy="4525963"/>
          </a:xfrm>
          <a:solidFill>
            <a:schemeClr val="hlink"/>
          </a:solidFill>
        </p:spPr>
        <p:txBody>
          <a:bodyPr/>
          <a:lstStyle/>
          <a:p>
            <a:r>
              <a:rPr lang="en-US" sz="2800">
                <a:solidFill>
                  <a:schemeClr val="accent2"/>
                </a:solidFill>
              </a:rPr>
              <a:t>Prediction equation</a:t>
            </a:r>
          </a:p>
          <a:p>
            <a:pPr lvl="1">
              <a:buFont typeface="Wingdings" panose="05000000000000000000" pitchFamily="2" charset="2"/>
              <a:buNone/>
            </a:pPr>
            <a:endParaRPr lang="en-US" sz="2400">
              <a:solidFill>
                <a:schemeClr val="accent2"/>
              </a:solidFill>
            </a:endParaRPr>
          </a:p>
          <a:p>
            <a:endParaRPr lang="en-US" sz="2800">
              <a:solidFill>
                <a:schemeClr val="accent2"/>
              </a:solidFill>
            </a:endParaRPr>
          </a:p>
          <a:p>
            <a:r>
              <a:rPr lang="en-US" sz="2800">
                <a:solidFill>
                  <a:schemeClr val="accent2"/>
                </a:solidFill>
              </a:rPr>
              <a:t>Sample slope</a:t>
            </a:r>
          </a:p>
          <a:p>
            <a:endParaRPr lang="en-US" sz="2800">
              <a:solidFill>
                <a:schemeClr val="accent2"/>
              </a:solidFill>
            </a:endParaRPr>
          </a:p>
          <a:p>
            <a:endParaRPr lang="en-US" sz="2800">
              <a:solidFill>
                <a:schemeClr val="accent2"/>
              </a:solidFill>
            </a:endParaRPr>
          </a:p>
          <a:p>
            <a:r>
              <a:rPr lang="en-US" sz="2800">
                <a:solidFill>
                  <a:schemeClr val="accent2"/>
                </a:solidFill>
              </a:rPr>
              <a:t>Sample Y - intercept</a:t>
            </a:r>
          </a:p>
          <a:p>
            <a:endParaRPr lang="en-US" sz="2800"/>
          </a:p>
        </p:txBody>
      </p:sp>
      <p:graphicFrame>
        <p:nvGraphicFramePr>
          <p:cNvPr id="352260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2514600" y="2209800"/>
          <a:ext cx="2159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271" name="Equation" r:id="rId3" imgW="2158920" imgH="533160" progId="Equation.DSMT4">
                  <p:embed/>
                </p:oleObj>
              </mc:Choice>
              <mc:Fallback>
                <p:oleObj name="Equation" r:id="rId3" imgW="2158920" imgH="5331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209800"/>
                        <a:ext cx="2159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62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1905000" y="3581400"/>
          <a:ext cx="403860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272" name="Equation" r:id="rId5" imgW="4813200" imgH="1193760" progId="Equation.3">
                  <p:embed/>
                </p:oleObj>
              </mc:Choice>
              <mc:Fallback>
                <p:oleObj name="Equation" r:id="rId5" imgW="4813200" imgH="11937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581400"/>
                        <a:ext cx="4038600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64" name="Object 8"/>
          <p:cNvGraphicFramePr>
            <a:graphicFrameLocks noChangeAspect="1"/>
          </p:cNvGraphicFramePr>
          <p:nvPr/>
        </p:nvGraphicFramePr>
        <p:xfrm>
          <a:off x="2057400" y="5410200"/>
          <a:ext cx="2108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273" name="Equation" r:id="rId7" imgW="2108160" imgH="533160" progId="Equation.3">
                  <p:embed/>
                </p:oleObj>
              </mc:Choice>
              <mc:Fallback>
                <p:oleObj name="Equation" r:id="rId7" imgW="2108160" imgH="5331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410200"/>
                        <a:ext cx="2108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DDD39-3320-4557-9A4B-31550E138BEF}" type="datetime1">
              <a:rPr lang="en-US" smtClean="0"/>
              <a:t>2/10/2020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Linear Regression for Machine Learning</a:t>
            </a:r>
            <a:endParaRPr lang="en-US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3866-B9EC-4C1F-9C3B-22FF24EAC909}" type="slidenum">
              <a:rPr lang="en-US"/>
              <a:pPr/>
              <a:t>47</a:t>
            </a:fld>
            <a:endParaRPr lang="en-US"/>
          </a:p>
        </p:txBody>
      </p:sp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Derivation of Parameters (1)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370013"/>
            <a:ext cx="7391400" cy="4724400"/>
          </a:xfrm>
          <a:solidFill>
            <a:schemeClr val="hlink"/>
          </a:solidFill>
        </p:spPr>
        <p:txBody>
          <a:bodyPr/>
          <a:lstStyle/>
          <a:p>
            <a:r>
              <a:rPr lang="en-US" sz="2800">
                <a:solidFill>
                  <a:schemeClr val="accent2"/>
                </a:solidFill>
              </a:rPr>
              <a:t>Least Squares (L-S):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800">
                <a:solidFill>
                  <a:schemeClr val="accent2"/>
                </a:solidFill>
              </a:rPr>
              <a:t>	Minimize squared error</a:t>
            </a:r>
          </a:p>
          <a:p>
            <a:pPr lvl="1">
              <a:buFont typeface="Wingdings" panose="05000000000000000000" pitchFamily="2" charset="2"/>
              <a:buNone/>
            </a:pPr>
            <a:endParaRPr lang="en-US" sz="2400">
              <a:solidFill>
                <a:schemeClr val="accent2"/>
              </a:solidFill>
            </a:endParaRPr>
          </a:p>
          <a:p>
            <a:endParaRPr lang="en-US" sz="2800">
              <a:solidFill>
                <a:schemeClr val="accent2"/>
              </a:solidFill>
            </a:endParaRPr>
          </a:p>
          <a:p>
            <a:endParaRPr lang="en-US" sz="2800">
              <a:solidFill>
                <a:schemeClr val="accent2"/>
              </a:solidFill>
            </a:endParaRPr>
          </a:p>
          <a:p>
            <a:endParaRPr lang="en-US" sz="2800">
              <a:solidFill>
                <a:schemeClr val="accent2"/>
              </a:solidFill>
            </a:endParaRPr>
          </a:p>
          <a:p>
            <a:endParaRPr lang="en-US" sz="2800">
              <a:solidFill>
                <a:schemeClr val="accent2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sz="2800">
              <a:solidFill>
                <a:schemeClr val="accent2"/>
              </a:solidFill>
            </a:endParaRPr>
          </a:p>
          <a:p>
            <a:endParaRPr lang="en-US" sz="2800"/>
          </a:p>
        </p:txBody>
      </p:sp>
      <p:graphicFrame>
        <p:nvGraphicFramePr>
          <p:cNvPr id="355334" name="Object 6"/>
          <p:cNvGraphicFramePr>
            <a:graphicFrameLocks noChangeAspect="1"/>
          </p:cNvGraphicFramePr>
          <p:nvPr/>
        </p:nvGraphicFramePr>
        <p:xfrm>
          <a:off x="2057400" y="5410200"/>
          <a:ext cx="2108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346" name="Equation" r:id="rId3" imgW="2108160" imgH="533160" progId="Equation.3">
                  <p:embed/>
                </p:oleObj>
              </mc:Choice>
              <mc:Fallback>
                <p:oleObj name="Equation" r:id="rId3" imgW="2108160" imgH="5331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410200"/>
                        <a:ext cx="2108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38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447800" y="3505200"/>
          <a:ext cx="4419600" cy="158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347" name="Equation" r:id="rId5" imgW="2120760" imgH="761760" progId="Equation.DSMT4">
                  <p:embed/>
                </p:oleObj>
              </mc:Choice>
              <mc:Fallback>
                <p:oleObj name="Equation" r:id="rId5" imgW="2120760" imgH="761760" progId="Equation.DSMT4">
                  <p:embed/>
                  <p:pic>
                    <p:nvPicPr>
                      <p:cNvPr id="0" name="Object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505200"/>
                        <a:ext cx="4419600" cy="158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39" name="Object 11"/>
          <p:cNvGraphicFramePr>
            <a:graphicFrameLocks noChangeAspect="1"/>
          </p:cNvGraphicFramePr>
          <p:nvPr>
            <p:ph sz="quarter" idx="2"/>
          </p:nvPr>
        </p:nvGraphicFramePr>
        <p:xfrm>
          <a:off x="2514600" y="2514600"/>
          <a:ext cx="3124200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348" name="Equation" r:id="rId7" imgW="1650960" imgH="431640" progId="Equation.DSMT4">
                  <p:embed/>
                </p:oleObj>
              </mc:Choice>
              <mc:Fallback>
                <p:oleObj name="Equation" r:id="rId7" imgW="1650960" imgH="4316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514600"/>
                        <a:ext cx="3124200" cy="817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D62F-B713-424E-AE1B-B452780FD79F}" type="datetime1">
              <a:rPr lang="en-US" smtClean="0"/>
              <a:t>2/10/2020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Linear Regression for Machine Learning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7419-5898-4F41-B14B-AA79AD213398}" type="slidenum">
              <a:rPr lang="en-US"/>
              <a:pPr/>
              <a:t>48</a:t>
            </a:fld>
            <a:endParaRPr lang="en-US"/>
          </a:p>
        </p:txBody>
      </p:sp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Derivation of Parameters (1)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76300" y="1483414"/>
            <a:ext cx="7391400" cy="4724400"/>
          </a:xfrm>
          <a:solidFill>
            <a:schemeClr val="hlink"/>
          </a:solidFill>
        </p:spPr>
        <p:txBody>
          <a:bodyPr/>
          <a:lstStyle/>
          <a:p>
            <a:r>
              <a:rPr lang="en-US" sz="2800">
                <a:solidFill>
                  <a:schemeClr val="accent2"/>
                </a:solidFill>
              </a:rPr>
              <a:t>Least Squares (L-S):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800">
                <a:solidFill>
                  <a:schemeClr val="accent2"/>
                </a:solidFill>
              </a:rPr>
              <a:t>	Minimize squared error</a:t>
            </a:r>
          </a:p>
          <a:p>
            <a:pPr lvl="1">
              <a:buFont typeface="Wingdings" panose="05000000000000000000" pitchFamily="2" charset="2"/>
              <a:buNone/>
            </a:pPr>
            <a:endParaRPr lang="en-US" sz="2400">
              <a:solidFill>
                <a:schemeClr val="accent2"/>
              </a:solidFill>
            </a:endParaRPr>
          </a:p>
          <a:p>
            <a:endParaRPr lang="en-US" sz="2800">
              <a:solidFill>
                <a:schemeClr val="accent2"/>
              </a:solidFill>
            </a:endParaRPr>
          </a:p>
          <a:p>
            <a:endParaRPr lang="en-US" sz="2800">
              <a:solidFill>
                <a:schemeClr val="accent2"/>
              </a:solidFill>
            </a:endParaRPr>
          </a:p>
          <a:p>
            <a:endParaRPr lang="en-US" sz="2800">
              <a:solidFill>
                <a:schemeClr val="accent2"/>
              </a:solidFill>
            </a:endParaRPr>
          </a:p>
          <a:p>
            <a:endParaRPr lang="en-US" sz="2800">
              <a:solidFill>
                <a:schemeClr val="accent2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sz="2800">
              <a:solidFill>
                <a:schemeClr val="accent2"/>
              </a:solidFill>
            </a:endParaRPr>
          </a:p>
          <a:p>
            <a:endParaRPr lang="en-US" sz="2800"/>
          </a:p>
        </p:txBody>
      </p:sp>
      <p:graphicFrame>
        <p:nvGraphicFramePr>
          <p:cNvPr id="356362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295400" y="2667000"/>
          <a:ext cx="45720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70" name="Equation" r:id="rId3" imgW="2120760" imgH="1028520" progId="Equation.DSMT4">
                  <p:embed/>
                </p:oleObj>
              </mc:Choice>
              <mc:Fallback>
                <p:oleObj name="Equation" r:id="rId3" imgW="2120760" imgH="1028520" progId="Equation.DSMT4">
                  <p:embed/>
                  <p:pic>
                    <p:nvPicPr>
                      <p:cNvPr id="0" name="Object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667000"/>
                        <a:ext cx="4572000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65" name="Object 13"/>
          <p:cNvGraphicFramePr>
            <a:graphicFrameLocks noChangeAspect="1"/>
          </p:cNvGraphicFramePr>
          <p:nvPr>
            <p:ph sz="quarter" idx="2"/>
          </p:nvPr>
        </p:nvGraphicFramePr>
        <p:xfrm>
          <a:off x="3048000" y="4648200"/>
          <a:ext cx="4038600" cy="155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71" name="Equation" r:id="rId5" imgW="2577960" imgH="990360" progId="Equation.DSMT4">
                  <p:embed/>
                </p:oleObj>
              </mc:Choice>
              <mc:Fallback>
                <p:oleObj name="Equation" r:id="rId5" imgW="2577960" imgH="99036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648200"/>
                        <a:ext cx="4038600" cy="1550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5D150-81A3-4F1C-AC60-7F30B98BD4BA}" type="datetime1">
              <a:rPr lang="en-US" smtClean="0"/>
              <a:t>2/10/2020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Linear Regression for 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72DC-E03E-4EEC-A767-D126FB04C856}" type="slidenum">
              <a:rPr lang="en-US"/>
              <a:pPr/>
              <a:t>49</a:t>
            </a:fld>
            <a:endParaRPr lang="en-US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/>
              <a:t>Computation Table</a:t>
            </a:r>
          </a:p>
        </p:txBody>
      </p:sp>
      <p:graphicFrame>
        <p:nvGraphicFramePr>
          <p:cNvPr id="106499" name="Object 3">
            <a:hlinkClick r:id="" action="ppaction://ole?verb=0"/>
          </p:cNvPr>
          <p:cNvGraphicFramePr>
            <a:graphicFrameLocks/>
          </p:cNvGraphicFramePr>
          <p:nvPr>
            <p:ph type="tbl" idx="1"/>
          </p:nvPr>
        </p:nvGraphicFramePr>
        <p:xfrm>
          <a:off x="996950" y="1809750"/>
          <a:ext cx="7048500" cy="429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2" name="Document" r:id="rId4" imgW="7824600" imgH="4547880" progId="Word.Document.6">
                  <p:embed/>
                </p:oleObj>
              </mc:Choice>
              <mc:Fallback>
                <p:oleObj name="Document" r:id="rId4" imgW="7824600" imgH="4547880" progId="Word.Document.6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1809750"/>
                        <a:ext cx="7048500" cy="429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F1C55-4843-4CFD-983E-958FDA029421}" type="datetime1">
              <a:rPr lang="en-US" smtClean="0"/>
              <a:t>2/10/2020</a:t>
            </a:fld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Linear Regression for 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DB03-715B-4930-AB2E-CADCE4AD9129}" type="slidenum">
              <a:rPr lang="en-US"/>
              <a:pPr/>
              <a:t>5</a:t>
            </a:fld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/>
              <a:t>Deterministic Models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sz="2800"/>
              <a:t>Hypothesize Exact Relationships</a:t>
            </a: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sz="2800"/>
              <a:t>Suitable When Prediction Error is Negligible</a:t>
            </a: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sz="2800"/>
              <a:t>Example: Body mass index (BMI) is measure of body fat based</a:t>
            </a: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2800"/>
          </a:p>
          <a:p>
            <a:pPr marL="914400" lvl="1" indent="-457200">
              <a:lnSpc>
                <a:spcPct val="90000"/>
              </a:lnSpc>
            </a:pPr>
            <a:r>
              <a:rPr lang="en-US" sz="2400">
                <a:effectLst/>
              </a:rPr>
              <a:t>Metric Formula:</a:t>
            </a:r>
            <a:r>
              <a:rPr lang="en-US" sz="2400"/>
              <a:t>  </a:t>
            </a:r>
            <a:r>
              <a:rPr lang="en-US" sz="2400" i="1"/>
              <a:t>BMI =   </a:t>
            </a:r>
            <a:r>
              <a:rPr lang="en-US" sz="2400" i="1" u="sng"/>
              <a:t>Weight in Kilograms</a:t>
            </a:r>
            <a:r>
              <a:rPr lang="en-US" sz="2400" i="1"/>
              <a:t/>
            </a:r>
            <a:br>
              <a:rPr lang="en-US" sz="2400" i="1"/>
            </a:br>
            <a:r>
              <a:rPr lang="en-US" sz="2400" i="1"/>
              <a:t>                                         (Height in Meters)</a:t>
            </a:r>
            <a:r>
              <a:rPr lang="en-US" sz="2400" i="1" baseline="30000"/>
              <a:t>2</a:t>
            </a:r>
          </a:p>
          <a:p>
            <a:pPr marL="914400" lvl="1" indent="-457200">
              <a:lnSpc>
                <a:spcPct val="90000"/>
              </a:lnSpc>
            </a:pPr>
            <a:endParaRPr lang="en-US" sz="2400">
              <a:effectLst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sz="2400">
                <a:effectLst/>
              </a:rPr>
              <a:t>Non-metric Formula: </a:t>
            </a:r>
            <a:r>
              <a:rPr lang="en-US" sz="2400" i="1"/>
              <a:t>BMI =   </a:t>
            </a:r>
            <a:r>
              <a:rPr lang="en-US" sz="2400" i="1" u="sng"/>
              <a:t>Weight (pounds)x703</a:t>
            </a:r>
          </a:p>
          <a:p>
            <a:pPr marL="914400" lvl="1" indent="-4572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i="1"/>
              <a:t>                                                       (Height in inches)</a:t>
            </a:r>
            <a:r>
              <a:rPr lang="en-US" sz="2400" i="1" baseline="30000"/>
              <a:t>2</a:t>
            </a:r>
          </a:p>
          <a:p>
            <a:pPr marL="914400" lvl="1" indent="-457200">
              <a:lnSpc>
                <a:spcPct val="90000"/>
              </a:lnSpc>
            </a:pPr>
            <a:endParaRPr lang="en-US" sz="2400">
              <a:effectLst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B639-E09A-4572-B750-B7CBAF93E384}" type="datetime1">
              <a:rPr lang="en-US" smtClean="0"/>
              <a:t>2/10/2020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Linear Regression for Machine Learning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D7C0-1922-48CA-9FCC-FB4FCEA65D52}" type="slidenum">
              <a:rPr lang="en-US"/>
              <a:pPr/>
              <a:t>50</a:t>
            </a:fld>
            <a:endParaRPr lang="en-US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/>
              <a:t>Interpretation of Coefficients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BE3E-73BD-47F3-9C69-8CD369C28167}" type="datetime1">
              <a:rPr lang="en-US" smtClean="0"/>
              <a:t>2/10/2020</a:t>
            </a:fld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Linear Regression for Machine Learning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B0A0-AC7E-401C-A85A-3519AE1E2075}" type="slidenum">
              <a:rPr lang="en-US"/>
              <a:pPr/>
              <a:t>51</a:t>
            </a:fld>
            <a:endParaRPr lang="en-US"/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/>
              <a:t>Interpretation of Coefficients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/>
              <a:t>1.	Slope (</a:t>
            </a:r>
            <a:r>
              <a:rPr lang="en-US" i="1">
                <a:latin typeface="Symbol" panose="05050102010706020507" pitchFamily="18" charset="2"/>
              </a:rPr>
              <a:t></a:t>
            </a:r>
            <a:r>
              <a:rPr lang="en-US" baseline="-25000"/>
              <a:t>1</a:t>
            </a:r>
            <a:r>
              <a:rPr lang="en-US"/>
              <a:t>)</a:t>
            </a:r>
          </a:p>
          <a:p>
            <a:pPr lvl="1"/>
            <a:r>
              <a:rPr lang="en-US"/>
              <a:t>Estimated </a:t>
            </a:r>
            <a:r>
              <a:rPr lang="en-US" i="1"/>
              <a:t>Y</a:t>
            </a:r>
            <a:r>
              <a:rPr lang="en-US"/>
              <a:t> Changes by </a:t>
            </a:r>
            <a:r>
              <a:rPr lang="en-US" i="1">
                <a:latin typeface="Symbol" panose="05050102010706020507" pitchFamily="18" charset="2"/>
              </a:rPr>
              <a:t></a:t>
            </a:r>
            <a:r>
              <a:rPr lang="en-US" sz="3200" baseline="-25000"/>
              <a:t>1</a:t>
            </a:r>
            <a:r>
              <a:rPr lang="en-US"/>
              <a:t> for Each 1 Unit Increase in </a:t>
            </a:r>
            <a:r>
              <a:rPr lang="en-US" i="1"/>
              <a:t>X</a:t>
            </a:r>
            <a:endParaRPr lang="en-US"/>
          </a:p>
          <a:p>
            <a:pPr lvl="2"/>
            <a:r>
              <a:rPr lang="en-US"/>
              <a:t>If </a:t>
            </a:r>
            <a:r>
              <a:rPr lang="en-US" i="1">
                <a:latin typeface="Symbol" panose="05050102010706020507" pitchFamily="18" charset="2"/>
              </a:rPr>
              <a:t></a:t>
            </a:r>
            <a:r>
              <a:rPr lang="en-US" baseline="-25000"/>
              <a:t>1</a:t>
            </a:r>
            <a:r>
              <a:rPr lang="en-US"/>
              <a:t> = 2, then </a:t>
            </a:r>
            <a:r>
              <a:rPr lang="en-US" i="1"/>
              <a:t>Y</a:t>
            </a:r>
            <a:r>
              <a:rPr lang="en-US"/>
              <a:t> Is Expected to Increase by 2 for Each 1 Unit Increase in </a:t>
            </a:r>
            <a:r>
              <a:rPr lang="en-US" i="1"/>
              <a:t>X</a:t>
            </a:r>
            <a:endParaRPr lang="en-US"/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1905000" y="2974975"/>
            <a:ext cx="52863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^</a:t>
            </a:r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auto">
          <a:xfrm>
            <a:off x="5257800" y="1981200"/>
            <a:ext cx="528638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^</a:t>
            </a:r>
          </a:p>
        </p:txBody>
      </p:sp>
      <p:sp>
        <p:nvSpPr>
          <p:cNvPr id="110598" name="Rectangle 6"/>
          <p:cNvSpPr>
            <a:spLocks noChangeArrowheads="1"/>
          </p:cNvSpPr>
          <p:nvPr/>
        </p:nvSpPr>
        <p:spPr bwMode="auto">
          <a:xfrm>
            <a:off x="2747963" y="1371600"/>
            <a:ext cx="528637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^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618A-9429-4B22-BEC2-07C16B4CDD5D}" type="datetime1">
              <a:rPr lang="en-US" smtClean="0"/>
              <a:t>2/10/2020</a:t>
            </a:fld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Linear Regression for Machine Learning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7AF0-A2AC-4721-B653-E75EC1E2BB82}" type="slidenum">
              <a:rPr lang="en-US"/>
              <a:pPr/>
              <a:t>52</a:t>
            </a:fld>
            <a:endParaRPr lang="en-US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/>
              <a:t>Interpretation of Coefficients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>
                <a:solidFill>
                  <a:schemeClr val="folHlink"/>
                </a:solidFill>
              </a:rPr>
              <a:t>1.	Slope (</a:t>
            </a:r>
            <a:r>
              <a:rPr lang="en-US" i="1">
                <a:solidFill>
                  <a:schemeClr val="folHlink"/>
                </a:solidFill>
                <a:latin typeface="Symbol" panose="05050102010706020507" pitchFamily="18" charset="2"/>
              </a:rPr>
              <a:t></a:t>
            </a:r>
            <a:r>
              <a:rPr lang="en-US" baseline="-25000">
                <a:solidFill>
                  <a:schemeClr val="folHlink"/>
                </a:solidFill>
              </a:rPr>
              <a:t>1</a:t>
            </a:r>
            <a:r>
              <a:rPr lang="en-US">
                <a:solidFill>
                  <a:schemeClr val="folHlink"/>
                </a:solidFill>
              </a:rPr>
              <a:t>)</a:t>
            </a:r>
          </a:p>
          <a:p>
            <a:pPr lvl="1">
              <a:buClr>
                <a:schemeClr val="folHlink"/>
              </a:buClr>
            </a:pPr>
            <a:r>
              <a:rPr lang="en-US">
                <a:solidFill>
                  <a:schemeClr val="folHlink"/>
                </a:solidFill>
              </a:rPr>
              <a:t>Estimated </a:t>
            </a:r>
            <a:r>
              <a:rPr lang="en-US" i="1">
                <a:solidFill>
                  <a:schemeClr val="folHlink"/>
                </a:solidFill>
              </a:rPr>
              <a:t>Y</a:t>
            </a:r>
            <a:r>
              <a:rPr lang="en-US">
                <a:solidFill>
                  <a:schemeClr val="folHlink"/>
                </a:solidFill>
              </a:rPr>
              <a:t> Changes by </a:t>
            </a:r>
            <a:r>
              <a:rPr lang="en-US" i="1">
                <a:solidFill>
                  <a:schemeClr val="folHlink"/>
                </a:solidFill>
                <a:latin typeface="Symbol" panose="05050102010706020507" pitchFamily="18" charset="2"/>
              </a:rPr>
              <a:t></a:t>
            </a:r>
            <a:r>
              <a:rPr lang="en-US" sz="3200" baseline="-25000">
                <a:solidFill>
                  <a:schemeClr val="folHlink"/>
                </a:solidFill>
              </a:rPr>
              <a:t>1</a:t>
            </a:r>
            <a:r>
              <a:rPr lang="en-US">
                <a:solidFill>
                  <a:schemeClr val="folHlink"/>
                </a:solidFill>
              </a:rPr>
              <a:t> for Each 1 Unit Increase in </a:t>
            </a:r>
            <a:r>
              <a:rPr lang="en-US" i="1">
                <a:solidFill>
                  <a:schemeClr val="folHlink"/>
                </a:solidFill>
              </a:rPr>
              <a:t>X</a:t>
            </a:r>
            <a:endParaRPr lang="en-US">
              <a:solidFill>
                <a:schemeClr val="folHlink"/>
              </a:solidFill>
            </a:endParaRPr>
          </a:p>
          <a:p>
            <a:pPr lvl="2">
              <a:buClr>
                <a:schemeClr val="folHlink"/>
              </a:buClr>
            </a:pPr>
            <a:r>
              <a:rPr lang="en-US">
                <a:solidFill>
                  <a:schemeClr val="folHlink"/>
                </a:solidFill>
              </a:rPr>
              <a:t>If </a:t>
            </a:r>
            <a:r>
              <a:rPr lang="en-US" i="1">
                <a:solidFill>
                  <a:schemeClr val="folHlink"/>
                </a:solidFill>
                <a:latin typeface="Symbol" panose="05050102010706020507" pitchFamily="18" charset="2"/>
              </a:rPr>
              <a:t></a:t>
            </a:r>
            <a:r>
              <a:rPr lang="en-US" baseline="-25000">
                <a:solidFill>
                  <a:schemeClr val="folHlink"/>
                </a:solidFill>
              </a:rPr>
              <a:t>1</a:t>
            </a:r>
            <a:r>
              <a:rPr lang="en-US">
                <a:solidFill>
                  <a:schemeClr val="folHlink"/>
                </a:solidFill>
              </a:rPr>
              <a:t> = 2, then </a:t>
            </a:r>
            <a:r>
              <a:rPr lang="en-US" i="1">
                <a:solidFill>
                  <a:schemeClr val="folHlink"/>
                </a:solidFill>
              </a:rPr>
              <a:t>Y</a:t>
            </a:r>
            <a:r>
              <a:rPr lang="en-US">
                <a:solidFill>
                  <a:schemeClr val="folHlink"/>
                </a:solidFill>
              </a:rPr>
              <a:t> Is Expected to Increase by 2 for Each 1 Unit Increase in </a:t>
            </a:r>
            <a:r>
              <a:rPr lang="en-US" i="1">
                <a:solidFill>
                  <a:schemeClr val="folHlink"/>
                </a:solidFill>
              </a:rPr>
              <a:t>X</a:t>
            </a:r>
            <a:endParaRPr lang="en-US">
              <a:solidFill>
                <a:schemeClr val="folHlink"/>
              </a:solidFill>
            </a:endParaRPr>
          </a:p>
          <a:p>
            <a:r>
              <a:rPr lang="en-US"/>
              <a:t>2.	Y-Intercept (</a:t>
            </a:r>
            <a:r>
              <a:rPr lang="en-US" i="1">
                <a:latin typeface="Symbol" panose="05050102010706020507" pitchFamily="18" charset="2"/>
              </a:rPr>
              <a:t></a:t>
            </a:r>
            <a:r>
              <a:rPr lang="en-US" baseline="-25000"/>
              <a:t>0</a:t>
            </a:r>
            <a:r>
              <a:rPr lang="en-US"/>
              <a:t>)</a:t>
            </a:r>
          </a:p>
          <a:p>
            <a:pPr lvl="1"/>
            <a:r>
              <a:rPr lang="en-US"/>
              <a:t>Average Value of </a:t>
            </a:r>
            <a:r>
              <a:rPr lang="en-US" i="1"/>
              <a:t>Y</a:t>
            </a:r>
            <a:r>
              <a:rPr lang="en-US"/>
              <a:t> When </a:t>
            </a:r>
            <a:r>
              <a:rPr lang="en-US" i="1"/>
              <a:t>X</a:t>
            </a:r>
            <a:r>
              <a:rPr lang="en-US"/>
              <a:t> = 0</a:t>
            </a:r>
          </a:p>
          <a:p>
            <a:pPr lvl="2"/>
            <a:r>
              <a:rPr lang="en-US" sz="2800"/>
              <a:t>If </a:t>
            </a:r>
            <a:r>
              <a:rPr lang="en-US" sz="2800" i="1">
                <a:latin typeface="Symbol" panose="05050102010706020507" pitchFamily="18" charset="2"/>
              </a:rPr>
              <a:t></a:t>
            </a:r>
            <a:r>
              <a:rPr lang="en-US" sz="2800" baseline="-25000"/>
              <a:t>0</a:t>
            </a:r>
            <a:r>
              <a:rPr lang="en-US" sz="2800"/>
              <a:t> = 4, then Average </a:t>
            </a:r>
            <a:r>
              <a:rPr lang="en-US" sz="2800" i="1"/>
              <a:t>Y</a:t>
            </a:r>
            <a:r>
              <a:rPr lang="en-US" sz="2800"/>
              <a:t> Is Expected to Be 4 When </a:t>
            </a:r>
            <a:r>
              <a:rPr lang="en-US" sz="2800" i="1"/>
              <a:t>X</a:t>
            </a:r>
            <a:r>
              <a:rPr lang="en-US" sz="2800"/>
              <a:t> Is 0</a:t>
            </a: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1905000" y="2895600"/>
            <a:ext cx="528638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^</a:t>
            </a:r>
          </a:p>
        </p:txBody>
      </p:sp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3662363" y="3733800"/>
            <a:ext cx="52863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^</a:t>
            </a:r>
          </a:p>
        </p:txBody>
      </p:sp>
      <p:sp>
        <p:nvSpPr>
          <p:cNvPr id="112646" name="Rectangle 6"/>
          <p:cNvSpPr>
            <a:spLocks noChangeArrowheads="1"/>
          </p:cNvSpPr>
          <p:nvPr/>
        </p:nvSpPr>
        <p:spPr bwMode="auto">
          <a:xfrm>
            <a:off x="5257800" y="1981200"/>
            <a:ext cx="3810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^</a:t>
            </a:r>
          </a:p>
        </p:txBody>
      </p:sp>
      <p:sp>
        <p:nvSpPr>
          <p:cNvPr id="112647" name="Rectangle 7"/>
          <p:cNvSpPr>
            <a:spLocks noChangeArrowheads="1"/>
          </p:cNvSpPr>
          <p:nvPr/>
        </p:nvSpPr>
        <p:spPr bwMode="auto">
          <a:xfrm>
            <a:off x="2747963" y="1371600"/>
            <a:ext cx="52863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^</a:t>
            </a:r>
          </a:p>
        </p:txBody>
      </p:sp>
      <p:sp>
        <p:nvSpPr>
          <p:cNvPr id="112648" name="Rectangle 8"/>
          <p:cNvSpPr>
            <a:spLocks noChangeArrowheads="1"/>
          </p:cNvSpPr>
          <p:nvPr/>
        </p:nvSpPr>
        <p:spPr bwMode="auto">
          <a:xfrm>
            <a:off x="1981200" y="4876800"/>
            <a:ext cx="528638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^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A9B-EAA3-4EF7-BA14-86609F4B3747}" type="datetime1">
              <a:rPr lang="en-US" smtClean="0"/>
              <a:t>2/10/2020</a:t>
            </a:fld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Linear Regression for Machine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9314-B565-4DEE-8DD5-AD896FD128A8}" type="slidenum">
              <a:rPr lang="en-US"/>
              <a:pPr/>
              <a:t>53</a:t>
            </a:fld>
            <a:endParaRPr lang="en-US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/>
              <a:t>Parameter Estimation Example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839200" cy="4699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tabLst>
                <a:tab pos="908050" algn="ctr"/>
                <a:tab pos="3144838" algn="ctr"/>
              </a:tabLst>
            </a:pPr>
            <a:r>
              <a:rPr lang="en-US">
                <a:solidFill>
                  <a:srgbClr val="FCFEB9"/>
                </a:solidFill>
              </a:rPr>
              <a:t>Obstetrics:</a:t>
            </a:r>
            <a:r>
              <a:rPr lang="en-US" sz="2800"/>
              <a:t> What is the </a:t>
            </a:r>
            <a:r>
              <a:rPr lang="en-US" sz="2800" b="1">
                <a:solidFill>
                  <a:srgbClr val="FCFEB9"/>
                </a:solidFill>
              </a:rPr>
              <a:t>relationship</a:t>
            </a:r>
            <a:r>
              <a:rPr lang="en-US" sz="2800"/>
              <a:t> between</a:t>
            </a:r>
            <a:br>
              <a:rPr lang="en-US" sz="2800"/>
            </a:br>
            <a:r>
              <a:rPr lang="en-US" sz="2800"/>
              <a:t>Mother’s Estriol level &amp; Birthweight using the following data?</a:t>
            </a:r>
          </a:p>
          <a:p>
            <a:pPr>
              <a:buFont typeface="Wingdings" panose="05000000000000000000" pitchFamily="2" charset="2"/>
              <a:buNone/>
              <a:tabLst>
                <a:tab pos="908050" algn="ctr"/>
                <a:tab pos="3144838" algn="ctr"/>
              </a:tabLst>
            </a:pPr>
            <a:r>
              <a:rPr lang="en-US" sz="2800"/>
              <a:t>	</a:t>
            </a:r>
            <a:r>
              <a:rPr lang="en-US" sz="2800" b="1" u="sng">
                <a:solidFill>
                  <a:srgbClr val="FCFEB9"/>
                </a:solidFill>
              </a:rPr>
              <a:t>Estriol</a:t>
            </a:r>
            <a:r>
              <a:rPr lang="en-US" sz="2800" b="1">
                <a:solidFill>
                  <a:srgbClr val="FCFEB9"/>
                </a:solidFill>
              </a:rPr>
              <a:t> </a:t>
            </a:r>
            <a:r>
              <a:rPr lang="en-US" sz="2800">
                <a:solidFill>
                  <a:srgbClr val="FCFEB9"/>
                </a:solidFill>
              </a:rPr>
              <a:t>	</a:t>
            </a:r>
            <a:r>
              <a:rPr lang="en-US" sz="2800" b="1">
                <a:solidFill>
                  <a:srgbClr val="FCFEB9"/>
                </a:solidFill>
              </a:rPr>
              <a:t>       </a:t>
            </a:r>
            <a:r>
              <a:rPr lang="en-US" sz="2800" b="1" u="sng">
                <a:solidFill>
                  <a:srgbClr val="FCFEB9"/>
                </a:solidFill>
              </a:rPr>
              <a:t>Birthweight</a:t>
            </a:r>
          </a:p>
          <a:p>
            <a:pPr>
              <a:buFont typeface="Wingdings" panose="05000000000000000000" pitchFamily="2" charset="2"/>
              <a:buNone/>
              <a:tabLst>
                <a:tab pos="908050" algn="ctr"/>
                <a:tab pos="3144838" algn="ctr"/>
              </a:tabLst>
            </a:pPr>
            <a:r>
              <a:rPr lang="en-US" sz="2800">
                <a:solidFill>
                  <a:srgbClr val="FCFEB9"/>
                </a:solidFill>
              </a:rPr>
              <a:t>   </a:t>
            </a:r>
            <a:r>
              <a:rPr lang="en-US" sz="2400" b="1">
                <a:solidFill>
                  <a:srgbClr val="FCFEB9"/>
                </a:solidFill>
              </a:rPr>
              <a:t>(mg/24h)	(g/1000)</a:t>
            </a:r>
          </a:p>
          <a:p>
            <a:pPr>
              <a:buFont typeface="Wingdings" panose="05000000000000000000" pitchFamily="2" charset="2"/>
              <a:buNone/>
              <a:tabLst>
                <a:tab pos="908050" algn="ctr"/>
                <a:tab pos="3144838" algn="ctr"/>
              </a:tabLst>
            </a:pPr>
            <a:r>
              <a:rPr lang="en-US" sz="2800">
                <a:solidFill>
                  <a:srgbClr val="FCFEB9"/>
                </a:solidFill>
              </a:rPr>
              <a:t> 		</a:t>
            </a:r>
            <a:r>
              <a:rPr lang="en-US" sz="2800" b="1">
                <a:solidFill>
                  <a:srgbClr val="FCFEB9"/>
                </a:solidFill>
              </a:rPr>
              <a:t>1	1</a:t>
            </a:r>
            <a:br>
              <a:rPr lang="en-US" sz="2800" b="1">
                <a:solidFill>
                  <a:srgbClr val="FCFEB9"/>
                </a:solidFill>
              </a:rPr>
            </a:br>
            <a:r>
              <a:rPr lang="en-US" sz="2800" b="1">
                <a:solidFill>
                  <a:srgbClr val="FCFEB9"/>
                </a:solidFill>
              </a:rPr>
              <a:t>	2	1</a:t>
            </a:r>
            <a:br>
              <a:rPr lang="en-US" sz="2800" b="1">
                <a:solidFill>
                  <a:srgbClr val="FCFEB9"/>
                </a:solidFill>
              </a:rPr>
            </a:br>
            <a:r>
              <a:rPr lang="en-US" sz="2800" b="1">
                <a:solidFill>
                  <a:srgbClr val="FCFEB9"/>
                </a:solidFill>
              </a:rPr>
              <a:t>	3	2</a:t>
            </a:r>
            <a:br>
              <a:rPr lang="en-US" sz="2800" b="1">
                <a:solidFill>
                  <a:srgbClr val="FCFEB9"/>
                </a:solidFill>
              </a:rPr>
            </a:br>
            <a:r>
              <a:rPr lang="en-US" sz="2800" b="1">
                <a:solidFill>
                  <a:srgbClr val="FCFEB9"/>
                </a:solidFill>
              </a:rPr>
              <a:t>	4	2</a:t>
            </a:r>
            <a:br>
              <a:rPr lang="en-US" sz="2800" b="1">
                <a:solidFill>
                  <a:srgbClr val="FCFEB9"/>
                </a:solidFill>
              </a:rPr>
            </a:br>
            <a:r>
              <a:rPr lang="en-US" sz="2800" b="1">
                <a:solidFill>
                  <a:srgbClr val="FCFEB9"/>
                </a:solidFill>
              </a:rPr>
              <a:t>	5	4</a:t>
            </a:r>
          </a:p>
        </p:txBody>
      </p:sp>
      <p:pic>
        <p:nvPicPr>
          <p:cNvPr id="114765" name="Picture 77" descr="View Larg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629025"/>
            <a:ext cx="304800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6646-5ED5-4288-809A-6ECC19FDF81E}" type="datetime1">
              <a:rPr lang="en-US" smtClean="0"/>
              <a:t>2/10/2020</a:t>
            </a:fld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Linear Regression for Machine Learning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78487-17DA-4ABA-A1EF-D9B6B19D7FF5}" type="slidenum">
              <a:rPr lang="en-US"/>
              <a:pPr/>
              <a:t>54</a:t>
            </a:fld>
            <a:endParaRPr lang="en-US"/>
          </a:p>
        </p:txBody>
      </p:sp>
      <p:sp>
        <p:nvSpPr>
          <p:cNvPr id="116738" name="Rectangle 2"/>
          <p:cNvSpPr>
            <a:spLocks noChangeArrowheads="1"/>
          </p:cNvSpPr>
          <p:nvPr/>
        </p:nvSpPr>
        <p:spPr bwMode="auto">
          <a:xfrm>
            <a:off x="1752600" y="2286000"/>
            <a:ext cx="5813425" cy="3648075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6739" name="Object 3">
            <a:hlinkClick r:id="" action="ppaction://ole?verb=0"/>
          </p:cNvPr>
          <p:cNvGraphicFramePr>
            <a:graphicFrameLocks/>
          </p:cNvGraphicFramePr>
          <p:nvPr>
            <p:ph idx="1"/>
          </p:nvPr>
        </p:nvGraphicFramePr>
        <p:xfrm>
          <a:off x="2062163" y="2344738"/>
          <a:ext cx="5438775" cy="329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50" name="Chart" r:id="rId4" imgW="3810056" imgH="2171759" progId="MSGraph.Chart.8">
                  <p:embed followColorScheme="full"/>
                </p:oleObj>
              </mc:Choice>
              <mc:Fallback>
                <p:oleObj name="Chart" r:id="rId4" imgW="3810056" imgH="2171759" progId="MSGraph.Chart.8">
                  <p:embed followColorScheme="full"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163" y="2344738"/>
                        <a:ext cx="5438775" cy="329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0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171450"/>
            <a:ext cx="7086600" cy="112395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/>
              <a:t>Scatterplot </a:t>
            </a:r>
            <a:br>
              <a:rPr lang="en-US"/>
            </a:br>
            <a:r>
              <a:rPr lang="en-US"/>
              <a:t> Birthweight vs. Estriol level</a:t>
            </a:r>
          </a:p>
        </p:txBody>
      </p:sp>
      <p:sp>
        <p:nvSpPr>
          <p:cNvPr id="116746" name="Rectangle 10"/>
          <p:cNvSpPr>
            <a:spLocks noChangeArrowheads="1"/>
          </p:cNvSpPr>
          <p:nvPr/>
        </p:nvSpPr>
        <p:spPr bwMode="auto">
          <a:xfrm>
            <a:off x="1828800" y="2209800"/>
            <a:ext cx="21336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Birthweight</a:t>
            </a:r>
          </a:p>
        </p:txBody>
      </p:sp>
      <p:sp>
        <p:nvSpPr>
          <p:cNvPr id="116747" name="Rectangle 11"/>
          <p:cNvSpPr>
            <a:spLocks noChangeArrowheads="1"/>
          </p:cNvSpPr>
          <p:nvPr/>
        </p:nvSpPr>
        <p:spPr bwMode="auto">
          <a:xfrm>
            <a:off x="3816350" y="5510213"/>
            <a:ext cx="2081213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Estriol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BD8E1-86B6-4F0D-A66D-A721BE0362DC}" type="datetime1">
              <a:rPr lang="en-US" smtClean="0"/>
              <a:t>2/10/2020</a:t>
            </a:fld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Linear Regression for 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1F5A-E0E0-4339-936C-C13BB0CB11F1}" type="slidenum">
              <a:rPr lang="en-US"/>
              <a:pPr/>
              <a:t>55</a:t>
            </a:fld>
            <a:endParaRPr lang="en-US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/>
              <a:t>Parameter Estimation Solution Table</a:t>
            </a:r>
          </a:p>
        </p:txBody>
      </p:sp>
      <p:graphicFrame>
        <p:nvGraphicFramePr>
          <p:cNvPr id="118787" name="Object 3">
            <a:hlinkClick r:id="" action="ppaction://ole?verb=0"/>
          </p:cNvPr>
          <p:cNvGraphicFramePr>
            <a:graphicFrameLocks/>
          </p:cNvGraphicFramePr>
          <p:nvPr>
            <p:ph type="tbl" idx="1"/>
          </p:nvPr>
        </p:nvGraphicFramePr>
        <p:xfrm>
          <a:off x="1219200" y="1905000"/>
          <a:ext cx="6530975" cy="437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90" name="Document" r:id="rId4" imgW="7824600" imgH="5249520" progId="Word.Document.6">
                  <p:embed/>
                </p:oleObj>
              </mc:Choice>
              <mc:Fallback>
                <p:oleObj name="Document" r:id="rId4" imgW="7824600" imgH="5249520" progId="Word.Document.6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905000"/>
                        <a:ext cx="6530975" cy="437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3283-7FC9-4D2D-A4C0-94C6DB390ABF}" type="datetime1">
              <a:rPr lang="en-US" smtClean="0"/>
              <a:t>2/10/2020</a:t>
            </a:fld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Linear Regression for 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2C18-9837-4D77-B7A1-040D1E76FE93}" type="slidenum">
              <a:rPr lang="en-US"/>
              <a:pPr/>
              <a:t>56</a:t>
            </a:fld>
            <a:endParaRPr lang="en-US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/>
              <a:t>Parameter Estimation Solution</a:t>
            </a:r>
          </a:p>
        </p:txBody>
      </p:sp>
      <p:graphicFrame>
        <p:nvGraphicFramePr>
          <p:cNvPr id="120835" name="Object 3">
            <a:hlinkClick r:id="" action="ppaction://ole?verb=0"/>
          </p:cNvPr>
          <p:cNvGraphicFramePr>
            <a:graphicFrameLocks/>
          </p:cNvGraphicFramePr>
          <p:nvPr>
            <p:ph type="body" idx="1"/>
          </p:nvPr>
        </p:nvGraphicFramePr>
        <p:xfrm>
          <a:off x="722313" y="1793875"/>
          <a:ext cx="7758112" cy="428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38" name="Equation" r:id="rId4" imgW="3263760" imgH="1803240" progId="Equation.3">
                  <p:embed/>
                </p:oleObj>
              </mc:Choice>
              <mc:Fallback>
                <p:oleObj name="Equation" r:id="rId4" imgW="3263760" imgH="180324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13" y="1793875"/>
                        <a:ext cx="7758112" cy="428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9278-38A5-401E-844A-98DEDE812062}" type="datetime1">
              <a:rPr lang="en-US" smtClean="0"/>
              <a:t>2/10/2020</a:t>
            </a:fld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Linear Regression for Machine Learning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CB52-214F-42C8-AEC9-1264D2C9BA2F}" type="slidenum">
              <a:rPr lang="en-US"/>
              <a:pPr/>
              <a:t>57</a:t>
            </a:fld>
            <a:endParaRPr lang="en-US"/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/>
              <a:t>Coefficient Interpretation Solution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45673-70AB-4C76-B199-C92BA1EE7FBE}" type="datetime1">
              <a:rPr lang="en-US" smtClean="0"/>
              <a:t>2/10/2020</a:t>
            </a:fld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Linear Regression for Machine Learning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87F39-379F-4481-8D22-CF352F0BA2B3}" type="slidenum">
              <a:rPr lang="en-US"/>
              <a:pPr/>
              <a:t>58</a:t>
            </a:fld>
            <a:endParaRPr lang="en-US"/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/>
              <a:t>Coefficient Interpretation Solution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/>
              <a:t>1.	Slope (</a:t>
            </a:r>
            <a:r>
              <a:rPr lang="en-US" i="1">
                <a:latin typeface="Symbol" panose="05050102010706020507" pitchFamily="18" charset="2"/>
              </a:rPr>
              <a:t></a:t>
            </a:r>
            <a:r>
              <a:rPr lang="en-US" baseline="-25000"/>
              <a:t>1</a:t>
            </a:r>
            <a:r>
              <a:rPr lang="en-US"/>
              <a:t>)</a:t>
            </a:r>
          </a:p>
          <a:p>
            <a:pPr lvl="1"/>
            <a:r>
              <a:rPr lang="en-US"/>
              <a:t>Birthweight  (</a:t>
            </a:r>
            <a:r>
              <a:rPr lang="en-US" i="1"/>
              <a:t>Y</a:t>
            </a:r>
            <a:r>
              <a:rPr lang="en-US"/>
              <a:t>) Is Expected to Increase by .7 Units for Each 1 unit Increase in Estriol (</a:t>
            </a:r>
            <a:r>
              <a:rPr lang="en-US" i="1"/>
              <a:t>X</a:t>
            </a:r>
            <a:r>
              <a:rPr lang="en-US"/>
              <a:t>)</a:t>
            </a:r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2743200" y="1447800"/>
            <a:ext cx="528638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^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0D08-C1C9-4799-AFBB-9FA818660109}" type="datetime1">
              <a:rPr lang="en-US" smtClean="0"/>
              <a:t>2/10/2020</a:t>
            </a:fld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Linear Regression for Machine Learning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1536-8451-40B6-BC5E-A257E8D2E2D8}" type="slidenum">
              <a:rPr lang="en-US"/>
              <a:pPr/>
              <a:t>59</a:t>
            </a:fld>
            <a:endParaRPr lang="en-US"/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/>
              <a:t>Coefficient Interpretation Solution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>
                <a:solidFill>
                  <a:schemeClr val="folHlink"/>
                </a:solidFill>
              </a:rPr>
              <a:t>1.	Slope (</a:t>
            </a:r>
            <a:r>
              <a:rPr lang="en-US" i="1">
                <a:solidFill>
                  <a:schemeClr val="folHlink"/>
                </a:solidFill>
                <a:latin typeface="Symbol" panose="05050102010706020507" pitchFamily="18" charset="2"/>
              </a:rPr>
              <a:t></a:t>
            </a:r>
            <a:r>
              <a:rPr lang="en-US" baseline="-25000">
                <a:solidFill>
                  <a:schemeClr val="folHlink"/>
                </a:solidFill>
              </a:rPr>
              <a:t>1</a:t>
            </a:r>
            <a:r>
              <a:rPr lang="en-US">
                <a:solidFill>
                  <a:schemeClr val="folHlink"/>
                </a:solidFill>
              </a:rPr>
              <a:t>)</a:t>
            </a:r>
          </a:p>
          <a:p>
            <a:pPr lvl="1">
              <a:buClr>
                <a:schemeClr val="folHlink"/>
              </a:buClr>
            </a:pPr>
            <a:r>
              <a:rPr lang="en-US">
                <a:solidFill>
                  <a:schemeClr val="folHlink"/>
                </a:solidFill>
              </a:rPr>
              <a:t>Birthweight (</a:t>
            </a:r>
            <a:r>
              <a:rPr lang="en-US" i="1">
                <a:solidFill>
                  <a:schemeClr val="folHlink"/>
                </a:solidFill>
              </a:rPr>
              <a:t>Y</a:t>
            </a:r>
            <a:r>
              <a:rPr lang="en-US">
                <a:solidFill>
                  <a:schemeClr val="folHlink"/>
                </a:solidFill>
              </a:rPr>
              <a:t>) Is Expected to Increase by .7 Units for Each 1 unit Increase in Estriol (</a:t>
            </a:r>
            <a:r>
              <a:rPr lang="en-US" i="1">
                <a:solidFill>
                  <a:schemeClr val="folHlink"/>
                </a:solidFill>
              </a:rPr>
              <a:t>X</a:t>
            </a:r>
            <a:r>
              <a:rPr lang="en-US">
                <a:solidFill>
                  <a:schemeClr val="folHlink"/>
                </a:solidFill>
              </a:rPr>
              <a:t>)</a:t>
            </a:r>
          </a:p>
          <a:p>
            <a:pPr>
              <a:spcBef>
                <a:spcPct val="40000"/>
              </a:spcBef>
            </a:pPr>
            <a:r>
              <a:rPr lang="en-US"/>
              <a:t>2.	Intercept (</a:t>
            </a:r>
            <a:r>
              <a:rPr lang="en-US" i="1">
                <a:latin typeface="Symbol" panose="05050102010706020507" pitchFamily="18" charset="2"/>
              </a:rPr>
              <a:t></a:t>
            </a:r>
            <a:r>
              <a:rPr lang="en-US" baseline="-25000"/>
              <a:t>0</a:t>
            </a:r>
            <a:r>
              <a:rPr lang="en-US"/>
              <a:t>)</a:t>
            </a:r>
          </a:p>
          <a:p>
            <a:pPr lvl="1"/>
            <a:r>
              <a:rPr lang="en-US"/>
              <a:t>Average Birthweight (</a:t>
            </a:r>
            <a:r>
              <a:rPr lang="en-US" i="1"/>
              <a:t>Y</a:t>
            </a:r>
            <a:r>
              <a:rPr lang="en-US"/>
              <a:t>) Is -.10 Units When Estriol level (</a:t>
            </a:r>
            <a:r>
              <a:rPr lang="en-US" i="1"/>
              <a:t>X</a:t>
            </a:r>
            <a:r>
              <a:rPr lang="en-US"/>
              <a:t>) Is 0</a:t>
            </a:r>
          </a:p>
          <a:p>
            <a:pPr lvl="2"/>
            <a:r>
              <a:rPr lang="en-US"/>
              <a:t>Difficult to explain</a:t>
            </a:r>
          </a:p>
          <a:p>
            <a:pPr lvl="2"/>
            <a:r>
              <a:rPr lang="en-US"/>
              <a:t>The birthweight should always be positive</a:t>
            </a:r>
          </a:p>
        </p:txBody>
      </p:sp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3281363" y="3048000"/>
            <a:ext cx="528637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^</a:t>
            </a:r>
          </a:p>
        </p:txBody>
      </p:sp>
      <p:sp>
        <p:nvSpPr>
          <p:cNvPr id="126981" name="Rectangle 5"/>
          <p:cNvSpPr>
            <a:spLocks noChangeArrowheads="1"/>
          </p:cNvSpPr>
          <p:nvPr/>
        </p:nvSpPr>
        <p:spPr bwMode="auto">
          <a:xfrm>
            <a:off x="2747963" y="1447800"/>
            <a:ext cx="528637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^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ADDA9-8BE3-4E61-A857-680A739E7E42}" type="datetime1">
              <a:rPr lang="en-US" smtClean="0"/>
              <a:t>2/10/2020</a:t>
            </a:fld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Linear Regression for 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EBB8-1378-45FC-9CA4-F7A946F1352B}" type="slidenum">
              <a:rPr lang="en-US"/>
              <a:pPr/>
              <a:t>6</a:t>
            </a:fld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/>
              <a:t>Probabilistic Models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sz="2800" dirty="0"/>
              <a:t>Hypothesize 2 Components</a:t>
            </a:r>
            <a:endParaRPr lang="en-US" sz="2400" dirty="0"/>
          </a:p>
          <a:p>
            <a:pPr marL="1371600" lvl="2" indent="-457200"/>
            <a:r>
              <a:rPr lang="en-US" sz="2800" dirty="0"/>
              <a:t>Deterministic</a:t>
            </a:r>
          </a:p>
          <a:p>
            <a:pPr marL="1371600" lvl="2" indent="-457200"/>
            <a:r>
              <a:rPr lang="en-US" sz="2800" dirty="0"/>
              <a:t>Random Error</a:t>
            </a:r>
          </a:p>
          <a:p>
            <a:pPr marL="609600" indent="-609600">
              <a:buFont typeface="Wingdings" panose="05000000000000000000" pitchFamily="2" charset="2"/>
              <a:buAutoNum type="arabicPeriod" startAt="2"/>
            </a:pPr>
            <a:r>
              <a:rPr lang="en-US" sz="2800" dirty="0"/>
              <a:t>Example: Systolic blood pressure of newborns Is 6 Times the Age in days + Random Error</a:t>
            </a:r>
            <a:endParaRPr lang="en-US" sz="2400" dirty="0"/>
          </a:p>
          <a:p>
            <a:pPr marL="1371600" lvl="2" indent="-457200"/>
            <a:r>
              <a:rPr lang="en-US" sz="2800" i="1" dirty="0"/>
              <a:t>SBP</a:t>
            </a:r>
            <a:r>
              <a:rPr lang="en-US" sz="2800" dirty="0"/>
              <a:t> = </a:t>
            </a:r>
            <a:r>
              <a:rPr lang="en-US" sz="2800" dirty="0" smtClean="0"/>
              <a:t>6*age(d</a:t>
            </a:r>
            <a:r>
              <a:rPr lang="en-US" sz="2800" dirty="0"/>
              <a:t>)</a:t>
            </a:r>
            <a:r>
              <a:rPr lang="en-US" sz="2800" i="1" dirty="0"/>
              <a:t> </a:t>
            </a:r>
            <a:r>
              <a:rPr lang="en-US" sz="2800" dirty="0"/>
              <a:t>+ </a:t>
            </a:r>
            <a:r>
              <a:rPr lang="en-US" sz="2800" dirty="0">
                <a:latin typeface="Symbol" panose="05050102010706020507" pitchFamily="18" charset="2"/>
              </a:rPr>
              <a:t></a:t>
            </a:r>
          </a:p>
          <a:p>
            <a:pPr marL="1371600" lvl="2" indent="-457200"/>
            <a:r>
              <a:rPr lang="en-US" sz="2800" dirty="0"/>
              <a:t>Random Error May Be Due to Factors Other Than age in days (e.g. </a:t>
            </a:r>
            <a:r>
              <a:rPr lang="en-US" sz="2800" dirty="0" err="1"/>
              <a:t>Birthweight</a:t>
            </a:r>
            <a:r>
              <a:rPr lang="en-US" sz="2800" dirty="0"/>
              <a:t>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C5873-6A6E-49AE-8942-B5678862D3D3}" type="datetime1">
              <a:rPr lang="en-US" smtClean="0"/>
              <a:t>2/10/2020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Linear Regression for 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6768E-AB7F-487B-AAEE-2AF5221372A6}" type="slidenum">
              <a:rPr lang="en-US"/>
              <a:pPr/>
              <a:t>60</a:t>
            </a:fld>
            <a:endParaRPr lang="en-US"/>
          </a:p>
        </p:txBody>
      </p:sp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SAS codes for fitting a simple linear regression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11350"/>
            <a:ext cx="8229600" cy="42148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b="1"/>
              <a:t>Data</a:t>
            </a:r>
            <a:r>
              <a:rPr lang="en-US" sz="2400"/>
              <a:t> BW;  /*Reading data in SAS*/</a:t>
            </a:r>
          </a:p>
          <a:p>
            <a:pPr>
              <a:lnSpc>
                <a:spcPct val="80000"/>
              </a:lnSpc>
            </a:pPr>
            <a:r>
              <a:rPr lang="en-US" sz="2400"/>
              <a:t>input </a:t>
            </a:r>
            <a:r>
              <a:rPr lang="en-US" sz="2400">
                <a:solidFill>
                  <a:srgbClr val="FC0128"/>
                </a:solidFill>
              </a:rPr>
              <a:t>estriol birthw</a:t>
            </a:r>
            <a:r>
              <a:rPr lang="en-US" sz="2400"/>
              <a:t>@@;</a:t>
            </a:r>
          </a:p>
          <a:p>
            <a:pPr>
              <a:lnSpc>
                <a:spcPct val="80000"/>
              </a:lnSpc>
            </a:pPr>
            <a:r>
              <a:rPr lang="en-US" sz="2400"/>
              <a:t>cards;</a:t>
            </a:r>
          </a:p>
          <a:p>
            <a:pPr>
              <a:lnSpc>
                <a:spcPct val="80000"/>
              </a:lnSpc>
            </a:pPr>
            <a:r>
              <a:rPr lang="en-US" sz="2400"/>
              <a:t>1	1	 2	1  	3	2	 </a:t>
            </a:r>
            <a:br>
              <a:rPr lang="en-US" sz="2400"/>
            </a:br>
            <a:r>
              <a:rPr lang="en-US" sz="2400"/>
              <a:t>4	2 	 5	4</a:t>
            </a:r>
          </a:p>
          <a:p>
            <a:pPr>
              <a:lnSpc>
                <a:spcPct val="80000"/>
              </a:lnSpc>
            </a:pPr>
            <a:r>
              <a:rPr lang="en-US" sz="2400"/>
              <a:t>; </a:t>
            </a:r>
          </a:p>
          <a:p>
            <a:pPr>
              <a:lnSpc>
                <a:spcPct val="80000"/>
              </a:lnSpc>
            </a:pPr>
            <a:r>
              <a:rPr lang="en-US" sz="2400" b="1"/>
              <a:t>run</a:t>
            </a:r>
            <a:r>
              <a:rPr lang="en-US" sz="2400"/>
              <a:t>;</a:t>
            </a:r>
          </a:p>
          <a:p>
            <a:pPr>
              <a:lnSpc>
                <a:spcPct val="80000"/>
              </a:lnSpc>
            </a:pPr>
            <a:endParaRPr lang="en-US" sz="2400"/>
          </a:p>
          <a:p>
            <a:pPr>
              <a:lnSpc>
                <a:spcPct val="80000"/>
              </a:lnSpc>
            </a:pPr>
            <a:r>
              <a:rPr lang="en-US" sz="2400" b="1">
                <a:solidFill>
                  <a:schemeClr val="hlink"/>
                </a:solidFill>
              </a:rPr>
              <a:t>PROC REG</a:t>
            </a:r>
            <a:r>
              <a:rPr lang="en-US" sz="2400" b="1"/>
              <a:t> data=BW</a:t>
            </a:r>
            <a:r>
              <a:rPr lang="en-US" sz="2400"/>
              <a:t>; /*Fitting linear regression models*/</a:t>
            </a:r>
          </a:p>
          <a:p>
            <a:pPr>
              <a:lnSpc>
                <a:spcPct val="80000"/>
              </a:lnSpc>
            </a:pPr>
            <a:r>
              <a:rPr lang="en-US" sz="2400"/>
              <a:t>model </a:t>
            </a:r>
            <a:r>
              <a:rPr lang="en-US" sz="2400">
                <a:solidFill>
                  <a:srgbClr val="FC0128"/>
                </a:solidFill>
              </a:rPr>
              <a:t>birthw</a:t>
            </a:r>
            <a:r>
              <a:rPr lang="en-US" sz="2400"/>
              <a:t>=</a:t>
            </a:r>
            <a:r>
              <a:rPr lang="en-US" sz="2400">
                <a:solidFill>
                  <a:srgbClr val="FC0128"/>
                </a:solidFill>
              </a:rPr>
              <a:t>estriol</a:t>
            </a:r>
            <a:r>
              <a:rPr lang="en-US" sz="2400"/>
              <a:t>;</a:t>
            </a:r>
          </a:p>
          <a:p>
            <a:pPr>
              <a:lnSpc>
                <a:spcPct val="80000"/>
              </a:lnSpc>
            </a:pPr>
            <a:r>
              <a:rPr lang="en-US" sz="2400" b="1"/>
              <a:t>run</a:t>
            </a:r>
            <a:r>
              <a:rPr lang="en-US" sz="2400"/>
              <a:t>;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E4F0-71D0-42B4-A556-05D1B4646005}" type="datetime1">
              <a:rPr lang="en-US" smtClean="0"/>
              <a:t>2/10/2020</a:t>
            </a:fld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Linear Regression for Machine Learning</a:t>
            </a:r>
            <a:endParaRPr lang="en-US"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DD7B-91F4-47E1-AEDD-025238092E67}" type="slidenum">
              <a:rPr lang="en-US"/>
              <a:pPr/>
              <a:t>61</a:t>
            </a:fld>
            <a:endParaRPr lang="en-US"/>
          </a:p>
        </p:txBody>
      </p:sp>
      <p:sp>
        <p:nvSpPr>
          <p:cNvPr id="129026" name="Rectangle 2"/>
          <p:cNvSpPr>
            <a:spLocks noChangeArrowheads="1"/>
          </p:cNvSpPr>
          <p:nvPr/>
        </p:nvSpPr>
        <p:spPr bwMode="auto">
          <a:xfrm>
            <a:off x="568325" y="2084388"/>
            <a:ext cx="8029575" cy="4129087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09600" y="2133600"/>
            <a:ext cx="7924800" cy="4114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>
              <a:buFont typeface="Wingdings" panose="05000000000000000000" pitchFamily="2" charset="2"/>
              <a:buNone/>
            </a:pPr>
            <a:r>
              <a:rPr lang="en-US" sz="2000"/>
              <a:t> </a:t>
            </a:r>
            <a:r>
              <a:rPr lang="en-US" sz="2000" b="1"/>
              <a:t>Parameter Estimates</a:t>
            </a:r>
          </a:p>
          <a:p>
            <a:endParaRPr lang="en-US" sz="2000">
              <a:effectLst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sz="2000">
                <a:effectLst/>
              </a:rPr>
              <a:t>                                        Parameter       Standard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000">
                <a:effectLst/>
              </a:rPr>
              <a:t>            Variable     DF       Estimate              Error  t Value       Pr &gt; |t|</a:t>
            </a:r>
          </a:p>
          <a:p>
            <a:pPr>
              <a:buFont typeface="Wingdings" panose="05000000000000000000" pitchFamily="2" charset="2"/>
              <a:buNone/>
            </a:pPr>
            <a:endParaRPr lang="en-US" sz="2000">
              <a:effectLst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sz="2000">
                <a:effectLst/>
              </a:rPr>
              <a:t>	          Intercept     1       -0.10000        0.63509      -0.16      0.8849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000">
                <a:effectLst/>
              </a:rPr>
              <a:t>	              Estriol     1        0.70000        0.19149       3.66      0.0354</a:t>
            </a:r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title"/>
          </p:nvPr>
        </p:nvSpPr>
        <p:spPr>
          <a:xfrm>
            <a:off x="1371600" y="171450"/>
            <a:ext cx="6934200" cy="112395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/>
              <a:t>Parameter Estimation </a:t>
            </a:r>
            <a:br>
              <a:rPr lang="en-US"/>
            </a:br>
            <a:r>
              <a:rPr lang="en-US"/>
              <a:t>SAS Computer Output</a:t>
            </a:r>
          </a:p>
        </p:txBody>
      </p:sp>
      <p:sp>
        <p:nvSpPr>
          <p:cNvPr id="129029" name="Line 5"/>
          <p:cNvSpPr>
            <a:spLocks noChangeShapeType="1"/>
          </p:cNvSpPr>
          <p:nvPr/>
        </p:nvSpPr>
        <p:spPr bwMode="auto">
          <a:xfrm flipV="1">
            <a:off x="2971800" y="4191000"/>
            <a:ext cx="685800" cy="9906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31" name="Line 7"/>
          <p:cNvSpPr>
            <a:spLocks noChangeShapeType="1"/>
          </p:cNvSpPr>
          <p:nvPr/>
        </p:nvSpPr>
        <p:spPr bwMode="auto">
          <a:xfrm flipH="1" flipV="1">
            <a:off x="4419600" y="4648200"/>
            <a:ext cx="719138" cy="6858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32" name="AutoShape 8"/>
          <p:cNvSpPr>
            <a:spLocks noChangeArrowheads="1"/>
          </p:cNvSpPr>
          <p:nvPr/>
        </p:nvSpPr>
        <p:spPr bwMode="auto">
          <a:xfrm>
            <a:off x="2374900" y="5181600"/>
            <a:ext cx="901700" cy="633413"/>
          </a:xfrm>
          <a:prstGeom prst="roundRect">
            <a:avLst>
              <a:gd name="adj" fmla="val 46421"/>
            </a:avLst>
          </a:prstGeom>
          <a:solidFill>
            <a:schemeClr val="bg2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33" name="Rectangle 9"/>
          <p:cNvSpPr>
            <a:spLocks noChangeArrowheads="1"/>
          </p:cNvSpPr>
          <p:nvPr/>
        </p:nvSpPr>
        <p:spPr bwMode="auto">
          <a:xfrm>
            <a:off x="2590800" y="5257800"/>
            <a:ext cx="7588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i="1">
                <a:solidFill>
                  <a:srgbClr val="FCFEB9"/>
                </a:solidFill>
                <a:latin typeface="Symbol" panose="05050102010706020507" pitchFamily="18" charset="2"/>
              </a:rPr>
              <a:t></a:t>
            </a:r>
            <a:r>
              <a:rPr lang="en-US" sz="2800" b="1" baseline="-25000">
                <a:solidFill>
                  <a:srgbClr val="FCFEB9"/>
                </a:solidFill>
              </a:rPr>
              <a:t>0</a:t>
            </a:r>
          </a:p>
        </p:txBody>
      </p:sp>
      <p:sp>
        <p:nvSpPr>
          <p:cNvPr id="129034" name="Rectangle 10"/>
          <p:cNvSpPr>
            <a:spLocks noChangeArrowheads="1"/>
          </p:cNvSpPr>
          <p:nvPr/>
        </p:nvSpPr>
        <p:spPr bwMode="auto">
          <a:xfrm>
            <a:off x="2605088" y="5105400"/>
            <a:ext cx="519112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>
                <a:solidFill>
                  <a:srgbClr val="FCFEB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^</a:t>
            </a:r>
          </a:p>
        </p:txBody>
      </p:sp>
      <p:sp>
        <p:nvSpPr>
          <p:cNvPr id="129035" name="AutoShape 11"/>
          <p:cNvSpPr>
            <a:spLocks noChangeArrowheads="1"/>
          </p:cNvSpPr>
          <p:nvPr/>
        </p:nvSpPr>
        <p:spPr bwMode="auto">
          <a:xfrm>
            <a:off x="5041900" y="5257800"/>
            <a:ext cx="901700" cy="633413"/>
          </a:xfrm>
          <a:prstGeom prst="roundRect">
            <a:avLst>
              <a:gd name="adj" fmla="val 46421"/>
            </a:avLst>
          </a:prstGeom>
          <a:solidFill>
            <a:schemeClr val="bg2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36" name="Rectangle 12"/>
          <p:cNvSpPr>
            <a:spLocks noChangeArrowheads="1"/>
          </p:cNvSpPr>
          <p:nvPr/>
        </p:nvSpPr>
        <p:spPr bwMode="auto">
          <a:xfrm>
            <a:off x="5181600" y="5351463"/>
            <a:ext cx="758825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i="1">
                <a:solidFill>
                  <a:srgbClr val="FCFEB9"/>
                </a:solidFill>
                <a:latin typeface="Symbol" panose="05050102010706020507" pitchFamily="18" charset="2"/>
              </a:rPr>
              <a:t></a:t>
            </a:r>
            <a:r>
              <a:rPr lang="en-US" sz="2800" b="1" baseline="-25000">
                <a:solidFill>
                  <a:srgbClr val="FCFEB9"/>
                </a:solidFill>
              </a:rPr>
              <a:t>1</a:t>
            </a:r>
          </a:p>
        </p:txBody>
      </p:sp>
      <p:sp>
        <p:nvSpPr>
          <p:cNvPr id="129037" name="Rectangle 13"/>
          <p:cNvSpPr>
            <a:spLocks noChangeArrowheads="1"/>
          </p:cNvSpPr>
          <p:nvPr/>
        </p:nvSpPr>
        <p:spPr bwMode="auto">
          <a:xfrm>
            <a:off x="5186363" y="5181600"/>
            <a:ext cx="528637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>
                <a:solidFill>
                  <a:srgbClr val="FCFEB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^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00B4-EB99-46FA-B1CB-377F9D3263AB}" type="datetime1">
              <a:rPr lang="en-US" smtClean="0"/>
              <a:t>2/10/2020</a:t>
            </a:fld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Linear Regression for Machine Learning</a:t>
            </a: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3A367-B498-4972-ABDB-9E3E48405136}" type="slidenum">
              <a:rPr lang="en-US"/>
              <a:pPr/>
              <a:t>62</a:t>
            </a:fld>
            <a:endParaRPr lang="en-US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/>
              <a:t>Parameter Estimation Thinking Challenge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930400"/>
            <a:ext cx="7620000" cy="42672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tabLst>
                <a:tab pos="908050" algn="ctr"/>
                <a:tab pos="3367088" algn="ctr"/>
              </a:tabLst>
            </a:pPr>
            <a:r>
              <a:rPr lang="en-US" sz="2800"/>
              <a:t>You’re a Vet epidemiologist for the county cooperative.  You gather the following data:</a:t>
            </a:r>
          </a:p>
          <a:p>
            <a:pPr>
              <a:tabLst>
                <a:tab pos="908050" algn="ctr"/>
                <a:tab pos="3367088" algn="ctr"/>
              </a:tabLst>
            </a:pPr>
            <a:r>
              <a:rPr lang="en-US" sz="2800"/>
              <a:t>	</a:t>
            </a:r>
            <a:r>
              <a:rPr lang="en-US" sz="2800" b="1" u="sng">
                <a:solidFill>
                  <a:schemeClr val="tx2"/>
                </a:solidFill>
              </a:rPr>
              <a:t>Food (lb.)</a:t>
            </a:r>
            <a:r>
              <a:rPr lang="en-US" sz="2800" b="1">
                <a:solidFill>
                  <a:schemeClr val="tx2"/>
                </a:solidFill>
              </a:rPr>
              <a:t>	 </a:t>
            </a:r>
            <a:r>
              <a:rPr lang="en-US" sz="2800" b="1" u="sng">
                <a:solidFill>
                  <a:schemeClr val="tx2"/>
                </a:solidFill>
              </a:rPr>
              <a:t>Milk yield (lb.)</a:t>
            </a:r>
            <a:r>
              <a:rPr lang="en-US" sz="2800" b="1">
                <a:solidFill>
                  <a:schemeClr val="tx2"/>
                </a:solidFill>
              </a:rPr>
              <a:t/>
            </a:r>
            <a:br>
              <a:rPr lang="en-US" sz="2800" b="1">
                <a:solidFill>
                  <a:schemeClr val="tx2"/>
                </a:solidFill>
              </a:rPr>
            </a:br>
            <a:r>
              <a:rPr lang="en-US" sz="2800" b="1">
                <a:solidFill>
                  <a:schemeClr val="tx2"/>
                </a:solidFill>
              </a:rPr>
              <a:t>	  4	3.0</a:t>
            </a:r>
            <a:br>
              <a:rPr lang="en-US" sz="2800" b="1">
                <a:solidFill>
                  <a:schemeClr val="tx2"/>
                </a:solidFill>
              </a:rPr>
            </a:br>
            <a:r>
              <a:rPr lang="en-US" sz="2800" b="1">
                <a:solidFill>
                  <a:schemeClr val="tx2"/>
                </a:solidFill>
              </a:rPr>
              <a:t>	  6	5.5</a:t>
            </a:r>
            <a:br>
              <a:rPr lang="en-US" sz="2800" b="1">
                <a:solidFill>
                  <a:schemeClr val="tx2"/>
                </a:solidFill>
              </a:rPr>
            </a:br>
            <a:r>
              <a:rPr lang="en-US" sz="2800" b="1">
                <a:solidFill>
                  <a:schemeClr val="tx2"/>
                </a:solidFill>
              </a:rPr>
              <a:t>	10	6.5</a:t>
            </a:r>
            <a:br>
              <a:rPr lang="en-US" sz="2800" b="1">
                <a:solidFill>
                  <a:schemeClr val="tx2"/>
                </a:solidFill>
              </a:rPr>
            </a:br>
            <a:r>
              <a:rPr lang="en-US" sz="2800" b="1">
                <a:solidFill>
                  <a:schemeClr val="tx2"/>
                </a:solidFill>
              </a:rPr>
              <a:t>	12	9.0</a:t>
            </a:r>
          </a:p>
          <a:p>
            <a:pPr>
              <a:tabLst>
                <a:tab pos="908050" algn="ctr"/>
                <a:tab pos="3367088" algn="ctr"/>
              </a:tabLst>
            </a:pPr>
            <a:r>
              <a:rPr lang="en-US" sz="2800"/>
              <a:t>What is the </a:t>
            </a:r>
            <a:r>
              <a:rPr lang="en-US" sz="2800" b="1">
                <a:solidFill>
                  <a:schemeClr val="tx2"/>
                </a:solidFill>
              </a:rPr>
              <a:t>relationship</a:t>
            </a:r>
            <a:r>
              <a:rPr lang="en-US" sz="2800"/>
              <a:t> </a:t>
            </a:r>
            <a:br>
              <a:rPr lang="en-US" sz="2800"/>
            </a:br>
            <a:r>
              <a:rPr lang="en-US" sz="2800"/>
              <a:t>between cows’ food intake and milk yield?</a:t>
            </a:r>
          </a:p>
        </p:txBody>
      </p:sp>
      <p:graphicFrame>
        <p:nvGraphicFramePr>
          <p:cNvPr id="131076" name="Object 4">
            <a:hlinkClick r:id="" action="ppaction://ole?verb=0"/>
          </p:cNvPr>
          <p:cNvGraphicFramePr>
            <a:graphicFrameLocks/>
          </p:cNvGraphicFramePr>
          <p:nvPr>
            <p:ph type="clipArt" sz="half" idx="2"/>
          </p:nvPr>
        </p:nvGraphicFramePr>
        <p:xfrm>
          <a:off x="5040313" y="3128963"/>
          <a:ext cx="3838575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80" name="ClipArt" r:id="rId4" imgW="11748960" imgH="5708520" progId="MS_ClipArt_Gallery.2">
                  <p:embed/>
                </p:oleObj>
              </mc:Choice>
              <mc:Fallback>
                <p:oleObj name="ClipArt" r:id="rId4" imgW="11748960" imgH="5708520" progId="MS_ClipArt_Gallery.2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0313" y="3128963"/>
                        <a:ext cx="3838575" cy="186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18900000" algn="ctr" rotWithShape="0">
                          <a:schemeClr val="tx1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77" name="Rectangle 5"/>
          <p:cNvSpPr>
            <a:spLocks noChangeArrowheads="1"/>
          </p:cNvSpPr>
          <p:nvPr/>
        </p:nvSpPr>
        <p:spPr bwMode="auto">
          <a:xfrm>
            <a:off x="6157913" y="5086350"/>
            <a:ext cx="1643062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000">
                <a:solidFill>
                  <a:srgbClr val="CECECE"/>
                </a:solidFill>
              </a:rPr>
              <a:t>© 1984-1994 T/Maker Co.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6FEA1-4A8E-40FD-A20D-722FB368BCD5}" type="datetime1">
              <a:rPr lang="en-US" smtClean="0"/>
              <a:t>2/10/2020</a:t>
            </a:fld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Linear Regression for Machine Learning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7B95-F912-4097-9168-D33CDB1662D0}" type="slidenum">
              <a:rPr lang="en-US"/>
              <a:pPr/>
              <a:t>63</a:t>
            </a:fld>
            <a:endParaRPr lang="en-US"/>
          </a:p>
        </p:txBody>
      </p:sp>
      <p:graphicFrame>
        <p:nvGraphicFramePr>
          <p:cNvPr id="133122" name="Object 2">
            <a:hlinkClick r:id="" action="ppaction://ole?verb=0"/>
          </p:cNvPr>
          <p:cNvGraphicFramePr>
            <a:graphicFrameLocks/>
          </p:cNvGraphicFramePr>
          <p:nvPr>
            <p:ph idx="1"/>
          </p:nvPr>
        </p:nvGraphicFramePr>
        <p:xfrm>
          <a:off x="2020888" y="2344738"/>
          <a:ext cx="5522912" cy="329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2" name="Chart" r:id="rId4" imgW="3806640" imgH="2166840" progId="MSGraph.Chart.5">
                  <p:embed/>
                </p:oleObj>
              </mc:Choice>
              <mc:Fallback>
                <p:oleObj name="Chart" r:id="rId4" imgW="3806640" imgH="2166840" progId="MSGraph.Chart.5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888" y="2344738"/>
                        <a:ext cx="5522912" cy="329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23" name="Rectangle 3"/>
          <p:cNvSpPr>
            <a:spLocks noGrp="1" noChangeArrowheads="1"/>
          </p:cNvSpPr>
          <p:nvPr>
            <p:ph type="title"/>
          </p:nvPr>
        </p:nvSpPr>
        <p:spPr>
          <a:xfrm>
            <a:off x="681038" y="360363"/>
            <a:ext cx="7294562" cy="9652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/>
              <a:t>Scattergram </a:t>
            </a:r>
            <a:br>
              <a:rPr lang="en-US"/>
            </a:br>
            <a:r>
              <a:rPr lang="en-US"/>
              <a:t>Milk Yield vs. Food intake*</a:t>
            </a:r>
          </a:p>
        </p:txBody>
      </p:sp>
      <p:sp>
        <p:nvSpPr>
          <p:cNvPr id="133128" name="Rectangle 8"/>
          <p:cNvSpPr>
            <a:spLocks noChangeArrowheads="1"/>
          </p:cNvSpPr>
          <p:nvPr/>
        </p:nvSpPr>
        <p:spPr bwMode="auto">
          <a:xfrm>
            <a:off x="1600200" y="2212975"/>
            <a:ext cx="2133600" cy="4540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M. Yield (lb.)</a:t>
            </a:r>
          </a:p>
        </p:txBody>
      </p:sp>
      <p:sp>
        <p:nvSpPr>
          <p:cNvPr id="133129" name="Rectangle 9"/>
          <p:cNvSpPr>
            <a:spLocks noChangeArrowheads="1"/>
          </p:cNvSpPr>
          <p:nvPr/>
        </p:nvSpPr>
        <p:spPr bwMode="auto">
          <a:xfrm>
            <a:off x="3816350" y="5510213"/>
            <a:ext cx="2660650" cy="4540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Food intake (lb.)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64D2-2A27-4BA0-99D3-9436634DA88A}" type="datetime1">
              <a:rPr lang="en-US" smtClean="0"/>
              <a:t>2/10/2020</a:t>
            </a:fld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Linear Regression for 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44335-7FB8-4210-87FD-5E172739233C}" type="slidenum">
              <a:rPr lang="en-US"/>
              <a:pPr/>
              <a:t>64</a:t>
            </a:fld>
            <a:endParaRPr lang="en-US"/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/>
              <a:t>Parameter Estimation Solution Table*</a:t>
            </a:r>
          </a:p>
        </p:txBody>
      </p:sp>
      <p:graphicFrame>
        <p:nvGraphicFramePr>
          <p:cNvPr id="135171" name="Object 3">
            <a:hlinkClick r:id="" action="ppaction://ole?verb=0"/>
          </p:cNvPr>
          <p:cNvGraphicFramePr>
            <a:graphicFrameLocks/>
          </p:cNvGraphicFramePr>
          <p:nvPr>
            <p:ph type="tbl" idx="1"/>
          </p:nvPr>
        </p:nvGraphicFramePr>
        <p:xfrm>
          <a:off x="1360488" y="1909763"/>
          <a:ext cx="6408737" cy="383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74" name="Document" r:id="rId4" imgW="7930800" imgH="4527360" progId="Word.Document.6">
                  <p:embed/>
                </p:oleObj>
              </mc:Choice>
              <mc:Fallback>
                <p:oleObj name="Document" r:id="rId4" imgW="7930800" imgH="4527360" progId="Word.Document.6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488" y="1909763"/>
                        <a:ext cx="6408737" cy="3836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5353C-1E05-4579-95C8-05D2E42A97D9}" type="datetime1">
              <a:rPr lang="en-US" smtClean="0"/>
              <a:t>2/10/2020</a:t>
            </a:fld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Linear Regression for 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CE4F-C2B5-435F-93A3-39411F9277C4}" type="slidenum">
              <a:rPr lang="en-US"/>
              <a:pPr/>
              <a:t>65</a:t>
            </a:fld>
            <a:endParaRPr lang="en-US"/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/>
              <a:t>Parameter Estimation Solution*</a:t>
            </a:r>
          </a:p>
        </p:txBody>
      </p:sp>
      <p:graphicFrame>
        <p:nvGraphicFramePr>
          <p:cNvPr id="137219" name="Object 3">
            <a:hlinkClick r:id="" action="ppaction://ole?verb=0"/>
          </p:cNvPr>
          <p:cNvGraphicFramePr>
            <a:graphicFrameLocks/>
          </p:cNvGraphicFramePr>
          <p:nvPr>
            <p:ph type="body" idx="1"/>
          </p:nvPr>
        </p:nvGraphicFramePr>
        <p:xfrm>
          <a:off x="585788" y="1793875"/>
          <a:ext cx="8031162" cy="428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22" name="Equation" r:id="rId4" imgW="3377880" imgH="1803240" progId="Equation.3">
                  <p:embed/>
                </p:oleObj>
              </mc:Choice>
              <mc:Fallback>
                <p:oleObj name="Equation" r:id="rId4" imgW="3377880" imgH="180324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8" y="1793875"/>
                        <a:ext cx="8031162" cy="428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41C4-4D22-4F3D-A3AE-A31EE9FF7D4F}" type="datetime1">
              <a:rPr lang="en-US" smtClean="0"/>
              <a:t>2/10/2020</a:t>
            </a:fld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Linear Regression for Machine Learning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1241-3D9E-446F-B799-BBAE089BF63E}" type="slidenum">
              <a:rPr lang="en-US"/>
              <a:pPr/>
              <a:t>66</a:t>
            </a:fld>
            <a:endParaRPr lang="en-US"/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/>
              <a:t>Coefficient Interpretation Solution*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5A75-8C52-4FA4-A60D-7C07095A363B}" type="datetime1">
              <a:rPr lang="en-US" smtClean="0"/>
              <a:t>2/10/2020</a:t>
            </a:fld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Linear Regression for Machine Learning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0AEC-77AF-487E-B09C-5B096A4AB1F4}" type="slidenum">
              <a:rPr lang="en-US"/>
              <a:pPr/>
              <a:t>67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/>
              <a:t>Coefficient Interpretation Solution*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4063" y="1909763"/>
            <a:ext cx="7894637" cy="4213225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/>
              <a:t>1.	Slope (</a:t>
            </a:r>
            <a:r>
              <a:rPr lang="en-US" i="1">
                <a:latin typeface="Symbol" panose="05050102010706020507" pitchFamily="18" charset="2"/>
              </a:rPr>
              <a:t></a:t>
            </a:r>
            <a:r>
              <a:rPr lang="en-US" baseline="-25000"/>
              <a:t>1</a:t>
            </a:r>
            <a:r>
              <a:rPr lang="en-US"/>
              <a:t>)</a:t>
            </a:r>
          </a:p>
          <a:p>
            <a:pPr lvl="1"/>
            <a:r>
              <a:rPr lang="en-US"/>
              <a:t>Milk Yield (</a:t>
            </a:r>
            <a:r>
              <a:rPr lang="en-US" i="1"/>
              <a:t>Y</a:t>
            </a:r>
            <a:r>
              <a:rPr lang="en-US"/>
              <a:t>) Is Expected to Increase by .65 lb. for Each 1 lb. Increase in Food intake (</a:t>
            </a:r>
            <a:r>
              <a:rPr lang="en-US" i="1"/>
              <a:t>X</a:t>
            </a:r>
            <a:r>
              <a:rPr lang="en-US"/>
              <a:t>)</a:t>
            </a:r>
          </a:p>
        </p:txBody>
      </p:sp>
      <p:sp>
        <p:nvSpPr>
          <p:cNvPr id="141316" name="Rectangle 4"/>
          <p:cNvSpPr>
            <a:spLocks noChangeArrowheads="1"/>
          </p:cNvSpPr>
          <p:nvPr/>
        </p:nvSpPr>
        <p:spPr bwMode="auto">
          <a:xfrm>
            <a:off x="3024188" y="1752600"/>
            <a:ext cx="528637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^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02B7-BE33-4E94-91B5-D8BC753B4F3A}" type="datetime1">
              <a:rPr lang="en-US" smtClean="0"/>
              <a:t>2/10/2020</a:t>
            </a:fld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Linear Regression for Machine Learning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E2F55-971B-4FA0-B70A-DCDB1953FC9E}" type="slidenum">
              <a:rPr lang="en-US"/>
              <a:pPr/>
              <a:t>68</a:t>
            </a:fld>
            <a:endParaRPr lang="en-US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/>
              <a:t>Coefficient Interpretation Solution*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4063" y="1909763"/>
            <a:ext cx="7894637" cy="4213225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>
                <a:solidFill>
                  <a:schemeClr val="folHlink"/>
                </a:solidFill>
              </a:rPr>
              <a:t>1.	Slope (</a:t>
            </a:r>
            <a:r>
              <a:rPr lang="en-US" i="1">
                <a:solidFill>
                  <a:schemeClr val="folHlink"/>
                </a:solidFill>
                <a:latin typeface="Symbol" panose="05050102010706020507" pitchFamily="18" charset="2"/>
              </a:rPr>
              <a:t></a:t>
            </a:r>
            <a:r>
              <a:rPr lang="en-US" baseline="-25000">
                <a:solidFill>
                  <a:schemeClr val="folHlink"/>
                </a:solidFill>
              </a:rPr>
              <a:t>1</a:t>
            </a:r>
            <a:r>
              <a:rPr lang="en-US">
                <a:solidFill>
                  <a:schemeClr val="folHlink"/>
                </a:solidFill>
              </a:rPr>
              <a:t>)</a:t>
            </a:r>
          </a:p>
          <a:p>
            <a:pPr lvl="1">
              <a:buClr>
                <a:schemeClr val="folHlink"/>
              </a:buClr>
            </a:pPr>
            <a:r>
              <a:rPr lang="en-US">
                <a:solidFill>
                  <a:srgbClr val="EF9100"/>
                </a:solidFill>
              </a:rPr>
              <a:t>Milk </a:t>
            </a:r>
            <a:r>
              <a:rPr lang="en-US">
                <a:solidFill>
                  <a:schemeClr val="folHlink"/>
                </a:solidFill>
              </a:rPr>
              <a:t>Yield (</a:t>
            </a:r>
            <a:r>
              <a:rPr lang="en-US" i="1">
                <a:solidFill>
                  <a:schemeClr val="folHlink"/>
                </a:solidFill>
              </a:rPr>
              <a:t>Y</a:t>
            </a:r>
            <a:r>
              <a:rPr lang="en-US">
                <a:solidFill>
                  <a:schemeClr val="folHlink"/>
                </a:solidFill>
              </a:rPr>
              <a:t>) Is Expected to Increase by .65 lb. for Each 1 lb. Increase in</a:t>
            </a:r>
            <a:r>
              <a:rPr lang="en-US">
                <a:solidFill>
                  <a:srgbClr val="EF9100"/>
                </a:solidFill>
              </a:rPr>
              <a:t> Food intake</a:t>
            </a:r>
            <a:r>
              <a:rPr lang="en-US">
                <a:solidFill>
                  <a:schemeClr val="folHlink"/>
                </a:solidFill>
              </a:rPr>
              <a:t> (</a:t>
            </a:r>
            <a:r>
              <a:rPr lang="en-US" i="1">
                <a:solidFill>
                  <a:schemeClr val="folHlink"/>
                </a:solidFill>
              </a:rPr>
              <a:t>X</a:t>
            </a:r>
            <a:r>
              <a:rPr lang="en-US">
                <a:solidFill>
                  <a:schemeClr val="folHlink"/>
                </a:solidFill>
              </a:rPr>
              <a:t>)</a:t>
            </a:r>
          </a:p>
          <a:p>
            <a:pPr lvl="1">
              <a:buClr>
                <a:schemeClr val="folHlink"/>
              </a:buClr>
              <a:buFont typeface="Wingdings" panose="05000000000000000000" pitchFamily="2" charset="2"/>
              <a:buNone/>
            </a:pPr>
            <a:endParaRPr lang="en-US"/>
          </a:p>
          <a:p>
            <a:pPr>
              <a:spcBef>
                <a:spcPct val="40000"/>
              </a:spcBef>
            </a:pPr>
            <a:r>
              <a:rPr lang="en-US"/>
              <a:t>2.	Y-Intercept (</a:t>
            </a:r>
            <a:r>
              <a:rPr lang="en-US" i="1">
                <a:latin typeface="Symbol" panose="05050102010706020507" pitchFamily="18" charset="2"/>
              </a:rPr>
              <a:t></a:t>
            </a:r>
            <a:r>
              <a:rPr lang="en-US" baseline="-25000"/>
              <a:t>0</a:t>
            </a:r>
            <a:r>
              <a:rPr lang="en-US"/>
              <a:t>)</a:t>
            </a:r>
          </a:p>
          <a:p>
            <a:pPr lvl="1"/>
            <a:r>
              <a:rPr lang="en-US"/>
              <a:t>Average Milk yield (</a:t>
            </a:r>
            <a:r>
              <a:rPr lang="en-US" i="1"/>
              <a:t>Y</a:t>
            </a:r>
            <a:r>
              <a:rPr lang="en-US"/>
              <a:t>) Is Expected to Be 0.8 lb. When Food intake (</a:t>
            </a:r>
            <a:r>
              <a:rPr lang="en-US" i="1"/>
              <a:t>X</a:t>
            </a:r>
            <a:r>
              <a:rPr lang="en-US"/>
              <a:t>) Is 0</a:t>
            </a:r>
          </a:p>
        </p:txBody>
      </p:sp>
      <p:sp>
        <p:nvSpPr>
          <p:cNvPr id="143364" name="Rectangle 4"/>
          <p:cNvSpPr>
            <a:spLocks noChangeArrowheads="1"/>
          </p:cNvSpPr>
          <p:nvPr/>
        </p:nvSpPr>
        <p:spPr bwMode="auto">
          <a:xfrm>
            <a:off x="3967163" y="4360863"/>
            <a:ext cx="528637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^</a:t>
            </a:r>
          </a:p>
        </p:txBody>
      </p:sp>
      <p:sp>
        <p:nvSpPr>
          <p:cNvPr id="143365" name="Rectangle 5"/>
          <p:cNvSpPr>
            <a:spLocks noChangeArrowheads="1"/>
          </p:cNvSpPr>
          <p:nvPr/>
        </p:nvSpPr>
        <p:spPr bwMode="auto">
          <a:xfrm>
            <a:off x="3052763" y="1752600"/>
            <a:ext cx="528637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^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25D0-7CF3-4F73-A672-77D9A8A8C95D}" type="datetime1">
              <a:rPr lang="en-US" smtClean="0"/>
              <a:t>2/10/2020</a:t>
            </a:fld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Linear Regression for 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8574B-3BF5-4A44-A7BD-2F0A310A6A4E}" type="slidenum">
              <a:rPr lang="en-US"/>
              <a:pPr/>
              <a:t>7</a:t>
            </a:fld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/>
              <a:t>Types of </a:t>
            </a:r>
            <a:br>
              <a:rPr lang="en-US"/>
            </a:br>
            <a:r>
              <a:rPr lang="en-US"/>
              <a:t>Probabilistic Models</a:t>
            </a:r>
          </a:p>
        </p:txBody>
      </p:sp>
      <p:graphicFrame>
        <p:nvGraphicFramePr>
          <p:cNvPr id="16387" name="Object 3">
            <a:hlinkClick r:id="" action="ppaction://ole?verb=0"/>
          </p:cNvPr>
          <p:cNvGraphicFramePr>
            <a:graphicFrameLocks/>
          </p:cNvGraphicFramePr>
          <p:nvPr>
            <p:ph idx="1"/>
          </p:nvPr>
        </p:nvGraphicFramePr>
        <p:xfrm>
          <a:off x="717550" y="1511300"/>
          <a:ext cx="7773988" cy="411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VISIO" r:id="rId4" imgW="7799040" imgH="4141440" progId="Visio.Drawing.4">
                  <p:embed/>
                </p:oleObj>
              </mc:Choice>
              <mc:Fallback>
                <p:oleObj name="VISIO" r:id="rId4" imgW="7799040" imgH="4141440" progId="Visio.Drawing.4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" y="1511300"/>
                        <a:ext cx="7773988" cy="411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74721-0380-4F6E-A64D-FCC7D7F4792E}" type="datetime1">
              <a:rPr lang="en-US" smtClean="0"/>
              <a:t>2/10/2020</a:t>
            </a:fld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Linear Regression for Machine Learning</a:t>
            </a:r>
            <a:endParaRPr lang="en-US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170D99BA-1F3C-4A17-ABC7-0A8E32EF94F0}" type="slidenum">
              <a:rPr lang="en-US"/>
              <a:pPr/>
              <a:t>8</a:t>
            </a:fld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74838"/>
            <a:ext cx="7772400" cy="135255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 anchorCtr="0"/>
          <a:lstStyle/>
          <a:p>
            <a:r>
              <a:rPr lang="en-US"/>
              <a:t>Regression Models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871CB370-E144-4072-A889-89A24B80EC1D}" type="datetime1">
              <a:rPr lang="en-US" smtClean="0"/>
              <a:t>2/10/2020</a:t>
            </a:fld>
            <a:endParaRPr lang="en-US"/>
          </a:p>
        </p:txBody>
      </p:sp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Linear Regression for 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B0BA-4D19-4696-94DB-81597621DD55}" type="slidenum">
              <a:rPr lang="en-US"/>
              <a:pPr/>
              <a:t>9</a:t>
            </a:fld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/>
              <a:t>Types of </a:t>
            </a:r>
            <a:br>
              <a:rPr lang="en-US"/>
            </a:br>
            <a:r>
              <a:rPr lang="en-US"/>
              <a:t>Probabilistic Models</a:t>
            </a:r>
          </a:p>
        </p:txBody>
      </p:sp>
      <p:graphicFrame>
        <p:nvGraphicFramePr>
          <p:cNvPr id="20483" name="Object 3">
            <a:hlinkClick r:id="" action="ppaction://ole?verb=0"/>
          </p:cNvPr>
          <p:cNvGraphicFramePr>
            <a:graphicFrameLocks/>
          </p:cNvGraphicFramePr>
          <p:nvPr>
            <p:ph idx="1"/>
          </p:nvPr>
        </p:nvGraphicFramePr>
        <p:xfrm>
          <a:off x="717550" y="1511300"/>
          <a:ext cx="77724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VISIO" r:id="rId4" imgW="7797600" imgH="4140000" progId="Visio.Drawing.4">
                  <p:embed/>
                </p:oleObj>
              </mc:Choice>
              <mc:Fallback>
                <p:oleObj name="VISIO" r:id="rId4" imgW="7797600" imgH="4140000" progId="Visio.Drawing.4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" y="1511300"/>
                        <a:ext cx="7772400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E14E-973B-4CA0-B31E-47D4B3D733C4}" type="datetime1">
              <a:rPr lang="en-US" smtClean="0"/>
              <a:t>2/10/2020</a:t>
            </a:fld>
            <a:endParaRPr lang="en-US"/>
          </a:p>
        </p:txBody>
      </p:sp>
    </p:spTree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Ripple">
  <a:themeElements>
    <a:clrScheme name="Ripple 3">
      <a:dk1>
        <a:srgbClr val="008AE8"/>
      </a:dk1>
      <a:lt1>
        <a:srgbClr val="FFFFFF"/>
      </a:lt1>
      <a:dk2>
        <a:srgbClr val="0068AE"/>
      </a:dk2>
      <a:lt2>
        <a:srgbClr val="CCECFF"/>
      </a:lt2>
      <a:accent1>
        <a:srgbClr val="009999"/>
      </a:accent1>
      <a:accent2>
        <a:srgbClr val="0088E4"/>
      </a:accent2>
      <a:accent3>
        <a:srgbClr val="AAB9D3"/>
      </a:accent3>
      <a:accent4>
        <a:srgbClr val="DADADA"/>
      </a:accent4>
      <a:accent5>
        <a:srgbClr val="AACACA"/>
      </a:accent5>
      <a:accent6>
        <a:srgbClr val="007BCF"/>
      </a:accent6>
      <a:hlink>
        <a:srgbClr val="99FF99"/>
      </a:hlink>
      <a:folHlink>
        <a:srgbClr val="AFE1FF"/>
      </a:folHlink>
    </a:clrScheme>
    <a:fontScheme name="Ripp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Ripple 1">
        <a:dk1>
          <a:srgbClr val="2B2B85"/>
        </a:dk1>
        <a:lt1>
          <a:srgbClr val="FFFFFF"/>
        </a:lt1>
        <a:dk2>
          <a:srgbClr val="00254A"/>
        </a:dk2>
        <a:lt2>
          <a:srgbClr val="C0C0C0"/>
        </a:lt2>
        <a:accent1>
          <a:srgbClr val="0099FF"/>
        </a:accent1>
        <a:accent2>
          <a:srgbClr val="006699"/>
        </a:accent2>
        <a:accent3>
          <a:srgbClr val="AAACB1"/>
        </a:accent3>
        <a:accent4>
          <a:srgbClr val="DADADA"/>
        </a:accent4>
        <a:accent5>
          <a:srgbClr val="AACAFF"/>
        </a:accent5>
        <a:accent6>
          <a:srgbClr val="005C8A"/>
        </a:accent6>
        <a:hlink>
          <a:srgbClr val="99CCFF"/>
        </a:hlink>
        <a:folHlink>
          <a:srgbClr val="8F8FB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2">
        <a:dk1>
          <a:srgbClr val="3B4B5D"/>
        </a:dk1>
        <a:lt1>
          <a:srgbClr val="FFFFFF"/>
        </a:lt1>
        <a:dk2>
          <a:srgbClr val="466886"/>
        </a:dk2>
        <a:lt2>
          <a:srgbClr val="CCECFF"/>
        </a:lt2>
        <a:accent1>
          <a:srgbClr val="6D9D97"/>
        </a:accent1>
        <a:accent2>
          <a:srgbClr val="53718C"/>
        </a:accent2>
        <a:accent3>
          <a:srgbClr val="B0B9C3"/>
        </a:accent3>
        <a:accent4>
          <a:srgbClr val="DADADA"/>
        </a:accent4>
        <a:accent5>
          <a:srgbClr val="BACCC9"/>
        </a:accent5>
        <a:accent6>
          <a:srgbClr val="4A667E"/>
        </a:accent6>
        <a:hlink>
          <a:srgbClr val="99CCFF"/>
        </a:hlink>
        <a:folHlink>
          <a:srgbClr val="A97CF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3">
        <a:dk1>
          <a:srgbClr val="008AE8"/>
        </a:dk1>
        <a:lt1>
          <a:srgbClr val="FFFFFF"/>
        </a:lt1>
        <a:dk2>
          <a:srgbClr val="0068AE"/>
        </a:dk2>
        <a:lt2>
          <a:srgbClr val="CCECFF"/>
        </a:lt2>
        <a:accent1>
          <a:srgbClr val="009999"/>
        </a:accent1>
        <a:accent2>
          <a:srgbClr val="0088E4"/>
        </a:accent2>
        <a:accent3>
          <a:srgbClr val="AAB9D3"/>
        </a:accent3>
        <a:accent4>
          <a:srgbClr val="DADADA"/>
        </a:accent4>
        <a:accent5>
          <a:srgbClr val="AACACA"/>
        </a:accent5>
        <a:accent6>
          <a:srgbClr val="007BCF"/>
        </a:accent6>
        <a:hlink>
          <a:srgbClr val="99FF99"/>
        </a:hlink>
        <a:folHlink>
          <a:srgbClr val="AFE1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4">
        <a:dk1>
          <a:srgbClr val="9B69FF"/>
        </a:dk1>
        <a:lt1>
          <a:srgbClr val="FFFFFF"/>
        </a:lt1>
        <a:dk2>
          <a:srgbClr val="666699"/>
        </a:dk2>
        <a:lt2>
          <a:srgbClr val="D9D9FF"/>
        </a:lt2>
        <a:accent1>
          <a:srgbClr val="66CCFF"/>
        </a:accent1>
        <a:accent2>
          <a:srgbClr val="9966FF"/>
        </a:accent2>
        <a:accent3>
          <a:srgbClr val="B8B8CA"/>
        </a:accent3>
        <a:accent4>
          <a:srgbClr val="DADADA"/>
        </a:accent4>
        <a:accent5>
          <a:srgbClr val="B8E2FF"/>
        </a:accent5>
        <a:accent6>
          <a:srgbClr val="8A5CE7"/>
        </a:accent6>
        <a:hlink>
          <a:srgbClr val="0099CC"/>
        </a:hlink>
        <a:folHlink>
          <a:srgbClr val="00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5">
        <a:dk1>
          <a:srgbClr val="008080"/>
        </a:dk1>
        <a:lt1>
          <a:srgbClr val="FFFFFF"/>
        </a:lt1>
        <a:dk2>
          <a:srgbClr val="006666"/>
        </a:dk2>
        <a:lt2>
          <a:srgbClr val="FFFFCC"/>
        </a:lt2>
        <a:accent1>
          <a:srgbClr val="0099FF"/>
        </a:accent1>
        <a:accent2>
          <a:srgbClr val="008080"/>
        </a:accent2>
        <a:accent3>
          <a:srgbClr val="AAB8B8"/>
        </a:accent3>
        <a:accent4>
          <a:srgbClr val="DADADA"/>
        </a:accent4>
        <a:accent5>
          <a:srgbClr val="AACAFF"/>
        </a:accent5>
        <a:accent6>
          <a:srgbClr val="007373"/>
        </a:accent6>
        <a:hlink>
          <a:srgbClr val="1ACE9F"/>
        </a:hlink>
        <a:folHlink>
          <a:srgbClr val="A5B5C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6">
        <a:dk1>
          <a:srgbClr val="CDD9D1"/>
        </a:dk1>
        <a:lt1>
          <a:srgbClr val="FFFFFF"/>
        </a:lt1>
        <a:dk2>
          <a:srgbClr val="A3BBA9"/>
        </a:dk2>
        <a:lt2>
          <a:srgbClr val="007D80"/>
        </a:lt2>
        <a:accent1>
          <a:srgbClr val="9CA8A4"/>
        </a:accent1>
        <a:accent2>
          <a:srgbClr val="CBD7CE"/>
        </a:accent2>
        <a:accent3>
          <a:srgbClr val="CEDAD1"/>
        </a:accent3>
        <a:accent4>
          <a:srgbClr val="DADADA"/>
        </a:accent4>
        <a:accent5>
          <a:srgbClr val="CBD1CF"/>
        </a:accent5>
        <a:accent6>
          <a:srgbClr val="B8C3BA"/>
        </a:accent6>
        <a:hlink>
          <a:srgbClr val="0099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7">
        <a:dk1>
          <a:srgbClr val="686B5D"/>
        </a:dk1>
        <a:lt1>
          <a:srgbClr val="DCDAD0"/>
        </a:lt1>
        <a:dk2>
          <a:srgbClr val="525040"/>
        </a:dk2>
        <a:lt2>
          <a:srgbClr val="D3D2A6"/>
        </a:lt2>
        <a:accent1>
          <a:srgbClr val="5D8770"/>
        </a:accent1>
        <a:accent2>
          <a:srgbClr val="686B5D"/>
        </a:accent2>
        <a:accent3>
          <a:srgbClr val="B3B3AF"/>
        </a:accent3>
        <a:accent4>
          <a:srgbClr val="BCBAB1"/>
        </a:accent4>
        <a:accent5>
          <a:srgbClr val="B6C3BB"/>
        </a:accent5>
        <a:accent6>
          <a:srgbClr val="5E6053"/>
        </a:accent6>
        <a:hlink>
          <a:srgbClr val="85B7A9"/>
        </a:hlink>
        <a:folHlink>
          <a:srgbClr val="B8936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8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A4BCC4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CFDADE"/>
        </a:accent5>
        <a:accent6>
          <a:srgbClr val="E7E7E7"/>
        </a:accent6>
        <a:hlink>
          <a:srgbClr val="0066FF"/>
        </a:hlink>
        <a:folHlink>
          <a:srgbClr val="00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pple 9">
        <a:dk1>
          <a:srgbClr val="000000"/>
        </a:dk1>
        <a:lt1>
          <a:srgbClr val="D7D1B9"/>
        </a:lt1>
        <a:dk2>
          <a:srgbClr val="B39257"/>
        </a:dk2>
        <a:lt2>
          <a:srgbClr val="B1A887"/>
        </a:lt2>
        <a:accent1>
          <a:srgbClr val="FFCC66"/>
        </a:accent1>
        <a:accent2>
          <a:srgbClr val="E6E3AC"/>
        </a:accent2>
        <a:accent3>
          <a:srgbClr val="E8E5D9"/>
        </a:accent3>
        <a:accent4>
          <a:srgbClr val="000000"/>
        </a:accent4>
        <a:accent5>
          <a:srgbClr val="FFE2B8"/>
        </a:accent5>
        <a:accent6>
          <a:srgbClr val="D0CE9B"/>
        </a:accent6>
        <a:hlink>
          <a:srgbClr val="666633"/>
        </a:hlink>
        <a:folHlink>
          <a:srgbClr val="9C9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Ripple</Template>
  <TotalTime>687413721</TotalTime>
  <Pages>125</Pages>
  <Words>1584</Words>
  <Application>Microsoft Office PowerPoint</Application>
  <PresentationFormat>On-screen Show (4:3)</PresentationFormat>
  <Paragraphs>667</Paragraphs>
  <Slides>68</Slides>
  <Notes>62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8</vt:i4>
      </vt:variant>
      <vt:variant>
        <vt:lpstr>Slide Titles</vt:lpstr>
      </vt:variant>
      <vt:variant>
        <vt:i4>68</vt:i4>
      </vt:variant>
    </vt:vector>
  </HeadingPairs>
  <TitlesOfParts>
    <vt:vector size="81" baseType="lpstr">
      <vt:lpstr>Times New Roman</vt:lpstr>
      <vt:lpstr>Arial</vt:lpstr>
      <vt:lpstr>Wingdings</vt:lpstr>
      <vt:lpstr>Symbol</vt:lpstr>
      <vt:lpstr>Ripple</vt:lpstr>
      <vt:lpstr>VISIO</vt:lpstr>
      <vt:lpstr>ClipArt</vt:lpstr>
      <vt:lpstr>MathType Equation</vt:lpstr>
      <vt:lpstr>Microsoft Equation 3.0</vt:lpstr>
      <vt:lpstr>MathType 5.0 Equation</vt:lpstr>
      <vt:lpstr>Document</vt:lpstr>
      <vt:lpstr>Microsoft Graph Chart</vt:lpstr>
      <vt:lpstr>Chart</vt:lpstr>
      <vt:lpstr>CPSC 4430/5440: Machine Learning</vt:lpstr>
      <vt:lpstr>Learning Objectives</vt:lpstr>
      <vt:lpstr>Learning Objectives… </vt:lpstr>
      <vt:lpstr>What is a Math/Stats Model?</vt:lpstr>
      <vt:lpstr>Deterministic Models</vt:lpstr>
      <vt:lpstr>Probabilistic Models</vt:lpstr>
      <vt:lpstr>Types of  Probabilistic Models</vt:lpstr>
      <vt:lpstr>Regression Models</vt:lpstr>
      <vt:lpstr>Types of  Probabilistic Models</vt:lpstr>
      <vt:lpstr>Regression Models</vt:lpstr>
      <vt:lpstr>Regression Modeling Steps </vt:lpstr>
      <vt:lpstr>Model Specification</vt:lpstr>
      <vt:lpstr>Specifying the deterministic component</vt:lpstr>
      <vt:lpstr>Model Specification  Is Based on Theory</vt:lpstr>
      <vt:lpstr>Thinking Challenge:  Which Is More Logical?</vt:lpstr>
      <vt:lpstr>OB/GYN Study </vt:lpstr>
      <vt:lpstr>Types of  Regression Models</vt:lpstr>
      <vt:lpstr>Types of  Regression Models</vt:lpstr>
      <vt:lpstr>Types of  Regression Models</vt:lpstr>
      <vt:lpstr>Types of  Regression Models</vt:lpstr>
      <vt:lpstr>Types of  Regression Models</vt:lpstr>
      <vt:lpstr>Types of  Regression Models</vt:lpstr>
      <vt:lpstr>Types of  Regression Models</vt:lpstr>
      <vt:lpstr>Types of  Regression Models</vt:lpstr>
      <vt:lpstr>Linear Regression Model</vt:lpstr>
      <vt:lpstr>Types of  Regression Models</vt:lpstr>
      <vt:lpstr>Linear Equations</vt:lpstr>
      <vt:lpstr>Linear Regression Model</vt:lpstr>
      <vt:lpstr>Population &amp; Sample Regression Models</vt:lpstr>
      <vt:lpstr>Population &amp; Sample Regression Models</vt:lpstr>
      <vt:lpstr>Population &amp; Sample Regression Models</vt:lpstr>
      <vt:lpstr>Population &amp; Sample Regression Models</vt:lpstr>
      <vt:lpstr>Population &amp; Sample Regression Models</vt:lpstr>
      <vt:lpstr>Population Linear Regression Model</vt:lpstr>
      <vt:lpstr>Sample Linear Regression Model</vt:lpstr>
      <vt:lpstr>Estimating Parameters: Least Squares Method</vt:lpstr>
      <vt:lpstr>Scatter plot</vt:lpstr>
      <vt:lpstr>Thinking Challenge</vt:lpstr>
      <vt:lpstr>Thinking Challenge</vt:lpstr>
      <vt:lpstr>Thinking Challenge</vt:lpstr>
      <vt:lpstr>Thinking Challenge</vt:lpstr>
      <vt:lpstr>  Least Squares</vt:lpstr>
      <vt:lpstr>  Least Squares</vt:lpstr>
      <vt:lpstr>  Least Squares</vt:lpstr>
      <vt:lpstr>Least Squares Graphically</vt:lpstr>
      <vt:lpstr>Coefficient Equations</vt:lpstr>
      <vt:lpstr>Derivation of Parameters (1)</vt:lpstr>
      <vt:lpstr>Derivation of Parameters (1)</vt:lpstr>
      <vt:lpstr>Computation Table</vt:lpstr>
      <vt:lpstr>Interpretation of Coefficients</vt:lpstr>
      <vt:lpstr>Interpretation of Coefficients</vt:lpstr>
      <vt:lpstr>Interpretation of Coefficients</vt:lpstr>
      <vt:lpstr>Parameter Estimation Example</vt:lpstr>
      <vt:lpstr>Scatterplot   Birthweight vs. Estriol level</vt:lpstr>
      <vt:lpstr>Parameter Estimation Solution Table</vt:lpstr>
      <vt:lpstr>Parameter Estimation Solution</vt:lpstr>
      <vt:lpstr>Coefficient Interpretation Solution</vt:lpstr>
      <vt:lpstr>Coefficient Interpretation Solution</vt:lpstr>
      <vt:lpstr>Coefficient Interpretation Solution</vt:lpstr>
      <vt:lpstr>SAS codes for fitting a simple linear regression</vt:lpstr>
      <vt:lpstr>Parameter Estimation  SAS Computer Output</vt:lpstr>
      <vt:lpstr>Parameter Estimation Thinking Challenge</vt:lpstr>
      <vt:lpstr>Scattergram  Milk Yield vs. Food intake*</vt:lpstr>
      <vt:lpstr>Parameter Estimation Solution Table*</vt:lpstr>
      <vt:lpstr>Parameter Estimation Solution*</vt:lpstr>
      <vt:lpstr>Coefficient Interpretation Solution*</vt:lpstr>
      <vt:lpstr>Coefficient Interpretation Solution*</vt:lpstr>
      <vt:lpstr>Coefficient Interpretation Solution*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Chap. 11: Simple Linear Regression</dc:title>
  <dc:subject>Statistics422</dc:subject>
  <dc:creator>D. Todem</dc:creator>
  <cp:keywords>chap. 11, simple linear regression, correlation</cp:keywords>
  <cp:lastModifiedBy>Liang, Yu</cp:lastModifiedBy>
  <cp:revision>161</cp:revision>
  <cp:lastPrinted>1995-07-04T22:12:30Z</cp:lastPrinted>
  <dcterms:created xsi:type="dcterms:W3CDTF">1995-07-14T16:13:14Z</dcterms:created>
  <dcterms:modified xsi:type="dcterms:W3CDTF">2020-02-10T17:25:26Z</dcterms:modified>
</cp:coreProperties>
</file>