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48"/>
  </p:notesMasterIdLst>
  <p:sldIdLst>
    <p:sldId id="356" r:id="rId2"/>
    <p:sldId id="379" r:id="rId3"/>
    <p:sldId id="388" r:id="rId4"/>
    <p:sldId id="393" r:id="rId5"/>
    <p:sldId id="405" r:id="rId6"/>
    <p:sldId id="406" r:id="rId7"/>
    <p:sldId id="396" r:id="rId8"/>
    <p:sldId id="389" r:id="rId9"/>
    <p:sldId id="394" r:id="rId10"/>
    <p:sldId id="400" r:id="rId11"/>
    <p:sldId id="401" r:id="rId12"/>
    <p:sldId id="404" r:id="rId13"/>
    <p:sldId id="403" r:id="rId14"/>
    <p:sldId id="434" r:id="rId15"/>
    <p:sldId id="398" r:id="rId16"/>
    <p:sldId id="399" r:id="rId17"/>
    <p:sldId id="380" r:id="rId18"/>
    <p:sldId id="409" r:id="rId19"/>
    <p:sldId id="410" r:id="rId20"/>
    <p:sldId id="408" r:id="rId21"/>
    <p:sldId id="411" r:id="rId22"/>
    <p:sldId id="381" r:id="rId23"/>
    <p:sldId id="412" r:id="rId24"/>
    <p:sldId id="382" r:id="rId25"/>
    <p:sldId id="413" r:id="rId26"/>
    <p:sldId id="416" r:id="rId27"/>
    <p:sldId id="415" r:id="rId28"/>
    <p:sldId id="414" r:id="rId29"/>
    <p:sldId id="425" r:id="rId30"/>
    <p:sldId id="433" r:id="rId31"/>
    <p:sldId id="435" r:id="rId32"/>
    <p:sldId id="436" r:id="rId33"/>
    <p:sldId id="437" r:id="rId34"/>
    <p:sldId id="427" r:id="rId35"/>
    <p:sldId id="438" r:id="rId36"/>
    <p:sldId id="428" r:id="rId37"/>
    <p:sldId id="429" r:id="rId38"/>
    <p:sldId id="439" r:id="rId39"/>
    <p:sldId id="418" r:id="rId40"/>
    <p:sldId id="419" r:id="rId41"/>
    <p:sldId id="420" r:id="rId42"/>
    <p:sldId id="421" r:id="rId43"/>
    <p:sldId id="422" r:id="rId44"/>
    <p:sldId id="423" r:id="rId45"/>
    <p:sldId id="440" r:id="rId46"/>
    <p:sldId id="424" r:id="rId47"/>
  </p:sldIdLst>
  <p:sldSz cx="9144000" cy="6858000" type="screen4x3"/>
  <p:notesSz cx="6718300" cy="98552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Tahoma" panose="020B0604030504040204" pitchFamily="34" charset="0"/>
      <p:regular r:id="rId53"/>
      <p:bold r:id="rId54"/>
    </p:embeddedFont>
  </p:embeddedFontLst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BCCFE6"/>
    <a:srgbClr val="CC0000"/>
    <a:srgbClr val="FFCC00"/>
    <a:srgbClr val="FFFFFF"/>
    <a:srgbClr val="FF0000"/>
    <a:srgbClr val="00FF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0209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F35338-39D0-49D9-B833-1C3A568E7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D6140-0D1D-45F6-865E-8E743F502E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01EFEE-1BDC-4139-BF5D-D2BF1A2E50BA}" type="datetimeFigureOut">
              <a:rPr lang="en-US"/>
              <a:pPr>
                <a:defRPr/>
              </a:pPr>
              <a:t>2/6/2020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80F90C-946D-49A5-9FF2-B4EE4CF7B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731F7C-0A9F-4A1B-8A9B-305D842E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C640-08C1-480A-A657-98933813B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E2EC4-7246-46F8-A288-A2A43CDB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EABEF5-9CE7-4503-8E41-B3DE1C9F71B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8B5F407-692D-4A96-811F-73B456B8E0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A2D27D-2977-45CB-ABCA-07FE6C5850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</a:t>
            </a:r>
          </a:p>
          <a:p>
            <a:r>
              <a:rPr lang="en-US" altLang="en-US"/>
              <a:t>C B</a:t>
            </a:r>
          </a:p>
          <a:p>
            <a:endParaRPr lang="en-US" altLang="en-US"/>
          </a:p>
          <a:p>
            <a:r>
              <a:rPr lang="en-US" altLang="en-US"/>
              <a:t>C</a:t>
            </a:r>
          </a:p>
          <a:p>
            <a:r>
              <a:rPr lang="en-US" altLang="en-US"/>
              <a:t>B A</a:t>
            </a:r>
          </a:p>
          <a:p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AEFC13B-0371-4395-91AD-4D4CFBA9BD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F602269-1789-4CA0-BB08-2D9631B3AE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17DF93F-0325-4A2E-B20E-32365DC1BD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9C763A04-CB08-41BC-A3A5-9458F70858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4194A2A-3323-4C64-9A48-961D0C480E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8804FE2-B8CF-4441-95B1-2C15E10BC2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20A3938-79DB-4B00-92CB-78B69575AF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A2BD26-C3A2-43CD-9953-0BD7384207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C951837-EC3D-4B5C-BB37-000307B722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5805A05-8BEE-4F58-B5D6-D8B60126B3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0826F81-8F5E-40DF-A2C8-BEE0C0BDEE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BAA7E54-771D-4F5B-810F-931E65B02C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413772-3BB4-4065-A844-130A6AA08E3F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767FAC-3DA8-4C9C-9FD0-89B2676B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8F327-0223-412B-BDA0-6389D984C12B}" type="datetime1">
              <a:rPr lang="en-US" smtClean="0"/>
              <a:t>2/6/2020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A64264-E81F-443C-9913-8D55856C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367FE3-4CA4-4012-8F49-3C545B8D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AA352-D12E-418F-944A-86CEF138D1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2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B29C-6018-42A1-B204-82F9603B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924C-8424-462A-82B4-16FF6C29214D}" type="datetime1">
              <a:rPr lang="en-US" smtClean="0"/>
              <a:t>2/6/2020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83E7-902B-4EAE-B766-842501D9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BC73-BCB7-4E1A-BF12-B85B70D4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F5711-A40F-4802-BE32-9352682718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57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4D8217-4955-4CEA-A279-9AFA24452201}"/>
              </a:ext>
            </a:extLst>
          </p:cNvPr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77457A-76B2-4D58-971F-BE34E7430C5C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B518DE-826E-4440-8552-DE6E0122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6639D-0C62-416D-8FB5-D301745FC347}" type="datetime1">
              <a:rPr lang="en-US" smtClean="0"/>
              <a:t>2/6/2020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A14668-CF09-4B9C-B3EC-9A889ACF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5C02A3-C17E-48AF-B75A-849D5CDD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773C-1854-4059-86D4-7DC95D6D35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51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5D703D-5AA3-4B44-9F25-8792AA5158A6}"/>
              </a:ext>
            </a:extLst>
          </p:cNvPr>
          <p:cNvCxnSpPr/>
          <p:nvPr userDrawn="1"/>
        </p:nvCxnSpPr>
        <p:spPr>
          <a:xfrm>
            <a:off x="722313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B1ABD6-D341-4FAA-AE01-92AE0CC59B87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7344CE6-B2FE-43CC-9C4F-BA362CE0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78314-FCA0-4143-A1A6-72D2441CD17C}" type="datetime1">
              <a:rPr lang="en-US" smtClean="0"/>
              <a:t>2/6/2020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4E1A02B-EA21-43EB-B5C8-DD0FACB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E4FBC1-F418-4612-8DBE-A3330EC9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3B6A-1610-4D1B-BA0F-EA3694AEFB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72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33606B-D75A-4484-BF58-0EBCC69C856C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31070-AE79-4728-8B66-BB2B78C4F001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47FD6A78-314B-4ED2-B968-86008CBC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6FE10-2C09-4F1A-AD55-664EECE270EB}" type="datetime1">
              <a:rPr lang="en-US" smtClean="0"/>
              <a:t>2/6/2020</a:t>
            </a:fld>
            <a:endParaRPr lang="en-GB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81B8DB2-53D7-4DFF-8E0D-03E4FD5B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21CF00F-6BDB-468B-A1B3-AD2B42A3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345F-1300-450D-9CA6-24FA114B17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36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090617-6C1A-441C-9B9E-6D5A93E08937}"/>
              </a:ext>
            </a:extLst>
          </p:cNvPr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0F501-CE1E-4DF0-86A4-4B56D54F02BB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342CD-35F0-4964-A4EE-E69F03E6DD2D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AFF8F69-DAD8-4992-B19B-C598B3CA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6A8CB-BE6A-4E11-AD3A-9CE24C88098E}" type="datetime1">
              <a:rPr lang="en-US" smtClean="0"/>
              <a:t>2/6/2020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B3363D6-12D0-4EFD-92E8-FE07BB77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33A21BE-B9FD-45B6-ACFE-6E1A7EAD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76C78-BAFE-4EFA-AC12-27922AEEA8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00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429808-0725-42D3-B31A-5E43DABF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04425-9E41-4B1D-91B8-E4F57C6DC768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CD7497-9270-4BCB-AEC2-51B8A9A6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30A0AF-DCB0-4CE9-8B56-A1031950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933B-CA91-4534-9D1B-6B43C986DA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18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856389-F66D-49FE-A6C8-C0B8EE04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F9343-2379-41E0-8AD3-7CBD18CD6896}" type="datetime1">
              <a:rPr lang="en-US" smtClean="0"/>
              <a:t>2/6/2020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18074D-4E3A-41C1-B425-295538A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23BDC9-2277-4B95-9FE4-BAD01448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C370-4BD5-4B8C-813B-E2F5303E36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38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E1CE87-DB5A-4400-8048-AA9DA33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E30F-CC5E-4A24-846B-8AE6F0384293}" type="datetime1">
              <a:rPr lang="en-US" smtClean="0"/>
              <a:t>2/6/2020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411B3B-5062-4668-B440-7457AA4E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BB329B-B9F9-4F66-8A0E-9B265B89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9C761-E53D-460F-853D-63AB1F760F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15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C67A-2874-4E83-AAB1-48BC848E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B931-1E2D-40AA-9B7D-2FA1F9DDBB50}" type="datetime1">
              <a:rPr lang="en-US" smtClean="0"/>
              <a:t>2/6/2020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B57F-FDB7-419C-B526-D4E1D480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C8CE-8F30-4E63-9683-9A86BA1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EA1F8-FC55-4DB3-98FC-1DB7AD4FF1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11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>
            <a:extLst>
              <a:ext uri="{FF2B5EF4-FFF2-40B4-BE49-F238E27FC236}">
                <a16:creationId xmlns:a16="http://schemas.microsoft.com/office/drawing/2014/main" id="{F3BC5075-7379-41A4-828D-82F70717B6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32EDBF8A-117E-4E90-AFE9-68F2C4543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3F2E-1EAC-4BBC-8048-A198DA81A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FAE2FA-2EC4-41C3-923B-7A1F03BA0655}" type="datetime1">
              <a:rPr lang="en-US" smtClean="0"/>
              <a:t>2/6/2020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2F6E-D4A3-48E8-8CC7-E8BD649B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5901-EFDE-43C2-8288-AEA46323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0F036F3-D9AF-4D5E-8704-5B2E7782D9E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CC45334-A038-4179-9E95-C0F5A3D7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CPSC 4430/5440: Machine Learning</a:t>
            </a:r>
            <a:br>
              <a:rPr lang="en-US" altLang="en-US" sz="3200" dirty="0"/>
            </a:br>
            <a:br>
              <a:rPr lang="en-US" altLang="en-US" dirty="0"/>
            </a:br>
            <a:r>
              <a:rPr lang="en-US" altLang="en-US" dirty="0"/>
              <a:t>Lesson B02: Decision Tree and Random Forest</a:t>
            </a:r>
            <a:br>
              <a:rPr lang="en-US" altLang="en-US" dirty="0"/>
            </a:br>
            <a:br>
              <a:rPr lang="en-US" altLang="en-US" b="1" dirty="0"/>
            </a:br>
            <a:r>
              <a:rPr lang="en-US" altLang="en-US" sz="2400" dirty="0"/>
              <a:t>Stolen from O. </a:t>
            </a:r>
            <a:r>
              <a:rPr lang="en-US" altLang="en-US" sz="2400" dirty="0" err="1"/>
              <a:t>Tastan</a:t>
            </a:r>
            <a:r>
              <a:rPr lang="en-US" altLang="en-US" sz="2400" dirty="0"/>
              <a:t> (MIT)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7CC6C-F597-4905-AE7E-1B3D8C63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8B9985-1DAB-4916-A62C-B312E298BA56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2EBEA-C0FE-4047-9EB4-5D63A148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366C9-777C-4792-A104-C77E1F14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352-D12E-418F-944A-86CEF138D1A3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2357542-56C3-4CD4-91BC-E3137B5DEA3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502A06AB-DE37-4719-AE21-DDF7AC2A2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E484F838-2C6C-4099-A21F-09D7505A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73" name="Text Box 29">
            <a:extLst>
              <a:ext uri="{FF2B5EF4-FFF2-40B4-BE49-F238E27FC236}">
                <a16:creationId xmlns:a16="http://schemas.microsoft.com/office/drawing/2014/main" id="{B5563296-66A3-4133-AE0B-39782571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980" name="Rectangle 36">
            <a:extLst>
              <a:ext uri="{FF2B5EF4-FFF2-40B4-BE49-F238E27FC236}">
                <a16:creationId xmlns:a16="http://schemas.microsoft.com/office/drawing/2014/main" id="{FF1AE066-1923-4C7E-99F5-B1DF1C40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81" name="Text Box 37">
            <a:extLst>
              <a:ext uri="{FF2B5EF4-FFF2-40B4-BE49-F238E27FC236}">
                <a16:creationId xmlns:a16="http://schemas.microsoft.com/office/drawing/2014/main" id="{5C53A3B8-B53E-49AB-B2CE-49CE2A4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2982" name="Text Box 38">
            <a:extLst>
              <a:ext uri="{FF2B5EF4-FFF2-40B4-BE49-F238E27FC236}">
                <a16:creationId xmlns:a16="http://schemas.microsoft.com/office/drawing/2014/main" id="{757B0FF9-3161-4D68-97B6-76A522DB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987" name="Line 43">
            <a:extLst>
              <a:ext uri="{FF2B5EF4-FFF2-40B4-BE49-F238E27FC236}">
                <a16:creationId xmlns:a16="http://schemas.microsoft.com/office/drawing/2014/main" id="{4B803199-3014-4174-A98A-400FB93E5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8" name="Rectangle 44">
            <a:extLst>
              <a:ext uri="{FF2B5EF4-FFF2-40B4-BE49-F238E27FC236}">
                <a16:creationId xmlns:a16="http://schemas.microsoft.com/office/drawing/2014/main" id="{C5F5E01E-4BE4-4FBA-8B9D-8E6B7FAB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89" name="Rectangle 45">
            <a:extLst>
              <a:ext uri="{FF2B5EF4-FFF2-40B4-BE49-F238E27FC236}">
                <a16:creationId xmlns:a16="http://schemas.microsoft.com/office/drawing/2014/main" id="{23797D7D-DF52-494E-9C49-8E3F8FD5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90" name="Rectangle 46">
            <a:extLst>
              <a:ext uri="{FF2B5EF4-FFF2-40B4-BE49-F238E27FC236}">
                <a16:creationId xmlns:a16="http://schemas.microsoft.com/office/drawing/2014/main" id="{8DAA14D2-DA70-40C2-814F-574B68AA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91" name="Rectangle 47">
            <a:extLst>
              <a:ext uri="{FF2B5EF4-FFF2-40B4-BE49-F238E27FC236}">
                <a16:creationId xmlns:a16="http://schemas.microsoft.com/office/drawing/2014/main" id="{AD335A00-53EF-4167-BC20-BDB3ADEB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92" name="Text Box 48">
            <a:extLst>
              <a:ext uri="{FF2B5EF4-FFF2-40B4-BE49-F238E27FC236}">
                <a16:creationId xmlns:a16="http://schemas.microsoft.com/office/drawing/2014/main" id="{D4C9D843-12D1-47CD-B610-F0D0221EC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82993" name="Text Box 49">
            <a:extLst>
              <a:ext uri="{FF2B5EF4-FFF2-40B4-BE49-F238E27FC236}">
                <a16:creationId xmlns:a16="http://schemas.microsoft.com/office/drawing/2014/main" id="{7801F9E0-92AA-4DF1-9557-067D86F7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82994" name="Text Box 50">
            <a:extLst>
              <a:ext uri="{FF2B5EF4-FFF2-40B4-BE49-F238E27FC236}">
                <a16:creationId xmlns:a16="http://schemas.microsoft.com/office/drawing/2014/main" id="{67CE7B5F-594F-48AE-A535-084C91EA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82996" name="AutoShape 52">
            <a:extLst>
              <a:ext uri="{FF2B5EF4-FFF2-40B4-BE49-F238E27FC236}">
                <a16:creationId xmlns:a16="http://schemas.microsoft.com/office/drawing/2014/main" id="{ECDFB24B-8A34-4B19-9274-798A59F61DAE}"/>
              </a:ext>
            </a:extLst>
          </p:cNvPr>
          <p:cNvCxnSpPr>
            <a:cxnSpLocks noChangeShapeType="1"/>
            <a:stCxn id="82982" idx="1"/>
          </p:cNvCxnSpPr>
          <p:nvPr/>
        </p:nvCxnSpPr>
        <p:spPr bwMode="auto">
          <a:xfrm flipH="1">
            <a:off x="3276600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001" name="AutoShape 57">
            <a:extLst>
              <a:ext uri="{FF2B5EF4-FFF2-40B4-BE49-F238E27FC236}">
                <a16:creationId xmlns:a16="http://schemas.microsoft.com/office/drawing/2014/main" id="{6F1C2B78-168F-41D2-8251-F01AEFF0AB91}"/>
              </a:ext>
            </a:extLst>
          </p:cNvPr>
          <p:cNvCxnSpPr>
            <a:cxnSpLocks noChangeShapeType="1"/>
            <a:stCxn id="82981" idx="1"/>
            <a:endCxn id="82992" idx="0"/>
          </p:cNvCxnSpPr>
          <p:nvPr/>
        </p:nvCxnSpPr>
        <p:spPr bwMode="auto">
          <a:xfrm flipH="1">
            <a:off x="617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002" name="AutoShape 58">
            <a:extLst>
              <a:ext uri="{FF2B5EF4-FFF2-40B4-BE49-F238E27FC236}">
                <a16:creationId xmlns:a16="http://schemas.microsoft.com/office/drawing/2014/main" id="{B16C5F26-E0E3-49F6-9318-B726E3C06F4F}"/>
              </a:ext>
            </a:extLst>
          </p:cNvPr>
          <p:cNvCxnSpPr>
            <a:cxnSpLocks noChangeShapeType="1"/>
            <a:stCxn id="82981" idx="3"/>
            <a:endCxn id="82993" idx="0"/>
          </p:cNvCxnSpPr>
          <p:nvPr/>
        </p:nvCxnSpPr>
        <p:spPr bwMode="auto">
          <a:xfrm>
            <a:off x="1584325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003" name="Text Box 59">
            <a:extLst>
              <a:ext uri="{FF2B5EF4-FFF2-40B4-BE49-F238E27FC236}">
                <a16:creationId xmlns:a16="http://schemas.microsoft.com/office/drawing/2014/main" id="{6D0DA1BD-C54B-4F38-94F8-BA1B3EB7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68438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  <a:r>
              <a:rPr lang="en-US" altLang="en-US" sz="2000" b="1">
                <a:latin typeface="Calibri" panose="020F0502020204030204" pitchFamily="34" charset="0"/>
              </a:rPr>
              <a:t>=((A and B) or ((not A) and C))</a:t>
            </a:r>
          </a:p>
        </p:txBody>
      </p:sp>
      <p:sp>
        <p:nvSpPr>
          <p:cNvPr id="83004" name="Text Box 60">
            <a:extLst>
              <a:ext uri="{FF2B5EF4-FFF2-40B4-BE49-F238E27FC236}">
                <a16:creationId xmlns:a16="http://schemas.microsoft.com/office/drawing/2014/main" id="{DF2EA15A-72E0-4C52-B9B5-AB4254E8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83005" name="AutoShape 61">
            <a:extLst>
              <a:ext uri="{FF2B5EF4-FFF2-40B4-BE49-F238E27FC236}">
                <a16:creationId xmlns:a16="http://schemas.microsoft.com/office/drawing/2014/main" id="{E951566B-F760-48EA-AF49-403B5319A9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9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781C3-2716-46AD-9F7D-2F971EC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9A8A3-582D-44E1-B6EE-5FFEABD4767A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C7F7B-7F8B-4E33-9B5B-2042E78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51E16-16C1-49D8-9765-68032D79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B04EED6-DC15-4037-A1D4-E75FBE2DA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Same concept different representation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C6A8C78B-C724-47C0-B6BB-281EC081CE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9E5EF829-1D7D-4ED6-8C39-A2563BD9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3BE5099D-63AE-471C-A827-9AA35017D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ADD1280A-B3C0-451A-82DC-0701F65E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E23118D1-4D2A-4372-8B7D-4C214F08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ED4FEF66-96BD-43AF-A8D2-0628DF21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0DE165C8-9AB0-49E8-A8E1-6D632FE12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0">
            <a:extLst>
              <a:ext uri="{FF2B5EF4-FFF2-40B4-BE49-F238E27FC236}">
                <a16:creationId xmlns:a16="http://schemas.microsoft.com/office/drawing/2014/main" id="{5109F57F-6DDB-4C2B-AB54-F738DC5B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F8F3CE91-55A1-4034-BDED-D0549C85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80" name="Rectangle 12">
            <a:extLst>
              <a:ext uri="{FF2B5EF4-FFF2-40B4-BE49-F238E27FC236}">
                <a16:creationId xmlns:a16="http://schemas.microsoft.com/office/drawing/2014/main" id="{18CA1A30-27C6-4BD2-A7F2-B7BB1329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81" name="Rectangle 13">
            <a:extLst>
              <a:ext uri="{FF2B5EF4-FFF2-40B4-BE49-F238E27FC236}">
                <a16:creationId xmlns:a16="http://schemas.microsoft.com/office/drawing/2014/main" id="{4B882181-343D-4914-8664-4DACFBA9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82" name="Text Box 14">
            <a:extLst>
              <a:ext uri="{FF2B5EF4-FFF2-40B4-BE49-F238E27FC236}">
                <a16:creationId xmlns:a16="http://schemas.microsoft.com/office/drawing/2014/main" id="{92C02972-4FB7-4293-889C-154554EA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83983" name="Text Box 15">
            <a:extLst>
              <a:ext uri="{FF2B5EF4-FFF2-40B4-BE49-F238E27FC236}">
                <a16:creationId xmlns:a16="http://schemas.microsoft.com/office/drawing/2014/main" id="{078D7EF5-5931-4B46-AA21-4D23BD39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333EF202-D996-4EC7-B2DE-3EC50B79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715AA53B-C42E-4BD6-B334-167A62E80B91}"/>
              </a:ext>
            </a:extLst>
          </p:cNvPr>
          <p:cNvCxnSpPr>
            <a:cxnSpLocks noChangeShapeType="1"/>
            <a:stCxn id="83976" idx="1"/>
          </p:cNvCxnSpPr>
          <p:nvPr/>
        </p:nvCxnSpPr>
        <p:spPr bwMode="auto">
          <a:xfrm flipH="1">
            <a:off x="3276600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6" name="AutoShape 18">
            <a:extLst>
              <a:ext uri="{FF2B5EF4-FFF2-40B4-BE49-F238E27FC236}">
                <a16:creationId xmlns:a16="http://schemas.microsoft.com/office/drawing/2014/main" id="{670E2892-C54E-48C2-B9E8-0871C9A3EE16}"/>
              </a:ext>
            </a:extLst>
          </p:cNvPr>
          <p:cNvCxnSpPr>
            <a:cxnSpLocks noChangeShapeType="1"/>
            <a:stCxn id="83975" idx="1"/>
            <a:endCxn id="83982" idx="0"/>
          </p:cNvCxnSpPr>
          <p:nvPr/>
        </p:nvCxnSpPr>
        <p:spPr bwMode="auto">
          <a:xfrm flipH="1">
            <a:off x="617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7" name="AutoShape 19">
            <a:extLst>
              <a:ext uri="{FF2B5EF4-FFF2-40B4-BE49-F238E27FC236}">
                <a16:creationId xmlns:a16="http://schemas.microsoft.com/office/drawing/2014/main" id="{67A5C00E-BF0D-4F7A-8658-8B397CEBD6EF}"/>
              </a:ext>
            </a:extLst>
          </p:cNvPr>
          <p:cNvCxnSpPr>
            <a:cxnSpLocks noChangeShapeType="1"/>
            <a:stCxn id="83975" idx="3"/>
            <a:endCxn id="83983" idx="0"/>
          </p:cNvCxnSpPr>
          <p:nvPr/>
        </p:nvCxnSpPr>
        <p:spPr bwMode="auto">
          <a:xfrm>
            <a:off x="1584325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8" name="Text Box 20">
            <a:extLst>
              <a:ext uri="{FF2B5EF4-FFF2-40B4-BE49-F238E27FC236}">
                <a16:creationId xmlns:a16="http://schemas.microsoft.com/office/drawing/2014/main" id="{83756D7D-90F9-44A1-BC48-E8074400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68438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  <a:r>
              <a:rPr lang="en-US" altLang="en-US" sz="2000" b="1">
                <a:latin typeface="Calibri" panose="020F0502020204030204" pitchFamily="34" charset="0"/>
              </a:rPr>
              <a:t>=((A and B) or ((not A) and C))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333E167C-4643-4365-8B9F-F114B35C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83990" name="AutoShape 22">
            <a:extLst>
              <a:ext uri="{FF2B5EF4-FFF2-40B4-BE49-F238E27FC236}">
                <a16:creationId xmlns:a16="http://schemas.microsoft.com/office/drawing/2014/main" id="{FF4EA261-580B-48ED-BAEF-E111D0BB6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9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1" name="Line 23">
            <a:extLst>
              <a:ext uri="{FF2B5EF4-FFF2-40B4-BE49-F238E27FC236}">
                <a16:creationId xmlns:a16="http://schemas.microsoft.com/office/drawing/2014/main" id="{C891E41C-E381-4B1B-9304-DDEA4BE48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396563E9-E844-4735-B33B-65A53019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59DDF271-86A5-4BAE-8F27-374A2B2A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716338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E9156B6B-34ED-441B-BF7B-ED53B4C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A78FD3FB-E4EF-4DDB-99D8-4D7DE464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75163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501F79C0-38DD-4ACA-B607-93384EFA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508500"/>
            <a:ext cx="4143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7D757331-E520-4FE2-899D-E48ADFEB0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Rectangle 30">
            <a:extLst>
              <a:ext uri="{FF2B5EF4-FFF2-40B4-BE49-F238E27FC236}">
                <a16:creationId xmlns:a16="http://schemas.microsoft.com/office/drawing/2014/main" id="{B32E6706-6517-45B2-9921-783C35D5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05E5C39C-A8B0-45BA-80A4-89602DFC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000" name="Rectangle 32">
            <a:extLst>
              <a:ext uri="{FF2B5EF4-FFF2-40B4-BE49-F238E27FC236}">
                <a16:creationId xmlns:a16="http://schemas.microsoft.com/office/drawing/2014/main" id="{BCC5F6D2-A610-4EBA-95B2-DB959228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FE57D738-1088-43EE-BA3C-5B2A5E24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7645A8CD-6429-414F-ABA4-AA51F84B0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84005" name="AutoShape 37">
            <a:extLst>
              <a:ext uri="{FF2B5EF4-FFF2-40B4-BE49-F238E27FC236}">
                <a16:creationId xmlns:a16="http://schemas.microsoft.com/office/drawing/2014/main" id="{15BE6DF2-96D1-464B-A8C2-2FC59294EC72}"/>
              </a:ext>
            </a:extLst>
          </p:cNvPr>
          <p:cNvCxnSpPr>
            <a:cxnSpLocks noChangeShapeType="1"/>
            <a:stCxn id="83996" idx="1"/>
          </p:cNvCxnSpPr>
          <p:nvPr/>
        </p:nvCxnSpPr>
        <p:spPr bwMode="auto">
          <a:xfrm flipH="1">
            <a:off x="6948488" y="4741863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06" name="AutoShape 38">
            <a:extLst>
              <a:ext uri="{FF2B5EF4-FFF2-40B4-BE49-F238E27FC236}">
                <a16:creationId xmlns:a16="http://schemas.microsoft.com/office/drawing/2014/main" id="{F4459476-5437-45B5-9686-C8CBAEBE7FFB}"/>
              </a:ext>
            </a:extLst>
          </p:cNvPr>
          <p:cNvCxnSpPr>
            <a:cxnSpLocks noChangeShapeType="1"/>
            <a:stCxn id="83995" idx="1"/>
          </p:cNvCxnSpPr>
          <p:nvPr/>
        </p:nvCxnSpPr>
        <p:spPr bwMode="auto">
          <a:xfrm flipH="1">
            <a:off x="4113213" y="4708525"/>
            <a:ext cx="6746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07" name="AutoShape 39">
            <a:extLst>
              <a:ext uri="{FF2B5EF4-FFF2-40B4-BE49-F238E27FC236}">
                <a16:creationId xmlns:a16="http://schemas.microsoft.com/office/drawing/2014/main" id="{F66219BD-9F5A-4292-9CED-CC8FB317DFDC}"/>
              </a:ext>
            </a:extLst>
          </p:cNvPr>
          <p:cNvCxnSpPr>
            <a:cxnSpLocks noChangeShapeType="1"/>
            <a:stCxn id="83995" idx="3"/>
          </p:cNvCxnSpPr>
          <p:nvPr/>
        </p:nvCxnSpPr>
        <p:spPr bwMode="auto">
          <a:xfrm>
            <a:off x="5184775" y="4708525"/>
            <a:ext cx="5842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08" name="Text Box 40">
            <a:extLst>
              <a:ext uri="{FF2B5EF4-FFF2-40B4-BE49-F238E27FC236}">
                <a16:creationId xmlns:a16="http://schemas.microsoft.com/office/drawing/2014/main" id="{A94E4C0D-FE82-4F5F-BF5A-A84AFE68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44512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84009" name="AutoShape 41">
            <a:extLst>
              <a:ext uri="{FF2B5EF4-FFF2-40B4-BE49-F238E27FC236}">
                <a16:creationId xmlns:a16="http://schemas.microsoft.com/office/drawing/2014/main" id="{BA9F043A-F57A-4CA7-AAF4-0ABD5E261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25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15" name="Text Box 47">
            <a:extLst>
              <a:ext uri="{FF2B5EF4-FFF2-40B4-BE49-F238E27FC236}">
                <a16:creationId xmlns:a16="http://schemas.microsoft.com/office/drawing/2014/main" id="{A82691FC-2010-4017-829F-2EF99554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650066F4-F99E-4745-A69F-812788B8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454650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4027" name="Rectangle 59">
            <a:extLst>
              <a:ext uri="{FF2B5EF4-FFF2-40B4-BE49-F238E27FC236}">
                <a16:creationId xmlns:a16="http://schemas.microsoft.com/office/drawing/2014/main" id="{2381E7AA-828D-435F-9AAF-3E21E619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28" name="Rectangle 60">
            <a:extLst>
              <a:ext uri="{FF2B5EF4-FFF2-40B4-BE49-F238E27FC236}">
                <a16:creationId xmlns:a16="http://schemas.microsoft.com/office/drawing/2014/main" id="{2A394100-B4A0-4ED9-9AE4-5E634FE7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029" name="Text Box 61">
            <a:extLst>
              <a:ext uri="{FF2B5EF4-FFF2-40B4-BE49-F238E27FC236}">
                <a16:creationId xmlns:a16="http://schemas.microsoft.com/office/drawing/2014/main" id="{4E26E49D-E016-4CBE-87A3-087A376E3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39127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84030" name="AutoShape 62">
            <a:extLst>
              <a:ext uri="{FF2B5EF4-FFF2-40B4-BE49-F238E27FC236}">
                <a16:creationId xmlns:a16="http://schemas.microsoft.com/office/drawing/2014/main" id="{2AD4A8B1-9743-4357-8DDB-939FF20336B1}"/>
              </a:ext>
            </a:extLst>
          </p:cNvPr>
          <p:cNvCxnSpPr>
            <a:cxnSpLocks noChangeShapeType="1"/>
            <a:stCxn id="84026" idx="1"/>
          </p:cNvCxnSpPr>
          <p:nvPr/>
        </p:nvCxnSpPr>
        <p:spPr bwMode="auto">
          <a:xfrm flipH="1">
            <a:off x="5364163" y="5688013"/>
            <a:ext cx="214312" cy="693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31" name="Text Box 63">
            <a:extLst>
              <a:ext uri="{FF2B5EF4-FFF2-40B4-BE49-F238E27FC236}">
                <a16:creationId xmlns:a16="http://schemas.microsoft.com/office/drawing/2014/main" id="{8399E950-8BDB-4841-B4CB-6CA7C9BF9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639127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84032" name="AutoShape 64">
            <a:extLst>
              <a:ext uri="{FF2B5EF4-FFF2-40B4-BE49-F238E27FC236}">
                <a16:creationId xmlns:a16="http://schemas.microsoft.com/office/drawing/2014/main" id="{30B17B03-C3D6-4E55-A611-C3D706C157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2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6ABE2-0BEE-4728-9D3E-E2467A23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99D44-EE4A-4B6B-A8C1-58FE54EB161C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4CC34-F103-44FD-9118-66F2A9DE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D6A2-15F8-4052-99F2-374FFCC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9AC118E-C08D-42BA-8B6A-3A3ECD9226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b="1"/>
              <a:t>Which attribute to select for splitting?</a:t>
            </a:r>
          </a:p>
        </p:txBody>
      </p:sp>
      <p:sp>
        <p:nvSpPr>
          <p:cNvPr id="87044" name="Oval 4">
            <a:extLst>
              <a:ext uri="{FF2B5EF4-FFF2-40B4-BE49-F238E27FC236}">
                <a16:creationId xmlns:a16="http://schemas.microsoft.com/office/drawing/2014/main" id="{204FA3A4-A3D9-46E2-B34F-BE323596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1700213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16 +</a:t>
            </a:r>
          </a:p>
          <a:p>
            <a:pPr algn="ctr"/>
            <a:r>
              <a:rPr lang="en-US" altLang="en-US"/>
              <a:t>16 -</a:t>
            </a:r>
          </a:p>
          <a:p>
            <a:pPr algn="ctr"/>
            <a:endParaRPr lang="en-US" altLang="en-US"/>
          </a:p>
        </p:txBody>
      </p:sp>
      <p:sp>
        <p:nvSpPr>
          <p:cNvPr id="87050" name="Oval 10">
            <a:extLst>
              <a:ext uri="{FF2B5EF4-FFF2-40B4-BE49-F238E27FC236}">
                <a16:creationId xmlns:a16="http://schemas.microsoft.com/office/drawing/2014/main" id="{CD3892E7-E13C-4BF8-AD95-A511B895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492375"/>
            <a:ext cx="10080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8 +</a:t>
            </a:r>
          </a:p>
          <a:p>
            <a:pPr algn="ctr"/>
            <a:r>
              <a:rPr lang="en-US" altLang="en-US"/>
              <a:t>8 -</a:t>
            </a:r>
          </a:p>
          <a:p>
            <a:pPr algn="ctr"/>
            <a:endParaRPr lang="en-US" altLang="en-US"/>
          </a:p>
        </p:txBody>
      </p:sp>
      <p:sp>
        <p:nvSpPr>
          <p:cNvPr id="87051" name="Oval 11">
            <a:extLst>
              <a:ext uri="{FF2B5EF4-FFF2-40B4-BE49-F238E27FC236}">
                <a16:creationId xmlns:a16="http://schemas.microsoft.com/office/drawing/2014/main" id="{A0B200DC-D0E2-4E1C-A7AB-03F54428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2492375"/>
            <a:ext cx="10080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8 +</a:t>
            </a:r>
          </a:p>
          <a:p>
            <a:pPr algn="ctr"/>
            <a:r>
              <a:rPr lang="en-US" altLang="en-US"/>
              <a:t>8 -</a:t>
            </a:r>
          </a:p>
          <a:p>
            <a:pPr algn="ctr"/>
            <a:endParaRPr lang="en-US" altLang="en-US"/>
          </a:p>
        </p:txBody>
      </p:sp>
      <p:sp>
        <p:nvSpPr>
          <p:cNvPr id="87052" name="Oval 12">
            <a:extLst>
              <a:ext uri="{FF2B5EF4-FFF2-40B4-BE49-F238E27FC236}">
                <a16:creationId xmlns:a16="http://schemas.microsoft.com/office/drawing/2014/main" id="{47560DB4-BC98-4CDA-9EB9-B691402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4 +</a:t>
            </a:r>
          </a:p>
          <a:p>
            <a:pPr algn="ctr"/>
            <a:r>
              <a:rPr lang="en-US" altLang="en-US"/>
              <a:t>4 -</a:t>
            </a:r>
          </a:p>
          <a:p>
            <a:pPr algn="ctr"/>
            <a:endParaRPr lang="en-US" altLang="en-US"/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F7FCEEC8-C59D-4848-BE84-7C566006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4 +</a:t>
            </a:r>
          </a:p>
          <a:p>
            <a:pPr algn="ctr"/>
            <a:r>
              <a:rPr lang="en-US" altLang="en-US"/>
              <a:t>4 -</a:t>
            </a:r>
          </a:p>
          <a:p>
            <a:pPr algn="ctr"/>
            <a:endParaRPr lang="en-US" altLang="en-US"/>
          </a:p>
        </p:txBody>
      </p:sp>
      <p:sp>
        <p:nvSpPr>
          <p:cNvPr id="87054" name="Oval 14">
            <a:extLst>
              <a:ext uri="{FF2B5EF4-FFF2-40B4-BE49-F238E27FC236}">
                <a16:creationId xmlns:a16="http://schemas.microsoft.com/office/drawing/2014/main" id="{A46EEC50-9B31-470C-97E4-75403DFC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4 +</a:t>
            </a:r>
          </a:p>
          <a:p>
            <a:pPr algn="ctr"/>
            <a:r>
              <a:rPr lang="en-US" altLang="en-US"/>
              <a:t>4 -</a:t>
            </a:r>
          </a:p>
          <a:p>
            <a:pPr algn="ctr"/>
            <a:endParaRPr lang="en-US" altLang="en-US"/>
          </a:p>
        </p:txBody>
      </p:sp>
      <p:sp>
        <p:nvSpPr>
          <p:cNvPr id="87055" name="Oval 15">
            <a:extLst>
              <a:ext uri="{FF2B5EF4-FFF2-40B4-BE49-F238E27FC236}">
                <a16:creationId xmlns:a16="http://schemas.microsoft.com/office/drawing/2014/main" id="{43828998-58C8-41A1-A794-0A282DD6D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4 +</a:t>
            </a:r>
          </a:p>
          <a:p>
            <a:pPr algn="ctr"/>
            <a:r>
              <a:rPr lang="en-US" altLang="en-US"/>
              <a:t>4 -</a:t>
            </a:r>
          </a:p>
          <a:p>
            <a:pPr algn="ctr"/>
            <a:endParaRPr lang="en-US" altLang="en-US"/>
          </a:p>
        </p:txBody>
      </p:sp>
      <p:cxnSp>
        <p:nvCxnSpPr>
          <p:cNvPr id="87057" name="AutoShape 17">
            <a:extLst>
              <a:ext uri="{FF2B5EF4-FFF2-40B4-BE49-F238E27FC236}">
                <a16:creationId xmlns:a16="http://schemas.microsoft.com/office/drawing/2014/main" id="{8062ABE8-4EFB-4D5C-B9DC-74191DE2741D}"/>
              </a:ext>
            </a:extLst>
          </p:cNvPr>
          <p:cNvCxnSpPr>
            <a:cxnSpLocks noChangeShapeType="1"/>
            <a:stCxn id="87044" idx="2"/>
            <a:endCxn id="87050" idx="0"/>
          </p:cNvCxnSpPr>
          <p:nvPr/>
        </p:nvCxnSpPr>
        <p:spPr bwMode="auto">
          <a:xfrm flipH="1">
            <a:off x="2581275" y="1989138"/>
            <a:ext cx="64770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8" name="AutoShape 18">
            <a:extLst>
              <a:ext uri="{FF2B5EF4-FFF2-40B4-BE49-F238E27FC236}">
                <a16:creationId xmlns:a16="http://schemas.microsoft.com/office/drawing/2014/main" id="{E3B966D4-2012-472B-A0BC-E2C32F1CB94F}"/>
              </a:ext>
            </a:extLst>
          </p:cNvPr>
          <p:cNvCxnSpPr>
            <a:cxnSpLocks noChangeShapeType="1"/>
            <a:stCxn id="87044" idx="6"/>
            <a:endCxn id="87051" idx="0"/>
          </p:cNvCxnSpPr>
          <p:nvPr/>
        </p:nvCxnSpPr>
        <p:spPr bwMode="auto">
          <a:xfrm>
            <a:off x="4237038" y="1989138"/>
            <a:ext cx="79375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9" name="AutoShape 19">
            <a:extLst>
              <a:ext uri="{FF2B5EF4-FFF2-40B4-BE49-F238E27FC236}">
                <a16:creationId xmlns:a16="http://schemas.microsoft.com/office/drawing/2014/main" id="{2BBD1EAC-D608-468E-9853-81D98A62299B}"/>
              </a:ext>
            </a:extLst>
          </p:cNvPr>
          <p:cNvCxnSpPr>
            <a:cxnSpLocks noChangeShapeType="1"/>
            <a:stCxn id="87050" idx="3"/>
            <a:endCxn id="87052" idx="0"/>
          </p:cNvCxnSpPr>
          <p:nvPr/>
        </p:nvCxnSpPr>
        <p:spPr bwMode="auto">
          <a:xfrm flipH="1">
            <a:off x="1933575" y="2984500"/>
            <a:ext cx="290513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0" name="AutoShape 20">
            <a:extLst>
              <a:ext uri="{FF2B5EF4-FFF2-40B4-BE49-F238E27FC236}">
                <a16:creationId xmlns:a16="http://schemas.microsoft.com/office/drawing/2014/main" id="{B0FC8154-A56F-4E1B-B6E5-CE42FD7B2134}"/>
              </a:ext>
            </a:extLst>
          </p:cNvPr>
          <p:cNvCxnSpPr>
            <a:cxnSpLocks noChangeShapeType="1"/>
            <a:stCxn id="87050" idx="5"/>
            <a:endCxn id="87053" idx="0"/>
          </p:cNvCxnSpPr>
          <p:nvPr/>
        </p:nvCxnSpPr>
        <p:spPr bwMode="auto">
          <a:xfrm>
            <a:off x="2936875" y="2984500"/>
            <a:ext cx="36512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1" name="AutoShape 21">
            <a:extLst>
              <a:ext uri="{FF2B5EF4-FFF2-40B4-BE49-F238E27FC236}">
                <a16:creationId xmlns:a16="http://schemas.microsoft.com/office/drawing/2014/main" id="{0294199D-BDDC-48A2-875D-E3CCE428F373}"/>
              </a:ext>
            </a:extLst>
          </p:cNvPr>
          <p:cNvCxnSpPr>
            <a:cxnSpLocks noChangeShapeType="1"/>
            <a:stCxn id="87051" idx="3"/>
            <a:endCxn id="87054" idx="0"/>
          </p:cNvCxnSpPr>
          <p:nvPr/>
        </p:nvCxnSpPr>
        <p:spPr bwMode="auto">
          <a:xfrm flipH="1">
            <a:off x="4454525" y="2984500"/>
            <a:ext cx="21907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2" name="AutoShape 22">
            <a:extLst>
              <a:ext uri="{FF2B5EF4-FFF2-40B4-BE49-F238E27FC236}">
                <a16:creationId xmlns:a16="http://schemas.microsoft.com/office/drawing/2014/main" id="{20964C76-D2E2-4FAD-BB63-52D5B1EEDE69}"/>
              </a:ext>
            </a:extLst>
          </p:cNvPr>
          <p:cNvCxnSpPr>
            <a:cxnSpLocks noChangeShapeType="1"/>
            <a:stCxn id="87051" idx="5"/>
            <a:endCxn id="87055" idx="0"/>
          </p:cNvCxnSpPr>
          <p:nvPr/>
        </p:nvCxnSpPr>
        <p:spPr bwMode="auto">
          <a:xfrm>
            <a:off x="5386388" y="2984500"/>
            <a:ext cx="436562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76" name="Oval 36">
            <a:extLst>
              <a:ext uri="{FF2B5EF4-FFF2-40B4-BE49-F238E27FC236}">
                <a16:creationId xmlns:a16="http://schemas.microsoft.com/office/drawing/2014/main" id="{05C58954-404B-45A6-B42B-937A071F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4868863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2 +</a:t>
            </a:r>
          </a:p>
          <a:p>
            <a:pPr algn="ctr"/>
            <a:r>
              <a:rPr lang="en-US" altLang="en-US"/>
              <a:t>2 -</a:t>
            </a:r>
          </a:p>
          <a:p>
            <a:pPr algn="ctr"/>
            <a:endParaRPr lang="en-US" altLang="en-US"/>
          </a:p>
        </p:txBody>
      </p:sp>
      <p:sp>
        <p:nvSpPr>
          <p:cNvPr id="87077" name="Oval 37">
            <a:extLst>
              <a:ext uri="{FF2B5EF4-FFF2-40B4-BE49-F238E27FC236}">
                <a16:creationId xmlns:a16="http://schemas.microsoft.com/office/drawing/2014/main" id="{9ADCFD8F-5828-4CB8-A11A-95854C50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868863"/>
            <a:ext cx="10080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2 +</a:t>
            </a:r>
          </a:p>
          <a:p>
            <a:pPr algn="ctr"/>
            <a:r>
              <a:rPr lang="en-US" altLang="en-US"/>
              <a:t>2 -</a:t>
            </a:r>
          </a:p>
          <a:p>
            <a:pPr algn="ctr"/>
            <a:endParaRPr lang="en-US" altLang="en-US"/>
          </a:p>
        </p:txBody>
      </p:sp>
      <p:cxnSp>
        <p:nvCxnSpPr>
          <p:cNvPr id="87080" name="AutoShape 40">
            <a:extLst>
              <a:ext uri="{FF2B5EF4-FFF2-40B4-BE49-F238E27FC236}">
                <a16:creationId xmlns:a16="http://schemas.microsoft.com/office/drawing/2014/main" id="{33B707B6-7EE4-47A7-8CD4-5F04FF09C593}"/>
              </a:ext>
            </a:extLst>
          </p:cNvPr>
          <p:cNvCxnSpPr>
            <a:cxnSpLocks noChangeShapeType="1"/>
            <a:stCxn id="87052" idx="4"/>
            <a:endCxn id="87076" idx="1"/>
          </p:cNvCxnSpPr>
          <p:nvPr/>
        </p:nvCxnSpPr>
        <p:spPr bwMode="auto">
          <a:xfrm flipH="1">
            <a:off x="1325563" y="4292600"/>
            <a:ext cx="608012" cy="660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81" name="AutoShape 41">
            <a:extLst>
              <a:ext uri="{FF2B5EF4-FFF2-40B4-BE49-F238E27FC236}">
                <a16:creationId xmlns:a16="http://schemas.microsoft.com/office/drawing/2014/main" id="{6C787418-A4EF-464D-9844-A1161B5CEC16}"/>
              </a:ext>
            </a:extLst>
          </p:cNvPr>
          <p:cNvCxnSpPr>
            <a:cxnSpLocks noChangeShapeType="1"/>
            <a:stCxn id="87052" idx="4"/>
            <a:endCxn id="87077" idx="0"/>
          </p:cNvCxnSpPr>
          <p:nvPr/>
        </p:nvCxnSpPr>
        <p:spPr bwMode="auto">
          <a:xfrm>
            <a:off x="1933575" y="4292600"/>
            <a:ext cx="792163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82" name="Text Box 42">
            <a:extLst>
              <a:ext uri="{FF2B5EF4-FFF2-40B4-BE49-F238E27FC236}">
                <a16:creationId xmlns:a16="http://schemas.microsoft.com/office/drawing/2014/main" id="{F195A533-A92A-4700-AB1C-D7152FD1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105400"/>
            <a:ext cx="235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bad splitting…</a:t>
            </a:r>
          </a:p>
        </p:txBody>
      </p:sp>
      <p:sp>
        <p:nvSpPr>
          <p:cNvPr id="87083" name="Line 43">
            <a:extLst>
              <a:ext uri="{FF2B5EF4-FFF2-40B4-BE49-F238E27FC236}">
                <a16:creationId xmlns:a16="http://schemas.microsoft.com/office/drawing/2014/main" id="{4BA5B86B-937F-439F-B93F-4D3D1F68F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1138" y="1773238"/>
            <a:ext cx="163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5" name="Text Box 45">
            <a:extLst>
              <a:ext uri="{FF2B5EF4-FFF2-40B4-BE49-F238E27FC236}">
                <a16:creationId xmlns:a16="http://schemas.microsoft.com/office/drawing/2014/main" id="{DDFC0A00-0EA0-49DB-899F-BA14E912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412875"/>
            <a:ext cx="2763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the distribution of 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each class (not attribute)</a:t>
            </a:r>
          </a:p>
          <a:p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2DCE-BDCB-484D-B551-AE475313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EAE04F-742F-49AC-A043-97929C016AD5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7A844-800C-453D-AF4D-FFE5CCF3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AC5B2-FE03-4DE9-8A3E-10C0036B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B1CD5E4-5200-485A-9B16-2741FC1740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How do we choose the test ?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9152906D-ED7F-4136-B86B-9FF7DD3C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940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Which attribute should be used as the test?</a:t>
            </a:r>
          </a:p>
          <a:p>
            <a:endParaRPr lang="en-US" altLang="en-US" sz="2400">
              <a:latin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</a:rPr>
              <a:t>Intuitively, you would prefer the 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one that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separates</a:t>
            </a:r>
            <a:r>
              <a:rPr lang="en-US" altLang="en-US" sz="2400">
                <a:latin typeface="Calibri" panose="020F0502020204030204" pitchFamily="34" charset="0"/>
              </a:rPr>
              <a:t>  the training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examples as much as possible.</a:t>
            </a:r>
          </a:p>
          <a:p>
            <a:endParaRPr lang="en-US" altLang="en-US" sz="2400">
              <a:latin typeface="Calibri" panose="020F0502020204030204" pitchFamily="34" charset="0"/>
            </a:endParaRPr>
          </a:p>
        </p:txBody>
      </p:sp>
      <p:pic>
        <p:nvPicPr>
          <p:cNvPr id="86041" name="Picture 25">
            <a:extLst>
              <a:ext uri="{FF2B5EF4-FFF2-40B4-BE49-F238E27FC236}">
                <a16:creationId xmlns:a16="http://schemas.microsoft.com/office/drawing/2014/main" id="{A5306472-075A-4ACD-85AF-5F6F1CB4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7563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2" name="Picture 26">
            <a:extLst>
              <a:ext uri="{FF2B5EF4-FFF2-40B4-BE49-F238E27FC236}">
                <a16:creationId xmlns:a16="http://schemas.microsoft.com/office/drawing/2014/main" id="{210679CC-9027-4F4B-B114-02B2379B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341438"/>
            <a:ext cx="177641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3" name="Picture 27">
            <a:extLst>
              <a:ext uri="{FF2B5EF4-FFF2-40B4-BE49-F238E27FC236}">
                <a16:creationId xmlns:a16="http://schemas.microsoft.com/office/drawing/2014/main" id="{03F3F1B0-FA3F-434D-BC32-D16D1D08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3779838"/>
            <a:ext cx="2438400" cy="219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4" name="Picture 28">
            <a:extLst>
              <a:ext uri="{FF2B5EF4-FFF2-40B4-BE49-F238E27FC236}">
                <a16:creationId xmlns:a16="http://schemas.microsoft.com/office/drawing/2014/main" id="{FB434049-5C46-4F15-B3CF-B6EA4749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5E37-F5FF-464B-B55F-1CDAD536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8254D-3844-4281-B030-FA15052CA7C1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E6751-6310-4710-B970-3BC758F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AD0DE-4F7A-4587-AB71-6A95B1EF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D2E63F6-FADA-4A74-BB68-AD18DDC52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CC3620F-14E1-4F62-81B8-DA1C9462821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Information gain is one criteria to decide on the</a:t>
            </a:r>
          </a:p>
          <a:p>
            <a:r>
              <a:rPr lang="en-US" altLang="en-US" b="0"/>
              <a:t>attribute.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1EDEC-E6F9-46A6-B6E4-2B39BA8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FCA49-9DD8-458E-9423-90FA21B968F6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F38A6-7041-447C-9AB8-7FA0E513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D8B96-315D-4E16-9431-BC83D73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55FC781-7286-4874-B74C-7AB3CFCA859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Information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227F86A-63D2-4B7F-AAC9-0A8A5D23C30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0"/>
              <a:t>Imagine:</a:t>
            </a:r>
          </a:p>
          <a:p>
            <a:r>
              <a:rPr lang="en-US" altLang="en-US" sz="2400" b="0"/>
              <a:t>1. Someone is about to tell you your own name</a:t>
            </a:r>
          </a:p>
          <a:p>
            <a:r>
              <a:rPr lang="en-US" altLang="en-US" sz="2400" b="0"/>
              <a:t>2. You are about to observe the outcome of a dice roll</a:t>
            </a:r>
          </a:p>
          <a:p>
            <a:r>
              <a:rPr lang="en-US" altLang="en-US" sz="2400" b="0"/>
              <a:t>2. You are about to observe the outcome of a coin flip</a:t>
            </a:r>
          </a:p>
          <a:p>
            <a:r>
              <a:rPr lang="en-US" altLang="en-US" sz="2400" b="0"/>
              <a:t>3. You are about to observe the outcome of a biased coin flip</a:t>
            </a:r>
          </a:p>
          <a:p>
            <a:endParaRPr lang="en-US" altLang="en-US" sz="2800" b="0"/>
          </a:p>
          <a:p>
            <a:r>
              <a:rPr lang="en-US" altLang="en-US" sz="2800" b="0"/>
              <a:t>Each situation have a different </a:t>
            </a:r>
            <a:r>
              <a:rPr lang="en-US" altLang="en-US" sz="2800" b="0" i="1">
                <a:solidFill>
                  <a:srgbClr val="FF0000"/>
                </a:solidFill>
              </a:rPr>
              <a:t>amount of uncertainty</a:t>
            </a:r>
          </a:p>
          <a:p>
            <a:r>
              <a:rPr lang="en-US" altLang="en-US" sz="2800" b="0"/>
              <a:t>as to what outcome you will observe.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5FD6B-6D5E-4E24-A334-2072D76F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2C1EF-E1D5-459B-AD2A-37B9ACAFEEE8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5DF0A-C87D-4AE0-95D1-A962DD66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EB29-E3A0-4F85-AF08-811F55E5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CD1D91F-E7D7-45BF-A7B3-A0D1BAED4C9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Information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66E7D23-B4A3-479C-B432-D0D0070E06E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b="0"/>
              <a:t>Information:</a:t>
            </a:r>
          </a:p>
          <a:p>
            <a:r>
              <a:rPr lang="en-US" altLang="en-US" sz="2400" b="0">
                <a:solidFill>
                  <a:srgbClr val="FF0000"/>
                </a:solidFill>
              </a:rPr>
              <a:t>reduction in uncertainty (amount of surprise in the outcome)</a:t>
            </a:r>
          </a:p>
          <a:p>
            <a:endParaRPr lang="en-US" altLang="en-US" sz="2400" b="0"/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C00897C0-7021-4A7C-9C3A-32F338B27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2636838"/>
          <a:ext cx="3495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4" imgW="1904760" imgH="419040" progId="Equation.DSMT4">
                  <p:embed/>
                </p:oleObj>
              </mc:Choice>
              <mc:Fallback>
                <p:oleObj name="Equation" r:id="rId4" imgW="1904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636838"/>
                        <a:ext cx="3495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5">
            <a:extLst>
              <a:ext uri="{FF2B5EF4-FFF2-40B4-BE49-F238E27FC236}">
                <a16:creationId xmlns:a16="http://schemas.microsoft.com/office/drawing/2014/main" id="{F2E862B6-5BD0-4514-BE7D-7F7648BA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56075"/>
            <a:ext cx="457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Calibri" panose="020F0502020204030204" pitchFamily="34" charset="0"/>
              </a:rPr>
              <a:t>Observing the outcome of a coin flip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     is head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 sz="2000">
                <a:latin typeface="Calibri" panose="020F0502020204030204" pitchFamily="34" charset="0"/>
              </a:rPr>
              <a:t>Observe the outcome of a dice is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     6</a:t>
            </a:r>
          </a:p>
          <a:p>
            <a:pPr eaLnBrk="1" hangingPunct="1"/>
            <a:endParaRPr lang="en-US" altLang="en-US" sz="2000">
              <a:latin typeface="Calibri" panose="020F0502020204030204" pitchFamily="34" charset="0"/>
            </a:endParaRPr>
          </a:p>
          <a:p>
            <a:pPr eaLnBrk="1" hangingPunct="1"/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32CDC17E-A3F2-4CD8-902A-29917DC15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6847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4F0F725D-4987-41A8-A722-066AA8669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445000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445000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Line 12">
            <a:extLst>
              <a:ext uri="{FF2B5EF4-FFF2-40B4-BE49-F238E27FC236}">
                <a16:creationId xmlns:a16="http://schemas.microsoft.com/office/drawing/2014/main" id="{8F462297-7442-4A1E-845B-B59DBF72A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53086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25DC028A-E6DD-48C0-AF19-7EF52FD19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103813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03813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Text Box 15">
            <a:extLst>
              <a:ext uri="{FF2B5EF4-FFF2-40B4-BE49-F238E27FC236}">
                <a16:creationId xmlns:a16="http://schemas.microsoft.com/office/drawing/2014/main" id="{D47C5B6C-5CE2-44FD-8B83-26D42917A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6865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If the probability of this event happening is small and it happens 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the information is large.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194F0-93F1-412B-97BF-E64FF453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75849-3A72-4432-AF5A-D1773877734F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285E3-FD0D-4BC4-890B-C3F6C0DC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F9AB-3B95-4ADA-91C1-E84E5C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2642DEB-1857-4D82-876E-44518A8229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3BFF11D-9D91-42F2-BFD1-AE361896D65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b="0"/>
              <a:t>     The </a:t>
            </a:r>
            <a:r>
              <a:rPr lang="en-US" altLang="en-US" sz="2400" b="0" i="1">
                <a:solidFill>
                  <a:srgbClr val="CC0000"/>
                </a:solidFill>
              </a:rPr>
              <a:t>expected amount of information</a:t>
            </a:r>
            <a:r>
              <a:rPr lang="en-US" altLang="en-US" sz="2400" b="0"/>
              <a:t> when observing the output of a random variable X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99A2DF82-6B1E-4C5F-9F0F-7244A76AB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52738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3" imgW="3416040" imgH="342720" progId="Equation.DSMT4">
                  <p:embed/>
                </p:oleObj>
              </mc:Choice>
              <mc:Fallback>
                <p:oleObj name="Equation" r:id="rId3" imgW="341604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>
            <a:extLst>
              <a:ext uri="{FF2B5EF4-FFF2-40B4-BE49-F238E27FC236}">
                <a16:creationId xmlns:a16="http://schemas.microsoft.com/office/drawing/2014/main" id="{A1021F06-8CB9-4A0B-BE64-9786FA67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794125"/>
            <a:ext cx="761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>
                <a:latin typeface="Calibri" panose="020F0502020204030204" pitchFamily="34" charset="0"/>
              </a:rPr>
              <a:t>If there X can have 8 outcomes and all are equally likely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C2C1F886-653E-4B4C-BE58-CEFDE3462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2963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5" imgW="1854000" imgH="342720" progId="Equation.DSMT4">
                  <p:embed/>
                </p:oleObj>
              </mc:Choice>
              <mc:Fallback>
                <p:oleObj name="Equation" r:id="rId5" imgW="18540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>
            <a:extLst>
              <a:ext uri="{FF2B5EF4-FFF2-40B4-BE49-F238E27FC236}">
                <a16:creationId xmlns:a16="http://schemas.microsoft.com/office/drawing/2014/main" id="{5A4FF33E-FAE7-4237-9FFD-BE2BC53D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6529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384-B0C6-42BC-9147-454DC60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ED73E-B617-4092-B26E-D1D4B4212D1E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0EBB1-CF6D-4F87-A01D-8E2A9FCA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9CB9-A61C-425C-BE95-DD85C4F8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112C965-FF21-45ED-979F-5904D29FD6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Entropy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EE8B61C-CFEA-46F2-8012-F92895E2C7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US" altLang="en-US" sz="2400" b="0"/>
              <a:t>If  there are </a:t>
            </a:r>
            <a:r>
              <a:rPr lang="en-US" altLang="en-US" sz="2400" b="0" i="1"/>
              <a:t>k</a:t>
            </a:r>
            <a:r>
              <a:rPr lang="en-US" altLang="en-US" sz="2400" b="0"/>
              <a:t> possible outcomes</a:t>
            </a:r>
          </a:p>
          <a:p>
            <a:endParaRPr lang="en-US" altLang="en-US" b="0"/>
          </a:p>
          <a:p>
            <a:endParaRPr lang="en-US" altLang="en-US" sz="2400" b="0"/>
          </a:p>
          <a:p>
            <a:r>
              <a:rPr lang="en-US" altLang="en-US" sz="2400" b="0"/>
              <a:t>Equality holds when all outcomes are equally likely </a:t>
            </a:r>
          </a:p>
          <a:p>
            <a:endParaRPr lang="en-US" altLang="en-US" sz="2400" b="0"/>
          </a:p>
          <a:p>
            <a:r>
              <a:rPr lang="en-US" altLang="en-US" sz="2400" b="0"/>
              <a:t>The more the probability distribution</a:t>
            </a:r>
          </a:p>
          <a:p>
            <a:r>
              <a:rPr lang="en-US" altLang="en-US" sz="2400" b="0"/>
              <a:t>the deviates from </a:t>
            </a:r>
          </a:p>
          <a:p>
            <a:r>
              <a:rPr lang="en-US" altLang="en-US" sz="2400" b="0"/>
              <a:t>uniformity</a:t>
            </a:r>
          </a:p>
          <a:p>
            <a:r>
              <a:rPr lang="en-US" altLang="en-US" sz="2400" b="0"/>
              <a:t>the lower the entropy</a:t>
            </a: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21057DB0-7958-4B4D-9B08-9DEE8BC3C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989138"/>
          <a:ext cx="2592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25923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6" name="Picture 6">
            <a:extLst>
              <a:ext uri="{FF2B5EF4-FFF2-40B4-BE49-F238E27FC236}">
                <a16:creationId xmlns:a16="http://schemas.microsoft.com/office/drawing/2014/main" id="{B72476E0-E9E8-40A9-BCE8-D200D8B8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4500563" y="3429000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7CA25-883E-4D21-9403-3A41D58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24951D-7B77-48DA-BA8E-4F8AF2469CA0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AFB82-A8C0-4F17-90F7-87C7DA8E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A50C-C7EB-49EF-9199-8E10099D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9DFF306-1724-4F26-8A45-88B7DF8F86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Entropy, purity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E0BD41F-7E79-4791-8489-5BE77F39BAB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Entropy measures the purity </a:t>
            </a:r>
          </a:p>
          <a:p>
            <a:endParaRPr lang="en-US" altLang="en-US" b="0"/>
          </a:p>
          <a:p>
            <a:endParaRPr lang="en-US" altLang="en-US" b="0"/>
          </a:p>
        </p:txBody>
      </p:sp>
      <p:sp>
        <p:nvSpPr>
          <p:cNvPr id="93188" name="Oval 4">
            <a:extLst>
              <a:ext uri="{FF2B5EF4-FFF2-40B4-BE49-F238E27FC236}">
                <a16:creationId xmlns:a16="http://schemas.microsoft.com/office/drawing/2014/main" id="{C0A3281E-356A-45E6-AAD5-050C99D8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708275"/>
            <a:ext cx="1822450" cy="1423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4 +</a:t>
            </a:r>
          </a:p>
          <a:p>
            <a:pPr algn="ctr"/>
            <a:r>
              <a:rPr lang="en-US" altLang="en-US"/>
              <a:t>4 -</a:t>
            </a:r>
          </a:p>
          <a:p>
            <a:pPr algn="ctr"/>
            <a:endParaRPr lang="en-US" altLang="en-US"/>
          </a:p>
        </p:txBody>
      </p:sp>
      <p:sp>
        <p:nvSpPr>
          <p:cNvPr id="93189" name="Oval 5">
            <a:extLst>
              <a:ext uri="{FF2B5EF4-FFF2-40B4-BE49-F238E27FC236}">
                <a16:creationId xmlns:a16="http://schemas.microsoft.com/office/drawing/2014/main" id="{87B39AF5-F4E4-427B-B9B4-B6D1DED5F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636838"/>
            <a:ext cx="1822450" cy="1423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8 +</a:t>
            </a:r>
          </a:p>
          <a:p>
            <a:pPr algn="ctr"/>
            <a:r>
              <a:rPr lang="en-US" altLang="en-US"/>
              <a:t>0 -</a:t>
            </a:r>
          </a:p>
          <a:p>
            <a:pPr algn="ctr"/>
            <a:endParaRPr lang="en-US" altLang="en-US"/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9E0F6C95-2617-4DCD-A35C-689D93F5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381500"/>
            <a:ext cx="4002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The distribution is less uniform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Entropy  is lower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The node is purer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A2BB-AC4F-4818-AF4E-AAAE0FE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B29CE-E240-42E2-B3FB-722E4D8DEBCE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80137-E001-44B6-9B06-69EB8301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1D24E-075F-41BE-82A2-92682160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B3BE611-359C-4E74-911D-3E853B59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44516D8-41A1-4F12-A2EA-67E26A80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Tree representation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Brief information theory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Learning decision trees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Bagging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Random forests</a:t>
            </a:r>
          </a:p>
          <a:p>
            <a:pPr lvl="1" eaLnBrk="1" hangingPunct="1"/>
            <a:endParaRPr lang="en-US" altLang="en-US" b="1"/>
          </a:p>
          <a:p>
            <a:pPr eaLnBrk="1" hangingPunct="1"/>
            <a:endParaRPr lang="en-US" altLang="en-US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0225D-7A18-455B-A142-B883E9B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776AF-75BB-4D91-9975-073E6E6CDAA0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70C66-26F8-4394-A644-E80AD473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DE04-FBA2-4938-AB7A-4240319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04E060B-4BBE-4C5C-BFF6-612E2C03883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Conditional entropy</a:t>
            </a:r>
          </a:p>
        </p:txBody>
      </p:sp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465227FD-50D5-488C-A445-63C90C14F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Equation" r:id="rId3" imgW="1790640" imgH="533160" progId="Equation.DSMT4">
                  <p:embed/>
                </p:oleObj>
              </mc:Choice>
              <mc:Fallback>
                <p:oleObj name="Equation" r:id="rId3" imgW="179064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24530839-25AD-487C-B5BF-1FD36723D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997200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5" imgW="2209680" imgH="355320" progId="Equation.DSMT4">
                  <p:embed/>
                </p:oleObj>
              </mc:Choice>
              <mc:Fallback>
                <p:oleObj name="Equation" r:id="rId5" imgW="220968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7942E1C4-F970-4CCE-BE07-506475162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7" imgW="2374560" imgH="355320" progId="Equation.DSMT4">
                  <p:embed/>
                </p:oleObj>
              </mc:Choice>
              <mc:Fallback>
                <p:oleObj name="Equation" r:id="rId7" imgW="23745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D44F-1875-4400-9813-37AC424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7F8A3-491B-4A69-BFDE-320EA64DFE24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1E5F-CDC7-4724-9C6A-EC34A770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A7A80-1917-4E50-97E8-D8FFE311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1A1616B-E4D2-4C45-80E9-69A47AF12F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4FC5682-47BF-4F9E-8B7A-CE8FFDAA16C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IG(X,Y)=H(X)-H(X|Y)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2912FDC5-7053-410A-B854-17EEA398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19363"/>
            <a:ext cx="7632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000">
                <a:latin typeface="Calibri" panose="020F0502020204030204" pitchFamily="34" charset="0"/>
              </a:rPr>
              <a:t>Reduction in uncertainty by knowing Y</a:t>
            </a:r>
          </a:p>
        </p:txBody>
      </p:sp>
      <p:sp>
        <p:nvSpPr>
          <p:cNvPr id="94342" name="Rectangle 134">
            <a:extLst>
              <a:ext uri="{FF2B5EF4-FFF2-40B4-BE49-F238E27FC236}">
                <a16:creationId xmlns:a16="http://schemas.microsoft.com/office/drawing/2014/main" id="{E6095937-7C04-49EA-8678-8F7714A9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3463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600">
                <a:latin typeface="Calibri" panose="020F0502020204030204" pitchFamily="34" charset="0"/>
              </a:rPr>
              <a:t>Information gain: </a:t>
            </a:r>
          </a:p>
          <a:p>
            <a:r>
              <a:rPr lang="en-US" altLang="zh-TW" sz="2600">
                <a:solidFill>
                  <a:srgbClr val="CC0000"/>
                </a:solidFill>
                <a:latin typeface="Calibri" panose="020F0502020204030204" pitchFamily="34" charset="0"/>
              </a:rPr>
              <a:t>(information before split) – (information after split)</a:t>
            </a:r>
            <a:endParaRPr lang="en-US" altLang="en-US" sz="26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F90C7-B0F1-40FB-8F50-9C4A9B8B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B1D4B-0270-4608-A435-6DB5DB43FCF9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874EA-CA4A-41D3-82B1-A169777D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5CC94-D9BD-4E22-9C98-C9DF3883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0D20B9E-C853-4000-BD2B-45F86643DAE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Information Gain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EEFB6DF-42C1-4981-8329-4A52A65B02C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b="0"/>
              <a:t>Information gain: </a:t>
            </a:r>
          </a:p>
          <a:p>
            <a:r>
              <a:rPr lang="en-US" altLang="zh-TW" sz="2800" b="0">
                <a:solidFill>
                  <a:srgbClr val="CC0000"/>
                </a:solidFill>
              </a:rPr>
              <a:t>(information before split) </a:t>
            </a:r>
            <a:r>
              <a:rPr lang="en-US" altLang="zh-TW" sz="2800" b="0">
                <a:solidFill>
                  <a:srgbClr val="CC0000"/>
                </a:solidFill>
                <a:latin typeface="Tahoma" panose="020B0604030504040204" pitchFamily="34" charset="0"/>
              </a:rPr>
              <a:t>–</a:t>
            </a:r>
            <a:r>
              <a:rPr lang="en-US" altLang="zh-TW" sz="2800" b="0">
                <a:solidFill>
                  <a:srgbClr val="CC0000"/>
                </a:solidFill>
              </a:rPr>
              <a:t> (information after split)</a:t>
            </a:r>
            <a:endParaRPr lang="en-US" altLang="en-US" sz="2800" b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CC12A-278C-41FF-A845-E917327E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7185A-4DBF-4E60-8EFD-3D07EBEDA1C5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C0BF0-35E2-4500-A719-27714108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9E1C-4D8E-4E15-B18F-E0C92236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27E1B0F-DDEA-4B01-BAE0-3B619E18C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Example</a:t>
            </a:r>
          </a:p>
        </p:txBody>
      </p:sp>
      <p:graphicFrame>
        <p:nvGraphicFramePr>
          <p:cNvPr id="95503" name="Group 271">
            <a:extLst>
              <a:ext uri="{FF2B5EF4-FFF2-40B4-BE49-F238E27FC236}">
                <a16:creationId xmlns:a16="http://schemas.microsoft.com/office/drawing/2014/main" id="{6DD1AE0A-0ADD-4E1A-BB61-4AD619CBD244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1700213"/>
          <a:ext cx="2732087" cy="168116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896718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45693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039206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391217714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23487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84241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401568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88378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3353"/>
                  </a:ext>
                </a:extLst>
              </a:tr>
            </a:tbl>
          </a:graphicData>
        </a:graphic>
      </p:graphicFrame>
      <p:sp>
        <p:nvSpPr>
          <p:cNvPr id="95497" name="Text Box 265">
            <a:extLst>
              <a:ext uri="{FF2B5EF4-FFF2-40B4-BE49-F238E27FC236}">
                <a16:creationId xmlns:a16="http://schemas.microsoft.com/office/drawing/2014/main" id="{41A040E2-2E5F-454E-B412-28A7D061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890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Attributes</a:t>
            </a:r>
          </a:p>
        </p:txBody>
      </p:sp>
      <p:sp>
        <p:nvSpPr>
          <p:cNvPr id="95498" name="Text Box 266">
            <a:extLst>
              <a:ext uri="{FF2B5EF4-FFF2-40B4-BE49-F238E27FC236}">
                <a16:creationId xmlns:a16="http://schemas.microsoft.com/office/drawing/2014/main" id="{A0BB4839-2637-4923-882F-C2903FB4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12684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Labels</a:t>
            </a:r>
          </a:p>
        </p:txBody>
      </p:sp>
      <p:sp>
        <p:nvSpPr>
          <p:cNvPr id="95499" name="Rectangle 267">
            <a:extLst>
              <a:ext uri="{FF2B5EF4-FFF2-40B4-BE49-F238E27FC236}">
                <a16:creationId xmlns:a16="http://schemas.microsoft.com/office/drawing/2014/main" id="{1F69576C-07B1-473F-9852-E01F8DAC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IG(X1,Y) =  H(Y) – H(Y|X1)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</a:rPr>
              <a:t>H(Y)       = - (5/10) log(5/10) -5/10log(5/10) = 1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H(Y|X1) =  P(X1=T)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H(Y|X1=T</a:t>
            </a:r>
            <a:r>
              <a:rPr lang="en-US" altLang="en-US" sz="2000">
                <a:latin typeface="Times New Roman" panose="02020603050405020304" pitchFamily="18" charset="0"/>
              </a:rPr>
              <a:t>) + P(X1=F) 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H(Y|X1=F)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               =  4/10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(1log 1 + 0 log 0) +6/10 (5/6log 5/6 +1/6log1/6)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latin typeface="Times New Roman" panose="02020603050405020304" pitchFamily="18" charset="0"/>
              </a:rPr>
              <a:t>= 0.39</a:t>
            </a:r>
          </a:p>
        </p:txBody>
      </p:sp>
      <p:sp>
        <p:nvSpPr>
          <p:cNvPr id="95501" name="Text Box 269">
            <a:extLst>
              <a:ext uri="{FF2B5EF4-FFF2-40B4-BE49-F238E27FC236}">
                <a16:creationId xmlns:a16="http://schemas.microsoft.com/office/drawing/2014/main" id="{01F01AA4-6E94-4890-8E1F-302FCB37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18175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Information gain (X1,Y)= 1-0.39=0.61</a:t>
            </a:r>
          </a:p>
        </p:txBody>
      </p:sp>
      <p:sp>
        <p:nvSpPr>
          <p:cNvPr id="95504" name="Text Box 272">
            <a:extLst>
              <a:ext uri="{FF2B5EF4-FFF2-40B4-BE49-F238E27FC236}">
                <a16:creationId xmlns:a16="http://schemas.microsoft.com/office/drawing/2014/main" id="{2DF14258-56A3-4CDC-9D46-0DAA4EF80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11325"/>
            <a:ext cx="453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Which one do we choose X1 or X2?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538AA-343D-421A-A4AF-1950471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B98E0A-DD0F-42F5-8EAE-AF35A5DCC994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52AA8-35E3-49BF-BA23-036C2ABB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6CF2-BF22-41DD-94EF-6EA63A5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1" name="Rectangle 15">
            <a:extLst>
              <a:ext uri="{FF2B5EF4-FFF2-40B4-BE49-F238E27FC236}">
                <a16:creationId xmlns:a16="http://schemas.microsoft.com/office/drawing/2014/main" id="{FDD71AD5-D91E-4C32-BA94-16F53757A8C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Which one do we choose?</a:t>
            </a:r>
          </a:p>
        </p:txBody>
      </p:sp>
      <p:graphicFrame>
        <p:nvGraphicFramePr>
          <p:cNvPr id="60434" name="Group 18">
            <a:extLst>
              <a:ext uri="{FF2B5EF4-FFF2-40B4-BE49-F238E27FC236}">
                <a16:creationId xmlns:a16="http://schemas.microsoft.com/office/drawing/2014/main" id="{5EE12244-8C3A-4AEE-A7D4-A6E312BDCFDA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82566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3597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39312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47087511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7959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67683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3905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503229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91870"/>
                  </a:ext>
                </a:extLst>
              </a:tr>
            </a:tbl>
          </a:graphicData>
        </a:graphic>
      </p:graphicFrame>
      <p:sp>
        <p:nvSpPr>
          <p:cNvPr id="60466" name="Text Box 50">
            <a:extLst>
              <a:ext uri="{FF2B5EF4-FFF2-40B4-BE49-F238E27FC236}">
                <a16:creationId xmlns:a16="http://schemas.microsoft.com/office/drawing/2014/main" id="{C03BC519-FD84-4A77-9EAD-A98293CC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541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Information gain (X1,Y)= 0.61</a:t>
            </a:r>
          </a:p>
        </p:txBody>
      </p:sp>
      <p:sp>
        <p:nvSpPr>
          <p:cNvPr id="60467" name="Text Box 51">
            <a:extLst>
              <a:ext uri="{FF2B5EF4-FFF2-40B4-BE49-F238E27FC236}">
                <a16:creationId xmlns:a16="http://schemas.microsoft.com/office/drawing/2014/main" id="{17FC0C48-9270-4B20-89E9-55F5FB69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418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Information gain (X2,Y)= 0.12</a:t>
            </a:r>
          </a:p>
        </p:txBody>
      </p:sp>
      <p:sp>
        <p:nvSpPr>
          <p:cNvPr id="60469" name="Text Box 53">
            <a:extLst>
              <a:ext uri="{FF2B5EF4-FFF2-40B4-BE49-F238E27FC236}">
                <a16:creationId xmlns:a16="http://schemas.microsoft.com/office/drawing/2014/main" id="{9FFE49F7-E8A7-44CA-B49B-8C9D718C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337175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Pick X1</a:t>
            </a:r>
          </a:p>
        </p:txBody>
      </p:sp>
      <p:sp>
        <p:nvSpPr>
          <p:cNvPr id="60471" name="Rectangle 55">
            <a:extLst>
              <a:ext uri="{FF2B5EF4-FFF2-40B4-BE49-F238E27FC236}">
                <a16:creationId xmlns:a16="http://schemas.microsoft.com/office/drawing/2014/main" id="{53C126D1-6D87-42E9-94D4-0E37E781D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19675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Pick  the  variable which provides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most  information gain about 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D384-8DD0-4311-ACF9-A6CEFC38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849-D9AA-49A3-AB86-57706D34F6B4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9B7A-EC02-49DD-B4C0-89E6DA48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C218-58B6-4F60-8B78-B497590D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7903B34-92C4-4DA4-BDEB-9EB08E74D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Recurse on branches</a:t>
            </a:r>
          </a:p>
        </p:txBody>
      </p:sp>
      <p:graphicFrame>
        <p:nvGraphicFramePr>
          <p:cNvPr id="96295" name="Group 39">
            <a:extLst>
              <a:ext uri="{FF2B5EF4-FFF2-40B4-BE49-F238E27FC236}">
                <a16:creationId xmlns:a16="http://schemas.microsoft.com/office/drawing/2014/main" id="{AD929745-768E-40A8-B373-143F77A2A1CD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07619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0860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59165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1040133637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63227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96426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42855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4920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85445"/>
                  </a:ext>
                </a:extLst>
              </a:tr>
            </a:tbl>
          </a:graphicData>
        </a:graphic>
      </p:graphicFrame>
      <p:sp>
        <p:nvSpPr>
          <p:cNvPr id="96296" name="Text Box 40">
            <a:extLst>
              <a:ext uri="{FF2B5EF4-FFF2-40B4-BE49-F238E27FC236}">
                <a16:creationId xmlns:a16="http://schemas.microsoft.com/office/drawing/2014/main" id="{123541AA-43AA-4E74-9267-43E63CE9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36855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One branch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40DC8259-60E4-4605-966F-5A7B7C7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13372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other branch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5829D-5628-4B85-94B9-A50B884C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E0171-FFB1-4354-A931-BCCAEB29F235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5C0F-52FA-43BC-A0AB-93CE0860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24FFF-92A2-45F7-8DD7-DFC91477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2E51F3F-BE96-4BC7-8355-4DF1DD52906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Caveats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004D08C-9B76-45AF-9DC0-93F5684DED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b="0"/>
              <a:t>The number of possible values influences the information gain.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b="0"/>
          </a:p>
          <a:p>
            <a:endParaRPr lang="en-US" altLang="en-US" sz="2400" b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0"/>
              <a:t>The more possible values, the higher the gain (the more likely it is to form small, but pure partitions)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31362-2181-40D9-B812-41B631CF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23FA26-49DC-49EA-9BD0-695D4140AC1A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59726-F6C4-4C02-BAA9-4BE253C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160D-2B7F-4161-BC23-1DC6A2B4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1C727D6-35E7-4CFB-8112-E41E065F45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Purity (diversity) measures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9D2F1BA-5467-4A4E-9B00-1714F849F94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0"/>
              <a:t>Purity (Diversity) Measures:</a:t>
            </a:r>
          </a:p>
          <a:p>
            <a:r>
              <a:rPr lang="en-US" altLang="en-US" sz="2800" b="0"/>
              <a:t>– Gini (population diversity)</a:t>
            </a:r>
          </a:p>
          <a:p>
            <a:r>
              <a:rPr lang="en-US" altLang="en-US" sz="2800" b="0"/>
              <a:t>– Information Gain</a:t>
            </a:r>
          </a:p>
          <a:p>
            <a:r>
              <a:rPr lang="en-US" altLang="en-US" sz="2800" b="0"/>
              <a:t>– Chi-square Test</a:t>
            </a:r>
          </a:p>
          <a:p>
            <a:endParaRPr lang="en-US" altLang="en-US" sz="2800" b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37D6F-48B4-4746-9C90-3DEF192C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A5B05-EDDF-416E-BA1D-91B7A1610C7A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93ED6-2340-4C04-8B85-1844C0C8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C1BED-4C92-4CAA-A8B4-5E14F483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CD7362E-B131-4628-A5B1-A087FE5E0CC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Overfitting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DE29E05-7F7C-4928-9555-A2A368EFE88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You can perfectly fit to any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Zero bias, high variance</a:t>
            </a:r>
          </a:p>
          <a:p>
            <a:endParaRPr lang="en-US" altLang="en-US" b="0"/>
          </a:p>
          <a:p>
            <a:r>
              <a:rPr lang="en-US" altLang="en-US" b="0"/>
              <a:t>Two approaches:</a:t>
            </a:r>
          </a:p>
          <a:p>
            <a:r>
              <a:rPr lang="en-US" altLang="en-US" sz="2600" b="0"/>
              <a:t>1. Stop growing the tree when further splitting the data does not yield an improvement</a:t>
            </a:r>
          </a:p>
          <a:p>
            <a:r>
              <a:rPr lang="en-US" altLang="en-US" sz="2600" b="0"/>
              <a:t>2. Grow a full tree, then prune the tree, by eliminating nodes.</a:t>
            </a:r>
            <a:r>
              <a:rPr lang="en-US" altLang="en-US" b="0"/>
              <a:t> </a:t>
            </a:r>
          </a:p>
          <a:p>
            <a:endParaRPr lang="en-US" altLang="en-US" b="0"/>
          </a:p>
          <a:p>
            <a:endParaRPr lang="en-US" altLang="en-US" b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56A7-6846-47C3-9FDA-044A1BE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650D5-C75D-433B-B674-BF963986B278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2F84E-391A-4EE1-9AB6-BAFE7F8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B888-D69E-42A0-8A96-FD547B3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45CE463-F2B3-4207-BB8E-724AB2C467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9388259-5DA2-48A4-AECC-F2CB194F6B2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000" b="0"/>
              <a:t>Bagging or </a:t>
            </a:r>
            <a:r>
              <a:rPr lang="en-US" altLang="en-US" sz="3000" b="0" i="1"/>
              <a:t>bootstrap aggregation </a:t>
            </a:r>
            <a:r>
              <a:rPr lang="en-US" altLang="en-US" sz="3000" b="0"/>
              <a:t>a technique for reducing the variance of an estimated prediction function.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000" b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b="0"/>
              <a:t>For classification, a </a:t>
            </a:r>
            <a:r>
              <a:rPr lang="en-US" altLang="en-US" sz="3000" b="0" i="1"/>
              <a:t>committee </a:t>
            </a:r>
            <a:r>
              <a:rPr lang="en-US" altLang="en-US" sz="3000" b="0"/>
              <a:t>of trees each</a:t>
            </a:r>
          </a:p>
          <a:p>
            <a:r>
              <a:rPr lang="en-US" altLang="en-US" sz="3000" b="0"/>
              <a:t>    cast a vote for the predicted class.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EB53F-895B-471F-A144-FF3520A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20C1-3F00-404B-A457-CCD97A469833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17BD7-2BF6-4D8E-B48C-45ED5EA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B8BF-CA08-4EB7-AE41-A3BD5E6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C445645-D611-479A-B638-0944C52E24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Decision trees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FC0AC4B-4984-4ACD-859E-9E1C41CE134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Non-linear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Easy to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Easy to 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/>
              <a:t>Succeptible to overfitting but can be avoided. </a:t>
            </a:r>
          </a:p>
          <a:p>
            <a:endParaRPr lang="en-US" altLang="en-US" b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A4CC7-81AA-446E-BAD6-6D1BC1BB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CE1D6-9613-4017-90EE-1BF94B9C5E99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C3F80-F21B-41FA-967C-92B954DE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FE61-3F10-4950-B062-DB6EE1A6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AC30CF9-73C6-42EC-84DE-DF2C61EEA55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Bootstrap</a:t>
            </a:r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EC537E9B-6FF6-44C2-A7F5-FC914A5DC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489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The basic idea:</a:t>
            </a:r>
          </a:p>
          <a:p>
            <a:endParaRPr lang="en-US" altLang="en-US" sz="2400">
              <a:latin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</a:rPr>
              <a:t>randomly draw datasets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with replacement</a:t>
            </a:r>
            <a:r>
              <a:rPr lang="en-US" altLang="en-US" sz="2400">
                <a:latin typeface="Calibri" panose="020F0502020204030204" pitchFamily="34" charset="0"/>
              </a:rPr>
              <a:t> from the 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training data, each sample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the same size as the original training set</a:t>
            </a:r>
          </a:p>
          <a:p>
            <a:endParaRPr lang="en-US" altLang="en-US" sz="240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24935" name="Picture 7">
            <a:extLst>
              <a:ext uri="{FF2B5EF4-FFF2-40B4-BE49-F238E27FC236}">
                <a16:creationId xmlns:a16="http://schemas.microsoft.com/office/drawing/2014/main" id="{71D90E6D-940A-48D4-964A-0E21E9BB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684213" y="2997200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045DD-3B84-4B82-92FD-CE8DDD2B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2F043B-796B-49D4-BBB9-F34138B86F5E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27EAF-0BCB-460E-994A-947E118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9B35-D7B4-454B-A749-3B68A7A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9156F5A-7045-4837-9DB4-803D76B86EF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Bagging</a:t>
            </a: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D5DA065E-600B-4335-A834-C0290B5CB9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3C1A7110-5D0F-47E2-8447-D6B34362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ABBBD3A2-A62E-4BAB-BF2F-F2EC5D4A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7C5722F7-E926-4CE6-8D48-F9A3E7C0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07" name="AutoShape 7">
            <a:extLst>
              <a:ext uri="{FF2B5EF4-FFF2-40B4-BE49-F238E27FC236}">
                <a16:creationId xmlns:a16="http://schemas.microsoft.com/office/drawing/2014/main" id="{067CCFBB-476F-43EB-8EEE-635CD82EDB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08" name="Rectangle 8">
            <a:extLst>
              <a:ext uri="{FF2B5EF4-FFF2-40B4-BE49-F238E27FC236}">
                <a16:creationId xmlns:a16="http://schemas.microsoft.com/office/drawing/2014/main" id="{2766702D-9B82-40A1-B7B1-ED4ABF4F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Text Box 9">
            <a:extLst>
              <a:ext uri="{FF2B5EF4-FFF2-40B4-BE49-F238E27FC236}">
                <a16:creationId xmlns:a16="http://schemas.microsoft.com/office/drawing/2014/main" id="{F4B1DD8E-2795-41AB-B6F9-70C933B38A1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28010" name="AutoShape 10">
            <a:extLst>
              <a:ext uri="{FF2B5EF4-FFF2-40B4-BE49-F238E27FC236}">
                <a16:creationId xmlns:a16="http://schemas.microsoft.com/office/drawing/2014/main" id="{99F4010A-2529-481C-BBF8-9BEE768377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11" name="Rectangle 11">
            <a:extLst>
              <a:ext uri="{FF2B5EF4-FFF2-40B4-BE49-F238E27FC236}">
                <a16:creationId xmlns:a16="http://schemas.microsoft.com/office/drawing/2014/main" id="{2CEDB368-E3AC-45D1-B75B-AD631804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12" name="AutoShape 12">
            <a:extLst>
              <a:ext uri="{FF2B5EF4-FFF2-40B4-BE49-F238E27FC236}">
                <a16:creationId xmlns:a16="http://schemas.microsoft.com/office/drawing/2014/main" id="{65B8FF71-02FD-4A21-8E81-E96791E61A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13" name="Text Box 13">
            <a:extLst>
              <a:ext uri="{FF2B5EF4-FFF2-40B4-BE49-F238E27FC236}">
                <a16:creationId xmlns:a16="http://schemas.microsoft.com/office/drawing/2014/main" id="{63FED629-FB99-4AE4-845C-D4744208D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3C61-10C7-457E-ACA3-65E9D452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A23B4-4EEE-4A2B-8151-A69C17759CD7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84AC6-4743-48FB-A320-B82CD7D3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2F585-41C6-407A-9BC9-81C667CA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Decision">
            <a:extLst>
              <a:ext uri="{FF2B5EF4-FFF2-40B4-BE49-F238E27FC236}">
                <a16:creationId xmlns:a16="http://schemas.microsoft.com/office/drawing/2014/main" id="{CB0A2351-F151-430D-87E4-6B60AC4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7" name="Rectangle 3">
            <a:extLst>
              <a:ext uri="{FF2B5EF4-FFF2-40B4-BE49-F238E27FC236}">
                <a16:creationId xmlns:a16="http://schemas.microsoft.com/office/drawing/2014/main" id="{C148866C-C5C2-4D2C-A669-9AB7513B221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80652420-1BBC-438D-9A57-43D1D0CD5FA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22F4BA23-E3F2-41D8-81D1-67F6F407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58F9681A-55F6-4AC5-B6E0-4E2E3A50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0ABD7190-8FB1-4187-B998-4AC68B3B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32" name="AutoShape 8">
            <a:extLst>
              <a:ext uri="{FF2B5EF4-FFF2-40B4-BE49-F238E27FC236}">
                <a16:creationId xmlns:a16="http://schemas.microsoft.com/office/drawing/2014/main" id="{D077AD8B-6895-49A6-BE1E-48AAA348E7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E916E424-4663-4351-94B8-F14D52DB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Text Box 10">
            <a:extLst>
              <a:ext uri="{FF2B5EF4-FFF2-40B4-BE49-F238E27FC236}">
                <a16:creationId xmlns:a16="http://schemas.microsoft.com/office/drawing/2014/main" id="{4D6C26DE-A4EA-43F4-B7D7-5EDA849FA5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29035" name="AutoShape 11">
            <a:extLst>
              <a:ext uri="{FF2B5EF4-FFF2-40B4-BE49-F238E27FC236}">
                <a16:creationId xmlns:a16="http://schemas.microsoft.com/office/drawing/2014/main" id="{8C8D9C1D-6411-4E87-91DF-95A4DB3E02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6" name="Line 12">
            <a:extLst>
              <a:ext uri="{FF2B5EF4-FFF2-40B4-BE49-F238E27FC236}">
                <a16:creationId xmlns:a16="http://schemas.microsoft.com/office/drawing/2014/main" id="{D1AD0F99-854D-461F-AA3E-A92429723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Rectangle 13">
            <a:extLst>
              <a:ext uri="{FF2B5EF4-FFF2-40B4-BE49-F238E27FC236}">
                <a16:creationId xmlns:a16="http://schemas.microsoft.com/office/drawing/2014/main" id="{E4555725-A9AE-4F40-881B-7A0B86E0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38" name="AutoShape 14">
            <a:extLst>
              <a:ext uri="{FF2B5EF4-FFF2-40B4-BE49-F238E27FC236}">
                <a16:creationId xmlns:a16="http://schemas.microsoft.com/office/drawing/2014/main" id="{D008486D-3CA7-4E5F-AC53-87EA91C895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9" name="Text Box 15">
            <a:extLst>
              <a:ext uri="{FF2B5EF4-FFF2-40B4-BE49-F238E27FC236}">
                <a16:creationId xmlns:a16="http://schemas.microsoft.com/office/drawing/2014/main" id="{AE715365-E7EC-4192-B03B-E25AC09F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06260-C5F9-4A74-A272-6AB308A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BDC3E-7C17-4C0D-BFC7-8F9F66727C66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805DD-2227-4CA9-8A9C-00183CB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E758-8FD8-4E8F-B067-85DD2EDF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8600163-8B79-4BB3-A790-BE33DDBAF6F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13642997-F74C-4856-BB50-E41904C2223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8C2246D8-C4C3-440B-9C3E-B89AEA07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301A8092-C00A-446D-95C7-84DBBAD6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078" name="AutoShape 6">
            <a:extLst>
              <a:ext uri="{FF2B5EF4-FFF2-40B4-BE49-F238E27FC236}">
                <a16:creationId xmlns:a16="http://schemas.microsoft.com/office/drawing/2014/main" id="{C62E7A56-879B-4F5A-89FF-58A72018BDD2}"/>
              </a:ext>
            </a:extLst>
          </p:cNvPr>
          <p:cNvCxnSpPr>
            <a:cxnSpLocks noChangeShapeType="1"/>
            <a:endCxn id="131076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79" name="AutoShape 7">
            <a:extLst>
              <a:ext uri="{FF2B5EF4-FFF2-40B4-BE49-F238E27FC236}">
                <a16:creationId xmlns:a16="http://schemas.microsoft.com/office/drawing/2014/main" id="{E83E6B14-4D07-4785-8967-E40D7A1D88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DF605B7A-0C2C-4CC4-B689-B283A2A6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E394A179-9E9B-467F-A4C0-2C5F1D43D29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31082" name="AutoShape 10">
            <a:extLst>
              <a:ext uri="{FF2B5EF4-FFF2-40B4-BE49-F238E27FC236}">
                <a16:creationId xmlns:a16="http://schemas.microsoft.com/office/drawing/2014/main" id="{7944286B-5571-4610-BE39-AC6840A388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1083" name="Picture 11" descr="Decision">
            <a:extLst>
              <a:ext uri="{FF2B5EF4-FFF2-40B4-BE49-F238E27FC236}">
                <a16:creationId xmlns:a16="http://schemas.microsoft.com/office/drawing/2014/main" id="{779CF63F-EE36-403C-B684-688A859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84" name="Picture 12" descr="Decision2">
            <a:extLst>
              <a:ext uri="{FF2B5EF4-FFF2-40B4-BE49-F238E27FC236}">
                <a16:creationId xmlns:a16="http://schemas.microsoft.com/office/drawing/2014/main" id="{B05B6398-A7A2-43C9-B5B2-FD9255FB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85" name="Picture 13" descr="Decision2">
            <a:extLst>
              <a:ext uri="{FF2B5EF4-FFF2-40B4-BE49-F238E27FC236}">
                <a16:creationId xmlns:a16="http://schemas.microsoft.com/office/drawing/2014/main" id="{34EFE37D-B33F-4E56-9652-4F0221E5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86" name="Line 14">
            <a:extLst>
              <a:ext uri="{FF2B5EF4-FFF2-40B4-BE49-F238E27FC236}">
                <a16:creationId xmlns:a16="http://schemas.microsoft.com/office/drawing/2014/main" id="{E67E0AB2-F33E-4BB1-A7CE-DAD6F83BD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7" name="Line 15">
            <a:extLst>
              <a:ext uri="{FF2B5EF4-FFF2-40B4-BE49-F238E27FC236}">
                <a16:creationId xmlns:a16="http://schemas.microsoft.com/office/drawing/2014/main" id="{B463E959-F3C5-4003-ABC3-B03EEEF9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2FFD87E9-B4B8-460D-8F19-28C1A3862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Text Box 17">
            <a:extLst>
              <a:ext uri="{FF2B5EF4-FFF2-40B4-BE49-F238E27FC236}">
                <a16:creationId xmlns:a16="http://schemas.microsoft.com/office/drawing/2014/main" id="{E0AB9EB1-B67E-4467-A266-3884C83E6D2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131090" name="Text Box 18">
            <a:extLst>
              <a:ext uri="{FF2B5EF4-FFF2-40B4-BE49-F238E27FC236}">
                <a16:creationId xmlns:a16="http://schemas.microsoft.com/office/drawing/2014/main" id="{4199D635-B0D9-40E9-9995-B3FBADD0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the majority vote</a:t>
            </a:r>
          </a:p>
        </p:txBody>
      </p:sp>
      <p:sp>
        <p:nvSpPr>
          <p:cNvPr id="131091" name="AutoShape 19">
            <a:extLst>
              <a:ext uri="{FF2B5EF4-FFF2-40B4-BE49-F238E27FC236}">
                <a16:creationId xmlns:a16="http://schemas.microsoft.com/office/drawing/2014/main" id="{9CDB2CA8-DAC2-4751-99D2-656F7830A349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Rectangle 20">
            <a:extLst>
              <a:ext uri="{FF2B5EF4-FFF2-40B4-BE49-F238E27FC236}">
                <a16:creationId xmlns:a16="http://schemas.microsoft.com/office/drawing/2014/main" id="{175937DD-7991-445D-A1D6-467D779E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Text Box 21">
            <a:extLst>
              <a:ext uri="{FF2B5EF4-FFF2-40B4-BE49-F238E27FC236}">
                <a16:creationId xmlns:a16="http://schemas.microsoft.com/office/drawing/2014/main" id="{68EED48F-E61E-451C-B8C0-B4497241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5440F-DF19-4C67-B793-7A839B1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EED379-0312-4C7F-8983-BC94FA2325D8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7F2D-A442-4F33-9E7D-C4939AAF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E991A-4833-4782-A254-50D81F14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5F96BEF-EF33-4DA5-865C-1770968C59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115716" name="Picture 4">
            <a:extLst>
              <a:ext uri="{FF2B5EF4-FFF2-40B4-BE49-F238E27FC236}">
                <a16:creationId xmlns:a16="http://schemas.microsoft.com/office/drawing/2014/main" id="{37F9193B-988C-4F0C-A7FE-C63CD1D5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66147" r="11406" b="15895"/>
          <a:stretch>
            <a:fillRect/>
          </a:stretch>
        </p:blipFill>
        <p:spPr bwMode="auto">
          <a:xfrm>
            <a:off x="0" y="2997200"/>
            <a:ext cx="60118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Text Box 5">
            <a:extLst>
              <a:ext uri="{FF2B5EF4-FFF2-40B4-BE49-F238E27FC236}">
                <a16:creationId xmlns:a16="http://schemas.microsoft.com/office/drawing/2014/main" id="{C8A52562-CEC7-4330-AB18-43A66538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504031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500" b="1">
                <a:latin typeface="Calibri" panose="020F0502020204030204" pitchFamily="34" charset="0"/>
              </a:rPr>
              <a:t>Z </a:t>
            </a:r>
            <a:r>
              <a:rPr lang="en-US" altLang="en-US" sz="2500">
                <a:latin typeface="Calibri" panose="020F0502020204030204" pitchFamily="34" charset="0"/>
              </a:rPr>
              <a:t>= {(x</a:t>
            </a:r>
            <a:r>
              <a:rPr lang="en-US" altLang="en-US" sz="2500" baseline="-25000">
                <a:latin typeface="Calibri" panose="020F0502020204030204" pitchFamily="34" charset="0"/>
              </a:rPr>
              <a:t>1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1</a:t>
            </a:r>
            <a:r>
              <a:rPr lang="en-US" altLang="en-US" sz="2500">
                <a:latin typeface="Calibri" panose="020F0502020204030204" pitchFamily="34" charset="0"/>
              </a:rPr>
              <a:t>), (x</a:t>
            </a:r>
            <a:r>
              <a:rPr lang="en-US" altLang="en-US" sz="2500" baseline="-25000">
                <a:latin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</a:rPr>
              <a:t>), . . . , (x</a:t>
            </a:r>
            <a:r>
              <a:rPr lang="en-US" altLang="en-US" sz="2500" baseline="-25000">
                <a:latin typeface="Calibri" panose="020F0502020204030204" pitchFamily="34" charset="0"/>
              </a:rPr>
              <a:t>N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N</a:t>
            </a:r>
            <a:r>
              <a:rPr lang="en-US" altLang="en-US" sz="2500">
                <a:latin typeface="Calibri" panose="020F0502020204030204" pitchFamily="34" charset="0"/>
              </a:rPr>
              <a:t>)}</a:t>
            </a:r>
          </a:p>
          <a:p>
            <a:endParaRPr lang="en-US" altLang="en-US"/>
          </a:p>
          <a:p>
            <a:r>
              <a:rPr lang="en-US" altLang="en-US" sz="2000">
                <a:latin typeface="Calibri" panose="020F0502020204030204" pitchFamily="34" charset="0"/>
              </a:rPr>
              <a:t>Z</a:t>
            </a:r>
            <a:r>
              <a:rPr lang="en-US" altLang="en-US" sz="2000" baseline="30000">
                <a:latin typeface="Calibri" panose="020F0502020204030204" pitchFamily="34" charset="0"/>
              </a:rPr>
              <a:t>*b   </a:t>
            </a:r>
            <a:r>
              <a:rPr lang="en-US" altLang="en-US" sz="2000">
                <a:latin typeface="Calibri" panose="020F0502020204030204" pitchFamily="34" charset="0"/>
              </a:rPr>
              <a:t>where</a:t>
            </a:r>
            <a:r>
              <a:rPr lang="en-US" altLang="en-US" sz="2000" baseline="30000">
                <a:latin typeface="Calibri" panose="020F050202020403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</a:rPr>
              <a:t>= 1,.., B..  </a:t>
            </a:r>
          </a:p>
        </p:txBody>
      </p:sp>
      <p:sp>
        <p:nvSpPr>
          <p:cNvPr id="115718" name="Line 6">
            <a:extLst>
              <a:ext uri="{FF2B5EF4-FFF2-40B4-BE49-F238E27FC236}">
                <a16:creationId xmlns:a16="http://schemas.microsoft.com/office/drawing/2014/main" id="{F1D68CAF-E530-438A-B699-61CA07A73D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52738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Text Box 7">
            <a:extLst>
              <a:ext uri="{FF2B5EF4-FFF2-40B4-BE49-F238E27FC236}">
                <a16:creationId xmlns:a16="http://schemas.microsoft.com/office/drawing/2014/main" id="{F95BACA0-B021-4FC3-B40E-40AB83E0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The prediction at input x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 when bootstrap sample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 </a:t>
            </a:r>
            <a:r>
              <a:rPr lang="en-US" altLang="en-US" sz="2000" i="1">
                <a:latin typeface="Calibri" panose="020F0502020204030204" pitchFamily="34" charset="0"/>
              </a:rPr>
              <a:t>b</a:t>
            </a:r>
            <a:r>
              <a:rPr lang="en-US" altLang="en-US" sz="2000">
                <a:latin typeface="Calibri" panose="020F0502020204030204" pitchFamily="34" charset="0"/>
              </a:rPr>
              <a:t> is used for training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7EEBBAD5-E87E-4315-8E33-C361BED05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53100"/>
            <a:ext cx="709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(Chapter 8.7)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C4C9B-2218-4B13-855C-9E8590BB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3E218-A600-4BA3-9AF8-5F74974565B8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5C36D-C658-4D5F-90F5-1C15178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BDA4-1AF1-4B65-99D0-928E13B3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AFCBF81-9A55-46E0-BDD8-401804482AA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Bagging : an simulated example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AC80F3F-6BC7-4D08-97B4-B1EAEF44DD5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000" b="0"/>
              <a:t>Generated a sample of size </a:t>
            </a:r>
            <a:r>
              <a:rPr lang="en-US" altLang="en-US" sz="3000" b="0" i="1"/>
              <a:t>N </a:t>
            </a:r>
            <a:r>
              <a:rPr lang="en-US" altLang="en-US" sz="3000" b="0"/>
              <a:t>= 30, with two</a:t>
            </a:r>
          </a:p>
          <a:p>
            <a:r>
              <a:rPr lang="en-US" altLang="en-US" sz="3000" b="0"/>
              <a:t>classes and </a:t>
            </a:r>
            <a:r>
              <a:rPr lang="en-US" altLang="en-US" sz="3000" b="0" i="1"/>
              <a:t>p </a:t>
            </a:r>
            <a:r>
              <a:rPr lang="en-US" altLang="en-US" sz="3000" b="0"/>
              <a:t>= 5 features, each having a</a:t>
            </a:r>
          </a:p>
          <a:p>
            <a:r>
              <a:rPr lang="en-US" altLang="en-US" sz="3000" b="0"/>
              <a:t>standard Gaussian distribution with pairwise</a:t>
            </a:r>
          </a:p>
          <a:p>
            <a:r>
              <a:rPr lang="en-US" altLang="en-US" sz="3000" b="0"/>
              <a:t>Correlation 0</a:t>
            </a:r>
            <a:r>
              <a:rPr lang="en-US" altLang="en-US" sz="3000" b="0" i="1"/>
              <a:t>.</a:t>
            </a:r>
            <a:r>
              <a:rPr lang="en-US" altLang="en-US" sz="3000" b="0"/>
              <a:t>95. </a:t>
            </a:r>
          </a:p>
          <a:p>
            <a:endParaRPr lang="en-US" altLang="en-US" sz="3000" b="0"/>
          </a:p>
          <a:p>
            <a:r>
              <a:rPr lang="en-US" altLang="en-US" sz="3000" b="0"/>
              <a:t>The response </a:t>
            </a:r>
            <a:r>
              <a:rPr lang="en-US" altLang="en-US" sz="3000" b="0" i="1"/>
              <a:t>Y </a:t>
            </a:r>
            <a:r>
              <a:rPr lang="en-US" altLang="en-US" sz="3000" b="0"/>
              <a:t>was generated according to </a:t>
            </a:r>
          </a:p>
          <a:p>
            <a:r>
              <a:rPr lang="en-US" altLang="en-US" sz="3000" b="0"/>
              <a:t>Pr(</a:t>
            </a:r>
            <a:r>
              <a:rPr lang="en-US" altLang="en-US" sz="3000" b="0" i="1"/>
              <a:t>Y </a:t>
            </a:r>
            <a:r>
              <a:rPr lang="en-US" altLang="en-US" sz="3000" b="0"/>
              <a:t>= 1</a:t>
            </a:r>
            <a:r>
              <a:rPr lang="en-US" altLang="en-US" sz="3000" b="0" i="1"/>
              <a:t>|x</a:t>
            </a:r>
            <a:r>
              <a:rPr lang="en-US" altLang="en-US" sz="3000" b="0"/>
              <a:t>1 </a:t>
            </a:r>
            <a:r>
              <a:rPr lang="en-US" altLang="en-US" sz="3000" b="0" i="1"/>
              <a:t>≤ </a:t>
            </a:r>
            <a:r>
              <a:rPr lang="en-US" altLang="en-US" sz="3000" b="0"/>
              <a:t>0</a:t>
            </a:r>
            <a:r>
              <a:rPr lang="en-US" altLang="en-US" sz="3000" b="0" i="1"/>
              <a:t>.</a:t>
            </a:r>
            <a:r>
              <a:rPr lang="en-US" altLang="en-US" sz="3000" b="0"/>
              <a:t>5) = 0</a:t>
            </a:r>
            <a:r>
              <a:rPr lang="en-US" altLang="en-US" sz="3000" b="0" i="1"/>
              <a:t>.</a:t>
            </a:r>
            <a:r>
              <a:rPr lang="en-US" altLang="en-US" sz="3000" b="0"/>
              <a:t>2,</a:t>
            </a:r>
          </a:p>
          <a:p>
            <a:r>
              <a:rPr lang="en-US" altLang="en-US" sz="3000" b="0"/>
              <a:t>Pr(</a:t>
            </a:r>
            <a:r>
              <a:rPr lang="en-US" altLang="en-US" sz="3000" b="0" i="1"/>
              <a:t>Y </a:t>
            </a:r>
            <a:r>
              <a:rPr lang="en-US" altLang="en-US" sz="3000" b="0"/>
              <a:t>= 0</a:t>
            </a:r>
            <a:r>
              <a:rPr lang="en-US" altLang="en-US" sz="3000" b="0" i="1"/>
              <a:t>|x</a:t>
            </a:r>
            <a:r>
              <a:rPr lang="en-US" altLang="en-US" sz="3000" b="0"/>
              <a:t>1 </a:t>
            </a:r>
            <a:r>
              <a:rPr lang="en-US" altLang="en-US" sz="3000" b="0" i="1"/>
              <a:t>&gt; </a:t>
            </a:r>
            <a:r>
              <a:rPr lang="en-US" altLang="en-US" sz="3000" b="0"/>
              <a:t>0</a:t>
            </a:r>
            <a:r>
              <a:rPr lang="en-US" altLang="en-US" sz="3000" b="0" i="1"/>
              <a:t>.</a:t>
            </a:r>
            <a:r>
              <a:rPr lang="en-US" altLang="en-US" sz="3000" b="0"/>
              <a:t>5) = 0</a:t>
            </a:r>
            <a:r>
              <a:rPr lang="en-US" altLang="en-US" sz="3000" b="0" i="1"/>
              <a:t>.</a:t>
            </a:r>
            <a:r>
              <a:rPr lang="en-US" altLang="en-US" sz="3000" b="0"/>
              <a:t>8.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237DF-D490-4718-A13F-8D06566A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284E8D-30A1-4862-BA08-FB29F3709730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BDC85-3885-4018-B022-FB5E557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4521-8E5C-4300-9F82-76F4340C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FF2B5EF4-FFF2-40B4-BE49-F238E27FC236}">
                <a16:creationId xmlns:a16="http://schemas.microsoft.com/office/drawing/2014/main" id="{1519AFB1-C7DB-42BD-A9FE-F569DDA9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971550" y="1196975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4" name="Rectangle 8">
            <a:extLst>
              <a:ext uri="{FF2B5EF4-FFF2-40B4-BE49-F238E27FC236}">
                <a16:creationId xmlns:a16="http://schemas.microsoft.com/office/drawing/2014/main" id="{8B1A0BC2-733F-4692-90B9-7D9572628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en-US" altLang="en-US" b="1"/>
              <a:t>Bagging </a:t>
            </a:r>
          </a:p>
        </p:txBody>
      </p: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D3BED97E-1A25-4DD4-B558-00E0B693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303338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Notice the bootstrap trees are different than the original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334C8-B1AB-4E7A-9512-4022D3E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23FBE-C361-4897-989F-BAB6FE514B66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685F-CCC9-4F31-ACF0-A2FB5753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9F812-2D5F-4B7B-88C0-6C1DF193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5201590-FBE8-46F6-B000-11B3E74608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88F5DE8F-C12F-4176-92BC-C113254A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684213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9" name="Text Box 5">
            <a:extLst>
              <a:ext uri="{FF2B5EF4-FFF2-40B4-BE49-F238E27FC236}">
                <a16:creationId xmlns:a16="http://schemas.microsoft.com/office/drawing/2014/main" id="{A8C20FCD-F9B5-448B-8CEE-02AF6C93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661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Hastie</a:t>
            </a:r>
          </a:p>
        </p:txBody>
      </p:sp>
      <p:sp>
        <p:nvSpPr>
          <p:cNvPr id="118790" name="Line 6">
            <a:extLst>
              <a:ext uri="{FF2B5EF4-FFF2-40B4-BE49-F238E27FC236}">
                <a16:creationId xmlns:a16="http://schemas.microsoft.com/office/drawing/2014/main" id="{F6711B3F-A79B-4796-824F-C44C0383C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916113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25BEEE41-1685-4798-888D-39CCA108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2208213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</a:rPr>
              <a:t>Treat the voting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Proportions as 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probabilities</a:t>
            </a:r>
          </a:p>
        </p:txBody>
      </p:sp>
      <p:sp>
        <p:nvSpPr>
          <p:cNvPr id="118792" name="Text Box 8">
            <a:extLst>
              <a:ext uri="{FF2B5EF4-FFF2-40B4-BE49-F238E27FC236}">
                <a16:creationId xmlns:a16="http://schemas.microsoft.com/office/drawing/2014/main" id="{CAF5F26D-2FCE-4DD3-BE0F-24E9ABBF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329363"/>
            <a:ext cx="727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 Example 8.7.1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13DB7-0662-470E-8148-D506060C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B63AA-61D5-428C-BCAC-FB8626D7523F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0E377-9C1D-4670-A807-E75C692F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78AA-2615-4B13-95D7-6EF4AE57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08CB70B8-7107-49A0-A843-E7A15C8FE5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0D9449F-B4D8-44D6-87D9-B246E86F16E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Random forest classifier, an extension to</a:t>
            </a:r>
          </a:p>
          <a:p>
            <a:r>
              <a:rPr lang="en-US" altLang="en-US" b="0"/>
              <a:t>bagging which uses </a:t>
            </a:r>
            <a:r>
              <a:rPr lang="en-US" altLang="en-US" b="0" i="1"/>
              <a:t>de-correlated </a:t>
            </a:r>
            <a:r>
              <a:rPr lang="en-US" altLang="en-US" b="0"/>
              <a:t>trees.</a:t>
            </a:r>
          </a:p>
          <a:p>
            <a:endParaRPr lang="en-US" altLang="en-US" b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4460C-DDA6-43CA-A484-DA2DC3A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0F796B-A880-44E6-992E-6B0D404B173A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5A2B2-C13E-4003-8421-48308D60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4B130-A8A7-4DF7-9C88-802E838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7648D0B-F05D-40B4-B123-F8E386B49B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8A9283D2-BE10-4C35-829C-646486C1111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06100F3A-9D2F-42C6-9A1E-FE0956FA4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alibri" panose="020F0502020204030204" pitchFamily="34" charset="0"/>
              </a:rPr>
              <a:t>Training Data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4A7E6378-F33D-4C43-AF4E-88E66570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E20A995E-AC94-4BD4-BC2A-86C6BF0E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A5780-E66F-4025-A866-AC09BAF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EB77E-AA13-4A75-9F50-72079C56B664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DECE4-82B1-45F0-98E7-42117A51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EDEF1-85DB-4EB2-B4DA-3BFB133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20633C8-796C-4B00-8331-6F337E9DB0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Anatomy of a decision tree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079EC81-F880-4908-BC8A-1A18D458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8765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overcast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B314D1E-7975-4078-AB49-78B697BC6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7577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high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F6680C55-1355-4FD1-B10C-69AE3F1E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75773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normal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B4859BE8-6FD2-4F5E-B2BE-336AEB88A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7720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false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C71D554-DA88-4737-9C01-B4DFA71F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7863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true</a:t>
            </a: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2806DB60-4EC9-458F-8FF1-46DE7EB87D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5B432713-B14B-4462-85A5-C6A2CA8D7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46F46D84-1A47-4D1F-9223-22C7932E9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BDC308B1-C6E3-4CB4-B031-DF1C2AE4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sunny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55B1F52A-3B0F-47BB-9716-9BBEB0C0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4320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rain</a:t>
            </a:r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5D8C029B-FD6B-4DFA-81D3-9496561C9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>
            <a:extLst>
              <a:ext uri="{FF2B5EF4-FFF2-40B4-BE49-F238E27FC236}">
                <a16:creationId xmlns:a16="http://schemas.microsoft.com/office/drawing/2014/main" id="{603C5417-C72B-40D9-9B8D-7AC451C35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>
            <a:extLst>
              <a:ext uri="{FF2B5EF4-FFF2-40B4-BE49-F238E27FC236}">
                <a16:creationId xmlns:a16="http://schemas.microsoft.com/office/drawing/2014/main" id="{BF4E3234-B629-4033-9106-5044EF1E7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>
            <a:extLst>
              <a:ext uri="{FF2B5EF4-FFF2-40B4-BE49-F238E27FC236}">
                <a16:creationId xmlns:a16="http://schemas.microsoft.com/office/drawing/2014/main" id="{514294E7-4809-4FBE-B22B-D75907E8B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7D7DE1DD-286D-44E6-AC73-FD7E5AC05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639EAD2B-15AB-4928-BB7B-C5DC33FA7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45DD99C7-5686-4FE9-8B6E-2AFB30C3A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02114E64-0919-4EF6-BDB8-0922D70D0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1">
            <a:extLst>
              <a:ext uri="{FF2B5EF4-FFF2-40B4-BE49-F238E27FC236}">
                <a16:creationId xmlns:a16="http://schemas.microsoft.com/office/drawing/2014/main" id="{0D7E7CE5-38C8-4106-A355-3A983F004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90AC6782-C67F-46E7-BC06-ECDE287F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34038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45034D6A-3308-4794-A9A5-2C3787A9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634038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76D41D24-84BB-4FE7-9B64-71423314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604C8219-8783-4F8F-9879-29585357D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EAD1E17E-45BB-4D41-BDA6-971C8D28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794125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5F48B3FE-22ED-4666-A050-1E1899F5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72732" name="AutoShape 28">
            <a:extLst>
              <a:ext uri="{FF2B5EF4-FFF2-40B4-BE49-F238E27FC236}">
                <a16:creationId xmlns:a16="http://schemas.microsoft.com/office/drawing/2014/main" id="{D36C4F5D-B577-4113-8809-1E38FEF0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FD107A48-E2D7-4B86-9F5F-7886D54C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7483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Outlook</a:t>
            </a:r>
          </a:p>
        </p:txBody>
      </p:sp>
      <p:sp>
        <p:nvSpPr>
          <p:cNvPr id="72734" name="AutoShape 30">
            <a:extLst>
              <a:ext uri="{FF2B5EF4-FFF2-40B4-BE49-F238E27FC236}">
                <a16:creationId xmlns:a16="http://schemas.microsoft.com/office/drawing/2014/main" id="{CA5D1FB8-179F-4719-9537-95990CC4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31">
            <a:extLst>
              <a:ext uri="{FF2B5EF4-FFF2-40B4-BE49-F238E27FC236}">
                <a16:creationId xmlns:a16="http://schemas.microsoft.com/office/drawing/2014/main" id="{FE352A11-B9F5-4CCE-877D-EAB0E59C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Humidity</a:t>
            </a:r>
          </a:p>
        </p:txBody>
      </p:sp>
      <p:sp>
        <p:nvSpPr>
          <p:cNvPr id="72736" name="AutoShape 32">
            <a:extLst>
              <a:ext uri="{FF2B5EF4-FFF2-40B4-BE49-F238E27FC236}">
                <a16:creationId xmlns:a16="http://schemas.microsoft.com/office/drawing/2014/main" id="{1FEF20BB-CC7D-455D-AAAB-D1A4D739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2C0AD03E-4707-4F33-9279-5A9BED35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8463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Windy</a:t>
            </a:r>
          </a:p>
        </p:txBody>
      </p:sp>
      <p:sp>
        <p:nvSpPr>
          <p:cNvPr id="72738" name="Line 34">
            <a:extLst>
              <a:ext uri="{FF2B5EF4-FFF2-40B4-BE49-F238E27FC236}">
                <a16:creationId xmlns:a16="http://schemas.microsoft.com/office/drawing/2014/main" id="{6B3C9AEF-D94B-4556-8E5F-091552549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Line 35">
            <a:extLst>
              <a:ext uri="{FF2B5EF4-FFF2-40B4-BE49-F238E27FC236}">
                <a16:creationId xmlns:a16="http://schemas.microsoft.com/office/drawing/2014/main" id="{910727FA-B1A7-4E9C-BF01-109668C6A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Line 37">
            <a:extLst>
              <a:ext uri="{FF2B5EF4-FFF2-40B4-BE49-F238E27FC236}">
                <a16:creationId xmlns:a16="http://schemas.microsoft.com/office/drawing/2014/main" id="{2AE86CE5-FFD2-4D1F-8A04-B392F97E1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>
            <a:extLst>
              <a:ext uri="{FF2B5EF4-FFF2-40B4-BE49-F238E27FC236}">
                <a16:creationId xmlns:a16="http://schemas.microsoft.com/office/drawing/2014/main" id="{1981025E-5EDD-4B94-8380-F95F201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72743" name="Text Box 39">
            <a:extLst>
              <a:ext uri="{FF2B5EF4-FFF2-40B4-BE49-F238E27FC236}">
                <a16:creationId xmlns:a16="http://schemas.microsoft.com/office/drawing/2014/main" id="{3499C099-99F7-4CE9-BCEE-00B68972D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Possible attribute values </a:t>
            </a:r>
          </a:p>
          <a:p>
            <a:r>
              <a:rPr lang="en-US" altLang="en-US"/>
              <a:t>of the node</a:t>
            </a:r>
          </a:p>
        </p:txBody>
      </p:sp>
      <p:sp>
        <p:nvSpPr>
          <p:cNvPr id="72744" name="Text Box 40">
            <a:extLst>
              <a:ext uri="{FF2B5EF4-FFF2-40B4-BE49-F238E27FC236}">
                <a16:creationId xmlns:a16="http://schemas.microsoft.com/office/drawing/2014/main" id="{ABCA8827-1279-4B30-BEAE-F9620FF6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88B29-602C-457C-ADE8-E0BD9C84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0EC35-1C25-4142-8FD3-11ABB8227790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D165-C337-41D3-B78C-A3CE0924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6416-7303-4CCA-B835-DE25EC9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26156EC-3B5B-471B-B489-94D1ED480E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9165F1B1-43BC-4A28-8FAF-8E23A86FD88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E3FBDE-04E9-4A5F-9724-6F2AFEC63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FFA5DB86-E621-4E19-A999-E27E1C46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BE1EF8E3-FE51-4E3A-970D-E8547216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455" name="AutoShape 7">
            <a:extLst>
              <a:ext uri="{FF2B5EF4-FFF2-40B4-BE49-F238E27FC236}">
                <a16:creationId xmlns:a16="http://schemas.microsoft.com/office/drawing/2014/main" id="{D5FA7852-BFBF-483E-A71F-6C98B7A2D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132690DE-1EC4-4B03-A984-ACB00FE8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299E49F9-BE2F-4183-BFA2-2C10287B53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4458" name="AutoShape 10">
            <a:extLst>
              <a:ext uri="{FF2B5EF4-FFF2-40B4-BE49-F238E27FC236}">
                <a16:creationId xmlns:a16="http://schemas.microsoft.com/office/drawing/2014/main" id="{792C954C-BE7C-4AD2-8056-6F55DDABD0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9" name="Rectangle 11">
            <a:extLst>
              <a:ext uri="{FF2B5EF4-FFF2-40B4-BE49-F238E27FC236}">
                <a16:creationId xmlns:a16="http://schemas.microsoft.com/office/drawing/2014/main" id="{8086DA40-B8AC-4446-A1A0-59EE1556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460" name="AutoShape 12">
            <a:extLst>
              <a:ext uri="{FF2B5EF4-FFF2-40B4-BE49-F238E27FC236}">
                <a16:creationId xmlns:a16="http://schemas.microsoft.com/office/drawing/2014/main" id="{BC3307DB-F820-4E03-8D85-F4FCB39507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23F32294-C3CB-4672-84DA-99E81851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099A4-3BD3-411C-AB07-6489DCE6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FF192-F6D1-43BD-8C12-8EDD2D292FDB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8396D-D77A-4047-8CBA-28EF145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3FACB-4FB3-49E6-86DD-8B9E42B3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40</a:t>
            </a:fld>
            <a:endParaRPr lang="en-GB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ecision">
            <a:extLst>
              <a:ext uri="{FF2B5EF4-FFF2-40B4-BE49-F238E27FC236}">
                <a16:creationId xmlns:a16="http://schemas.microsoft.com/office/drawing/2014/main" id="{F55682AA-7B19-4FA8-8E0D-60DDB28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Rectangle 3">
            <a:extLst>
              <a:ext uri="{FF2B5EF4-FFF2-40B4-BE49-F238E27FC236}">
                <a16:creationId xmlns:a16="http://schemas.microsoft.com/office/drawing/2014/main" id="{2239A2FB-244A-4DC9-8EE5-D479C5FE43D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4B1FB410-BB1E-4BC0-B038-FDC4CBD394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AD3B1F22-E5CE-4DD7-A7B3-24990DBC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A209A565-6C18-4364-9B9D-57422E79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7CDC6CDD-34EA-4620-B495-8D96E96F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0" name="AutoShape 8">
            <a:extLst>
              <a:ext uri="{FF2B5EF4-FFF2-40B4-BE49-F238E27FC236}">
                <a16:creationId xmlns:a16="http://schemas.microsoft.com/office/drawing/2014/main" id="{B7BDE602-F751-4C2C-AF2F-18C79AFBC1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E1545278-948D-4354-8756-374A8B0EE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C24916C-B128-4F21-96F1-4A6CD6DC2C9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795515C1-AC89-4BD8-A9A1-12CB71057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4" name="Line 12">
            <a:extLst>
              <a:ext uri="{FF2B5EF4-FFF2-40B4-BE49-F238E27FC236}">
                <a16:creationId xmlns:a16="http://schemas.microsoft.com/office/drawing/2014/main" id="{6E6AB3FE-0F22-47BF-8548-098791E23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5D4A3F91-63F1-4FAC-B54B-89246180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F4459AA8-3AE8-4017-9789-71932D54DB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7D51A95E-902C-4D78-8BB0-3D4D9DC2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C4FF-DEC3-4E5F-AD95-5C05644D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3C55-C218-4E7D-8761-7858D57C8913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4ABB3-B922-4421-8C65-9B03E620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F0A19-2779-487C-8B81-A879DB7F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41</a:t>
            </a:fld>
            <a:endParaRPr lang="en-GB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1B3DE832-B252-420E-A9A8-23F7ABC41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586AA004-918B-48EE-99B5-7114462FB27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28CEF1DE-6393-4823-8A80-2A089492D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2B69ACA4-A745-44FC-ADA4-316C3DB8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526" name="AutoShape 6">
            <a:extLst>
              <a:ext uri="{FF2B5EF4-FFF2-40B4-BE49-F238E27FC236}">
                <a16:creationId xmlns:a16="http://schemas.microsoft.com/office/drawing/2014/main" id="{87C874D3-0F2A-41EC-B172-0892779EA1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26081FD7-4DDC-44AE-B1BD-8D23EDC0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9D0BED04-518F-44FF-AC10-E21A507C71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86DC7E5F-3B57-431E-B77D-C1BCB54FD3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7530" name="Picture 10" descr="Decision">
            <a:extLst>
              <a:ext uri="{FF2B5EF4-FFF2-40B4-BE49-F238E27FC236}">
                <a16:creationId xmlns:a16="http://schemas.microsoft.com/office/drawing/2014/main" id="{4A9CEA65-502D-4BF1-8577-7250B4F7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1" name="Line 11">
            <a:extLst>
              <a:ext uri="{FF2B5EF4-FFF2-40B4-BE49-F238E27FC236}">
                <a16:creationId xmlns:a16="http://schemas.microsoft.com/office/drawing/2014/main" id="{1ED47DE6-59E6-4370-9596-EFBCE9709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D5ABBBF2-D52D-474E-9DCF-DF7DE6B5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533" name="AutoShape 13">
            <a:extLst>
              <a:ext uri="{FF2B5EF4-FFF2-40B4-BE49-F238E27FC236}">
                <a16:creationId xmlns:a16="http://schemas.microsoft.com/office/drawing/2014/main" id="{057F9618-5556-4404-B99E-9AA1208F95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4EECDF34-247A-4E2E-8A2E-CAD3B997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7AC6769D-F20A-4937-937C-08659266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1273175"/>
            <a:ext cx="4491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At each node in choosing the split feature</a:t>
            </a:r>
          </a:p>
          <a:p>
            <a:pPr algn="ctr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choose only among 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&lt;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35C72-B731-4E48-B807-921579C4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A8791-6760-4130-A24C-40F9682FACC4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5F0EE-925D-4EBD-A8D1-ED132F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663A-136C-4A43-892C-6BF5D64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42</a:t>
            </a:fld>
            <a:endParaRPr lang="en-GB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E416A3B-6E40-4BD4-9C18-EF5C285CA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0E0B3CF3-55B4-453A-8C53-8C09A6E9B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25538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from each bootstrap sample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72124F99-0303-4280-A8CD-EB654883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3" name="Picture 5" descr="Decision2">
            <a:extLst>
              <a:ext uri="{FF2B5EF4-FFF2-40B4-BE49-F238E27FC236}">
                <a16:creationId xmlns:a16="http://schemas.microsoft.com/office/drawing/2014/main" id="{2BE8B941-8CBA-4FBA-BBF1-80327C7C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419600" y="487997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574" name="Group 6">
            <a:extLst>
              <a:ext uri="{FF2B5EF4-FFF2-40B4-BE49-F238E27FC236}">
                <a16:creationId xmlns:a16="http://schemas.microsoft.com/office/drawing/2014/main" id="{0FA96C3A-8619-4664-87B4-3D16E3D7016E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1676400"/>
            <a:ext cx="6615113" cy="3962400"/>
            <a:chOff x="249" y="1056"/>
            <a:chExt cx="4167" cy="2496"/>
          </a:xfrm>
        </p:grpSpPr>
        <p:sp>
          <p:nvSpPr>
            <p:cNvPr id="109575" name="Text Box 7">
              <a:extLst>
                <a:ext uri="{FF2B5EF4-FFF2-40B4-BE49-F238E27FC236}">
                  <a16:creationId xmlns:a16="http://schemas.microsoft.com/office/drawing/2014/main" id="{8784B05F-03B3-45E6-A60A-1DED064CB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alibri" panose="020F0502020204030204" pitchFamily="34" charset="0"/>
                </a:rPr>
                <a:t>N examples</a:t>
              </a:r>
            </a:p>
          </p:txBody>
        </p:sp>
        <p:sp>
          <p:nvSpPr>
            <p:cNvPr id="109576" name="Rectangle 8">
              <a:extLst>
                <a:ext uri="{FF2B5EF4-FFF2-40B4-BE49-F238E27FC236}">
                  <a16:creationId xmlns:a16="http://schemas.microsoft.com/office/drawing/2014/main" id="{427DDC7D-FCF0-4985-9867-DFE656B5E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7" name="Rectangle 9">
              <a:extLst>
                <a:ext uri="{FF2B5EF4-FFF2-40B4-BE49-F238E27FC236}">
                  <a16:creationId xmlns:a16="http://schemas.microsoft.com/office/drawing/2014/main" id="{A4890624-E4A8-4C85-94F1-FE38EEB8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78" name="AutoShape 10">
              <a:extLst>
                <a:ext uri="{FF2B5EF4-FFF2-40B4-BE49-F238E27FC236}">
                  <a16:creationId xmlns:a16="http://schemas.microsoft.com/office/drawing/2014/main" id="{522648D6-2971-423E-828A-E4BA6C5639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79" name="Text Box 11">
              <a:extLst>
                <a:ext uri="{FF2B5EF4-FFF2-40B4-BE49-F238E27FC236}">
                  <a16:creationId xmlns:a16="http://schemas.microsoft.com/office/drawing/2014/main" id="{DD0462CC-9B88-4C84-92F4-56C8A0465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9580" name="AutoShape 12">
              <a:extLst>
                <a:ext uri="{FF2B5EF4-FFF2-40B4-BE49-F238E27FC236}">
                  <a16:creationId xmlns:a16="http://schemas.microsoft.com/office/drawing/2014/main" id="{DB5BC88A-B857-4DF7-BE83-1774401B31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581" name="Picture 13" descr="Decision">
              <a:extLst>
                <a:ext uri="{FF2B5EF4-FFF2-40B4-BE49-F238E27FC236}">
                  <a16:creationId xmlns:a16="http://schemas.microsoft.com/office/drawing/2014/main" id="{0F6F9DC3-E9A1-4C58-8D96-AD999631C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82" name="Picture 14" descr="Decision2">
              <a:extLst>
                <a:ext uri="{FF2B5EF4-FFF2-40B4-BE49-F238E27FC236}">
                  <a16:creationId xmlns:a16="http://schemas.microsoft.com/office/drawing/2014/main" id="{B3A8C711-F6A7-422A-82A9-914FF6677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83" name="Line 15">
              <a:extLst>
                <a:ext uri="{FF2B5EF4-FFF2-40B4-BE49-F238E27FC236}">
                  <a16:creationId xmlns:a16="http://schemas.microsoft.com/office/drawing/2014/main" id="{4EE375FE-76C3-4FF8-BD34-90875F26A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4" name="Line 16">
              <a:extLst>
                <a:ext uri="{FF2B5EF4-FFF2-40B4-BE49-F238E27FC236}">
                  <a16:creationId xmlns:a16="http://schemas.microsoft.com/office/drawing/2014/main" id="{EFE2F62C-43A5-492E-B584-968BC6BB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5" name="Line 17">
              <a:extLst>
                <a:ext uri="{FF2B5EF4-FFF2-40B4-BE49-F238E27FC236}">
                  <a16:creationId xmlns:a16="http://schemas.microsoft.com/office/drawing/2014/main" id="{43EEB701-25CD-4D7F-9632-94AB64E70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6" name="Text Box 18">
              <a:extLst>
                <a:ext uri="{FF2B5EF4-FFF2-40B4-BE49-F238E27FC236}">
                  <a16:creationId xmlns:a16="http://schemas.microsoft.com/office/drawing/2014/main" id="{21682F4D-B298-4B39-9F2B-F6FB095A8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09587" name="Rectangle 19">
              <a:extLst>
                <a:ext uri="{FF2B5EF4-FFF2-40B4-BE49-F238E27FC236}">
                  <a16:creationId xmlns:a16="http://schemas.microsoft.com/office/drawing/2014/main" id="{8CFE4A67-4BC8-435A-AA5A-877A7B1A6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88" name="AutoShape 20">
              <a:extLst>
                <a:ext uri="{FF2B5EF4-FFF2-40B4-BE49-F238E27FC236}">
                  <a16:creationId xmlns:a16="http://schemas.microsoft.com/office/drawing/2014/main" id="{CEACD57C-9F0E-4887-90CC-52AA8FA721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89" name="Text Box 21">
              <a:extLst>
                <a:ext uri="{FF2B5EF4-FFF2-40B4-BE49-F238E27FC236}">
                  <a16:creationId xmlns:a16="http://schemas.microsoft.com/office/drawing/2014/main" id="{FD6FBAE8-FA49-43D5-B5CC-38FF08B19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alibri" panose="020F0502020204030204" pitchFamily="34" charset="0"/>
                </a:rPr>
                <a:t>M features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0AA21-3F78-4F7F-B81C-772C63D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AF5737-0F95-4A67-A308-C20684C967A2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ECFF-D898-4C70-B4CB-ABFE8E65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83E1F-9FD5-4E28-A9EA-FF43FC1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43</a:t>
            </a:fld>
            <a:endParaRPr lang="en-GB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53C9BBC-1301-42F2-9DD2-C1E3EB90BA5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1FA5CA25-7CA4-4F28-91C1-D40E5BD36F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F484AA8E-7CEB-457D-A9B3-2F52E2FF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7FF1682E-E428-4EF2-97C5-F9D8BA03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598" name="AutoShape 6">
            <a:extLst>
              <a:ext uri="{FF2B5EF4-FFF2-40B4-BE49-F238E27FC236}">
                <a16:creationId xmlns:a16="http://schemas.microsoft.com/office/drawing/2014/main" id="{ED35A42B-332C-4D25-B8B8-FE6F41122871}"/>
              </a:ext>
            </a:extLst>
          </p:cNvPr>
          <p:cNvCxnSpPr>
            <a:cxnSpLocks noChangeShapeType="1"/>
            <a:endCxn id="110596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599" name="AutoShape 7">
            <a:extLst>
              <a:ext uri="{FF2B5EF4-FFF2-40B4-BE49-F238E27FC236}">
                <a16:creationId xmlns:a16="http://schemas.microsoft.com/office/drawing/2014/main" id="{6FB601DF-DE71-4459-8DD6-62CB30394A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5F04BA2E-BC86-4E64-A122-CFF4821D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CC2EFBF5-B72D-4D53-BB03-67DA6481284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10602" name="AutoShape 10">
            <a:extLst>
              <a:ext uri="{FF2B5EF4-FFF2-40B4-BE49-F238E27FC236}">
                <a16:creationId xmlns:a16="http://schemas.microsoft.com/office/drawing/2014/main" id="{EE9719E7-06DC-4B12-8EA6-98EAEE115F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0603" name="Picture 11" descr="Decision">
            <a:extLst>
              <a:ext uri="{FF2B5EF4-FFF2-40B4-BE49-F238E27FC236}">
                <a16:creationId xmlns:a16="http://schemas.microsoft.com/office/drawing/2014/main" id="{19720C93-B919-4FE4-BBEE-D03FD7C2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4" name="Picture 12" descr="Decision2">
            <a:extLst>
              <a:ext uri="{FF2B5EF4-FFF2-40B4-BE49-F238E27FC236}">
                <a16:creationId xmlns:a16="http://schemas.microsoft.com/office/drawing/2014/main" id="{3A7D7EC4-F0AA-418C-B5BB-2BCBCF55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5" name="Picture 13" descr="Decision2">
            <a:extLst>
              <a:ext uri="{FF2B5EF4-FFF2-40B4-BE49-F238E27FC236}">
                <a16:creationId xmlns:a16="http://schemas.microsoft.com/office/drawing/2014/main" id="{CF57AD12-1E65-493A-A69E-6CC58407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6" name="Line 14">
            <a:extLst>
              <a:ext uri="{FF2B5EF4-FFF2-40B4-BE49-F238E27FC236}">
                <a16:creationId xmlns:a16="http://schemas.microsoft.com/office/drawing/2014/main" id="{42D6588C-B696-43FA-A882-95BCA27A2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3C561071-154E-4DB9-99DE-DFE7E4C6B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66770774-689A-4C9C-AA64-B881FA90F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E9CD20EE-2859-49F1-B059-76A66919843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8CA94131-DFF7-493B-BF71-49B6A9E9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he majority vote</a:t>
            </a: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BFBD0DE0-B866-461A-9814-A74ED674D308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Rectangle 20">
            <a:extLst>
              <a:ext uri="{FF2B5EF4-FFF2-40B4-BE49-F238E27FC236}">
                <a16:creationId xmlns:a16="http://schemas.microsoft.com/office/drawing/2014/main" id="{1AD92F7D-E4B6-4D28-B8C2-CF6DB735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7C79F523-6603-4740-AA61-A46111A1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C5814-F0B2-4D26-A859-C2D793E7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49151E-1B00-4983-95DF-6A574371C107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63D50-0383-4251-B55A-D996120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B6A2-E6F5-4FDF-A57A-808B5C6D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44</a:t>
            </a:fld>
            <a:endParaRPr lang="en-GB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>
            <a:extLst>
              <a:ext uri="{FF2B5EF4-FFF2-40B4-BE49-F238E27FC236}">
                <a16:creationId xmlns:a16="http://schemas.microsoft.com/office/drawing/2014/main" id="{8F428924-49C5-4885-99C8-30BA3DEA1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31187" r="20470" b="9291"/>
          <a:stretch>
            <a:fillRect/>
          </a:stretch>
        </p:blipFill>
        <p:spPr bwMode="auto">
          <a:xfrm>
            <a:off x="611188" y="908050"/>
            <a:ext cx="7561262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7CB62-AF36-4281-8032-9DBB9A52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6F10A-75FD-4590-85BC-21735F5EA61A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1E1CE-C3A5-4885-97C3-FA5BB5B5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1894-82C4-4407-86C7-1FCBBF42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45</a:t>
            </a:fld>
            <a:endParaRPr lang="en-GB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1781C29-D82C-4222-9DE2-43D5958FA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Random forest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8CD81C6-B66F-4890-BBCA-1FFAEAB3258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b="0"/>
              <a:t>Available package:</a:t>
            </a:r>
          </a:p>
          <a:p>
            <a:r>
              <a:rPr lang="en-US" altLang="en-US" sz="2000" b="0">
                <a:solidFill>
                  <a:srgbClr val="000000"/>
                </a:solidFill>
                <a:hlinkClick r:id="rId2"/>
              </a:rPr>
              <a:t>http://www.stat.berkeley.edu/~breiman/RandomForests/cc_home.htm</a:t>
            </a:r>
            <a:endParaRPr lang="en-US" altLang="en-US" sz="2000" b="0">
              <a:solidFill>
                <a:srgbClr val="000000"/>
              </a:solidFill>
            </a:endParaRPr>
          </a:p>
          <a:p>
            <a:endParaRPr lang="en-US" altLang="en-US" sz="2000" b="0">
              <a:solidFill>
                <a:srgbClr val="000000"/>
              </a:solidFill>
            </a:endParaRPr>
          </a:p>
          <a:p>
            <a:r>
              <a:rPr lang="en-US" altLang="en-US" sz="2000" b="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 b="0">
                <a:hlinkClick r:id="rId3"/>
              </a:rPr>
              <a:t>http://www-stat.stanford.edu/~hastie/Papers/ESLII.pdf</a:t>
            </a:r>
            <a:r>
              <a:rPr lang="en-US" altLang="en-US" b="0"/>
              <a:t>  </a:t>
            </a:r>
          </a:p>
          <a:p>
            <a:endParaRPr lang="en-US" altLang="en-US" b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23FDF-481F-4FB5-AF27-31B36498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22097-C351-4DFB-998E-381BDC517F66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94AA0-BC7D-4D12-8BBE-576F6E2E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3985-69B3-42B9-BF00-F5F1FB4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46</a:t>
            </a:fld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E2B7139-A4EF-49B6-BC24-544B8829DC0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Anatomy of a decision tree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FC246E6-5A28-46C8-819A-FA73CA70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8765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overcast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B9668E3-2065-4B8E-9EAD-767E395C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7577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high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CE3B20C-E560-4A20-AF4F-EFBD7B53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75773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normal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34CEBB84-0E58-46E4-A4AC-099C9630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7720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false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44BE1D6-C5A3-48EC-B557-DEF92ED7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7863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true</a:t>
            </a:r>
          </a:p>
        </p:txBody>
      </p:sp>
      <p:sp>
        <p:nvSpPr>
          <p:cNvPr id="88072" name="Line 8">
            <a:extLst>
              <a:ext uri="{FF2B5EF4-FFF2-40B4-BE49-F238E27FC236}">
                <a16:creationId xmlns:a16="http://schemas.microsoft.com/office/drawing/2014/main" id="{10169832-990A-44FB-9215-4AC3DE93E2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>
            <a:extLst>
              <a:ext uri="{FF2B5EF4-FFF2-40B4-BE49-F238E27FC236}">
                <a16:creationId xmlns:a16="http://schemas.microsoft.com/office/drawing/2014/main" id="{765454CE-5D81-4509-81CD-6D94454E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>
            <a:extLst>
              <a:ext uri="{FF2B5EF4-FFF2-40B4-BE49-F238E27FC236}">
                <a16:creationId xmlns:a16="http://schemas.microsoft.com/office/drawing/2014/main" id="{670DDB07-E918-42D6-AD75-143A9058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073A2E3C-0BA2-41C7-B275-6A1F103B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sunny</a:t>
            </a:r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AD93D45F-080C-42D6-8C0A-A80323F9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4320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rain</a:t>
            </a:r>
          </a:p>
        </p:txBody>
      </p:sp>
      <p:sp>
        <p:nvSpPr>
          <p:cNvPr id="88077" name="Line 13">
            <a:extLst>
              <a:ext uri="{FF2B5EF4-FFF2-40B4-BE49-F238E27FC236}">
                <a16:creationId xmlns:a16="http://schemas.microsoft.com/office/drawing/2014/main" id="{4DF83687-58A1-42A0-9449-174E754A3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>
            <a:extLst>
              <a:ext uri="{FF2B5EF4-FFF2-40B4-BE49-F238E27FC236}">
                <a16:creationId xmlns:a16="http://schemas.microsoft.com/office/drawing/2014/main" id="{2173847B-3BDC-4EA8-8922-E0896D7D1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549FFAFB-2576-4EEC-9E4D-741EC652A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A0782D34-8383-4CDD-A7A2-C0C7A3F99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>
            <a:extLst>
              <a:ext uri="{FF2B5EF4-FFF2-40B4-BE49-F238E27FC236}">
                <a16:creationId xmlns:a16="http://schemas.microsoft.com/office/drawing/2014/main" id="{D30F32EE-FDC5-481E-9B0D-F355886CE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18">
            <a:extLst>
              <a:ext uri="{FF2B5EF4-FFF2-40B4-BE49-F238E27FC236}">
                <a16:creationId xmlns:a16="http://schemas.microsoft.com/office/drawing/2014/main" id="{0CEACBDC-2066-482C-9FB7-4FA7E4FBD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1E98FE62-3336-4BEE-9C7E-41FA57D8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C190F2C3-5C3C-4C60-9FC8-98210A320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>
            <a:extLst>
              <a:ext uri="{FF2B5EF4-FFF2-40B4-BE49-F238E27FC236}">
                <a16:creationId xmlns:a16="http://schemas.microsoft.com/office/drawing/2014/main" id="{0AA460AB-B474-4BEF-B12F-5010F5F23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943347BF-15B2-49B8-A5D2-473275AA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34038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465AECB0-62B0-44FE-BDA9-9E5EA78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634038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21A12CCE-C3DD-4E68-BE0E-DB633835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E5600911-BB84-4B0B-AEF4-DFFAA7EAC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59A735D7-CC67-49A4-99BF-C3E1117E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794125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8091" name="Rectangle 27">
            <a:extLst>
              <a:ext uri="{FF2B5EF4-FFF2-40B4-BE49-F238E27FC236}">
                <a16:creationId xmlns:a16="http://schemas.microsoft.com/office/drawing/2014/main" id="{6AF30ABF-4A2E-4D52-9466-5C2D9D62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88092" name="AutoShape 28">
            <a:extLst>
              <a:ext uri="{FF2B5EF4-FFF2-40B4-BE49-F238E27FC236}">
                <a16:creationId xmlns:a16="http://schemas.microsoft.com/office/drawing/2014/main" id="{34A9FD0D-F129-4820-B621-7F5A8300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BA6D68DC-5971-4172-83E9-EF527FCA5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7483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Outlook</a:t>
            </a:r>
          </a:p>
        </p:txBody>
      </p:sp>
      <p:sp>
        <p:nvSpPr>
          <p:cNvPr id="88094" name="AutoShape 30">
            <a:extLst>
              <a:ext uri="{FF2B5EF4-FFF2-40B4-BE49-F238E27FC236}">
                <a16:creationId xmlns:a16="http://schemas.microsoft.com/office/drawing/2014/main" id="{4DB3FF5F-30D6-423B-B8A8-52562CA1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1">
            <a:extLst>
              <a:ext uri="{FF2B5EF4-FFF2-40B4-BE49-F238E27FC236}">
                <a16:creationId xmlns:a16="http://schemas.microsoft.com/office/drawing/2014/main" id="{E14C8E30-BF28-4E25-A8C7-8108E366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Humidity</a:t>
            </a:r>
          </a:p>
        </p:txBody>
      </p:sp>
      <p:sp>
        <p:nvSpPr>
          <p:cNvPr id="88096" name="AutoShape 32">
            <a:extLst>
              <a:ext uri="{FF2B5EF4-FFF2-40B4-BE49-F238E27FC236}">
                <a16:creationId xmlns:a16="http://schemas.microsoft.com/office/drawing/2014/main" id="{D181DCB2-73EF-4878-86E2-7E909A9A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id="{84A2E40C-6B13-4BE3-9FD9-78563A1A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8463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Windy</a:t>
            </a:r>
          </a:p>
        </p:txBody>
      </p:sp>
      <p:sp>
        <p:nvSpPr>
          <p:cNvPr id="88098" name="Line 34">
            <a:extLst>
              <a:ext uri="{FF2B5EF4-FFF2-40B4-BE49-F238E27FC236}">
                <a16:creationId xmlns:a16="http://schemas.microsoft.com/office/drawing/2014/main" id="{5CC643E2-C601-4151-8186-DD8B8A9CA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Line 35">
            <a:extLst>
              <a:ext uri="{FF2B5EF4-FFF2-40B4-BE49-F238E27FC236}">
                <a16:creationId xmlns:a16="http://schemas.microsoft.com/office/drawing/2014/main" id="{42F111F3-055B-408C-99F5-9710E88EF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0" name="Line 36">
            <a:extLst>
              <a:ext uri="{FF2B5EF4-FFF2-40B4-BE49-F238E27FC236}">
                <a16:creationId xmlns:a16="http://schemas.microsoft.com/office/drawing/2014/main" id="{67F54A92-368F-4018-8772-B07CB2C00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01" name="Text Box 37">
            <a:extLst>
              <a:ext uri="{FF2B5EF4-FFF2-40B4-BE49-F238E27FC236}">
                <a16:creationId xmlns:a16="http://schemas.microsoft.com/office/drawing/2014/main" id="{88E51D67-68BF-4E11-B0DC-6CD39E5E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88102" name="Text Box 38">
            <a:extLst>
              <a:ext uri="{FF2B5EF4-FFF2-40B4-BE49-F238E27FC236}">
                <a16:creationId xmlns:a16="http://schemas.microsoft.com/office/drawing/2014/main" id="{C7C1CE3B-285C-4AF7-98EC-829F7BF6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Possible attribute values </a:t>
            </a:r>
          </a:p>
          <a:p>
            <a:r>
              <a:rPr lang="en-US" altLang="en-US"/>
              <a:t>of the node</a:t>
            </a:r>
          </a:p>
        </p:txBody>
      </p:sp>
      <p:sp>
        <p:nvSpPr>
          <p:cNvPr id="88103" name="Text Box 39">
            <a:extLst>
              <a:ext uri="{FF2B5EF4-FFF2-40B4-BE49-F238E27FC236}">
                <a16:creationId xmlns:a16="http://schemas.microsoft.com/office/drawing/2014/main" id="{1E321F4C-C1B5-4713-AA2F-07A7F3ED5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1C077-3140-4EA9-83DB-2CD40EA1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56BEE8-5BBE-45DF-B8FD-2D12118A326E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C5055-741B-42CA-ACA6-94B554ED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8ACF4-E4E4-4B73-A988-566F1DCF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3EDFEE8-E9E4-49E5-8B8F-9C3DC2721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Anatomy of a decision tree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F235907-42F0-4491-9AF3-F31DB56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8765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overcast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AE813841-C028-4153-A098-F5E8EC3A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7577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high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51AE8A80-7A0A-42EF-8F1F-5F74F7D0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75773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normal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5731722C-5F2E-4829-BF7E-A7E7C1B7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7720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false</a:t>
            </a: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1A48D8B-3BB7-402D-9159-5137036BD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7863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true</a:t>
            </a:r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2DEEC231-8F06-43FD-8532-B7496C383B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id="{0276FE67-2BCB-4240-A50F-8E35B0C8A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5A24D327-5180-46EF-B117-C875BECA6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B078F360-3125-4C09-9F80-3120C145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sunny</a:t>
            </a:r>
          </a:p>
        </p:txBody>
      </p:sp>
      <p:sp>
        <p:nvSpPr>
          <p:cNvPr id="89100" name="Rectangle 12">
            <a:extLst>
              <a:ext uri="{FF2B5EF4-FFF2-40B4-BE49-F238E27FC236}">
                <a16:creationId xmlns:a16="http://schemas.microsoft.com/office/drawing/2014/main" id="{D4859D89-B4A2-4481-AB22-B553D7DB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4320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/>
              <a:t>rain</a:t>
            </a:r>
          </a:p>
        </p:txBody>
      </p:sp>
      <p:sp>
        <p:nvSpPr>
          <p:cNvPr id="89101" name="Line 13">
            <a:extLst>
              <a:ext uri="{FF2B5EF4-FFF2-40B4-BE49-F238E27FC236}">
                <a16:creationId xmlns:a16="http://schemas.microsoft.com/office/drawing/2014/main" id="{E0E4CB53-8D9C-4E05-9810-A0D58828F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id="{EFE04482-EB30-49B1-9004-F9D3DE904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7ACD1B98-F9E3-4741-AB33-1DBDD3FAF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C89D715A-8B17-4FE9-8407-BA5E4A663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7">
            <a:extLst>
              <a:ext uri="{FF2B5EF4-FFF2-40B4-BE49-F238E27FC236}">
                <a16:creationId xmlns:a16="http://schemas.microsoft.com/office/drawing/2014/main" id="{49C4DFE8-158A-4DF9-A772-C999180FE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35654D1A-CFEF-4815-8386-B26BD32F3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37A593DB-2003-4E73-A7B3-50347F80A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5C2E91A1-38AB-4AA4-B63C-25391B070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Line 21">
            <a:extLst>
              <a:ext uri="{FF2B5EF4-FFF2-40B4-BE49-F238E27FC236}">
                <a16:creationId xmlns:a16="http://schemas.microsoft.com/office/drawing/2014/main" id="{4225503C-7BD4-4DD8-BD85-78886593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BDFAF99C-AE0F-427A-8D14-601A07B9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34038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89111" name="Rectangle 23">
            <a:extLst>
              <a:ext uri="{FF2B5EF4-FFF2-40B4-BE49-F238E27FC236}">
                <a16:creationId xmlns:a16="http://schemas.microsoft.com/office/drawing/2014/main" id="{A2F5A6D5-2958-4EA2-9684-266A45C4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634038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No</a:t>
            </a:r>
          </a:p>
        </p:txBody>
      </p:sp>
      <p:sp>
        <p:nvSpPr>
          <p:cNvPr id="89112" name="Rectangle 24">
            <a:extLst>
              <a:ext uri="{FF2B5EF4-FFF2-40B4-BE49-F238E27FC236}">
                <a16:creationId xmlns:a16="http://schemas.microsoft.com/office/drawing/2014/main" id="{E3E0E312-A809-4B5C-8CC1-825D02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9113" name="Rectangle 25">
            <a:extLst>
              <a:ext uri="{FF2B5EF4-FFF2-40B4-BE49-F238E27FC236}">
                <a16:creationId xmlns:a16="http://schemas.microsoft.com/office/drawing/2014/main" id="{9B77932F-EAB7-4F11-B159-FA1C5775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9114" name="Rectangle 26">
            <a:extLst>
              <a:ext uri="{FF2B5EF4-FFF2-40B4-BE49-F238E27FC236}">
                <a16:creationId xmlns:a16="http://schemas.microsoft.com/office/drawing/2014/main" id="{1AF13D4B-D756-4007-9959-E4A9A743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794125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/>
              <a:t>Yes</a:t>
            </a:r>
          </a:p>
        </p:txBody>
      </p:sp>
      <p:sp>
        <p:nvSpPr>
          <p:cNvPr id="89115" name="Rectangle 27">
            <a:extLst>
              <a:ext uri="{FF2B5EF4-FFF2-40B4-BE49-F238E27FC236}">
                <a16:creationId xmlns:a16="http://schemas.microsoft.com/office/drawing/2014/main" id="{E047D893-1BA0-4D88-92BE-D3944AD6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89116" name="AutoShape 28">
            <a:extLst>
              <a:ext uri="{FF2B5EF4-FFF2-40B4-BE49-F238E27FC236}">
                <a16:creationId xmlns:a16="http://schemas.microsoft.com/office/drawing/2014/main" id="{8C2901F8-805F-4D28-91D9-1B2F35AE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75365CB1-1542-4679-9D5C-8D80C9EC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7483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Outlook</a:t>
            </a:r>
          </a:p>
        </p:txBody>
      </p:sp>
      <p:sp>
        <p:nvSpPr>
          <p:cNvPr id="89118" name="AutoShape 30">
            <a:extLst>
              <a:ext uri="{FF2B5EF4-FFF2-40B4-BE49-F238E27FC236}">
                <a16:creationId xmlns:a16="http://schemas.microsoft.com/office/drawing/2014/main" id="{80CFD0BD-838B-4F38-A7E8-29DBA2C1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90F8EA36-D8FB-4DBA-B96C-A87817B9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Humidity</a:t>
            </a:r>
          </a:p>
        </p:txBody>
      </p:sp>
      <p:sp>
        <p:nvSpPr>
          <p:cNvPr id="89120" name="AutoShape 32">
            <a:extLst>
              <a:ext uri="{FF2B5EF4-FFF2-40B4-BE49-F238E27FC236}">
                <a16:creationId xmlns:a16="http://schemas.microsoft.com/office/drawing/2014/main" id="{2D4E3D92-61AA-4C56-A9A5-07EC1278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4990E405-528E-4908-BA19-1D47C598F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8463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Windy</a:t>
            </a: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E6CF010E-9314-4BFC-BF16-3F645BFE5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4DC83DC1-3B24-4E39-9B04-4138953B6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CDCF559E-866C-494F-BC65-3ECF594E4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Text Box 37">
            <a:extLst>
              <a:ext uri="{FF2B5EF4-FFF2-40B4-BE49-F238E27FC236}">
                <a16:creationId xmlns:a16="http://schemas.microsoft.com/office/drawing/2014/main" id="{580CB8DA-C421-4263-8872-FD99B3FD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89126" name="Text Box 38">
            <a:extLst>
              <a:ext uri="{FF2B5EF4-FFF2-40B4-BE49-F238E27FC236}">
                <a16:creationId xmlns:a16="http://schemas.microsoft.com/office/drawing/2014/main" id="{7FD00EFC-4242-4ACA-8E29-A878F137D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Possible attribute values </a:t>
            </a:r>
          </a:p>
          <a:p>
            <a:r>
              <a:rPr lang="en-US" altLang="en-US"/>
              <a:t>of the node</a:t>
            </a:r>
          </a:p>
        </p:txBody>
      </p:sp>
      <p:sp>
        <p:nvSpPr>
          <p:cNvPr id="89127" name="Text Box 39">
            <a:extLst>
              <a:ext uri="{FF2B5EF4-FFF2-40B4-BE49-F238E27FC236}">
                <a16:creationId xmlns:a16="http://schemas.microsoft.com/office/drawing/2014/main" id="{58E5910F-72F3-4C32-989C-90827BFE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  <p:sp>
        <p:nvSpPr>
          <p:cNvPr id="89128" name="Rectangle 40">
            <a:extLst>
              <a:ext uri="{FF2B5EF4-FFF2-40B4-BE49-F238E27FC236}">
                <a16:creationId xmlns:a16="http://schemas.microsoft.com/office/drawing/2014/main" id="{306A6703-01C8-4F5E-B4D3-E6F067DB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84313"/>
            <a:ext cx="1655762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Sample size </a:t>
            </a:r>
          </a:p>
        </p:txBody>
      </p:sp>
      <p:sp>
        <p:nvSpPr>
          <p:cNvPr id="89129" name="Rectangle 41">
            <a:extLst>
              <a:ext uri="{FF2B5EF4-FFF2-40B4-BE49-F238E27FC236}">
                <a16:creationId xmlns:a16="http://schemas.microsoft.com/office/drawing/2014/main" id="{D435EFE6-AE7F-4FA2-BDF3-5D7D74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87775"/>
            <a:ext cx="1079500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0" name="Rectangle 42">
            <a:extLst>
              <a:ext uri="{FF2B5EF4-FFF2-40B4-BE49-F238E27FC236}">
                <a16:creationId xmlns:a16="http://schemas.microsoft.com/office/drawing/2014/main" id="{BBDEA592-D145-4CA5-9CF1-7CD35BE2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003675"/>
            <a:ext cx="503237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1" name="Line 43">
            <a:extLst>
              <a:ext uri="{FF2B5EF4-FFF2-40B4-BE49-F238E27FC236}">
                <a16:creationId xmlns:a16="http://schemas.microsoft.com/office/drawing/2014/main" id="{951658B9-7600-42D2-8CB8-634855FE1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13100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2" name="Text Box 44">
            <a:extLst>
              <a:ext uri="{FF2B5EF4-FFF2-40B4-BE49-F238E27FC236}">
                <a16:creationId xmlns:a16="http://schemas.microsoft.com/office/drawing/2014/main" id="{5D2DEE61-8087-4510-A9C9-E1A8E5A8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141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Your data </a:t>
            </a:r>
          </a:p>
          <a:p>
            <a:r>
              <a:rPr lang="en-US" altLang="en-US"/>
              <a:t>gets smaller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F20C7-7885-429B-96D3-17DE8C0E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A0BD53-8AB3-4209-BE34-7F1E76DA018B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11FC7-517D-4D0B-9213-C20908A3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29872-08B9-4274-8325-62D923D9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07390DE-67B9-4A10-8ACA-1EFC08BA81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To ‘play tennis’ or not.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EB0F478-89AC-4BE9-A405-76233A4A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2605088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B5C5B66-EA20-4D0D-A91E-7B9176E6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7142EB4F-CCF0-4AB3-9C19-DB10D648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486275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9C9E1501-93B1-413B-B8ED-6B5BD44C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0563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25CBD0BF-8986-4AB2-AB39-E3914F0B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51485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177B9A51-BB0E-43B1-BF28-A22B75334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708E0CDD-3BA2-4E36-AD20-FCFF976D4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3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B31A917A-D926-4E66-8A4B-6F83A5D00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54E31331-2878-4AC1-B299-A4DB609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DBE586A4-E0A2-42B7-ABE4-FF2F0C16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471738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76813" name="Line 13">
            <a:extLst>
              <a:ext uri="{FF2B5EF4-FFF2-40B4-BE49-F238E27FC236}">
                <a16:creationId xmlns:a16="http://schemas.microsoft.com/office/drawing/2014/main" id="{5F2343CA-9CBF-44D7-90ED-781D75937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839E8251-B402-41AF-BC3B-4CB911FD9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15">
            <a:extLst>
              <a:ext uri="{FF2B5EF4-FFF2-40B4-BE49-F238E27FC236}">
                <a16:creationId xmlns:a16="http://schemas.microsoft.com/office/drawing/2014/main" id="{4E7FFB4D-F8FE-4766-B74D-DFD46ACC1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37FA46DD-75E5-4C0C-A1AD-6105EA5CF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Line 17">
            <a:extLst>
              <a:ext uri="{FF2B5EF4-FFF2-40B4-BE49-F238E27FC236}">
                <a16:creationId xmlns:a16="http://schemas.microsoft.com/office/drawing/2014/main" id="{6125913D-4558-4ABB-99A7-766A09CE2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" y="49577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C1E6CAA1-B23D-45C3-83D0-C897FDD70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Line 19">
            <a:extLst>
              <a:ext uri="{FF2B5EF4-FFF2-40B4-BE49-F238E27FC236}">
                <a16:creationId xmlns:a16="http://schemas.microsoft.com/office/drawing/2014/main" id="{338F8028-5441-4B16-8EC2-899EFBB80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B1025A88-3208-4353-85C4-08063B7A3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Line 21">
            <a:extLst>
              <a:ext uri="{FF2B5EF4-FFF2-40B4-BE49-F238E27FC236}">
                <a16:creationId xmlns:a16="http://schemas.microsoft.com/office/drawing/2014/main" id="{6118F72A-4DC7-42AC-90A3-2406D11D4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E154CB33-E79C-448A-8A22-87C5999A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6BF76D95-D879-47B8-856B-FA435766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88803D26-465D-43D2-A920-D5D4772C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6DE89036-9640-47F4-8A9A-0BF40EEB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73FA9DD0-949C-4816-9665-7A152012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522663"/>
            <a:ext cx="671513" cy="4699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AF157126-9519-4607-A66D-EB8345C0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76828" name="AutoShape 28">
            <a:extLst>
              <a:ext uri="{FF2B5EF4-FFF2-40B4-BE49-F238E27FC236}">
                <a16:creationId xmlns:a16="http://schemas.microsoft.com/office/drawing/2014/main" id="{388E5E83-E6A5-4452-85EC-B5516A6B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Text Box 29">
            <a:extLst>
              <a:ext uri="{FF2B5EF4-FFF2-40B4-BE49-F238E27FC236}">
                <a16:creationId xmlns:a16="http://schemas.microsoft.com/office/drawing/2014/main" id="{03CCEC65-1BF9-4E02-A3B5-EAD03EC7E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76830" name="AutoShape 30">
            <a:extLst>
              <a:ext uri="{FF2B5EF4-FFF2-40B4-BE49-F238E27FC236}">
                <a16:creationId xmlns:a16="http://schemas.microsoft.com/office/drawing/2014/main" id="{AB0D75B4-2DCC-4DC8-8B36-B6C04F80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Text Box 31">
            <a:extLst>
              <a:ext uri="{FF2B5EF4-FFF2-40B4-BE49-F238E27FC236}">
                <a16:creationId xmlns:a16="http://schemas.microsoft.com/office/drawing/2014/main" id="{CCAD94D5-C92C-4CB5-A540-9515CA298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9A1DC166-5A5A-435D-938D-34664A95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FF09AC0E-D4BF-4BC5-8621-8214953B1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76834" name="Line 34">
            <a:extLst>
              <a:ext uri="{FF2B5EF4-FFF2-40B4-BE49-F238E27FC236}">
                <a16:creationId xmlns:a16="http://schemas.microsoft.com/office/drawing/2014/main" id="{BD5D9E0F-8248-4EF9-B209-1654E1115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Line 35">
            <a:extLst>
              <a:ext uri="{FF2B5EF4-FFF2-40B4-BE49-F238E27FC236}">
                <a16:creationId xmlns:a16="http://schemas.microsoft.com/office/drawing/2014/main" id="{FF493EEA-B5C7-484E-928A-27A043FA3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95AD6734-D84E-4FBF-91BF-FBCCD8CE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41438"/>
            <a:ext cx="34782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A new test example:</a:t>
            </a:r>
          </a:p>
          <a:p>
            <a:r>
              <a:rPr lang="en-US" altLang="en-US" b="1"/>
              <a:t>(Outlook==rain) and (not Windy==false)</a:t>
            </a:r>
          </a:p>
          <a:p>
            <a:endParaRPr lang="en-US" altLang="en-US" b="1"/>
          </a:p>
          <a:p>
            <a:r>
              <a:rPr lang="en-US" altLang="en-US" b="1"/>
              <a:t>Pass it on the tree</a:t>
            </a:r>
          </a:p>
          <a:p>
            <a:r>
              <a:rPr lang="en-US" altLang="en-US" b="1"/>
              <a:t>-&gt; Decision is yes</a:t>
            </a:r>
            <a:r>
              <a:rPr lang="en-US" altLang="en-US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055D-0C9B-4878-8CF1-61B4D4AB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BDB8D-E8E4-4ECC-AE4E-0911EB6F849F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9DD77-B183-468A-95AA-B4D85635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A98C-AF66-44F3-AD60-4C76495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1873284-49BF-4872-B3B8-8679101882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To ‘play tennis’ or not.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59A08317-4D49-4D59-A421-0C14253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2605088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738464C8-FB4D-427E-8787-1F18D533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8F432781-43C9-420D-8A63-AD570A6D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486275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85562A47-CFDC-471C-B8A9-C33CB32B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0563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0B2D0AF9-94CF-4C5F-B822-66CD3FB8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51485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67D716A5-9DD7-4DD8-85A9-4A96C8057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96BD318F-A4F7-4ADB-9248-39635096E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3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C32A56AC-C9E8-448F-89CF-327BACCB8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379045D5-909B-4BDD-8CEB-68311341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FA7F3CB9-F531-45FD-9EDE-AAF4E0D2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471738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37B3C3A1-12C6-45CE-A4E9-DE1CB35A6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098845A8-B744-479F-BE6C-C197EE5B2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16">
            <a:extLst>
              <a:ext uri="{FF2B5EF4-FFF2-40B4-BE49-F238E27FC236}">
                <a16:creationId xmlns:a16="http://schemas.microsoft.com/office/drawing/2014/main" id="{B991FC3E-01C8-4488-AA65-94F61ECA4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EBD0B0E6-75BA-4BFB-9650-D64498E72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F8D6D7F4-ECA7-4A6E-9E26-0C00A10F3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" y="49577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>
            <a:extLst>
              <a:ext uri="{FF2B5EF4-FFF2-40B4-BE49-F238E27FC236}">
                <a16:creationId xmlns:a16="http://schemas.microsoft.com/office/drawing/2014/main" id="{38D428CA-081A-4749-B3D3-C6323D7D0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B3C5162A-ADDB-4370-9C03-9F7FF0D03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E11B24E0-FD4B-40C9-A2DD-EB51D1DFD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2">
            <a:extLst>
              <a:ext uri="{FF2B5EF4-FFF2-40B4-BE49-F238E27FC236}">
                <a16:creationId xmlns:a16="http://schemas.microsoft.com/office/drawing/2014/main" id="{5896A47A-8FAC-4384-9A45-5C7812C41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107E755D-415C-408B-9AE8-4D420ED5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05EB178F-2188-49D9-8442-A1DAB1B4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8633" name="Rectangle 25">
            <a:extLst>
              <a:ext uri="{FF2B5EF4-FFF2-40B4-BE49-F238E27FC236}">
                <a16:creationId xmlns:a16="http://schemas.microsoft.com/office/drawing/2014/main" id="{CD8C0DB9-F44E-45FD-BDF6-76D96F0F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8634" name="Rectangle 26">
            <a:extLst>
              <a:ext uri="{FF2B5EF4-FFF2-40B4-BE49-F238E27FC236}">
                <a16:creationId xmlns:a16="http://schemas.microsoft.com/office/drawing/2014/main" id="{BFF083E0-49A6-43E9-BBC8-B661B1F0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8635" name="Rectangle 27">
            <a:extLst>
              <a:ext uri="{FF2B5EF4-FFF2-40B4-BE49-F238E27FC236}">
                <a16:creationId xmlns:a16="http://schemas.microsoft.com/office/drawing/2014/main" id="{8FBDEB7B-9B52-4F12-B8B8-E7EF5519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522663"/>
            <a:ext cx="671513" cy="4699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8636" name="Rectangle 28">
            <a:extLst>
              <a:ext uri="{FF2B5EF4-FFF2-40B4-BE49-F238E27FC236}">
                <a16:creationId xmlns:a16="http://schemas.microsoft.com/office/drawing/2014/main" id="{CB486EEA-2F49-436B-A9BD-B560CE394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68637" name="AutoShape 29">
            <a:extLst>
              <a:ext uri="{FF2B5EF4-FFF2-40B4-BE49-F238E27FC236}">
                <a16:creationId xmlns:a16="http://schemas.microsoft.com/office/drawing/2014/main" id="{493AA8BF-20B8-438B-9D02-3BBAC54E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5DB70FAD-67BF-4659-99ED-F408636F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68639" name="AutoShape 31">
            <a:extLst>
              <a:ext uri="{FF2B5EF4-FFF2-40B4-BE49-F238E27FC236}">
                <a16:creationId xmlns:a16="http://schemas.microsoft.com/office/drawing/2014/main" id="{510FC025-5CBE-4E06-9C28-9A58BEA49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832F1A7B-E263-4178-B90E-E2F61AEFD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68641" name="AutoShape 33">
            <a:extLst>
              <a:ext uri="{FF2B5EF4-FFF2-40B4-BE49-F238E27FC236}">
                <a16:creationId xmlns:a16="http://schemas.microsoft.com/office/drawing/2014/main" id="{91A023CF-30D4-4B60-B673-EAC67BE2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CD8AE323-F2D2-45AC-85AC-CE063244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68643" name="Line 35">
            <a:extLst>
              <a:ext uri="{FF2B5EF4-FFF2-40B4-BE49-F238E27FC236}">
                <a16:creationId xmlns:a16="http://schemas.microsoft.com/office/drawing/2014/main" id="{FE5151EC-E394-41F2-979D-0114C9F09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6">
            <a:extLst>
              <a:ext uri="{FF2B5EF4-FFF2-40B4-BE49-F238E27FC236}">
                <a16:creationId xmlns:a16="http://schemas.microsoft.com/office/drawing/2014/main" id="{28B4A8F5-B71C-46E3-92E4-D7FA0825B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A52DB4DB-2AFB-40B9-A494-5EF6A30C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341438"/>
            <a:ext cx="5353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(Outlook ==overcast)  -&gt; yes</a:t>
            </a:r>
          </a:p>
          <a:p>
            <a:r>
              <a:rPr lang="en-US" altLang="en-US" b="1"/>
              <a:t>(Outlook==rain) and (not Windy==false) -&gt;yes</a:t>
            </a:r>
          </a:p>
          <a:p>
            <a:r>
              <a:rPr lang="en-US" altLang="en-US" b="1"/>
              <a:t>(Outlook==sunny) and (Humidity=normal) -&gt;yes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04F0D-9DC8-4766-9F09-5F04969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00EDE-8B62-40B2-852C-68272CB24B6E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E2C3-C305-4CD5-B37D-B4C84D7F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EAB94-BDE1-42D2-8543-08B5F4D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D6A439F2-3FD0-4913-9F3B-2E1CAE4C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3213100"/>
            <a:ext cx="8137525" cy="2879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52CC484-8008-4377-95E5-FC5DED0F5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Decision trees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265A6C6-2074-4C47-AA5D-460B835E000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altLang="en-US" sz="2800" b="0"/>
              <a:t>Decision trees represent a disjunction of</a:t>
            </a:r>
          </a:p>
          <a:p>
            <a:r>
              <a:rPr lang="en-US" altLang="en-US" sz="2800" b="0"/>
              <a:t>conjunctions of constraints on the attribute values of</a:t>
            </a:r>
          </a:p>
          <a:p>
            <a:r>
              <a:rPr lang="en-US" altLang="en-US" sz="2800" b="0"/>
              <a:t>instances.</a:t>
            </a:r>
          </a:p>
          <a:p>
            <a:endParaRPr lang="en-US" altLang="en-US" sz="2800" b="0"/>
          </a:p>
          <a:p>
            <a:r>
              <a:rPr lang="en-US" altLang="en-US" sz="2200">
                <a:latin typeface="Courier New" panose="02070309020205020404" pitchFamily="49" charset="0"/>
              </a:rPr>
              <a:t>(Outlook ==overcast)  </a:t>
            </a:r>
          </a:p>
          <a:p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 OR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((Outlook==rain) and (not Windy==false))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((Outlook==sunny) and (Humidity=normal))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=&gt; yes play tennis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1A599-DE29-4C9B-BD36-1BC4938C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9E27B-9046-41F1-8BC2-3E339FA8FE9B}" type="datetime1">
              <a:rPr lang="en-US" smtClean="0"/>
              <a:t>2/6/2020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97553-4C22-41E9-9128-9225746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Decision Tree and Random Forest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EE05E-D85F-424A-BC03-465C9C6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73C-1854-4059-86D4-7DC95D6D357B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book}&#10;\pagestyle{empty}&#10;\input{C:/Users/markussv/depots/CMBBOOK/latex/prml-utils}&#10;\begin{document}&#10;\[&#10;&#10;\]&#10;\end{document}&#10;"/>
  <p:tag name="EMBEDFONTS" val="1"/>
  <p:tag name="FIRSTMARKUSSV@9CFEVIMFUVWXY5M7" val="2826"/>
</p:tagLst>
</file>

<file path=ppt/theme/theme1.xml><?xml version="1.0" encoding="utf-8"?>
<a:theme xmlns:a="http://schemas.openxmlformats.org/drawingml/2006/main" name="pr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prml</Template>
  <TotalTime>12074</TotalTime>
  <Words>1988</Words>
  <Application>Microsoft Office PowerPoint</Application>
  <PresentationFormat>On-screen Show (4:3)</PresentationFormat>
  <Paragraphs>613</Paragraphs>
  <Slides>46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Tahoma</vt:lpstr>
      <vt:lpstr>Times New Roman</vt:lpstr>
      <vt:lpstr>Courier New</vt:lpstr>
      <vt:lpstr>Arial</vt:lpstr>
      <vt:lpstr>Calibri</vt:lpstr>
      <vt:lpstr>prml</vt:lpstr>
      <vt:lpstr>MathType 5.0 Equation</vt:lpstr>
      <vt:lpstr>CPSC 4430/5440: Machine Learning  Lesson B02: Decision Tree and Random Forest  Stolen from O. Tastan (MIT)</vt:lpstr>
      <vt:lpstr>Outline</vt:lpstr>
      <vt:lpstr>Decision trees</vt:lpstr>
      <vt:lpstr>Anatomy of a decision tree</vt:lpstr>
      <vt:lpstr>Anatomy of a decision tree</vt:lpstr>
      <vt:lpstr>Anatomy of a decision tree</vt:lpstr>
      <vt:lpstr>To ‘play tennis’ or not.</vt:lpstr>
      <vt:lpstr>To ‘play tennis’ or not.</vt:lpstr>
      <vt:lpstr>Decision trees</vt:lpstr>
      <vt:lpstr>Representation</vt:lpstr>
      <vt:lpstr>Same concept different representation</vt:lpstr>
      <vt:lpstr>Which attribute to select for splitting?</vt:lpstr>
      <vt:lpstr>How do we choose the test ?</vt:lpstr>
      <vt:lpstr>Information Gain</vt:lpstr>
      <vt:lpstr>Information</vt:lpstr>
      <vt:lpstr>Information</vt:lpstr>
      <vt:lpstr>Entropy</vt:lpstr>
      <vt:lpstr>Entropy</vt:lpstr>
      <vt:lpstr>Entropy, purity</vt:lpstr>
      <vt:lpstr>Conditional entropy</vt:lpstr>
      <vt:lpstr>Information gain</vt:lpstr>
      <vt:lpstr>Information Gain</vt:lpstr>
      <vt:lpstr>Example</vt:lpstr>
      <vt:lpstr>Which one do we choose?</vt:lpstr>
      <vt:lpstr>Recurse on branches</vt:lpstr>
      <vt:lpstr>Caveats</vt:lpstr>
      <vt:lpstr>Purity (diversity) measures</vt:lpstr>
      <vt:lpstr>Overfitting</vt:lpstr>
      <vt:lpstr>Bagging</vt:lpstr>
      <vt:lpstr>Bootstrap</vt:lpstr>
      <vt:lpstr>Bagging</vt:lpstr>
      <vt:lpstr>Random Forest Classifier</vt:lpstr>
      <vt:lpstr>Random Forest Classifier</vt:lpstr>
      <vt:lpstr>Bagging</vt:lpstr>
      <vt:lpstr>Bagging : an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PowerPoint Presentation</vt:lpstr>
      <vt:lpstr>Random forest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Svensén</dc:creator>
  <cp:lastModifiedBy>yu liang</cp:lastModifiedBy>
  <cp:revision>671</cp:revision>
  <dcterms:created xsi:type="dcterms:W3CDTF">2007-10-17T08:21:15Z</dcterms:created>
  <dcterms:modified xsi:type="dcterms:W3CDTF">2020-02-06T14:05:17Z</dcterms:modified>
</cp:coreProperties>
</file>