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328" r:id="rId3"/>
    <p:sldId id="32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B293F5-357A-4CDF-B7A4-5F3C5D63C27D}" type="datetimeFigureOut">
              <a:rPr lang="en-US" smtClean="0"/>
              <a:t>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5A553-7F4C-4A4A-AA2F-317323FB5C00}" type="slidenum">
              <a:rPr lang="en-US" smtClean="0"/>
              <a:t>‹#›</a:t>
            </a:fld>
            <a:endParaRPr lang="en-US"/>
          </a:p>
        </p:txBody>
      </p:sp>
    </p:spTree>
    <p:extLst>
      <p:ext uri="{BB962C8B-B14F-4D97-AF65-F5344CB8AC3E}">
        <p14:creationId xmlns:p14="http://schemas.microsoft.com/office/powerpoint/2010/main" val="170026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Isotropic means uniform in all directions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Figure shows that simple scaling of the coordinate axes  can result  in a different grouping of the data into clusters.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One way to achieve invariance is to normalize the data before clustering!!!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Q = 1 we have the manhattan distance, if q = 2 we have the euclidean distance….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Q = 1 we have the manhattan distance, if q = 2 we have the euclidean distance….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The value of J depends on how well the data are grouped into clusters</a:t>
            </a:r>
          </a:p>
          <a:p>
            <a:r>
              <a:rPr lang="en-US" altLang="en-US">
                <a:latin typeface="Times New Roman" pitchFamily="18" charset="0"/>
                <a:ea typeface="ＭＳ Ｐゴシック" pitchFamily="34" charset="-128"/>
              </a:rPr>
              <a:t>and an optimal partitioning is defined to be one that minimizes J</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interpretation of criterion: for a given cluster $w_m$, the</a:t>
            </a:r>
          </a:p>
          <a:p>
            <a:r>
              <a:rPr lang="en-US" altLang="en-US">
                <a:latin typeface="Times New Roman" pitchFamily="18" charset="0"/>
                <a:ea typeface="ＭＳ Ｐゴシック" pitchFamily="34" charset="-128"/>
              </a:rPr>
              <a:t>mean vector is the best representative of the samples in $w_m$</a:t>
            </a:r>
          </a:p>
          <a:p>
            <a:r>
              <a:rPr lang="en-US" altLang="en-US">
                <a:latin typeface="Times New Roman" pitchFamily="18" charset="0"/>
                <a:ea typeface="ＭＳ Ｐゴシック" pitchFamily="34" charset="-128"/>
              </a:rPr>
              <a:t>in the sense that it minimizes the sum of the squared lengths of the ``error</a:t>
            </a:r>
          </a:p>
          <a:p>
            <a:r>
              <a:rPr lang="en-US" altLang="en-US">
                <a:latin typeface="Times New Roman" pitchFamily="18" charset="0"/>
                <a:ea typeface="ＭＳ Ｐゴシック" pitchFamily="34" charset="-128"/>
              </a:rPr>
              <a:t>vectors''.  Thus J represents the total squared error incurred in representing the n samples by the $k$ cluster centers $w_1,...,w_k$</a:t>
            </a:r>
          </a:p>
          <a:p>
            <a:r>
              <a:rPr lang="en-US" altLang="en-US">
                <a:latin typeface="Times New Roman" pitchFamily="18" charset="0"/>
                <a:ea typeface="ＭＳ Ｐゴシック" pitchFamily="34" charset="-128"/>
              </a:rPr>
              <a:t>This is a prototype view of clustering</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This is a good example.  This shows two of the four</a:t>
            </a:r>
          </a:p>
          <a:p>
            <a:r>
              <a:rPr lang="en-US" altLang="en-US">
                <a:latin typeface="Times New Roman" pitchFamily="18" charset="0"/>
                <a:ea typeface="ＭＳ Ｐゴシック" pitchFamily="34" charset="-128"/>
              </a:rPr>
              <a:t>measurements of 150 examples of three species of Iris flowers</a:t>
            </a:r>
          </a:p>
          <a:p>
            <a:r>
              <a:rPr lang="en-US" altLang="en-US">
                <a:latin typeface="Times New Roman" pitchFamily="18" charset="0"/>
                <a:ea typeface="ＭＳ Ｐゴシック" pitchFamily="34" charset="-128"/>
              </a:rPr>
              <a:t>(The iris data at UCI)</a:t>
            </a:r>
          </a:p>
          <a:p>
            <a:endParaRPr lang="en-US" altLang="en-US">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Hertzsprung and Russell diagram (often used to show the limitations</a:t>
            </a:r>
          </a:p>
          <a:p>
            <a:r>
              <a:rPr lang="en-US" altLang="en-US">
                <a:latin typeface="Times New Roman" pitchFamily="18" charset="0"/>
                <a:ea typeface="ＭＳ Ｐゴシック" pitchFamily="34" charset="-128"/>
              </a:rPr>
              <a:t>of simple clustering algorithms.</a:t>
            </a:r>
          </a:p>
          <a:p>
            <a:r>
              <a:rPr lang="en-US" altLang="en-US">
                <a:latin typeface="Times New Roman" pitchFamily="18" charset="0"/>
                <a:ea typeface="ＭＳ Ｐゴシック" pitchFamily="34" charset="-128"/>
              </a:rPr>
              <a:t>\item If $k$ = 2, this would not find the two clusters but would find two</a:t>
            </a:r>
          </a:p>
          <a:p>
            <a:r>
              <a:rPr lang="en-US" altLang="en-US">
                <a:latin typeface="Times New Roman" pitchFamily="18" charset="0"/>
                <a:ea typeface="ＭＳ Ｐゴシック" pitchFamily="34" charset="-128"/>
              </a:rPr>
              <a:t>circles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\item the sum of the squared error for a is smaller than for b</a:t>
            </a:r>
          </a:p>
          <a:p>
            <a:r>
              <a:rPr lang="en-US" altLang="en-US">
                <a:latin typeface="Times New Roman" pitchFamily="18" charset="0"/>
                <a:ea typeface="ＭＳ Ｐゴシック" pitchFamily="34" charset="-128"/>
              </a:rPr>
              <a:t>\item If there are large differences in the numbers of samples in different clusters</a:t>
            </a:r>
          </a:p>
          <a:p>
            <a:r>
              <a:rPr lang="en-US" altLang="en-US">
                <a:latin typeface="Times New Roman" pitchFamily="18" charset="0"/>
                <a:ea typeface="ＭＳ Ｐゴシック" pitchFamily="34" charset="-128"/>
              </a:rPr>
              <a:t>then it may happen that a partition that splits a large cluster is favored</a:t>
            </a:r>
          </a:p>
          <a:p>
            <a:r>
              <a:rPr lang="en-US" altLang="en-US">
                <a:latin typeface="Times New Roman" pitchFamily="18" charset="0"/>
                <a:ea typeface="ＭＳ Ｐゴシック" pitchFamily="34" charset="-128"/>
              </a:rPr>
              <a:t>over one that maintains the integrity of the clusters merely because the</a:t>
            </a:r>
          </a:p>
          <a:p>
            <a:r>
              <a:rPr lang="en-US" altLang="en-US">
                <a:latin typeface="Times New Roman" pitchFamily="18" charset="0"/>
                <a:ea typeface="ＭＳ Ｐゴシック" pitchFamily="34" charset="-128"/>
              </a:rPr>
              <a:t>slight reduction in squared error achieved is multiplied by many terms in the</a:t>
            </a:r>
          </a:p>
          <a:p>
            <a:r>
              <a:rPr lang="en-US" altLang="en-US">
                <a:latin typeface="Times New Roman" pitchFamily="18" charset="0"/>
                <a:ea typeface="ＭＳ Ｐゴシック" pitchFamily="34" charset="-128"/>
              </a:rPr>
              <a:t>sum</a:t>
            </a:r>
          </a:p>
          <a:p>
            <a:r>
              <a:rPr lang="en-US" altLang="en-US">
                <a:latin typeface="Times New Roman" pitchFamily="18" charset="0"/>
                <a:ea typeface="ＭＳ Ｐゴシック" pitchFamily="34" charset="-128"/>
              </a:rPr>
              <a:t>\item what about outliers?</a:t>
            </a:r>
          </a:p>
          <a:p>
            <a:r>
              <a:rPr lang="en-US" altLang="en-US">
                <a:latin typeface="Times New Roman" pitchFamily="18" charset="0"/>
                <a:ea typeface="ＭＳ Ｐゴシック" pitchFamily="34" charset="-128"/>
              </a:rPr>
              <a:t>\item Although in this example the difference is probably small</a:t>
            </a:r>
          </a:p>
          <a:p>
            <a:r>
              <a:rPr lang="en-US" altLang="en-US">
                <a:latin typeface="Times New Roman" pitchFamily="18" charset="0"/>
                <a:ea typeface="ＭＳ Ｐゴシック" pitchFamily="34" charset="-128"/>
              </a:rPr>
              <a:t>\item previous example is perhaps better -- given $k$ = 2,</a:t>
            </a:r>
          </a:p>
          <a:p>
            <a:r>
              <a:rPr lang="en-US" altLang="en-US">
                <a:latin typeface="Times New Roman" pitchFamily="18" charset="0"/>
                <a:ea typeface="ＭＳ Ｐゴシック" pitchFamily="34" charset="-128"/>
              </a:rPr>
              <a:t>this would not find the two clusters but would find two circles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3000" y="685800"/>
            <a:ext cx="4573588" cy="3429000"/>
          </a:xfrm>
          <a:ln/>
        </p:spPr>
      </p:sp>
      <p:sp>
        <p:nvSpPr>
          <p:cNvPr id="97283"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3000" y="685800"/>
            <a:ext cx="4573588" cy="3429000"/>
          </a:xfrm>
          <a:ln/>
        </p:spPr>
      </p:sp>
      <p:sp>
        <p:nvSpPr>
          <p:cNvPr id="9830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This is an example of redundant features.  Feature y provides the same cluster/grouping information as feature 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3588" cy="3429000"/>
          </a:xfrm>
          <a:ln/>
        </p:spPr>
      </p:sp>
      <p:sp>
        <p:nvSpPr>
          <p:cNvPr id="80899"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pPr marL="228600" indent="-228600" defTabSz="914400"/>
            <a:r>
              <a:rPr lang="en-US" altLang="en-US">
                <a:latin typeface="Times New Roman" pitchFamily="18" charset="0"/>
                <a:ea typeface="ＭＳ Ｐゴシック" pitchFamily="34" charset="-128"/>
              </a:rPr>
              <a:t>When we don’t have labels (I.e., f) we have an unsupervised learning problem.</a:t>
            </a:r>
          </a:p>
          <a:p>
            <a:pPr marL="228600" indent="-228600" defTabSz="914400"/>
            <a:endParaRPr lang="en-US" altLang="en-US">
              <a:latin typeface="Times New Roman" pitchFamily="18" charset="0"/>
              <a:ea typeface="ＭＳ Ｐゴシック" pitchFamily="34" charset="-128"/>
            </a:endParaRPr>
          </a:p>
          <a:p>
            <a:pPr marL="228600" indent="-228600" defTabSz="914400"/>
            <a:r>
              <a:rPr lang="en-US" altLang="en-US">
                <a:latin typeface="Times New Roman" pitchFamily="18" charset="0"/>
                <a:ea typeface="ＭＳ Ｐゴシック" pitchFamily="34" charset="-128"/>
              </a:rPr>
              <a:t>We can apply clustering to</a:t>
            </a:r>
          </a:p>
          <a:p>
            <a:pPr marL="228600" indent="-228600" defTabSz="914400"/>
            <a:endParaRPr lang="en-US" altLang="en-US">
              <a:latin typeface="Times New Roman" pitchFamily="18" charset="0"/>
              <a:ea typeface="ＭＳ Ｐゴシック" pitchFamily="34" charset="-128"/>
            </a:endParaRPr>
          </a:p>
          <a:p>
            <a:pPr marL="228600" indent="-228600" defTabSz="914400">
              <a:buFontTx/>
              <a:buAutoNum type="arabicParenR"/>
            </a:pPr>
            <a:r>
              <a:rPr lang="en-US" altLang="en-US">
                <a:latin typeface="Times New Roman" pitchFamily="18" charset="0"/>
                <a:ea typeface="ＭＳ Ｐゴシック" pitchFamily="34" charset="-128"/>
              </a:rPr>
              <a:t>Find the prototypes  in our data – for example to find similar customers</a:t>
            </a:r>
          </a:p>
          <a:p>
            <a:pPr marL="228600" indent="-228600" defTabSz="914400">
              <a:buFontTx/>
              <a:buAutoNum type="arabicParenR"/>
            </a:pPr>
            <a:r>
              <a:rPr lang="en-US" altLang="en-US">
                <a:latin typeface="Times New Roman" pitchFamily="18" charset="0"/>
                <a:ea typeface="ＭＳ Ｐゴシック" pitchFamily="34" charset="-128"/>
              </a:rPr>
              <a:t>Find the large groups of similar observations to identify deviations/anomalies/outliers.</a:t>
            </a:r>
          </a:p>
          <a:p>
            <a:pPr marL="228600" indent="-228600" defTabSz="914400">
              <a:buFontTx/>
              <a:buAutoNum type="arabicParenR"/>
            </a:pPr>
            <a:endParaRPr lang="en-US" altLang="en-US">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43000" y="685800"/>
            <a:ext cx="4573588" cy="3429000"/>
          </a:xfrm>
          <a:ln/>
        </p:spPr>
      </p:sp>
      <p:sp>
        <p:nvSpPr>
          <p:cNvPr id="9933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This is how data looks like in feature x.  This is the data in feature y.  Feature y does not contribute to cluster discrimination.   It does not provide us any interesting structure.  We thus consider feature y here as irrelevant.</a:t>
            </a:r>
          </a:p>
          <a:p>
            <a:r>
              <a:rPr lang="en-US" altLang="en-US">
                <a:latin typeface="Times New Roman" pitchFamily="18" charset="0"/>
                <a:ea typeface="ＭＳ Ｐゴシック" pitchFamily="34" charset="-128"/>
              </a:rPr>
              <a:t>Note that irrelevant features can misguide clustering results (especially when there are more irrelevant features than relevant ones).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3000" y="685800"/>
            <a:ext cx="4573588" cy="3429000"/>
          </a:xfrm>
          <a:ln/>
        </p:spPr>
      </p:sp>
      <p:sp>
        <p:nvSpPr>
          <p:cNvPr id="10035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curse of D was coined by Richard Bellman in 1961 applied to the problem caused by the rapid increase in volume associated with adding extra dimensions to  a space.  Its an obstabcle because the local neighborhood in higher dimensions is no longer local -- the sparsity increases exponentially given a fixed amount of data points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27125" y="701675"/>
            <a:ext cx="4587875" cy="3440113"/>
          </a:xfrm>
          <a:noFill/>
          <a:ln/>
          <a:extLst>
            <a:ext uri="{909E8E84-426E-40DD-AFC4-6F175D3DCCD1}">
              <a14:hiddenFill xmlns:a14="http://schemas.microsoft.com/office/drawing/2010/main">
                <a:solidFill>
                  <a:srgbClr val="FFFFFF"/>
                </a:solidFill>
              </a14:hiddenFill>
            </a:ext>
          </a:extLst>
        </p:spPr>
      </p:sp>
      <p:sp>
        <p:nvSpPr>
          <p:cNvPr id="102403" name="Text Box 3"/>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3000" y="685800"/>
            <a:ext cx="4573588" cy="3429000"/>
          </a:xfrm>
          <a:ln/>
        </p:spPr>
      </p:sp>
      <p:sp>
        <p:nvSpPr>
          <p:cNvPr id="10342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The wrapper approach incorporates the clustering algorithm in the feature search and selection.</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In the wrapper approach we apply a search method to search the feature subset space.  Then we cluster each feature subset candidate.  Then, we evaluate the clusters found in this subspace. And repeat the process until we find the best feature subset with its corresponding clusters based on our feature evaluation criterion. </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The idea of a wrapper approach to feature selection comes from work in feature selection in supervised learning. The idea of customizing the feature subset to not</a:t>
            </a:r>
          </a:p>
          <a:p>
            <a:r>
              <a:rPr lang="en-US" altLang="en-US" dirty="0">
                <a:latin typeface="Times New Roman" pitchFamily="18" charset="0"/>
                <a:ea typeface="ＭＳ Ｐゴシック" pitchFamily="34" charset="-128"/>
              </a:rPr>
              <a:t>Just the data but to the machine learning algorithm was first developed by John and </a:t>
            </a:r>
            <a:r>
              <a:rPr lang="en-US" altLang="en-US" dirty="0" err="1">
                <a:latin typeface="Times New Roman" pitchFamily="18" charset="0"/>
                <a:ea typeface="ＭＳ Ｐゴシック" pitchFamily="34" charset="-128"/>
              </a:rPr>
              <a:t>Kohavi</a:t>
            </a:r>
            <a:r>
              <a:rPr lang="en-US" altLang="en-US" dirty="0">
                <a:latin typeface="Times New Roman" pitchFamily="18" charset="0"/>
                <a:ea typeface="ＭＳ Ｐゴシック" pitchFamily="34" charset="-128"/>
              </a:rPr>
              <a:t>.</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Our contribution was in realizing that it could be applied to feature selection for unsupervised learning, given that you could define a good criterion function for evaluating your clusters. </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3000" y="685800"/>
            <a:ext cx="4573588" cy="3429000"/>
          </a:xfrm>
          <a:ln/>
        </p:spPr>
      </p:sp>
      <p:sp>
        <p:nvSpPr>
          <p:cNvPr id="10445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We explore the wrapper framework using our algorithm called FSSEM (Feature Subset Selection using EM clustering).  Our input is the set of all features.  And the output is the selected features and the clusters found in this feature subspace.</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We now go through each of the three choices.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3000" y="685800"/>
            <a:ext cx="4573588" cy="3429000"/>
          </a:xfrm>
          <a:ln/>
        </p:spPr>
      </p:sp>
      <p:sp>
        <p:nvSpPr>
          <p:cNvPr id="10547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The first component is our method for searching through candidate feature subsets.</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The ideal search would be an exhaustive search, but this would require that we evaluate</a:t>
            </a:r>
          </a:p>
          <a:p>
            <a:r>
              <a:rPr lang="en-US" altLang="en-US" dirty="0">
                <a:latin typeface="Times New Roman" pitchFamily="18" charset="0"/>
                <a:ea typeface="ＭＳ Ｐゴシック" pitchFamily="34" charset="-128"/>
              </a:rPr>
              <a:t>2 to the d candidate subsets…which is computationally intractable.  Therefore we need to use some sort of greedy method.</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3000" y="685800"/>
            <a:ext cx="4573588" cy="3429000"/>
          </a:xfrm>
          <a:ln/>
        </p:spPr>
      </p:sp>
      <p:sp>
        <p:nvSpPr>
          <p:cNvPr id="106499"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We applied sequential forward search in our experiments.  For other applications, we have applied other search methods – we have also developed an interactive framework for visually exploring clusters – appeared in KDD 2000</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This is a greedy method that may find a suboptimal solution.  Take the case where 2</a:t>
            </a:r>
          </a:p>
          <a:p>
            <a:r>
              <a:rPr lang="en-US" altLang="en-US" dirty="0">
                <a:latin typeface="Times New Roman" pitchFamily="18" charset="0"/>
                <a:ea typeface="ＭＳ Ｐゴシック" pitchFamily="34" charset="-128"/>
              </a:rPr>
              <a:t>Features alone tell you nothing – but together they tell you a lot.</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3000" y="685800"/>
            <a:ext cx="4573588" cy="3429000"/>
          </a:xfrm>
          <a:ln/>
        </p:spPr>
      </p:sp>
      <p:sp>
        <p:nvSpPr>
          <p:cNvPr id="107523"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next choice we need to make is our clustering algorithm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43000" y="685800"/>
            <a:ext cx="4573588" cy="3429000"/>
          </a:xfrm>
          <a:ln/>
        </p:spPr>
      </p:sp>
      <p:sp>
        <p:nvSpPr>
          <p:cNvPr id="10854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To perform our clustering, we chose EM or EM-k clustering as our clustering algorithm.  Other clustering methods can also be used in this framework.  EM clustering is the maximum likelihood estimate of a finite Gaussian mixture model.  Recall that to cluster data, we need to make assumptions and define what “natural” grouping means.  Note that with this model, we assume that each of our “natural” groups are Gaussian.  We call this EM clustering because the expectation-maximization algorithm by Dempster, Laird and Rubin is used to optimize and approximate our maximum likelihood estimate.  </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EM-k is EM clustering with order identification or finding the number of clusters.  To find the number of clusters, we used a well-known penalty method.  In particular, we applied a minimun description length (MDL) penalty term to the maximum likelihood criterion.  A penalty term is needed in the search for k (the number of clusters), because ML increases as k is increased.  And, we do not want to end up with the trivial result wherein each data point is considered as a cluster.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43000" y="685800"/>
            <a:ext cx="4573588" cy="3429000"/>
          </a:xfrm>
          <a:ln/>
        </p:spPr>
      </p:sp>
      <p:sp>
        <p:nvSpPr>
          <p:cNvPr id="10957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(read text)</a:t>
            </a:r>
          </a:p>
          <a:p>
            <a:r>
              <a:rPr lang="en-US" altLang="en-US">
                <a:latin typeface="Times New Roman" pitchFamily="18" charset="0"/>
                <a:ea typeface="ＭＳ Ｐゴシック" pitchFamily="34" charset="-128"/>
              </a:rPr>
              <a:t>Now, we consider the bias of our feature selection criteria with dimension.  There is no problem when we compare feature</a:t>
            </a:r>
          </a:p>
          <a:p>
            <a:r>
              <a:rPr lang="en-US" altLang="en-US">
                <a:latin typeface="Times New Roman" pitchFamily="18" charset="0"/>
                <a:ea typeface="ＭＳ Ｐゴシック" pitchFamily="34" charset="-128"/>
              </a:rPr>
              <a:t> subsets with the same dimension.  The problem occurs when we compare feature subsets with different dimensions.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Until now we have assumed that the training data is labeled.</a:t>
            </a:r>
          </a:p>
          <a:p>
            <a:r>
              <a:rPr lang="en-US" altLang="en-US">
                <a:latin typeface="Times New Roman" pitchFamily="18" charset="0"/>
                <a:ea typeface="ＭＳ Ｐゴシック" pitchFamily="34" charset="-128"/>
              </a:rPr>
              <a:t>Now we look at what can we do with data when we have not labels.</a:t>
            </a:r>
          </a:p>
          <a:p>
            <a:r>
              <a:rPr lang="en-US" altLang="en-US">
                <a:latin typeface="Times New Roman" pitchFamily="18" charset="0"/>
                <a:ea typeface="ＭＳ Ｐゴシック" pitchFamily="34" charset="-128"/>
              </a:rPr>
              <a:t>\item Example: group customer behavior, find similar buying patterns.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3588" cy="3429000"/>
          </a:xfrm>
          <a:ln/>
        </p:spPr>
      </p:sp>
      <p:sp>
        <p:nvSpPr>
          <p:cNvPr id="11059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final choice is how we will evaluate the results of applying clustering to the candidate feature subset.  This information is fed back to the search algorithm to guide its search.</a:t>
            </a:r>
          </a:p>
          <a:p>
            <a:endParaRPr lang="en-US" altLang="en-US">
              <a:latin typeface="Times New Roman" pitchFamily="18" charset="0"/>
              <a:ea typeface="ＭＳ Ｐゴシック" pitchFamily="34" charset="-128"/>
            </a:endParaRP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27125" y="701675"/>
            <a:ext cx="4587875" cy="3440113"/>
          </a:xfrm>
          <a:noFill/>
          <a:ln/>
          <a:extLst>
            <a:ext uri="{909E8E84-426E-40DD-AFC4-6F175D3DCCD1}">
              <a14:hiddenFill xmlns:a14="http://schemas.microsoft.com/office/drawing/2010/main">
                <a:solidFill>
                  <a:srgbClr val="FFFFFF"/>
                </a:solidFill>
              </a14:hiddenFill>
            </a:ext>
          </a:extLst>
        </p:spPr>
      </p:sp>
      <p:sp>
        <p:nvSpPr>
          <p:cNvPr id="82947" name="Text Box 3"/>
          <p:cNvSpPr txBox="1">
            <a:spLocks noGrp="1" noChangeArrowheads="1"/>
          </p:cNvSpPr>
          <p:nvPr>
            <p:ph type="body" idx="1"/>
          </p:nvPr>
        </p:nvSpPr>
        <p:spPr>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Have class break into groups and invent clustering algorithms.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In this case, the two highly separated subtrees are highly suggestive of two clusters. </a:t>
            </a:r>
            <a:r>
              <a:rPr lang="en-US" altLang="en-US" sz="1100">
                <a:solidFill>
                  <a:schemeClr val="bg2"/>
                </a:solidFill>
                <a:latin typeface="Times New Roman" pitchFamily="18" charset="0"/>
                <a:ea typeface="ＭＳ Ｐゴシック" pitchFamily="34" charset="-128"/>
              </a:rPr>
              <a:t>(Things are rarely this clear cut, unfortunately)</a:t>
            </a:r>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Assuming all features are important</a:t>
            </a:r>
          </a:p>
          <a:p>
            <a:r>
              <a:rPr lang="en-US" altLang="en-US">
                <a:latin typeface="Times New Roman" pitchFamily="18" charset="0"/>
                <a:ea typeface="ＭＳ Ｐゴシック" pitchFamily="34" charset="-128"/>
              </a:rPr>
              <a:t>normalized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If we say that two examples belong to the same cluster if the Euclidean distance bwtween them is less than some distance d_o.  It is immediately obvious that the choice of d_o is </a:t>
            </a:r>
          </a:p>
          <a:p>
            <a:r>
              <a:rPr lang="en-US" altLang="en-US">
                <a:latin typeface="Times New Roman" pitchFamily="18" charset="0"/>
                <a:ea typeface="ＭＳ Ｐゴシック" pitchFamily="34" charset="-128"/>
              </a:rPr>
              <a:t>critical.  If d_o is large all of the samples will be assigned to one cluster, if d_o is very small each sample will form an isolated singleton cluster.  To obtain natural clusters, d_o will have to be greater than the typical within cluster distances and less than the typical between cluster distances.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D7B1D8-A1EA-4A29-8348-8F2F9E5BC3B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149510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89614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42680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6407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7B1D8-A1EA-4A29-8348-8F2F9E5BC3B0}"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80248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D7B1D8-A1EA-4A29-8348-8F2F9E5BC3B0}"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07042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D7B1D8-A1EA-4A29-8348-8F2F9E5BC3B0}"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95511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D7B1D8-A1EA-4A29-8348-8F2F9E5BC3B0}"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93681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7B1D8-A1EA-4A29-8348-8F2F9E5BC3B0}"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31429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7B1D8-A1EA-4A29-8348-8F2F9E5BC3B0}"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12544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7B1D8-A1EA-4A29-8348-8F2F9E5BC3B0}"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52552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7B1D8-A1EA-4A29-8348-8F2F9E5BC3B0}" type="datetimeFigureOut">
              <a:rPr lang="en-US" smtClean="0"/>
              <a:t>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148D7-9FE9-46C7-8913-6D48B335351B}" type="slidenum">
              <a:rPr lang="en-US" smtClean="0"/>
              <a:t>‹#›</a:t>
            </a:fld>
            <a:endParaRPr lang="en-US"/>
          </a:p>
        </p:txBody>
      </p:sp>
    </p:spTree>
    <p:extLst>
      <p:ext uri="{BB962C8B-B14F-4D97-AF65-F5344CB8AC3E}">
        <p14:creationId xmlns:p14="http://schemas.microsoft.com/office/powerpoint/2010/main" val="284921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jpe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hyperlink" Target="http://images.google.com/imgres?imgurl=www.intheteam.com/images/club/50/brazil_flag.gif&amp;imgrefurl=http://www.intheteam.com/home/home.asp?ClubId=50&amp;h=144&amp;w=216&amp;prev=/images?q=brazil+flag&amp;start=20&amp;svnum=10&amp;hl=en&amp;lr=&amp;ie=UTF-8&amp;oe=UTF-8&amp;sa=N" TargetMode="Externa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hyperlink" Target="http://www.theodora.com/maps/australia_maps.html" TargetMode="External"/><Relationship Id="rId9" Type="http://schemas.openxmlformats.org/officeDocument/2006/relationships/image" Target="../media/image33.png"/><Relationship Id="rId1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1.png"/><Relationship Id="rId7" Type="http://schemas.openxmlformats.org/officeDocument/2006/relationships/image" Target="../media/image20.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png"/><Relationship Id="rId7" Type="http://schemas.openxmlformats.org/officeDocument/2006/relationships/image" Target="../media/image44.png"/><Relationship Id="rId12"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6.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5.e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2.xml"/><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7.emf"/><Relationship Id="rId4" Type="http://schemas.openxmlformats.org/officeDocument/2006/relationships/oleObject" Target="../embeddings/oleObject4.bin"/><Relationship Id="rId9" Type="http://schemas.openxmlformats.org/officeDocument/2006/relationships/image" Target="../media/image59.e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130425"/>
            <a:ext cx="7772400" cy="841375"/>
          </a:xfrm>
        </p:spPr>
        <p:txBody>
          <a:bodyPr>
            <a:normAutofit fontScale="90000"/>
          </a:bodyPr>
          <a:lstStyle/>
          <a:p>
            <a:pPr algn="ctr"/>
            <a:r>
              <a:rPr lang="en-US" altLang="en-US" sz="3100" dirty="0"/>
              <a:t>CPSC 4430/5440: Machine Learning</a:t>
            </a:r>
            <a:br>
              <a:rPr lang="en-US" altLang="en-US" sz="4000" dirty="0"/>
            </a:br>
            <a:br>
              <a:rPr lang="en-US" altLang="en-US" sz="4000" dirty="0"/>
            </a:br>
            <a:r>
              <a:rPr lang="en-US" altLang="en-US" dirty="0"/>
              <a:t>Lesson B03: Introduction to Clustering</a:t>
            </a:r>
          </a:p>
        </p:txBody>
      </p:sp>
      <p:sp>
        <p:nvSpPr>
          <p:cNvPr id="2051" name="Subtitle 2"/>
          <p:cNvSpPr>
            <a:spLocks noGrp="1"/>
          </p:cNvSpPr>
          <p:nvPr>
            <p:ph type="subTitle" idx="1"/>
          </p:nvPr>
        </p:nvSpPr>
        <p:spPr>
          <a:xfrm>
            <a:off x="1524000" y="4800600"/>
            <a:ext cx="6400800" cy="1371600"/>
          </a:xfrm>
        </p:spPr>
        <p:txBody>
          <a:bodyPr/>
          <a:lstStyle/>
          <a:p>
            <a:r>
              <a:rPr lang="en-US" altLang="en-US" dirty="0"/>
              <a:t>Derived from C. </a:t>
            </a:r>
            <a:r>
              <a:rPr lang="en-US" altLang="en-US" dirty="0" err="1"/>
              <a:t>Brodley</a:t>
            </a:r>
            <a:r>
              <a:rPr lang="en-US" altLang="en-US" dirty="0"/>
              <a:t> (Tufts University)</a:t>
            </a:r>
          </a:p>
        </p:txBody>
      </p:sp>
    </p:spTree>
    <p:extLst>
      <p:ext uri="{BB962C8B-B14F-4D97-AF65-F5344CB8AC3E}">
        <p14:creationId xmlns:p14="http://schemas.microsoft.com/office/powerpoint/2010/main" val="325261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530600"/>
            <a:ext cx="9144000" cy="33274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19" name="Rectangle 3"/>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20" name="Rectangle 4"/>
          <p:cNvSpPr>
            <a:spLocks noChangeArrowheads="1"/>
          </p:cNvSpPr>
          <p:nvPr/>
        </p:nvSpPr>
        <p:spPr bwMode="auto">
          <a:xfrm>
            <a:off x="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21" name="Rectangle 5"/>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9222" name="Group 6"/>
          <p:cNvGrpSpPr>
            <a:grpSpLocks/>
          </p:cNvGrpSpPr>
          <p:nvPr/>
        </p:nvGrpSpPr>
        <p:grpSpPr bwMode="auto">
          <a:xfrm>
            <a:off x="57150" y="1019175"/>
            <a:ext cx="9144000" cy="2243138"/>
            <a:chOff x="36" y="642"/>
            <a:chExt cx="5760" cy="1413"/>
          </a:xfrm>
        </p:grpSpPr>
        <p:pic>
          <p:nvPicPr>
            <p:cNvPr id="9258" name="Picture 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9" name="Picture 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0" name="Rectangle 9"/>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9261" name="Picture 1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5"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6"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 name="Picture 16"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Rectangle 18"/>
          <p:cNvSpPr>
            <a:spLocks noChangeArrowheads="1"/>
          </p:cNvSpPr>
          <p:nvPr/>
        </p:nvSpPr>
        <p:spPr bwMode="auto">
          <a:xfrm>
            <a:off x="2400300" y="3776663"/>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9224" name="Group 19"/>
          <p:cNvGrpSpPr>
            <a:grpSpLocks/>
          </p:cNvGrpSpPr>
          <p:nvPr/>
        </p:nvGrpSpPr>
        <p:grpSpPr bwMode="auto">
          <a:xfrm>
            <a:off x="150813" y="3910013"/>
            <a:ext cx="8743950" cy="2481262"/>
            <a:chOff x="96" y="2583"/>
            <a:chExt cx="5508" cy="1563"/>
          </a:xfrm>
        </p:grpSpPr>
        <p:grpSp>
          <p:nvGrpSpPr>
            <p:cNvPr id="9232" name="Group 20"/>
            <p:cNvGrpSpPr>
              <a:grpSpLocks/>
            </p:cNvGrpSpPr>
            <p:nvPr/>
          </p:nvGrpSpPr>
          <p:grpSpPr bwMode="auto">
            <a:xfrm>
              <a:off x="120" y="2802"/>
              <a:ext cx="5484" cy="1344"/>
              <a:chOff x="120" y="2802"/>
              <a:chExt cx="5484" cy="1344"/>
            </a:xfrm>
          </p:grpSpPr>
          <p:grpSp>
            <p:nvGrpSpPr>
              <p:cNvPr id="9252" name="Group 21"/>
              <p:cNvGrpSpPr>
                <a:grpSpLocks/>
              </p:cNvGrpSpPr>
              <p:nvPr/>
            </p:nvGrpSpPr>
            <p:grpSpPr bwMode="auto">
              <a:xfrm>
                <a:off x="120" y="2802"/>
                <a:ext cx="2286" cy="1344"/>
                <a:chOff x="156" y="2634"/>
                <a:chExt cx="2286" cy="1344"/>
              </a:xfrm>
            </p:grpSpPr>
            <p:sp>
              <p:nvSpPr>
                <p:cNvPr id="9256"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57"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nvGrpSpPr>
              <p:cNvPr id="9253" name="Group 24"/>
              <p:cNvGrpSpPr>
                <a:grpSpLocks/>
              </p:cNvGrpSpPr>
              <p:nvPr/>
            </p:nvGrpSpPr>
            <p:grpSpPr bwMode="auto">
              <a:xfrm>
                <a:off x="3318" y="2802"/>
                <a:ext cx="2286" cy="1344"/>
                <a:chOff x="156" y="2634"/>
                <a:chExt cx="2286" cy="1344"/>
              </a:xfrm>
            </p:grpSpPr>
            <p:sp>
              <p:nvSpPr>
                <p:cNvPr id="9254"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55"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sp>
          <p:nvSpPr>
            <p:cNvPr id="9233" name="Rectangle 27"/>
            <p:cNvSpPr>
              <a:spLocks noChangeArrowheads="1"/>
            </p:cNvSpPr>
            <p:nvPr/>
          </p:nvSpPr>
          <p:spPr bwMode="auto">
            <a:xfrm>
              <a:off x="96" y="2583"/>
              <a:ext cx="3408"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9234" name="Picture 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346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5" name="Picture 29"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284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6" name="Picture 3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 y="285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7"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 y="352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8" name="Picture 3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8" y="282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9"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 y="303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0"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6" y="360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1" name="Picture 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 y="370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2" name="Picture 36"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 y="288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3" name="Picture 3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 y="2878"/>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4" name="Picture 3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 y="3477"/>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5" name="Picture 3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 y="3561"/>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6"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 y="2821"/>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7" name="Picture 4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26" y="2833"/>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8" name="Picture 4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40" y="3524"/>
              <a:ext cx="351"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9" name="Picture 4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90" y="3002"/>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50" name="Picture 4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99" y="364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51" name="Picture 45"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77" y="2845"/>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9225" name="Text Box 46"/>
          <p:cNvSpPr txBox="1">
            <a:spLocks noChangeArrowheads="1"/>
          </p:cNvSpPr>
          <p:nvPr/>
        </p:nvSpPr>
        <p:spPr bwMode="auto">
          <a:xfrm>
            <a:off x="1839913" y="6389688"/>
            <a:ext cx="227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School Employees</a:t>
            </a:r>
            <a:r>
              <a:rPr lang="en-US" altLang="en-US" sz="1600"/>
              <a:t> </a:t>
            </a:r>
          </a:p>
        </p:txBody>
      </p:sp>
      <p:sp>
        <p:nvSpPr>
          <p:cNvPr id="9226" name="Text Box 47"/>
          <p:cNvSpPr txBox="1">
            <a:spLocks noChangeArrowheads="1"/>
          </p:cNvSpPr>
          <p:nvPr/>
        </p:nvSpPr>
        <p:spPr bwMode="auto">
          <a:xfrm>
            <a:off x="0" y="6364288"/>
            <a:ext cx="2070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600"/>
              <a:t>Simpson's Family</a:t>
            </a:r>
            <a:r>
              <a:rPr lang="en-US" altLang="en-US" sz="2000"/>
              <a:t> </a:t>
            </a:r>
          </a:p>
        </p:txBody>
      </p:sp>
      <p:sp>
        <p:nvSpPr>
          <p:cNvPr id="9227" name="Text Box 48"/>
          <p:cNvSpPr txBox="1">
            <a:spLocks noChangeArrowheads="1"/>
          </p:cNvSpPr>
          <p:nvPr/>
        </p:nvSpPr>
        <p:spPr bwMode="auto">
          <a:xfrm>
            <a:off x="7107238" y="6364288"/>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Males</a:t>
            </a:r>
            <a:r>
              <a:rPr lang="en-US" altLang="en-US" sz="1600"/>
              <a:t> </a:t>
            </a:r>
          </a:p>
        </p:txBody>
      </p:sp>
      <p:sp>
        <p:nvSpPr>
          <p:cNvPr id="9228" name="Text Box 49"/>
          <p:cNvSpPr txBox="1">
            <a:spLocks noChangeArrowheads="1"/>
          </p:cNvSpPr>
          <p:nvPr/>
        </p:nvSpPr>
        <p:spPr bwMode="auto">
          <a:xfrm>
            <a:off x="5173663" y="6364288"/>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Females</a:t>
            </a:r>
            <a:r>
              <a:rPr lang="en-US" altLang="en-US" sz="1600"/>
              <a:t> </a:t>
            </a:r>
          </a:p>
        </p:txBody>
      </p:sp>
      <p:sp>
        <p:nvSpPr>
          <p:cNvPr id="158770" name="Text Box 50"/>
          <p:cNvSpPr txBox="1">
            <a:spLocks noChangeArrowheads="1"/>
          </p:cNvSpPr>
          <p:nvPr/>
        </p:nvSpPr>
        <p:spPr bwMode="auto">
          <a:xfrm>
            <a:off x="2689225" y="3511550"/>
            <a:ext cx="4476750" cy="641350"/>
          </a:xfrm>
          <a:prstGeom prst="rect">
            <a:avLst/>
          </a:prstGeom>
          <a:noFill/>
          <a:ln w="9525">
            <a:noFill/>
            <a:miter lim="800000"/>
            <a:headEnd/>
            <a:tailEnd/>
          </a:ln>
          <a:effectLst/>
        </p:spPr>
        <p:txBody>
          <a:bodyPr wrap="none">
            <a:spAutoFit/>
          </a:bodyPr>
          <a:lstStyle/>
          <a:p>
            <a:pPr>
              <a:defRPr/>
            </a:pPr>
            <a:r>
              <a:rPr lang="en-US" sz="360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Clustering is subjective</a:t>
            </a:r>
          </a:p>
        </p:txBody>
      </p:sp>
      <p:sp>
        <p:nvSpPr>
          <p:cNvPr id="158771" name="Text Box 51"/>
          <p:cNvSpPr txBox="1">
            <a:spLocks noChangeArrowheads="1"/>
          </p:cNvSpPr>
          <p:nvPr/>
        </p:nvSpPr>
        <p:spPr bwMode="auto">
          <a:xfrm>
            <a:off x="57150" y="180975"/>
            <a:ext cx="7191375" cy="523875"/>
          </a:xfrm>
          <a:prstGeom prst="rect">
            <a:avLst/>
          </a:prstGeom>
          <a:noFill/>
          <a:ln w="9525">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What is a natural grouping of these objects?</a:t>
            </a:r>
          </a:p>
        </p:txBody>
      </p:sp>
      <p:sp>
        <p:nvSpPr>
          <p:cNvPr id="9231" name="TextBox 50"/>
          <p:cNvSpPr txBox="1">
            <a:spLocks noChangeArrowheads="1"/>
          </p:cNvSpPr>
          <p:nvPr/>
        </p:nvSpPr>
        <p:spPr bwMode="auto">
          <a:xfrm>
            <a:off x="57150" y="64928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21098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228600" y="0"/>
            <a:ext cx="8142288" cy="11430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What is Similarity?</a:t>
            </a:r>
          </a:p>
        </p:txBody>
      </p:sp>
      <p:sp>
        <p:nvSpPr>
          <p:cNvPr id="10243" name="Text Box 4"/>
          <p:cNvSpPr txBox="1">
            <a:spLocks noChangeArrowheads="1"/>
          </p:cNvSpPr>
          <p:nvPr/>
        </p:nvSpPr>
        <p:spPr bwMode="auto">
          <a:xfrm>
            <a:off x="7473950" y="1752600"/>
            <a:ext cx="1670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600"/>
              <a:t>Similarity is hard to define, but… </a:t>
            </a:r>
          </a:p>
          <a:p>
            <a:r>
              <a:rPr lang="en-US" altLang="en-US" sz="1600"/>
              <a:t>“</a:t>
            </a:r>
            <a:r>
              <a:rPr lang="en-US" altLang="en-US" sz="1600" i="1"/>
              <a:t>We know it when we see it</a:t>
            </a:r>
            <a:r>
              <a:rPr lang="en-US" altLang="en-US" sz="1600"/>
              <a:t>”</a:t>
            </a:r>
          </a:p>
          <a:p>
            <a:endParaRPr lang="en-US" altLang="en-US" sz="1600"/>
          </a:p>
          <a:p>
            <a:r>
              <a:rPr lang="en-US" altLang="en-US" sz="1600"/>
              <a:t>  </a:t>
            </a:r>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71564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6"/>
          <p:cNvSpPr txBox="1">
            <a:spLocks noChangeArrowheads="1"/>
          </p:cNvSpPr>
          <p:nvPr/>
        </p:nvSpPr>
        <p:spPr bwMode="auto">
          <a:xfrm>
            <a:off x="228600" y="958850"/>
            <a:ext cx="4252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049727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25717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795" name="Rectangle 3"/>
          <p:cNvSpPr>
            <a:spLocks noChangeArrowheads="1"/>
          </p:cNvSpPr>
          <p:nvPr/>
        </p:nvSpPr>
        <p:spPr bwMode="auto">
          <a:xfrm>
            <a:off x="165100" y="0"/>
            <a:ext cx="8291513" cy="9906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Defining Distance Measures</a:t>
            </a:r>
          </a:p>
        </p:txBody>
      </p:sp>
      <p:sp>
        <p:nvSpPr>
          <p:cNvPr id="11268" name="Text Box 4"/>
          <p:cNvSpPr txBox="1">
            <a:spLocks noChangeArrowheads="1"/>
          </p:cNvSpPr>
          <p:nvPr/>
        </p:nvSpPr>
        <p:spPr bwMode="auto">
          <a:xfrm>
            <a:off x="323850" y="1143000"/>
            <a:ext cx="86106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b="1"/>
              <a:t>Definition</a:t>
            </a:r>
            <a:r>
              <a:rPr lang="en-US" altLang="en-US"/>
              <a:t>: Let </a:t>
            </a:r>
            <a:r>
              <a:rPr lang="en-US" altLang="en-US" i="1"/>
              <a:t>O</a:t>
            </a:r>
            <a:r>
              <a:rPr lang="en-US" altLang="en-US" baseline="-25000"/>
              <a:t>1</a:t>
            </a:r>
            <a:r>
              <a:rPr lang="en-US" altLang="en-US"/>
              <a:t> and </a:t>
            </a:r>
            <a:r>
              <a:rPr lang="en-US" altLang="en-US" i="1"/>
              <a:t>O</a:t>
            </a:r>
            <a:r>
              <a:rPr lang="en-US" altLang="en-US" baseline="-25000"/>
              <a:t>2</a:t>
            </a:r>
            <a:r>
              <a:rPr lang="en-US" altLang="en-US"/>
              <a:t> be two objects from the universe of possible objects. The distance (dissimilarity) between </a:t>
            </a:r>
            <a:r>
              <a:rPr lang="en-US" altLang="en-US" i="1"/>
              <a:t>O</a:t>
            </a:r>
            <a:r>
              <a:rPr lang="en-US" altLang="en-US" baseline="-25000"/>
              <a:t>1</a:t>
            </a:r>
            <a:r>
              <a:rPr lang="en-US" altLang="en-US"/>
              <a:t> and </a:t>
            </a:r>
            <a:r>
              <a:rPr lang="en-US" altLang="en-US" i="1"/>
              <a:t>O</a:t>
            </a:r>
            <a:r>
              <a:rPr lang="en-US" altLang="en-US" baseline="-25000"/>
              <a:t>2</a:t>
            </a:r>
            <a:r>
              <a:rPr lang="en-US" altLang="en-US"/>
              <a:t> is a real number denoted by </a:t>
            </a:r>
            <a:r>
              <a:rPr lang="en-US" altLang="en-US" i="1"/>
              <a:t>D</a:t>
            </a:r>
            <a:r>
              <a:rPr lang="en-US" altLang="en-US"/>
              <a:t>(</a:t>
            </a:r>
            <a:r>
              <a:rPr lang="en-US" altLang="en-US" i="1"/>
              <a:t>O</a:t>
            </a:r>
            <a:r>
              <a:rPr lang="en-US" altLang="en-US" baseline="-25000"/>
              <a:t>1</a:t>
            </a:r>
            <a:r>
              <a:rPr lang="en-US" altLang="en-US"/>
              <a:t>,</a:t>
            </a:r>
            <a:r>
              <a:rPr lang="en-US" altLang="en-US" i="1"/>
              <a:t>O</a:t>
            </a:r>
            <a:r>
              <a:rPr lang="en-US" altLang="en-US" baseline="-25000"/>
              <a:t>2</a:t>
            </a:r>
            <a:r>
              <a:rPr lang="en-US" altLang="en-US"/>
              <a:t>)</a:t>
            </a:r>
            <a:endParaRPr lang="en-US" altLang="en-US">
              <a:sym typeface="Symbol" pitchFamily="18" charset="2"/>
            </a:endParaRPr>
          </a:p>
        </p:txBody>
      </p:sp>
      <p:pic>
        <p:nvPicPr>
          <p:cNvPr id="11269" name="Picture 5" descr="C:\WINNT\Profiles\eamonn.000\Desktop\gorill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100" y="2684463"/>
            <a:ext cx="1484313"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2798763"/>
            <a:ext cx="10191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Rectangle 7"/>
          <p:cNvSpPr>
            <a:spLocks noChangeArrowheads="1"/>
          </p:cNvSpPr>
          <p:nvPr/>
        </p:nvSpPr>
        <p:spPr bwMode="auto">
          <a:xfrm>
            <a:off x="7620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2" name="Rectangle 8"/>
          <p:cNvSpPr>
            <a:spLocks noChangeArrowheads="1"/>
          </p:cNvSpPr>
          <p:nvPr/>
        </p:nvSpPr>
        <p:spPr bwMode="auto">
          <a:xfrm>
            <a:off x="6981825"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3" name="Rectangle 9"/>
          <p:cNvSpPr>
            <a:spLocks noChangeArrowheads="1"/>
          </p:cNvSpPr>
          <p:nvPr/>
        </p:nvSpPr>
        <p:spPr bwMode="auto">
          <a:xfrm>
            <a:off x="39624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802" name="AutoShape 10"/>
          <p:cNvSpPr>
            <a:spLocks noChangeArrowheads="1"/>
          </p:cNvSpPr>
          <p:nvPr/>
        </p:nvSpPr>
        <p:spPr bwMode="auto">
          <a:xfrm rot="-992687">
            <a:off x="9144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3" name="AutoShape 11"/>
          <p:cNvSpPr>
            <a:spLocks noChangeArrowheads="1"/>
          </p:cNvSpPr>
          <p:nvPr/>
        </p:nvSpPr>
        <p:spPr bwMode="auto">
          <a:xfrm rot="-992687">
            <a:off x="40386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4" name="AutoShape 12"/>
          <p:cNvSpPr>
            <a:spLocks noChangeArrowheads="1"/>
          </p:cNvSpPr>
          <p:nvPr/>
        </p:nvSpPr>
        <p:spPr bwMode="auto">
          <a:xfrm rot="-992687">
            <a:off x="71342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5" name="AutoShape 13"/>
          <p:cNvSpPr>
            <a:spLocks noChangeArrowheads="1"/>
          </p:cNvSpPr>
          <p:nvPr/>
        </p:nvSpPr>
        <p:spPr bwMode="auto">
          <a:xfrm rot="992687" flipH="1">
            <a:off x="19050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6" name="AutoShape 14"/>
          <p:cNvSpPr>
            <a:spLocks noChangeArrowheads="1"/>
          </p:cNvSpPr>
          <p:nvPr/>
        </p:nvSpPr>
        <p:spPr bwMode="auto">
          <a:xfrm rot="992687" flipH="1">
            <a:off x="5138738"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7" name="AutoShape 15"/>
          <p:cNvSpPr>
            <a:spLocks noChangeArrowheads="1"/>
          </p:cNvSpPr>
          <p:nvPr/>
        </p:nvSpPr>
        <p:spPr bwMode="auto">
          <a:xfrm rot="992687" flipH="1">
            <a:off x="81248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0" name="Text Box 16"/>
          <p:cNvSpPr txBox="1">
            <a:spLocks noChangeArrowheads="1"/>
          </p:cNvSpPr>
          <p:nvPr/>
        </p:nvSpPr>
        <p:spPr bwMode="auto">
          <a:xfrm>
            <a:off x="1057275" y="64008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61809" name="AutoShape 17"/>
          <p:cNvSpPr>
            <a:spLocks noChangeArrowheads="1"/>
          </p:cNvSpPr>
          <p:nvPr/>
        </p:nvSpPr>
        <p:spPr bwMode="auto">
          <a:xfrm rot="21550572" flipH="1">
            <a:off x="12001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2" name="Text Box 18"/>
          <p:cNvSpPr txBox="1">
            <a:spLocks noChangeArrowheads="1"/>
          </p:cNvSpPr>
          <p:nvPr/>
        </p:nvSpPr>
        <p:spPr bwMode="auto">
          <a:xfrm>
            <a:off x="4360863" y="640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61811" name="AutoShape 19"/>
          <p:cNvSpPr>
            <a:spLocks noChangeArrowheads="1"/>
          </p:cNvSpPr>
          <p:nvPr/>
        </p:nvSpPr>
        <p:spPr bwMode="auto">
          <a:xfrm rot="21550572" flipH="1">
            <a:off x="44005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4" name="Text Box 20"/>
          <p:cNvSpPr txBox="1">
            <a:spLocks noChangeArrowheads="1"/>
          </p:cNvSpPr>
          <p:nvPr/>
        </p:nvSpPr>
        <p:spPr bwMode="auto">
          <a:xfrm>
            <a:off x="7229475" y="64008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61813" name="AutoShape 21"/>
          <p:cNvSpPr>
            <a:spLocks noChangeArrowheads="1"/>
          </p:cNvSpPr>
          <p:nvPr/>
        </p:nvSpPr>
        <p:spPr bwMode="auto">
          <a:xfrm rot="21550572" flipH="1">
            <a:off x="7496175"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6" name="Text Box 22"/>
          <p:cNvSpPr txBox="1">
            <a:spLocks noChangeArrowheads="1"/>
          </p:cNvSpPr>
          <p:nvPr/>
        </p:nvSpPr>
        <p:spPr bwMode="auto">
          <a:xfrm>
            <a:off x="3429000"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11287" name="Text Box 23"/>
          <p:cNvSpPr txBox="1">
            <a:spLocks noChangeArrowheads="1"/>
          </p:cNvSpPr>
          <p:nvPr/>
        </p:nvSpPr>
        <p:spPr bwMode="auto">
          <a:xfrm>
            <a:off x="4795838"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1128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27432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432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0" name="TextBox 25"/>
          <p:cNvSpPr txBox="1">
            <a:spLocks noChangeArrowheads="1"/>
          </p:cNvSpPr>
          <p:nvPr/>
        </p:nvSpPr>
        <p:spPr bwMode="auto">
          <a:xfrm>
            <a:off x="323850" y="773113"/>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250238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p:cNvSpPr txBox="1">
            <a:spLocks noChangeArrowheads="1"/>
          </p:cNvSpPr>
          <p:nvPr/>
        </p:nvSpPr>
        <p:spPr bwMode="auto">
          <a:xfrm>
            <a:off x="247650" y="685800"/>
            <a:ext cx="8610600" cy="4351338"/>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nSpc>
                <a:spcPct val="110000"/>
              </a:lnSpc>
              <a:defRPr/>
            </a:pPr>
            <a:endParaRPr lang="en-US" altLang="en-US"/>
          </a:p>
          <a:p>
            <a:pPr>
              <a:lnSpc>
                <a:spcPct val="110000"/>
              </a:lnSpc>
              <a:defRPr/>
            </a:pPr>
            <a:r>
              <a:rPr lang="en-US" altLang="en-US" sz="3200">
                <a:effectLst>
                  <a:outerShdw blurRad="38100" dist="38100" dir="2700000" algn="tl">
                    <a:srgbClr val="C0C0C0"/>
                  </a:outerShdw>
                </a:effectLst>
              </a:rPr>
              <a:t>What properties should a distance measure have?</a:t>
            </a:r>
          </a:p>
          <a:p>
            <a:pPr>
              <a:lnSpc>
                <a:spcPct val="110000"/>
              </a:lnSpc>
              <a:defRPr/>
            </a:pPr>
            <a:endParaRPr lang="en-US" altLang="en-US" sz="2800">
              <a:effectLst>
                <a:outerShdw blurRad="38100" dist="38100" dir="2700000" algn="tl">
                  <a:srgbClr val="C0C0C0"/>
                </a:outerShdw>
              </a:effectLst>
            </a:endParaRPr>
          </a:p>
          <a:p>
            <a:pPr>
              <a:lnSpc>
                <a:spcPct val="110000"/>
              </a:lnSpc>
              <a:buFontTx/>
              <a:buChar char="•"/>
              <a:defRPr/>
            </a:pPr>
            <a:r>
              <a:rPr lang="en-US" altLang="en-US" sz="2800"/>
              <a:t> </a:t>
            </a:r>
            <a:r>
              <a:rPr lang="en-US" altLang="en-US" sz="2800" i="1"/>
              <a:t>D</a:t>
            </a:r>
            <a:r>
              <a:rPr lang="en-US" altLang="en-US" sz="2800"/>
              <a:t>(A,B) = </a:t>
            </a:r>
            <a:r>
              <a:rPr lang="en-US" altLang="en-US" sz="2800" i="1"/>
              <a:t>D</a:t>
            </a:r>
            <a:r>
              <a:rPr lang="en-US" altLang="en-US" sz="2800"/>
              <a:t>(B,A)		</a:t>
            </a:r>
            <a:r>
              <a:rPr lang="en-US" altLang="en-US" i="1"/>
              <a:t>Symmetry </a:t>
            </a:r>
            <a:endParaRPr lang="en-US" altLang="en-US" sz="2800"/>
          </a:p>
          <a:p>
            <a:pPr>
              <a:lnSpc>
                <a:spcPct val="110000"/>
              </a:lnSpc>
              <a:buFontTx/>
              <a:buChar char="•"/>
              <a:defRPr/>
            </a:pPr>
            <a:r>
              <a:rPr lang="en-US" altLang="en-US" sz="2800"/>
              <a:t> </a:t>
            </a:r>
            <a:r>
              <a:rPr lang="en-US" altLang="en-US" sz="2800" i="1"/>
              <a:t>D</a:t>
            </a:r>
            <a:r>
              <a:rPr lang="en-US" altLang="en-US" sz="2800"/>
              <a:t>(A,A) = 0			</a:t>
            </a:r>
            <a:r>
              <a:rPr lang="en-US" altLang="en-US" i="1"/>
              <a:t>Constancy of Self-Similarity</a:t>
            </a:r>
            <a:endParaRPr lang="en-US" altLang="en-US" sz="2800"/>
          </a:p>
          <a:p>
            <a:pPr>
              <a:lnSpc>
                <a:spcPct val="110000"/>
              </a:lnSpc>
              <a:buFontTx/>
              <a:buChar char="•"/>
              <a:defRPr/>
            </a:pPr>
            <a:r>
              <a:rPr lang="en-US" altLang="en-US" sz="2800"/>
              <a:t> </a:t>
            </a:r>
            <a:r>
              <a:rPr lang="en-US" altLang="en-US" sz="2800" i="1"/>
              <a:t>D</a:t>
            </a:r>
            <a:r>
              <a:rPr lang="en-US" altLang="en-US" sz="2800"/>
              <a:t>(A,B) = 0 iif A= B 		</a:t>
            </a:r>
            <a:r>
              <a:rPr lang="en-US" altLang="en-US" i="1"/>
              <a:t>Positivity (Separation)</a:t>
            </a:r>
          </a:p>
          <a:p>
            <a:pPr>
              <a:lnSpc>
                <a:spcPct val="110000"/>
              </a:lnSpc>
              <a:buFontTx/>
              <a:buChar char="•"/>
              <a:defRPr/>
            </a:pPr>
            <a:r>
              <a:rPr lang="en-US" altLang="en-US" sz="2800"/>
              <a:t> </a:t>
            </a:r>
            <a:r>
              <a:rPr lang="en-US" altLang="en-US" sz="2800" i="1"/>
              <a:t>D</a:t>
            </a:r>
            <a:r>
              <a:rPr lang="en-US" altLang="en-US" sz="2800"/>
              <a:t>(A,B) </a:t>
            </a:r>
            <a:r>
              <a:rPr lang="en-US" altLang="en-US" sz="2800">
                <a:sym typeface="Symbol" pitchFamily="-111" charset="2"/>
              </a:rPr>
              <a:t> </a:t>
            </a:r>
            <a:r>
              <a:rPr lang="en-US" altLang="en-US" sz="2800" i="1">
                <a:sym typeface="Symbol" pitchFamily="-111" charset="2"/>
              </a:rPr>
              <a:t>D</a:t>
            </a:r>
            <a:r>
              <a:rPr lang="en-US" altLang="en-US" sz="2800">
                <a:sym typeface="Symbol" pitchFamily="-111" charset="2"/>
              </a:rPr>
              <a:t>(A,C) + </a:t>
            </a:r>
            <a:r>
              <a:rPr lang="en-US" altLang="en-US" sz="2800" i="1">
                <a:sym typeface="Symbol" pitchFamily="-111" charset="2"/>
              </a:rPr>
              <a:t>D</a:t>
            </a:r>
            <a:r>
              <a:rPr lang="en-US" altLang="en-US" sz="2800">
                <a:sym typeface="Symbol" pitchFamily="-111" charset="2"/>
              </a:rPr>
              <a:t>(B,C)	</a:t>
            </a:r>
            <a:r>
              <a:rPr lang="en-US" altLang="en-US" i="1"/>
              <a:t>Triangular Inequality</a:t>
            </a:r>
            <a:r>
              <a:rPr lang="en-US" altLang="en-US" sz="2800"/>
              <a:t> </a:t>
            </a:r>
          </a:p>
          <a:p>
            <a:pPr lvl="3">
              <a:lnSpc>
                <a:spcPct val="110000"/>
              </a:lnSpc>
              <a:defRPr/>
            </a:pPr>
            <a:endParaRPr lang="en-US" altLang="en-US">
              <a:sym typeface="Symbol" pitchFamily="-111" charset="2"/>
            </a:endParaRPr>
          </a:p>
        </p:txBody>
      </p:sp>
      <p:sp>
        <p:nvSpPr>
          <p:cNvPr id="12291" name="TextBox 21"/>
          <p:cNvSpPr txBox="1">
            <a:spLocks noChangeArrowheads="1"/>
          </p:cNvSpPr>
          <p:nvPr/>
        </p:nvSpPr>
        <p:spPr bwMode="auto">
          <a:xfrm>
            <a:off x="460533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59372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47650" y="1228725"/>
            <a:ext cx="8210550" cy="476250"/>
          </a:xfrm>
          <a:prstGeom prst="rect">
            <a:avLst/>
          </a:prstGeom>
          <a:noFill/>
          <a:ln w="9525">
            <a:noFill/>
            <a:miter lim="800000"/>
            <a:headEnd/>
            <a:tailEnd/>
          </a:ln>
          <a:effectLst/>
        </p:spPr>
        <p:txBody>
          <a:bodyPr anchor="ctr"/>
          <a:lstStyle/>
          <a:p>
            <a:pPr>
              <a:defRPr/>
            </a:pPr>
            <a:r>
              <a:rPr lang="en-US" sz="36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Intuitions behind desirable distance measure properties</a:t>
            </a:r>
          </a:p>
        </p:txBody>
      </p:sp>
      <p:sp>
        <p:nvSpPr>
          <p:cNvPr id="13315" name="Text Box 3"/>
          <p:cNvSpPr txBox="1">
            <a:spLocks noChangeArrowheads="1"/>
          </p:cNvSpPr>
          <p:nvPr/>
        </p:nvSpPr>
        <p:spPr bwMode="auto">
          <a:xfrm>
            <a:off x="247650" y="2590800"/>
            <a:ext cx="88773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i="1"/>
              <a:t>D</a:t>
            </a:r>
            <a:r>
              <a:rPr lang="en-US" altLang="en-US"/>
              <a:t>(A,B) = </a:t>
            </a:r>
            <a:r>
              <a:rPr lang="en-US" altLang="en-US" i="1"/>
              <a:t>D</a:t>
            </a:r>
            <a:r>
              <a:rPr lang="en-US" altLang="en-US"/>
              <a:t>(B,A)			</a:t>
            </a:r>
            <a:endParaRPr lang="en-US" altLang="en-US" sz="2000" i="1"/>
          </a:p>
          <a:p>
            <a:pPr>
              <a:lnSpc>
                <a:spcPct val="110000"/>
              </a:lnSpc>
            </a:pPr>
            <a:r>
              <a:rPr lang="en-US" altLang="en-US" sz="2000" i="1"/>
              <a:t>Otherwise you could claim “Alex looks like Bob, but Bob looks nothing like Alex.”</a:t>
            </a:r>
          </a:p>
          <a:p>
            <a:pPr>
              <a:lnSpc>
                <a:spcPct val="110000"/>
              </a:lnSpc>
            </a:pPr>
            <a:endParaRPr lang="en-US" altLang="en-US"/>
          </a:p>
          <a:p>
            <a:pPr>
              <a:lnSpc>
                <a:spcPct val="110000"/>
              </a:lnSpc>
            </a:pPr>
            <a:r>
              <a:rPr lang="en-US" altLang="en-US" i="1"/>
              <a:t>D</a:t>
            </a:r>
            <a:r>
              <a:rPr lang="en-US" altLang="en-US"/>
              <a:t>(A,A) = 0				</a:t>
            </a:r>
            <a:endParaRPr lang="en-US" altLang="en-US" sz="2000" i="1"/>
          </a:p>
          <a:p>
            <a:pPr>
              <a:lnSpc>
                <a:spcPct val="110000"/>
              </a:lnSpc>
            </a:pPr>
            <a:r>
              <a:rPr lang="en-US" altLang="en-US" sz="2000" i="1"/>
              <a:t>Otherwise you could claim “Alex looks more like Bob, than Bob does.”</a:t>
            </a:r>
            <a:endParaRPr lang="en-US" altLang="en-US"/>
          </a:p>
          <a:p>
            <a:pPr>
              <a:lnSpc>
                <a:spcPct val="110000"/>
              </a:lnSpc>
            </a:pPr>
            <a:endParaRPr lang="en-US" altLang="en-US" i="1"/>
          </a:p>
        </p:txBody>
      </p:sp>
      <p:sp>
        <p:nvSpPr>
          <p:cNvPr id="13316" name="TextBox 3"/>
          <p:cNvSpPr txBox="1">
            <a:spLocks noChangeArrowheads="1"/>
          </p:cNvSpPr>
          <p:nvPr/>
        </p:nvSpPr>
        <p:spPr bwMode="auto">
          <a:xfrm>
            <a:off x="487203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47388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47650" y="1228725"/>
            <a:ext cx="8210550" cy="47625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3600">
                <a:solidFill>
                  <a:schemeClr val="tx2"/>
                </a:solidFill>
                <a:effectLst>
                  <a:outerShdw blurRad="38100" dist="38100" dir="2700000" algn="tl">
                    <a:srgbClr val="C0C0C0"/>
                  </a:outerShdw>
                </a:effectLst>
              </a:rPr>
              <a:t>Intuitions behind desirable distance measure properties (continued)</a:t>
            </a:r>
          </a:p>
        </p:txBody>
      </p:sp>
      <p:sp>
        <p:nvSpPr>
          <p:cNvPr id="14339" name="Text Box 3"/>
          <p:cNvSpPr txBox="1">
            <a:spLocks noChangeArrowheads="1"/>
          </p:cNvSpPr>
          <p:nvPr/>
        </p:nvSpPr>
        <p:spPr bwMode="auto">
          <a:xfrm>
            <a:off x="247650" y="2590800"/>
            <a:ext cx="88773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i="1"/>
              <a:t>D</a:t>
            </a:r>
            <a:r>
              <a:rPr lang="en-US" altLang="en-US"/>
              <a:t>(A,B) = 0 IIf A=B </a:t>
            </a:r>
            <a:r>
              <a:rPr lang="en-US" altLang="en-US" sz="2800"/>
              <a:t>	</a:t>
            </a:r>
            <a:endParaRPr lang="en-US" altLang="en-US" sz="2000" i="1"/>
          </a:p>
          <a:p>
            <a:pPr>
              <a:lnSpc>
                <a:spcPct val="110000"/>
              </a:lnSpc>
            </a:pPr>
            <a:r>
              <a:rPr lang="en-US" altLang="en-US" sz="1900" i="1"/>
              <a:t>Otherwise there are objects in your world that are different, but you cannot tell apart.</a:t>
            </a:r>
            <a:endParaRPr lang="en-US" altLang="en-US"/>
          </a:p>
          <a:p>
            <a:pPr>
              <a:lnSpc>
                <a:spcPct val="110000"/>
              </a:lnSpc>
            </a:pPr>
            <a:endParaRPr lang="en-US" altLang="en-US" i="1"/>
          </a:p>
          <a:p>
            <a:pPr>
              <a:lnSpc>
                <a:spcPct val="110000"/>
              </a:lnSpc>
            </a:pPr>
            <a:r>
              <a:rPr lang="en-US" altLang="en-US" i="1"/>
              <a:t>D</a:t>
            </a:r>
            <a:r>
              <a:rPr lang="en-US" altLang="en-US"/>
              <a:t>(A,B) </a:t>
            </a:r>
            <a:r>
              <a:rPr lang="en-US" altLang="en-US">
                <a:sym typeface="Symbol" pitchFamily="18" charset="2"/>
              </a:rPr>
              <a:t> </a:t>
            </a:r>
            <a:r>
              <a:rPr lang="en-US" altLang="en-US" i="1">
                <a:sym typeface="Symbol" pitchFamily="18" charset="2"/>
              </a:rPr>
              <a:t>D</a:t>
            </a:r>
            <a:r>
              <a:rPr lang="en-US" altLang="en-US">
                <a:sym typeface="Symbol" pitchFamily="18" charset="2"/>
              </a:rPr>
              <a:t>(A,C) + </a:t>
            </a:r>
            <a:r>
              <a:rPr lang="en-US" altLang="en-US" i="1">
                <a:sym typeface="Symbol" pitchFamily="18" charset="2"/>
              </a:rPr>
              <a:t>D</a:t>
            </a:r>
            <a:r>
              <a:rPr lang="en-US" altLang="en-US">
                <a:sym typeface="Symbol" pitchFamily="18" charset="2"/>
              </a:rPr>
              <a:t>(B,C)	</a:t>
            </a:r>
            <a:endParaRPr lang="en-US" altLang="en-US"/>
          </a:p>
          <a:p>
            <a:pPr>
              <a:lnSpc>
                <a:spcPct val="110000"/>
              </a:lnSpc>
            </a:pPr>
            <a:r>
              <a:rPr lang="en-US" altLang="en-US" sz="2000" i="1"/>
              <a:t>Otherwise you could claim “Alex is very like Bob, and Alex is very like Carl, but Bob is very unlike Carl.”</a:t>
            </a:r>
            <a:endParaRPr lang="en-US" altLang="en-US"/>
          </a:p>
          <a:p>
            <a:pPr lvl="3">
              <a:lnSpc>
                <a:spcPct val="110000"/>
              </a:lnSpc>
            </a:pPr>
            <a:endParaRPr lang="en-US" altLang="en-US">
              <a:sym typeface="Symbol" pitchFamily="18" charset="2"/>
            </a:endParaRPr>
          </a:p>
        </p:txBody>
      </p:sp>
      <p:sp>
        <p:nvSpPr>
          <p:cNvPr id="14340" name="TextBox 3"/>
          <p:cNvSpPr txBox="1">
            <a:spLocks noChangeArrowheads="1"/>
          </p:cNvSpPr>
          <p:nvPr/>
        </p:nvSpPr>
        <p:spPr bwMode="auto">
          <a:xfrm>
            <a:off x="487203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13097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30188" y="304800"/>
            <a:ext cx="8150225" cy="1033463"/>
          </a:xfrm>
        </p:spPr>
        <p:txBody>
          <a:bodyPr/>
          <a:lstStyle/>
          <a:p>
            <a:pPr>
              <a:defRPr/>
            </a:pPr>
            <a:r>
              <a:rPr lang="en-US" dirty="0">
                <a:effectLst>
                  <a:outerShdw blurRad="38100" dist="38100" dir="2700000" algn="tl">
                    <a:srgbClr val="DDDDDD"/>
                  </a:outerShdw>
                </a:effectLst>
              </a:rPr>
              <a:t>Two Types of Clustering</a:t>
            </a:r>
          </a:p>
        </p:txBody>
      </p:sp>
      <p:sp>
        <p:nvSpPr>
          <p:cNvPr id="164867" name="Rectangle 3"/>
          <p:cNvSpPr>
            <a:spLocks noChangeArrowheads="1"/>
          </p:cNvSpPr>
          <p:nvPr/>
        </p:nvSpPr>
        <p:spPr bwMode="auto">
          <a:xfrm>
            <a:off x="1066800" y="3276600"/>
            <a:ext cx="2571750" cy="519113"/>
          </a:xfrm>
          <a:prstGeom prst="rect">
            <a:avLst/>
          </a:prstGeom>
          <a:noFill/>
          <a:ln w="9525">
            <a:noFill/>
            <a:miter lim="800000"/>
            <a:headEnd/>
            <a:tailEnd/>
          </a:ln>
          <a:effectLst/>
        </p:spPr>
        <p:txBody>
          <a:bodyPr>
            <a:spAutoFit/>
          </a:bodyPr>
          <a:lstStyle/>
          <a:p>
            <a:pPr>
              <a:defRPr/>
            </a:pPr>
            <a:r>
              <a:rPr lang="en-US" sz="2800" b="1"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Hierarchical</a:t>
            </a:r>
          </a:p>
        </p:txBody>
      </p:sp>
      <p:sp>
        <p:nvSpPr>
          <p:cNvPr id="15364" name="Text Box 4"/>
          <p:cNvSpPr txBox="1">
            <a:spLocks noChangeArrowheads="1"/>
          </p:cNvSpPr>
          <p:nvPr/>
        </p:nvSpPr>
        <p:spPr bwMode="auto">
          <a:xfrm>
            <a:off x="230188" y="1600200"/>
            <a:ext cx="84439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buFontTx/>
              <a:buChar char="•"/>
            </a:pPr>
            <a:r>
              <a:rPr lang="en-US" altLang="en-US" b="1"/>
              <a:t> Partitional algorithms:</a:t>
            </a:r>
            <a:r>
              <a:rPr lang="en-US" altLang="en-US"/>
              <a:t> Construct various partitions and then evaluate them by some criterion</a:t>
            </a:r>
            <a:endParaRPr lang="en-US" altLang="en-US" sz="2000"/>
          </a:p>
          <a:p>
            <a:pPr>
              <a:buFontTx/>
              <a:buChar char="•"/>
            </a:pPr>
            <a:r>
              <a:rPr lang="en-US" altLang="en-US" b="1"/>
              <a:t> Hierarchical algorithms:</a:t>
            </a:r>
            <a:r>
              <a:rPr lang="en-US" altLang="en-US"/>
              <a:t> Create a hierarchical decomposition of the set of objects using some criterion</a:t>
            </a:r>
          </a:p>
          <a:p>
            <a:endParaRPr lang="en-US" altLang="en-US"/>
          </a:p>
        </p:txBody>
      </p:sp>
      <p:sp>
        <p:nvSpPr>
          <p:cNvPr id="164869" name="Rectangle 5"/>
          <p:cNvSpPr>
            <a:spLocks noChangeArrowheads="1"/>
          </p:cNvSpPr>
          <p:nvPr/>
        </p:nvSpPr>
        <p:spPr bwMode="auto">
          <a:xfrm>
            <a:off x="5919788" y="3225800"/>
            <a:ext cx="2098675" cy="519113"/>
          </a:xfrm>
          <a:prstGeom prst="rect">
            <a:avLst/>
          </a:prstGeom>
          <a:noFill/>
          <a:ln w="9525">
            <a:noFill/>
            <a:miter lim="800000"/>
            <a:headEnd/>
            <a:tailEnd/>
          </a:ln>
          <a:effectLst/>
        </p:spPr>
        <p:txBody>
          <a:bodyPr>
            <a:spAutoFit/>
          </a:bodyPr>
          <a:lstStyle/>
          <a:p>
            <a:pPr>
              <a:defRPr/>
            </a:pPr>
            <a:r>
              <a:rPr lang="en-US" sz="28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Partitional</a:t>
            </a:r>
          </a:p>
        </p:txBody>
      </p:sp>
      <p:sp>
        <p:nvSpPr>
          <p:cNvPr id="15366" name="Rectangle 6"/>
          <p:cNvSpPr>
            <a:spLocks noChangeArrowheads="1"/>
          </p:cNvSpPr>
          <p:nvPr/>
        </p:nvSpPr>
        <p:spPr bwMode="auto">
          <a:xfrm>
            <a:off x="152400" y="3671888"/>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15367" name="Group 7"/>
          <p:cNvGrpSpPr>
            <a:grpSpLocks/>
          </p:cNvGrpSpPr>
          <p:nvPr/>
        </p:nvGrpSpPr>
        <p:grpSpPr bwMode="auto">
          <a:xfrm>
            <a:off x="5257800" y="4419600"/>
            <a:ext cx="3629025" cy="2133600"/>
            <a:chOff x="120" y="2532"/>
            <a:chExt cx="2286" cy="1344"/>
          </a:xfrm>
        </p:grpSpPr>
        <p:grpSp>
          <p:nvGrpSpPr>
            <p:cNvPr id="15390" name="Group 8"/>
            <p:cNvGrpSpPr>
              <a:grpSpLocks/>
            </p:cNvGrpSpPr>
            <p:nvPr/>
          </p:nvGrpSpPr>
          <p:grpSpPr bwMode="auto">
            <a:xfrm>
              <a:off x="120" y="2532"/>
              <a:ext cx="2286" cy="1344"/>
              <a:chOff x="156" y="2634"/>
              <a:chExt cx="2286" cy="1344"/>
            </a:xfrm>
          </p:grpSpPr>
          <p:sp>
            <p:nvSpPr>
              <p:cNvPr id="15400" name="Rectangle 9"/>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5401" name="Rectangle 10"/>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pic>
          <p:nvPicPr>
            <p:cNvPr id="15391" name="Picture 11"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319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2" name="Picture 12" descr="Principal Seymour  Skin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7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3" name="Picture 13" descr="Groundskeeper Willi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 y="258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 y="325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8" y="255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6"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 y="276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7"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6" y="333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8" name="Picture 1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9" y="343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9" name="Picture 19" descr="C:\Documents and Settings\eamonn\Desktop\bios_family_marge.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 y="261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368" name="Group 20"/>
          <p:cNvGrpSpPr>
            <a:grpSpLocks/>
          </p:cNvGrpSpPr>
          <p:nvPr/>
        </p:nvGrpSpPr>
        <p:grpSpPr bwMode="auto">
          <a:xfrm>
            <a:off x="488950" y="3990975"/>
            <a:ext cx="3587750" cy="2549525"/>
            <a:chOff x="98" y="300"/>
            <a:chExt cx="3214" cy="2284"/>
          </a:xfrm>
        </p:grpSpPr>
        <p:pic>
          <p:nvPicPr>
            <p:cNvPr id="15370" name="Picture 21"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23" descr="C:\Documents and Settings\eamonn\Desktop\bios_family_marge.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24"/>
            <p:cNvGrpSpPr>
              <a:grpSpLocks/>
            </p:cNvGrpSpPr>
            <p:nvPr/>
          </p:nvGrpSpPr>
          <p:grpSpPr bwMode="auto">
            <a:xfrm>
              <a:off x="1865" y="1505"/>
              <a:ext cx="1447" cy="1031"/>
              <a:chOff x="252" y="2364"/>
              <a:chExt cx="2258" cy="1608"/>
            </a:xfrm>
          </p:grpSpPr>
          <p:pic>
            <p:nvPicPr>
              <p:cNvPr id="15388"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74" name="Line 27"/>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5" name="Line 28"/>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6" name="Line 29"/>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7" name="Line 30"/>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31"/>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32"/>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33"/>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81" name="Group 34"/>
            <p:cNvGrpSpPr>
              <a:grpSpLocks/>
            </p:cNvGrpSpPr>
            <p:nvPr/>
          </p:nvGrpSpPr>
          <p:grpSpPr bwMode="auto">
            <a:xfrm>
              <a:off x="859" y="969"/>
              <a:ext cx="703" cy="377"/>
              <a:chOff x="2112" y="2976"/>
              <a:chExt cx="703" cy="377"/>
            </a:xfrm>
          </p:grpSpPr>
          <p:sp>
            <p:nvSpPr>
              <p:cNvPr id="15385" name="Line 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86" name="Line 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87" name="Line 37"/>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82" name="Line 38"/>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39"/>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40"/>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69" name="TextBox 40"/>
          <p:cNvSpPr txBox="1">
            <a:spLocks noChangeArrowheads="1"/>
          </p:cNvSpPr>
          <p:nvPr/>
        </p:nvSpPr>
        <p:spPr bwMode="auto">
          <a:xfrm>
            <a:off x="4711700" y="131763"/>
            <a:ext cx="425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152915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6607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5891" name="Rectangle 3"/>
          <p:cNvSpPr>
            <a:spLocks noGrp="1" noChangeArrowheads="1"/>
          </p:cNvSpPr>
          <p:nvPr>
            <p:ph type="title"/>
          </p:nvPr>
        </p:nvSpPr>
        <p:spPr>
          <a:xfrm>
            <a:off x="203200" y="1025525"/>
            <a:ext cx="8628063" cy="831850"/>
          </a:xfrm>
        </p:spPr>
        <p:txBody>
          <a:bodyPr>
            <a:normAutofit fontScale="90000"/>
          </a:bodyPr>
          <a:lstStyle/>
          <a:p>
            <a:pPr>
              <a:defRPr/>
            </a:pPr>
            <a:r>
              <a:rPr lang="en-US" altLang="en-US" sz="3200">
                <a:effectLst>
                  <a:outerShdw blurRad="38100" dist="38100" dir="2700000" algn="tl">
                    <a:srgbClr val="C0C0C0"/>
                  </a:outerShdw>
                </a:effectLst>
              </a:rPr>
              <a:t>Dendogram: A Useful Tool for Summarizing Similarity Measurements</a:t>
            </a:r>
            <a:r>
              <a:rPr lang="en-US" altLang="en-US" sz="3200"/>
              <a:t> </a:t>
            </a:r>
          </a:p>
        </p:txBody>
      </p:sp>
      <p:grpSp>
        <p:nvGrpSpPr>
          <p:cNvPr id="16388" name="Group 5"/>
          <p:cNvGrpSpPr>
            <a:grpSpLocks/>
          </p:cNvGrpSpPr>
          <p:nvPr/>
        </p:nvGrpSpPr>
        <p:grpSpPr bwMode="auto">
          <a:xfrm>
            <a:off x="203200" y="3859213"/>
            <a:ext cx="2903538" cy="2760662"/>
            <a:chOff x="114" y="1088"/>
            <a:chExt cx="3296" cy="3133"/>
          </a:xfrm>
        </p:grpSpPr>
        <p:pic>
          <p:nvPicPr>
            <p:cNvPr id="16403" name="Picture 6" descr="C:\Documents and Settings\eamonn\Desktop\bios_family_m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 y="2184"/>
              <a:ext cx="662"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4" name="Group 7"/>
            <p:cNvGrpSpPr>
              <a:grpSpLocks/>
            </p:cNvGrpSpPr>
            <p:nvPr/>
          </p:nvGrpSpPr>
          <p:grpSpPr bwMode="auto">
            <a:xfrm>
              <a:off x="1152" y="2538"/>
              <a:ext cx="2258" cy="1608"/>
              <a:chOff x="252" y="2364"/>
              <a:chExt cx="2258" cy="1608"/>
            </a:xfrm>
          </p:grpSpPr>
          <p:pic>
            <p:nvPicPr>
              <p:cNvPr id="164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5" name="Line 10"/>
            <p:cNvSpPr>
              <a:spLocks noChangeShapeType="1"/>
            </p:cNvSpPr>
            <p:nvPr/>
          </p:nvSpPr>
          <p:spPr bwMode="auto">
            <a:xfrm flipH="1" flipV="1">
              <a:off x="636" y="1290"/>
              <a:ext cx="0" cy="100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6" name="Line 11"/>
            <p:cNvSpPr>
              <a:spLocks noChangeShapeType="1"/>
            </p:cNvSpPr>
            <p:nvPr/>
          </p:nvSpPr>
          <p:spPr bwMode="auto">
            <a:xfrm flipH="1" flipV="1">
              <a:off x="279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7" name="Line 12"/>
            <p:cNvSpPr>
              <a:spLocks noChangeShapeType="1"/>
            </p:cNvSpPr>
            <p:nvPr/>
          </p:nvSpPr>
          <p:spPr bwMode="auto">
            <a:xfrm flipH="1" flipV="1">
              <a:off x="171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8" name="Line 13"/>
            <p:cNvSpPr>
              <a:spLocks noChangeShapeType="1"/>
            </p:cNvSpPr>
            <p:nvPr/>
          </p:nvSpPr>
          <p:spPr bwMode="auto">
            <a:xfrm flipH="1">
              <a:off x="1707" y="2010"/>
              <a:ext cx="109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14"/>
            <p:cNvSpPr>
              <a:spLocks noChangeShapeType="1"/>
            </p:cNvSpPr>
            <p:nvPr/>
          </p:nvSpPr>
          <p:spPr bwMode="auto">
            <a:xfrm flipH="1">
              <a:off x="627" y="1297"/>
              <a:ext cx="16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15"/>
            <p:cNvSpPr>
              <a:spLocks noChangeShapeType="1"/>
            </p:cNvSpPr>
            <p:nvPr/>
          </p:nvSpPr>
          <p:spPr bwMode="auto">
            <a:xfrm rot="5400000" flipH="1">
              <a:off x="1898" y="1661"/>
              <a:ext cx="7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16"/>
            <p:cNvSpPr>
              <a:spLocks noChangeShapeType="1"/>
            </p:cNvSpPr>
            <p:nvPr/>
          </p:nvSpPr>
          <p:spPr bwMode="auto">
            <a:xfrm rot="5400000" flipH="1">
              <a:off x="1361" y="1190"/>
              <a:ext cx="2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389" name="Group 17"/>
          <p:cNvGrpSpPr>
            <a:grpSpLocks/>
          </p:cNvGrpSpPr>
          <p:nvPr/>
        </p:nvGrpSpPr>
        <p:grpSpPr bwMode="auto">
          <a:xfrm>
            <a:off x="6103938" y="3859213"/>
            <a:ext cx="2843212" cy="2760662"/>
            <a:chOff x="3845" y="2286"/>
            <a:chExt cx="1791" cy="1739"/>
          </a:xfrm>
        </p:grpSpPr>
        <p:pic>
          <p:nvPicPr>
            <p:cNvPr id="16393" name="Picture 18" descr="C:\Documents and Settings\eamonn\Desktop\bios_family_m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 y="2894"/>
              <a:ext cx="367"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 y="3091"/>
              <a:ext cx="499"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 y="3118"/>
              <a:ext cx="640"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Line 21"/>
            <p:cNvSpPr>
              <a:spLocks noChangeShapeType="1"/>
            </p:cNvSpPr>
            <p:nvPr/>
          </p:nvSpPr>
          <p:spPr bwMode="auto">
            <a:xfrm flipH="1" flipV="1">
              <a:off x="4135" y="2398"/>
              <a:ext cx="0" cy="5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7" name="Line 22"/>
            <p:cNvSpPr>
              <a:spLocks noChangeShapeType="1"/>
            </p:cNvSpPr>
            <p:nvPr/>
          </p:nvSpPr>
          <p:spPr bwMode="auto">
            <a:xfrm flipH="1" flipV="1">
              <a:off x="5333" y="2798"/>
              <a:ext cx="0" cy="1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8" name="Line 23"/>
            <p:cNvSpPr>
              <a:spLocks noChangeShapeType="1"/>
            </p:cNvSpPr>
            <p:nvPr/>
          </p:nvSpPr>
          <p:spPr bwMode="auto">
            <a:xfrm flipH="1" flipV="1">
              <a:off x="4734" y="2798"/>
              <a:ext cx="0" cy="1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9" name="Line 24"/>
            <p:cNvSpPr>
              <a:spLocks noChangeShapeType="1"/>
            </p:cNvSpPr>
            <p:nvPr/>
          </p:nvSpPr>
          <p:spPr bwMode="auto">
            <a:xfrm flipH="1">
              <a:off x="4729" y="2798"/>
              <a:ext cx="60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25"/>
            <p:cNvSpPr>
              <a:spLocks noChangeShapeType="1"/>
            </p:cNvSpPr>
            <p:nvPr/>
          </p:nvSpPr>
          <p:spPr bwMode="auto">
            <a:xfrm flipH="1">
              <a:off x="4130" y="2402"/>
              <a:ext cx="90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26"/>
            <p:cNvSpPr>
              <a:spLocks noChangeShapeType="1"/>
            </p:cNvSpPr>
            <p:nvPr/>
          </p:nvSpPr>
          <p:spPr bwMode="auto">
            <a:xfrm rot="5400000" flipH="1">
              <a:off x="4835" y="2604"/>
              <a:ext cx="39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27"/>
            <p:cNvSpPr>
              <a:spLocks noChangeShapeType="1"/>
            </p:cNvSpPr>
            <p:nvPr/>
          </p:nvSpPr>
          <p:spPr bwMode="auto">
            <a:xfrm rot="5400000" flipH="1">
              <a:off x="4537" y="2343"/>
              <a:ext cx="1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6390"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563" y="2230438"/>
            <a:ext cx="33115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29"/>
          <p:cNvSpPr txBox="1">
            <a:spLocks noChangeArrowheads="1"/>
          </p:cNvSpPr>
          <p:nvPr/>
        </p:nvSpPr>
        <p:spPr bwMode="auto">
          <a:xfrm>
            <a:off x="4194175" y="2238375"/>
            <a:ext cx="46370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similarity between two objects in a dendrogram is represented as the height of the lowest internal node they share.</a:t>
            </a:r>
          </a:p>
        </p:txBody>
      </p:sp>
      <p:sp>
        <p:nvSpPr>
          <p:cNvPr id="16392" name="TextBox 29"/>
          <p:cNvSpPr txBox="1">
            <a:spLocks noChangeArrowheads="1"/>
          </p:cNvSpPr>
          <p:nvPr/>
        </p:nvSpPr>
        <p:spPr bwMode="auto">
          <a:xfrm>
            <a:off x="4578350" y="3159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284613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052"/>
          <p:cNvGrpSpPr>
            <a:grpSpLocks/>
          </p:cNvGrpSpPr>
          <p:nvPr/>
        </p:nvGrpSpPr>
        <p:grpSpPr bwMode="auto">
          <a:xfrm>
            <a:off x="685800" y="1752600"/>
            <a:ext cx="7467600" cy="3276600"/>
            <a:chOff x="672" y="720"/>
            <a:chExt cx="3840" cy="2064"/>
          </a:xfrm>
        </p:grpSpPr>
        <p:sp>
          <p:nvSpPr>
            <p:cNvPr id="17423" name="Line 1032"/>
            <p:cNvSpPr>
              <a:spLocks noChangeShapeType="1"/>
            </p:cNvSpPr>
            <p:nvPr/>
          </p:nvSpPr>
          <p:spPr bwMode="auto">
            <a:xfrm flipV="1">
              <a:off x="4512" y="864"/>
              <a:ext cx="0" cy="11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033"/>
            <p:cNvSpPr>
              <a:spLocks noChangeShapeType="1"/>
            </p:cNvSpPr>
            <p:nvPr/>
          </p:nvSpPr>
          <p:spPr bwMode="auto">
            <a:xfrm flipV="1">
              <a:off x="3264" y="864"/>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034"/>
            <p:cNvSpPr>
              <a:spLocks noChangeShapeType="1"/>
            </p:cNvSpPr>
            <p:nvPr/>
          </p:nvSpPr>
          <p:spPr bwMode="auto">
            <a:xfrm flipV="1">
              <a:off x="3840" y="1008"/>
              <a:ext cx="0" cy="6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035"/>
            <p:cNvSpPr>
              <a:spLocks noChangeShapeType="1"/>
            </p:cNvSpPr>
            <p:nvPr/>
          </p:nvSpPr>
          <p:spPr bwMode="auto">
            <a:xfrm flipV="1">
              <a:off x="2640" y="1008"/>
              <a:ext cx="0" cy="9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036"/>
            <p:cNvSpPr>
              <a:spLocks noChangeShapeType="1"/>
            </p:cNvSpPr>
            <p:nvPr/>
          </p:nvSpPr>
          <p:spPr bwMode="auto">
            <a:xfrm flipV="1">
              <a:off x="3216" y="1968"/>
              <a:ext cx="0" cy="57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1037"/>
            <p:cNvSpPr>
              <a:spLocks noChangeShapeType="1"/>
            </p:cNvSpPr>
            <p:nvPr/>
          </p:nvSpPr>
          <p:spPr bwMode="auto">
            <a:xfrm flipV="1">
              <a:off x="2016" y="1968"/>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1038"/>
            <p:cNvSpPr>
              <a:spLocks noChangeShapeType="1"/>
            </p:cNvSpPr>
            <p:nvPr/>
          </p:nvSpPr>
          <p:spPr bwMode="auto">
            <a:xfrm flipV="1">
              <a:off x="2592" y="2160"/>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1039"/>
            <p:cNvSpPr>
              <a:spLocks noChangeShapeType="1"/>
            </p:cNvSpPr>
            <p:nvPr/>
          </p:nvSpPr>
          <p:spPr bwMode="auto">
            <a:xfrm flipV="1">
              <a:off x="1440" y="2160"/>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1040"/>
            <p:cNvSpPr>
              <a:spLocks noChangeShapeType="1"/>
            </p:cNvSpPr>
            <p:nvPr/>
          </p:nvSpPr>
          <p:spPr bwMode="auto">
            <a:xfrm flipV="1">
              <a:off x="960" y="2304"/>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1041"/>
            <p:cNvSpPr>
              <a:spLocks noChangeShapeType="1"/>
            </p:cNvSpPr>
            <p:nvPr/>
          </p:nvSpPr>
          <p:spPr bwMode="auto">
            <a:xfrm flipV="1">
              <a:off x="672" y="2448"/>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3" name="Line 1042"/>
            <p:cNvSpPr>
              <a:spLocks noChangeShapeType="1"/>
            </p:cNvSpPr>
            <p:nvPr/>
          </p:nvSpPr>
          <p:spPr bwMode="auto">
            <a:xfrm flipV="1">
              <a:off x="1296" y="2448"/>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1043"/>
            <p:cNvSpPr>
              <a:spLocks noChangeShapeType="1"/>
            </p:cNvSpPr>
            <p:nvPr/>
          </p:nvSpPr>
          <p:spPr bwMode="auto">
            <a:xfrm rot="16200000" flipV="1">
              <a:off x="3888" y="240"/>
              <a:ext cx="0" cy="124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1044"/>
            <p:cNvSpPr>
              <a:spLocks noChangeShapeType="1"/>
            </p:cNvSpPr>
            <p:nvPr/>
          </p:nvSpPr>
          <p:spPr bwMode="auto">
            <a:xfrm flipV="1">
              <a:off x="3888" y="720"/>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1045"/>
            <p:cNvSpPr>
              <a:spLocks noChangeShapeType="1"/>
            </p:cNvSpPr>
            <p:nvPr/>
          </p:nvSpPr>
          <p:spPr bwMode="auto">
            <a:xfrm rot="16200000" flipV="1">
              <a:off x="3240" y="408"/>
              <a:ext cx="0" cy="1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Line 1046"/>
            <p:cNvSpPr>
              <a:spLocks noChangeShapeType="1"/>
            </p:cNvSpPr>
            <p:nvPr/>
          </p:nvSpPr>
          <p:spPr bwMode="auto">
            <a:xfrm rot="16200000" flipV="1">
              <a:off x="2616" y="1368"/>
              <a:ext cx="0" cy="1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Line 1047"/>
            <p:cNvSpPr>
              <a:spLocks noChangeShapeType="1"/>
            </p:cNvSpPr>
            <p:nvPr/>
          </p:nvSpPr>
          <p:spPr bwMode="auto">
            <a:xfrm rot="16200000" flipV="1">
              <a:off x="2016" y="1584"/>
              <a:ext cx="0" cy="11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9" name="Line 1048"/>
            <p:cNvSpPr>
              <a:spLocks noChangeShapeType="1"/>
            </p:cNvSpPr>
            <p:nvPr/>
          </p:nvSpPr>
          <p:spPr bwMode="auto">
            <a:xfrm rot="16200000" flipV="1">
              <a:off x="984" y="2136"/>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1049"/>
            <p:cNvSpPr>
              <a:spLocks noChangeShapeType="1"/>
            </p:cNvSpPr>
            <p:nvPr/>
          </p:nvSpPr>
          <p:spPr bwMode="auto">
            <a:xfrm rot="16200000" flipV="1">
              <a:off x="1368" y="1896"/>
              <a:ext cx="0" cy="81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Line 1051"/>
            <p:cNvSpPr>
              <a:spLocks noChangeShapeType="1"/>
            </p:cNvSpPr>
            <p:nvPr/>
          </p:nvSpPr>
          <p:spPr bwMode="auto">
            <a:xfrm flipV="1">
              <a:off x="1776" y="2304"/>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7411" name="Picture 1053"/>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4876800"/>
            <a:ext cx="14795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2" name="Group 1054"/>
          <p:cNvGrpSpPr>
            <a:grpSpLocks/>
          </p:cNvGrpSpPr>
          <p:nvPr/>
        </p:nvGrpSpPr>
        <p:grpSpPr bwMode="auto">
          <a:xfrm>
            <a:off x="2133600" y="4648200"/>
            <a:ext cx="1676400" cy="1211263"/>
            <a:chOff x="2548" y="2038"/>
            <a:chExt cx="698" cy="668"/>
          </a:xfrm>
        </p:grpSpPr>
        <p:sp>
          <p:nvSpPr>
            <p:cNvPr id="17421" name="Rectangle 1055"/>
            <p:cNvSpPr>
              <a:spLocks noChangeArrowheads="1"/>
            </p:cNvSpPr>
            <p:nvPr/>
          </p:nvSpPr>
          <p:spPr bwMode="auto">
            <a:xfrm>
              <a:off x="2548" y="2038"/>
              <a:ext cx="647" cy="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17422" name="Picture 1056" descr="C:\WINNT\Profiles\eamonn.000\Desktop\gorilla.gif"/>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 y="2088"/>
              <a:ext cx="670" cy="6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7413" name="Picture 1057" descr="C:\WINNT\Profiles\eamonn.000\Desktop\chimp.gif"/>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029200"/>
            <a:ext cx="87312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058"/>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4724400"/>
            <a:ext cx="5286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06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876800"/>
            <a:ext cx="9763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059"/>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3733800"/>
            <a:ext cx="27305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061" descr="http://www.iwokrama.org/ROM/mammals/guides/images/atpa.jpg"/>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2200" y="3287713"/>
            <a:ext cx="1147763"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 Box 1062"/>
          <p:cNvSpPr txBox="1">
            <a:spLocks noChangeArrowheads="1"/>
          </p:cNvSpPr>
          <p:nvPr/>
        </p:nvSpPr>
        <p:spPr bwMode="auto">
          <a:xfrm>
            <a:off x="0" y="6340475"/>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400">
                <a:solidFill>
                  <a:schemeClr val="folHlink"/>
                </a:solidFill>
              </a:rPr>
              <a:t>(Bovine:0.69395, (Spider Monkey 0.390, (Gibbon:0.36079,(Orang:0.33636,(Gorilla:0.17147,(Chimp:0.19268, Human:0.11927):0.08386):0.06124):0.15057):0.54939);</a:t>
            </a:r>
          </a:p>
        </p:txBody>
      </p:sp>
      <p:sp>
        <p:nvSpPr>
          <p:cNvPr id="212007" name="Rectangle 1063"/>
          <p:cNvSpPr>
            <a:spLocks noChangeArrowheads="1"/>
          </p:cNvSpPr>
          <p:nvPr/>
        </p:nvSpPr>
        <p:spPr bwMode="auto">
          <a:xfrm>
            <a:off x="247650" y="838200"/>
            <a:ext cx="5024438" cy="114300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There is only one dataset that can be perfectly clustered using a hierarchy… </a:t>
            </a:r>
          </a:p>
        </p:txBody>
      </p:sp>
      <p:sp>
        <p:nvSpPr>
          <p:cNvPr id="17420" name="TextBox 32"/>
          <p:cNvSpPr txBox="1">
            <a:spLocks noChangeArrowheads="1"/>
          </p:cNvSpPr>
          <p:nvPr/>
        </p:nvSpPr>
        <p:spPr bwMode="auto">
          <a:xfrm>
            <a:off x="4813300" y="13176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76863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01650" y="5189538"/>
            <a:ext cx="358775" cy="19208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5" name="Rectangle 3"/>
          <p:cNvSpPr>
            <a:spLocks noChangeArrowheads="1"/>
          </p:cNvSpPr>
          <p:nvPr/>
        </p:nvSpPr>
        <p:spPr bwMode="auto">
          <a:xfrm>
            <a:off x="6207125" y="5189538"/>
            <a:ext cx="358775" cy="19208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6" name="Freeform 4"/>
          <p:cNvSpPr>
            <a:spLocks/>
          </p:cNvSpPr>
          <p:nvPr/>
        </p:nvSpPr>
        <p:spPr bwMode="auto">
          <a:xfrm>
            <a:off x="6386513" y="5056188"/>
            <a:ext cx="523875" cy="325437"/>
          </a:xfrm>
          <a:custGeom>
            <a:avLst/>
            <a:gdLst>
              <a:gd name="T0" fmla="*/ 0 w 228"/>
              <a:gd name="T1" fmla="*/ 132585 h 162"/>
              <a:gd name="T2" fmla="*/ 0 w 228"/>
              <a:gd name="T3" fmla="*/ 0 h 162"/>
              <a:gd name="T4" fmla="*/ 523875 w 228"/>
              <a:gd name="T5" fmla="*/ 0 h 162"/>
              <a:gd name="T6" fmla="*/ 523875 w 228"/>
              <a:gd name="T7" fmla="*/ 325437 h 162"/>
              <a:gd name="T8" fmla="*/ 0 60000 65536"/>
              <a:gd name="T9" fmla="*/ 0 60000 65536"/>
              <a:gd name="T10" fmla="*/ 0 60000 65536"/>
              <a:gd name="T11" fmla="*/ 0 60000 65536"/>
              <a:gd name="T12" fmla="*/ 0 w 228"/>
              <a:gd name="T13" fmla="*/ 0 h 162"/>
              <a:gd name="T14" fmla="*/ 228 w 228"/>
              <a:gd name="T15" fmla="*/ 162 h 162"/>
            </a:gdLst>
            <a:ahLst/>
            <a:cxnLst>
              <a:cxn ang="T8">
                <a:pos x="T0" y="T1"/>
              </a:cxn>
              <a:cxn ang="T9">
                <a:pos x="T2" y="T3"/>
              </a:cxn>
              <a:cxn ang="T10">
                <a:pos x="T4" y="T5"/>
              </a:cxn>
              <a:cxn ang="T11">
                <a:pos x="T6" y="T7"/>
              </a:cxn>
            </a:cxnLst>
            <a:rect l="T12" t="T13" r="T14" b="T15"/>
            <a:pathLst>
              <a:path w="228" h="162">
                <a:moveTo>
                  <a:pt x="0" y="66"/>
                </a:moveTo>
                <a:lnTo>
                  <a:pt x="0" y="0"/>
                </a:lnTo>
                <a:lnTo>
                  <a:pt x="228" y="0"/>
                </a:lnTo>
                <a:lnTo>
                  <a:pt x="228" y="16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7" name="Rectangle 5"/>
          <p:cNvSpPr>
            <a:spLocks noChangeArrowheads="1"/>
          </p:cNvSpPr>
          <p:nvPr/>
        </p:nvSpPr>
        <p:spPr bwMode="auto">
          <a:xfrm>
            <a:off x="1217613" y="5008563"/>
            <a:ext cx="358775"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8" name="Rectangle 6"/>
          <p:cNvSpPr>
            <a:spLocks noChangeArrowheads="1"/>
          </p:cNvSpPr>
          <p:nvPr/>
        </p:nvSpPr>
        <p:spPr bwMode="auto">
          <a:xfrm>
            <a:off x="2997200" y="5008563"/>
            <a:ext cx="357188"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9" name="Rectangle 7"/>
          <p:cNvSpPr>
            <a:spLocks noChangeArrowheads="1"/>
          </p:cNvSpPr>
          <p:nvPr/>
        </p:nvSpPr>
        <p:spPr bwMode="auto">
          <a:xfrm>
            <a:off x="2293938" y="5008563"/>
            <a:ext cx="344487"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0" name="Freeform 8"/>
          <p:cNvSpPr>
            <a:spLocks/>
          </p:cNvSpPr>
          <p:nvPr/>
        </p:nvSpPr>
        <p:spPr bwMode="auto">
          <a:xfrm>
            <a:off x="1397000" y="4876800"/>
            <a:ext cx="538163" cy="504825"/>
          </a:xfrm>
          <a:custGeom>
            <a:avLst/>
            <a:gdLst>
              <a:gd name="T0" fmla="*/ 0 w 234"/>
              <a:gd name="T1" fmla="*/ 132216 h 252"/>
              <a:gd name="T2" fmla="*/ 0 w 234"/>
              <a:gd name="T3" fmla="*/ 0 h 252"/>
              <a:gd name="T4" fmla="*/ 538163 w 234"/>
              <a:gd name="T5" fmla="*/ 0 h 252"/>
              <a:gd name="T6" fmla="*/ 538163 w 234"/>
              <a:gd name="T7" fmla="*/ 504825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1" name="Freeform 9"/>
          <p:cNvSpPr>
            <a:spLocks/>
          </p:cNvSpPr>
          <p:nvPr/>
        </p:nvSpPr>
        <p:spPr bwMode="auto">
          <a:xfrm>
            <a:off x="3175000" y="4876800"/>
            <a:ext cx="538163" cy="504825"/>
          </a:xfrm>
          <a:custGeom>
            <a:avLst/>
            <a:gdLst>
              <a:gd name="T0" fmla="*/ 0 w 234"/>
              <a:gd name="T1" fmla="*/ 132216 h 252"/>
              <a:gd name="T2" fmla="*/ 0 w 234"/>
              <a:gd name="T3" fmla="*/ 0 h 252"/>
              <a:gd name="T4" fmla="*/ 538163 w 234"/>
              <a:gd name="T5" fmla="*/ 0 h 252"/>
              <a:gd name="T6" fmla="*/ 538163 w 234"/>
              <a:gd name="T7" fmla="*/ 504825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2" name="Rectangle 10"/>
          <p:cNvSpPr>
            <a:spLocks noChangeArrowheads="1"/>
          </p:cNvSpPr>
          <p:nvPr/>
        </p:nvSpPr>
        <p:spPr bwMode="auto">
          <a:xfrm>
            <a:off x="4429125" y="4827588"/>
            <a:ext cx="346075" cy="55403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3" name="Freeform 11"/>
          <p:cNvSpPr>
            <a:spLocks/>
          </p:cNvSpPr>
          <p:nvPr/>
        </p:nvSpPr>
        <p:spPr bwMode="auto">
          <a:xfrm>
            <a:off x="5849938" y="4708525"/>
            <a:ext cx="798512" cy="673100"/>
          </a:xfrm>
          <a:custGeom>
            <a:avLst/>
            <a:gdLst>
              <a:gd name="T0" fmla="*/ 0 w 348"/>
              <a:gd name="T1" fmla="*/ 673100 h 336"/>
              <a:gd name="T2" fmla="*/ 0 w 348"/>
              <a:gd name="T3" fmla="*/ 0 h 336"/>
              <a:gd name="T4" fmla="*/ 798512 w 348"/>
              <a:gd name="T5" fmla="*/ 0 h 336"/>
              <a:gd name="T6" fmla="*/ 798512 w 348"/>
              <a:gd name="T7" fmla="*/ 348570 h 336"/>
              <a:gd name="T8" fmla="*/ 0 60000 65536"/>
              <a:gd name="T9" fmla="*/ 0 60000 65536"/>
              <a:gd name="T10" fmla="*/ 0 60000 65536"/>
              <a:gd name="T11" fmla="*/ 0 60000 65536"/>
              <a:gd name="T12" fmla="*/ 0 w 348"/>
              <a:gd name="T13" fmla="*/ 0 h 336"/>
              <a:gd name="T14" fmla="*/ 348 w 348"/>
              <a:gd name="T15" fmla="*/ 336 h 336"/>
            </a:gdLst>
            <a:ahLst/>
            <a:cxnLst>
              <a:cxn ang="T8">
                <a:pos x="T0" y="T1"/>
              </a:cxn>
              <a:cxn ang="T9">
                <a:pos x="T2" y="T3"/>
              </a:cxn>
              <a:cxn ang="T10">
                <a:pos x="T4" y="T5"/>
              </a:cxn>
              <a:cxn ang="T11">
                <a:pos x="T6" y="T7"/>
              </a:cxn>
            </a:cxnLst>
            <a:rect l="T12" t="T13" r="T14" b="T15"/>
            <a:pathLst>
              <a:path w="348" h="336">
                <a:moveTo>
                  <a:pt x="0" y="336"/>
                </a:moveTo>
                <a:lnTo>
                  <a:pt x="0" y="0"/>
                </a:lnTo>
                <a:lnTo>
                  <a:pt x="348" y="0"/>
                </a:lnTo>
                <a:lnTo>
                  <a:pt x="348" y="174"/>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4" name="Freeform 12"/>
          <p:cNvSpPr>
            <a:spLocks/>
          </p:cNvSpPr>
          <p:nvPr/>
        </p:nvSpPr>
        <p:spPr bwMode="auto">
          <a:xfrm>
            <a:off x="1658938" y="4684713"/>
            <a:ext cx="814387" cy="323850"/>
          </a:xfrm>
          <a:custGeom>
            <a:avLst/>
            <a:gdLst>
              <a:gd name="T0" fmla="*/ 0 w 354"/>
              <a:gd name="T1" fmla="*/ 191911 h 162"/>
              <a:gd name="T2" fmla="*/ 0 w 354"/>
              <a:gd name="T3" fmla="*/ 0 h 162"/>
              <a:gd name="T4" fmla="*/ 814387 w 354"/>
              <a:gd name="T5" fmla="*/ 0 h 162"/>
              <a:gd name="T6" fmla="*/ 814387 w 354"/>
              <a:gd name="T7" fmla="*/ 323850 h 162"/>
              <a:gd name="T8" fmla="*/ 0 60000 65536"/>
              <a:gd name="T9" fmla="*/ 0 60000 65536"/>
              <a:gd name="T10" fmla="*/ 0 60000 65536"/>
              <a:gd name="T11" fmla="*/ 0 60000 65536"/>
              <a:gd name="T12" fmla="*/ 0 w 354"/>
              <a:gd name="T13" fmla="*/ 0 h 162"/>
              <a:gd name="T14" fmla="*/ 354 w 354"/>
              <a:gd name="T15" fmla="*/ 162 h 162"/>
            </a:gdLst>
            <a:ahLst/>
            <a:cxnLst>
              <a:cxn ang="T8">
                <a:pos x="T0" y="T1"/>
              </a:cxn>
              <a:cxn ang="T9">
                <a:pos x="T2" y="T3"/>
              </a:cxn>
              <a:cxn ang="T10">
                <a:pos x="T4" y="T5"/>
              </a:cxn>
              <a:cxn ang="T11">
                <a:pos x="T6" y="T7"/>
              </a:cxn>
            </a:cxnLst>
            <a:rect l="T12" t="T13" r="T14" b="T15"/>
            <a:pathLst>
              <a:path w="354" h="162">
                <a:moveTo>
                  <a:pt x="0" y="96"/>
                </a:moveTo>
                <a:lnTo>
                  <a:pt x="0" y="0"/>
                </a:lnTo>
                <a:lnTo>
                  <a:pt x="354" y="0"/>
                </a:lnTo>
                <a:lnTo>
                  <a:pt x="354" y="16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5" name="Rectangle 13"/>
          <p:cNvSpPr>
            <a:spLocks noChangeArrowheads="1"/>
          </p:cNvSpPr>
          <p:nvPr/>
        </p:nvSpPr>
        <p:spPr bwMode="auto">
          <a:xfrm>
            <a:off x="7627938"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6" name="Rectangle 14"/>
          <p:cNvSpPr>
            <a:spLocks noChangeArrowheads="1"/>
          </p:cNvSpPr>
          <p:nvPr/>
        </p:nvSpPr>
        <p:spPr bwMode="auto">
          <a:xfrm>
            <a:off x="8343900"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7" name="Rectangle 15"/>
          <p:cNvSpPr>
            <a:spLocks noChangeArrowheads="1"/>
          </p:cNvSpPr>
          <p:nvPr/>
        </p:nvSpPr>
        <p:spPr bwMode="auto">
          <a:xfrm>
            <a:off x="5132388"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8" name="Freeform 16"/>
          <p:cNvSpPr>
            <a:spLocks/>
          </p:cNvSpPr>
          <p:nvPr/>
        </p:nvSpPr>
        <p:spPr bwMode="auto">
          <a:xfrm>
            <a:off x="3451225" y="4540250"/>
            <a:ext cx="620713" cy="841375"/>
          </a:xfrm>
          <a:custGeom>
            <a:avLst/>
            <a:gdLst>
              <a:gd name="T0" fmla="*/ 0 w 270"/>
              <a:gd name="T1" fmla="*/ 336550 h 420"/>
              <a:gd name="T2" fmla="*/ 0 w 270"/>
              <a:gd name="T3" fmla="*/ 0 h 420"/>
              <a:gd name="T4" fmla="*/ 620713 w 270"/>
              <a:gd name="T5" fmla="*/ 0 h 420"/>
              <a:gd name="T6" fmla="*/ 620713 w 270"/>
              <a:gd name="T7" fmla="*/ 841375 h 420"/>
              <a:gd name="T8" fmla="*/ 0 60000 65536"/>
              <a:gd name="T9" fmla="*/ 0 60000 65536"/>
              <a:gd name="T10" fmla="*/ 0 60000 65536"/>
              <a:gd name="T11" fmla="*/ 0 60000 65536"/>
              <a:gd name="T12" fmla="*/ 0 w 270"/>
              <a:gd name="T13" fmla="*/ 0 h 420"/>
              <a:gd name="T14" fmla="*/ 270 w 270"/>
              <a:gd name="T15" fmla="*/ 420 h 420"/>
            </a:gdLst>
            <a:ahLst/>
            <a:cxnLst>
              <a:cxn ang="T8">
                <a:pos x="T0" y="T1"/>
              </a:cxn>
              <a:cxn ang="T9">
                <a:pos x="T2" y="T3"/>
              </a:cxn>
              <a:cxn ang="T10">
                <a:pos x="T4" y="T5"/>
              </a:cxn>
              <a:cxn ang="T11">
                <a:pos x="T6" y="T7"/>
              </a:cxn>
            </a:cxnLst>
            <a:rect l="T12" t="T13" r="T14" b="T15"/>
            <a:pathLst>
              <a:path w="270" h="420">
                <a:moveTo>
                  <a:pt x="0" y="168"/>
                </a:moveTo>
                <a:lnTo>
                  <a:pt x="0" y="0"/>
                </a:lnTo>
                <a:lnTo>
                  <a:pt x="270" y="0"/>
                </a:lnTo>
                <a:lnTo>
                  <a:pt x="270" y="4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9" name="Freeform 17"/>
          <p:cNvSpPr>
            <a:spLocks/>
          </p:cNvSpPr>
          <p:nvPr/>
        </p:nvSpPr>
        <p:spPr bwMode="auto">
          <a:xfrm>
            <a:off x="681038" y="4430713"/>
            <a:ext cx="1377950" cy="758825"/>
          </a:xfrm>
          <a:custGeom>
            <a:avLst/>
            <a:gdLst>
              <a:gd name="T0" fmla="*/ 1377950 w 600"/>
              <a:gd name="T1" fmla="*/ 252942 h 378"/>
              <a:gd name="T2" fmla="*/ 1377950 w 600"/>
              <a:gd name="T3" fmla="*/ 0 h 378"/>
              <a:gd name="T4" fmla="*/ 0 w 600"/>
              <a:gd name="T5" fmla="*/ 0 h 378"/>
              <a:gd name="T6" fmla="*/ 0 w 600"/>
              <a:gd name="T7" fmla="*/ 758825 h 378"/>
              <a:gd name="T8" fmla="*/ 0 60000 65536"/>
              <a:gd name="T9" fmla="*/ 0 60000 65536"/>
              <a:gd name="T10" fmla="*/ 0 60000 65536"/>
              <a:gd name="T11" fmla="*/ 0 60000 65536"/>
              <a:gd name="T12" fmla="*/ 0 w 600"/>
              <a:gd name="T13" fmla="*/ 0 h 378"/>
              <a:gd name="T14" fmla="*/ 600 w 600"/>
              <a:gd name="T15" fmla="*/ 378 h 378"/>
            </a:gdLst>
            <a:ahLst/>
            <a:cxnLst>
              <a:cxn ang="T8">
                <a:pos x="T0" y="T1"/>
              </a:cxn>
              <a:cxn ang="T9">
                <a:pos x="T2" y="T3"/>
              </a:cxn>
              <a:cxn ang="T10">
                <a:pos x="T4" y="T5"/>
              </a:cxn>
              <a:cxn ang="T11">
                <a:pos x="T6" y="T7"/>
              </a:cxn>
            </a:cxnLst>
            <a:rect l="T12" t="T13" r="T14" b="T15"/>
            <a:pathLst>
              <a:path w="600" h="378">
                <a:moveTo>
                  <a:pt x="600" y="126"/>
                </a:moveTo>
                <a:lnTo>
                  <a:pt x="600" y="0"/>
                </a:lnTo>
                <a:lnTo>
                  <a:pt x="0" y="0"/>
                </a:lnTo>
                <a:lnTo>
                  <a:pt x="0" y="37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Freeform 18"/>
          <p:cNvSpPr>
            <a:spLocks/>
          </p:cNvSpPr>
          <p:nvPr/>
        </p:nvSpPr>
        <p:spPr bwMode="auto">
          <a:xfrm>
            <a:off x="4608513" y="4406900"/>
            <a:ext cx="703262" cy="420688"/>
          </a:xfrm>
          <a:custGeom>
            <a:avLst/>
            <a:gdLst>
              <a:gd name="T0" fmla="*/ 0 w 306"/>
              <a:gd name="T1" fmla="*/ 420688 h 210"/>
              <a:gd name="T2" fmla="*/ 0 w 306"/>
              <a:gd name="T3" fmla="*/ 0 h 210"/>
              <a:gd name="T4" fmla="*/ 703262 w 306"/>
              <a:gd name="T5" fmla="*/ 0 h 210"/>
              <a:gd name="T6" fmla="*/ 703262 w 306"/>
              <a:gd name="T7" fmla="*/ 240393 h 210"/>
              <a:gd name="T8" fmla="*/ 0 60000 65536"/>
              <a:gd name="T9" fmla="*/ 0 60000 65536"/>
              <a:gd name="T10" fmla="*/ 0 60000 65536"/>
              <a:gd name="T11" fmla="*/ 0 60000 65536"/>
              <a:gd name="T12" fmla="*/ 0 w 306"/>
              <a:gd name="T13" fmla="*/ 0 h 210"/>
              <a:gd name="T14" fmla="*/ 306 w 306"/>
              <a:gd name="T15" fmla="*/ 210 h 210"/>
            </a:gdLst>
            <a:ahLst/>
            <a:cxnLst>
              <a:cxn ang="T8">
                <a:pos x="T0" y="T1"/>
              </a:cxn>
              <a:cxn ang="T9">
                <a:pos x="T2" y="T3"/>
              </a:cxn>
              <a:cxn ang="T10">
                <a:pos x="T4" y="T5"/>
              </a:cxn>
              <a:cxn ang="T11">
                <a:pos x="T6" y="T7"/>
              </a:cxn>
            </a:cxnLst>
            <a:rect l="T12" t="T13" r="T14" b="T15"/>
            <a:pathLst>
              <a:path w="306" h="210">
                <a:moveTo>
                  <a:pt x="0" y="210"/>
                </a:moveTo>
                <a:lnTo>
                  <a:pt x="0" y="0"/>
                </a:lnTo>
                <a:lnTo>
                  <a:pt x="306" y="0"/>
                </a:lnTo>
                <a:lnTo>
                  <a:pt x="306" y="1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1" name="Rectangle 19"/>
          <p:cNvSpPr>
            <a:spLocks noChangeArrowheads="1"/>
          </p:cNvSpPr>
          <p:nvPr/>
        </p:nvSpPr>
        <p:spPr bwMode="auto">
          <a:xfrm>
            <a:off x="7807325" y="4383088"/>
            <a:ext cx="715963" cy="26511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52" name="Freeform 20"/>
          <p:cNvSpPr>
            <a:spLocks/>
          </p:cNvSpPr>
          <p:nvPr/>
        </p:nvSpPr>
        <p:spPr bwMode="auto">
          <a:xfrm>
            <a:off x="1370013" y="4335463"/>
            <a:ext cx="2384425" cy="204787"/>
          </a:xfrm>
          <a:custGeom>
            <a:avLst/>
            <a:gdLst>
              <a:gd name="T0" fmla="*/ 0 w 1038"/>
              <a:gd name="T1" fmla="*/ 96370 h 102"/>
              <a:gd name="T2" fmla="*/ 0 w 1038"/>
              <a:gd name="T3" fmla="*/ 0 h 102"/>
              <a:gd name="T4" fmla="*/ 2384425 w 1038"/>
              <a:gd name="T5" fmla="*/ 0 h 102"/>
              <a:gd name="T6" fmla="*/ 2384425 w 1038"/>
              <a:gd name="T7" fmla="*/ 204787 h 102"/>
              <a:gd name="T8" fmla="*/ 0 60000 65536"/>
              <a:gd name="T9" fmla="*/ 0 60000 65536"/>
              <a:gd name="T10" fmla="*/ 0 60000 65536"/>
              <a:gd name="T11" fmla="*/ 0 60000 65536"/>
              <a:gd name="T12" fmla="*/ 0 w 1038"/>
              <a:gd name="T13" fmla="*/ 0 h 102"/>
              <a:gd name="T14" fmla="*/ 1038 w 1038"/>
              <a:gd name="T15" fmla="*/ 102 h 102"/>
            </a:gdLst>
            <a:ahLst/>
            <a:cxnLst>
              <a:cxn ang="T8">
                <a:pos x="T0" y="T1"/>
              </a:cxn>
              <a:cxn ang="T9">
                <a:pos x="T2" y="T3"/>
              </a:cxn>
              <a:cxn ang="T10">
                <a:pos x="T4" y="T5"/>
              </a:cxn>
              <a:cxn ang="T11">
                <a:pos x="T6" y="T7"/>
              </a:cxn>
            </a:cxnLst>
            <a:rect l="T12" t="T13" r="T14" b="T15"/>
            <a:pathLst>
              <a:path w="1038" h="102">
                <a:moveTo>
                  <a:pt x="0" y="48"/>
                </a:moveTo>
                <a:lnTo>
                  <a:pt x="0" y="0"/>
                </a:lnTo>
                <a:lnTo>
                  <a:pt x="1038" y="0"/>
                </a:lnTo>
                <a:lnTo>
                  <a:pt x="1038" y="10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3" name="Freeform 21"/>
          <p:cNvSpPr>
            <a:spLocks/>
          </p:cNvSpPr>
          <p:nvPr/>
        </p:nvSpPr>
        <p:spPr bwMode="auto">
          <a:xfrm>
            <a:off x="7269163" y="4143375"/>
            <a:ext cx="895350" cy="1238250"/>
          </a:xfrm>
          <a:custGeom>
            <a:avLst/>
            <a:gdLst>
              <a:gd name="T0" fmla="*/ 0 w 390"/>
              <a:gd name="T1" fmla="*/ 1238250 h 618"/>
              <a:gd name="T2" fmla="*/ 0 w 390"/>
              <a:gd name="T3" fmla="*/ 0 h 618"/>
              <a:gd name="T4" fmla="*/ 895350 w 390"/>
              <a:gd name="T5" fmla="*/ 0 h 618"/>
              <a:gd name="T6" fmla="*/ 895350 w 390"/>
              <a:gd name="T7" fmla="*/ 240437 h 618"/>
              <a:gd name="T8" fmla="*/ 0 60000 65536"/>
              <a:gd name="T9" fmla="*/ 0 60000 65536"/>
              <a:gd name="T10" fmla="*/ 0 60000 65536"/>
              <a:gd name="T11" fmla="*/ 0 60000 65536"/>
              <a:gd name="T12" fmla="*/ 0 w 390"/>
              <a:gd name="T13" fmla="*/ 0 h 618"/>
              <a:gd name="T14" fmla="*/ 390 w 390"/>
              <a:gd name="T15" fmla="*/ 618 h 618"/>
            </a:gdLst>
            <a:ahLst/>
            <a:cxnLst>
              <a:cxn ang="T8">
                <a:pos x="T0" y="T1"/>
              </a:cxn>
              <a:cxn ang="T9">
                <a:pos x="T2" y="T3"/>
              </a:cxn>
              <a:cxn ang="T10">
                <a:pos x="T4" y="T5"/>
              </a:cxn>
              <a:cxn ang="T11">
                <a:pos x="T6" y="T7"/>
              </a:cxn>
            </a:cxnLst>
            <a:rect l="T12" t="T13" r="T14" b="T15"/>
            <a:pathLst>
              <a:path w="390" h="618">
                <a:moveTo>
                  <a:pt x="0" y="618"/>
                </a:moveTo>
                <a:lnTo>
                  <a:pt x="0" y="0"/>
                </a:lnTo>
                <a:lnTo>
                  <a:pt x="390" y="0"/>
                </a:lnTo>
                <a:lnTo>
                  <a:pt x="390" y="1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Freeform 22"/>
          <p:cNvSpPr>
            <a:spLocks/>
          </p:cNvSpPr>
          <p:nvPr/>
        </p:nvSpPr>
        <p:spPr bwMode="auto">
          <a:xfrm>
            <a:off x="6249988" y="3625850"/>
            <a:ext cx="1474787" cy="1082675"/>
          </a:xfrm>
          <a:custGeom>
            <a:avLst/>
            <a:gdLst>
              <a:gd name="T0" fmla="*/ 0 w 642"/>
              <a:gd name="T1" fmla="*/ 1082675 h 540"/>
              <a:gd name="T2" fmla="*/ 0 w 642"/>
              <a:gd name="T3" fmla="*/ 0 h 540"/>
              <a:gd name="T4" fmla="*/ 1474787 w 642"/>
              <a:gd name="T5" fmla="*/ 0 h 540"/>
              <a:gd name="T6" fmla="*/ 1474787 w 642"/>
              <a:gd name="T7" fmla="*/ 517278 h 540"/>
              <a:gd name="T8" fmla="*/ 0 60000 65536"/>
              <a:gd name="T9" fmla="*/ 0 60000 65536"/>
              <a:gd name="T10" fmla="*/ 0 60000 65536"/>
              <a:gd name="T11" fmla="*/ 0 60000 65536"/>
              <a:gd name="T12" fmla="*/ 0 w 642"/>
              <a:gd name="T13" fmla="*/ 0 h 540"/>
              <a:gd name="T14" fmla="*/ 642 w 642"/>
              <a:gd name="T15" fmla="*/ 540 h 540"/>
            </a:gdLst>
            <a:ahLst/>
            <a:cxnLst>
              <a:cxn ang="T8">
                <a:pos x="T0" y="T1"/>
              </a:cxn>
              <a:cxn ang="T9">
                <a:pos x="T2" y="T3"/>
              </a:cxn>
              <a:cxn ang="T10">
                <a:pos x="T4" y="T5"/>
              </a:cxn>
              <a:cxn ang="T11">
                <a:pos x="T6" y="T7"/>
              </a:cxn>
            </a:cxnLst>
            <a:rect l="T12" t="T13" r="T14" b="T15"/>
            <a:pathLst>
              <a:path w="642" h="540">
                <a:moveTo>
                  <a:pt x="0" y="540"/>
                </a:moveTo>
                <a:lnTo>
                  <a:pt x="0" y="0"/>
                </a:lnTo>
                <a:lnTo>
                  <a:pt x="642" y="0"/>
                </a:lnTo>
                <a:lnTo>
                  <a:pt x="642" y="25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5" name="Freeform 23"/>
          <p:cNvSpPr>
            <a:spLocks/>
          </p:cNvSpPr>
          <p:nvPr/>
        </p:nvSpPr>
        <p:spPr bwMode="auto">
          <a:xfrm>
            <a:off x="2568575" y="3108325"/>
            <a:ext cx="2384425" cy="1298575"/>
          </a:xfrm>
          <a:custGeom>
            <a:avLst/>
            <a:gdLst>
              <a:gd name="T0" fmla="*/ 0 w 1038"/>
              <a:gd name="T1" fmla="*/ 1226432 h 648"/>
              <a:gd name="T2" fmla="*/ 0 w 1038"/>
              <a:gd name="T3" fmla="*/ 0 h 648"/>
              <a:gd name="T4" fmla="*/ 2384425 w 1038"/>
              <a:gd name="T5" fmla="*/ 0 h 648"/>
              <a:gd name="T6" fmla="*/ 2384425 w 1038"/>
              <a:gd name="T7" fmla="*/ 1298575 h 648"/>
              <a:gd name="T8" fmla="*/ 0 60000 65536"/>
              <a:gd name="T9" fmla="*/ 0 60000 65536"/>
              <a:gd name="T10" fmla="*/ 0 60000 65536"/>
              <a:gd name="T11" fmla="*/ 0 60000 65536"/>
              <a:gd name="T12" fmla="*/ 0 w 1038"/>
              <a:gd name="T13" fmla="*/ 0 h 648"/>
              <a:gd name="T14" fmla="*/ 1038 w 1038"/>
              <a:gd name="T15" fmla="*/ 648 h 648"/>
            </a:gdLst>
            <a:ahLst/>
            <a:cxnLst>
              <a:cxn ang="T8">
                <a:pos x="T0" y="T1"/>
              </a:cxn>
              <a:cxn ang="T9">
                <a:pos x="T2" y="T3"/>
              </a:cxn>
              <a:cxn ang="T10">
                <a:pos x="T4" y="T5"/>
              </a:cxn>
              <a:cxn ang="T11">
                <a:pos x="T6" y="T7"/>
              </a:cxn>
            </a:cxnLst>
            <a:rect l="T12" t="T13" r="T14" b="T15"/>
            <a:pathLst>
              <a:path w="1038" h="648">
                <a:moveTo>
                  <a:pt x="0" y="612"/>
                </a:moveTo>
                <a:lnTo>
                  <a:pt x="0" y="0"/>
                </a:lnTo>
                <a:lnTo>
                  <a:pt x="1038" y="0"/>
                </a:lnTo>
                <a:lnTo>
                  <a:pt x="1038" y="64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6" name="Freeform 24"/>
          <p:cNvSpPr>
            <a:spLocks/>
          </p:cNvSpPr>
          <p:nvPr/>
        </p:nvSpPr>
        <p:spPr bwMode="auto">
          <a:xfrm>
            <a:off x="3768725" y="714375"/>
            <a:ext cx="3211513" cy="2911475"/>
          </a:xfrm>
          <a:custGeom>
            <a:avLst/>
            <a:gdLst>
              <a:gd name="T0" fmla="*/ 0 w 1398"/>
              <a:gd name="T1" fmla="*/ 2394147 h 1452"/>
              <a:gd name="T2" fmla="*/ 0 w 1398"/>
              <a:gd name="T3" fmla="*/ 0 h 1452"/>
              <a:gd name="T4" fmla="*/ 3211513 w 1398"/>
              <a:gd name="T5" fmla="*/ 0 h 1452"/>
              <a:gd name="T6" fmla="*/ 3211513 w 1398"/>
              <a:gd name="T7" fmla="*/ 2911475 h 1452"/>
              <a:gd name="T8" fmla="*/ 0 60000 65536"/>
              <a:gd name="T9" fmla="*/ 0 60000 65536"/>
              <a:gd name="T10" fmla="*/ 0 60000 65536"/>
              <a:gd name="T11" fmla="*/ 0 60000 65536"/>
              <a:gd name="T12" fmla="*/ 0 w 1398"/>
              <a:gd name="T13" fmla="*/ 0 h 1452"/>
              <a:gd name="T14" fmla="*/ 1398 w 1398"/>
              <a:gd name="T15" fmla="*/ 1452 h 1452"/>
            </a:gdLst>
            <a:ahLst/>
            <a:cxnLst>
              <a:cxn ang="T8">
                <a:pos x="T0" y="T1"/>
              </a:cxn>
              <a:cxn ang="T9">
                <a:pos x="T2" y="T3"/>
              </a:cxn>
              <a:cxn ang="T10">
                <a:pos x="T4" y="T5"/>
              </a:cxn>
              <a:cxn ang="T11">
                <a:pos x="T6" y="T7"/>
              </a:cxn>
            </a:cxnLst>
            <a:rect l="T12" t="T13" r="T14" b="T15"/>
            <a:pathLst>
              <a:path w="1398" h="1452">
                <a:moveTo>
                  <a:pt x="0" y="1194"/>
                </a:moveTo>
                <a:lnTo>
                  <a:pt x="0" y="0"/>
                </a:lnTo>
                <a:lnTo>
                  <a:pt x="1398" y="0"/>
                </a:lnTo>
                <a:lnTo>
                  <a:pt x="1398" y="14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7" name="Rectangle 25"/>
          <p:cNvSpPr>
            <a:spLocks noChangeArrowheads="1"/>
          </p:cNvSpPr>
          <p:nvPr/>
        </p:nvSpPr>
        <p:spPr bwMode="auto">
          <a:xfrm>
            <a:off x="8027988" y="4614863"/>
            <a:ext cx="284162" cy="93662"/>
          </a:xfrm>
          <a:prstGeom prst="rect">
            <a:avLst/>
          </a:prstGeom>
          <a:solidFill>
            <a:schemeClr val="bg1"/>
          </a:solidFill>
          <a:ln w="44450">
            <a:solidFill>
              <a:schemeClr val="bg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98683" name="Text Box 27"/>
          <p:cNvSpPr txBox="1">
            <a:spLocks noChangeArrowheads="1"/>
          </p:cNvSpPr>
          <p:nvPr/>
        </p:nvSpPr>
        <p:spPr bwMode="auto">
          <a:xfrm>
            <a:off x="241300" y="182563"/>
            <a:ext cx="3209925" cy="1816100"/>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cs typeface="Times New Roman" pitchFamily="-111" charset="0"/>
              </a:rPr>
              <a:t>A demonstration of hierarchical clustering using string edit distance </a:t>
            </a:r>
          </a:p>
        </p:txBody>
      </p:sp>
      <p:sp>
        <p:nvSpPr>
          <p:cNvPr id="18459" name="Rectangle 28"/>
          <p:cNvSpPr>
            <a:spLocks noChangeArrowheads="1"/>
          </p:cNvSpPr>
          <p:nvPr/>
        </p:nvSpPr>
        <p:spPr bwMode="auto">
          <a:xfrm>
            <a:off x="0" y="5262563"/>
            <a:ext cx="9144000" cy="1160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60" name="Rectangle 29"/>
          <p:cNvSpPr>
            <a:spLocks noChangeArrowheads="1"/>
          </p:cNvSpPr>
          <p:nvPr/>
        </p:nvSpPr>
        <p:spPr bwMode="auto">
          <a:xfrm>
            <a:off x="336550" y="5345113"/>
            <a:ext cx="5726113"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61" name="Rectangle 30"/>
          <p:cNvSpPr>
            <a:spLocks noChangeArrowheads="1"/>
          </p:cNvSpPr>
          <p:nvPr/>
        </p:nvSpPr>
        <p:spPr bwMode="auto">
          <a:xfrm rot="-3934905">
            <a:off x="105569" y="5512594"/>
            <a:ext cx="6588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Piotr</a:t>
            </a:r>
          </a:p>
        </p:txBody>
      </p:sp>
      <p:sp>
        <p:nvSpPr>
          <p:cNvPr id="18462" name="Rectangle 31"/>
          <p:cNvSpPr>
            <a:spLocks noChangeArrowheads="1"/>
          </p:cNvSpPr>
          <p:nvPr/>
        </p:nvSpPr>
        <p:spPr bwMode="auto">
          <a:xfrm rot="-3946978">
            <a:off x="427038" y="5541963"/>
            <a:ext cx="720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Pyotr</a:t>
            </a:r>
          </a:p>
        </p:txBody>
      </p:sp>
      <p:sp>
        <p:nvSpPr>
          <p:cNvPr id="18463" name="Rectangle 32"/>
          <p:cNvSpPr>
            <a:spLocks noChangeArrowheads="1"/>
          </p:cNvSpPr>
          <p:nvPr/>
        </p:nvSpPr>
        <p:spPr bwMode="auto">
          <a:xfrm rot="-3928464">
            <a:off x="751682" y="5580856"/>
            <a:ext cx="804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Petros</a:t>
            </a:r>
          </a:p>
        </p:txBody>
      </p:sp>
      <p:sp>
        <p:nvSpPr>
          <p:cNvPr id="18464" name="Rectangle 33"/>
          <p:cNvSpPr>
            <a:spLocks noChangeArrowheads="1"/>
          </p:cNvSpPr>
          <p:nvPr/>
        </p:nvSpPr>
        <p:spPr bwMode="auto">
          <a:xfrm rot="-3922811">
            <a:off x="1150144" y="5566569"/>
            <a:ext cx="776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Pietro</a:t>
            </a:r>
          </a:p>
        </p:txBody>
      </p:sp>
      <p:sp>
        <p:nvSpPr>
          <p:cNvPr id="18465" name="Rectangle 34"/>
          <p:cNvSpPr>
            <a:spLocks noChangeArrowheads="1"/>
          </p:cNvSpPr>
          <p:nvPr/>
        </p:nvSpPr>
        <p:spPr bwMode="auto">
          <a:xfrm rot="-3945962">
            <a:off x="1580356" y="5539582"/>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Pedro</a:t>
            </a:r>
          </a:p>
        </p:txBody>
      </p:sp>
      <p:sp>
        <p:nvSpPr>
          <p:cNvPr id="18466" name="Rectangle 35"/>
          <p:cNvSpPr>
            <a:spLocks noChangeArrowheads="1"/>
          </p:cNvSpPr>
          <p:nvPr/>
        </p:nvSpPr>
        <p:spPr bwMode="auto">
          <a:xfrm rot="-3931340">
            <a:off x="1798638" y="5565775"/>
            <a:ext cx="777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Pierre</a:t>
            </a:r>
          </a:p>
        </p:txBody>
      </p:sp>
      <p:sp>
        <p:nvSpPr>
          <p:cNvPr id="18467" name="Rectangle 36"/>
          <p:cNvSpPr>
            <a:spLocks noChangeArrowheads="1"/>
          </p:cNvSpPr>
          <p:nvPr/>
        </p:nvSpPr>
        <p:spPr bwMode="auto">
          <a:xfrm rot="-3949083">
            <a:off x="2205832" y="5533231"/>
            <a:ext cx="709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Piero</a:t>
            </a:r>
          </a:p>
        </p:txBody>
      </p:sp>
      <p:sp>
        <p:nvSpPr>
          <p:cNvPr id="18468" name="Rectangle 37"/>
          <p:cNvSpPr>
            <a:spLocks noChangeArrowheads="1"/>
          </p:cNvSpPr>
          <p:nvPr/>
        </p:nvSpPr>
        <p:spPr bwMode="auto">
          <a:xfrm rot="-3950123">
            <a:off x="2568575" y="5529263"/>
            <a:ext cx="695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Peter</a:t>
            </a:r>
          </a:p>
        </p:txBody>
      </p:sp>
      <p:sp>
        <p:nvSpPr>
          <p:cNvPr id="18469" name="Rectangle 38"/>
          <p:cNvSpPr>
            <a:spLocks noChangeArrowheads="1"/>
          </p:cNvSpPr>
          <p:nvPr/>
        </p:nvSpPr>
        <p:spPr bwMode="auto">
          <a:xfrm rot="-3972130">
            <a:off x="2973388" y="5543550"/>
            <a:ext cx="592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Peder</a:t>
            </a:r>
          </a:p>
        </p:txBody>
      </p:sp>
      <p:sp>
        <p:nvSpPr>
          <p:cNvPr id="18470" name="Rectangle 39"/>
          <p:cNvSpPr>
            <a:spLocks noChangeArrowheads="1"/>
          </p:cNvSpPr>
          <p:nvPr/>
        </p:nvSpPr>
        <p:spPr bwMode="auto">
          <a:xfrm rot="-3944043">
            <a:off x="3240088" y="5516562"/>
            <a:ext cx="666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Peka</a:t>
            </a:r>
          </a:p>
        </p:txBody>
      </p:sp>
      <p:sp>
        <p:nvSpPr>
          <p:cNvPr id="18471" name="Rectangle 40"/>
          <p:cNvSpPr>
            <a:spLocks noChangeArrowheads="1"/>
          </p:cNvSpPr>
          <p:nvPr/>
        </p:nvSpPr>
        <p:spPr bwMode="auto">
          <a:xfrm rot="-3916392">
            <a:off x="3451225" y="5611813"/>
            <a:ext cx="866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Peadar</a:t>
            </a:r>
          </a:p>
        </p:txBody>
      </p:sp>
      <p:sp>
        <p:nvSpPr>
          <p:cNvPr id="18472" name="Rectangle 41"/>
          <p:cNvSpPr>
            <a:spLocks noChangeArrowheads="1"/>
          </p:cNvSpPr>
          <p:nvPr/>
        </p:nvSpPr>
        <p:spPr bwMode="auto">
          <a:xfrm rot="-3922958">
            <a:off x="3869532" y="5684044"/>
            <a:ext cx="971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Michalis</a:t>
            </a:r>
          </a:p>
        </p:txBody>
      </p:sp>
      <p:sp>
        <p:nvSpPr>
          <p:cNvPr id="18473" name="Rectangle 42"/>
          <p:cNvSpPr>
            <a:spLocks noChangeArrowheads="1"/>
          </p:cNvSpPr>
          <p:nvPr/>
        </p:nvSpPr>
        <p:spPr bwMode="auto">
          <a:xfrm rot="-3913360">
            <a:off x="4264025" y="5656263"/>
            <a:ext cx="909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Michael</a:t>
            </a:r>
          </a:p>
        </p:txBody>
      </p:sp>
      <p:sp>
        <p:nvSpPr>
          <p:cNvPr id="18474" name="Rectangle 43"/>
          <p:cNvSpPr>
            <a:spLocks noChangeArrowheads="1"/>
          </p:cNvSpPr>
          <p:nvPr/>
        </p:nvSpPr>
        <p:spPr bwMode="auto">
          <a:xfrm rot="-3943084">
            <a:off x="4654550" y="5607050"/>
            <a:ext cx="8080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Miguel</a:t>
            </a:r>
          </a:p>
        </p:txBody>
      </p:sp>
      <p:sp>
        <p:nvSpPr>
          <p:cNvPr id="18475" name="Rectangle 44"/>
          <p:cNvSpPr>
            <a:spLocks noChangeArrowheads="1"/>
          </p:cNvSpPr>
          <p:nvPr/>
        </p:nvSpPr>
        <p:spPr bwMode="auto">
          <a:xfrm rot="-3933695">
            <a:off x="5045075" y="5516563"/>
            <a:ext cx="6048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Mick</a:t>
            </a:r>
          </a:p>
        </p:txBody>
      </p:sp>
      <p:sp>
        <p:nvSpPr>
          <p:cNvPr id="18476" name="Rectangle 45"/>
          <p:cNvSpPr>
            <a:spLocks noChangeArrowheads="1"/>
          </p:cNvSpPr>
          <p:nvPr/>
        </p:nvSpPr>
        <p:spPr bwMode="auto">
          <a:xfrm rot="-3930391">
            <a:off x="5072857" y="5733256"/>
            <a:ext cx="1111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Cristovao</a:t>
            </a:r>
          </a:p>
        </p:txBody>
      </p:sp>
      <p:sp>
        <p:nvSpPr>
          <p:cNvPr id="18477" name="Rectangle 46"/>
          <p:cNvSpPr>
            <a:spLocks noChangeArrowheads="1"/>
          </p:cNvSpPr>
          <p:nvPr/>
        </p:nvSpPr>
        <p:spPr bwMode="auto">
          <a:xfrm rot="-3917436">
            <a:off x="5275262" y="5830888"/>
            <a:ext cx="1293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Christopher</a:t>
            </a:r>
          </a:p>
        </p:txBody>
      </p:sp>
      <p:sp>
        <p:nvSpPr>
          <p:cNvPr id="18478" name="Rectangle 47"/>
          <p:cNvSpPr>
            <a:spLocks noChangeArrowheads="1"/>
          </p:cNvSpPr>
          <p:nvPr/>
        </p:nvSpPr>
        <p:spPr bwMode="auto">
          <a:xfrm rot="-3922141">
            <a:off x="5770563" y="5791200"/>
            <a:ext cx="1201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Christophe</a:t>
            </a:r>
          </a:p>
        </p:txBody>
      </p:sp>
      <p:sp>
        <p:nvSpPr>
          <p:cNvPr id="18479" name="Rectangle 48"/>
          <p:cNvSpPr>
            <a:spLocks noChangeArrowheads="1"/>
          </p:cNvSpPr>
          <p:nvPr/>
        </p:nvSpPr>
        <p:spPr bwMode="auto">
          <a:xfrm rot="-3922270">
            <a:off x="6236494" y="5731669"/>
            <a:ext cx="1085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a:t>
            </a:r>
          </a:p>
        </p:txBody>
      </p:sp>
      <p:sp>
        <p:nvSpPr>
          <p:cNvPr id="18480" name="Rectangle 49"/>
          <p:cNvSpPr>
            <a:spLocks noChangeArrowheads="1"/>
          </p:cNvSpPr>
          <p:nvPr/>
        </p:nvSpPr>
        <p:spPr bwMode="auto">
          <a:xfrm rot="-3929420">
            <a:off x="6662738" y="5689600"/>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Crisdean</a:t>
            </a:r>
          </a:p>
        </p:txBody>
      </p:sp>
      <p:sp>
        <p:nvSpPr>
          <p:cNvPr id="18481" name="Rectangle 50"/>
          <p:cNvSpPr>
            <a:spLocks noChangeArrowheads="1"/>
          </p:cNvSpPr>
          <p:nvPr/>
        </p:nvSpPr>
        <p:spPr bwMode="auto">
          <a:xfrm rot="-3925722">
            <a:off x="7006431" y="5704682"/>
            <a:ext cx="1012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Cristobal</a:t>
            </a:r>
          </a:p>
        </p:txBody>
      </p:sp>
      <p:sp>
        <p:nvSpPr>
          <p:cNvPr id="18482" name="Rectangle 51"/>
          <p:cNvSpPr>
            <a:spLocks noChangeArrowheads="1"/>
          </p:cNvSpPr>
          <p:nvPr/>
        </p:nvSpPr>
        <p:spPr bwMode="auto">
          <a:xfrm rot="-3915877">
            <a:off x="7323931" y="5757069"/>
            <a:ext cx="1127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Cristoforo</a:t>
            </a:r>
          </a:p>
        </p:txBody>
      </p:sp>
      <p:sp>
        <p:nvSpPr>
          <p:cNvPr id="18483" name="Rectangle 52"/>
          <p:cNvSpPr>
            <a:spLocks noChangeArrowheads="1"/>
          </p:cNvSpPr>
          <p:nvPr/>
        </p:nvSpPr>
        <p:spPr bwMode="auto">
          <a:xfrm rot="-3929659">
            <a:off x="7736681" y="5741194"/>
            <a:ext cx="1089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Kristoffer</a:t>
            </a:r>
          </a:p>
        </p:txBody>
      </p:sp>
      <p:sp>
        <p:nvSpPr>
          <p:cNvPr id="18484" name="Rectangle 53"/>
          <p:cNvSpPr>
            <a:spLocks noChangeArrowheads="1"/>
          </p:cNvSpPr>
          <p:nvPr/>
        </p:nvSpPr>
        <p:spPr bwMode="auto">
          <a:xfrm rot="-3934610">
            <a:off x="8208963" y="5632450"/>
            <a:ext cx="858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Krystof</a:t>
            </a:r>
          </a:p>
        </p:txBody>
      </p:sp>
      <p:sp>
        <p:nvSpPr>
          <p:cNvPr id="18485" name="TextBox 53"/>
          <p:cNvSpPr txBox="1">
            <a:spLocks noChangeArrowheads="1"/>
          </p:cNvSpPr>
          <p:nvPr/>
        </p:nvSpPr>
        <p:spPr bwMode="auto">
          <a:xfrm>
            <a:off x="4700588" y="131763"/>
            <a:ext cx="425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65927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D62C-F623-48D5-8FAA-ACC5F3218F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73F767-A0A3-4D41-98AD-0BC9D23EF8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406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14300" y="3973513"/>
            <a:ext cx="8915400" cy="2824162"/>
            <a:chOff x="0" y="2640"/>
            <a:chExt cx="5616" cy="1779"/>
          </a:xfrm>
        </p:grpSpPr>
        <p:pic>
          <p:nvPicPr>
            <p:cNvPr id="19461" name="Picture 3" descr="http://images.google.com/images?q=tbn:Sc41iL2etAQC:www.intheteam.com/images/club/50/brazil_flag.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 y="3792"/>
              <a:ext cx="4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descr="http://www.theodora.com/flags/as.gif">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descr="http://www.flags.net/elements/gif_flags/ANGU00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6"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6"/>
            <p:cNvSpPr txBox="1">
              <a:spLocks noChangeArrowheads="1"/>
            </p:cNvSpPr>
            <p:nvPr/>
          </p:nvSpPr>
          <p:spPr bwMode="auto">
            <a:xfrm>
              <a:off x="1056" y="4187"/>
              <a:ext cx="44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ANGUILLA</a:t>
              </a:r>
            </a:p>
          </p:txBody>
        </p:sp>
        <p:sp>
          <p:nvSpPr>
            <p:cNvPr id="19465" name="Text Box 7"/>
            <p:cNvSpPr txBox="1">
              <a:spLocks noChangeArrowheads="1"/>
            </p:cNvSpPr>
            <p:nvPr/>
          </p:nvSpPr>
          <p:spPr bwMode="auto">
            <a:xfrm>
              <a:off x="0" y="4187"/>
              <a:ext cx="4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AUSTRALIA </a:t>
              </a:r>
            </a:p>
          </p:txBody>
        </p:sp>
        <p:pic>
          <p:nvPicPr>
            <p:cNvPr id="19466" name="Picture 8" descr="http://www.flags.net/elements/gif_flags/STHC001.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8"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 Box 9"/>
            <p:cNvSpPr txBox="1">
              <a:spLocks noChangeArrowheads="1"/>
            </p:cNvSpPr>
            <p:nvPr/>
          </p:nvSpPr>
          <p:spPr bwMode="auto">
            <a:xfrm>
              <a:off x="528" y="4130"/>
              <a:ext cx="50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St. Helena &amp;</a:t>
              </a:r>
            </a:p>
            <a:p>
              <a:r>
                <a:rPr lang="en-US" altLang="en-US" sz="800"/>
                <a:t> Dependencies </a:t>
              </a:r>
            </a:p>
            <a:p>
              <a:endParaRPr lang="en-US" altLang="en-US" sz="800"/>
            </a:p>
          </p:txBody>
        </p:sp>
        <p:pic>
          <p:nvPicPr>
            <p:cNvPr id="19468" name="Picture 10" descr="http://www.flags.net/elements/gif_flags/SGSS00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2"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Text Box 11"/>
            <p:cNvSpPr txBox="1">
              <a:spLocks noChangeArrowheads="1"/>
            </p:cNvSpPr>
            <p:nvPr/>
          </p:nvSpPr>
          <p:spPr bwMode="auto">
            <a:xfrm>
              <a:off x="1584" y="4033"/>
              <a:ext cx="5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South Georgia &amp;</a:t>
              </a:r>
            </a:p>
            <a:p>
              <a:r>
                <a:rPr lang="en-US" altLang="en-US" sz="800"/>
                <a:t>South Sandwich </a:t>
              </a:r>
            </a:p>
            <a:p>
              <a:r>
                <a:rPr lang="en-US" altLang="en-US" sz="800"/>
                <a:t>Islands</a:t>
              </a:r>
            </a:p>
          </p:txBody>
        </p:sp>
        <p:pic>
          <p:nvPicPr>
            <p:cNvPr id="19470" name="Picture 12" descr="http://www.flags.net/elements/gif_flags/UNKG001.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60" y="3794"/>
              <a:ext cx="4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3"/>
            <p:cNvSpPr txBox="1">
              <a:spLocks noChangeArrowheads="1"/>
            </p:cNvSpPr>
            <p:nvPr/>
          </p:nvSpPr>
          <p:spPr bwMode="auto">
            <a:xfrm>
              <a:off x="2160" y="4178"/>
              <a:ext cx="52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U.K.</a:t>
              </a:r>
            </a:p>
          </p:txBody>
        </p:sp>
        <p:pic>
          <p:nvPicPr>
            <p:cNvPr id="19472" name="Picture 14" descr="http://www.flags.net/elements/gif_flags/YURE002.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6"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Text Box 15"/>
            <p:cNvSpPr txBox="1">
              <a:spLocks noChangeArrowheads="1"/>
            </p:cNvSpPr>
            <p:nvPr/>
          </p:nvSpPr>
          <p:spPr bwMode="auto">
            <a:xfrm>
              <a:off x="2736" y="4033"/>
              <a:ext cx="44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Serbia &amp; </a:t>
              </a:r>
            </a:p>
            <a:p>
              <a:r>
                <a:rPr lang="en-US" altLang="en-US" sz="800"/>
                <a:t>Montenegro</a:t>
              </a:r>
            </a:p>
            <a:p>
              <a:r>
                <a:rPr lang="en-US" altLang="en-US" sz="800"/>
                <a:t>(Yugoslavia)</a:t>
              </a:r>
            </a:p>
          </p:txBody>
        </p:sp>
        <p:pic>
          <p:nvPicPr>
            <p:cNvPr id="19474" name="Picture 16" descr="http://www.flags.net/elements/gif_flags/FRAN001.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6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5" name="Text Box 17"/>
            <p:cNvSpPr txBox="1">
              <a:spLocks noChangeArrowheads="1"/>
            </p:cNvSpPr>
            <p:nvPr/>
          </p:nvSpPr>
          <p:spPr bwMode="auto">
            <a:xfrm>
              <a:off x="3264" y="4187"/>
              <a:ext cx="1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800"/>
            </a:p>
          </p:txBody>
        </p:sp>
        <p:sp>
          <p:nvSpPr>
            <p:cNvPr id="19476" name="Text Box 18"/>
            <p:cNvSpPr txBox="1">
              <a:spLocks noChangeArrowheads="1"/>
            </p:cNvSpPr>
            <p:nvPr/>
          </p:nvSpPr>
          <p:spPr bwMode="auto">
            <a:xfrm>
              <a:off x="3264" y="4187"/>
              <a:ext cx="3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FRANCE</a:t>
              </a:r>
            </a:p>
          </p:txBody>
        </p:sp>
        <p:pic>
          <p:nvPicPr>
            <p:cNvPr id="19477" name="Picture 19" descr="http://www.flags.net/elements/gif_flags/IREL00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0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20" descr="http://www.flags.net/elements/gif_flags/INDA001.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2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21" descr="http://www.flags.net/elements/gif_flags/NIGR001.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4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0" name="Text Box 22"/>
            <p:cNvSpPr txBox="1">
              <a:spLocks noChangeArrowheads="1"/>
            </p:cNvSpPr>
            <p:nvPr/>
          </p:nvSpPr>
          <p:spPr bwMode="auto">
            <a:xfrm>
              <a:off x="3792" y="4187"/>
              <a:ext cx="31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NIGER</a:t>
              </a:r>
            </a:p>
          </p:txBody>
        </p:sp>
        <p:sp>
          <p:nvSpPr>
            <p:cNvPr id="19481" name="Text Box 23"/>
            <p:cNvSpPr txBox="1">
              <a:spLocks noChangeArrowheads="1"/>
            </p:cNvSpPr>
            <p:nvPr/>
          </p:nvSpPr>
          <p:spPr bwMode="auto">
            <a:xfrm>
              <a:off x="4272" y="4187"/>
              <a:ext cx="2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INDIA</a:t>
              </a:r>
            </a:p>
          </p:txBody>
        </p:sp>
        <p:sp>
          <p:nvSpPr>
            <p:cNvPr id="19482" name="Text Box 24"/>
            <p:cNvSpPr txBox="1">
              <a:spLocks noChangeArrowheads="1"/>
            </p:cNvSpPr>
            <p:nvPr/>
          </p:nvSpPr>
          <p:spPr bwMode="auto">
            <a:xfrm>
              <a:off x="4752" y="4187"/>
              <a:ext cx="3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IRELAND</a:t>
              </a:r>
            </a:p>
          </p:txBody>
        </p:sp>
        <p:sp>
          <p:nvSpPr>
            <p:cNvPr id="19483" name="Text Box 25"/>
            <p:cNvSpPr txBox="1">
              <a:spLocks noChangeArrowheads="1"/>
            </p:cNvSpPr>
            <p:nvPr/>
          </p:nvSpPr>
          <p:spPr bwMode="auto">
            <a:xfrm>
              <a:off x="5242" y="4187"/>
              <a:ext cx="3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BRAZIL</a:t>
              </a:r>
            </a:p>
          </p:txBody>
        </p:sp>
        <p:sp>
          <p:nvSpPr>
            <p:cNvPr id="19484" name="Text Box 26"/>
            <p:cNvSpPr txBox="1">
              <a:spLocks noChangeArrowheads="1"/>
            </p:cNvSpPr>
            <p:nvPr/>
          </p:nvSpPr>
          <p:spPr bwMode="auto">
            <a:xfrm>
              <a:off x="0" y="2976"/>
              <a:ext cx="21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1000">
                <a:solidFill>
                  <a:schemeClr val="hlink"/>
                </a:solidFill>
              </a:endParaRPr>
            </a:p>
          </p:txBody>
        </p:sp>
        <p:grpSp>
          <p:nvGrpSpPr>
            <p:cNvPr id="19485" name="Group 27"/>
            <p:cNvGrpSpPr>
              <a:grpSpLocks/>
            </p:cNvGrpSpPr>
            <p:nvPr/>
          </p:nvGrpSpPr>
          <p:grpSpPr bwMode="auto">
            <a:xfrm>
              <a:off x="192" y="2640"/>
              <a:ext cx="5184" cy="1154"/>
              <a:chOff x="192" y="1682"/>
              <a:chExt cx="5184" cy="2016"/>
            </a:xfrm>
          </p:grpSpPr>
          <p:sp>
            <p:nvSpPr>
              <p:cNvPr id="19486" name="Line 28"/>
              <p:cNvSpPr>
                <a:spLocks noChangeShapeType="1"/>
              </p:cNvSpPr>
              <p:nvPr/>
            </p:nvSpPr>
            <p:spPr bwMode="auto">
              <a:xfrm flipV="1">
                <a:off x="192" y="3362"/>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Line 29"/>
              <p:cNvSpPr>
                <a:spLocks noChangeShapeType="1"/>
              </p:cNvSpPr>
              <p:nvPr/>
            </p:nvSpPr>
            <p:spPr bwMode="auto">
              <a:xfrm flipV="1">
                <a:off x="2400" y="3170"/>
                <a:ext cx="0" cy="528"/>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Line 30"/>
              <p:cNvSpPr>
                <a:spLocks noChangeShapeType="1"/>
              </p:cNvSpPr>
              <p:nvPr/>
            </p:nvSpPr>
            <p:spPr bwMode="auto">
              <a:xfrm flipV="1">
                <a:off x="1824"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9" name="Line 31"/>
              <p:cNvSpPr>
                <a:spLocks noChangeShapeType="1"/>
              </p:cNvSpPr>
              <p:nvPr/>
            </p:nvSpPr>
            <p:spPr bwMode="auto">
              <a:xfrm flipV="1">
                <a:off x="2928"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0" name="Line 32"/>
              <p:cNvSpPr>
                <a:spLocks noChangeShapeType="1"/>
              </p:cNvSpPr>
              <p:nvPr/>
            </p:nvSpPr>
            <p:spPr bwMode="auto">
              <a:xfrm flipV="1">
                <a:off x="3456"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1" name="Line 33"/>
              <p:cNvSpPr>
                <a:spLocks noChangeShapeType="1"/>
              </p:cNvSpPr>
              <p:nvPr/>
            </p:nvSpPr>
            <p:spPr bwMode="auto">
              <a:xfrm>
                <a:off x="2928" y="3074"/>
                <a:ext cx="52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2" name="Line 34"/>
              <p:cNvSpPr>
                <a:spLocks noChangeShapeType="1"/>
              </p:cNvSpPr>
              <p:nvPr/>
            </p:nvSpPr>
            <p:spPr bwMode="auto">
              <a:xfrm flipV="1">
                <a:off x="3168" y="2834"/>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35"/>
              <p:cNvSpPr>
                <a:spLocks noChangeShapeType="1"/>
              </p:cNvSpPr>
              <p:nvPr/>
            </p:nvSpPr>
            <p:spPr bwMode="auto">
              <a:xfrm flipV="1">
                <a:off x="3936"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36"/>
              <p:cNvSpPr>
                <a:spLocks noChangeShapeType="1"/>
              </p:cNvSpPr>
              <p:nvPr/>
            </p:nvSpPr>
            <p:spPr bwMode="auto">
              <a:xfrm flipV="1">
                <a:off x="4416"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Line 37"/>
              <p:cNvSpPr>
                <a:spLocks noChangeShapeType="1"/>
              </p:cNvSpPr>
              <p:nvPr/>
            </p:nvSpPr>
            <p:spPr bwMode="auto">
              <a:xfrm>
                <a:off x="3936" y="3458"/>
                <a:ext cx="48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38"/>
              <p:cNvSpPr>
                <a:spLocks noChangeShapeType="1"/>
              </p:cNvSpPr>
              <p:nvPr/>
            </p:nvSpPr>
            <p:spPr bwMode="auto">
              <a:xfrm flipV="1">
                <a:off x="4176" y="3074"/>
                <a:ext cx="0" cy="3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7" name="Line 39"/>
              <p:cNvSpPr>
                <a:spLocks noChangeShapeType="1"/>
              </p:cNvSpPr>
              <p:nvPr/>
            </p:nvSpPr>
            <p:spPr bwMode="auto">
              <a:xfrm flipV="1">
                <a:off x="4896"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40"/>
              <p:cNvSpPr>
                <a:spLocks noChangeShapeType="1"/>
              </p:cNvSpPr>
              <p:nvPr/>
            </p:nvSpPr>
            <p:spPr bwMode="auto">
              <a:xfrm>
                <a:off x="1008" y="3170"/>
                <a:ext cx="100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9" name="Line 41"/>
              <p:cNvSpPr>
                <a:spLocks noChangeShapeType="1"/>
              </p:cNvSpPr>
              <p:nvPr/>
            </p:nvSpPr>
            <p:spPr bwMode="auto">
              <a:xfrm>
                <a:off x="4176" y="3074"/>
                <a:ext cx="72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Line 42"/>
              <p:cNvSpPr>
                <a:spLocks noChangeShapeType="1"/>
              </p:cNvSpPr>
              <p:nvPr/>
            </p:nvSpPr>
            <p:spPr bwMode="auto">
              <a:xfrm flipV="1">
                <a:off x="4512" y="2498"/>
                <a:ext cx="0" cy="57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1" name="Line 43"/>
              <p:cNvSpPr>
                <a:spLocks noChangeShapeType="1"/>
              </p:cNvSpPr>
              <p:nvPr/>
            </p:nvSpPr>
            <p:spPr bwMode="auto">
              <a:xfrm flipV="1">
                <a:off x="2448" y="2498"/>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Line 44"/>
              <p:cNvSpPr>
                <a:spLocks noChangeShapeType="1"/>
              </p:cNvSpPr>
              <p:nvPr/>
            </p:nvSpPr>
            <p:spPr bwMode="auto">
              <a:xfrm>
                <a:off x="1728" y="2834"/>
                <a:ext cx="144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3" name="Line 45"/>
              <p:cNvSpPr>
                <a:spLocks noChangeShapeType="1"/>
              </p:cNvSpPr>
              <p:nvPr/>
            </p:nvSpPr>
            <p:spPr bwMode="auto">
              <a:xfrm flipV="1">
                <a:off x="3504" y="2114"/>
                <a:ext cx="0" cy="3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4" name="Line 46"/>
              <p:cNvSpPr>
                <a:spLocks noChangeShapeType="1"/>
              </p:cNvSpPr>
              <p:nvPr/>
            </p:nvSpPr>
            <p:spPr bwMode="auto">
              <a:xfrm flipH="1">
                <a:off x="2016" y="3170"/>
                <a:ext cx="38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5" name="Line 47"/>
              <p:cNvSpPr>
                <a:spLocks noChangeShapeType="1"/>
              </p:cNvSpPr>
              <p:nvPr/>
            </p:nvSpPr>
            <p:spPr bwMode="auto">
              <a:xfrm flipV="1">
                <a:off x="1728" y="2834"/>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6" name="Line 48"/>
              <p:cNvSpPr>
                <a:spLocks noChangeShapeType="1"/>
              </p:cNvSpPr>
              <p:nvPr/>
            </p:nvSpPr>
            <p:spPr bwMode="auto">
              <a:xfrm flipV="1">
                <a:off x="2448" y="2498"/>
                <a:ext cx="206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Line 49"/>
              <p:cNvSpPr>
                <a:spLocks noChangeShapeType="1"/>
              </p:cNvSpPr>
              <p:nvPr/>
            </p:nvSpPr>
            <p:spPr bwMode="auto">
              <a:xfrm flipV="1">
                <a:off x="5376" y="2114"/>
                <a:ext cx="0" cy="15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8" name="Line 50"/>
              <p:cNvSpPr>
                <a:spLocks noChangeShapeType="1"/>
              </p:cNvSpPr>
              <p:nvPr/>
            </p:nvSpPr>
            <p:spPr bwMode="auto">
              <a:xfrm>
                <a:off x="3504" y="2114"/>
                <a:ext cx="1872"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9" name="Line 51"/>
              <p:cNvSpPr>
                <a:spLocks noChangeShapeType="1"/>
              </p:cNvSpPr>
              <p:nvPr/>
            </p:nvSpPr>
            <p:spPr bwMode="auto">
              <a:xfrm flipV="1">
                <a:off x="4464" y="1682"/>
                <a:ext cx="0" cy="432"/>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0" name="Line 52"/>
              <p:cNvSpPr>
                <a:spLocks noChangeShapeType="1"/>
              </p:cNvSpPr>
              <p:nvPr/>
            </p:nvSpPr>
            <p:spPr bwMode="auto">
              <a:xfrm flipV="1">
                <a:off x="720" y="3554"/>
                <a:ext cx="0" cy="14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1" name="Line 53"/>
              <p:cNvSpPr>
                <a:spLocks noChangeShapeType="1"/>
              </p:cNvSpPr>
              <p:nvPr/>
            </p:nvSpPr>
            <p:spPr bwMode="auto">
              <a:xfrm flipV="1">
                <a:off x="1296" y="3554"/>
                <a:ext cx="0" cy="14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Line 54"/>
              <p:cNvSpPr>
                <a:spLocks noChangeShapeType="1"/>
              </p:cNvSpPr>
              <p:nvPr/>
            </p:nvSpPr>
            <p:spPr bwMode="auto">
              <a:xfrm flipV="1">
                <a:off x="1440" y="3362"/>
                <a:ext cx="0" cy="9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3" name="Line 55"/>
              <p:cNvSpPr>
                <a:spLocks noChangeShapeType="1"/>
              </p:cNvSpPr>
              <p:nvPr/>
            </p:nvSpPr>
            <p:spPr bwMode="auto">
              <a:xfrm>
                <a:off x="192" y="3362"/>
                <a:ext cx="124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4" name="Line 56"/>
              <p:cNvSpPr>
                <a:spLocks noChangeShapeType="1"/>
              </p:cNvSpPr>
              <p:nvPr/>
            </p:nvSpPr>
            <p:spPr bwMode="auto">
              <a:xfrm flipV="1">
                <a:off x="720" y="3170"/>
                <a:ext cx="0" cy="192"/>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5" name="Line 57"/>
              <p:cNvSpPr>
                <a:spLocks noChangeShapeType="1"/>
              </p:cNvSpPr>
              <p:nvPr/>
            </p:nvSpPr>
            <p:spPr bwMode="auto">
              <a:xfrm>
                <a:off x="720" y="3170"/>
                <a:ext cx="38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6" name="Line 58"/>
              <p:cNvSpPr>
                <a:spLocks noChangeShapeType="1"/>
              </p:cNvSpPr>
              <p:nvPr/>
            </p:nvSpPr>
            <p:spPr bwMode="auto">
              <a:xfrm>
                <a:off x="720" y="3554"/>
                <a:ext cx="576"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7" name="Line 59"/>
              <p:cNvSpPr>
                <a:spLocks noChangeShapeType="1"/>
              </p:cNvSpPr>
              <p:nvPr/>
            </p:nvSpPr>
            <p:spPr bwMode="auto">
              <a:xfrm flipV="1">
                <a:off x="1008" y="3458"/>
                <a:ext cx="0" cy="9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8" name="Line 60"/>
              <p:cNvSpPr>
                <a:spLocks noChangeShapeType="1"/>
              </p:cNvSpPr>
              <p:nvPr/>
            </p:nvSpPr>
            <p:spPr bwMode="auto">
              <a:xfrm>
                <a:off x="1008" y="3458"/>
                <a:ext cx="816"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0765" name="Text Box 61"/>
          <p:cNvSpPr txBox="1">
            <a:spLocks noChangeArrowheads="1"/>
          </p:cNvSpPr>
          <p:nvPr/>
        </p:nvSpPr>
        <p:spPr bwMode="auto">
          <a:xfrm>
            <a:off x="419100" y="990600"/>
            <a:ext cx="8524875" cy="2800350"/>
          </a:xfrm>
          <a:prstGeom prst="rect">
            <a:avLst/>
          </a:prstGeom>
          <a:noFill/>
          <a:ln w="0">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rPr>
              <a:t>Hierarchal clustering can sometimes show patterns that are meaningless or spurious</a:t>
            </a:r>
          </a:p>
          <a:p>
            <a:pPr>
              <a:defRPr/>
            </a:pPr>
            <a:endParaRPr lang="en-US" altLang="en-US" sz="2000">
              <a:effectLst>
                <a:outerShdw blurRad="38100" dist="38100" dir="2700000" algn="tl">
                  <a:srgbClr val="C0C0C0"/>
                </a:outerShdw>
              </a:effectLst>
            </a:endParaRPr>
          </a:p>
          <a:p>
            <a:pPr>
              <a:defRPr/>
            </a:pPr>
            <a:r>
              <a:rPr lang="en-US" altLang="en-US" sz="2000"/>
              <a:t>The tight grouping of Australia, Anguilla, St. Helena etc is meaningful; all these countries are former UK colonies</a:t>
            </a:r>
          </a:p>
          <a:p>
            <a:pPr>
              <a:defRPr/>
            </a:pPr>
            <a:endParaRPr lang="en-US" altLang="en-US" sz="2000"/>
          </a:p>
          <a:p>
            <a:pPr>
              <a:defRPr/>
            </a:pPr>
            <a:r>
              <a:rPr lang="en-US" altLang="en-US" sz="2000"/>
              <a:t>However the tight grouping of Niger and India is completely spurious; there is no connection between the two.</a:t>
            </a:r>
          </a:p>
        </p:txBody>
      </p:sp>
      <p:sp>
        <p:nvSpPr>
          <p:cNvPr id="19460" name="TextBox 61"/>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110311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1069975" y="1716088"/>
            <a:ext cx="7353300" cy="4538662"/>
            <a:chOff x="674" y="1081"/>
            <a:chExt cx="4632" cy="2859"/>
          </a:xfrm>
        </p:grpSpPr>
        <p:sp>
          <p:nvSpPr>
            <p:cNvPr id="20486" name="Rectangle 3"/>
            <p:cNvSpPr>
              <a:spLocks noChangeArrowheads="1"/>
            </p:cNvSpPr>
            <p:nvPr/>
          </p:nvSpPr>
          <p:spPr bwMode="auto">
            <a:xfrm>
              <a:off x="674" y="1081"/>
              <a:ext cx="4632" cy="28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87" name="Rectangle 4"/>
            <p:cNvSpPr>
              <a:spLocks noChangeArrowheads="1"/>
            </p:cNvSpPr>
            <p:nvPr/>
          </p:nvSpPr>
          <p:spPr bwMode="auto">
            <a:xfrm>
              <a:off x="823" y="3800"/>
              <a:ext cx="149" cy="14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88" name="Freeform 5"/>
            <p:cNvSpPr>
              <a:spLocks/>
            </p:cNvSpPr>
            <p:nvPr/>
          </p:nvSpPr>
          <p:spPr bwMode="auto">
            <a:xfrm>
              <a:off x="898" y="3800"/>
              <a:ext cx="224" cy="140"/>
            </a:xfrm>
            <a:custGeom>
              <a:avLst/>
              <a:gdLst>
                <a:gd name="T0" fmla="*/ 0 w 170"/>
                <a:gd name="T1" fmla="*/ 0 h 106"/>
                <a:gd name="T2" fmla="*/ 224 w 170"/>
                <a:gd name="T3" fmla="*/ 0 h 106"/>
                <a:gd name="T4" fmla="*/ 224 w 170"/>
                <a:gd name="T5" fmla="*/ 140 h 106"/>
                <a:gd name="T6" fmla="*/ 0 60000 65536"/>
                <a:gd name="T7" fmla="*/ 0 60000 65536"/>
                <a:gd name="T8" fmla="*/ 0 60000 65536"/>
                <a:gd name="T9" fmla="*/ 0 w 170"/>
                <a:gd name="T10" fmla="*/ 0 h 106"/>
                <a:gd name="T11" fmla="*/ 170 w 170"/>
                <a:gd name="T12" fmla="*/ 106 h 106"/>
              </a:gdLst>
              <a:ahLst/>
              <a:cxnLst>
                <a:cxn ang="T6">
                  <a:pos x="T0" y="T1"/>
                </a:cxn>
                <a:cxn ang="T7">
                  <a:pos x="T2" y="T3"/>
                </a:cxn>
                <a:cxn ang="T8">
                  <a:pos x="T4" y="T5"/>
                </a:cxn>
              </a:cxnLst>
              <a:rect l="T9" t="T10" r="T11" b="T12"/>
              <a:pathLst>
                <a:path w="170" h="106">
                  <a:moveTo>
                    <a:pt x="0" y="0"/>
                  </a:moveTo>
                  <a:lnTo>
                    <a:pt x="170" y="0"/>
                  </a:lnTo>
                  <a:lnTo>
                    <a:pt x="170" y="10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9" name="Rectangle 6"/>
            <p:cNvSpPr>
              <a:spLocks noChangeArrowheads="1"/>
            </p:cNvSpPr>
            <p:nvPr/>
          </p:nvSpPr>
          <p:spPr bwMode="auto">
            <a:xfrm>
              <a:off x="3214" y="3792"/>
              <a:ext cx="149" cy="14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0" name="Rectangle 7"/>
            <p:cNvSpPr>
              <a:spLocks noChangeArrowheads="1"/>
            </p:cNvSpPr>
            <p:nvPr/>
          </p:nvSpPr>
          <p:spPr bwMode="auto">
            <a:xfrm>
              <a:off x="1719" y="3779"/>
              <a:ext cx="151" cy="16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1" name="Freeform 8"/>
            <p:cNvSpPr>
              <a:spLocks/>
            </p:cNvSpPr>
            <p:nvPr/>
          </p:nvSpPr>
          <p:spPr bwMode="auto">
            <a:xfrm>
              <a:off x="1010" y="3779"/>
              <a:ext cx="261" cy="161"/>
            </a:xfrm>
            <a:custGeom>
              <a:avLst/>
              <a:gdLst>
                <a:gd name="T0" fmla="*/ 0 w 198"/>
                <a:gd name="T1" fmla="*/ 21 h 122"/>
                <a:gd name="T2" fmla="*/ 0 w 198"/>
                <a:gd name="T3" fmla="*/ 0 h 122"/>
                <a:gd name="T4" fmla="*/ 261 w 198"/>
                <a:gd name="T5" fmla="*/ 0 h 122"/>
                <a:gd name="T6" fmla="*/ 261 w 198"/>
                <a:gd name="T7" fmla="*/ 161 h 122"/>
                <a:gd name="T8" fmla="*/ 0 60000 65536"/>
                <a:gd name="T9" fmla="*/ 0 60000 65536"/>
                <a:gd name="T10" fmla="*/ 0 60000 65536"/>
                <a:gd name="T11" fmla="*/ 0 60000 65536"/>
                <a:gd name="T12" fmla="*/ 0 w 198"/>
                <a:gd name="T13" fmla="*/ 0 h 122"/>
                <a:gd name="T14" fmla="*/ 198 w 198"/>
                <a:gd name="T15" fmla="*/ 122 h 122"/>
              </a:gdLst>
              <a:ahLst/>
              <a:cxnLst>
                <a:cxn ang="T8">
                  <a:pos x="T0" y="T1"/>
                </a:cxn>
                <a:cxn ang="T9">
                  <a:pos x="T2" y="T3"/>
                </a:cxn>
                <a:cxn ang="T10">
                  <a:pos x="T4" y="T5"/>
                </a:cxn>
                <a:cxn ang="T11">
                  <a:pos x="T6" y="T7"/>
                </a:cxn>
              </a:cxnLst>
              <a:rect l="T12" t="T13" r="T14" b="T15"/>
              <a:pathLst>
                <a:path w="198" h="122">
                  <a:moveTo>
                    <a:pt x="0" y="16"/>
                  </a:moveTo>
                  <a:lnTo>
                    <a:pt x="0" y="0"/>
                  </a:ln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2" name="Freeform 9"/>
            <p:cNvSpPr>
              <a:spLocks/>
            </p:cNvSpPr>
            <p:nvPr/>
          </p:nvSpPr>
          <p:spPr bwMode="auto">
            <a:xfrm>
              <a:off x="1794" y="3779"/>
              <a:ext cx="225" cy="161"/>
            </a:xfrm>
            <a:custGeom>
              <a:avLst/>
              <a:gdLst>
                <a:gd name="T0" fmla="*/ 0 w 170"/>
                <a:gd name="T1" fmla="*/ 0 h 122"/>
                <a:gd name="T2" fmla="*/ 225 w 170"/>
                <a:gd name="T3" fmla="*/ 0 h 122"/>
                <a:gd name="T4" fmla="*/ 225 w 170"/>
                <a:gd name="T5" fmla="*/ 161 h 122"/>
                <a:gd name="T6" fmla="*/ 0 60000 65536"/>
                <a:gd name="T7" fmla="*/ 0 60000 65536"/>
                <a:gd name="T8" fmla="*/ 0 60000 65536"/>
                <a:gd name="T9" fmla="*/ 0 w 170"/>
                <a:gd name="T10" fmla="*/ 0 h 122"/>
                <a:gd name="T11" fmla="*/ 170 w 170"/>
                <a:gd name="T12" fmla="*/ 122 h 122"/>
              </a:gdLst>
              <a:ahLst/>
              <a:cxnLst>
                <a:cxn ang="T6">
                  <a:pos x="T0" y="T1"/>
                </a:cxn>
                <a:cxn ang="T7">
                  <a:pos x="T2" y="T3"/>
                </a:cxn>
                <a:cxn ang="T8">
                  <a:pos x="T4" y="T5"/>
                </a:cxn>
              </a:cxnLst>
              <a:rect l="T9" t="T10" r="T11" b="T12"/>
              <a:pathLst>
                <a:path w="170" h="122">
                  <a:moveTo>
                    <a:pt x="0" y="0"/>
                  </a:move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3" name="Freeform 10"/>
            <p:cNvSpPr>
              <a:spLocks/>
            </p:cNvSpPr>
            <p:nvPr/>
          </p:nvSpPr>
          <p:spPr bwMode="auto">
            <a:xfrm>
              <a:off x="1137" y="3771"/>
              <a:ext cx="283" cy="169"/>
            </a:xfrm>
            <a:custGeom>
              <a:avLst/>
              <a:gdLst>
                <a:gd name="T0" fmla="*/ 0 w 215"/>
                <a:gd name="T1" fmla="*/ 8 h 128"/>
                <a:gd name="T2" fmla="*/ 0 w 215"/>
                <a:gd name="T3" fmla="*/ 0 h 128"/>
                <a:gd name="T4" fmla="*/ 283 w 215"/>
                <a:gd name="T5" fmla="*/ 0 h 128"/>
                <a:gd name="T6" fmla="*/ 283 w 215"/>
                <a:gd name="T7" fmla="*/ 169 h 128"/>
                <a:gd name="T8" fmla="*/ 0 60000 65536"/>
                <a:gd name="T9" fmla="*/ 0 60000 65536"/>
                <a:gd name="T10" fmla="*/ 0 60000 65536"/>
                <a:gd name="T11" fmla="*/ 0 60000 65536"/>
                <a:gd name="T12" fmla="*/ 0 w 215"/>
                <a:gd name="T13" fmla="*/ 0 h 128"/>
                <a:gd name="T14" fmla="*/ 215 w 215"/>
                <a:gd name="T15" fmla="*/ 128 h 128"/>
              </a:gdLst>
              <a:ahLst/>
              <a:cxnLst>
                <a:cxn ang="T8">
                  <a:pos x="T0" y="T1"/>
                </a:cxn>
                <a:cxn ang="T9">
                  <a:pos x="T2" y="T3"/>
                </a:cxn>
                <a:cxn ang="T10">
                  <a:pos x="T4" y="T5"/>
                </a:cxn>
                <a:cxn ang="T11">
                  <a:pos x="T6" y="T7"/>
                </a:cxn>
              </a:cxnLst>
              <a:rect l="T12" t="T13" r="T14" b="T15"/>
              <a:pathLst>
                <a:path w="215" h="128">
                  <a:moveTo>
                    <a:pt x="0" y="6"/>
                  </a:moveTo>
                  <a:lnTo>
                    <a:pt x="0" y="0"/>
                  </a:lnTo>
                  <a:lnTo>
                    <a:pt x="215" y="0"/>
                  </a:lnTo>
                  <a:lnTo>
                    <a:pt x="215" y="12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4" name="Rectangle 11"/>
            <p:cNvSpPr>
              <a:spLocks noChangeArrowheads="1"/>
            </p:cNvSpPr>
            <p:nvPr/>
          </p:nvSpPr>
          <p:spPr bwMode="auto">
            <a:xfrm>
              <a:off x="3662" y="3771"/>
              <a:ext cx="149" cy="16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5" name="Rectangle 12"/>
            <p:cNvSpPr>
              <a:spLocks noChangeArrowheads="1"/>
            </p:cNvSpPr>
            <p:nvPr/>
          </p:nvSpPr>
          <p:spPr bwMode="auto">
            <a:xfrm>
              <a:off x="2467" y="3758"/>
              <a:ext cx="149" cy="1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6" name="Rectangle 13"/>
            <p:cNvSpPr>
              <a:spLocks noChangeArrowheads="1"/>
            </p:cNvSpPr>
            <p:nvPr/>
          </p:nvSpPr>
          <p:spPr bwMode="auto">
            <a:xfrm>
              <a:off x="4110" y="3750"/>
              <a:ext cx="151" cy="19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7" name="Freeform 14"/>
            <p:cNvSpPr>
              <a:spLocks/>
            </p:cNvSpPr>
            <p:nvPr/>
          </p:nvSpPr>
          <p:spPr bwMode="auto">
            <a:xfrm>
              <a:off x="4186" y="3750"/>
              <a:ext cx="224" cy="190"/>
            </a:xfrm>
            <a:custGeom>
              <a:avLst/>
              <a:gdLst>
                <a:gd name="T0" fmla="*/ 0 w 170"/>
                <a:gd name="T1" fmla="*/ 0 h 144"/>
                <a:gd name="T2" fmla="*/ 224 w 170"/>
                <a:gd name="T3" fmla="*/ 0 h 144"/>
                <a:gd name="T4" fmla="*/ 224 w 170"/>
                <a:gd name="T5" fmla="*/ 190 h 144"/>
                <a:gd name="T6" fmla="*/ 0 60000 65536"/>
                <a:gd name="T7" fmla="*/ 0 60000 65536"/>
                <a:gd name="T8" fmla="*/ 0 60000 65536"/>
                <a:gd name="T9" fmla="*/ 0 w 170"/>
                <a:gd name="T10" fmla="*/ 0 h 144"/>
                <a:gd name="T11" fmla="*/ 170 w 170"/>
                <a:gd name="T12" fmla="*/ 144 h 144"/>
              </a:gdLst>
              <a:ahLst/>
              <a:cxnLst>
                <a:cxn ang="T6">
                  <a:pos x="T0" y="T1"/>
                </a:cxn>
                <a:cxn ang="T7">
                  <a:pos x="T2" y="T3"/>
                </a:cxn>
                <a:cxn ang="T8">
                  <a:pos x="T4" y="T5"/>
                </a:cxn>
              </a:cxnLst>
              <a:rect l="T9" t="T10" r="T11" b="T12"/>
              <a:pathLst>
                <a:path w="170" h="144">
                  <a:moveTo>
                    <a:pt x="0" y="0"/>
                  </a:moveTo>
                  <a:lnTo>
                    <a:pt x="170" y="0"/>
                  </a:lnTo>
                  <a:lnTo>
                    <a:pt x="170"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8" name="Freeform 15"/>
            <p:cNvSpPr>
              <a:spLocks/>
            </p:cNvSpPr>
            <p:nvPr/>
          </p:nvSpPr>
          <p:spPr bwMode="auto">
            <a:xfrm>
              <a:off x="3513" y="3744"/>
              <a:ext cx="224" cy="196"/>
            </a:xfrm>
            <a:custGeom>
              <a:avLst/>
              <a:gdLst>
                <a:gd name="T0" fmla="*/ 0 w 170"/>
                <a:gd name="T1" fmla="*/ 196 h 149"/>
                <a:gd name="T2" fmla="*/ 0 w 170"/>
                <a:gd name="T3" fmla="*/ 0 h 149"/>
                <a:gd name="T4" fmla="*/ 224 w 170"/>
                <a:gd name="T5" fmla="*/ 0 h 149"/>
                <a:gd name="T6" fmla="*/ 224 w 170"/>
                <a:gd name="T7" fmla="*/ 28 h 149"/>
                <a:gd name="T8" fmla="*/ 0 60000 65536"/>
                <a:gd name="T9" fmla="*/ 0 60000 65536"/>
                <a:gd name="T10" fmla="*/ 0 60000 65536"/>
                <a:gd name="T11" fmla="*/ 0 60000 65536"/>
                <a:gd name="T12" fmla="*/ 0 w 170"/>
                <a:gd name="T13" fmla="*/ 0 h 149"/>
                <a:gd name="T14" fmla="*/ 170 w 170"/>
                <a:gd name="T15" fmla="*/ 149 h 149"/>
              </a:gdLst>
              <a:ahLst/>
              <a:cxnLst>
                <a:cxn ang="T8">
                  <a:pos x="T0" y="T1"/>
                </a:cxn>
                <a:cxn ang="T9">
                  <a:pos x="T2" y="T3"/>
                </a:cxn>
                <a:cxn ang="T10">
                  <a:pos x="T4" y="T5"/>
                </a:cxn>
                <a:cxn ang="T11">
                  <a:pos x="T6" y="T7"/>
                </a:cxn>
              </a:cxnLst>
              <a:rect l="T12" t="T13" r="T14" b="T15"/>
              <a:pathLst>
                <a:path w="170" h="149">
                  <a:moveTo>
                    <a:pt x="0" y="149"/>
                  </a:moveTo>
                  <a:lnTo>
                    <a:pt x="0" y="0"/>
                  </a:lnTo>
                  <a:lnTo>
                    <a:pt x="170" y="0"/>
                  </a:lnTo>
                  <a:lnTo>
                    <a:pt x="170" y="2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9" name="Freeform 16"/>
            <p:cNvSpPr>
              <a:spLocks/>
            </p:cNvSpPr>
            <p:nvPr/>
          </p:nvSpPr>
          <p:spPr bwMode="auto">
            <a:xfrm>
              <a:off x="1279" y="3744"/>
              <a:ext cx="291" cy="196"/>
            </a:xfrm>
            <a:custGeom>
              <a:avLst/>
              <a:gdLst>
                <a:gd name="T0" fmla="*/ 0 w 221"/>
                <a:gd name="T1" fmla="*/ 28 h 149"/>
                <a:gd name="T2" fmla="*/ 0 w 221"/>
                <a:gd name="T3" fmla="*/ 0 h 149"/>
                <a:gd name="T4" fmla="*/ 291 w 221"/>
                <a:gd name="T5" fmla="*/ 0 h 149"/>
                <a:gd name="T6" fmla="*/ 291 w 221"/>
                <a:gd name="T7" fmla="*/ 196 h 149"/>
                <a:gd name="T8" fmla="*/ 0 60000 65536"/>
                <a:gd name="T9" fmla="*/ 0 60000 65536"/>
                <a:gd name="T10" fmla="*/ 0 60000 65536"/>
                <a:gd name="T11" fmla="*/ 0 60000 65536"/>
                <a:gd name="T12" fmla="*/ 0 w 221"/>
                <a:gd name="T13" fmla="*/ 0 h 149"/>
                <a:gd name="T14" fmla="*/ 221 w 221"/>
                <a:gd name="T15" fmla="*/ 149 h 149"/>
              </a:gdLst>
              <a:ahLst/>
              <a:cxnLst>
                <a:cxn ang="T8">
                  <a:pos x="T0" y="T1"/>
                </a:cxn>
                <a:cxn ang="T9">
                  <a:pos x="T2" y="T3"/>
                </a:cxn>
                <a:cxn ang="T10">
                  <a:pos x="T4" y="T5"/>
                </a:cxn>
                <a:cxn ang="T11">
                  <a:pos x="T6" y="T7"/>
                </a:cxn>
              </a:cxnLst>
              <a:rect l="T12" t="T13" r="T14" b="T15"/>
              <a:pathLst>
                <a:path w="221" h="149">
                  <a:moveTo>
                    <a:pt x="0" y="21"/>
                  </a:moveTo>
                  <a:lnTo>
                    <a:pt x="0" y="0"/>
                  </a:lnTo>
                  <a:lnTo>
                    <a:pt x="221" y="0"/>
                  </a:lnTo>
                  <a:lnTo>
                    <a:pt x="221" y="14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0" name="Freeform 17"/>
            <p:cNvSpPr>
              <a:spLocks/>
            </p:cNvSpPr>
            <p:nvPr/>
          </p:nvSpPr>
          <p:spPr bwMode="auto">
            <a:xfrm>
              <a:off x="3289" y="3723"/>
              <a:ext cx="336" cy="69"/>
            </a:xfrm>
            <a:custGeom>
              <a:avLst/>
              <a:gdLst>
                <a:gd name="T0" fmla="*/ 0 w 255"/>
                <a:gd name="T1" fmla="*/ 69 h 53"/>
                <a:gd name="T2" fmla="*/ 0 w 255"/>
                <a:gd name="T3" fmla="*/ 0 h 53"/>
                <a:gd name="T4" fmla="*/ 336 w 255"/>
                <a:gd name="T5" fmla="*/ 0 h 53"/>
                <a:gd name="T6" fmla="*/ 336 w 255"/>
                <a:gd name="T7" fmla="*/ 21 h 53"/>
                <a:gd name="T8" fmla="*/ 0 60000 65536"/>
                <a:gd name="T9" fmla="*/ 0 60000 65536"/>
                <a:gd name="T10" fmla="*/ 0 60000 65536"/>
                <a:gd name="T11" fmla="*/ 0 60000 65536"/>
                <a:gd name="T12" fmla="*/ 0 w 255"/>
                <a:gd name="T13" fmla="*/ 0 h 53"/>
                <a:gd name="T14" fmla="*/ 255 w 255"/>
                <a:gd name="T15" fmla="*/ 53 h 53"/>
              </a:gdLst>
              <a:ahLst/>
              <a:cxnLst>
                <a:cxn ang="T8">
                  <a:pos x="T0" y="T1"/>
                </a:cxn>
                <a:cxn ang="T9">
                  <a:pos x="T2" y="T3"/>
                </a:cxn>
                <a:cxn ang="T10">
                  <a:pos x="T4" y="T5"/>
                </a:cxn>
                <a:cxn ang="T11">
                  <a:pos x="T6" y="T7"/>
                </a:cxn>
              </a:cxnLst>
              <a:rect l="T12" t="T13" r="T14" b="T15"/>
              <a:pathLst>
                <a:path w="255" h="53">
                  <a:moveTo>
                    <a:pt x="0" y="53"/>
                  </a:moveTo>
                  <a:lnTo>
                    <a:pt x="0" y="0"/>
                  </a:lnTo>
                  <a:lnTo>
                    <a:pt x="255" y="0"/>
                  </a:lnTo>
                  <a:lnTo>
                    <a:pt x="255"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1" name="Freeform 18"/>
            <p:cNvSpPr>
              <a:spLocks/>
            </p:cNvSpPr>
            <p:nvPr/>
          </p:nvSpPr>
          <p:spPr bwMode="auto">
            <a:xfrm>
              <a:off x="1906" y="3716"/>
              <a:ext cx="261" cy="224"/>
            </a:xfrm>
            <a:custGeom>
              <a:avLst/>
              <a:gdLst>
                <a:gd name="T0" fmla="*/ 0 w 198"/>
                <a:gd name="T1" fmla="*/ 63 h 170"/>
                <a:gd name="T2" fmla="*/ 0 w 198"/>
                <a:gd name="T3" fmla="*/ 0 h 170"/>
                <a:gd name="T4" fmla="*/ 261 w 198"/>
                <a:gd name="T5" fmla="*/ 0 h 170"/>
                <a:gd name="T6" fmla="*/ 261 w 198"/>
                <a:gd name="T7" fmla="*/ 224 h 170"/>
                <a:gd name="T8" fmla="*/ 0 60000 65536"/>
                <a:gd name="T9" fmla="*/ 0 60000 65536"/>
                <a:gd name="T10" fmla="*/ 0 60000 65536"/>
                <a:gd name="T11" fmla="*/ 0 60000 65536"/>
                <a:gd name="T12" fmla="*/ 0 w 198"/>
                <a:gd name="T13" fmla="*/ 0 h 170"/>
                <a:gd name="T14" fmla="*/ 198 w 198"/>
                <a:gd name="T15" fmla="*/ 170 h 170"/>
              </a:gdLst>
              <a:ahLst/>
              <a:cxnLst>
                <a:cxn ang="T8">
                  <a:pos x="T0" y="T1"/>
                </a:cxn>
                <a:cxn ang="T9">
                  <a:pos x="T2" y="T3"/>
                </a:cxn>
                <a:cxn ang="T10">
                  <a:pos x="T4" y="T5"/>
                </a:cxn>
                <a:cxn ang="T11">
                  <a:pos x="T6" y="T7"/>
                </a:cxn>
              </a:cxnLst>
              <a:rect l="T12" t="T13" r="T14" b="T15"/>
              <a:pathLst>
                <a:path w="198" h="170">
                  <a:moveTo>
                    <a:pt x="0" y="48"/>
                  </a:moveTo>
                  <a:lnTo>
                    <a:pt x="0" y="0"/>
                  </a:lnTo>
                  <a:lnTo>
                    <a:pt x="198" y="0"/>
                  </a:lnTo>
                  <a:lnTo>
                    <a:pt x="198" y="17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2" name="Freeform 19"/>
            <p:cNvSpPr>
              <a:spLocks/>
            </p:cNvSpPr>
            <p:nvPr/>
          </p:nvSpPr>
          <p:spPr bwMode="auto">
            <a:xfrm>
              <a:off x="4298" y="3709"/>
              <a:ext cx="261" cy="231"/>
            </a:xfrm>
            <a:custGeom>
              <a:avLst/>
              <a:gdLst>
                <a:gd name="T0" fmla="*/ 0 w 198"/>
                <a:gd name="T1" fmla="*/ 41 h 175"/>
                <a:gd name="T2" fmla="*/ 0 w 198"/>
                <a:gd name="T3" fmla="*/ 0 h 175"/>
                <a:gd name="T4" fmla="*/ 261 w 198"/>
                <a:gd name="T5" fmla="*/ 0 h 175"/>
                <a:gd name="T6" fmla="*/ 261 w 198"/>
                <a:gd name="T7" fmla="*/ 231 h 175"/>
                <a:gd name="T8" fmla="*/ 0 60000 65536"/>
                <a:gd name="T9" fmla="*/ 0 60000 65536"/>
                <a:gd name="T10" fmla="*/ 0 60000 65536"/>
                <a:gd name="T11" fmla="*/ 0 60000 65536"/>
                <a:gd name="T12" fmla="*/ 0 w 198"/>
                <a:gd name="T13" fmla="*/ 0 h 175"/>
                <a:gd name="T14" fmla="*/ 198 w 198"/>
                <a:gd name="T15" fmla="*/ 175 h 175"/>
              </a:gdLst>
              <a:ahLst/>
              <a:cxnLst>
                <a:cxn ang="T8">
                  <a:pos x="T0" y="T1"/>
                </a:cxn>
                <a:cxn ang="T9">
                  <a:pos x="T2" y="T3"/>
                </a:cxn>
                <a:cxn ang="T10">
                  <a:pos x="T4" y="T5"/>
                </a:cxn>
                <a:cxn ang="T11">
                  <a:pos x="T6" y="T7"/>
                </a:cxn>
              </a:cxnLst>
              <a:rect l="T12" t="T13" r="T14" b="T15"/>
              <a:pathLst>
                <a:path w="198" h="175">
                  <a:moveTo>
                    <a:pt x="0" y="31"/>
                  </a:moveTo>
                  <a:lnTo>
                    <a:pt x="0" y="0"/>
                  </a:lnTo>
                  <a:lnTo>
                    <a:pt x="198" y="0"/>
                  </a:lnTo>
                  <a:lnTo>
                    <a:pt x="198" y="17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3" name="Freeform 20"/>
            <p:cNvSpPr>
              <a:spLocks/>
            </p:cNvSpPr>
            <p:nvPr/>
          </p:nvSpPr>
          <p:spPr bwMode="auto">
            <a:xfrm>
              <a:off x="3453" y="3701"/>
              <a:ext cx="508" cy="239"/>
            </a:xfrm>
            <a:custGeom>
              <a:avLst/>
              <a:gdLst>
                <a:gd name="T0" fmla="*/ 0 w 386"/>
                <a:gd name="T1" fmla="*/ 21 h 181"/>
                <a:gd name="T2" fmla="*/ 0 w 386"/>
                <a:gd name="T3" fmla="*/ 0 h 181"/>
                <a:gd name="T4" fmla="*/ 508 w 386"/>
                <a:gd name="T5" fmla="*/ 0 h 181"/>
                <a:gd name="T6" fmla="*/ 508 w 386"/>
                <a:gd name="T7" fmla="*/ 239 h 181"/>
                <a:gd name="T8" fmla="*/ 0 60000 65536"/>
                <a:gd name="T9" fmla="*/ 0 60000 65536"/>
                <a:gd name="T10" fmla="*/ 0 60000 65536"/>
                <a:gd name="T11" fmla="*/ 0 60000 65536"/>
                <a:gd name="T12" fmla="*/ 0 w 386"/>
                <a:gd name="T13" fmla="*/ 0 h 181"/>
                <a:gd name="T14" fmla="*/ 386 w 386"/>
                <a:gd name="T15" fmla="*/ 181 h 181"/>
              </a:gdLst>
              <a:ahLst/>
              <a:cxnLst>
                <a:cxn ang="T8">
                  <a:pos x="T0" y="T1"/>
                </a:cxn>
                <a:cxn ang="T9">
                  <a:pos x="T2" y="T3"/>
                </a:cxn>
                <a:cxn ang="T10">
                  <a:pos x="T4" y="T5"/>
                </a:cxn>
                <a:cxn ang="T11">
                  <a:pos x="T6" y="T7"/>
                </a:cxn>
              </a:cxnLst>
              <a:rect l="T12" t="T13" r="T14" b="T15"/>
              <a:pathLst>
                <a:path w="386" h="181">
                  <a:moveTo>
                    <a:pt x="0" y="16"/>
                  </a:moveTo>
                  <a:lnTo>
                    <a:pt x="0" y="0"/>
                  </a:lnTo>
                  <a:lnTo>
                    <a:pt x="386" y="0"/>
                  </a:lnTo>
                  <a:lnTo>
                    <a:pt x="386" y="18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4" name="Freeform 21"/>
            <p:cNvSpPr>
              <a:spLocks/>
            </p:cNvSpPr>
            <p:nvPr/>
          </p:nvSpPr>
          <p:spPr bwMode="auto">
            <a:xfrm>
              <a:off x="3707" y="3688"/>
              <a:ext cx="717" cy="21"/>
            </a:xfrm>
            <a:custGeom>
              <a:avLst/>
              <a:gdLst>
                <a:gd name="T0" fmla="*/ 0 w 544"/>
                <a:gd name="T1" fmla="*/ 13 h 16"/>
                <a:gd name="T2" fmla="*/ 0 w 544"/>
                <a:gd name="T3" fmla="*/ 0 h 16"/>
                <a:gd name="T4" fmla="*/ 717 w 544"/>
                <a:gd name="T5" fmla="*/ 0 h 16"/>
                <a:gd name="T6" fmla="*/ 717 w 544"/>
                <a:gd name="T7" fmla="*/ 21 h 16"/>
                <a:gd name="T8" fmla="*/ 0 60000 65536"/>
                <a:gd name="T9" fmla="*/ 0 60000 65536"/>
                <a:gd name="T10" fmla="*/ 0 60000 65536"/>
                <a:gd name="T11" fmla="*/ 0 60000 65536"/>
                <a:gd name="T12" fmla="*/ 0 w 544"/>
                <a:gd name="T13" fmla="*/ 0 h 16"/>
                <a:gd name="T14" fmla="*/ 544 w 544"/>
                <a:gd name="T15" fmla="*/ 16 h 16"/>
              </a:gdLst>
              <a:ahLst/>
              <a:cxnLst>
                <a:cxn ang="T8">
                  <a:pos x="T0" y="T1"/>
                </a:cxn>
                <a:cxn ang="T9">
                  <a:pos x="T2" y="T3"/>
                </a:cxn>
                <a:cxn ang="T10">
                  <a:pos x="T4" y="T5"/>
                </a:cxn>
                <a:cxn ang="T11">
                  <a:pos x="T6" y="T7"/>
                </a:cxn>
              </a:cxnLst>
              <a:rect l="T12" t="T13" r="T14" b="T15"/>
              <a:pathLst>
                <a:path w="544" h="16">
                  <a:moveTo>
                    <a:pt x="0" y="10"/>
                  </a:moveTo>
                  <a:lnTo>
                    <a:pt x="0" y="0"/>
                  </a:lnTo>
                  <a:lnTo>
                    <a:pt x="544" y="0"/>
                  </a:lnTo>
                  <a:lnTo>
                    <a:pt x="544"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5" name="Rectangle 22"/>
            <p:cNvSpPr>
              <a:spLocks noChangeArrowheads="1"/>
            </p:cNvSpPr>
            <p:nvPr/>
          </p:nvSpPr>
          <p:spPr bwMode="auto">
            <a:xfrm>
              <a:off x="4709" y="3688"/>
              <a:ext cx="149" cy="25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506" name="Freeform 23"/>
            <p:cNvSpPr>
              <a:spLocks/>
            </p:cNvSpPr>
            <p:nvPr/>
          </p:nvSpPr>
          <p:spPr bwMode="auto">
            <a:xfrm>
              <a:off x="1420" y="3680"/>
              <a:ext cx="613" cy="64"/>
            </a:xfrm>
            <a:custGeom>
              <a:avLst/>
              <a:gdLst>
                <a:gd name="T0" fmla="*/ 0 w 465"/>
                <a:gd name="T1" fmla="*/ 64 h 48"/>
                <a:gd name="T2" fmla="*/ 0 w 465"/>
                <a:gd name="T3" fmla="*/ 0 h 48"/>
                <a:gd name="T4" fmla="*/ 613 w 465"/>
                <a:gd name="T5" fmla="*/ 0 h 48"/>
                <a:gd name="T6" fmla="*/ 613 w 465"/>
                <a:gd name="T7" fmla="*/ 36 h 48"/>
                <a:gd name="T8" fmla="*/ 0 60000 65536"/>
                <a:gd name="T9" fmla="*/ 0 60000 65536"/>
                <a:gd name="T10" fmla="*/ 0 60000 65536"/>
                <a:gd name="T11" fmla="*/ 0 60000 65536"/>
                <a:gd name="T12" fmla="*/ 0 w 465"/>
                <a:gd name="T13" fmla="*/ 0 h 48"/>
                <a:gd name="T14" fmla="*/ 465 w 465"/>
                <a:gd name="T15" fmla="*/ 48 h 48"/>
              </a:gdLst>
              <a:ahLst/>
              <a:cxnLst>
                <a:cxn ang="T8">
                  <a:pos x="T0" y="T1"/>
                </a:cxn>
                <a:cxn ang="T9">
                  <a:pos x="T2" y="T3"/>
                </a:cxn>
                <a:cxn ang="T10">
                  <a:pos x="T4" y="T5"/>
                </a:cxn>
                <a:cxn ang="T11">
                  <a:pos x="T6" y="T7"/>
                </a:cxn>
              </a:cxnLst>
              <a:rect l="T12" t="T13" r="T14" b="T15"/>
              <a:pathLst>
                <a:path w="465" h="48">
                  <a:moveTo>
                    <a:pt x="0" y="48"/>
                  </a:moveTo>
                  <a:lnTo>
                    <a:pt x="0" y="0"/>
                  </a:lnTo>
                  <a:lnTo>
                    <a:pt x="465" y="0"/>
                  </a:lnTo>
                  <a:lnTo>
                    <a:pt x="465" y="2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7" name="Rectangle 24"/>
            <p:cNvSpPr>
              <a:spLocks noChangeArrowheads="1"/>
            </p:cNvSpPr>
            <p:nvPr/>
          </p:nvSpPr>
          <p:spPr bwMode="auto">
            <a:xfrm>
              <a:off x="4066" y="3659"/>
              <a:ext cx="717" cy="2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508" name="Freeform 25"/>
            <p:cNvSpPr>
              <a:spLocks/>
            </p:cNvSpPr>
            <p:nvPr/>
          </p:nvSpPr>
          <p:spPr bwMode="auto">
            <a:xfrm>
              <a:off x="2318" y="3604"/>
              <a:ext cx="224" cy="336"/>
            </a:xfrm>
            <a:custGeom>
              <a:avLst/>
              <a:gdLst>
                <a:gd name="T0" fmla="*/ 0 w 170"/>
                <a:gd name="T1" fmla="*/ 336 h 255"/>
                <a:gd name="T2" fmla="*/ 0 w 170"/>
                <a:gd name="T3" fmla="*/ 0 h 255"/>
                <a:gd name="T4" fmla="*/ 224 w 170"/>
                <a:gd name="T5" fmla="*/ 0 h 255"/>
                <a:gd name="T6" fmla="*/ 224 w 170"/>
                <a:gd name="T7" fmla="*/ 154 h 255"/>
                <a:gd name="T8" fmla="*/ 0 60000 65536"/>
                <a:gd name="T9" fmla="*/ 0 60000 65536"/>
                <a:gd name="T10" fmla="*/ 0 60000 65536"/>
                <a:gd name="T11" fmla="*/ 0 60000 65536"/>
                <a:gd name="T12" fmla="*/ 0 w 170"/>
                <a:gd name="T13" fmla="*/ 0 h 255"/>
                <a:gd name="T14" fmla="*/ 170 w 170"/>
                <a:gd name="T15" fmla="*/ 255 h 255"/>
              </a:gdLst>
              <a:ahLst/>
              <a:cxnLst>
                <a:cxn ang="T8">
                  <a:pos x="T0" y="T1"/>
                </a:cxn>
                <a:cxn ang="T9">
                  <a:pos x="T2" y="T3"/>
                </a:cxn>
                <a:cxn ang="T10">
                  <a:pos x="T4" y="T5"/>
                </a:cxn>
                <a:cxn ang="T11">
                  <a:pos x="T6" y="T7"/>
                </a:cxn>
              </a:cxnLst>
              <a:rect l="T12" t="T13" r="T14" b="T15"/>
              <a:pathLst>
                <a:path w="170" h="255">
                  <a:moveTo>
                    <a:pt x="0" y="255"/>
                  </a:moveTo>
                  <a:lnTo>
                    <a:pt x="0" y="0"/>
                  </a:lnTo>
                  <a:lnTo>
                    <a:pt x="170" y="0"/>
                  </a:lnTo>
                  <a:lnTo>
                    <a:pt x="170" y="11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9" name="Freeform 26"/>
            <p:cNvSpPr>
              <a:spLocks/>
            </p:cNvSpPr>
            <p:nvPr/>
          </p:nvSpPr>
          <p:spPr bwMode="auto">
            <a:xfrm>
              <a:off x="1727" y="3604"/>
              <a:ext cx="703" cy="76"/>
            </a:xfrm>
            <a:custGeom>
              <a:avLst/>
              <a:gdLst>
                <a:gd name="T0" fmla="*/ 0 w 533"/>
                <a:gd name="T1" fmla="*/ 76 h 58"/>
                <a:gd name="T2" fmla="*/ 0 w 533"/>
                <a:gd name="T3" fmla="*/ 0 h 58"/>
                <a:gd name="T4" fmla="*/ 703 w 533"/>
                <a:gd name="T5" fmla="*/ 0 h 58"/>
                <a:gd name="T6" fmla="*/ 0 60000 65536"/>
                <a:gd name="T7" fmla="*/ 0 60000 65536"/>
                <a:gd name="T8" fmla="*/ 0 60000 65536"/>
                <a:gd name="T9" fmla="*/ 0 w 533"/>
                <a:gd name="T10" fmla="*/ 0 h 58"/>
                <a:gd name="T11" fmla="*/ 533 w 533"/>
                <a:gd name="T12" fmla="*/ 58 h 58"/>
              </a:gdLst>
              <a:ahLst/>
              <a:cxnLst>
                <a:cxn ang="T6">
                  <a:pos x="T0" y="T1"/>
                </a:cxn>
                <a:cxn ang="T7">
                  <a:pos x="T2" y="T3"/>
                </a:cxn>
                <a:cxn ang="T8">
                  <a:pos x="T4" y="T5"/>
                </a:cxn>
              </a:cxnLst>
              <a:rect l="T9" t="T10" r="T11" b="T12"/>
              <a:pathLst>
                <a:path w="533" h="58">
                  <a:moveTo>
                    <a:pt x="0" y="58"/>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0" name="Freeform 27"/>
            <p:cNvSpPr>
              <a:spLocks/>
            </p:cNvSpPr>
            <p:nvPr/>
          </p:nvSpPr>
          <p:spPr bwMode="auto">
            <a:xfrm>
              <a:off x="2078" y="3547"/>
              <a:ext cx="688" cy="393"/>
            </a:xfrm>
            <a:custGeom>
              <a:avLst/>
              <a:gdLst>
                <a:gd name="T0" fmla="*/ 0 w 522"/>
                <a:gd name="T1" fmla="*/ 57 h 298"/>
                <a:gd name="T2" fmla="*/ 0 w 522"/>
                <a:gd name="T3" fmla="*/ 0 h 298"/>
                <a:gd name="T4" fmla="*/ 688 w 522"/>
                <a:gd name="T5" fmla="*/ 0 h 298"/>
                <a:gd name="T6" fmla="*/ 688 w 522"/>
                <a:gd name="T7" fmla="*/ 393 h 298"/>
                <a:gd name="T8" fmla="*/ 0 60000 65536"/>
                <a:gd name="T9" fmla="*/ 0 60000 65536"/>
                <a:gd name="T10" fmla="*/ 0 60000 65536"/>
                <a:gd name="T11" fmla="*/ 0 60000 65536"/>
                <a:gd name="T12" fmla="*/ 0 w 522"/>
                <a:gd name="T13" fmla="*/ 0 h 298"/>
                <a:gd name="T14" fmla="*/ 522 w 522"/>
                <a:gd name="T15" fmla="*/ 298 h 298"/>
              </a:gdLst>
              <a:ahLst/>
              <a:cxnLst>
                <a:cxn ang="T8">
                  <a:pos x="T0" y="T1"/>
                </a:cxn>
                <a:cxn ang="T9">
                  <a:pos x="T2" y="T3"/>
                </a:cxn>
                <a:cxn ang="T10">
                  <a:pos x="T4" y="T5"/>
                </a:cxn>
                <a:cxn ang="T11">
                  <a:pos x="T6" y="T7"/>
                </a:cxn>
              </a:cxnLst>
              <a:rect l="T12" t="T13" r="T14" b="T15"/>
              <a:pathLst>
                <a:path w="522" h="298">
                  <a:moveTo>
                    <a:pt x="0" y="43"/>
                  </a:moveTo>
                  <a:lnTo>
                    <a:pt x="0" y="0"/>
                  </a:lnTo>
                  <a:lnTo>
                    <a:pt x="522" y="0"/>
                  </a:lnTo>
                  <a:lnTo>
                    <a:pt x="522" y="29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1" name="Freeform 28"/>
            <p:cNvSpPr>
              <a:spLocks/>
            </p:cNvSpPr>
            <p:nvPr/>
          </p:nvSpPr>
          <p:spPr bwMode="auto">
            <a:xfrm>
              <a:off x="4424" y="3450"/>
              <a:ext cx="583" cy="490"/>
            </a:xfrm>
            <a:custGeom>
              <a:avLst/>
              <a:gdLst>
                <a:gd name="T0" fmla="*/ 0 w 442"/>
                <a:gd name="T1" fmla="*/ 209 h 372"/>
                <a:gd name="T2" fmla="*/ 0 w 442"/>
                <a:gd name="T3" fmla="*/ 0 h 372"/>
                <a:gd name="T4" fmla="*/ 583 w 442"/>
                <a:gd name="T5" fmla="*/ 0 h 372"/>
                <a:gd name="T6" fmla="*/ 583 w 442"/>
                <a:gd name="T7" fmla="*/ 490 h 372"/>
                <a:gd name="T8" fmla="*/ 0 60000 65536"/>
                <a:gd name="T9" fmla="*/ 0 60000 65536"/>
                <a:gd name="T10" fmla="*/ 0 60000 65536"/>
                <a:gd name="T11" fmla="*/ 0 60000 65536"/>
                <a:gd name="T12" fmla="*/ 0 w 442"/>
                <a:gd name="T13" fmla="*/ 0 h 372"/>
                <a:gd name="T14" fmla="*/ 442 w 442"/>
                <a:gd name="T15" fmla="*/ 372 h 372"/>
              </a:gdLst>
              <a:ahLst/>
              <a:cxnLst>
                <a:cxn ang="T8">
                  <a:pos x="T0" y="T1"/>
                </a:cxn>
                <a:cxn ang="T9">
                  <a:pos x="T2" y="T3"/>
                </a:cxn>
                <a:cxn ang="T10">
                  <a:pos x="T4" y="T5"/>
                </a:cxn>
                <a:cxn ang="T11">
                  <a:pos x="T6" y="T7"/>
                </a:cxn>
              </a:cxnLst>
              <a:rect l="T12" t="T13" r="T14" b="T15"/>
              <a:pathLst>
                <a:path w="442" h="372">
                  <a:moveTo>
                    <a:pt x="0" y="159"/>
                  </a:moveTo>
                  <a:lnTo>
                    <a:pt x="0" y="0"/>
                  </a:lnTo>
                  <a:lnTo>
                    <a:pt x="442" y="0"/>
                  </a:lnTo>
                  <a:lnTo>
                    <a:pt x="442" y="37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2" name="Freeform 29"/>
            <p:cNvSpPr>
              <a:spLocks/>
            </p:cNvSpPr>
            <p:nvPr/>
          </p:nvSpPr>
          <p:spPr bwMode="auto">
            <a:xfrm>
              <a:off x="2422" y="3351"/>
              <a:ext cx="493" cy="589"/>
            </a:xfrm>
            <a:custGeom>
              <a:avLst/>
              <a:gdLst>
                <a:gd name="T0" fmla="*/ 0 w 374"/>
                <a:gd name="T1" fmla="*/ 196 h 447"/>
                <a:gd name="T2" fmla="*/ 0 w 374"/>
                <a:gd name="T3" fmla="*/ 0 h 447"/>
                <a:gd name="T4" fmla="*/ 493 w 374"/>
                <a:gd name="T5" fmla="*/ 0 h 447"/>
                <a:gd name="T6" fmla="*/ 493 w 374"/>
                <a:gd name="T7" fmla="*/ 589 h 447"/>
                <a:gd name="T8" fmla="*/ 0 60000 65536"/>
                <a:gd name="T9" fmla="*/ 0 60000 65536"/>
                <a:gd name="T10" fmla="*/ 0 60000 65536"/>
                <a:gd name="T11" fmla="*/ 0 60000 65536"/>
                <a:gd name="T12" fmla="*/ 0 w 374"/>
                <a:gd name="T13" fmla="*/ 0 h 447"/>
                <a:gd name="T14" fmla="*/ 374 w 374"/>
                <a:gd name="T15" fmla="*/ 447 h 447"/>
              </a:gdLst>
              <a:ahLst/>
              <a:cxnLst>
                <a:cxn ang="T8">
                  <a:pos x="T0" y="T1"/>
                </a:cxn>
                <a:cxn ang="T9">
                  <a:pos x="T2" y="T3"/>
                </a:cxn>
                <a:cxn ang="T10">
                  <a:pos x="T4" y="T5"/>
                </a:cxn>
                <a:cxn ang="T11">
                  <a:pos x="T6" y="T7"/>
                </a:cxn>
              </a:cxnLst>
              <a:rect l="T12" t="T13" r="T14" b="T15"/>
              <a:pathLst>
                <a:path w="374" h="447">
                  <a:moveTo>
                    <a:pt x="0" y="149"/>
                  </a:moveTo>
                  <a:lnTo>
                    <a:pt x="0" y="0"/>
                  </a:lnTo>
                  <a:lnTo>
                    <a:pt x="374" y="0"/>
                  </a:lnTo>
                  <a:lnTo>
                    <a:pt x="374" y="4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3" name="Freeform 30"/>
            <p:cNvSpPr>
              <a:spLocks/>
            </p:cNvSpPr>
            <p:nvPr/>
          </p:nvSpPr>
          <p:spPr bwMode="auto">
            <a:xfrm>
              <a:off x="2668" y="3190"/>
              <a:ext cx="397" cy="750"/>
            </a:xfrm>
            <a:custGeom>
              <a:avLst/>
              <a:gdLst>
                <a:gd name="T0" fmla="*/ 0 w 301"/>
                <a:gd name="T1" fmla="*/ 161 h 569"/>
                <a:gd name="T2" fmla="*/ 0 w 301"/>
                <a:gd name="T3" fmla="*/ 0 h 569"/>
                <a:gd name="T4" fmla="*/ 397 w 301"/>
                <a:gd name="T5" fmla="*/ 0 h 569"/>
                <a:gd name="T6" fmla="*/ 397 w 301"/>
                <a:gd name="T7" fmla="*/ 750 h 569"/>
                <a:gd name="T8" fmla="*/ 0 60000 65536"/>
                <a:gd name="T9" fmla="*/ 0 60000 65536"/>
                <a:gd name="T10" fmla="*/ 0 60000 65536"/>
                <a:gd name="T11" fmla="*/ 0 60000 65536"/>
                <a:gd name="T12" fmla="*/ 0 w 301"/>
                <a:gd name="T13" fmla="*/ 0 h 569"/>
                <a:gd name="T14" fmla="*/ 301 w 301"/>
                <a:gd name="T15" fmla="*/ 569 h 569"/>
              </a:gdLst>
              <a:ahLst/>
              <a:cxnLst>
                <a:cxn ang="T8">
                  <a:pos x="T0" y="T1"/>
                </a:cxn>
                <a:cxn ang="T9">
                  <a:pos x="T2" y="T3"/>
                </a:cxn>
                <a:cxn ang="T10">
                  <a:pos x="T4" y="T5"/>
                </a:cxn>
                <a:cxn ang="T11">
                  <a:pos x="T6" y="T7"/>
                </a:cxn>
              </a:cxnLst>
              <a:rect l="T12" t="T13" r="T14" b="T15"/>
              <a:pathLst>
                <a:path w="301" h="569">
                  <a:moveTo>
                    <a:pt x="0" y="122"/>
                  </a:moveTo>
                  <a:lnTo>
                    <a:pt x="0" y="0"/>
                  </a:lnTo>
                  <a:lnTo>
                    <a:pt x="301" y="0"/>
                  </a:lnTo>
                  <a:lnTo>
                    <a:pt x="301" y="56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4" name="Freeform 31"/>
            <p:cNvSpPr>
              <a:spLocks/>
            </p:cNvSpPr>
            <p:nvPr/>
          </p:nvSpPr>
          <p:spPr bwMode="auto">
            <a:xfrm>
              <a:off x="4715" y="3106"/>
              <a:ext cx="442" cy="834"/>
            </a:xfrm>
            <a:custGeom>
              <a:avLst/>
              <a:gdLst>
                <a:gd name="T0" fmla="*/ 0 w 335"/>
                <a:gd name="T1" fmla="*/ 344 h 633"/>
                <a:gd name="T2" fmla="*/ 0 w 335"/>
                <a:gd name="T3" fmla="*/ 0 h 633"/>
                <a:gd name="T4" fmla="*/ 442 w 335"/>
                <a:gd name="T5" fmla="*/ 0 h 633"/>
                <a:gd name="T6" fmla="*/ 442 w 335"/>
                <a:gd name="T7" fmla="*/ 834 h 633"/>
                <a:gd name="T8" fmla="*/ 0 60000 65536"/>
                <a:gd name="T9" fmla="*/ 0 60000 65536"/>
                <a:gd name="T10" fmla="*/ 0 60000 65536"/>
                <a:gd name="T11" fmla="*/ 0 60000 65536"/>
                <a:gd name="T12" fmla="*/ 0 w 335"/>
                <a:gd name="T13" fmla="*/ 0 h 633"/>
                <a:gd name="T14" fmla="*/ 335 w 335"/>
                <a:gd name="T15" fmla="*/ 633 h 633"/>
              </a:gdLst>
              <a:ahLst/>
              <a:cxnLst>
                <a:cxn ang="T8">
                  <a:pos x="T0" y="T1"/>
                </a:cxn>
                <a:cxn ang="T9">
                  <a:pos x="T2" y="T3"/>
                </a:cxn>
                <a:cxn ang="T10">
                  <a:pos x="T4" y="T5"/>
                </a:cxn>
                <a:cxn ang="T11">
                  <a:pos x="T6" y="T7"/>
                </a:cxn>
              </a:cxnLst>
              <a:rect l="T12" t="T13" r="T14" b="T15"/>
              <a:pathLst>
                <a:path w="335" h="633">
                  <a:moveTo>
                    <a:pt x="0" y="261"/>
                  </a:moveTo>
                  <a:lnTo>
                    <a:pt x="0" y="0"/>
                  </a:lnTo>
                  <a:lnTo>
                    <a:pt x="335" y="0"/>
                  </a:lnTo>
                  <a:lnTo>
                    <a:pt x="335" y="63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5" name="Freeform 32"/>
            <p:cNvSpPr>
              <a:spLocks/>
            </p:cNvSpPr>
            <p:nvPr/>
          </p:nvSpPr>
          <p:spPr bwMode="auto">
            <a:xfrm>
              <a:off x="2862" y="1208"/>
              <a:ext cx="2071" cy="1982"/>
            </a:xfrm>
            <a:custGeom>
              <a:avLst/>
              <a:gdLst>
                <a:gd name="T0" fmla="*/ 2071 w 1571"/>
                <a:gd name="T1" fmla="*/ 1898 h 1504"/>
                <a:gd name="T2" fmla="*/ 2071 w 1571"/>
                <a:gd name="T3" fmla="*/ 0 h 1504"/>
                <a:gd name="T4" fmla="*/ 0 w 1571"/>
                <a:gd name="T5" fmla="*/ 0 h 1504"/>
                <a:gd name="T6" fmla="*/ 0 w 1571"/>
                <a:gd name="T7" fmla="*/ 1982 h 1504"/>
                <a:gd name="T8" fmla="*/ 0 60000 65536"/>
                <a:gd name="T9" fmla="*/ 0 60000 65536"/>
                <a:gd name="T10" fmla="*/ 0 60000 65536"/>
                <a:gd name="T11" fmla="*/ 0 60000 65536"/>
                <a:gd name="T12" fmla="*/ 0 w 1571"/>
                <a:gd name="T13" fmla="*/ 0 h 1504"/>
                <a:gd name="T14" fmla="*/ 1571 w 1571"/>
                <a:gd name="T15" fmla="*/ 1504 h 1504"/>
              </a:gdLst>
              <a:ahLst/>
              <a:cxnLst>
                <a:cxn ang="T8">
                  <a:pos x="T0" y="T1"/>
                </a:cxn>
                <a:cxn ang="T9">
                  <a:pos x="T2" y="T3"/>
                </a:cxn>
                <a:cxn ang="T10">
                  <a:pos x="T4" y="T5"/>
                </a:cxn>
                <a:cxn ang="T11">
                  <a:pos x="T6" y="T7"/>
                </a:cxn>
              </a:cxnLst>
              <a:rect l="T12" t="T13" r="T14" b="T15"/>
              <a:pathLst>
                <a:path w="1571" h="1504">
                  <a:moveTo>
                    <a:pt x="1571" y="1440"/>
                  </a:moveTo>
                  <a:lnTo>
                    <a:pt x="1571" y="0"/>
                  </a:lnTo>
                  <a:lnTo>
                    <a:pt x="0" y="0"/>
                  </a:lnTo>
                  <a:lnTo>
                    <a:pt x="0" y="150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6" name="Line 33"/>
            <p:cNvSpPr>
              <a:spLocks noChangeShapeType="1"/>
            </p:cNvSpPr>
            <p:nvPr/>
          </p:nvSpPr>
          <p:spPr bwMode="auto">
            <a:xfrm>
              <a:off x="674" y="3933"/>
              <a:ext cx="4632" cy="2"/>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0483"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917700"/>
            <a:ext cx="34512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20484" name="Text Box 35"/>
          <p:cNvSpPr txBox="1">
            <a:spLocks noChangeArrowheads="1"/>
          </p:cNvSpPr>
          <p:nvPr/>
        </p:nvSpPr>
        <p:spPr bwMode="auto">
          <a:xfrm>
            <a:off x="212725" y="600075"/>
            <a:ext cx="8931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We can look at the dendrogram to determine the “correct” number of clusters. </a:t>
            </a:r>
            <a:endParaRPr lang="en-US" altLang="en-US" sz="2000">
              <a:solidFill>
                <a:schemeClr val="bg2"/>
              </a:solidFill>
            </a:endParaRPr>
          </a:p>
        </p:txBody>
      </p:sp>
      <p:sp>
        <p:nvSpPr>
          <p:cNvPr id="20485" name="TextBox 35"/>
          <p:cNvSpPr txBox="1">
            <a:spLocks noChangeArrowheads="1"/>
          </p:cNvSpPr>
          <p:nvPr/>
        </p:nvSpPr>
        <p:spPr bwMode="auto">
          <a:xfrm>
            <a:off x="486568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422965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323850" y="2562225"/>
            <a:ext cx="2952750" cy="2705100"/>
            <a:chOff x="3164" y="1404"/>
            <a:chExt cx="2400" cy="2400"/>
          </a:xfrm>
        </p:grpSpPr>
        <p:sp>
          <p:nvSpPr>
            <p:cNvPr id="21545" name="Rectangle 3"/>
            <p:cNvSpPr>
              <a:spLocks noChangeArrowheads="1"/>
            </p:cNvSpPr>
            <p:nvPr/>
          </p:nvSpPr>
          <p:spPr bwMode="auto">
            <a:xfrm>
              <a:off x="316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6" name="Rectangle 4"/>
            <p:cNvSpPr>
              <a:spLocks noChangeArrowheads="1"/>
            </p:cNvSpPr>
            <p:nvPr/>
          </p:nvSpPr>
          <p:spPr bwMode="auto">
            <a:xfrm>
              <a:off x="340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7" name="Rectangle 5"/>
            <p:cNvSpPr>
              <a:spLocks noChangeArrowheads="1"/>
            </p:cNvSpPr>
            <p:nvPr/>
          </p:nvSpPr>
          <p:spPr bwMode="auto">
            <a:xfrm>
              <a:off x="364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8" name="Rectangle 6"/>
            <p:cNvSpPr>
              <a:spLocks noChangeArrowheads="1"/>
            </p:cNvSpPr>
            <p:nvPr/>
          </p:nvSpPr>
          <p:spPr bwMode="auto">
            <a:xfrm>
              <a:off x="388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9" name="Rectangle 7"/>
            <p:cNvSpPr>
              <a:spLocks noChangeArrowheads="1"/>
            </p:cNvSpPr>
            <p:nvPr/>
          </p:nvSpPr>
          <p:spPr bwMode="auto">
            <a:xfrm>
              <a:off x="412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0" name="Rectangle 8"/>
            <p:cNvSpPr>
              <a:spLocks noChangeArrowheads="1"/>
            </p:cNvSpPr>
            <p:nvPr/>
          </p:nvSpPr>
          <p:spPr bwMode="auto">
            <a:xfrm>
              <a:off x="436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1" name="Rectangle 9"/>
            <p:cNvSpPr>
              <a:spLocks noChangeArrowheads="1"/>
            </p:cNvSpPr>
            <p:nvPr/>
          </p:nvSpPr>
          <p:spPr bwMode="auto">
            <a:xfrm>
              <a:off x="460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2" name="Rectangle 10"/>
            <p:cNvSpPr>
              <a:spLocks noChangeArrowheads="1"/>
            </p:cNvSpPr>
            <p:nvPr/>
          </p:nvSpPr>
          <p:spPr bwMode="auto">
            <a:xfrm>
              <a:off x="484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3" name="Rectangle 11"/>
            <p:cNvSpPr>
              <a:spLocks noChangeArrowheads="1"/>
            </p:cNvSpPr>
            <p:nvPr/>
          </p:nvSpPr>
          <p:spPr bwMode="auto">
            <a:xfrm>
              <a:off x="508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4" name="Rectangle 12"/>
            <p:cNvSpPr>
              <a:spLocks noChangeArrowheads="1"/>
            </p:cNvSpPr>
            <p:nvPr/>
          </p:nvSpPr>
          <p:spPr bwMode="auto">
            <a:xfrm>
              <a:off x="532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5" name="Rectangle 13"/>
            <p:cNvSpPr>
              <a:spLocks noChangeArrowheads="1"/>
            </p:cNvSpPr>
            <p:nvPr/>
          </p:nvSpPr>
          <p:spPr bwMode="auto">
            <a:xfrm>
              <a:off x="316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6" name="Rectangle 14"/>
            <p:cNvSpPr>
              <a:spLocks noChangeArrowheads="1"/>
            </p:cNvSpPr>
            <p:nvPr/>
          </p:nvSpPr>
          <p:spPr bwMode="auto">
            <a:xfrm>
              <a:off x="340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7" name="Rectangle 15"/>
            <p:cNvSpPr>
              <a:spLocks noChangeArrowheads="1"/>
            </p:cNvSpPr>
            <p:nvPr/>
          </p:nvSpPr>
          <p:spPr bwMode="auto">
            <a:xfrm>
              <a:off x="364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8" name="Rectangle 16"/>
            <p:cNvSpPr>
              <a:spLocks noChangeArrowheads="1"/>
            </p:cNvSpPr>
            <p:nvPr/>
          </p:nvSpPr>
          <p:spPr bwMode="auto">
            <a:xfrm>
              <a:off x="388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9" name="Rectangle 17"/>
            <p:cNvSpPr>
              <a:spLocks noChangeArrowheads="1"/>
            </p:cNvSpPr>
            <p:nvPr/>
          </p:nvSpPr>
          <p:spPr bwMode="auto">
            <a:xfrm>
              <a:off x="412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0" name="Rectangle 18"/>
            <p:cNvSpPr>
              <a:spLocks noChangeArrowheads="1"/>
            </p:cNvSpPr>
            <p:nvPr/>
          </p:nvSpPr>
          <p:spPr bwMode="auto">
            <a:xfrm>
              <a:off x="436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1" name="Rectangle 19"/>
            <p:cNvSpPr>
              <a:spLocks noChangeArrowheads="1"/>
            </p:cNvSpPr>
            <p:nvPr/>
          </p:nvSpPr>
          <p:spPr bwMode="auto">
            <a:xfrm>
              <a:off x="460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2" name="Rectangle 20"/>
            <p:cNvSpPr>
              <a:spLocks noChangeArrowheads="1"/>
            </p:cNvSpPr>
            <p:nvPr/>
          </p:nvSpPr>
          <p:spPr bwMode="auto">
            <a:xfrm>
              <a:off x="484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3" name="Rectangle 21"/>
            <p:cNvSpPr>
              <a:spLocks noChangeArrowheads="1"/>
            </p:cNvSpPr>
            <p:nvPr/>
          </p:nvSpPr>
          <p:spPr bwMode="auto">
            <a:xfrm>
              <a:off x="508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4" name="Rectangle 22"/>
            <p:cNvSpPr>
              <a:spLocks noChangeArrowheads="1"/>
            </p:cNvSpPr>
            <p:nvPr/>
          </p:nvSpPr>
          <p:spPr bwMode="auto">
            <a:xfrm>
              <a:off x="532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5" name="Rectangle 23"/>
            <p:cNvSpPr>
              <a:spLocks noChangeArrowheads="1"/>
            </p:cNvSpPr>
            <p:nvPr/>
          </p:nvSpPr>
          <p:spPr bwMode="auto">
            <a:xfrm>
              <a:off x="316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6" name="Rectangle 24"/>
            <p:cNvSpPr>
              <a:spLocks noChangeArrowheads="1"/>
            </p:cNvSpPr>
            <p:nvPr/>
          </p:nvSpPr>
          <p:spPr bwMode="auto">
            <a:xfrm>
              <a:off x="340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7" name="Rectangle 25"/>
            <p:cNvSpPr>
              <a:spLocks noChangeArrowheads="1"/>
            </p:cNvSpPr>
            <p:nvPr/>
          </p:nvSpPr>
          <p:spPr bwMode="auto">
            <a:xfrm>
              <a:off x="364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8" name="Rectangle 26"/>
            <p:cNvSpPr>
              <a:spLocks noChangeArrowheads="1"/>
            </p:cNvSpPr>
            <p:nvPr/>
          </p:nvSpPr>
          <p:spPr bwMode="auto">
            <a:xfrm>
              <a:off x="388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9" name="Rectangle 27"/>
            <p:cNvSpPr>
              <a:spLocks noChangeArrowheads="1"/>
            </p:cNvSpPr>
            <p:nvPr/>
          </p:nvSpPr>
          <p:spPr bwMode="auto">
            <a:xfrm>
              <a:off x="412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0" name="Rectangle 28"/>
            <p:cNvSpPr>
              <a:spLocks noChangeArrowheads="1"/>
            </p:cNvSpPr>
            <p:nvPr/>
          </p:nvSpPr>
          <p:spPr bwMode="auto">
            <a:xfrm>
              <a:off x="436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1" name="Rectangle 29"/>
            <p:cNvSpPr>
              <a:spLocks noChangeArrowheads="1"/>
            </p:cNvSpPr>
            <p:nvPr/>
          </p:nvSpPr>
          <p:spPr bwMode="auto">
            <a:xfrm>
              <a:off x="460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2" name="Rectangle 30"/>
            <p:cNvSpPr>
              <a:spLocks noChangeArrowheads="1"/>
            </p:cNvSpPr>
            <p:nvPr/>
          </p:nvSpPr>
          <p:spPr bwMode="auto">
            <a:xfrm>
              <a:off x="484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3" name="Rectangle 31"/>
            <p:cNvSpPr>
              <a:spLocks noChangeArrowheads="1"/>
            </p:cNvSpPr>
            <p:nvPr/>
          </p:nvSpPr>
          <p:spPr bwMode="auto">
            <a:xfrm>
              <a:off x="508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4" name="Rectangle 32"/>
            <p:cNvSpPr>
              <a:spLocks noChangeArrowheads="1"/>
            </p:cNvSpPr>
            <p:nvPr/>
          </p:nvSpPr>
          <p:spPr bwMode="auto">
            <a:xfrm>
              <a:off x="532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5" name="Rectangle 33"/>
            <p:cNvSpPr>
              <a:spLocks noChangeArrowheads="1"/>
            </p:cNvSpPr>
            <p:nvPr/>
          </p:nvSpPr>
          <p:spPr bwMode="auto">
            <a:xfrm>
              <a:off x="316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6" name="Rectangle 34"/>
            <p:cNvSpPr>
              <a:spLocks noChangeArrowheads="1"/>
            </p:cNvSpPr>
            <p:nvPr/>
          </p:nvSpPr>
          <p:spPr bwMode="auto">
            <a:xfrm>
              <a:off x="340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7" name="Rectangle 35"/>
            <p:cNvSpPr>
              <a:spLocks noChangeArrowheads="1"/>
            </p:cNvSpPr>
            <p:nvPr/>
          </p:nvSpPr>
          <p:spPr bwMode="auto">
            <a:xfrm>
              <a:off x="364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8" name="Rectangle 36"/>
            <p:cNvSpPr>
              <a:spLocks noChangeArrowheads="1"/>
            </p:cNvSpPr>
            <p:nvPr/>
          </p:nvSpPr>
          <p:spPr bwMode="auto">
            <a:xfrm>
              <a:off x="388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9" name="Rectangle 37"/>
            <p:cNvSpPr>
              <a:spLocks noChangeArrowheads="1"/>
            </p:cNvSpPr>
            <p:nvPr/>
          </p:nvSpPr>
          <p:spPr bwMode="auto">
            <a:xfrm>
              <a:off x="412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0" name="Rectangle 38"/>
            <p:cNvSpPr>
              <a:spLocks noChangeArrowheads="1"/>
            </p:cNvSpPr>
            <p:nvPr/>
          </p:nvSpPr>
          <p:spPr bwMode="auto">
            <a:xfrm>
              <a:off x="436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1" name="Rectangle 39"/>
            <p:cNvSpPr>
              <a:spLocks noChangeArrowheads="1"/>
            </p:cNvSpPr>
            <p:nvPr/>
          </p:nvSpPr>
          <p:spPr bwMode="auto">
            <a:xfrm>
              <a:off x="460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2" name="Rectangle 40"/>
            <p:cNvSpPr>
              <a:spLocks noChangeArrowheads="1"/>
            </p:cNvSpPr>
            <p:nvPr/>
          </p:nvSpPr>
          <p:spPr bwMode="auto">
            <a:xfrm>
              <a:off x="484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3" name="Rectangle 41"/>
            <p:cNvSpPr>
              <a:spLocks noChangeArrowheads="1"/>
            </p:cNvSpPr>
            <p:nvPr/>
          </p:nvSpPr>
          <p:spPr bwMode="auto">
            <a:xfrm>
              <a:off x="508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4" name="Rectangle 42"/>
            <p:cNvSpPr>
              <a:spLocks noChangeArrowheads="1"/>
            </p:cNvSpPr>
            <p:nvPr/>
          </p:nvSpPr>
          <p:spPr bwMode="auto">
            <a:xfrm>
              <a:off x="532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5" name="Rectangle 43"/>
            <p:cNvSpPr>
              <a:spLocks noChangeArrowheads="1"/>
            </p:cNvSpPr>
            <p:nvPr/>
          </p:nvSpPr>
          <p:spPr bwMode="auto">
            <a:xfrm>
              <a:off x="316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6" name="Rectangle 44"/>
            <p:cNvSpPr>
              <a:spLocks noChangeArrowheads="1"/>
            </p:cNvSpPr>
            <p:nvPr/>
          </p:nvSpPr>
          <p:spPr bwMode="auto">
            <a:xfrm>
              <a:off x="340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7" name="Rectangle 45"/>
            <p:cNvSpPr>
              <a:spLocks noChangeArrowheads="1"/>
            </p:cNvSpPr>
            <p:nvPr/>
          </p:nvSpPr>
          <p:spPr bwMode="auto">
            <a:xfrm>
              <a:off x="364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8" name="Rectangle 46"/>
            <p:cNvSpPr>
              <a:spLocks noChangeArrowheads="1"/>
            </p:cNvSpPr>
            <p:nvPr/>
          </p:nvSpPr>
          <p:spPr bwMode="auto">
            <a:xfrm>
              <a:off x="388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9" name="Rectangle 47"/>
            <p:cNvSpPr>
              <a:spLocks noChangeArrowheads="1"/>
            </p:cNvSpPr>
            <p:nvPr/>
          </p:nvSpPr>
          <p:spPr bwMode="auto">
            <a:xfrm>
              <a:off x="412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0" name="Rectangle 48"/>
            <p:cNvSpPr>
              <a:spLocks noChangeArrowheads="1"/>
            </p:cNvSpPr>
            <p:nvPr/>
          </p:nvSpPr>
          <p:spPr bwMode="auto">
            <a:xfrm>
              <a:off x="436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1" name="Rectangle 49"/>
            <p:cNvSpPr>
              <a:spLocks noChangeArrowheads="1"/>
            </p:cNvSpPr>
            <p:nvPr/>
          </p:nvSpPr>
          <p:spPr bwMode="auto">
            <a:xfrm>
              <a:off x="460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2" name="Rectangle 50"/>
            <p:cNvSpPr>
              <a:spLocks noChangeArrowheads="1"/>
            </p:cNvSpPr>
            <p:nvPr/>
          </p:nvSpPr>
          <p:spPr bwMode="auto">
            <a:xfrm>
              <a:off x="484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3" name="Rectangle 51"/>
            <p:cNvSpPr>
              <a:spLocks noChangeArrowheads="1"/>
            </p:cNvSpPr>
            <p:nvPr/>
          </p:nvSpPr>
          <p:spPr bwMode="auto">
            <a:xfrm>
              <a:off x="508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4" name="Rectangle 52"/>
            <p:cNvSpPr>
              <a:spLocks noChangeArrowheads="1"/>
            </p:cNvSpPr>
            <p:nvPr/>
          </p:nvSpPr>
          <p:spPr bwMode="auto">
            <a:xfrm>
              <a:off x="532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5" name="Rectangle 53"/>
            <p:cNvSpPr>
              <a:spLocks noChangeArrowheads="1"/>
            </p:cNvSpPr>
            <p:nvPr/>
          </p:nvSpPr>
          <p:spPr bwMode="auto">
            <a:xfrm>
              <a:off x="316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6" name="Rectangle 54"/>
            <p:cNvSpPr>
              <a:spLocks noChangeArrowheads="1"/>
            </p:cNvSpPr>
            <p:nvPr/>
          </p:nvSpPr>
          <p:spPr bwMode="auto">
            <a:xfrm>
              <a:off x="340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7" name="Rectangle 55"/>
            <p:cNvSpPr>
              <a:spLocks noChangeArrowheads="1"/>
            </p:cNvSpPr>
            <p:nvPr/>
          </p:nvSpPr>
          <p:spPr bwMode="auto">
            <a:xfrm>
              <a:off x="364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8" name="Rectangle 56"/>
            <p:cNvSpPr>
              <a:spLocks noChangeArrowheads="1"/>
            </p:cNvSpPr>
            <p:nvPr/>
          </p:nvSpPr>
          <p:spPr bwMode="auto">
            <a:xfrm>
              <a:off x="388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9" name="Rectangle 57"/>
            <p:cNvSpPr>
              <a:spLocks noChangeArrowheads="1"/>
            </p:cNvSpPr>
            <p:nvPr/>
          </p:nvSpPr>
          <p:spPr bwMode="auto">
            <a:xfrm>
              <a:off x="412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0" name="Rectangle 58"/>
            <p:cNvSpPr>
              <a:spLocks noChangeArrowheads="1"/>
            </p:cNvSpPr>
            <p:nvPr/>
          </p:nvSpPr>
          <p:spPr bwMode="auto">
            <a:xfrm>
              <a:off x="436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1" name="Rectangle 59"/>
            <p:cNvSpPr>
              <a:spLocks noChangeArrowheads="1"/>
            </p:cNvSpPr>
            <p:nvPr/>
          </p:nvSpPr>
          <p:spPr bwMode="auto">
            <a:xfrm>
              <a:off x="460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2" name="Rectangle 60"/>
            <p:cNvSpPr>
              <a:spLocks noChangeArrowheads="1"/>
            </p:cNvSpPr>
            <p:nvPr/>
          </p:nvSpPr>
          <p:spPr bwMode="auto">
            <a:xfrm>
              <a:off x="484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3" name="Rectangle 61"/>
            <p:cNvSpPr>
              <a:spLocks noChangeArrowheads="1"/>
            </p:cNvSpPr>
            <p:nvPr/>
          </p:nvSpPr>
          <p:spPr bwMode="auto">
            <a:xfrm>
              <a:off x="508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4" name="Rectangle 62"/>
            <p:cNvSpPr>
              <a:spLocks noChangeArrowheads="1"/>
            </p:cNvSpPr>
            <p:nvPr/>
          </p:nvSpPr>
          <p:spPr bwMode="auto">
            <a:xfrm>
              <a:off x="532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5" name="Rectangle 63"/>
            <p:cNvSpPr>
              <a:spLocks noChangeArrowheads="1"/>
            </p:cNvSpPr>
            <p:nvPr/>
          </p:nvSpPr>
          <p:spPr bwMode="auto">
            <a:xfrm>
              <a:off x="316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6" name="Rectangle 64"/>
            <p:cNvSpPr>
              <a:spLocks noChangeArrowheads="1"/>
            </p:cNvSpPr>
            <p:nvPr/>
          </p:nvSpPr>
          <p:spPr bwMode="auto">
            <a:xfrm>
              <a:off x="340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7" name="Rectangle 65"/>
            <p:cNvSpPr>
              <a:spLocks noChangeArrowheads="1"/>
            </p:cNvSpPr>
            <p:nvPr/>
          </p:nvSpPr>
          <p:spPr bwMode="auto">
            <a:xfrm>
              <a:off x="364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8" name="Rectangle 66"/>
            <p:cNvSpPr>
              <a:spLocks noChangeArrowheads="1"/>
            </p:cNvSpPr>
            <p:nvPr/>
          </p:nvSpPr>
          <p:spPr bwMode="auto">
            <a:xfrm>
              <a:off x="388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9" name="Rectangle 67"/>
            <p:cNvSpPr>
              <a:spLocks noChangeArrowheads="1"/>
            </p:cNvSpPr>
            <p:nvPr/>
          </p:nvSpPr>
          <p:spPr bwMode="auto">
            <a:xfrm>
              <a:off x="412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0" name="Rectangle 68"/>
            <p:cNvSpPr>
              <a:spLocks noChangeArrowheads="1"/>
            </p:cNvSpPr>
            <p:nvPr/>
          </p:nvSpPr>
          <p:spPr bwMode="auto">
            <a:xfrm>
              <a:off x="436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1" name="Rectangle 69"/>
            <p:cNvSpPr>
              <a:spLocks noChangeArrowheads="1"/>
            </p:cNvSpPr>
            <p:nvPr/>
          </p:nvSpPr>
          <p:spPr bwMode="auto">
            <a:xfrm>
              <a:off x="460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2" name="Rectangle 70"/>
            <p:cNvSpPr>
              <a:spLocks noChangeArrowheads="1"/>
            </p:cNvSpPr>
            <p:nvPr/>
          </p:nvSpPr>
          <p:spPr bwMode="auto">
            <a:xfrm>
              <a:off x="484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3" name="Rectangle 71"/>
            <p:cNvSpPr>
              <a:spLocks noChangeArrowheads="1"/>
            </p:cNvSpPr>
            <p:nvPr/>
          </p:nvSpPr>
          <p:spPr bwMode="auto">
            <a:xfrm>
              <a:off x="508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4" name="Rectangle 72"/>
            <p:cNvSpPr>
              <a:spLocks noChangeArrowheads="1"/>
            </p:cNvSpPr>
            <p:nvPr/>
          </p:nvSpPr>
          <p:spPr bwMode="auto">
            <a:xfrm>
              <a:off x="532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5" name="Rectangle 73"/>
            <p:cNvSpPr>
              <a:spLocks noChangeArrowheads="1"/>
            </p:cNvSpPr>
            <p:nvPr/>
          </p:nvSpPr>
          <p:spPr bwMode="auto">
            <a:xfrm>
              <a:off x="316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6" name="Rectangle 74"/>
            <p:cNvSpPr>
              <a:spLocks noChangeArrowheads="1"/>
            </p:cNvSpPr>
            <p:nvPr/>
          </p:nvSpPr>
          <p:spPr bwMode="auto">
            <a:xfrm>
              <a:off x="340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7" name="Rectangle 75"/>
            <p:cNvSpPr>
              <a:spLocks noChangeArrowheads="1"/>
            </p:cNvSpPr>
            <p:nvPr/>
          </p:nvSpPr>
          <p:spPr bwMode="auto">
            <a:xfrm>
              <a:off x="364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8" name="Rectangle 76"/>
            <p:cNvSpPr>
              <a:spLocks noChangeArrowheads="1"/>
            </p:cNvSpPr>
            <p:nvPr/>
          </p:nvSpPr>
          <p:spPr bwMode="auto">
            <a:xfrm>
              <a:off x="388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9" name="Rectangle 77"/>
            <p:cNvSpPr>
              <a:spLocks noChangeArrowheads="1"/>
            </p:cNvSpPr>
            <p:nvPr/>
          </p:nvSpPr>
          <p:spPr bwMode="auto">
            <a:xfrm>
              <a:off x="412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0" name="Rectangle 78"/>
            <p:cNvSpPr>
              <a:spLocks noChangeArrowheads="1"/>
            </p:cNvSpPr>
            <p:nvPr/>
          </p:nvSpPr>
          <p:spPr bwMode="auto">
            <a:xfrm>
              <a:off x="436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1" name="Rectangle 79"/>
            <p:cNvSpPr>
              <a:spLocks noChangeArrowheads="1"/>
            </p:cNvSpPr>
            <p:nvPr/>
          </p:nvSpPr>
          <p:spPr bwMode="auto">
            <a:xfrm>
              <a:off x="460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2" name="Rectangle 80"/>
            <p:cNvSpPr>
              <a:spLocks noChangeArrowheads="1"/>
            </p:cNvSpPr>
            <p:nvPr/>
          </p:nvSpPr>
          <p:spPr bwMode="auto">
            <a:xfrm>
              <a:off x="484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3" name="Rectangle 81"/>
            <p:cNvSpPr>
              <a:spLocks noChangeArrowheads="1"/>
            </p:cNvSpPr>
            <p:nvPr/>
          </p:nvSpPr>
          <p:spPr bwMode="auto">
            <a:xfrm>
              <a:off x="508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4" name="Rectangle 82"/>
            <p:cNvSpPr>
              <a:spLocks noChangeArrowheads="1"/>
            </p:cNvSpPr>
            <p:nvPr/>
          </p:nvSpPr>
          <p:spPr bwMode="auto">
            <a:xfrm>
              <a:off x="532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5" name="Rectangle 83"/>
            <p:cNvSpPr>
              <a:spLocks noChangeArrowheads="1"/>
            </p:cNvSpPr>
            <p:nvPr/>
          </p:nvSpPr>
          <p:spPr bwMode="auto">
            <a:xfrm>
              <a:off x="316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6" name="Rectangle 84"/>
            <p:cNvSpPr>
              <a:spLocks noChangeArrowheads="1"/>
            </p:cNvSpPr>
            <p:nvPr/>
          </p:nvSpPr>
          <p:spPr bwMode="auto">
            <a:xfrm>
              <a:off x="340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7" name="Rectangle 85"/>
            <p:cNvSpPr>
              <a:spLocks noChangeArrowheads="1"/>
            </p:cNvSpPr>
            <p:nvPr/>
          </p:nvSpPr>
          <p:spPr bwMode="auto">
            <a:xfrm>
              <a:off x="364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8" name="Rectangle 86"/>
            <p:cNvSpPr>
              <a:spLocks noChangeArrowheads="1"/>
            </p:cNvSpPr>
            <p:nvPr/>
          </p:nvSpPr>
          <p:spPr bwMode="auto">
            <a:xfrm>
              <a:off x="388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9" name="Rectangle 87"/>
            <p:cNvSpPr>
              <a:spLocks noChangeArrowheads="1"/>
            </p:cNvSpPr>
            <p:nvPr/>
          </p:nvSpPr>
          <p:spPr bwMode="auto">
            <a:xfrm>
              <a:off x="412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0" name="Rectangle 88"/>
            <p:cNvSpPr>
              <a:spLocks noChangeArrowheads="1"/>
            </p:cNvSpPr>
            <p:nvPr/>
          </p:nvSpPr>
          <p:spPr bwMode="auto">
            <a:xfrm>
              <a:off x="436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1" name="Rectangle 89"/>
            <p:cNvSpPr>
              <a:spLocks noChangeArrowheads="1"/>
            </p:cNvSpPr>
            <p:nvPr/>
          </p:nvSpPr>
          <p:spPr bwMode="auto">
            <a:xfrm>
              <a:off x="460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2" name="Rectangle 90"/>
            <p:cNvSpPr>
              <a:spLocks noChangeArrowheads="1"/>
            </p:cNvSpPr>
            <p:nvPr/>
          </p:nvSpPr>
          <p:spPr bwMode="auto">
            <a:xfrm>
              <a:off x="484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3" name="Rectangle 91"/>
            <p:cNvSpPr>
              <a:spLocks noChangeArrowheads="1"/>
            </p:cNvSpPr>
            <p:nvPr/>
          </p:nvSpPr>
          <p:spPr bwMode="auto">
            <a:xfrm>
              <a:off x="508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4" name="Rectangle 92"/>
            <p:cNvSpPr>
              <a:spLocks noChangeArrowheads="1"/>
            </p:cNvSpPr>
            <p:nvPr/>
          </p:nvSpPr>
          <p:spPr bwMode="auto">
            <a:xfrm>
              <a:off x="532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5" name="Rectangle 93"/>
            <p:cNvSpPr>
              <a:spLocks noChangeArrowheads="1"/>
            </p:cNvSpPr>
            <p:nvPr/>
          </p:nvSpPr>
          <p:spPr bwMode="auto">
            <a:xfrm>
              <a:off x="316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6" name="Rectangle 94"/>
            <p:cNvSpPr>
              <a:spLocks noChangeArrowheads="1"/>
            </p:cNvSpPr>
            <p:nvPr/>
          </p:nvSpPr>
          <p:spPr bwMode="auto">
            <a:xfrm>
              <a:off x="340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7" name="Rectangle 95"/>
            <p:cNvSpPr>
              <a:spLocks noChangeArrowheads="1"/>
            </p:cNvSpPr>
            <p:nvPr/>
          </p:nvSpPr>
          <p:spPr bwMode="auto">
            <a:xfrm>
              <a:off x="364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8" name="Rectangle 96"/>
            <p:cNvSpPr>
              <a:spLocks noChangeArrowheads="1"/>
            </p:cNvSpPr>
            <p:nvPr/>
          </p:nvSpPr>
          <p:spPr bwMode="auto">
            <a:xfrm>
              <a:off x="388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9" name="Rectangle 97"/>
            <p:cNvSpPr>
              <a:spLocks noChangeArrowheads="1"/>
            </p:cNvSpPr>
            <p:nvPr/>
          </p:nvSpPr>
          <p:spPr bwMode="auto">
            <a:xfrm>
              <a:off x="412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0" name="Rectangle 98"/>
            <p:cNvSpPr>
              <a:spLocks noChangeArrowheads="1"/>
            </p:cNvSpPr>
            <p:nvPr/>
          </p:nvSpPr>
          <p:spPr bwMode="auto">
            <a:xfrm>
              <a:off x="436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1" name="Rectangle 99"/>
            <p:cNvSpPr>
              <a:spLocks noChangeArrowheads="1"/>
            </p:cNvSpPr>
            <p:nvPr/>
          </p:nvSpPr>
          <p:spPr bwMode="auto">
            <a:xfrm>
              <a:off x="460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2" name="Rectangle 100"/>
            <p:cNvSpPr>
              <a:spLocks noChangeArrowheads="1"/>
            </p:cNvSpPr>
            <p:nvPr/>
          </p:nvSpPr>
          <p:spPr bwMode="auto">
            <a:xfrm>
              <a:off x="484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3" name="Rectangle 101"/>
            <p:cNvSpPr>
              <a:spLocks noChangeArrowheads="1"/>
            </p:cNvSpPr>
            <p:nvPr/>
          </p:nvSpPr>
          <p:spPr bwMode="auto">
            <a:xfrm>
              <a:off x="508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4" name="Rectangle 102"/>
            <p:cNvSpPr>
              <a:spLocks noChangeArrowheads="1"/>
            </p:cNvSpPr>
            <p:nvPr/>
          </p:nvSpPr>
          <p:spPr bwMode="auto">
            <a:xfrm>
              <a:off x="532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5" name="Line 103"/>
            <p:cNvSpPr>
              <a:spLocks noChangeShapeType="1"/>
            </p:cNvSpPr>
            <p:nvPr/>
          </p:nvSpPr>
          <p:spPr bwMode="auto">
            <a:xfrm>
              <a:off x="3164" y="3804"/>
              <a:ext cx="24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6" name="Line 104"/>
            <p:cNvSpPr>
              <a:spLocks noChangeShapeType="1"/>
            </p:cNvSpPr>
            <p:nvPr/>
          </p:nvSpPr>
          <p:spPr bwMode="auto">
            <a:xfrm flipV="1">
              <a:off x="3164" y="1404"/>
              <a:ext cx="0" cy="2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7" name="Oval 105"/>
            <p:cNvSpPr>
              <a:spLocks noChangeArrowheads="1"/>
            </p:cNvSpPr>
            <p:nvPr/>
          </p:nvSpPr>
          <p:spPr bwMode="auto">
            <a:xfrm>
              <a:off x="3404" y="298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8" name="Oval 106"/>
            <p:cNvSpPr>
              <a:spLocks noChangeArrowheads="1"/>
            </p:cNvSpPr>
            <p:nvPr/>
          </p:nvSpPr>
          <p:spPr bwMode="auto">
            <a:xfrm>
              <a:off x="3788" y="332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9" name="Rectangle 107"/>
            <p:cNvSpPr>
              <a:spLocks noChangeArrowheads="1"/>
            </p:cNvSpPr>
            <p:nvPr/>
          </p:nvSpPr>
          <p:spPr bwMode="auto">
            <a:xfrm>
              <a:off x="5242" y="170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0" name="Rectangle 108"/>
            <p:cNvSpPr>
              <a:spLocks noChangeArrowheads="1"/>
            </p:cNvSpPr>
            <p:nvPr/>
          </p:nvSpPr>
          <p:spPr bwMode="auto">
            <a:xfrm>
              <a:off x="4673" y="212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1" name="Rectangle 109"/>
            <p:cNvSpPr>
              <a:spLocks noChangeArrowheads="1"/>
            </p:cNvSpPr>
            <p:nvPr/>
          </p:nvSpPr>
          <p:spPr bwMode="auto">
            <a:xfrm>
              <a:off x="5036" y="154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2" name="Rectangle 110"/>
            <p:cNvSpPr>
              <a:spLocks noChangeArrowheads="1"/>
            </p:cNvSpPr>
            <p:nvPr/>
          </p:nvSpPr>
          <p:spPr bwMode="auto">
            <a:xfrm>
              <a:off x="5132" y="217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3" name="Rectangle 111"/>
            <p:cNvSpPr>
              <a:spLocks noChangeArrowheads="1"/>
            </p:cNvSpPr>
            <p:nvPr/>
          </p:nvSpPr>
          <p:spPr bwMode="auto">
            <a:xfrm>
              <a:off x="5465" y="2695"/>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4" name="Oval 112"/>
            <p:cNvSpPr>
              <a:spLocks noChangeArrowheads="1"/>
            </p:cNvSpPr>
            <p:nvPr/>
          </p:nvSpPr>
          <p:spPr bwMode="auto">
            <a:xfrm>
              <a:off x="3507" y="259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5" name="Oval 113"/>
            <p:cNvSpPr>
              <a:spLocks noChangeArrowheads="1"/>
            </p:cNvSpPr>
            <p:nvPr/>
          </p:nvSpPr>
          <p:spPr bwMode="auto">
            <a:xfrm>
              <a:off x="3260" y="351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6" name="Oval 114"/>
            <p:cNvSpPr>
              <a:spLocks noChangeArrowheads="1"/>
            </p:cNvSpPr>
            <p:nvPr/>
          </p:nvSpPr>
          <p:spPr bwMode="auto">
            <a:xfrm>
              <a:off x="3308" y="265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7" name="Oval 115"/>
            <p:cNvSpPr>
              <a:spLocks noChangeArrowheads="1"/>
            </p:cNvSpPr>
            <p:nvPr/>
          </p:nvSpPr>
          <p:spPr bwMode="auto">
            <a:xfrm>
              <a:off x="3692" y="294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8" name="Oval 116"/>
            <p:cNvSpPr>
              <a:spLocks noChangeArrowheads="1"/>
            </p:cNvSpPr>
            <p:nvPr/>
          </p:nvSpPr>
          <p:spPr bwMode="auto">
            <a:xfrm>
              <a:off x="3452" y="322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9" name="Oval 117"/>
            <p:cNvSpPr>
              <a:spLocks noChangeArrowheads="1"/>
            </p:cNvSpPr>
            <p:nvPr/>
          </p:nvSpPr>
          <p:spPr bwMode="auto">
            <a:xfrm>
              <a:off x="3548" y="342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0" name="Oval 118"/>
            <p:cNvSpPr>
              <a:spLocks noChangeArrowheads="1"/>
            </p:cNvSpPr>
            <p:nvPr/>
          </p:nvSpPr>
          <p:spPr bwMode="auto">
            <a:xfrm>
              <a:off x="3836" y="294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1" name="Oval 119"/>
            <p:cNvSpPr>
              <a:spLocks noChangeArrowheads="1"/>
            </p:cNvSpPr>
            <p:nvPr/>
          </p:nvSpPr>
          <p:spPr bwMode="auto">
            <a:xfrm>
              <a:off x="3356" y="241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2" name="Oval 120"/>
            <p:cNvSpPr>
              <a:spLocks noChangeArrowheads="1"/>
            </p:cNvSpPr>
            <p:nvPr/>
          </p:nvSpPr>
          <p:spPr bwMode="auto">
            <a:xfrm>
              <a:off x="3636" y="2353"/>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3" name="Oval 121"/>
            <p:cNvSpPr>
              <a:spLocks noChangeArrowheads="1"/>
            </p:cNvSpPr>
            <p:nvPr/>
          </p:nvSpPr>
          <p:spPr bwMode="auto">
            <a:xfrm>
              <a:off x="3452" y="289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4" name="Oval 122"/>
            <p:cNvSpPr>
              <a:spLocks noChangeArrowheads="1"/>
            </p:cNvSpPr>
            <p:nvPr/>
          </p:nvSpPr>
          <p:spPr bwMode="auto">
            <a:xfrm>
              <a:off x="3644" y="284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5" name="Oval 123"/>
            <p:cNvSpPr>
              <a:spLocks noChangeArrowheads="1"/>
            </p:cNvSpPr>
            <p:nvPr/>
          </p:nvSpPr>
          <p:spPr bwMode="auto">
            <a:xfrm>
              <a:off x="3260" y="318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6" name="Oval 124"/>
            <p:cNvSpPr>
              <a:spLocks noChangeArrowheads="1"/>
            </p:cNvSpPr>
            <p:nvPr/>
          </p:nvSpPr>
          <p:spPr bwMode="auto">
            <a:xfrm>
              <a:off x="3596" y="313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7" name="Oval 125"/>
            <p:cNvSpPr>
              <a:spLocks noChangeArrowheads="1"/>
            </p:cNvSpPr>
            <p:nvPr/>
          </p:nvSpPr>
          <p:spPr bwMode="auto">
            <a:xfrm>
              <a:off x="3260" y="207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8" name="Oval 126"/>
            <p:cNvSpPr>
              <a:spLocks noChangeArrowheads="1"/>
            </p:cNvSpPr>
            <p:nvPr/>
          </p:nvSpPr>
          <p:spPr bwMode="auto">
            <a:xfrm>
              <a:off x="3500" y="274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9" name="Oval 127"/>
            <p:cNvSpPr>
              <a:spLocks noChangeArrowheads="1"/>
            </p:cNvSpPr>
            <p:nvPr/>
          </p:nvSpPr>
          <p:spPr bwMode="auto">
            <a:xfrm>
              <a:off x="3788" y="308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0" name="Rectangle 128"/>
            <p:cNvSpPr>
              <a:spLocks noChangeArrowheads="1"/>
            </p:cNvSpPr>
            <p:nvPr/>
          </p:nvSpPr>
          <p:spPr bwMode="auto">
            <a:xfrm>
              <a:off x="4988" y="202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1" name="Rectangle 129"/>
            <p:cNvSpPr>
              <a:spLocks noChangeArrowheads="1"/>
            </p:cNvSpPr>
            <p:nvPr/>
          </p:nvSpPr>
          <p:spPr bwMode="auto">
            <a:xfrm>
              <a:off x="4892" y="222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2" name="Rectangle 130"/>
            <p:cNvSpPr>
              <a:spLocks noChangeArrowheads="1"/>
            </p:cNvSpPr>
            <p:nvPr/>
          </p:nvSpPr>
          <p:spPr bwMode="auto">
            <a:xfrm>
              <a:off x="4748" y="198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3" name="Rectangle 131"/>
            <p:cNvSpPr>
              <a:spLocks noChangeArrowheads="1"/>
            </p:cNvSpPr>
            <p:nvPr/>
          </p:nvSpPr>
          <p:spPr bwMode="auto">
            <a:xfrm>
              <a:off x="4748" y="226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4" name="Rectangle 132"/>
            <p:cNvSpPr>
              <a:spLocks noChangeArrowheads="1"/>
            </p:cNvSpPr>
            <p:nvPr/>
          </p:nvSpPr>
          <p:spPr bwMode="auto">
            <a:xfrm>
              <a:off x="5084" y="18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5" name="Rectangle 133"/>
            <p:cNvSpPr>
              <a:spLocks noChangeArrowheads="1"/>
            </p:cNvSpPr>
            <p:nvPr/>
          </p:nvSpPr>
          <p:spPr bwMode="auto">
            <a:xfrm>
              <a:off x="5180" y="202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6" name="Rectangle 134"/>
            <p:cNvSpPr>
              <a:spLocks noChangeArrowheads="1"/>
            </p:cNvSpPr>
            <p:nvPr/>
          </p:nvSpPr>
          <p:spPr bwMode="auto">
            <a:xfrm>
              <a:off x="4748" y="145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7" name="Rectangle 135"/>
            <p:cNvSpPr>
              <a:spLocks noChangeArrowheads="1"/>
            </p:cNvSpPr>
            <p:nvPr/>
          </p:nvSpPr>
          <p:spPr bwMode="auto">
            <a:xfrm>
              <a:off x="5372" y="140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8" name="Rectangle 136"/>
            <p:cNvSpPr>
              <a:spLocks noChangeArrowheads="1"/>
            </p:cNvSpPr>
            <p:nvPr/>
          </p:nvSpPr>
          <p:spPr bwMode="auto">
            <a:xfrm>
              <a:off x="4769" y="171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9" name="Rectangle 137"/>
            <p:cNvSpPr>
              <a:spLocks noChangeArrowheads="1"/>
            </p:cNvSpPr>
            <p:nvPr/>
          </p:nvSpPr>
          <p:spPr bwMode="auto">
            <a:xfrm>
              <a:off x="5180" y="236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0" name="Rectangle 138"/>
            <p:cNvSpPr>
              <a:spLocks noChangeArrowheads="1"/>
            </p:cNvSpPr>
            <p:nvPr/>
          </p:nvSpPr>
          <p:spPr bwMode="auto">
            <a:xfrm>
              <a:off x="5132" y="174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1" name="Rectangle 139"/>
            <p:cNvSpPr>
              <a:spLocks noChangeArrowheads="1"/>
            </p:cNvSpPr>
            <p:nvPr/>
          </p:nvSpPr>
          <p:spPr bwMode="auto">
            <a:xfrm>
              <a:off x="4844" y="1836"/>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2" name="Rectangle 140"/>
            <p:cNvSpPr>
              <a:spLocks noChangeArrowheads="1"/>
            </p:cNvSpPr>
            <p:nvPr/>
          </p:nvSpPr>
          <p:spPr bwMode="auto">
            <a:xfrm>
              <a:off x="4556" y="193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3" name="Rectangle 141"/>
            <p:cNvSpPr>
              <a:spLocks noChangeArrowheads="1"/>
            </p:cNvSpPr>
            <p:nvPr/>
          </p:nvSpPr>
          <p:spPr bwMode="auto">
            <a:xfrm>
              <a:off x="5372" y="18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4" name="Rectangle 142"/>
            <p:cNvSpPr>
              <a:spLocks noChangeArrowheads="1"/>
            </p:cNvSpPr>
            <p:nvPr/>
          </p:nvSpPr>
          <p:spPr bwMode="auto">
            <a:xfrm>
              <a:off x="4940" y="241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5" name="Rectangle 143"/>
            <p:cNvSpPr>
              <a:spLocks noChangeArrowheads="1"/>
            </p:cNvSpPr>
            <p:nvPr/>
          </p:nvSpPr>
          <p:spPr bwMode="auto">
            <a:xfrm>
              <a:off x="5324" y="246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6" name="Oval 144"/>
            <p:cNvSpPr>
              <a:spLocks noChangeArrowheads="1"/>
            </p:cNvSpPr>
            <p:nvPr/>
          </p:nvSpPr>
          <p:spPr bwMode="auto">
            <a:xfrm>
              <a:off x="3931" y="299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7" name="Oval 145"/>
            <p:cNvSpPr>
              <a:spLocks noChangeArrowheads="1"/>
            </p:cNvSpPr>
            <p:nvPr/>
          </p:nvSpPr>
          <p:spPr bwMode="auto">
            <a:xfrm>
              <a:off x="3731" y="2599"/>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8" name="Oval 146"/>
            <p:cNvSpPr>
              <a:spLocks noChangeArrowheads="1"/>
            </p:cNvSpPr>
            <p:nvPr/>
          </p:nvSpPr>
          <p:spPr bwMode="auto">
            <a:xfrm>
              <a:off x="3806" y="280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9" name="Oval 147"/>
            <p:cNvSpPr>
              <a:spLocks noChangeArrowheads="1"/>
            </p:cNvSpPr>
            <p:nvPr/>
          </p:nvSpPr>
          <p:spPr bwMode="auto">
            <a:xfrm>
              <a:off x="4018" y="2807"/>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0" name="Oval 148"/>
            <p:cNvSpPr>
              <a:spLocks noChangeArrowheads="1"/>
            </p:cNvSpPr>
            <p:nvPr/>
          </p:nvSpPr>
          <p:spPr bwMode="auto">
            <a:xfrm>
              <a:off x="3940" y="3157"/>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1" name="Oval 149"/>
            <p:cNvSpPr>
              <a:spLocks noChangeArrowheads="1"/>
            </p:cNvSpPr>
            <p:nvPr/>
          </p:nvSpPr>
          <p:spPr bwMode="auto">
            <a:xfrm>
              <a:off x="3259" y="289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2" name="Oval 150"/>
            <p:cNvSpPr>
              <a:spLocks noChangeArrowheads="1"/>
            </p:cNvSpPr>
            <p:nvPr/>
          </p:nvSpPr>
          <p:spPr bwMode="auto">
            <a:xfrm>
              <a:off x="3403" y="3401"/>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3" name="Oval 151"/>
            <p:cNvSpPr>
              <a:spLocks noChangeArrowheads="1"/>
            </p:cNvSpPr>
            <p:nvPr/>
          </p:nvSpPr>
          <p:spPr bwMode="auto">
            <a:xfrm>
              <a:off x="3689" y="274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4" name="Oval 152"/>
            <p:cNvSpPr>
              <a:spLocks noChangeArrowheads="1"/>
            </p:cNvSpPr>
            <p:nvPr/>
          </p:nvSpPr>
          <p:spPr bwMode="auto">
            <a:xfrm>
              <a:off x="3653" y="328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5" name="Oval 153"/>
            <p:cNvSpPr>
              <a:spLocks noChangeArrowheads="1"/>
            </p:cNvSpPr>
            <p:nvPr/>
          </p:nvSpPr>
          <p:spPr bwMode="auto">
            <a:xfrm>
              <a:off x="3236" y="3673"/>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6" name="Rectangle 154"/>
            <p:cNvSpPr>
              <a:spLocks noChangeArrowheads="1"/>
            </p:cNvSpPr>
            <p:nvPr/>
          </p:nvSpPr>
          <p:spPr bwMode="auto">
            <a:xfrm>
              <a:off x="5317" y="229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7" name="Rectangle 155"/>
            <p:cNvSpPr>
              <a:spLocks noChangeArrowheads="1"/>
            </p:cNvSpPr>
            <p:nvPr/>
          </p:nvSpPr>
          <p:spPr bwMode="auto">
            <a:xfrm>
              <a:off x="4943" y="1681"/>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8" name="Rectangle 156"/>
            <p:cNvSpPr>
              <a:spLocks noChangeArrowheads="1"/>
            </p:cNvSpPr>
            <p:nvPr/>
          </p:nvSpPr>
          <p:spPr bwMode="auto">
            <a:xfrm>
              <a:off x="4500" y="20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9" name="Rectangle 157"/>
            <p:cNvSpPr>
              <a:spLocks noChangeArrowheads="1"/>
            </p:cNvSpPr>
            <p:nvPr/>
          </p:nvSpPr>
          <p:spPr bwMode="auto">
            <a:xfrm>
              <a:off x="5134" y="2566"/>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700" name="Rectangle 158"/>
            <p:cNvSpPr>
              <a:spLocks noChangeArrowheads="1"/>
            </p:cNvSpPr>
            <p:nvPr/>
          </p:nvSpPr>
          <p:spPr bwMode="auto">
            <a:xfrm>
              <a:off x="5336" y="2059"/>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701" name="Oval 159"/>
            <p:cNvSpPr>
              <a:spLocks noChangeArrowheads="1"/>
            </p:cNvSpPr>
            <p:nvPr/>
          </p:nvSpPr>
          <p:spPr bwMode="auto">
            <a:xfrm>
              <a:off x="5032" y="3619"/>
              <a:ext cx="102" cy="10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nvGrpSpPr>
          <p:cNvPr id="21507" name="Group 160"/>
          <p:cNvGrpSpPr>
            <a:grpSpLocks/>
          </p:cNvGrpSpPr>
          <p:nvPr/>
        </p:nvGrpSpPr>
        <p:grpSpPr bwMode="auto">
          <a:xfrm>
            <a:off x="1498600" y="2298700"/>
            <a:ext cx="7158038" cy="4445000"/>
            <a:chOff x="596" y="1208"/>
            <a:chExt cx="4509" cy="2800"/>
          </a:xfrm>
        </p:grpSpPr>
        <p:sp>
          <p:nvSpPr>
            <p:cNvPr id="21514" name="Rectangle 161"/>
            <p:cNvSpPr>
              <a:spLocks noChangeArrowheads="1"/>
            </p:cNvSpPr>
            <p:nvPr/>
          </p:nvSpPr>
          <p:spPr bwMode="auto">
            <a:xfrm>
              <a:off x="596" y="1208"/>
              <a:ext cx="4509" cy="278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5" name="Rectangle 162"/>
            <p:cNvSpPr>
              <a:spLocks noChangeArrowheads="1"/>
            </p:cNvSpPr>
            <p:nvPr/>
          </p:nvSpPr>
          <p:spPr bwMode="auto">
            <a:xfrm>
              <a:off x="741" y="3862"/>
              <a:ext cx="145" cy="136"/>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6" name="Rectangle 163"/>
            <p:cNvSpPr>
              <a:spLocks noChangeArrowheads="1"/>
            </p:cNvSpPr>
            <p:nvPr/>
          </p:nvSpPr>
          <p:spPr bwMode="auto">
            <a:xfrm>
              <a:off x="2924" y="3854"/>
              <a:ext cx="145" cy="144"/>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7" name="Rectangle 164"/>
            <p:cNvSpPr>
              <a:spLocks noChangeArrowheads="1"/>
            </p:cNvSpPr>
            <p:nvPr/>
          </p:nvSpPr>
          <p:spPr bwMode="auto">
            <a:xfrm>
              <a:off x="1469" y="3841"/>
              <a:ext cx="145" cy="15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8" name="Freeform 165"/>
            <p:cNvSpPr>
              <a:spLocks/>
            </p:cNvSpPr>
            <p:nvPr/>
          </p:nvSpPr>
          <p:spPr bwMode="auto">
            <a:xfrm>
              <a:off x="814" y="3841"/>
              <a:ext cx="218" cy="157"/>
            </a:xfrm>
            <a:custGeom>
              <a:avLst/>
              <a:gdLst>
                <a:gd name="T0" fmla="*/ 0 w 170"/>
                <a:gd name="T1" fmla="*/ 21 h 122"/>
                <a:gd name="T2" fmla="*/ 0 w 170"/>
                <a:gd name="T3" fmla="*/ 0 h 122"/>
                <a:gd name="T4" fmla="*/ 218 w 170"/>
                <a:gd name="T5" fmla="*/ 0 h 122"/>
                <a:gd name="T6" fmla="*/ 218 w 170"/>
                <a:gd name="T7" fmla="*/ 157 h 122"/>
                <a:gd name="T8" fmla="*/ 0 60000 65536"/>
                <a:gd name="T9" fmla="*/ 0 60000 65536"/>
                <a:gd name="T10" fmla="*/ 0 60000 65536"/>
                <a:gd name="T11" fmla="*/ 0 60000 65536"/>
                <a:gd name="T12" fmla="*/ 0 w 170"/>
                <a:gd name="T13" fmla="*/ 0 h 122"/>
                <a:gd name="T14" fmla="*/ 170 w 170"/>
                <a:gd name="T15" fmla="*/ 122 h 122"/>
              </a:gdLst>
              <a:ahLst/>
              <a:cxnLst>
                <a:cxn ang="T8">
                  <a:pos x="T0" y="T1"/>
                </a:cxn>
                <a:cxn ang="T9">
                  <a:pos x="T2" y="T3"/>
                </a:cxn>
                <a:cxn ang="T10">
                  <a:pos x="T4" y="T5"/>
                </a:cxn>
                <a:cxn ang="T11">
                  <a:pos x="T6" y="T7"/>
                </a:cxn>
              </a:cxnLst>
              <a:rect l="T12" t="T13" r="T14" b="T15"/>
              <a:pathLst>
                <a:path w="170" h="122">
                  <a:moveTo>
                    <a:pt x="0" y="16"/>
                  </a:moveTo>
                  <a:lnTo>
                    <a:pt x="0" y="0"/>
                  </a:ln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9" name="Freeform 166"/>
            <p:cNvSpPr>
              <a:spLocks/>
            </p:cNvSpPr>
            <p:nvPr/>
          </p:nvSpPr>
          <p:spPr bwMode="auto">
            <a:xfrm>
              <a:off x="1540" y="3841"/>
              <a:ext cx="220" cy="157"/>
            </a:xfrm>
            <a:custGeom>
              <a:avLst/>
              <a:gdLst>
                <a:gd name="T0" fmla="*/ 0 w 171"/>
                <a:gd name="T1" fmla="*/ 0 h 122"/>
                <a:gd name="T2" fmla="*/ 220 w 171"/>
                <a:gd name="T3" fmla="*/ 0 h 122"/>
                <a:gd name="T4" fmla="*/ 220 w 171"/>
                <a:gd name="T5" fmla="*/ 157 h 122"/>
                <a:gd name="T6" fmla="*/ 0 60000 65536"/>
                <a:gd name="T7" fmla="*/ 0 60000 65536"/>
                <a:gd name="T8" fmla="*/ 0 60000 65536"/>
                <a:gd name="T9" fmla="*/ 0 w 171"/>
                <a:gd name="T10" fmla="*/ 0 h 122"/>
                <a:gd name="T11" fmla="*/ 171 w 171"/>
                <a:gd name="T12" fmla="*/ 122 h 122"/>
              </a:gdLst>
              <a:ahLst/>
              <a:cxnLst>
                <a:cxn ang="T6">
                  <a:pos x="T0" y="T1"/>
                </a:cxn>
                <a:cxn ang="T7">
                  <a:pos x="T2" y="T3"/>
                </a:cxn>
                <a:cxn ang="T8">
                  <a:pos x="T4" y="T5"/>
                </a:cxn>
              </a:cxnLst>
              <a:rect l="T9" t="T10" r="T11" b="T12"/>
              <a:pathLst>
                <a:path w="171" h="122">
                  <a:moveTo>
                    <a:pt x="0" y="0"/>
                  </a:moveTo>
                  <a:lnTo>
                    <a:pt x="171" y="0"/>
                  </a:lnTo>
                  <a:lnTo>
                    <a:pt x="171"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0" name="Freeform 167"/>
            <p:cNvSpPr>
              <a:spLocks/>
            </p:cNvSpPr>
            <p:nvPr/>
          </p:nvSpPr>
          <p:spPr bwMode="auto">
            <a:xfrm>
              <a:off x="923" y="3841"/>
              <a:ext cx="254" cy="157"/>
            </a:xfrm>
            <a:custGeom>
              <a:avLst/>
              <a:gdLst>
                <a:gd name="T0" fmla="*/ 0 w 198"/>
                <a:gd name="T1" fmla="*/ 0 h 122"/>
                <a:gd name="T2" fmla="*/ 254 w 198"/>
                <a:gd name="T3" fmla="*/ 0 h 122"/>
                <a:gd name="T4" fmla="*/ 254 w 198"/>
                <a:gd name="T5" fmla="*/ 157 h 122"/>
                <a:gd name="T6" fmla="*/ 0 60000 65536"/>
                <a:gd name="T7" fmla="*/ 0 60000 65536"/>
                <a:gd name="T8" fmla="*/ 0 60000 65536"/>
                <a:gd name="T9" fmla="*/ 0 w 198"/>
                <a:gd name="T10" fmla="*/ 0 h 122"/>
                <a:gd name="T11" fmla="*/ 198 w 198"/>
                <a:gd name="T12" fmla="*/ 122 h 122"/>
              </a:gdLst>
              <a:ahLst/>
              <a:cxnLst>
                <a:cxn ang="T6">
                  <a:pos x="T0" y="T1"/>
                </a:cxn>
                <a:cxn ang="T7">
                  <a:pos x="T2" y="T3"/>
                </a:cxn>
                <a:cxn ang="T8">
                  <a:pos x="T4" y="T5"/>
                </a:cxn>
              </a:cxnLst>
              <a:rect l="T9" t="T10" r="T11" b="T12"/>
              <a:pathLst>
                <a:path w="198" h="122">
                  <a:moveTo>
                    <a:pt x="0" y="0"/>
                  </a:move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1" name="Rectangle 168"/>
            <p:cNvSpPr>
              <a:spLocks noChangeArrowheads="1"/>
            </p:cNvSpPr>
            <p:nvPr/>
          </p:nvSpPr>
          <p:spPr bwMode="auto">
            <a:xfrm>
              <a:off x="3360" y="3841"/>
              <a:ext cx="145" cy="15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2" name="Rectangle 169"/>
            <p:cNvSpPr>
              <a:spLocks noChangeArrowheads="1"/>
            </p:cNvSpPr>
            <p:nvPr/>
          </p:nvSpPr>
          <p:spPr bwMode="auto">
            <a:xfrm>
              <a:off x="2196" y="3827"/>
              <a:ext cx="145" cy="17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3" name="Rectangle 170"/>
            <p:cNvSpPr>
              <a:spLocks noChangeArrowheads="1"/>
            </p:cNvSpPr>
            <p:nvPr/>
          </p:nvSpPr>
          <p:spPr bwMode="auto">
            <a:xfrm>
              <a:off x="3796" y="3821"/>
              <a:ext cx="145" cy="17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4" name="Freeform 171"/>
            <p:cNvSpPr>
              <a:spLocks/>
            </p:cNvSpPr>
            <p:nvPr/>
          </p:nvSpPr>
          <p:spPr bwMode="auto">
            <a:xfrm>
              <a:off x="3868" y="3821"/>
              <a:ext cx="219" cy="177"/>
            </a:xfrm>
            <a:custGeom>
              <a:avLst/>
              <a:gdLst>
                <a:gd name="T0" fmla="*/ 0 w 171"/>
                <a:gd name="T1" fmla="*/ 0 h 138"/>
                <a:gd name="T2" fmla="*/ 219 w 171"/>
                <a:gd name="T3" fmla="*/ 0 h 138"/>
                <a:gd name="T4" fmla="*/ 219 w 171"/>
                <a:gd name="T5" fmla="*/ 177 h 138"/>
                <a:gd name="T6" fmla="*/ 0 60000 65536"/>
                <a:gd name="T7" fmla="*/ 0 60000 65536"/>
                <a:gd name="T8" fmla="*/ 0 60000 65536"/>
                <a:gd name="T9" fmla="*/ 0 w 171"/>
                <a:gd name="T10" fmla="*/ 0 h 138"/>
                <a:gd name="T11" fmla="*/ 171 w 171"/>
                <a:gd name="T12" fmla="*/ 138 h 138"/>
              </a:gdLst>
              <a:ahLst/>
              <a:cxnLst>
                <a:cxn ang="T6">
                  <a:pos x="T0" y="T1"/>
                </a:cxn>
                <a:cxn ang="T7">
                  <a:pos x="T2" y="T3"/>
                </a:cxn>
                <a:cxn ang="T8">
                  <a:pos x="T4" y="T5"/>
                </a:cxn>
              </a:cxnLst>
              <a:rect l="T9" t="T10" r="T11" b="T12"/>
              <a:pathLst>
                <a:path w="171" h="138">
                  <a:moveTo>
                    <a:pt x="0" y="0"/>
                  </a:moveTo>
                  <a:lnTo>
                    <a:pt x="171" y="0"/>
                  </a:lnTo>
                  <a:lnTo>
                    <a:pt x="171" y="13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5" name="Freeform 172"/>
            <p:cNvSpPr>
              <a:spLocks/>
            </p:cNvSpPr>
            <p:nvPr/>
          </p:nvSpPr>
          <p:spPr bwMode="auto">
            <a:xfrm>
              <a:off x="3214" y="3813"/>
              <a:ext cx="218" cy="185"/>
            </a:xfrm>
            <a:custGeom>
              <a:avLst/>
              <a:gdLst>
                <a:gd name="T0" fmla="*/ 0 w 170"/>
                <a:gd name="T1" fmla="*/ 185 h 144"/>
                <a:gd name="T2" fmla="*/ 0 w 170"/>
                <a:gd name="T3" fmla="*/ 0 h 144"/>
                <a:gd name="T4" fmla="*/ 218 w 170"/>
                <a:gd name="T5" fmla="*/ 0 h 144"/>
                <a:gd name="T6" fmla="*/ 218 w 170"/>
                <a:gd name="T7" fmla="*/ 28 h 144"/>
                <a:gd name="T8" fmla="*/ 0 60000 65536"/>
                <a:gd name="T9" fmla="*/ 0 60000 65536"/>
                <a:gd name="T10" fmla="*/ 0 60000 65536"/>
                <a:gd name="T11" fmla="*/ 0 60000 65536"/>
                <a:gd name="T12" fmla="*/ 0 w 170"/>
                <a:gd name="T13" fmla="*/ 0 h 144"/>
                <a:gd name="T14" fmla="*/ 170 w 170"/>
                <a:gd name="T15" fmla="*/ 144 h 144"/>
              </a:gdLst>
              <a:ahLst/>
              <a:cxnLst>
                <a:cxn ang="T8">
                  <a:pos x="T0" y="T1"/>
                </a:cxn>
                <a:cxn ang="T9">
                  <a:pos x="T2" y="T3"/>
                </a:cxn>
                <a:cxn ang="T10">
                  <a:pos x="T4" y="T5"/>
                </a:cxn>
                <a:cxn ang="T11">
                  <a:pos x="T6" y="T7"/>
                </a:cxn>
              </a:cxnLst>
              <a:rect l="T12" t="T13" r="T14" b="T15"/>
              <a:pathLst>
                <a:path w="170" h="144">
                  <a:moveTo>
                    <a:pt x="0" y="144"/>
                  </a:moveTo>
                  <a:lnTo>
                    <a:pt x="0" y="0"/>
                  </a:lnTo>
                  <a:lnTo>
                    <a:pt x="170" y="0"/>
                  </a:lnTo>
                  <a:lnTo>
                    <a:pt x="170" y="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6" name="Freeform 173"/>
            <p:cNvSpPr>
              <a:spLocks/>
            </p:cNvSpPr>
            <p:nvPr/>
          </p:nvSpPr>
          <p:spPr bwMode="auto">
            <a:xfrm>
              <a:off x="1046" y="3813"/>
              <a:ext cx="276" cy="185"/>
            </a:xfrm>
            <a:custGeom>
              <a:avLst/>
              <a:gdLst>
                <a:gd name="T0" fmla="*/ 0 w 215"/>
                <a:gd name="T1" fmla="*/ 28 h 144"/>
                <a:gd name="T2" fmla="*/ 0 w 215"/>
                <a:gd name="T3" fmla="*/ 0 h 144"/>
                <a:gd name="T4" fmla="*/ 276 w 215"/>
                <a:gd name="T5" fmla="*/ 0 h 144"/>
                <a:gd name="T6" fmla="*/ 276 w 215"/>
                <a:gd name="T7" fmla="*/ 185 h 144"/>
                <a:gd name="T8" fmla="*/ 0 60000 65536"/>
                <a:gd name="T9" fmla="*/ 0 60000 65536"/>
                <a:gd name="T10" fmla="*/ 0 60000 65536"/>
                <a:gd name="T11" fmla="*/ 0 60000 65536"/>
                <a:gd name="T12" fmla="*/ 0 w 215"/>
                <a:gd name="T13" fmla="*/ 0 h 144"/>
                <a:gd name="T14" fmla="*/ 215 w 215"/>
                <a:gd name="T15" fmla="*/ 144 h 144"/>
              </a:gdLst>
              <a:ahLst/>
              <a:cxnLst>
                <a:cxn ang="T8">
                  <a:pos x="T0" y="T1"/>
                </a:cxn>
                <a:cxn ang="T9">
                  <a:pos x="T2" y="T3"/>
                </a:cxn>
                <a:cxn ang="T10">
                  <a:pos x="T4" y="T5"/>
                </a:cxn>
                <a:cxn ang="T11">
                  <a:pos x="T6" y="T7"/>
                </a:cxn>
              </a:cxnLst>
              <a:rect l="T12" t="T13" r="T14" b="T15"/>
              <a:pathLst>
                <a:path w="215" h="144">
                  <a:moveTo>
                    <a:pt x="0" y="22"/>
                  </a:moveTo>
                  <a:lnTo>
                    <a:pt x="0" y="0"/>
                  </a:lnTo>
                  <a:lnTo>
                    <a:pt x="215" y="0"/>
                  </a:lnTo>
                  <a:lnTo>
                    <a:pt x="215"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7" name="Freeform 174"/>
            <p:cNvSpPr>
              <a:spLocks/>
            </p:cNvSpPr>
            <p:nvPr/>
          </p:nvSpPr>
          <p:spPr bwMode="auto">
            <a:xfrm>
              <a:off x="2995" y="3800"/>
              <a:ext cx="328" cy="54"/>
            </a:xfrm>
            <a:custGeom>
              <a:avLst/>
              <a:gdLst>
                <a:gd name="T0" fmla="*/ 0 w 255"/>
                <a:gd name="T1" fmla="*/ 54 h 42"/>
                <a:gd name="T2" fmla="*/ 0 w 255"/>
                <a:gd name="T3" fmla="*/ 0 h 42"/>
                <a:gd name="T4" fmla="*/ 328 w 255"/>
                <a:gd name="T5" fmla="*/ 0 h 42"/>
                <a:gd name="T6" fmla="*/ 328 w 255"/>
                <a:gd name="T7" fmla="*/ 13 h 42"/>
                <a:gd name="T8" fmla="*/ 0 60000 65536"/>
                <a:gd name="T9" fmla="*/ 0 60000 65536"/>
                <a:gd name="T10" fmla="*/ 0 60000 65536"/>
                <a:gd name="T11" fmla="*/ 0 60000 65536"/>
                <a:gd name="T12" fmla="*/ 0 w 255"/>
                <a:gd name="T13" fmla="*/ 0 h 42"/>
                <a:gd name="T14" fmla="*/ 255 w 255"/>
                <a:gd name="T15" fmla="*/ 42 h 42"/>
              </a:gdLst>
              <a:ahLst/>
              <a:cxnLst>
                <a:cxn ang="T8">
                  <a:pos x="T0" y="T1"/>
                </a:cxn>
                <a:cxn ang="T9">
                  <a:pos x="T2" y="T3"/>
                </a:cxn>
                <a:cxn ang="T10">
                  <a:pos x="T4" y="T5"/>
                </a:cxn>
                <a:cxn ang="T11">
                  <a:pos x="T6" y="T7"/>
                </a:cxn>
              </a:cxnLst>
              <a:rect l="T12" t="T13" r="T14" b="T15"/>
              <a:pathLst>
                <a:path w="255" h="42">
                  <a:moveTo>
                    <a:pt x="0" y="42"/>
                  </a:moveTo>
                  <a:lnTo>
                    <a:pt x="0" y="0"/>
                  </a:lnTo>
                  <a:lnTo>
                    <a:pt x="255" y="0"/>
                  </a:lnTo>
                  <a:lnTo>
                    <a:pt x="255" y="1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8" name="Freeform 175"/>
            <p:cNvSpPr>
              <a:spLocks/>
            </p:cNvSpPr>
            <p:nvPr/>
          </p:nvSpPr>
          <p:spPr bwMode="auto">
            <a:xfrm>
              <a:off x="1651" y="3792"/>
              <a:ext cx="254" cy="206"/>
            </a:xfrm>
            <a:custGeom>
              <a:avLst/>
              <a:gdLst>
                <a:gd name="T0" fmla="*/ 0 w 198"/>
                <a:gd name="T1" fmla="*/ 49 h 160"/>
                <a:gd name="T2" fmla="*/ 0 w 198"/>
                <a:gd name="T3" fmla="*/ 0 h 160"/>
                <a:gd name="T4" fmla="*/ 254 w 198"/>
                <a:gd name="T5" fmla="*/ 0 h 160"/>
                <a:gd name="T6" fmla="*/ 254 w 198"/>
                <a:gd name="T7" fmla="*/ 206 h 160"/>
                <a:gd name="T8" fmla="*/ 0 60000 65536"/>
                <a:gd name="T9" fmla="*/ 0 60000 65536"/>
                <a:gd name="T10" fmla="*/ 0 60000 65536"/>
                <a:gd name="T11" fmla="*/ 0 60000 65536"/>
                <a:gd name="T12" fmla="*/ 0 w 198"/>
                <a:gd name="T13" fmla="*/ 0 h 160"/>
                <a:gd name="T14" fmla="*/ 198 w 198"/>
                <a:gd name="T15" fmla="*/ 160 h 160"/>
              </a:gdLst>
              <a:ahLst/>
              <a:cxnLst>
                <a:cxn ang="T8">
                  <a:pos x="T0" y="T1"/>
                </a:cxn>
                <a:cxn ang="T9">
                  <a:pos x="T2" y="T3"/>
                </a:cxn>
                <a:cxn ang="T10">
                  <a:pos x="T4" y="T5"/>
                </a:cxn>
                <a:cxn ang="T11">
                  <a:pos x="T6" y="T7"/>
                </a:cxn>
              </a:cxnLst>
              <a:rect l="T12" t="T13" r="T14" b="T15"/>
              <a:pathLst>
                <a:path w="198" h="160">
                  <a:moveTo>
                    <a:pt x="0" y="38"/>
                  </a:moveTo>
                  <a:lnTo>
                    <a:pt x="0" y="0"/>
                  </a:lnTo>
                  <a:lnTo>
                    <a:pt x="198" y="0"/>
                  </a:lnTo>
                  <a:lnTo>
                    <a:pt x="198" y="16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9" name="Freeform 176"/>
            <p:cNvSpPr>
              <a:spLocks/>
            </p:cNvSpPr>
            <p:nvPr/>
          </p:nvSpPr>
          <p:spPr bwMode="auto">
            <a:xfrm>
              <a:off x="3978" y="3786"/>
              <a:ext cx="254" cy="212"/>
            </a:xfrm>
            <a:custGeom>
              <a:avLst/>
              <a:gdLst>
                <a:gd name="T0" fmla="*/ 0 w 198"/>
                <a:gd name="T1" fmla="*/ 35 h 165"/>
                <a:gd name="T2" fmla="*/ 0 w 198"/>
                <a:gd name="T3" fmla="*/ 0 h 165"/>
                <a:gd name="T4" fmla="*/ 254 w 198"/>
                <a:gd name="T5" fmla="*/ 0 h 165"/>
                <a:gd name="T6" fmla="*/ 254 w 198"/>
                <a:gd name="T7" fmla="*/ 212 h 165"/>
                <a:gd name="T8" fmla="*/ 0 60000 65536"/>
                <a:gd name="T9" fmla="*/ 0 60000 65536"/>
                <a:gd name="T10" fmla="*/ 0 60000 65536"/>
                <a:gd name="T11" fmla="*/ 0 60000 65536"/>
                <a:gd name="T12" fmla="*/ 0 w 198"/>
                <a:gd name="T13" fmla="*/ 0 h 165"/>
                <a:gd name="T14" fmla="*/ 198 w 198"/>
                <a:gd name="T15" fmla="*/ 165 h 165"/>
              </a:gdLst>
              <a:ahLst/>
              <a:cxnLst>
                <a:cxn ang="T8">
                  <a:pos x="T0" y="T1"/>
                </a:cxn>
                <a:cxn ang="T9">
                  <a:pos x="T2" y="T3"/>
                </a:cxn>
                <a:cxn ang="T10">
                  <a:pos x="T4" y="T5"/>
                </a:cxn>
                <a:cxn ang="T11">
                  <a:pos x="T6" y="T7"/>
                </a:cxn>
              </a:cxnLst>
              <a:rect l="T12" t="T13" r="T14" b="T15"/>
              <a:pathLst>
                <a:path w="198" h="165">
                  <a:moveTo>
                    <a:pt x="0" y="27"/>
                  </a:moveTo>
                  <a:lnTo>
                    <a:pt x="0" y="0"/>
                  </a:lnTo>
                  <a:lnTo>
                    <a:pt x="198" y="0"/>
                  </a:lnTo>
                  <a:lnTo>
                    <a:pt x="198" y="16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0" name="Freeform 177"/>
            <p:cNvSpPr>
              <a:spLocks/>
            </p:cNvSpPr>
            <p:nvPr/>
          </p:nvSpPr>
          <p:spPr bwMode="auto">
            <a:xfrm>
              <a:off x="3156" y="3786"/>
              <a:ext cx="494" cy="212"/>
            </a:xfrm>
            <a:custGeom>
              <a:avLst/>
              <a:gdLst>
                <a:gd name="T0" fmla="*/ 0 w 385"/>
                <a:gd name="T1" fmla="*/ 14 h 165"/>
                <a:gd name="T2" fmla="*/ 0 w 385"/>
                <a:gd name="T3" fmla="*/ 0 h 165"/>
                <a:gd name="T4" fmla="*/ 494 w 385"/>
                <a:gd name="T5" fmla="*/ 0 h 165"/>
                <a:gd name="T6" fmla="*/ 494 w 385"/>
                <a:gd name="T7" fmla="*/ 212 h 165"/>
                <a:gd name="T8" fmla="*/ 0 60000 65536"/>
                <a:gd name="T9" fmla="*/ 0 60000 65536"/>
                <a:gd name="T10" fmla="*/ 0 60000 65536"/>
                <a:gd name="T11" fmla="*/ 0 60000 65536"/>
                <a:gd name="T12" fmla="*/ 0 w 385"/>
                <a:gd name="T13" fmla="*/ 0 h 165"/>
                <a:gd name="T14" fmla="*/ 385 w 385"/>
                <a:gd name="T15" fmla="*/ 165 h 165"/>
              </a:gdLst>
              <a:ahLst/>
              <a:cxnLst>
                <a:cxn ang="T8">
                  <a:pos x="T0" y="T1"/>
                </a:cxn>
                <a:cxn ang="T9">
                  <a:pos x="T2" y="T3"/>
                </a:cxn>
                <a:cxn ang="T10">
                  <a:pos x="T4" y="T5"/>
                </a:cxn>
                <a:cxn ang="T11">
                  <a:pos x="T6" y="T7"/>
                </a:cxn>
              </a:cxnLst>
              <a:rect l="T12" t="T13" r="T14" b="T15"/>
              <a:pathLst>
                <a:path w="385" h="165">
                  <a:moveTo>
                    <a:pt x="0" y="11"/>
                  </a:moveTo>
                  <a:lnTo>
                    <a:pt x="0" y="0"/>
                  </a:lnTo>
                  <a:lnTo>
                    <a:pt x="385" y="0"/>
                  </a:lnTo>
                  <a:lnTo>
                    <a:pt x="385" y="16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1" name="Rectangle 178"/>
            <p:cNvSpPr>
              <a:spLocks noChangeArrowheads="1"/>
            </p:cNvSpPr>
            <p:nvPr/>
          </p:nvSpPr>
          <p:spPr bwMode="auto">
            <a:xfrm>
              <a:off x="3404" y="3773"/>
              <a:ext cx="698" cy="13"/>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2" name="Rectangle 179"/>
            <p:cNvSpPr>
              <a:spLocks noChangeArrowheads="1"/>
            </p:cNvSpPr>
            <p:nvPr/>
          </p:nvSpPr>
          <p:spPr bwMode="auto">
            <a:xfrm>
              <a:off x="4377" y="3773"/>
              <a:ext cx="147" cy="22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3" name="Freeform 180"/>
            <p:cNvSpPr>
              <a:spLocks/>
            </p:cNvSpPr>
            <p:nvPr/>
          </p:nvSpPr>
          <p:spPr bwMode="auto">
            <a:xfrm>
              <a:off x="1185" y="3773"/>
              <a:ext cx="589" cy="40"/>
            </a:xfrm>
            <a:custGeom>
              <a:avLst/>
              <a:gdLst>
                <a:gd name="T0" fmla="*/ 0 w 459"/>
                <a:gd name="T1" fmla="*/ 40 h 31"/>
                <a:gd name="T2" fmla="*/ 0 w 459"/>
                <a:gd name="T3" fmla="*/ 0 h 31"/>
                <a:gd name="T4" fmla="*/ 589 w 459"/>
                <a:gd name="T5" fmla="*/ 0 h 31"/>
                <a:gd name="T6" fmla="*/ 589 w 459"/>
                <a:gd name="T7" fmla="*/ 19 h 31"/>
                <a:gd name="T8" fmla="*/ 0 60000 65536"/>
                <a:gd name="T9" fmla="*/ 0 60000 65536"/>
                <a:gd name="T10" fmla="*/ 0 60000 65536"/>
                <a:gd name="T11" fmla="*/ 0 60000 65536"/>
                <a:gd name="T12" fmla="*/ 0 w 459"/>
                <a:gd name="T13" fmla="*/ 0 h 31"/>
                <a:gd name="T14" fmla="*/ 459 w 459"/>
                <a:gd name="T15" fmla="*/ 31 h 31"/>
              </a:gdLst>
              <a:ahLst/>
              <a:cxnLst>
                <a:cxn ang="T8">
                  <a:pos x="T0" y="T1"/>
                </a:cxn>
                <a:cxn ang="T9">
                  <a:pos x="T2" y="T3"/>
                </a:cxn>
                <a:cxn ang="T10">
                  <a:pos x="T4" y="T5"/>
                </a:cxn>
                <a:cxn ang="T11">
                  <a:pos x="T6" y="T7"/>
                </a:cxn>
              </a:cxnLst>
              <a:rect l="T12" t="T13" r="T14" b="T15"/>
              <a:pathLst>
                <a:path w="459" h="31">
                  <a:moveTo>
                    <a:pt x="0" y="31"/>
                  </a:moveTo>
                  <a:lnTo>
                    <a:pt x="0" y="0"/>
                  </a:lnTo>
                  <a:lnTo>
                    <a:pt x="459" y="0"/>
                  </a:lnTo>
                  <a:lnTo>
                    <a:pt x="459" y="1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4" name="Rectangle 181"/>
            <p:cNvSpPr>
              <a:spLocks noChangeArrowheads="1"/>
            </p:cNvSpPr>
            <p:nvPr/>
          </p:nvSpPr>
          <p:spPr bwMode="auto">
            <a:xfrm>
              <a:off x="3753" y="3753"/>
              <a:ext cx="698" cy="2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5" name="Freeform 182"/>
            <p:cNvSpPr>
              <a:spLocks/>
            </p:cNvSpPr>
            <p:nvPr/>
          </p:nvSpPr>
          <p:spPr bwMode="auto">
            <a:xfrm>
              <a:off x="2050" y="3704"/>
              <a:ext cx="218" cy="294"/>
            </a:xfrm>
            <a:custGeom>
              <a:avLst/>
              <a:gdLst>
                <a:gd name="T0" fmla="*/ 0 w 170"/>
                <a:gd name="T1" fmla="*/ 294 h 229"/>
                <a:gd name="T2" fmla="*/ 0 w 170"/>
                <a:gd name="T3" fmla="*/ 0 h 229"/>
                <a:gd name="T4" fmla="*/ 218 w 170"/>
                <a:gd name="T5" fmla="*/ 0 h 229"/>
                <a:gd name="T6" fmla="*/ 218 w 170"/>
                <a:gd name="T7" fmla="*/ 123 h 229"/>
                <a:gd name="T8" fmla="*/ 0 60000 65536"/>
                <a:gd name="T9" fmla="*/ 0 60000 65536"/>
                <a:gd name="T10" fmla="*/ 0 60000 65536"/>
                <a:gd name="T11" fmla="*/ 0 60000 65536"/>
                <a:gd name="T12" fmla="*/ 0 w 170"/>
                <a:gd name="T13" fmla="*/ 0 h 229"/>
                <a:gd name="T14" fmla="*/ 170 w 170"/>
                <a:gd name="T15" fmla="*/ 229 h 229"/>
              </a:gdLst>
              <a:ahLst/>
              <a:cxnLst>
                <a:cxn ang="T8">
                  <a:pos x="T0" y="T1"/>
                </a:cxn>
                <a:cxn ang="T9">
                  <a:pos x="T2" y="T3"/>
                </a:cxn>
                <a:cxn ang="T10">
                  <a:pos x="T4" y="T5"/>
                </a:cxn>
                <a:cxn ang="T11">
                  <a:pos x="T6" y="T7"/>
                </a:cxn>
              </a:cxnLst>
              <a:rect l="T12" t="T13" r="T14" b="T15"/>
              <a:pathLst>
                <a:path w="170" h="229">
                  <a:moveTo>
                    <a:pt x="0" y="229"/>
                  </a:moveTo>
                  <a:lnTo>
                    <a:pt x="0" y="0"/>
                  </a:lnTo>
                  <a:lnTo>
                    <a:pt x="170" y="0"/>
                  </a:lnTo>
                  <a:lnTo>
                    <a:pt x="170" y="9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6" name="Freeform 183"/>
            <p:cNvSpPr>
              <a:spLocks/>
            </p:cNvSpPr>
            <p:nvPr/>
          </p:nvSpPr>
          <p:spPr bwMode="auto">
            <a:xfrm>
              <a:off x="1475" y="3704"/>
              <a:ext cx="684" cy="69"/>
            </a:xfrm>
            <a:custGeom>
              <a:avLst/>
              <a:gdLst>
                <a:gd name="T0" fmla="*/ 0 w 533"/>
                <a:gd name="T1" fmla="*/ 69 h 54"/>
                <a:gd name="T2" fmla="*/ 0 w 533"/>
                <a:gd name="T3" fmla="*/ 0 h 54"/>
                <a:gd name="T4" fmla="*/ 684 w 533"/>
                <a:gd name="T5" fmla="*/ 0 h 54"/>
                <a:gd name="T6" fmla="*/ 0 60000 65536"/>
                <a:gd name="T7" fmla="*/ 0 60000 65536"/>
                <a:gd name="T8" fmla="*/ 0 60000 65536"/>
                <a:gd name="T9" fmla="*/ 0 w 533"/>
                <a:gd name="T10" fmla="*/ 0 h 54"/>
                <a:gd name="T11" fmla="*/ 533 w 533"/>
                <a:gd name="T12" fmla="*/ 54 h 54"/>
              </a:gdLst>
              <a:ahLst/>
              <a:cxnLst>
                <a:cxn ang="T6">
                  <a:pos x="T0" y="T1"/>
                </a:cxn>
                <a:cxn ang="T7">
                  <a:pos x="T2" y="T3"/>
                </a:cxn>
                <a:cxn ang="T8">
                  <a:pos x="T4" y="T5"/>
                </a:cxn>
              </a:cxnLst>
              <a:rect l="T9" t="T10" r="T11" b="T12"/>
              <a:pathLst>
                <a:path w="533" h="54">
                  <a:moveTo>
                    <a:pt x="0" y="54"/>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7" name="Freeform 184"/>
            <p:cNvSpPr>
              <a:spLocks/>
            </p:cNvSpPr>
            <p:nvPr/>
          </p:nvSpPr>
          <p:spPr bwMode="auto">
            <a:xfrm>
              <a:off x="1818" y="3656"/>
              <a:ext cx="668" cy="342"/>
            </a:xfrm>
            <a:custGeom>
              <a:avLst/>
              <a:gdLst>
                <a:gd name="T0" fmla="*/ 0 w 521"/>
                <a:gd name="T1" fmla="*/ 48 h 266"/>
                <a:gd name="T2" fmla="*/ 0 w 521"/>
                <a:gd name="T3" fmla="*/ 0 h 266"/>
                <a:gd name="T4" fmla="*/ 668 w 521"/>
                <a:gd name="T5" fmla="*/ 0 h 266"/>
                <a:gd name="T6" fmla="*/ 668 w 521"/>
                <a:gd name="T7" fmla="*/ 342 h 266"/>
                <a:gd name="T8" fmla="*/ 0 60000 65536"/>
                <a:gd name="T9" fmla="*/ 0 60000 65536"/>
                <a:gd name="T10" fmla="*/ 0 60000 65536"/>
                <a:gd name="T11" fmla="*/ 0 60000 65536"/>
                <a:gd name="T12" fmla="*/ 0 w 521"/>
                <a:gd name="T13" fmla="*/ 0 h 266"/>
                <a:gd name="T14" fmla="*/ 521 w 521"/>
                <a:gd name="T15" fmla="*/ 266 h 266"/>
              </a:gdLst>
              <a:ahLst/>
              <a:cxnLst>
                <a:cxn ang="T8">
                  <a:pos x="T0" y="T1"/>
                </a:cxn>
                <a:cxn ang="T9">
                  <a:pos x="T2" y="T3"/>
                </a:cxn>
                <a:cxn ang="T10">
                  <a:pos x="T4" y="T5"/>
                </a:cxn>
                <a:cxn ang="T11">
                  <a:pos x="T6" y="T7"/>
                </a:cxn>
              </a:cxnLst>
              <a:rect l="T12" t="T13" r="T14" b="T15"/>
              <a:pathLst>
                <a:path w="521" h="266">
                  <a:moveTo>
                    <a:pt x="0" y="37"/>
                  </a:moveTo>
                  <a:lnTo>
                    <a:pt x="0" y="0"/>
                  </a:lnTo>
                  <a:lnTo>
                    <a:pt x="521" y="0"/>
                  </a:lnTo>
                  <a:lnTo>
                    <a:pt x="521" y="26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8" name="Freeform 185"/>
            <p:cNvSpPr>
              <a:spLocks/>
            </p:cNvSpPr>
            <p:nvPr/>
          </p:nvSpPr>
          <p:spPr bwMode="auto">
            <a:xfrm>
              <a:off x="4102" y="3582"/>
              <a:ext cx="567" cy="416"/>
            </a:xfrm>
            <a:custGeom>
              <a:avLst/>
              <a:gdLst>
                <a:gd name="T0" fmla="*/ 0 w 442"/>
                <a:gd name="T1" fmla="*/ 171 h 324"/>
                <a:gd name="T2" fmla="*/ 0 w 442"/>
                <a:gd name="T3" fmla="*/ 0 h 324"/>
                <a:gd name="T4" fmla="*/ 567 w 442"/>
                <a:gd name="T5" fmla="*/ 0 h 324"/>
                <a:gd name="T6" fmla="*/ 567 w 442"/>
                <a:gd name="T7" fmla="*/ 416 h 324"/>
                <a:gd name="T8" fmla="*/ 0 60000 65536"/>
                <a:gd name="T9" fmla="*/ 0 60000 65536"/>
                <a:gd name="T10" fmla="*/ 0 60000 65536"/>
                <a:gd name="T11" fmla="*/ 0 60000 65536"/>
                <a:gd name="T12" fmla="*/ 0 w 442"/>
                <a:gd name="T13" fmla="*/ 0 h 324"/>
                <a:gd name="T14" fmla="*/ 442 w 442"/>
                <a:gd name="T15" fmla="*/ 324 h 324"/>
              </a:gdLst>
              <a:ahLst/>
              <a:cxnLst>
                <a:cxn ang="T8">
                  <a:pos x="T0" y="T1"/>
                </a:cxn>
                <a:cxn ang="T9">
                  <a:pos x="T2" y="T3"/>
                </a:cxn>
                <a:cxn ang="T10">
                  <a:pos x="T4" y="T5"/>
                </a:cxn>
                <a:cxn ang="T11">
                  <a:pos x="T6" y="T7"/>
                </a:cxn>
              </a:cxnLst>
              <a:rect l="T12" t="T13" r="T14" b="T15"/>
              <a:pathLst>
                <a:path w="442" h="324">
                  <a:moveTo>
                    <a:pt x="0" y="133"/>
                  </a:moveTo>
                  <a:lnTo>
                    <a:pt x="0" y="0"/>
                  </a:lnTo>
                  <a:lnTo>
                    <a:pt x="442" y="0"/>
                  </a:lnTo>
                  <a:lnTo>
                    <a:pt x="442" y="32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9" name="Freeform 186"/>
            <p:cNvSpPr>
              <a:spLocks/>
            </p:cNvSpPr>
            <p:nvPr/>
          </p:nvSpPr>
          <p:spPr bwMode="auto">
            <a:xfrm>
              <a:off x="2152" y="3506"/>
              <a:ext cx="480" cy="492"/>
            </a:xfrm>
            <a:custGeom>
              <a:avLst/>
              <a:gdLst>
                <a:gd name="T0" fmla="*/ 0 w 374"/>
                <a:gd name="T1" fmla="*/ 150 h 383"/>
                <a:gd name="T2" fmla="*/ 0 w 374"/>
                <a:gd name="T3" fmla="*/ 0 h 383"/>
                <a:gd name="T4" fmla="*/ 480 w 374"/>
                <a:gd name="T5" fmla="*/ 0 h 383"/>
                <a:gd name="T6" fmla="*/ 480 w 374"/>
                <a:gd name="T7" fmla="*/ 492 h 383"/>
                <a:gd name="T8" fmla="*/ 0 60000 65536"/>
                <a:gd name="T9" fmla="*/ 0 60000 65536"/>
                <a:gd name="T10" fmla="*/ 0 60000 65536"/>
                <a:gd name="T11" fmla="*/ 0 60000 65536"/>
                <a:gd name="T12" fmla="*/ 0 w 374"/>
                <a:gd name="T13" fmla="*/ 0 h 383"/>
                <a:gd name="T14" fmla="*/ 374 w 374"/>
                <a:gd name="T15" fmla="*/ 383 h 383"/>
              </a:gdLst>
              <a:ahLst/>
              <a:cxnLst>
                <a:cxn ang="T8">
                  <a:pos x="T0" y="T1"/>
                </a:cxn>
                <a:cxn ang="T9">
                  <a:pos x="T2" y="T3"/>
                </a:cxn>
                <a:cxn ang="T10">
                  <a:pos x="T4" y="T5"/>
                </a:cxn>
                <a:cxn ang="T11">
                  <a:pos x="T6" y="T7"/>
                </a:cxn>
              </a:cxnLst>
              <a:rect l="T12" t="T13" r="T14" b="T15"/>
              <a:pathLst>
                <a:path w="374" h="383">
                  <a:moveTo>
                    <a:pt x="0" y="117"/>
                  </a:moveTo>
                  <a:lnTo>
                    <a:pt x="0" y="0"/>
                  </a:lnTo>
                  <a:lnTo>
                    <a:pt x="374" y="0"/>
                  </a:lnTo>
                  <a:lnTo>
                    <a:pt x="374" y="38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0" name="Freeform 187"/>
            <p:cNvSpPr>
              <a:spLocks/>
            </p:cNvSpPr>
            <p:nvPr/>
          </p:nvSpPr>
          <p:spPr bwMode="auto">
            <a:xfrm>
              <a:off x="2392" y="3377"/>
              <a:ext cx="385" cy="621"/>
            </a:xfrm>
            <a:custGeom>
              <a:avLst/>
              <a:gdLst>
                <a:gd name="T0" fmla="*/ 0 w 300"/>
                <a:gd name="T1" fmla="*/ 130 h 484"/>
                <a:gd name="T2" fmla="*/ 0 w 300"/>
                <a:gd name="T3" fmla="*/ 0 h 484"/>
                <a:gd name="T4" fmla="*/ 385 w 300"/>
                <a:gd name="T5" fmla="*/ 0 h 484"/>
                <a:gd name="T6" fmla="*/ 385 w 300"/>
                <a:gd name="T7" fmla="*/ 621 h 484"/>
                <a:gd name="T8" fmla="*/ 0 60000 65536"/>
                <a:gd name="T9" fmla="*/ 0 60000 65536"/>
                <a:gd name="T10" fmla="*/ 0 60000 65536"/>
                <a:gd name="T11" fmla="*/ 0 60000 65536"/>
                <a:gd name="T12" fmla="*/ 0 w 300"/>
                <a:gd name="T13" fmla="*/ 0 h 484"/>
                <a:gd name="T14" fmla="*/ 300 w 300"/>
                <a:gd name="T15" fmla="*/ 484 h 484"/>
              </a:gdLst>
              <a:ahLst/>
              <a:cxnLst>
                <a:cxn ang="T8">
                  <a:pos x="T0" y="T1"/>
                </a:cxn>
                <a:cxn ang="T9">
                  <a:pos x="T2" y="T3"/>
                </a:cxn>
                <a:cxn ang="T10">
                  <a:pos x="T4" y="T5"/>
                </a:cxn>
                <a:cxn ang="T11">
                  <a:pos x="T6" y="T7"/>
                </a:cxn>
              </a:cxnLst>
              <a:rect l="T12" t="T13" r="T14" b="T15"/>
              <a:pathLst>
                <a:path w="300" h="484">
                  <a:moveTo>
                    <a:pt x="0" y="101"/>
                  </a:moveTo>
                  <a:lnTo>
                    <a:pt x="0" y="0"/>
                  </a:lnTo>
                  <a:lnTo>
                    <a:pt x="300" y="0"/>
                  </a:lnTo>
                  <a:lnTo>
                    <a:pt x="300" y="48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1" name="Freeform 188"/>
            <p:cNvSpPr>
              <a:spLocks/>
            </p:cNvSpPr>
            <p:nvPr/>
          </p:nvSpPr>
          <p:spPr bwMode="auto">
            <a:xfrm>
              <a:off x="4385" y="3315"/>
              <a:ext cx="429" cy="683"/>
            </a:xfrm>
            <a:custGeom>
              <a:avLst/>
              <a:gdLst>
                <a:gd name="T0" fmla="*/ 0 w 334"/>
                <a:gd name="T1" fmla="*/ 267 h 532"/>
                <a:gd name="T2" fmla="*/ 0 w 334"/>
                <a:gd name="T3" fmla="*/ 0 h 532"/>
                <a:gd name="T4" fmla="*/ 429 w 334"/>
                <a:gd name="T5" fmla="*/ 0 h 532"/>
                <a:gd name="T6" fmla="*/ 429 w 334"/>
                <a:gd name="T7" fmla="*/ 683 h 532"/>
                <a:gd name="T8" fmla="*/ 0 60000 65536"/>
                <a:gd name="T9" fmla="*/ 0 60000 65536"/>
                <a:gd name="T10" fmla="*/ 0 60000 65536"/>
                <a:gd name="T11" fmla="*/ 0 60000 65536"/>
                <a:gd name="T12" fmla="*/ 0 w 334"/>
                <a:gd name="T13" fmla="*/ 0 h 532"/>
                <a:gd name="T14" fmla="*/ 334 w 334"/>
                <a:gd name="T15" fmla="*/ 532 h 532"/>
              </a:gdLst>
              <a:ahLst/>
              <a:cxnLst>
                <a:cxn ang="T8">
                  <a:pos x="T0" y="T1"/>
                </a:cxn>
                <a:cxn ang="T9">
                  <a:pos x="T2" y="T3"/>
                </a:cxn>
                <a:cxn ang="T10">
                  <a:pos x="T4" y="T5"/>
                </a:cxn>
                <a:cxn ang="T11">
                  <a:pos x="T6" y="T7"/>
                </a:cxn>
              </a:cxnLst>
              <a:rect l="T12" t="T13" r="T14" b="T15"/>
              <a:pathLst>
                <a:path w="334" h="532">
                  <a:moveTo>
                    <a:pt x="0" y="208"/>
                  </a:moveTo>
                  <a:lnTo>
                    <a:pt x="0" y="0"/>
                  </a:lnTo>
                  <a:lnTo>
                    <a:pt x="334" y="0"/>
                  </a:lnTo>
                  <a:lnTo>
                    <a:pt x="334" y="53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2" name="Freeform 189"/>
            <p:cNvSpPr>
              <a:spLocks/>
            </p:cNvSpPr>
            <p:nvPr/>
          </p:nvSpPr>
          <p:spPr bwMode="auto">
            <a:xfrm>
              <a:off x="2581" y="1809"/>
              <a:ext cx="2015" cy="1568"/>
            </a:xfrm>
            <a:custGeom>
              <a:avLst/>
              <a:gdLst>
                <a:gd name="T0" fmla="*/ 2015 w 1570"/>
                <a:gd name="T1" fmla="*/ 1506 h 1222"/>
                <a:gd name="T2" fmla="*/ 2015 w 1570"/>
                <a:gd name="T3" fmla="*/ 0 h 1222"/>
                <a:gd name="T4" fmla="*/ 0 w 1570"/>
                <a:gd name="T5" fmla="*/ 0 h 1222"/>
                <a:gd name="T6" fmla="*/ 0 w 1570"/>
                <a:gd name="T7" fmla="*/ 1568 h 1222"/>
                <a:gd name="T8" fmla="*/ 0 60000 65536"/>
                <a:gd name="T9" fmla="*/ 0 60000 65536"/>
                <a:gd name="T10" fmla="*/ 0 60000 65536"/>
                <a:gd name="T11" fmla="*/ 0 60000 65536"/>
                <a:gd name="T12" fmla="*/ 0 w 1570"/>
                <a:gd name="T13" fmla="*/ 0 h 1222"/>
                <a:gd name="T14" fmla="*/ 1570 w 1570"/>
                <a:gd name="T15" fmla="*/ 1222 h 1222"/>
              </a:gdLst>
              <a:ahLst/>
              <a:cxnLst>
                <a:cxn ang="T8">
                  <a:pos x="T0" y="T1"/>
                </a:cxn>
                <a:cxn ang="T9">
                  <a:pos x="T2" y="T3"/>
                </a:cxn>
                <a:cxn ang="T10">
                  <a:pos x="T4" y="T5"/>
                </a:cxn>
                <a:cxn ang="T11">
                  <a:pos x="T6" y="T7"/>
                </a:cxn>
              </a:cxnLst>
              <a:rect l="T12" t="T13" r="T14" b="T15"/>
              <a:pathLst>
                <a:path w="1570" h="1222">
                  <a:moveTo>
                    <a:pt x="1570" y="1174"/>
                  </a:moveTo>
                  <a:lnTo>
                    <a:pt x="1570" y="0"/>
                  </a:lnTo>
                  <a:lnTo>
                    <a:pt x="0" y="0"/>
                  </a:lnTo>
                  <a:lnTo>
                    <a:pt x="0" y="12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3" name="Freeform 190"/>
            <p:cNvSpPr>
              <a:spLocks/>
            </p:cNvSpPr>
            <p:nvPr/>
          </p:nvSpPr>
          <p:spPr bwMode="auto">
            <a:xfrm>
              <a:off x="3592" y="1338"/>
              <a:ext cx="1368" cy="2660"/>
            </a:xfrm>
            <a:custGeom>
              <a:avLst/>
              <a:gdLst>
                <a:gd name="T0" fmla="*/ 0 w 1066"/>
                <a:gd name="T1" fmla="*/ 471 h 2073"/>
                <a:gd name="T2" fmla="*/ 0 w 1066"/>
                <a:gd name="T3" fmla="*/ 0 h 2073"/>
                <a:gd name="T4" fmla="*/ 1368 w 1066"/>
                <a:gd name="T5" fmla="*/ 0 h 2073"/>
                <a:gd name="T6" fmla="*/ 1368 w 1066"/>
                <a:gd name="T7" fmla="*/ 2660 h 2073"/>
                <a:gd name="T8" fmla="*/ 0 60000 65536"/>
                <a:gd name="T9" fmla="*/ 0 60000 65536"/>
                <a:gd name="T10" fmla="*/ 0 60000 65536"/>
                <a:gd name="T11" fmla="*/ 0 60000 65536"/>
                <a:gd name="T12" fmla="*/ 0 w 1066"/>
                <a:gd name="T13" fmla="*/ 0 h 2073"/>
                <a:gd name="T14" fmla="*/ 1066 w 1066"/>
                <a:gd name="T15" fmla="*/ 2073 h 2073"/>
              </a:gdLst>
              <a:ahLst/>
              <a:cxnLst>
                <a:cxn ang="T8">
                  <a:pos x="T0" y="T1"/>
                </a:cxn>
                <a:cxn ang="T9">
                  <a:pos x="T2" y="T3"/>
                </a:cxn>
                <a:cxn ang="T10">
                  <a:pos x="T4" y="T5"/>
                </a:cxn>
                <a:cxn ang="T11">
                  <a:pos x="T6" y="T7"/>
                </a:cxn>
              </a:cxnLst>
              <a:rect l="T12" t="T13" r="T14" b="T15"/>
              <a:pathLst>
                <a:path w="1066" h="2073">
                  <a:moveTo>
                    <a:pt x="0" y="367"/>
                  </a:moveTo>
                  <a:lnTo>
                    <a:pt x="0" y="0"/>
                  </a:lnTo>
                  <a:lnTo>
                    <a:pt x="1066" y="0"/>
                  </a:lnTo>
                  <a:lnTo>
                    <a:pt x="1066" y="207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4" name="Line 191"/>
            <p:cNvSpPr>
              <a:spLocks noChangeShapeType="1"/>
            </p:cNvSpPr>
            <p:nvPr/>
          </p:nvSpPr>
          <p:spPr bwMode="auto">
            <a:xfrm>
              <a:off x="717" y="4008"/>
              <a:ext cx="4288" cy="0"/>
            </a:xfrm>
            <a:prstGeom prst="line">
              <a:avLst/>
            </a:prstGeom>
            <a:noFill/>
            <a:ln w="603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08" name="Text Box 192"/>
          <p:cNvSpPr txBox="1">
            <a:spLocks noChangeArrowheads="1"/>
          </p:cNvSpPr>
          <p:nvPr/>
        </p:nvSpPr>
        <p:spPr bwMode="auto">
          <a:xfrm>
            <a:off x="850900" y="5489575"/>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Outlier</a:t>
            </a:r>
          </a:p>
        </p:txBody>
      </p:sp>
      <p:sp>
        <p:nvSpPr>
          <p:cNvPr id="203969" name="Text Box 193"/>
          <p:cNvSpPr txBox="1">
            <a:spLocks noChangeArrowheads="1"/>
          </p:cNvSpPr>
          <p:nvPr/>
        </p:nvSpPr>
        <p:spPr bwMode="auto">
          <a:xfrm>
            <a:off x="174625" y="742950"/>
            <a:ext cx="8648700" cy="522288"/>
          </a:xfrm>
          <a:prstGeom prst="rect">
            <a:avLst/>
          </a:prstGeom>
          <a:noFill/>
          <a:ln w="0">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rPr>
              <a:t>One potential use of a dendrogram: detecting outliers</a:t>
            </a:r>
          </a:p>
        </p:txBody>
      </p:sp>
      <p:sp>
        <p:nvSpPr>
          <p:cNvPr id="21510" name="Text Box 194"/>
          <p:cNvSpPr txBox="1">
            <a:spLocks noChangeArrowheads="1"/>
          </p:cNvSpPr>
          <p:nvPr/>
        </p:nvSpPr>
        <p:spPr bwMode="auto">
          <a:xfrm>
            <a:off x="368300" y="1423988"/>
            <a:ext cx="6081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single isolated branch is suggestive of a data point that is very different to all others</a:t>
            </a:r>
          </a:p>
        </p:txBody>
      </p:sp>
      <p:sp>
        <p:nvSpPr>
          <p:cNvPr id="21511" name="Line 195"/>
          <p:cNvSpPr>
            <a:spLocks noChangeShapeType="1"/>
          </p:cNvSpPr>
          <p:nvPr/>
        </p:nvSpPr>
        <p:spPr bwMode="auto">
          <a:xfrm>
            <a:off x="6122988" y="1778000"/>
            <a:ext cx="685800" cy="6096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196"/>
          <p:cNvSpPr>
            <a:spLocks noChangeShapeType="1"/>
          </p:cNvSpPr>
          <p:nvPr/>
        </p:nvSpPr>
        <p:spPr bwMode="auto">
          <a:xfrm flipV="1">
            <a:off x="1949450" y="5227638"/>
            <a:ext cx="647700" cy="4572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TextBox 196"/>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028761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76200" y="0"/>
            <a:ext cx="8915400" cy="1143000"/>
          </a:xfrm>
        </p:spPr>
        <p:txBody>
          <a:bodyPr/>
          <a:lstStyle/>
          <a:p>
            <a:r>
              <a:rPr lang="en-US" altLang="en-US"/>
              <a:t>Hierarchical Clustering</a:t>
            </a:r>
          </a:p>
        </p:txBody>
      </p:sp>
      <p:grpSp>
        <p:nvGrpSpPr>
          <p:cNvPr id="22531" name="Group 1027"/>
          <p:cNvGrpSpPr>
            <a:grpSpLocks/>
          </p:cNvGrpSpPr>
          <p:nvPr/>
        </p:nvGrpSpPr>
        <p:grpSpPr bwMode="auto">
          <a:xfrm>
            <a:off x="565150" y="4041775"/>
            <a:ext cx="3587750" cy="2549525"/>
            <a:chOff x="98" y="300"/>
            <a:chExt cx="3214" cy="2284"/>
          </a:xfrm>
        </p:grpSpPr>
        <p:pic>
          <p:nvPicPr>
            <p:cNvPr id="22535" name="Picture 10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030" descr="C:\Documents and Settings\eamonn\Desktop\bios_family_ma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8" name="Group 1031"/>
            <p:cNvGrpSpPr>
              <a:grpSpLocks/>
            </p:cNvGrpSpPr>
            <p:nvPr/>
          </p:nvGrpSpPr>
          <p:grpSpPr bwMode="auto">
            <a:xfrm>
              <a:off x="1865" y="1505"/>
              <a:ext cx="1447" cy="1031"/>
              <a:chOff x="252" y="2364"/>
              <a:chExt cx="2258" cy="1608"/>
            </a:xfrm>
          </p:grpSpPr>
          <p:pic>
            <p:nvPicPr>
              <p:cNvPr id="22553" name="Picture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9" name="Line 1034"/>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0" name="Line 1035"/>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1" name="Line 1036"/>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2" name="Line 1037"/>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1038"/>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039"/>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040"/>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6" name="Group 1041"/>
            <p:cNvGrpSpPr>
              <a:grpSpLocks/>
            </p:cNvGrpSpPr>
            <p:nvPr/>
          </p:nvGrpSpPr>
          <p:grpSpPr bwMode="auto">
            <a:xfrm>
              <a:off x="859" y="969"/>
              <a:ext cx="703" cy="377"/>
              <a:chOff x="2112" y="2976"/>
              <a:chExt cx="703" cy="377"/>
            </a:xfrm>
          </p:grpSpPr>
          <p:sp>
            <p:nvSpPr>
              <p:cNvPr id="22550" name="Line 1042"/>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51" name="Line 1043"/>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52" name="Line 1044"/>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47" name="Line 1045"/>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1046"/>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1047"/>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32" name="Text Box 1048"/>
          <p:cNvSpPr txBox="1">
            <a:spLocks noChangeArrowheads="1"/>
          </p:cNvSpPr>
          <p:nvPr/>
        </p:nvSpPr>
        <p:spPr bwMode="auto">
          <a:xfrm>
            <a:off x="201613" y="1303338"/>
            <a:ext cx="38512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latin typeface="Times" pitchFamily="-111" charset="0"/>
              </a:rPr>
              <a:t>The number of dendrograms with </a:t>
            </a:r>
            <a:r>
              <a:rPr lang="en-US" altLang="en-US" sz="1800" i="1">
                <a:latin typeface="Times" pitchFamily="-111" charset="0"/>
              </a:rPr>
              <a:t>n</a:t>
            </a:r>
            <a:r>
              <a:rPr lang="en-US" altLang="en-US" sz="1800">
                <a:latin typeface="Times" pitchFamily="-111" charset="0"/>
              </a:rPr>
              <a:t> leafs  = (2</a:t>
            </a:r>
            <a:r>
              <a:rPr lang="en-US" altLang="en-US" sz="1800" i="1">
                <a:latin typeface="Times" pitchFamily="-111" charset="0"/>
              </a:rPr>
              <a:t>n</a:t>
            </a:r>
            <a:r>
              <a:rPr lang="en-US" altLang="en-US" sz="1800">
                <a:latin typeface="Times" pitchFamily="-111" charset="0"/>
              </a:rPr>
              <a:t> -3)!/[(2</a:t>
            </a:r>
            <a:r>
              <a:rPr lang="en-US" altLang="en-US" sz="1800" baseline="30000">
                <a:latin typeface="Times" pitchFamily="-111" charset="0"/>
              </a:rPr>
              <a:t>(</a:t>
            </a:r>
            <a:r>
              <a:rPr lang="en-US" altLang="en-US" sz="1800" i="1" baseline="30000">
                <a:latin typeface="Times" pitchFamily="-111" charset="0"/>
              </a:rPr>
              <a:t>n </a:t>
            </a:r>
            <a:r>
              <a:rPr lang="en-US" altLang="en-US" sz="1800" baseline="30000">
                <a:latin typeface="Times" pitchFamily="-111" charset="0"/>
              </a:rPr>
              <a:t>-2)</a:t>
            </a:r>
            <a:r>
              <a:rPr lang="en-US" altLang="en-US" sz="1800">
                <a:latin typeface="Times" pitchFamily="-111" charset="0"/>
              </a:rPr>
              <a:t>) (</a:t>
            </a:r>
            <a:r>
              <a:rPr lang="en-US" altLang="en-US" sz="1800" i="1">
                <a:latin typeface="Times" pitchFamily="-111" charset="0"/>
              </a:rPr>
              <a:t>n </a:t>
            </a:r>
            <a:r>
              <a:rPr lang="en-US" altLang="en-US" sz="1800">
                <a:latin typeface="Times" pitchFamily="-111" charset="0"/>
              </a:rPr>
              <a:t>-2)!]</a:t>
            </a:r>
          </a:p>
          <a:p>
            <a:endParaRPr lang="en-US" altLang="en-US" sz="1800">
              <a:latin typeface="Times" pitchFamily="-111" charset="0"/>
            </a:endParaRPr>
          </a:p>
          <a:p>
            <a:r>
              <a:rPr lang="en-US" altLang="en-US" sz="1400">
                <a:latin typeface="Times" pitchFamily="-111" charset="0"/>
              </a:rPr>
              <a:t>Number 	Number of Possible</a:t>
            </a:r>
          </a:p>
          <a:p>
            <a:r>
              <a:rPr lang="en-US" altLang="en-US" sz="1400">
                <a:latin typeface="Times" pitchFamily="-111" charset="0"/>
              </a:rPr>
              <a:t>of Leafs	Dendrograms </a:t>
            </a:r>
          </a:p>
          <a:p>
            <a:r>
              <a:rPr lang="en-US" altLang="en-US" sz="1400">
                <a:latin typeface="Times" pitchFamily="-111" charset="0"/>
              </a:rPr>
              <a:t>2		1</a:t>
            </a:r>
          </a:p>
          <a:p>
            <a:r>
              <a:rPr lang="en-US" altLang="en-US" sz="1400">
                <a:latin typeface="Times" pitchFamily="-111" charset="0"/>
              </a:rPr>
              <a:t>3		3</a:t>
            </a:r>
          </a:p>
          <a:p>
            <a:r>
              <a:rPr lang="en-US" altLang="en-US" sz="1400">
                <a:latin typeface="Times" pitchFamily="-111" charset="0"/>
              </a:rPr>
              <a:t>4		15</a:t>
            </a:r>
          </a:p>
          <a:p>
            <a:r>
              <a:rPr lang="en-US" altLang="en-US" sz="1400">
                <a:latin typeface="Times" pitchFamily="-111" charset="0"/>
              </a:rPr>
              <a:t>5		105</a:t>
            </a:r>
          </a:p>
          <a:p>
            <a:r>
              <a:rPr lang="en-US" altLang="en-US" sz="1400">
                <a:latin typeface="Times" pitchFamily="-111" charset="0"/>
              </a:rPr>
              <a:t>...		…</a:t>
            </a:r>
          </a:p>
          <a:p>
            <a:pPr>
              <a:buFontTx/>
              <a:buAutoNum type="arabicPlain" startAt="10"/>
            </a:pPr>
            <a:r>
              <a:rPr lang="en-US" altLang="en-US" sz="1400">
                <a:latin typeface="Times" pitchFamily="-111" charset="0"/>
              </a:rPr>
              <a:t> 	34,459,425</a:t>
            </a:r>
          </a:p>
          <a:p>
            <a:endParaRPr lang="en-US" altLang="en-US" sz="1400">
              <a:latin typeface="Times" pitchFamily="-111" charset="0"/>
            </a:endParaRPr>
          </a:p>
        </p:txBody>
      </p:sp>
      <p:sp>
        <p:nvSpPr>
          <p:cNvPr id="22533" name="Text Box 1049"/>
          <p:cNvSpPr txBox="1">
            <a:spLocks noChangeArrowheads="1"/>
          </p:cNvSpPr>
          <p:nvPr/>
        </p:nvSpPr>
        <p:spPr bwMode="auto">
          <a:xfrm>
            <a:off x="4422775" y="1289050"/>
            <a:ext cx="42418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Since we cannot test all possible trees we will have to heuristic search of all possible trees. We could do this..</a:t>
            </a:r>
          </a:p>
          <a:p>
            <a:endParaRPr lang="en-US" altLang="en-US" sz="2000"/>
          </a:p>
          <a:p>
            <a:r>
              <a:rPr lang="en-US" altLang="en-US" sz="2000" b="1"/>
              <a:t>Bottom-Up (</a:t>
            </a:r>
            <a:r>
              <a:rPr lang="en-US" altLang="zh-CN" sz="2000" b="1">
                <a:ea typeface="SimSun" pitchFamily="2" charset="-122"/>
              </a:rPr>
              <a:t>agglomerative</a:t>
            </a:r>
            <a:r>
              <a:rPr lang="en-US" altLang="en-US" sz="2000" b="1"/>
              <a:t>):</a:t>
            </a:r>
            <a:r>
              <a:rPr lang="en-US" altLang="en-US" sz="2000"/>
              <a:t> Starting with each item in its own cluster, find the best pair to merge into a new cluster. Repeat until all clusters are fused together. </a:t>
            </a:r>
          </a:p>
          <a:p>
            <a:endParaRPr lang="en-US" altLang="en-US" sz="2000" b="1"/>
          </a:p>
          <a:p>
            <a:r>
              <a:rPr lang="en-US" altLang="en-US" sz="2000" b="1"/>
              <a:t>Top-Down (</a:t>
            </a:r>
            <a:r>
              <a:rPr lang="en-US" altLang="zh-CN" sz="2000" b="1">
                <a:ea typeface="SimSun" pitchFamily="2" charset="-122"/>
              </a:rPr>
              <a:t>divisive</a:t>
            </a:r>
            <a:r>
              <a:rPr lang="en-US" altLang="en-US" sz="2000" b="1"/>
              <a:t>):</a:t>
            </a:r>
            <a:r>
              <a:rPr lang="en-US" altLang="en-US" sz="2000"/>
              <a:t> Starting with all the data in a single cluster, consider every possible way to divide the cluster into two. Choose the best division and recursively operate on both sides.</a:t>
            </a:r>
          </a:p>
          <a:p>
            <a:endParaRPr lang="en-US" altLang="en-US" sz="2000"/>
          </a:p>
          <a:p>
            <a:endParaRPr lang="en-US" altLang="en-US" sz="2000"/>
          </a:p>
        </p:txBody>
      </p:sp>
      <p:sp>
        <p:nvSpPr>
          <p:cNvPr id="22534" name="TextBox 25"/>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04836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791200"/>
            <a:ext cx="4095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91200"/>
            <a:ext cx="4667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1028"/>
          <p:cNvGrpSpPr>
            <a:grpSpLocks/>
          </p:cNvGrpSpPr>
          <p:nvPr/>
        </p:nvGrpSpPr>
        <p:grpSpPr bwMode="auto">
          <a:xfrm>
            <a:off x="4343400" y="1979613"/>
            <a:ext cx="4343400" cy="4754562"/>
            <a:chOff x="2736" y="1247"/>
            <a:chExt cx="2736" cy="2995"/>
          </a:xfrm>
        </p:grpSpPr>
        <p:grpSp>
          <p:nvGrpSpPr>
            <p:cNvPr id="23562" name="Group 1029"/>
            <p:cNvGrpSpPr>
              <a:grpSpLocks/>
            </p:cNvGrpSpPr>
            <p:nvPr/>
          </p:nvGrpSpPr>
          <p:grpSpPr bwMode="auto">
            <a:xfrm>
              <a:off x="3312" y="2016"/>
              <a:ext cx="2160" cy="2160"/>
              <a:chOff x="1632" y="1248"/>
              <a:chExt cx="2160" cy="2160"/>
            </a:xfrm>
          </p:grpSpPr>
          <p:grpSp>
            <p:nvGrpSpPr>
              <p:cNvPr id="23573" name="Group 1030"/>
              <p:cNvGrpSpPr>
                <a:grpSpLocks/>
              </p:cNvGrpSpPr>
              <p:nvPr/>
            </p:nvGrpSpPr>
            <p:grpSpPr bwMode="auto">
              <a:xfrm>
                <a:off x="1632" y="1248"/>
                <a:ext cx="432" cy="432"/>
                <a:chOff x="1776" y="1920"/>
                <a:chExt cx="432" cy="432"/>
              </a:xfrm>
            </p:grpSpPr>
            <p:sp>
              <p:nvSpPr>
                <p:cNvPr id="23646" name="Rectangle 103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7" name="Text Box 103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74" name="Group 1033"/>
              <p:cNvGrpSpPr>
                <a:grpSpLocks/>
              </p:cNvGrpSpPr>
              <p:nvPr/>
            </p:nvGrpSpPr>
            <p:grpSpPr bwMode="auto">
              <a:xfrm>
                <a:off x="2064" y="1248"/>
                <a:ext cx="432" cy="432"/>
                <a:chOff x="1776" y="1920"/>
                <a:chExt cx="432" cy="432"/>
              </a:xfrm>
            </p:grpSpPr>
            <p:sp>
              <p:nvSpPr>
                <p:cNvPr id="23644" name="Rectangle 103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5" name="Text Box 103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8</a:t>
                  </a:r>
                </a:p>
              </p:txBody>
            </p:sp>
          </p:grpSp>
          <p:grpSp>
            <p:nvGrpSpPr>
              <p:cNvPr id="23575" name="Group 1036"/>
              <p:cNvGrpSpPr>
                <a:grpSpLocks/>
              </p:cNvGrpSpPr>
              <p:nvPr/>
            </p:nvGrpSpPr>
            <p:grpSpPr bwMode="auto">
              <a:xfrm>
                <a:off x="2496" y="1248"/>
                <a:ext cx="432" cy="432"/>
                <a:chOff x="1776" y="1920"/>
                <a:chExt cx="432" cy="432"/>
              </a:xfrm>
            </p:grpSpPr>
            <p:sp>
              <p:nvSpPr>
                <p:cNvPr id="23642" name="Rectangle 103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3" name="Text Box 103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8</a:t>
                  </a:r>
                </a:p>
              </p:txBody>
            </p:sp>
          </p:grpSp>
          <p:grpSp>
            <p:nvGrpSpPr>
              <p:cNvPr id="23576" name="Group 1039"/>
              <p:cNvGrpSpPr>
                <a:grpSpLocks/>
              </p:cNvGrpSpPr>
              <p:nvPr/>
            </p:nvGrpSpPr>
            <p:grpSpPr bwMode="auto">
              <a:xfrm>
                <a:off x="2928" y="1248"/>
                <a:ext cx="432" cy="432"/>
                <a:chOff x="1776" y="1920"/>
                <a:chExt cx="432" cy="432"/>
              </a:xfrm>
            </p:grpSpPr>
            <p:sp>
              <p:nvSpPr>
                <p:cNvPr id="23640" name="Rectangle 104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1" name="Text Box 104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7</a:t>
                  </a:r>
                </a:p>
              </p:txBody>
            </p:sp>
          </p:grpSp>
          <p:grpSp>
            <p:nvGrpSpPr>
              <p:cNvPr id="23577" name="Group 1042"/>
              <p:cNvGrpSpPr>
                <a:grpSpLocks/>
              </p:cNvGrpSpPr>
              <p:nvPr/>
            </p:nvGrpSpPr>
            <p:grpSpPr bwMode="auto">
              <a:xfrm>
                <a:off x="3360" y="1248"/>
                <a:ext cx="432" cy="432"/>
                <a:chOff x="1776" y="1920"/>
                <a:chExt cx="432" cy="432"/>
              </a:xfrm>
            </p:grpSpPr>
            <p:sp>
              <p:nvSpPr>
                <p:cNvPr id="23638" name="Rectangle 104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9" name="Text Box 104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7</a:t>
                  </a:r>
                </a:p>
              </p:txBody>
            </p:sp>
          </p:grpSp>
          <p:grpSp>
            <p:nvGrpSpPr>
              <p:cNvPr id="23578" name="Group 1045"/>
              <p:cNvGrpSpPr>
                <a:grpSpLocks/>
              </p:cNvGrpSpPr>
              <p:nvPr/>
            </p:nvGrpSpPr>
            <p:grpSpPr bwMode="auto">
              <a:xfrm>
                <a:off x="1632" y="1680"/>
                <a:ext cx="432" cy="432"/>
                <a:chOff x="1776" y="1920"/>
                <a:chExt cx="432" cy="432"/>
              </a:xfrm>
            </p:grpSpPr>
            <p:sp>
              <p:nvSpPr>
                <p:cNvPr id="23636" name="Rectangle 1046"/>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7" name="Text Box 1047"/>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79" name="Group 1048"/>
              <p:cNvGrpSpPr>
                <a:grpSpLocks/>
              </p:cNvGrpSpPr>
              <p:nvPr/>
            </p:nvGrpSpPr>
            <p:grpSpPr bwMode="auto">
              <a:xfrm>
                <a:off x="2064" y="1680"/>
                <a:ext cx="432" cy="432"/>
                <a:chOff x="1776" y="1920"/>
                <a:chExt cx="432" cy="432"/>
              </a:xfrm>
            </p:grpSpPr>
            <p:sp>
              <p:nvSpPr>
                <p:cNvPr id="23634" name="Rectangle 1049"/>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5" name="Text Box 1050"/>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80" name="Group 1051"/>
              <p:cNvGrpSpPr>
                <a:grpSpLocks/>
              </p:cNvGrpSpPr>
              <p:nvPr/>
            </p:nvGrpSpPr>
            <p:grpSpPr bwMode="auto">
              <a:xfrm>
                <a:off x="2496" y="1680"/>
                <a:ext cx="432" cy="432"/>
                <a:chOff x="1776" y="1920"/>
                <a:chExt cx="432" cy="432"/>
              </a:xfrm>
            </p:grpSpPr>
            <p:sp>
              <p:nvSpPr>
                <p:cNvPr id="23632" name="Rectangle 1052"/>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3" name="Text Box 1053"/>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2</a:t>
                  </a:r>
                </a:p>
              </p:txBody>
            </p:sp>
          </p:grpSp>
          <p:grpSp>
            <p:nvGrpSpPr>
              <p:cNvPr id="23581" name="Group 1054"/>
              <p:cNvGrpSpPr>
                <a:grpSpLocks/>
              </p:cNvGrpSpPr>
              <p:nvPr/>
            </p:nvGrpSpPr>
            <p:grpSpPr bwMode="auto">
              <a:xfrm>
                <a:off x="2928" y="1680"/>
                <a:ext cx="432" cy="432"/>
                <a:chOff x="1776" y="1920"/>
                <a:chExt cx="432" cy="432"/>
              </a:xfrm>
            </p:grpSpPr>
            <p:sp>
              <p:nvSpPr>
                <p:cNvPr id="23630" name="Rectangle 1055"/>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1" name="Text Box 1056"/>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4</a:t>
                  </a:r>
                </a:p>
              </p:txBody>
            </p:sp>
          </p:grpSp>
          <p:grpSp>
            <p:nvGrpSpPr>
              <p:cNvPr id="23582" name="Group 1057"/>
              <p:cNvGrpSpPr>
                <a:grpSpLocks/>
              </p:cNvGrpSpPr>
              <p:nvPr/>
            </p:nvGrpSpPr>
            <p:grpSpPr bwMode="auto">
              <a:xfrm>
                <a:off x="3360" y="1680"/>
                <a:ext cx="432" cy="432"/>
                <a:chOff x="1776" y="1920"/>
                <a:chExt cx="432" cy="432"/>
              </a:xfrm>
            </p:grpSpPr>
            <p:sp>
              <p:nvSpPr>
                <p:cNvPr id="23628" name="Rectangle 1058"/>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9" name="Text Box 1059"/>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4</a:t>
                  </a:r>
                </a:p>
              </p:txBody>
            </p:sp>
          </p:grpSp>
          <p:grpSp>
            <p:nvGrpSpPr>
              <p:cNvPr id="23583" name="Group 1060"/>
              <p:cNvGrpSpPr>
                <a:grpSpLocks/>
              </p:cNvGrpSpPr>
              <p:nvPr/>
            </p:nvGrpSpPr>
            <p:grpSpPr bwMode="auto">
              <a:xfrm>
                <a:off x="1632" y="2112"/>
                <a:ext cx="432" cy="432"/>
                <a:chOff x="1776" y="1920"/>
                <a:chExt cx="432" cy="432"/>
              </a:xfrm>
            </p:grpSpPr>
            <p:sp>
              <p:nvSpPr>
                <p:cNvPr id="23626" name="Rectangle 106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7" name="Text Box 106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4" name="Group 1063"/>
              <p:cNvGrpSpPr>
                <a:grpSpLocks/>
              </p:cNvGrpSpPr>
              <p:nvPr/>
            </p:nvGrpSpPr>
            <p:grpSpPr bwMode="auto">
              <a:xfrm>
                <a:off x="2064" y="2112"/>
                <a:ext cx="432" cy="432"/>
                <a:chOff x="1776" y="1920"/>
                <a:chExt cx="432" cy="432"/>
              </a:xfrm>
            </p:grpSpPr>
            <p:sp>
              <p:nvSpPr>
                <p:cNvPr id="23624" name="Rectangle 106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5" name="Text Box 106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5" name="Group 1066"/>
              <p:cNvGrpSpPr>
                <a:grpSpLocks/>
              </p:cNvGrpSpPr>
              <p:nvPr/>
            </p:nvGrpSpPr>
            <p:grpSpPr bwMode="auto">
              <a:xfrm>
                <a:off x="2496" y="2112"/>
                <a:ext cx="432" cy="432"/>
                <a:chOff x="1776" y="1920"/>
                <a:chExt cx="432" cy="432"/>
              </a:xfrm>
            </p:grpSpPr>
            <p:sp>
              <p:nvSpPr>
                <p:cNvPr id="23622" name="Rectangle 106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3" name="Text Box 106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86" name="Group 1069"/>
              <p:cNvGrpSpPr>
                <a:grpSpLocks/>
              </p:cNvGrpSpPr>
              <p:nvPr/>
            </p:nvGrpSpPr>
            <p:grpSpPr bwMode="auto">
              <a:xfrm>
                <a:off x="2928" y="2112"/>
                <a:ext cx="432" cy="432"/>
                <a:chOff x="1776" y="1920"/>
                <a:chExt cx="432" cy="432"/>
              </a:xfrm>
            </p:grpSpPr>
            <p:sp>
              <p:nvSpPr>
                <p:cNvPr id="23620" name="Rectangle 107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1" name="Text Box 107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3</a:t>
                  </a:r>
                </a:p>
              </p:txBody>
            </p:sp>
          </p:grpSp>
          <p:grpSp>
            <p:nvGrpSpPr>
              <p:cNvPr id="23587" name="Group 1072"/>
              <p:cNvGrpSpPr>
                <a:grpSpLocks/>
              </p:cNvGrpSpPr>
              <p:nvPr/>
            </p:nvGrpSpPr>
            <p:grpSpPr bwMode="auto">
              <a:xfrm>
                <a:off x="3360" y="2112"/>
                <a:ext cx="432" cy="432"/>
                <a:chOff x="1776" y="1920"/>
                <a:chExt cx="432" cy="432"/>
              </a:xfrm>
            </p:grpSpPr>
            <p:sp>
              <p:nvSpPr>
                <p:cNvPr id="23618" name="Rectangle 107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9" name="Text Box 107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3</a:t>
                  </a:r>
                </a:p>
              </p:txBody>
            </p:sp>
          </p:grpSp>
          <p:grpSp>
            <p:nvGrpSpPr>
              <p:cNvPr id="23588" name="Group 1075"/>
              <p:cNvGrpSpPr>
                <a:grpSpLocks/>
              </p:cNvGrpSpPr>
              <p:nvPr/>
            </p:nvGrpSpPr>
            <p:grpSpPr bwMode="auto">
              <a:xfrm>
                <a:off x="1632" y="2544"/>
                <a:ext cx="432" cy="432"/>
                <a:chOff x="1776" y="1920"/>
                <a:chExt cx="432" cy="432"/>
              </a:xfrm>
            </p:grpSpPr>
            <p:sp>
              <p:nvSpPr>
                <p:cNvPr id="23616" name="Rectangle 1076"/>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7" name="Text Box 1077"/>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9" name="Group 1078"/>
              <p:cNvGrpSpPr>
                <a:grpSpLocks/>
              </p:cNvGrpSpPr>
              <p:nvPr/>
            </p:nvGrpSpPr>
            <p:grpSpPr bwMode="auto">
              <a:xfrm>
                <a:off x="2064" y="2544"/>
                <a:ext cx="432" cy="432"/>
                <a:chOff x="1776" y="1920"/>
                <a:chExt cx="432" cy="432"/>
              </a:xfrm>
            </p:grpSpPr>
            <p:sp>
              <p:nvSpPr>
                <p:cNvPr id="23614" name="Rectangle 1079"/>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5" name="Text Box 1080"/>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0" name="Group 1081"/>
              <p:cNvGrpSpPr>
                <a:grpSpLocks/>
              </p:cNvGrpSpPr>
              <p:nvPr/>
            </p:nvGrpSpPr>
            <p:grpSpPr bwMode="auto">
              <a:xfrm>
                <a:off x="2496" y="2544"/>
                <a:ext cx="432" cy="432"/>
                <a:chOff x="1776" y="1920"/>
                <a:chExt cx="432" cy="432"/>
              </a:xfrm>
            </p:grpSpPr>
            <p:sp>
              <p:nvSpPr>
                <p:cNvPr id="23612" name="Rectangle 1082"/>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3" name="Text Box 1083"/>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1" name="Group 1084"/>
              <p:cNvGrpSpPr>
                <a:grpSpLocks/>
              </p:cNvGrpSpPr>
              <p:nvPr/>
            </p:nvGrpSpPr>
            <p:grpSpPr bwMode="auto">
              <a:xfrm>
                <a:off x="2928" y="2544"/>
                <a:ext cx="432" cy="432"/>
                <a:chOff x="1776" y="1920"/>
                <a:chExt cx="432" cy="432"/>
              </a:xfrm>
            </p:grpSpPr>
            <p:sp>
              <p:nvSpPr>
                <p:cNvPr id="23610" name="Rectangle 1085"/>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1" name="Text Box 1086"/>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92" name="Group 1087"/>
              <p:cNvGrpSpPr>
                <a:grpSpLocks/>
              </p:cNvGrpSpPr>
              <p:nvPr/>
            </p:nvGrpSpPr>
            <p:grpSpPr bwMode="auto">
              <a:xfrm>
                <a:off x="3360" y="2544"/>
                <a:ext cx="432" cy="432"/>
                <a:chOff x="1776" y="1920"/>
                <a:chExt cx="432" cy="432"/>
              </a:xfrm>
            </p:grpSpPr>
            <p:sp>
              <p:nvSpPr>
                <p:cNvPr id="23608" name="Rectangle 1088"/>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9" name="Text Box 1089"/>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1</a:t>
                  </a:r>
                </a:p>
              </p:txBody>
            </p:sp>
          </p:grpSp>
          <p:grpSp>
            <p:nvGrpSpPr>
              <p:cNvPr id="23593" name="Group 1090"/>
              <p:cNvGrpSpPr>
                <a:grpSpLocks/>
              </p:cNvGrpSpPr>
              <p:nvPr/>
            </p:nvGrpSpPr>
            <p:grpSpPr bwMode="auto">
              <a:xfrm>
                <a:off x="1632" y="2976"/>
                <a:ext cx="432" cy="432"/>
                <a:chOff x="1776" y="1920"/>
                <a:chExt cx="432" cy="432"/>
              </a:xfrm>
            </p:grpSpPr>
            <p:sp>
              <p:nvSpPr>
                <p:cNvPr id="23606" name="Rectangle 109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7" name="Text Box 109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4" name="Group 1093"/>
              <p:cNvGrpSpPr>
                <a:grpSpLocks/>
              </p:cNvGrpSpPr>
              <p:nvPr/>
            </p:nvGrpSpPr>
            <p:grpSpPr bwMode="auto">
              <a:xfrm>
                <a:off x="2064" y="2976"/>
                <a:ext cx="432" cy="432"/>
                <a:chOff x="1776" y="1920"/>
                <a:chExt cx="432" cy="432"/>
              </a:xfrm>
            </p:grpSpPr>
            <p:sp>
              <p:nvSpPr>
                <p:cNvPr id="23604" name="Rectangle 109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5" name="Text Box 109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5" name="Group 1096"/>
              <p:cNvGrpSpPr>
                <a:grpSpLocks/>
              </p:cNvGrpSpPr>
              <p:nvPr/>
            </p:nvGrpSpPr>
            <p:grpSpPr bwMode="auto">
              <a:xfrm>
                <a:off x="2496" y="2976"/>
                <a:ext cx="432" cy="432"/>
                <a:chOff x="1776" y="1920"/>
                <a:chExt cx="432" cy="432"/>
              </a:xfrm>
            </p:grpSpPr>
            <p:sp>
              <p:nvSpPr>
                <p:cNvPr id="23602" name="Rectangle 109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3" name="Text Box 109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6" name="Group 1099"/>
              <p:cNvGrpSpPr>
                <a:grpSpLocks/>
              </p:cNvGrpSpPr>
              <p:nvPr/>
            </p:nvGrpSpPr>
            <p:grpSpPr bwMode="auto">
              <a:xfrm>
                <a:off x="2928" y="2976"/>
                <a:ext cx="432" cy="432"/>
                <a:chOff x="1776" y="1920"/>
                <a:chExt cx="432" cy="432"/>
              </a:xfrm>
            </p:grpSpPr>
            <p:sp>
              <p:nvSpPr>
                <p:cNvPr id="23600" name="Rectangle 110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1" name="Text Box 110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7" name="Group 1102"/>
              <p:cNvGrpSpPr>
                <a:grpSpLocks/>
              </p:cNvGrpSpPr>
              <p:nvPr/>
            </p:nvGrpSpPr>
            <p:grpSpPr bwMode="auto">
              <a:xfrm>
                <a:off x="3360" y="2976"/>
                <a:ext cx="432" cy="432"/>
                <a:chOff x="1776" y="1920"/>
                <a:chExt cx="432" cy="432"/>
              </a:xfrm>
            </p:grpSpPr>
            <p:sp>
              <p:nvSpPr>
                <p:cNvPr id="23598" name="Rectangle 110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599" name="Text Box 110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pic>
          <p:nvPicPr>
            <p:cNvPr id="23563" name="Picture 1105"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1360"/>
              <a:ext cx="2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10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40" y="1592"/>
              <a:ext cx="17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1107" descr="C:\Documents and Settings\eamonn\Desktop\bios_family_m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 y="1247"/>
              <a:ext cx="23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110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3" y="1425"/>
              <a:ext cx="32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1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 y="1440"/>
              <a:ext cx="41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1110"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968"/>
              <a:ext cx="2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11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2" y="2496"/>
              <a:ext cx="17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Picture 1112" descr="C:\Documents and Settings\eamonn\Desktop\bios_family_m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4" y="2736"/>
              <a:ext cx="23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1" name="Picture 1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 y="3696"/>
              <a:ext cx="29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2" name="Picture 1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3264"/>
              <a:ext cx="25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7" name="Text Box 1115"/>
          <p:cNvSpPr txBox="1">
            <a:spLocks noChangeArrowheads="1"/>
          </p:cNvSpPr>
          <p:nvPr/>
        </p:nvSpPr>
        <p:spPr bwMode="auto">
          <a:xfrm>
            <a:off x="304800" y="4648200"/>
            <a:ext cx="30670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5400"/>
              <a:t>D(  ,  ) = 8</a:t>
            </a:r>
          </a:p>
          <a:p>
            <a:pPr>
              <a:spcBef>
                <a:spcPct val="25000"/>
              </a:spcBef>
            </a:pPr>
            <a:r>
              <a:rPr lang="en-US" altLang="en-US" sz="5400"/>
              <a:t>D(  ,  ) = 1</a:t>
            </a:r>
          </a:p>
        </p:txBody>
      </p:sp>
      <p:pic>
        <p:nvPicPr>
          <p:cNvPr id="23558" name="Picture 1116"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48200"/>
            <a:ext cx="4445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4876800"/>
            <a:ext cx="2714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 Box 1118"/>
          <p:cNvSpPr txBox="1">
            <a:spLocks noChangeArrowheads="1"/>
          </p:cNvSpPr>
          <p:nvPr/>
        </p:nvSpPr>
        <p:spPr bwMode="auto">
          <a:xfrm>
            <a:off x="304800" y="1419225"/>
            <a:ext cx="3978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We begin with a distance matrix which contains the distances between every pair of objects in our database.</a:t>
            </a:r>
          </a:p>
        </p:txBody>
      </p:sp>
      <p:sp>
        <p:nvSpPr>
          <p:cNvPr id="23561" name="TextBox 94"/>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768103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4579" name="Group 1027"/>
          <p:cNvGrpSpPr>
            <a:grpSpLocks/>
          </p:cNvGrpSpPr>
          <p:nvPr/>
        </p:nvGrpSpPr>
        <p:grpSpPr bwMode="auto">
          <a:xfrm>
            <a:off x="8116888" y="5689600"/>
            <a:ext cx="1027112" cy="973138"/>
            <a:chOff x="1267" y="3584"/>
            <a:chExt cx="647" cy="613"/>
          </a:xfrm>
        </p:grpSpPr>
        <p:grpSp>
          <p:nvGrpSpPr>
            <p:cNvPr id="24614" name="Group 1028"/>
            <p:cNvGrpSpPr>
              <a:grpSpLocks/>
            </p:cNvGrpSpPr>
            <p:nvPr/>
          </p:nvGrpSpPr>
          <p:grpSpPr bwMode="auto">
            <a:xfrm>
              <a:off x="1267" y="3735"/>
              <a:ext cx="647" cy="462"/>
              <a:chOff x="252" y="2364"/>
              <a:chExt cx="2258" cy="1608"/>
            </a:xfrm>
          </p:grpSpPr>
          <p:pic>
            <p:nvPicPr>
              <p:cNvPr id="24618"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15"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6"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7"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0" name="Group 1034"/>
          <p:cNvGrpSpPr>
            <a:grpSpLocks/>
          </p:cNvGrpSpPr>
          <p:nvPr/>
        </p:nvGrpSpPr>
        <p:grpSpPr bwMode="auto">
          <a:xfrm>
            <a:off x="2182813" y="5770563"/>
            <a:ext cx="1027112" cy="973137"/>
            <a:chOff x="1165" y="3566"/>
            <a:chExt cx="647" cy="613"/>
          </a:xfrm>
        </p:grpSpPr>
        <p:grpSp>
          <p:nvGrpSpPr>
            <p:cNvPr id="24607" name="Group 1035"/>
            <p:cNvGrpSpPr>
              <a:grpSpLocks/>
            </p:cNvGrpSpPr>
            <p:nvPr/>
          </p:nvGrpSpPr>
          <p:grpSpPr bwMode="auto">
            <a:xfrm>
              <a:off x="1165" y="3717"/>
              <a:ext cx="647" cy="462"/>
              <a:chOff x="252" y="2364"/>
              <a:chExt cx="2258" cy="1608"/>
            </a:xfrm>
          </p:grpSpPr>
          <p:pic>
            <p:nvPicPr>
              <p:cNvPr id="24612" name="Picture 1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10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608" name="Group 1038"/>
            <p:cNvGrpSpPr>
              <a:grpSpLocks/>
            </p:cNvGrpSpPr>
            <p:nvPr/>
          </p:nvGrpSpPr>
          <p:grpSpPr bwMode="auto">
            <a:xfrm>
              <a:off x="1324" y="3566"/>
              <a:ext cx="314" cy="83"/>
              <a:chOff x="1324" y="3566"/>
              <a:chExt cx="314" cy="83"/>
            </a:xfrm>
          </p:grpSpPr>
          <p:sp>
            <p:nvSpPr>
              <p:cNvPr id="24609" name="Line 1039"/>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0" name="Line 1040"/>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1" name="Line 1041"/>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1" name="Group 1042"/>
          <p:cNvGrpSpPr>
            <a:grpSpLocks/>
          </p:cNvGrpSpPr>
          <p:nvPr/>
        </p:nvGrpSpPr>
        <p:grpSpPr bwMode="auto">
          <a:xfrm>
            <a:off x="3294063" y="5527675"/>
            <a:ext cx="760412" cy="1216025"/>
            <a:chOff x="2072" y="3380"/>
            <a:chExt cx="479" cy="802"/>
          </a:xfrm>
        </p:grpSpPr>
        <p:pic>
          <p:nvPicPr>
            <p:cNvPr id="24601" name="Picture 1043" descr="Edna Krabapp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2" name="Picture 104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03" name="Group 1045"/>
            <p:cNvGrpSpPr>
              <a:grpSpLocks/>
            </p:cNvGrpSpPr>
            <p:nvPr/>
          </p:nvGrpSpPr>
          <p:grpSpPr bwMode="auto">
            <a:xfrm>
              <a:off x="2170" y="3380"/>
              <a:ext cx="314" cy="185"/>
              <a:chOff x="2170" y="3380"/>
              <a:chExt cx="314" cy="185"/>
            </a:xfrm>
          </p:grpSpPr>
          <p:sp>
            <p:nvSpPr>
              <p:cNvPr id="24604" name="Line 104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5" name="Line 104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6" name="Line 104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2" name="Group 1049"/>
          <p:cNvGrpSpPr>
            <a:grpSpLocks/>
          </p:cNvGrpSpPr>
          <p:nvPr/>
        </p:nvGrpSpPr>
        <p:grpSpPr bwMode="auto">
          <a:xfrm>
            <a:off x="1293813" y="5491163"/>
            <a:ext cx="776287" cy="1252537"/>
            <a:chOff x="2663" y="3356"/>
            <a:chExt cx="489" cy="789"/>
          </a:xfrm>
        </p:grpSpPr>
        <p:pic>
          <p:nvPicPr>
            <p:cNvPr id="24595" name="Picture 10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10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7" name="Group 1052"/>
            <p:cNvGrpSpPr>
              <a:grpSpLocks/>
            </p:cNvGrpSpPr>
            <p:nvPr/>
          </p:nvGrpSpPr>
          <p:grpSpPr bwMode="auto">
            <a:xfrm>
              <a:off x="2758" y="3356"/>
              <a:ext cx="314" cy="209"/>
              <a:chOff x="2170" y="3380"/>
              <a:chExt cx="314" cy="185"/>
            </a:xfrm>
          </p:grpSpPr>
          <p:sp>
            <p:nvSpPr>
              <p:cNvPr id="24598" name="Line 105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9" name="Line 105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0" name="Line 105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3" name="Group 1056"/>
          <p:cNvGrpSpPr>
            <a:grpSpLocks/>
          </p:cNvGrpSpPr>
          <p:nvPr/>
        </p:nvGrpSpPr>
        <p:grpSpPr bwMode="auto">
          <a:xfrm>
            <a:off x="4586288" y="5518150"/>
            <a:ext cx="815975" cy="1206500"/>
            <a:chOff x="2889" y="3476"/>
            <a:chExt cx="514" cy="760"/>
          </a:xfrm>
        </p:grpSpPr>
        <p:pic>
          <p:nvPicPr>
            <p:cNvPr id="24589" name="Picture 1057"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10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1" name="Group 1059"/>
            <p:cNvGrpSpPr>
              <a:grpSpLocks/>
            </p:cNvGrpSpPr>
            <p:nvPr/>
          </p:nvGrpSpPr>
          <p:grpSpPr bwMode="auto">
            <a:xfrm>
              <a:off x="3010" y="3476"/>
              <a:ext cx="314" cy="195"/>
              <a:chOff x="2170" y="3380"/>
              <a:chExt cx="314" cy="185"/>
            </a:xfrm>
          </p:grpSpPr>
          <p:sp>
            <p:nvSpPr>
              <p:cNvPr id="24592" name="Line 106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3" name="Line 106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4" name="Line 106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584" name="Text Box 1063"/>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4585" name="Text Box 1064"/>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4586" name="Text Box 1065"/>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4587" name="Rectangle 1066"/>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4588" name="TextBox 42"/>
          <p:cNvSpPr txBox="1">
            <a:spLocks noChangeArrowheads="1"/>
          </p:cNvSpPr>
          <p:nvPr/>
        </p:nvSpPr>
        <p:spPr bwMode="auto">
          <a:xfrm>
            <a:off x="5402263" y="133350"/>
            <a:ext cx="3592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This slide and next 4 based on slides by Eamonn Keogh</a:t>
            </a:r>
          </a:p>
        </p:txBody>
      </p:sp>
    </p:spTree>
    <p:extLst>
      <p:ext uri="{BB962C8B-B14F-4D97-AF65-F5344CB8AC3E}">
        <p14:creationId xmlns:p14="http://schemas.microsoft.com/office/powerpoint/2010/main" val="785891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5603" name="Group 1027"/>
          <p:cNvGrpSpPr>
            <a:grpSpLocks/>
          </p:cNvGrpSpPr>
          <p:nvPr/>
        </p:nvGrpSpPr>
        <p:grpSpPr bwMode="auto">
          <a:xfrm>
            <a:off x="8116888" y="5689600"/>
            <a:ext cx="1027112" cy="973138"/>
            <a:chOff x="1267" y="3584"/>
            <a:chExt cx="647" cy="613"/>
          </a:xfrm>
        </p:grpSpPr>
        <p:grpSp>
          <p:nvGrpSpPr>
            <p:cNvPr id="25678" name="Group 1028"/>
            <p:cNvGrpSpPr>
              <a:grpSpLocks/>
            </p:cNvGrpSpPr>
            <p:nvPr/>
          </p:nvGrpSpPr>
          <p:grpSpPr bwMode="auto">
            <a:xfrm>
              <a:off x="1267" y="3735"/>
              <a:ext cx="647" cy="462"/>
              <a:chOff x="252" y="2364"/>
              <a:chExt cx="2258" cy="1608"/>
            </a:xfrm>
          </p:grpSpPr>
          <p:pic>
            <p:nvPicPr>
              <p:cNvPr id="25682"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83"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79"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80"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81"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4" name="Group 1034"/>
          <p:cNvGrpSpPr>
            <a:grpSpLocks/>
          </p:cNvGrpSpPr>
          <p:nvPr/>
        </p:nvGrpSpPr>
        <p:grpSpPr bwMode="auto">
          <a:xfrm>
            <a:off x="8078788" y="4465638"/>
            <a:ext cx="1027112" cy="733425"/>
            <a:chOff x="252" y="2364"/>
            <a:chExt cx="2258" cy="1608"/>
          </a:xfrm>
        </p:grpSpPr>
        <p:pic>
          <p:nvPicPr>
            <p:cNvPr id="25676" name="Picture 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7" name="Picture 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5" name="Line 1037"/>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06" name="Line 1038"/>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07" name="Line 1039"/>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08" name="Group 1040"/>
          <p:cNvGrpSpPr>
            <a:grpSpLocks/>
          </p:cNvGrpSpPr>
          <p:nvPr/>
        </p:nvGrpSpPr>
        <p:grpSpPr bwMode="auto">
          <a:xfrm>
            <a:off x="7299325" y="4084638"/>
            <a:ext cx="608013" cy="1147762"/>
            <a:chOff x="4598" y="2573"/>
            <a:chExt cx="383" cy="723"/>
          </a:xfrm>
        </p:grpSpPr>
        <p:pic>
          <p:nvPicPr>
            <p:cNvPr id="25670" name="Picture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1" name="Picture 1042"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72" name="Group 1043"/>
            <p:cNvGrpSpPr>
              <a:grpSpLocks/>
            </p:cNvGrpSpPr>
            <p:nvPr/>
          </p:nvGrpSpPr>
          <p:grpSpPr bwMode="auto">
            <a:xfrm>
              <a:off x="4638" y="2573"/>
              <a:ext cx="315" cy="169"/>
              <a:chOff x="2112" y="2976"/>
              <a:chExt cx="703" cy="377"/>
            </a:xfrm>
          </p:grpSpPr>
          <p:sp>
            <p:nvSpPr>
              <p:cNvPr id="25673" name="Line 1044"/>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74" name="Line 1045"/>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75" name="Line 1046"/>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09" name="Group 1047"/>
          <p:cNvGrpSpPr>
            <a:grpSpLocks/>
          </p:cNvGrpSpPr>
          <p:nvPr/>
        </p:nvGrpSpPr>
        <p:grpSpPr bwMode="auto">
          <a:xfrm>
            <a:off x="2182813" y="5770563"/>
            <a:ext cx="1027112" cy="973137"/>
            <a:chOff x="1165" y="3566"/>
            <a:chExt cx="647" cy="613"/>
          </a:xfrm>
        </p:grpSpPr>
        <p:grpSp>
          <p:nvGrpSpPr>
            <p:cNvPr id="25663" name="Group 1048"/>
            <p:cNvGrpSpPr>
              <a:grpSpLocks/>
            </p:cNvGrpSpPr>
            <p:nvPr/>
          </p:nvGrpSpPr>
          <p:grpSpPr bwMode="auto">
            <a:xfrm>
              <a:off x="1165" y="3717"/>
              <a:ext cx="647" cy="462"/>
              <a:chOff x="252" y="2364"/>
              <a:chExt cx="2258" cy="1608"/>
            </a:xfrm>
          </p:grpSpPr>
          <p:pic>
            <p:nvPicPr>
              <p:cNvPr id="25668" name="Picture 10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9" name="Picture 10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64" name="Group 1051"/>
            <p:cNvGrpSpPr>
              <a:grpSpLocks/>
            </p:cNvGrpSpPr>
            <p:nvPr/>
          </p:nvGrpSpPr>
          <p:grpSpPr bwMode="auto">
            <a:xfrm>
              <a:off x="1324" y="3566"/>
              <a:ext cx="314" cy="83"/>
              <a:chOff x="1324" y="3566"/>
              <a:chExt cx="314" cy="83"/>
            </a:xfrm>
          </p:grpSpPr>
          <p:sp>
            <p:nvSpPr>
              <p:cNvPr id="25665" name="Line 1052"/>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6" name="Line 1053"/>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7" name="Line 1054"/>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5610" name="Picture 10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Line 1056"/>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12" name="Line 1057"/>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058"/>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4" name="Group 1059"/>
          <p:cNvGrpSpPr>
            <a:grpSpLocks/>
          </p:cNvGrpSpPr>
          <p:nvPr/>
        </p:nvGrpSpPr>
        <p:grpSpPr bwMode="auto">
          <a:xfrm>
            <a:off x="3294063" y="5527675"/>
            <a:ext cx="760412" cy="1216025"/>
            <a:chOff x="2072" y="3380"/>
            <a:chExt cx="479" cy="802"/>
          </a:xfrm>
        </p:grpSpPr>
        <p:pic>
          <p:nvPicPr>
            <p:cNvPr id="25657" name="Picture 1060"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8" name="Picture 106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9" name="Group 1062"/>
            <p:cNvGrpSpPr>
              <a:grpSpLocks/>
            </p:cNvGrpSpPr>
            <p:nvPr/>
          </p:nvGrpSpPr>
          <p:grpSpPr bwMode="auto">
            <a:xfrm>
              <a:off x="2170" y="3380"/>
              <a:ext cx="314" cy="185"/>
              <a:chOff x="2170" y="3380"/>
              <a:chExt cx="314" cy="185"/>
            </a:xfrm>
          </p:grpSpPr>
          <p:sp>
            <p:nvSpPr>
              <p:cNvPr id="25660" name="Line 106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1" name="Line 106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2" name="Line 106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15" name="Group 1066"/>
          <p:cNvGrpSpPr>
            <a:grpSpLocks/>
          </p:cNvGrpSpPr>
          <p:nvPr/>
        </p:nvGrpSpPr>
        <p:grpSpPr bwMode="auto">
          <a:xfrm>
            <a:off x="1293813" y="5491163"/>
            <a:ext cx="776287" cy="1252537"/>
            <a:chOff x="2663" y="3356"/>
            <a:chExt cx="489" cy="789"/>
          </a:xfrm>
        </p:grpSpPr>
        <p:pic>
          <p:nvPicPr>
            <p:cNvPr id="25651" name="Picture 10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2" name="Picture 10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3" name="Group 1069"/>
            <p:cNvGrpSpPr>
              <a:grpSpLocks/>
            </p:cNvGrpSpPr>
            <p:nvPr/>
          </p:nvGrpSpPr>
          <p:grpSpPr bwMode="auto">
            <a:xfrm>
              <a:off x="2758" y="3356"/>
              <a:ext cx="314" cy="209"/>
              <a:chOff x="2170" y="3380"/>
              <a:chExt cx="314" cy="185"/>
            </a:xfrm>
          </p:grpSpPr>
          <p:sp>
            <p:nvSpPr>
              <p:cNvPr id="25654" name="Line 107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5" name="Line 107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6" name="Line 107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16" name="Group 1073"/>
          <p:cNvGrpSpPr>
            <a:grpSpLocks/>
          </p:cNvGrpSpPr>
          <p:nvPr/>
        </p:nvGrpSpPr>
        <p:grpSpPr bwMode="auto">
          <a:xfrm>
            <a:off x="4586288" y="5518150"/>
            <a:ext cx="815975" cy="1206500"/>
            <a:chOff x="2889" y="3476"/>
            <a:chExt cx="514" cy="760"/>
          </a:xfrm>
        </p:grpSpPr>
        <p:pic>
          <p:nvPicPr>
            <p:cNvPr id="25645" name="Picture 107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6" name="Picture 10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47" name="Group 1076"/>
            <p:cNvGrpSpPr>
              <a:grpSpLocks/>
            </p:cNvGrpSpPr>
            <p:nvPr/>
          </p:nvGrpSpPr>
          <p:grpSpPr bwMode="auto">
            <a:xfrm>
              <a:off x="3010" y="3476"/>
              <a:ext cx="314" cy="195"/>
              <a:chOff x="2170" y="3380"/>
              <a:chExt cx="314" cy="185"/>
            </a:xfrm>
          </p:grpSpPr>
          <p:sp>
            <p:nvSpPr>
              <p:cNvPr id="25648" name="Line 1077"/>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9" name="Line 1078"/>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0" name="Line 1079"/>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5617" name="Text Box 1080"/>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5618" name="Text Box 1081"/>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5619" name="Text Box 1082"/>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5620" name="Rectangle 1083"/>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5621" name="Rectangle 1084"/>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5622" name="Text Box 1085"/>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5623" name="Group 1086"/>
          <p:cNvGrpSpPr>
            <a:grpSpLocks/>
          </p:cNvGrpSpPr>
          <p:nvPr/>
        </p:nvGrpSpPr>
        <p:grpSpPr bwMode="auto">
          <a:xfrm>
            <a:off x="2116138" y="4184650"/>
            <a:ext cx="1027112" cy="973138"/>
            <a:chOff x="1267" y="3584"/>
            <a:chExt cx="647" cy="613"/>
          </a:xfrm>
        </p:grpSpPr>
        <p:grpSp>
          <p:nvGrpSpPr>
            <p:cNvPr id="25639" name="Group 1087"/>
            <p:cNvGrpSpPr>
              <a:grpSpLocks/>
            </p:cNvGrpSpPr>
            <p:nvPr/>
          </p:nvGrpSpPr>
          <p:grpSpPr bwMode="auto">
            <a:xfrm>
              <a:off x="1267" y="3735"/>
              <a:ext cx="647" cy="462"/>
              <a:chOff x="252" y="2364"/>
              <a:chExt cx="2258" cy="1608"/>
            </a:xfrm>
          </p:grpSpPr>
          <p:pic>
            <p:nvPicPr>
              <p:cNvPr id="25643" name="Picture 10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4" name="Picture 10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40" name="Line 1090"/>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1" name="Line 1091"/>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2" name="Line 1092"/>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5624" name="Picture 10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109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26" name="Group 1095"/>
          <p:cNvGrpSpPr>
            <a:grpSpLocks/>
          </p:cNvGrpSpPr>
          <p:nvPr/>
        </p:nvGrpSpPr>
        <p:grpSpPr bwMode="auto">
          <a:xfrm>
            <a:off x="3390900" y="3998913"/>
            <a:ext cx="500063" cy="268287"/>
            <a:chOff x="2112" y="2976"/>
            <a:chExt cx="703" cy="377"/>
          </a:xfrm>
        </p:grpSpPr>
        <p:sp>
          <p:nvSpPr>
            <p:cNvPr id="25636" name="Line 1096"/>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7" name="Line 1097"/>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8" name="Line 1098"/>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27" name="Group 1099"/>
          <p:cNvGrpSpPr>
            <a:grpSpLocks/>
          </p:cNvGrpSpPr>
          <p:nvPr/>
        </p:nvGrpSpPr>
        <p:grpSpPr bwMode="auto">
          <a:xfrm>
            <a:off x="4608513" y="3994150"/>
            <a:ext cx="760412" cy="1216025"/>
            <a:chOff x="2072" y="3380"/>
            <a:chExt cx="479" cy="802"/>
          </a:xfrm>
        </p:grpSpPr>
        <p:pic>
          <p:nvPicPr>
            <p:cNvPr id="25630" name="Picture 1100"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110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32" name="Group 1102"/>
            <p:cNvGrpSpPr>
              <a:grpSpLocks/>
            </p:cNvGrpSpPr>
            <p:nvPr/>
          </p:nvGrpSpPr>
          <p:grpSpPr bwMode="auto">
            <a:xfrm>
              <a:off x="2170" y="3380"/>
              <a:ext cx="314" cy="185"/>
              <a:chOff x="2170" y="3380"/>
              <a:chExt cx="314" cy="185"/>
            </a:xfrm>
          </p:grpSpPr>
          <p:sp>
            <p:nvSpPr>
              <p:cNvPr id="25633" name="Line 110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4" name="Line 110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5" name="Line 110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5628" name="Text Box 1106"/>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5629" name="Text Box 1107"/>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Tree>
    <p:extLst>
      <p:ext uri="{BB962C8B-B14F-4D97-AF65-F5344CB8AC3E}">
        <p14:creationId xmlns:p14="http://schemas.microsoft.com/office/powerpoint/2010/main" val="241418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6627" name="Group 1027"/>
          <p:cNvGrpSpPr>
            <a:grpSpLocks/>
          </p:cNvGrpSpPr>
          <p:nvPr/>
        </p:nvGrpSpPr>
        <p:grpSpPr bwMode="auto">
          <a:xfrm>
            <a:off x="8116888" y="5689600"/>
            <a:ext cx="1027112" cy="973138"/>
            <a:chOff x="1267" y="3584"/>
            <a:chExt cx="647" cy="613"/>
          </a:xfrm>
        </p:grpSpPr>
        <p:grpSp>
          <p:nvGrpSpPr>
            <p:cNvPr id="26750" name="Group 1028"/>
            <p:cNvGrpSpPr>
              <a:grpSpLocks/>
            </p:cNvGrpSpPr>
            <p:nvPr/>
          </p:nvGrpSpPr>
          <p:grpSpPr bwMode="auto">
            <a:xfrm>
              <a:off x="1267" y="3735"/>
              <a:ext cx="647" cy="462"/>
              <a:chOff x="252" y="2364"/>
              <a:chExt cx="2258" cy="1608"/>
            </a:xfrm>
          </p:grpSpPr>
          <p:pic>
            <p:nvPicPr>
              <p:cNvPr id="26754"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55"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51"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52"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53"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28" name="Group 1034"/>
          <p:cNvGrpSpPr>
            <a:grpSpLocks/>
          </p:cNvGrpSpPr>
          <p:nvPr/>
        </p:nvGrpSpPr>
        <p:grpSpPr bwMode="auto">
          <a:xfrm>
            <a:off x="8078788" y="4465638"/>
            <a:ext cx="1027112" cy="733425"/>
            <a:chOff x="252" y="2364"/>
            <a:chExt cx="2258" cy="1608"/>
          </a:xfrm>
        </p:grpSpPr>
        <p:pic>
          <p:nvPicPr>
            <p:cNvPr id="26748" name="Picture 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9" name="Picture 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9" name="Line 1037"/>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0" name="Line 1038"/>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1" name="Line 1039"/>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2" name="Group 1040"/>
          <p:cNvGrpSpPr>
            <a:grpSpLocks/>
          </p:cNvGrpSpPr>
          <p:nvPr/>
        </p:nvGrpSpPr>
        <p:grpSpPr bwMode="auto">
          <a:xfrm>
            <a:off x="7299325" y="4084638"/>
            <a:ext cx="608013" cy="1147762"/>
            <a:chOff x="4598" y="2573"/>
            <a:chExt cx="383" cy="723"/>
          </a:xfrm>
        </p:grpSpPr>
        <p:pic>
          <p:nvPicPr>
            <p:cNvPr id="26742" name="Picture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3" name="Picture 1042"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44" name="Group 1043"/>
            <p:cNvGrpSpPr>
              <a:grpSpLocks/>
            </p:cNvGrpSpPr>
            <p:nvPr/>
          </p:nvGrpSpPr>
          <p:grpSpPr bwMode="auto">
            <a:xfrm>
              <a:off x="4638" y="2573"/>
              <a:ext cx="315" cy="169"/>
              <a:chOff x="2112" y="2976"/>
              <a:chExt cx="703" cy="377"/>
            </a:xfrm>
          </p:grpSpPr>
          <p:sp>
            <p:nvSpPr>
              <p:cNvPr id="26745" name="Line 1044"/>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46" name="Line 1045"/>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47" name="Line 1046"/>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33" name="Group 1047"/>
          <p:cNvGrpSpPr>
            <a:grpSpLocks/>
          </p:cNvGrpSpPr>
          <p:nvPr/>
        </p:nvGrpSpPr>
        <p:grpSpPr bwMode="auto">
          <a:xfrm>
            <a:off x="7289800" y="2295525"/>
            <a:ext cx="1806575" cy="1331913"/>
            <a:chOff x="746" y="1753"/>
            <a:chExt cx="1138" cy="839"/>
          </a:xfrm>
        </p:grpSpPr>
        <p:pic>
          <p:nvPicPr>
            <p:cNvPr id="26727" name="Picture 10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8" name="Picture 1049"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29" name="Group 1050"/>
            <p:cNvGrpSpPr>
              <a:grpSpLocks/>
            </p:cNvGrpSpPr>
            <p:nvPr/>
          </p:nvGrpSpPr>
          <p:grpSpPr bwMode="auto">
            <a:xfrm>
              <a:off x="1237" y="2109"/>
              <a:ext cx="647" cy="462"/>
              <a:chOff x="252" y="2364"/>
              <a:chExt cx="2258" cy="1608"/>
            </a:xfrm>
          </p:grpSpPr>
          <p:pic>
            <p:nvPicPr>
              <p:cNvPr id="26740" name="Picture 10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1" name="Picture 10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30" name="Line 1053"/>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1" name="Line 1054"/>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2" name="Line 1055"/>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3" name="Line 1056"/>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4" name="Line 1057"/>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735" name="Group 1058"/>
            <p:cNvGrpSpPr>
              <a:grpSpLocks/>
            </p:cNvGrpSpPr>
            <p:nvPr/>
          </p:nvGrpSpPr>
          <p:grpSpPr bwMode="auto">
            <a:xfrm>
              <a:off x="786" y="1869"/>
              <a:ext cx="315" cy="169"/>
              <a:chOff x="2112" y="2976"/>
              <a:chExt cx="703" cy="377"/>
            </a:xfrm>
          </p:grpSpPr>
          <p:sp>
            <p:nvSpPr>
              <p:cNvPr id="26737" name="Line 1059"/>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8" name="Line 1060"/>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9" name="Line 1061"/>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36" name="Line 1062"/>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34" name="Group 1063"/>
          <p:cNvGrpSpPr>
            <a:grpSpLocks/>
          </p:cNvGrpSpPr>
          <p:nvPr/>
        </p:nvGrpSpPr>
        <p:grpSpPr bwMode="auto">
          <a:xfrm>
            <a:off x="2182813" y="5770563"/>
            <a:ext cx="1027112" cy="973137"/>
            <a:chOff x="1165" y="3566"/>
            <a:chExt cx="647" cy="613"/>
          </a:xfrm>
        </p:grpSpPr>
        <p:grpSp>
          <p:nvGrpSpPr>
            <p:cNvPr id="26720" name="Group 1064"/>
            <p:cNvGrpSpPr>
              <a:grpSpLocks/>
            </p:cNvGrpSpPr>
            <p:nvPr/>
          </p:nvGrpSpPr>
          <p:grpSpPr bwMode="auto">
            <a:xfrm>
              <a:off x="1165" y="3717"/>
              <a:ext cx="647" cy="462"/>
              <a:chOff x="252" y="2364"/>
              <a:chExt cx="2258" cy="1608"/>
            </a:xfrm>
          </p:grpSpPr>
          <p:pic>
            <p:nvPicPr>
              <p:cNvPr id="26725" name="Picture 10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6" name="Picture 10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21" name="Group 1067"/>
            <p:cNvGrpSpPr>
              <a:grpSpLocks/>
            </p:cNvGrpSpPr>
            <p:nvPr/>
          </p:nvGrpSpPr>
          <p:grpSpPr bwMode="auto">
            <a:xfrm>
              <a:off x="1324" y="3566"/>
              <a:ext cx="314" cy="83"/>
              <a:chOff x="1324" y="3566"/>
              <a:chExt cx="314" cy="83"/>
            </a:xfrm>
          </p:grpSpPr>
          <p:sp>
            <p:nvSpPr>
              <p:cNvPr id="26722" name="Line 1068"/>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23" name="Line 1069"/>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24" name="Line 1070"/>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6635" name="Picture 10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Line 1072"/>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7" name="Line 1073"/>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074"/>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075"/>
          <p:cNvGrpSpPr>
            <a:grpSpLocks/>
          </p:cNvGrpSpPr>
          <p:nvPr/>
        </p:nvGrpSpPr>
        <p:grpSpPr bwMode="auto">
          <a:xfrm>
            <a:off x="3294063" y="5527675"/>
            <a:ext cx="760412" cy="1216025"/>
            <a:chOff x="2072" y="3380"/>
            <a:chExt cx="479" cy="802"/>
          </a:xfrm>
        </p:grpSpPr>
        <p:pic>
          <p:nvPicPr>
            <p:cNvPr id="26714" name="Picture 1076"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5" name="Picture 1077"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16" name="Group 1078"/>
            <p:cNvGrpSpPr>
              <a:grpSpLocks/>
            </p:cNvGrpSpPr>
            <p:nvPr/>
          </p:nvGrpSpPr>
          <p:grpSpPr bwMode="auto">
            <a:xfrm>
              <a:off x="2170" y="3380"/>
              <a:ext cx="314" cy="185"/>
              <a:chOff x="2170" y="3380"/>
              <a:chExt cx="314" cy="185"/>
            </a:xfrm>
          </p:grpSpPr>
          <p:sp>
            <p:nvSpPr>
              <p:cNvPr id="26717" name="Line 1079"/>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8" name="Line 1080"/>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9" name="Line 1081"/>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40" name="Group 1082"/>
          <p:cNvGrpSpPr>
            <a:grpSpLocks/>
          </p:cNvGrpSpPr>
          <p:nvPr/>
        </p:nvGrpSpPr>
        <p:grpSpPr bwMode="auto">
          <a:xfrm>
            <a:off x="1293813" y="5491163"/>
            <a:ext cx="776287" cy="1252537"/>
            <a:chOff x="2663" y="3356"/>
            <a:chExt cx="489" cy="789"/>
          </a:xfrm>
        </p:grpSpPr>
        <p:pic>
          <p:nvPicPr>
            <p:cNvPr id="26708" name="Picture 10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9" name="Picture 10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10" name="Group 1085"/>
            <p:cNvGrpSpPr>
              <a:grpSpLocks/>
            </p:cNvGrpSpPr>
            <p:nvPr/>
          </p:nvGrpSpPr>
          <p:grpSpPr bwMode="auto">
            <a:xfrm>
              <a:off x="2758" y="3356"/>
              <a:ext cx="314" cy="209"/>
              <a:chOff x="2170" y="3380"/>
              <a:chExt cx="314" cy="185"/>
            </a:xfrm>
          </p:grpSpPr>
          <p:sp>
            <p:nvSpPr>
              <p:cNvPr id="26711" name="Line 108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2" name="Line 108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3" name="Line 108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41" name="Group 1089"/>
          <p:cNvGrpSpPr>
            <a:grpSpLocks/>
          </p:cNvGrpSpPr>
          <p:nvPr/>
        </p:nvGrpSpPr>
        <p:grpSpPr bwMode="auto">
          <a:xfrm>
            <a:off x="4586288" y="5518150"/>
            <a:ext cx="815975" cy="1206500"/>
            <a:chOff x="2889" y="3476"/>
            <a:chExt cx="514" cy="760"/>
          </a:xfrm>
        </p:grpSpPr>
        <p:pic>
          <p:nvPicPr>
            <p:cNvPr id="26702" name="Picture 1090"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3" name="Picture 10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04" name="Group 1092"/>
            <p:cNvGrpSpPr>
              <a:grpSpLocks/>
            </p:cNvGrpSpPr>
            <p:nvPr/>
          </p:nvGrpSpPr>
          <p:grpSpPr bwMode="auto">
            <a:xfrm>
              <a:off x="3010" y="3476"/>
              <a:ext cx="314" cy="195"/>
              <a:chOff x="2170" y="3380"/>
              <a:chExt cx="314" cy="185"/>
            </a:xfrm>
          </p:grpSpPr>
          <p:sp>
            <p:nvSpPr>
              <p:cNvPr id="26705" name="Line 109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6" name="Line 109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7" name="Line 109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42" name="Text Box 1096"/>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6643" name="Text Box 1097"/>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6644" name="Text Box 1098"/>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45" name="Rectangle 1099"/>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6" name="Rectangle 1100"/>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7" name="Rectangle 1101"/>
          <p:cNvSpPr>
            <a:spLocks noChangeArrowheads="1"/>
          </p:cNvSpPr>
          <p:nvPr/>
        </p:nvSpPr>
        <p:spPr bwMode="auto">
          <a:xfrm>
            <a:off x="0" y="20002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8" name="Text Box 1102"/>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6649" name="Group 1103"/>
          <p:cNvGrpSpPr>
            <a:grpSpLocks/>
          </p:cNvGrpSpPr>
          <p:nvPr/>
        </p:nvGrpSpPr>
        <p:grpSpPr bwMode="auto">
          <a:xfrm>
            <a:off x="2116138" y="4184650"/>
            <a:ext cx="1027112" cy="973138"/>
            <a:chOff x="1267" y="3584"/>
            <a:chExt cx="647" cy="613"/>
          </a:xfrm>
        </p:grpSpPr>
        <p:grpSp>
          <p:nvGrpSpPr>
            <p:cNvPr id="26696" name="Group 1104"/>
            <p:cNvGrpSpPr>
              <a:grpSpLocks/>
            </p:cNvGrpSpPr>
            <p:nvPr/>
          </p:nvGrpSpPr>
          <p:grpSpPr bwMode="auto">
            <a:xfrm>
              <a:off x="1267" y="3735"/>
              <a:ext cx="647" cy="462"/>
              <a:chOff x="252" y="2364"/>
              <a:chExt cx="2258" cy="1608"/>
            </a:xfrm>
          </p:grpSpPr>
          <p:pic>
            <p:nvPicPr>
              <p:cNvPr id="26700" name="Picture 11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1" name="Picture 11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97" name="Line 1107"/>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8" name="Line 1108"/>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9" name="Line 1109"/>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650" name="Picture 11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11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52" name="Group 1112"/>
          <p:cNvGrpSpPr>
            <a:grpSpLocks/>
          </p:cNvGrpSpPr>
          <p:nvPr/>
        </p:nvGrpSpPr>
        <p:grpSpPr bwMode="auto">
          <a:xfrm>
            <a:off x="3390900" y="3998913"/>
            <a:ext cx="500063" cy="268287"/>
            <a:chOff x="2112" y="2976"/>
            <a:chExt cx="703" cy="377"/>
          </a:xfrm>
        </p:grpSpPr>
        <p:sp>
          <p:nvSpPr>
            <p:cNvPr id="26693" name="Line 1113"/>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4" name="Line 1114"/>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5" name="Line 1115"/>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53" name="Group 1116"/>
          <p:cNvGrpSpPr>
            <a:grpSpLocks/>
          </p:cNvGrpSpPr>
          <p:nvPr/>
        </p:nvGrpSpPr>
        <p:grpSpPr bwMode="auto">
          <a:xfrm>
            <a:off x="4608513" y="3994150"/>
            <a:ext cx="760412" cy="1216025"/>
            <a:chOff x="2072" y="3380"/>
            <a:chExt cx="479" cy="802"/>
          </a:xfrm>
        </p:grpSpPr>
        <p:pic>
          <p:nvPicPr>
            <p:cNvPr id="26687" name="Picture 1117"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8" name="Picture 1118"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89" name="Group 1119"/>
            <p:cNvGrpSpPr>
              <a:grpSpLocks/>
            </p:cNvGrpSpPr>
            <p:nvPr/>
          </p:nvGrpSpPr>
          <p:grpSpPr bwMode="auto">
            <a:xfrm>
              <a:off x="2170" y="3380"/>
              <a:ext cx="314" cy="185"/>
              <a:chOff x="2170" y="3380"/>
              <a:chExt cx="314" cy="185"/>
            </a:xfrm>
          </p:grpSpPr>
          <p:sp>
            <p:nvSpPr>
              <p:cNvPr id="26690" name="Line 112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1" name="Line 112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2" name="Line 112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54" name="Text Box 1123"/>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6655" name="Text Box 1124"/>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56" name="Text Box 1125"/>
          <p:cNvSpPr txBox="1">
            <a:spLocks noChangeArrowheads="1"/>
          </p:cNvSpPr>
          <p:nvPr/>
        </p:nvSpPr>
        <p:spPr bwMode="auto">
          <a:xfrm>
            <a:off x="0" y="254635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6657" name="Group 1126"/>
          <p:cNvGrpSpPr>
            <a:grpSpLocks/>
          </p:cNvGrpSpPr>
          <p:nvPr/>
        </p:nvGrpSpPr>
        <p:grpSpPr bwMode="auto">
          <a:xfrm>
            <a:off x="1765300" y="2400300"/>
            <a:ext cx="1806575" cy="1331913"/>
            <a:chOff x="746" y="1753"/>
            <a:chExt cx="1138" cy="839"/>
          </a:xfrm>
        </p:grpSpPr>
        <p:pic>
          <p:nvPicPr>
            <p:cNvPr id="26672" name="Picture 11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3" name="Picture 1128"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74" name="Group 1129"/>
            <p:cNvGrpSpPr>
              <a:grpSpLocks/>
            </p:cNvGrpSpPr>
            <p:nvPr/>
          </p:nvGrpSpPr>
          <p:grpSpPr bwMode="auto">
            <a:xfrm>
              <a:off x="1237" y="2109"/>
              <a:ext cx="647" cy="462"/>
              <a:chOff x="252" y="2364"/>
              <a:chExt cx="2258" cy="1608"/>
            </a:xfrm>
          </p:grpSpPr>
          <p:pic>
            <p:nvPicPr>
              <p:cNvPr id="26685" name="Picture 1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6" name="Picture 1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75" name="Line 1132"/>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76" name="Line 1133"/>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77" name="Line 1134"/>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8" name="Line 1135"/>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9" name="Line 1136"/>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80" name="Group 1137"/>
            <p:cNvGrpSpPr>
              <a:grpSpLocks/>
            </p:cNvGrpSpPr>
            <p:nvPr/>
          </p:nvGrpSpPr>
          <p:grpSpPr bwMode="auto">
            <a:xfrm>
              <a:off x="786" y="1869"/>
              <a:ext cx="315" cy="169"/>
              <a:chOff x="2112" y="2976"/>
              <a:chExt cx="703" cy="377"/>
            </a:xfrm>
          </p:grpSpPr>
          <p:sp>
            <p:nvSpPr>
              <p:cNvPr id="26682" name="Line 1138"/>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83" name="Line 1139"/>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84" name="Line 1140"/>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81" name="Line 1141"/>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58" name="Group 1142"/>
          <p:cNvGrpSpPr>
            <a:grpSpLocks/>
          </p:cNvGrpSpPr>
          <p:nvPr/>
        </p:nvGrpSpPr>
        <p:grpSpPr bwMode="auto">
          <a:xfrm>
            <a:off x="4184650" y="2511425"/>
            <a:ext cx="1416050" cy="1127125"/>
            <a:chOff x="2342" y="1528"/>
            <a:chExt cx="892" cy="710"/>
          </a:xfrm>
        </p:grpSpPr>
        <p:sp>
          <p:nvSpPr>
            <p:cNvPr id="26661" name="Line 1143"/>
            <p:cNvSpPr>
              <a:spLocks noChangeShapeType="1"/>
            </p:cNvSpPr>
            <p:nvPr/>
          </p:nvSpPr>
          <p:spPr bwMode="auto">
            <a:xfrm flipH="1" flipV="1">
              <a:off x="2418" y="1544"/>
              <a:ext cx="0" cy="176"/>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2" name="Line 1144"/>
            <p:cNvSpPr>
              <a:spLocks noChangeShapeType="1"/>
            </p:cNvSpPr>
            <p:nvPr/>
          </p:nvSpPr>
          <p:spPr bwMode="auto">
            <a:xfrm flipH="1">
              <a:off x="2411" y="1539"/>
              <a:ext cx="47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Line 1145"/>
            <p:cNvSpPr>
              <a:spLocks noChangeShapeType="1"/>
            </p:cNvSpPr>
            <p:nvPr/>
          </p:nvSpPr>
          <p:spPr bwMode="auto">
            <a:xfrm rot="5400000" flipH="1">
              <a:off x="2855" y="1559"/>
              <a:ext cx="6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64" name="Group 1146"/>
            <p:cNvGrpSpPr>
              <a:grpSpLocks/>
            </p:cNvGrpSpPr>
            <p:nvPr/>
          </p:nvGrpSpPr>
          <p:grpSpPr bwMode="auto">
            <a:xfrm>
              <a:off x="2587" y="1592"/>
              <a:ext cx="647" cy="613"/>
              <a:chOff x="1267" y="3584"/>
              <a:chExt cx="647" cy="613"/>
            </a:xfrm>
          </p:grpSpPr>
          <p:grpSp>
            <p:nvGrpSpPr>
              <p:cNvPr id="26666" name="Group 1147"/>
              <p:cNvGrpSpPr>
                <a:grpSpLocks/>
              </p:cNvGrpSpPr>
              <p:nvPr/>
            </p:nvGrpSpPr>
            <p:grpSpPr bwMode="auto">
              <a:xfrm>
                <a:off x="1267" y="3735"/>
                <a:ext cx="647" cy="462"/>
                <a:chOff x="252" y="2364"/>
                <a:chExt cx="2258" cy="1608"/>
              </a:xfrm>
            </p:grpSpPr>
            <p:pic>
              <p:nvPicPr>
                <p:cNvPr id="26670" name="Picture 11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1" name="Picture 11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67" name="Line 1150"/>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8" name="Line 1151"/>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9" name="Line 1152"/>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665" name="Picture 1153"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2" y="175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59" name="Text Box 1154"/>
          <p:cNvSpPr txBox="1">
            <a:spLocks noChangeArrowheads="1"/>
          </p:cNvSpPr>
          <p:nvPr/>
        </p:nvSpPr>
        <p:spPr bwMode="auto">
          <a:xfrm>
            <a:off x="5686425" y="2689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60" name="Text Box 1155"/>
          <p:cNvSpPr txBox="1">
            <a:spLocks noChangeArrowheads="1"/>
          </p:cNvSpPr>
          <p:nvPr/>
        </p:nvSpPr>
        <p:spPr bwMode="auto">
          <a:xfrm>
            <a:off x="3632200" y="2955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Tree>
    <p:extLst>
      <p:ext uri="{BB962C8B-B14F-4D97-AF65-F5344CB8AC3E}">
        <p14:creationId xmlns:p14="http://schemas.microsoft.com/office/powerpoint/2010/main" val="4124962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6670675" y="215900"/>
            <a:ext cx="2282825" cy="1622425"/>
            <a:chOff x="98" y="300"/>
            <a:chExt cx="3214" cy="2284"/>
          </a:xfrm>
        </p:grpSpPr>
        <p:pic>
          <p:nvPicPr>
            <p:cNvPr id="27781" name="Picture 3"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3" name="Picture 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84" name="Group 6"/>
            <p:cNvGrpSpPr>
              <a:grpSpLocks/>
            </p:cNvGrpSpPr>
            <p:nvPr/>
          </p:nvGrpSpPr>
          <p:grpSpPr bwMode="auto">
            <a:xfrm>
              <a:off x="1865" y="1505"/>
              <a:ext cx="1447" cy="1031"/>
              <a:chOff x="252" y="2364"/>
              <a:chExt cx="2258" cy="1608"/>
            </a:xfrm>
          </p:grpSpPr>
          <p:pic>
            <p:nvPicPr>
              <p:cNvPr id="277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0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85" name="Line 9"/>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6" name="Line 10"/>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7" name="Line 11"/>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8" name="Line 12"/>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89" name="Line 13"/>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0" name="Line 14"/>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1" name="Line 15"/>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92" name="Group 16"/>
            <p:cNvGrpSpPr>
              <a:grpSpLocks/>
            </p:cNvGrpSpPr>
            <p:nvPr/>
          </p:nvGrpSpPr>
          <p:grpSpPr bwMode="auto">
            <a:xfrm>
              <a:off x="859" y="969"/>
              <a:ext cx="703" cy="377"/>
              <a:chOff x="2112" y="2976"/>
              <a:chExt cx="703" cy="377"/>
            </a:xfrm>
          </p:grpSpPr>
          <p:sp>
            <p:nvSpPr>
              <p:cNvPr id="27796" name="Line 17"/>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97" name="Line 18"/>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98" name="Line 19"/>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93" name="Line 20"/>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4" name="Line 21"/>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5" name="Line 22"/>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8135" name="Text Box 23"/>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7652" name="Group 24"/>
          <p:cNvGrpSpPr>
            <a:grpSpLocks/>
          </p:cNvGrpSpPr>
          <p:nvPr/>
        </p:nvGrpSpPr>
        <p:grpSpPr bwMode="auto">
          <a:xfrm>
            <a:off x="8116888" y="5689600"/>
            <a:ext cx="1027112" cy="973138"/>
            <a:chOff x="1267" y="3584"/>
            <a:chExt cx="647" cy="613"/>
          </a:xfrm>
        </p:grpSpPr>
        <p:grpSp>
          <p:nvGrpSpPr>
            <p:cNvPr id="27775" name="Group 25"/>
            <p:cNvGrpSpPr>
              <a:grpSpLocks/>
            </p:cNvGrpSpPr>
            <p:nvPr/>
          </p:nvGrpSpPr>
          <p:grpSpPr bwMode="auto">
            <a:xfrm>
              <a:off x="1267" y="3735"/>
              <a:ext cx="647" cy="462"/>
              <a:chOff x="252" y="2364"/>
              <a:chExt cx="2258" cy="1608"/>
            </a:xfrm>
          </p:grpSpPr>
          <p:pic>
            <p:nvPicPr>
              <p:cNvPr id="27779"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0" name="Picture 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76" name="Line 28"/>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7" name="Line 29"/>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8" name="Line 30"/>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53" name="Group 31"/>
          <p:cNvGrpSpPr>
            <a:grpSpLocks/>
          </p:cNvGrpSpPr>
          <p:nvPr/>
        </p:nvGrpSpPr>
        <p:grpSpPr bwMode="auto">
          <a:xfrm>
            <a:off x="8078788" y="4465638"/>
            <a:ext cx="1027112" cy="733425"/>
            <a:chOff x="252" y="2364"/>
            <a:chExt cx="2258" cy="1608"/>
          </a:xfrm>
        </p:grpSpPr>
        <p:pic>
          <p:nvPicPr>
            <p:cNvPr id="27773" name="Picture 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74" name="Picture 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4" name="Line 34"/>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55" name="Line 35"/>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56" name="Line 36"/>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57" name="Group 37"/>
          <p:cNvGrpSpPr>
            <a:grpSpLocks/>
          </p:cNvGrpSpPr>
          <p:nvPr/>
        </p:nvGrpSpPr>
        <p:grpSpPr bwMode="auto">
          <a:xfrm>
            <a:off x="7299325" y="4084638"/>
            <a:ext cx="608013" cy="1147762"/>
            <a:chOff x="4598" y="2573"/>
            <a:chExt cx="383" cy="723"/>
          </a:xfrm>
        </p:grpSpPr>
        <p:pic>
          <p:nvPicPr>
            <p:cNvPr id="27767"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68" name="Picture 39"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69" name="Group 40"/>
            <p:cNvGrpSpPr>
              <a:grpSpLocks/>
            </p:cNvGrpSpPr>
            <p:nvPr/>
          </p:nvGrpSpPr>
          <p:grpSpPr bwMode="auto">
            <a:xfrm>
              <a:off x="4638" y="2573"/>
              <a:ext cx="315" cy="169"/>
              <a:chOff x="2112" y="2976"/>
              <a:chExt cx="703" cy="377"/>
            </a:xfrm>
          </p:grpSpPr>
          <p:sp>
            <p:nvSpPr>
              <p:cNvPr id="27770" name="Line 41"/>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1" name="Line 42"/>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2" name="Line 43"/>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58" name="Group 44"/>
          <p:cNvGrpSpPr>
            <a:grpSpLocks/>
          </p:cNvGrpSpPr>
          <p:nvPr/>
        </p:nvGrpSpPr>
        <p:grpSpPr bwMode="auto">
          <a:xfrm>
            <a:off x="7289800" y="2295525"/>
            <a:ext cx="1806575" cy="1331913"/>
            <a:chOff x="746" y="1753"/>
            <a:chExt cx="1138" cy="839"/>
          </a:xfrm>
        </p:grpSpPr>
        <p:pic>
          <p:nvPicPr>
            <p:cNvPr id="27752" name="Picture 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3" name="Picture 46"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54" name="Group 47"/>
            <p:cNvGrpSpPr>
              <a:grpSpLocks/>
            </p:cNvGrpSpPr>
            <p:nvPr/>
          </p:nvGrpSpPr>
          <p:grpSpPr bwMode="auto">
            <a:xfrm>
              <a:off x="1237" y="2109"/>
              <a:ext cx="647" cy="462"/>
              <a:chOff x="252" y="2364"/>
              <a:chExt cx="2258" cy="1608"/>
            </a:xfrm>
          </p:grpSpPr>
          <p:pic>
            <p:nvPicPr>
              <p:cNvPr id="27765" name="Picture 4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66" name="Picture 4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55" name="Line 50"/>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56" name="Line 51"/>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57" name="Line 52"/>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8" name="Line 53"/>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9" name="Line 54"/>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60" name="Group 55"/>
            <p:cNvGrpSpPr>
              <a:grpSpLocks/>
            </p:cNvGrpSpPr>
            <p:nvPr/>
          </p:nvGrpSpPr>
          <p:grpSpPr bwMode="auto">
            <a:xfrm>
              <a:off x="786" y="1869"/>
              <a:ext cx="315" cy="169"/>
              <a:chOff x="2112" y="2976"/>
              <a:chExt cx="703" cy="377"/>
            </a:xfrm>
          </p:grpSpPr>
          <p:sp>
            <p:nvSpPr>
              <p:cNvPr id="27762" name="Line 56"/>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63" name="Line 57"/>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64" name="Line 58"/>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61" name="Line 59"/>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59" name="Group 60"/>
          <p:cNvGrpSpPr>
            <a:grpSpLocks/>
          </p:cNvGrpSpPr>
          <p:nvPr/>
        </p:nvGrpSpPr>
        <p:grpSpPr bwMode="auto">
          <a:xfrm>
            <a:off x="2182813" y="5770563"/>
            <a:ext cx="1027112" cy="973137"/>
            <a:chOff x="1165" y="3566"/>
            <a:chExt cx="647" cy="613"/>
          </a:xfrm>
        </p:grpSpPr>
        <p:grpSp>
          <p:nvGrpSpPr>
            <p:cNvPr id="27745" name="Group 61"/>
            <p:cNvGrpSpPr>
              <a:grpSpLocks/>
            </p:cNvGrpSpPr>
            <p:nvPr/>
          </p:nvGrpSpPr>
          <p:grpSpPr bwMode="auto">
            <a:xfrm>
              <a:off x="1165" y="3717"/>
              <a:ext cx="647" cy="462"/>
              <a:chOff x="252" y="2364"/>
              <a:chExt cx="2258" cy="1608"/>
            </a:xfrm>
          </p:grpSpPr>
          <p:pic>
            <p:nvPicPr>
              <p:cNvPr id="27750" name="Picture 6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 name="Picture 6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46" name="Group 64"/>
            <p:cNvGrpSpPr>
              <a:grpSpLocks/>
            </p:cNvGrpSpPr>
            <p:nvPr/>
          </p:nvGrpSpPr>
          <p:grpSpPr bwMode="auto">
            <a:xfrm>
              <a:off x="1324" y="3566"/>
              <a:ext cx="314" cy="83"/>
              <a:chOff x="1324" y="3566"/>
              <a:chExt cx="314" cy="83"/>
            </a:xfrm>
          </p:grpSpPr>
          <p:sp>
            <p:nvSpPr>
              <p:cNvPr id="27747" name="Line 65"/>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8" name="Line 66"/>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9" name="Line 67"/>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766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Line 69"/>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62" name="Line 70"/>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71"/>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72"/>
          <p:cNvGrpSpPr>
            <a:grpSpLocks/>
          </p:cNvGrpSpPr>
          <p:nvPr/>
        </p:nvGrpSpPr>
        <p:grpSpPr bwMode="auto">
          <a:xfrm>
            <a:off x="3294063" y="5527675"/>
            <a:ext cx="760412" cy="1216025"/>
            <a:chOff x="2072" y="3380"/>
            <a:chExt cx="479" cy="802"/>
          </a:xfrm>
        </p:grpSpPr>
        <p:pic>
          <p:nvPicPr>
            <p:cNvPr id="27739" name="Picture 73"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0" name="Picture 74"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41" name="Group 75"/>
            <p:cNvGrpSpPr>
              <a:grpSpLocks/>
            </p:cNvGrpSpPr>
            <p:nvPr/>
          </p:nvGrpSpPr>
          <p:grpSpPr bwMode="auto">
            <a:xfrm>
              <a:off x="2170" y="3380"/>
              <a:ext cx="314" cy="185"/>
              <a:chOff x="2170" y="3380"/>
              <a:chExt cx="314" cy="185"/>
            </a:xfrm>
          </p:grpSpPr>
          <p:sp>
            <p:nvSpPr>
              <p:cNvPr id="27742" name="Line 7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3" name="Line 7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4" name="Line 7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65" name="Group 79"/>
          <p:cNvGrpSpPr>
            <a:grpSpLocks/>
          </p:cNvGrpSpPr>
          <p:nvPr/>
        </p:nvGrpSpPr>
        <p:grpSpPr bwMode="auto">
          <a:xfrm>
            <a:off x="1293813" y="5491163"/>
            <a:ext cx="776287" cy="1252537"/>
            <a:chOff x="2663" y="3356"/>
            <a:chExt cx="489" cy="789"/>
          </a:xfrm>
        </p:grpSpPr>
        <p:pic>
          <p:nvPicPr>
            <p:cNvPr id="27733" name="Picture 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4" name="Picture 8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35" name="Group 82"/>
            <p:cNvGrpSpPr>
              <a:grpSpLocks/>
            </p:cNvGrpSpPr>
            <p:nvPr/>
          </p:nvGrpSpPr>
          <p:grpSpPr bwMode="auto">
            <a:xfrm>
              <a:off x="2758" y="3356"/>
              <a:ext cx="314" cy="209"/>
              <a:chOff x="2170" y="3380"/>
              <a:chExt cx="314" cy="185"/>
            </a:xfrm>
          </p:grpSpPr>
          <p:sp>
            <p:nvSpPr>
              <p:cNvPr id="27736" name="Line 8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7" name="Line 8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8" name="Line 8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66" name="Group 86"/>
          <p:cNvGrpSpPr>
            <a:grpSpLocks/>
          </p:cNvGrpSpPr>
          <p:nvPr/>
        </p:nvGrpSpPr>
        <p:grpSpPr bwMode="auto">
          <a:xfrm>
            <a:off x="4586288" y="5518150"/>
            <a:ext cx="815975" cy="1206500"/>
            <a:chOff x="2889" y="3476"/>
            <a:chExt cx="514" cy="760"/>
          </a:xfrm>
        </p:grpSpPr>
        <p:pic>
          <p:nvPicPr>
            <p:cNvPr id="27727" name="Picture 87"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29" name="Group 89"/>
            <p:cNvGrpSpPr>
              <a:grpSpLocks/>
            </p:cNvGrpSpPr>
            <p:nvPr/>
          </p:nvGrpSpPr>
          <p:grpSpPr bwMode="auto">
            <a:xfrm>
              <a:off x="3010" y="3476"/>
              <a:ext cx="314" cy="195"/>
              <a:chOff x="2170" y="3380"/>
              <a:chExt cx="314" cy="185"/>
            </a:xfrm>
          </p:grpSpPr>
          <p:sp>
            <p:nvSpPr>
              <p:cNvPr id="27730" name="Line 9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1" name="Line 9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2" name="Line 9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7667" name="Text Box 93"/>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7668" name="Text Box 94"/>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7669" name="Text Box 95"/>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70" name="Rectangle 96"/>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1" name="Rectangle 97"/>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2" name="Rectangle 98"/>
          <p:cNvSpPr>
            <a:spLocks noChangeArrowheads="1"/>
          </p:cNvSpPr>
          <p:nvPr/>
        </p:nvSpPr>
        <p:spPr bwMode="auto">
          <a:xfrm>
            <a:off x="0" y="20002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3" name="Text Box 99"/>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7674" name="Group 100"/>
          <p:cNvGrpSpPr>
            <a:grpSpLocks/>
          </p:cNvGrpSpPr>
          <p:nvPr/>
        </p:nvGrpSpPr>
        <p:grpSpPr bwMode="auto">
          <a:xfrm>
            <a:off x="2116138" y="4184650"/>
            <a:ext cx="1027112" cy="973138"/>
            <a:chOff x="1267" y="3584"/>
            <a:chExt cx="647" cy="613"/>
          </a:xfrm>
        </p:grpSpPr>
        <p:grpSp>
          <p:nvGrpSpPr>
            <p:cNvPr id="27721" name="Group 101"/>
            <p:cNvGrpSpPr>
              <a:grpSpLocks/>
            </p:cNvGrpSpPr>
            <p:nvPr/>
          </p:nvGrpSpPr>
          <p:grpSpPr bwMode="auto">
            <a:xfrm>
              <a:off x="1267" y="3735"/>
              <a:ext cx="647" cy="462"/>
              <a:chOff x="252" y="2364"/>
              <a:chExt cx="2258" cy="1608"/>
            </a:xfrm>
          </p:grpSpPr>
          <p:pic>
            <p:nvPicPr>
              <p:cNvPr id="27725" name="Picture 1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6" name="Picture 10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22" name="Line 104"/>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3" name="Line 105"/>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4" name="Line 106"/>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7675" name="Picture 1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6" name="Picture 108"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77" name="Group 109"/>
          <p:cNvGrpSpPr>
            <a:grpSpLocks/>
          </p:cNvGrpSpPr>
          <p:nvPr/>
        </p:nvGrpSpPr>
        <p:grpSpPr bwMode="auto">
          <a:xfrm>
            <a:off x="3390900" y="3998913"/>
            <a:ext cx="500063" cy="268287"/>
            <a:chOff x="2112" y="2976"/>
            <a:chExt cx="703" cy="377"/>
          </a:xfrm>
        </p:grpSpPr>
        <p:sp>
          <p:nvSpPr>
            <p:cNvPr id="27718" name="Line 110"/>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9" name="Line 111"/>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0" name="Line 112"/>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78" name="Group 113"/>
          <p:cNvGrpSpPr>
            <a:grpSpLocks/>
          </p:cNvGrpSpPr>
          <p:nvPr/>
        </p:nvGrpSpPr>
        <p:grpSpPr bwMode="auto">
          <a:xfrm>
            <a:off x="4608513" y="3994150"/>
            <a:ext cx="760412" cy="1216025"/>
            <a:chOff x="2072" y="3380"/>
            <a:chExt cx="479" cy="802"/>
          </a:xfrm>
        </p:grpSpPr>
        <p:pic>
          <p:nvPicPr>
            <p:cNvPr id="27712" name="Picture 114"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3" name="Picture 11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14" name="Group 116"/>
            <p:cNvGrpSpPr>
              <a:grpSpLocks/>
            </p:cNvGrpSpPr>
            <p:nvPr/>
          </p:nvGrpSpPr>
          <p:grpSpPr bwMode="auto">
            <a:xfrm>
              <a:off x="2170" y="3380"/>
              <a:ext cx="314" cy="185"/>
              <a:chOff x="2170" y="3380"/>
              <a:chExt cx="314" cy="185"/>
            </a:xfrm>
          </p:grpSpPr>
          <p:sp>
            <p:nvSpPr>
              <p:cNvPr id="27715" name="Line 117"/>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6" name="Line 118"/>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7" name="Line 119"/>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7679" name="Text Box 120"/>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7680" name="Text Box 121"/>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81" name="Text Box 122"/>
          <p:cNvSpPr txBox="1">
            <a:spLocks noChangeArrowheads="1"/>
          </p:cNvSpPr>
          <p:nvPr/>
        </p:nvSpPr>
        <p:spPr bwMode="auto">
          <a:xfrm>
            <a:off x="0" y="254635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7682" name="Group 123"/>
          <p:cNvGrpSpPr>
            <a:grpSpLocks/>
          </p:cNvGrpSpPr>
          <p:nvPr/>
        </p:nvGrpSpPr>
        <p:grpSpPr bwMode="auto">
          <a:xfrm>
            <a:off x="1765300" y="2400300"/>
            <a:ext cx="1806575" cy="1331913"/>
            <a:chOff x="746" y="1753"/>
            <a:chExt cx="1138" cy="839"/>
          </a:xfrm>
        </p:grpSpPr>
        <p:pic>
          <p:nvPicPr>
            <p:cNvPr id="27697"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8" name="Picture 12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9" name="Group 126"/>
            <p:cNvGrpSpPr>
              <a:grpSpLocks/>
            </p:cNvGrpSpPr>
            <p:nvPr/>
          </p:nvGrpSpPr>
          <p:grpSpPr bwMode="auto">
            <a:xfrm>
              <a:off x="1237" y="2109"/>
              <a:ext cx="647" cy="462"/>
              <a:chOff x="252" y="2364"/>
              <a:chExt cx="2258" cy="1608"/>
            </a:xfrm>
          </p:grpSpPr>
          <p:pic>
            <p:nvPicPr>
              <p:cNvPr id="27710" name="Picture 1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1" name="Picture 12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00" name="Line 129"/>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1" name="Line 130"/>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2" name="Line 131"/>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132"/>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133"/>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05" name="Group 134"/>
            <p:cNvGrpSpPr>
              <a:grpSpLocks/>
            </p:cNvGrpSpPr>
            <p:nvPr/>
          </p:nvGrpSpPr>
          <p:grpSpPr bwMode="auto">
            <a:xfrm>
              <a:off x="786" y="1869"/>
              <a:ext cx="315" cy="169"/>
              <a:chOff x="2112" y="2976"/>
              <a:chExt cx="703" cy="377"/>
            </a:xfrm>
          </p:grpSpPr>
          <p:sp>
            <p:nvSpPr>
              <p:cNvPr id="27707" name="Line 1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8" name="Line 1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9" name="Line 137"/>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06" name="Line 138"/>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83" name="Group 139"/>
          <p:cNvGrpSpPr>
            <a:grpSpLocks/>
          </p:cNvGrpSpPr>
          <p:nvPr/>
        </p:nvGrpSpPr>
        <p:grpSpPr bwMode="auto">
          <a:xfrm>
            <a:off x="4184650" y="2511425"/>
            <a:ext cx="1416050" cy="1127125"/>
            <a:chOff x="2342" y="1528"/>
            <a:chExt cx="892" cy="710"/>
          </a:xfrm>
        </p:grpSpPr>
        <p:sp>
          <p:nvSpPr>
            <p:cNvPr id="27686" name="Line 140"/>
            <p:cNvSpPr>
              <a:spLocks noChangeShapeType="1"/>
            </p:cNvSpPr>
            <p:nvPr/>
          </p:nvSpPr>
          <p:spPr bwMode="auto">
            <a:xfrm flipH="1" flipV="1">
              <a:off x="2418" y="1544"/>
              <a:ext cx="0" cy="176"/>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87" name="Line 141"/>
            <p:cNvSpPr>
              <a:spLocks noChangeShapeType="1"/>
            </p:cNvSpPr>
            <p:nvPr/>
          </p:nvSpPr>
          <p:spPr bwMode="auto">
            <a:xfrm flipH="1">
              <a:off x="2411" y="1539"/>
              <a:ext cx="47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8" name="Line 142"/>
            <p:cNvSpPr>
              <a:spLocks noChangeShapeType="1"/>
            </p:cNvSpPr>
            <p:nvPr/>
          </p:nvSpPr>
          <p:spPr bwMode="auto">
            <a:xfrm rot="5400000" flipH="1">
              <a:off x="2855" y="1559"/>
              <a:ext cx="6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89" name="Group 143"/>
            <p:cNvGrpSpPr>
              <a:grpSpLocks/>
            </p:cNvGrpSpPr>
            <p:nvPr/>
          </p:nvGrpSpPr>
          <p:grpSpPr bwMode="auto">
            <a:xfrm>
              <a:off x="2587" y="1592"/>
              <a:ext cx="647" cy="613"/>
              <a:chOff x="1267" y="3584"/>
              <a:chExt cx="647" cy="613"/>
            </a:xfrm>
          </p:grpSpPr>
          <p:grpSp>
            <p:nvGrpSpPr>
              <p:cNvPr id="27691" name="Group 144"/>
              <p:cNvGrpSpPr>
                <a:grpSpLocks/>
              </p:cNvGrpSpPr>
              <p:nvPr/>
            </p:nvGrpSpPr>
            <p:grpSpPr bwMode="auto">
              <a:xfrm>
                <a:off x="1267" y="3735"/>
                <a:ext cx="647" cy="462"/>
                <a:chOff x="252" y="2364"/>
                <a:chExt cx="2258" cy="1608"/>
              </a:xfrm>
            </p:grpSpPr>
            <p:pic>
              <p:nvPicPr>
                <p:cNvPr id="27695" name="Picture 1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6" name="Picture 14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92" name="Line 147"/>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93" name="Line 148"/>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94" name="Line 149"/>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7690" name="Picture 150"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2" y="175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4" name="Text Box 151"/>
          <p:cNvSpPr txBox="1">
            <a:spLocks noChangeArrowheads="1"/>
          </p:cNvSpPr>
          <p:nvPr/>
        </p:nvSpPr>
        <p:spPr bwMode="auto">
          <a:xfrm>
            <a:off x="5686425" y="2689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85" name="Text Box 152"/>
          <p:cNvSpPr txBox="1">
            <a:spLocks noChangeArrowheads="1"/>
          </p:cNvSpPr>
          <p:nvPr/>
        </p:nvSpPr>
        <p:spPr bwMode="auto">
          <a:xfrm>
            <a:off x="3632200" y="2955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Tree>
    <p:extLst>
      <p:ext uri="{BB962C8B-B14F-4D97-AF65-F5344CB8AC3E}">
        <p14:creationId xmlns:p14="http://schemas.microsoft.com/office/powerpoint/2010/main" val="3909646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457200" y="762000"/>
            <a:ext cx="7940675" cy="1800225"/>
          </a:xfrm>
          <a:prstGeom prst="rect">
            <a:avLst/>
          </a:prstGeom>
          <a:noFill/>
          <a:ln w="9525">
            <a:noFill/>
            <a:miter lim="800000"/>
            <a:headEnd/>
            <a:tailEnd/>
          </a:ln>
          <a:effectLst/>
        </p:spPr>
        <p:txBody>
          <a:bodyPr>
            <a:spAutoFit/>
          </a:bodyPr>
          <a:lstStyle/>
          <a:p>
            <a:pPr>
              <a:defRPr/>
            </a:pPr>
            <a:r>
              <a:rPr lang="en-US" sz="2800" dirty="0">
                <a:effectLst>
                  <a:outerShdw blurRad="38100" dist="38100" dir="2700000" algn="tl">
                    <a:srgbClr val="DDDDDD"/>
                  </a:outerShdw>
                </a:effectLst>
                <a:latin typeface="Arial" pitchFamily="-111" charset="0"/>
                <a:ea typeface="ＭＳ Ｐゴシック" pitchFamily="-111" charset="-128"/>
                <a:cs typeface="ＭＳ Ｐゴシック" pitchFamily="-111" charset="-128"/>
              </a:rPr>
              <a:t>We know how to measure the distance between two objects, but defining the distance between an object and a cluster, or defining the distance between two clusters is non obvious.  </a:t>
            </a:r>
          </a:p>
        </p:txBody>
      </p:sp>
      <p:sp>
        <p:nvSpPr>
          <p:cNvPr id="219139" name="Text Box 3"/>
          <p:cNvSpPr txBox="1">
            <a:spLocks noChangeArrowheads="1"/>
          </p:cNvSpPr>
          <p:nvPr/>
        </p:nvSpPr>
        <p:spPr bwMode="auto">
          <a:xfrm>
            <a:off x="228600" y="2743200"/>
            <a:ext cx="8321675" cy="3786188"/>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buFontTx/>
              <a:buChar char="•"/>
              <a:defRPr/>
            </a:pPr>
            <a:r>
              <a:rPr lang="en-US" altLang="en-US" b="1"/>
              <a:t> </a:t>
            </a:r>
            <a:r>
              <a:rPr kumimoji="1" lang="en-US" altLang="en-US" b="1">
                <a:solidFill>
                  <a:schemeClr val="tx2"/>
                </a:solidFill>
                <a:effectLst>
                  <a:outerShdw blurRad="38100" dist="38100" dir="2700000" algn="tl">
                    <a:srgbClr val="C0C0C0"/>
                  </a:outerShdw>
                </a:effectLst>
                <a:latin typeface="Helvetica" pitchFamily="-111" charset="0"/>
              </a:rPr>
              <a:t>Single linkage (nearest neighbor):</a:t>
            </a:r>
            <a:r>
              <a:rPr lang="en-US" altLang="en-US"/>
              <a:t> </a:t>
            </a:r>
            <a:r>
              <a:rPr lang="en-US" altLang="en-US" sz="2000"/>
              <a:t>In this method the distance between two clusters is determined by the distance of the two closest objects (nearest neighbors) in the different clusters.</a:t>
            </a:r>
          </a:p>
          <a:p>
            <a:pPr>
              <a:buFontTx/>
              <a:buChar char="•"/>
              <a:defRPr/>
            </a:pPr>
            <a:r>
              <a:rPr lang="en-US" altLang="en-US"/>
              <a:t> </a:t>
            </a:r>
            <a:r>
              <a:rPr kumimoji="1" lang="en-US" altLang="en-US" b="1">
                <a:solidFill>
                  <a:schemeClr val="tx2"/>
                </a:solidFill>
                <a:effectLst>
                  <a:outerShdw blurRad="38100" dist="38100" dir="2700000" algn="tl">
                    <a:srgbClr val="C0C0C0"/>
                  </a:outerShdw>
                </a:effectLst>
                <a:latin typeface="Helvetica" pitchFamily="-111" charset="0"/>
              </a:rPr>
              <a:t>Complete linkage (furthest neighbor):</a:t>
            </a:r>
            <a:r>
              <a:rPr lang="en-US" altLang="en-US" b="1"/>
              <a:t> </a:t>
            </a:r>
            <a:r>
              <a:rPr lang="en-US" altLang="en-US" sz="2000"/>
              <a:t>In this method, the distances between clusters are determined by the greatest distance between any two objects in the different clusters (i.e., by the "furthest neighbors").</a:t>
            </a:r>
            <a:r>
              <a:rPr lang="en-US" altLang="en-US"/>
              <a:t> </a:t>
            </a:r>
          </a:p>
          <a:p>
            <a:pPr>
              <a:buFontTx/>
              <a:buChar char="•"/>
              <a:defRPr/>
            </a:pPr>
            <a:r>
              <a:rPr lang="en-US" altLang="en-US" b="1"/>
              <a:t> </a:t>
            </a:r>
            <a:r>
              <a:rPr kumimoji="1" lang="en-US" altLang="en-US" b="1">
                <a:solidFill>
                  <a:schemeClr val="tx2"/>
                </a:solidFill>
                <a:effectLst>
                  <a:outerShdw blurRad="38100" dist="38100" dir="2700000" algn="tl">
                    <a:srgbClr val="C0C0C0"/>
                  </a:outerShdw>
                </a:effectLst>
                <a:latin typeface="Helvetica" pitchFamily="-111" charset="0"/>
              </a:rPr>
              <a:t>Group average linkage</a:t>
            </a:r>
            <a:r>
              <a:rPr lang="en-US" altLang="en-US" b="1"/>
              <a:t>:</a:t>
            </a:r>
            <a:r>
              <a:rPr lang="en-US" altLang="en-US"/>
              <a:t> </a:t>
            </a:r>
            <a:r>
              <a:rPr lang="en-US" altLang="en-US" sz="2000"/>
              <a:t>In this method, the distance between two clusters is calculated as the average distance between all pairs of objects in the two different clusters</a:t>
            </a:r>
            <a:r>
              <a:rPr lang="en-US" altLang="en-US"/>
              <a:t>.</a:t>
            </a:r>
          </a:p>
          <a:p>
            <a:pPr>
              <a:buFontTx/>
              <a:buChar char="•"/>
              <a:defRPr/>
            </a:pPr>
            <a:endParaRPr lang="en-US" altLang="en-US" sz="2000"/>
          </a:p>
        </p:txBody>
      </p:sp>
      <p:sp>
        <p:nvSpPr>
          <p:cNvPr id="28676" name="TextBox 3"/>
          <p:cNvSpPr txBox="1">
            <a:spLocks noChangeArrowheads="1"/>
          </p:cNvSpPr>
          <p:nvPr/>
        </p:nvSpPr>
        <p:spPr bwMode="auto">
          <a:xfrm>
            <a:off x="4776788" y="3921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51733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408E9AD-5CA4-47BA-AA2A-66D8938F86D5}"/>
              </a:ext>
            </a:extLst>
          </p:cNvPr>
          <p:cNvSpPr>
            <a:spLocks noGrp="1" noChangeArrowheads="1"/>
          </p:cNvSpPr>
          <p:nvPr>
            <p:ph type="title"/>
          </p:nvPr>
        </p:nvSpPr>
        <p:spPr/>
        <p:txBody>
          <a:bodyPr/>
          <a:lstStyle/>
          <a:p>
            <a:r>
              <a:rPr lang="en-US" altLang="en-US" dirty="0"/>
              <a:t>Outline</a:t>
            </a:r>
          </a:p>
        </p:txBody>
      </p:sp>
      <p:sp>
        <p:nvSpPr>
          <p:cNvPr id="55299" name="Rectangle 3">
            <a:extLst>
              <a:ext uri="{FF2B5EF4-FFF2-40B4-BE49-F238E27FC236}">
                <a16:creationId xmlns:a16="http://schemas.microsoft.com/office/drawing/2014/main" id="{333C010F-ABB0-41A5-B7A4-624016471C54}"/>
              </a:ext>
            </a:extLst>
          </p:cNvPr>
          <p:cNvSpPr>
            <a:spLocks noGrp="1" noChangeArrowheads="1"/>
          </p:cNvSpPr>
          <p:nvPr>
            <p:ph type="body" idx="1"/>
          </p:nvPr>
        </p:nvSpPr>
        <p:spPr/>
        <p:txBody>
          <a:bodyPr/>
          <a:lstStyle/>
          <a:p>
            <a:pPr>
              <a:lnSpc>
                <a:spcPct val="90000"/>
              </a:lnSpc>
            </a:pPr>
            <a:r>
              <a:rPr lang="en-US" altLang="en-US" sz="2800" dirty="0"/>
              <a:t>Motivation – why do clustering?  Examples from research papers</a:t>
            </a:r>
          </a:p>
          <a:p>
            <a:pPr>
              <a:lnSpc>
                <a:spcPct val="90000"/>
              </a:lnSpc>
            </a:pPr>
            <a:r>
              <a:rPr lang="en-US" altLang="en-US" sz="2800" b="1" dirty="0">
                <a:solidFill>
                  <a:srgbClr val="00FF00"/>
                </a:solidFill>
              </a:rPr>
              <a:t>Choosing (dis)similarity measures – a critical step in clustering</a:t>
            </a:r>
          </a:p>
          <a:p>
            <a:pPr lvl="1">
              <a:lnSpc>
                <a:spcPct val="90000"/>
              </a:lnSpc>
            </a:pPr>
            <a:r>
              <a:rPr lang="en-US" altLang="en-US" sz="2400" dirty="0"/>
              <a:t>Euclidean distance</a:t>
            </a:r>
          </a:p>
          <a:p>
            <a:pPr lvl="1">
              <a:lnSpc>
                <a:spcPct val="90000"/>
              </a:lnSpc>
            </a:pPr>
            <a:r>
              <a:rPr lang="en-US" altLang="en-US" sz="2400" dirty="0"/>
              <a:t>Pearson Linear Correlation</a:t>
            </a:r>
          </a:p>
          <a:p>
            <a:pPr>
              <a:lnSpc>
                <a:spcPct val="90000"/>
              </a:lnSpc>
            </a:pPr>
            <a:r>
              <a:rPr lang="en-US" altLang="en-US" sz="2800" dirty="0"/>
              <a:t>Clustering algorithms</a:t>
            </a:r>
          </a:p>
          <a:p>
            <a:pPr lvl="1">
              <a:lnSpc>
                <a:spcPct val="90000"/>
              </a:lnSpc>
            </a:pPr>
            <a:r>
              <a:rPr lang="en-US" altLang="en-US" sz="2400" dirty="0"/>
              <a:t>Hierarchical agglomerative clustering</a:t>
            </a:r>
          </a:p>
          <a:p>
            <a:pPr lvl="1">
              <a:lnSpc>
                <a:spcPct val="90000"/>
              </a:lnSpc>
            </a:pPr>
            <a:r>
              <a:rPr lang="en-US" altLang="en-US" sz="2400" dirty="0"/>
              <a:t>K-means clustering and quality measures</a:t>
            </a:r>
          </a:p>
          <a:p>
            <a:pPr lvl="1">
              <a:lnSpc>
                <a:spcPct val="90000"/>
              </a:lnSpc>
            </a:pPr>
            <a:r>
              <a:rPr lang="en-US" altLang="en-US" sz="2400" dirty="0"/>
              <a:t>Self-Organizing Maps (if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63500" y="3565525"/>
            <a:ext cx="4156075" cy="2565400"/>
            <a:chOff x="674" y="1081"/>
            <a:chExt cx="4632" cy="2859"/>
          </a:xfrm>
        </p:grpSpPr>
        <p:sp>
          <p:nvSpPr>
            <p:cNvPr id="29704" name="Rectangle 3"/>
            <p:cNvSpPr>
              <a:spLocks noChangeArrowheads="1"/>
            </p:cNvSpPr>
            <p:nvPr/>
          </p:nvSpPr>
          <p:spPr bwMode="auto">
            <a:xfrm>
              <a:off x="674" y="1081"/>
              <a:ext cx="4632" cy="28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5" name="Rectangle 4"/>
            <p:cNvSpPr>
              <a:spLocks noChangeArrowheads="1"/>
            </p:cNvSpPr>
            <p:nvPr/>
          </p:nvSpPr>
          <p:spPr bwMode="auto">
            <a:xfrm>
              <a:off x="823" y="3800"/>
              <a:ext cx="149" cy="14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6" name="Freeform 5"/>
            <p:cNvSpPr>
              <a:spLocks/>
            </p:cNvSpPr>
            <p:nvPr/>
          </p:nvSpPr>
          <p:spPr bwMode="auto">
            <a:xfrm>
              <a:off x="898" y="3800"/>
              <a:ext cx="224" cy="140"/>
            </a:xfrm>
            <a:custGeom>
              <a:avLst/>
              <a:gdLst>
                <a:gd name="T0" fmla="*/ 0 w 170"/>
                <a:gd name="T1" fmla="*/ 0 h 106"/>
                <a:gd name="T2" fmla="*/ 224 w 170"/>
                <a:gd name="T3" fmla="*/ 0 h 106"/>
                <a:gd name="T4" fmla="*/ 224 w 170"/>
                <a:gd name="T5" fmla="*/ 140 h 106"/>
                <a:gd name="T6" fmla="*/ 0 60000 65536"/>
                <a:gd name="T7" fmla="*/ 0 60000 65536"/>
                <a:gd name="T8" fmla="*/ 0 60000 65536"/>
                <a:gd name="T9" fmla="*/ 0 w 170"/>
                <a:gd name="T10" fmla="*/ 0 h 106"/>
                <a:gd name="T11" fmla="*/ 170 w 170"/>
                <a:gd name="T12" fmla="*/ 106 h 106"/>
              </a:gdLst>
              <a:ahLst/>
              <a:cxnLst>
                <a:cxn ang="T6">
                  <a:pos x="T0" y="T1"/>
                </a:cxn>
                <a:cxn ang="T7">
                  <a:pos x="T2" y="T3"/>
                </a:cxn>
                <a:cxn ang="T8">
                  <a:pos x="T4" y="T5"/>
                </a:cxn>
              </a:cxnLst>
              <a:rect l="T9" t="T10" r="T11" b="T12"/>
              <a:pathLst>
                <a:path w="170" h="106">
                  <a:moveTo>
                    <a:pt x="0" y="0"/>
                  </a:moveTo>
                  <a:lnTo>
                    <a:pt x="170" y="0"/>
                  </a:lnTo>
                  <a:lnTo>
                    <a:pt x="170" y="10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7" name="Rectangle 6"/>
            <p:cNvSpPr>
              <a:spLocks noChangeArrowheads="1"/>
            </p:cNvSpPr>
            <p:nvPr/>
          </p:nvSpPr>
          <p:spPr bwMode="auto">
            <a:xfrm>
              <a:off x="3214" y="3792"/>
              <a:ext cx="149" cy="14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8" name="Rectangle 7"/>
            <p:cNvSpPr>
              <a:spLocks noChangeArrowheads="1"/>
            </p:cNvSpPr>
            <p:nvPr/>
          </p:nvSpPr>
          <p:spPr bwMode="auto">
            <a:xfrm>
              <a:off x="1719" y="3779"/>
              <a:ext cx="151" cy="16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9" name="Freeform 8"/>
            <p:cNvSpPr>
              <a:spLocks/>
            </p:cNvSpPr>
            <p:nvPr/>
          </p:nvSpPr>
          <p:spPr bwMode="auto">
            <a:xfrm>
              <a:off x="1010" y="3779"/>
              <a:ext cx="261" cy="161"/>
            </a:xfrm>
            <a:custGeom>
              <a:avLst/>
              <a:gdLst>
                <a:gd name="T0" fmla="*/ 0 w 198"/>
                <a:gd name="T1" fmla="*/ 21 h 122"/>
                <a:gd name="T2" fmla="*/ 0 w 198"/>
                <a:gd name="T3" fmla="*/ 0 h 122"/>
                <a:gd name="T4" fmla="*/ 261 w 198"/>
                <a:gd name="T5" fmla="*/ 0 h 122"/>
                <a:gd name="T6" fmla="*/ 261 w 198"/>
                <a:gd name="T7" fmla="*/ 161 h 122"/>
                <a:gd name="T8" fmla="*/ 0 60000 65536"/>
                <a:gd name="T9" fmla="*/ 0 60000 65536"/>
                <a:gd name="T10" fmla="*/ 0 60000 65536"/>
                <a:gd name="T11" fmla="*/ 0 60000 65536"/>
                <a:gd name="T12" fmla="*/ 0 w 198"/>
                <a:gd name="T13" fmla="*/ 0 h 122"/>
                <a:gd name="T14" fmla="*/ 198 w 198"/>
                <a:gd name="T15" fmla="*/ 122 h 122"/>
              </a:gdLst>
              <a:ahLst/>
              <a:cxnLst>
                <a:cxn ang="T8">
                  <a:pos x="T0" y="T1"/>
                </a:cxn>
                <a:cxn ang="T9">
                  <a:pos x="T2" y="T3"/>
                </a:cxn>
                <a:cxn ang="T10">
                  <a:pos x="T4" y="T5"/>
                </a:cxn>
                <a:cxn ang="T11">
                  <a:pos x="T6" y="T7"/>
                </a:cxn>
              </a:cxnLst>
              <a:rect l="T12" t="T13" r="T14" b="T15"/>
              <a:pathLst>
                <a:path w="198" h="122">
                  <a:moveTo>
                    <a:pt x="0" y="16"/>
                  </a:moveTo>
                  <a:lnTo>
                    <a:pt x="0" y="0"/>
                  </a:ln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0" name="Freeform 9"/>
            <p:cNvSpPr>
              <a:spLocks/>
            </p:cNvSpPr>
            <p:nvPr/>
          </p:nvSpPr>
          <p:spPr bwMode="auto">
            <a:xfrm>
              <a:off x="1794" y="3779"/>
              <a:ext cx="225" cy="161"/>
            </a:xfrm>
            <a:custGeom>
              <a:avLst/>
              <a:gdLst>
                <a:gd name="T0" fmla="*/ 0 w 170"/>
                <a:gd name="T1" fmla="*/ 0 h 122"/>
                <a:gd name="T2" fmla="*/ 225 w 170"/>
                <a:gd name="T3" fmla="*/ 0 h 122"/>
                <a:gd name="T4" fmla="*/ 225 w 170"/>
                <a:gd name="T5" fmla="*/ 161 h 122"/>
                <a:gd name="T6" fmla="*/ 0 60000 65536"/>
                <a:gd name="T7" fmla="*/ 0 60000 65536"/>
                <a:gd name="T8" fmla="*/ 0 60000 65536"/>
                <a:gd name="T9" fmla="*/ 0 w 170"/>
                <a:gd name="T10" fmla="*/ 0 h 122"/>
                <a:gd name="T11" fmla="*/ 170 w 170"/>
                <a:gd name="T12" fmla="*/ 122 h 122"/>
              </a:gdLst>
              <a:ahLst/>
              <a:cxnLst>
                <a:cxn ang="T6">
                  <a:pos x="T0" y="T1"/>
                </a:cxn>
                <a:cxn ang="T7">
                  <a:pos x="T2" y="T3"/>
                </a:cxn>
                <a:cxn ang="T8">
                  <a:pos x="T4" y="T5"/>
                </a:cxn>
              </a:cxnLst>
              <a:rect l="T9" t="T10" r="T11" b="T12"/>
              <a:pathLst>
                <a:path w="170" h="122">
                  <a:moveTo>
                    <a:pt x="0" y="0"/>
                  </a:move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1" name="Freeform 10"/>
            <p:cNvSpPr>
              <a:spLocks/>
            </p:cNvSpPr>
            <p:nvPr/>
          </p:nvSpPr>
          <p:spPr bwMode="auto">
            <a:xfrm>
              <a:off x="1137" y="3771"/>
              <a:ext cx="283" cy="169"/>
            </a:xfrm>
            <a:custGeom>
              <a:avLst/>
              <a:gdLst>
                <a:gd name="T0" fmla="*/ 0 w 215"/>
                <a:gd name="T1" fmla="*/ 8 h 128"/>
                <a:gd name="T2" fmla="*/ 0 w 215"/>
                <a:gd name="T3" fmla="*/ 0 h 128"/>
                <a:gd name="T4" fmla="*/ 283 w 215"/>
                <a:gd name="T5" fmla="*/ 0 h 128"/>
                <a:gd name="T6" fmla="*/ 283 w 215"/>
                <a:gd name="T7" fmla="*/ 169 h 128"/>
                <a:gd name="T8" fmla="*/ 0 60000 65536"/>
                <a:gd name="T9" fmla="*/ 0 60000 65536"/>
                <a:gd name="T10" fmla="*/ 0 60000 65536"/>
                <a:gd name="T11" fmla="*/ 0 60000 65536"/>
                <a:gd name="T12" fmla="*/ 0 w 215"/>
                <a:gd name="T13" fmla="*/ 0 h 128"/>
                <a:gd name="T14" fmla="*/ 215 w 215"/>
                <a:gd name="T15" fmla="*/ 128 h 128"/>
              </a:gdLst>
              <a:ahLst/>
              <a:cxnLst>
                <a:cxn ang="T8">
                  <a:pos x="T0" y="T1"/>
                </a:cxn>
                <a:cxn ang="T9">
                  <a:pos x="T2" y="T3"/>
                </a:cxn>
                <a:cxn ang="T10">
                  <a:pos x="T4" y="T5"/>
                </a:cxn>
                <a:cxn ang="T11">
                  <a:pos x="T6" y="T7"/>
                </a:cxn>
              </a:cxnLst>
              <a:rect l="T12" t="T13" r="T14" b="T15"/>
              <a:pathLst>
                <a:path w="215" h="128">
                  <a:moveTo>
                    <a:pt x="0" y="6"/>
                  </a:moveTo>
                  <a:lnTo>
                    <a:pt x="0" y="0"/>
                  </a:lnTo>
                  <a:lnTo>
                    <a:pt x="215" y="0"/>
                  </a:lnTo>
                  <a:lnTo>
                    <a:pt x="215" y="12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2" name="Rectangle 11"/>
            <p:cNvSpPr>
              <a:spLocks noChangeArrowheads="1"/>
            </p:cNvSpPr>
            <p:nvPr/>
          </p:nvSpPr>
          <p:spPr bwMode="auto">
            <a:xfrm>
              <a:off x="3662" y="3771"/>
              <a:ext cx="149" cy="16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3" name="Rectangle 12"/>
            <p:cNvSpPr>
              <a:spLocks noChangeArrowheads="1"/>
            </p:cNvSpPr>
            <p:nvPr/>
          </p:nvSpPr>
          <p:spPr bwMode="auto">
            <a:xfrm>
              <a:off x="2467" y="3758"/>
              <a:ext cx="149" cy="1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4" name="Rectangle 13"/>
            <p:cNvSpPr>
              <a:spLocks noChangeArrowheads="1"/>
            </p:cNvSpPr>
            <p:nvPr/>
          </p:nvSpPr>
          <p:spPr bwMode="auto">
            <a:xfrm>
              <a:off x="4110" y="3750"/>
              <a:ext cx="151" cy="19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5" name="Freeform 14"/>
            <p:cNvSpPr>
              <a:spLocks/>
            </p:cNvSpPr>
            <p:nvPr/>
          </p:nvSpPr>
          <p:spPr bwMode="auto">
            <a:xfrm>
              <a:off x="4186" y="3750"/>
              <a:ext cx="224" cy="190"/>
            </a:xfrm>
            <a:custGeom>
              <a:avLst/>
              <a:gdLst>
                <a:gd name="T0" fmla="*/ 0 w 170"/>
                <a:gd name="T1" fmla="*/ 0 h 144"/>
                <a:gd name="T2" fmla="*/ 224 w 170"/>
                <a:gd name="T3" fmla="*/ 0 h 144"/>
                <a:gd name="T4" fmla="*/ 224 w 170"/>
                <a:gd name="T5" fmla="*/ 190 h 144"/>
                <a:gd name="T6" fmla="*/ 0 60000 65536"/>
                <a:gd name="T7" fmla="*/ 0 60000 65536"/>
                <a:gd name="T8" fmla="*/ 0 60000 65536"/>
                <a:gd name="T9" fmla="*/ 0 w 170"/>
                <a:gd name="T10" fmla="*/ 0 h 144"/>
                <a:gd name="T11" fmla="*/ 170 w 170"/>
                <a:gd name="T12" fmla="*/ 144 h 144"/>
              </a:gdLst>
              <a:ahLst/>
              <a:cxnLst>
                <a:cxn ang="T6">
                  <a:pos x="T0" y="T1"/>
                </a:cxn>
                <a:cxn ang="T7">
                  <a:pos x="T2" y="T3"/>
                </a:cxn>
                <a:cxn ang="T8">
                  <a:pos x="T4" y="T5"/>
                </a:cxn>
              </a:cxnLst>
              <a:rect l="T9" t="T10" r="T11" b="T12"/>
              <a:pathLst>
                <a:path w="170" h="144">
                  <a:moveTo>
                    <a:pt x="0" y="0"/>
                  </a:moveTo>
                  <a:lnTo>
                    <a:pt x="170" y="0"/>
                  </a:lnTo>
                  <a:lnTo>
                    <a:pt x="170"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6" name="Freeform 15"/>
            <p:cNvSpPr>
              <a:spLocks/>
            </p:cNvSpPr>
            <p:nvPr/>
          </p:nvSpPr>
          <p:spPr bwMode="auto">
            <a:xfrm>
              <a:off x="3513" y="3744"/>
              <a:ext cx="224" cy="196"/>
            </a:xfrm>
            <a:custGeom>
              <a:avLst/>
              <a:gdLst>
                <a:gd name="T0" fmla="*/ 0 w 170"/>
                <a:gd name="T1" fmla="*/ 196 h 149"/>
                <a:gd name="T2" fmla="*/ 0 w 170"/>
                <a:gd name="T3" fmla="*/ 0 h 149"/>
                <a:gd name="T4" fmla="*/ 224 w 170"/>
                <a:gd name="T5" fmla="*/ 0 h 149"/>
                <a:gd name="T6" fmla="*/ 224 w 170"/>
                <a:gd name="T7" fmla="*/ 28 h 149"/>
                <a:gd name="T8" fmla="*/ 0 60000 65536"/>
                <a:gd name="T9" fmla="*/ 0 60000 65536"/>
                <a:gd name="T10" fmla="*/ 0 60000 65536"/>
                <a:gd name="T11" fmla="*/ 0 60000 65536"/>
                <a:gd name="T12" fmla="*/ 0 w 170"/>
                <a:gd name="T13" fmla="*/ 0 h 149"/>
                <a:gd name="T14" fmla="*/ 170 w 170"/>
                <a:gd name="T15" fmla="*/ 149 h 149"/>
              </a:gdLst>
              <a:ahLst/>
              <a:cxnLst>
                <a:cxn ang="T8">
                  <a:pos x="T0" y="T1"/>
                </a:cxn>
                <a:cxn ang="T9">
                  <a:pos x="T2" y="T3"/>
                </a:cxn>
                <a:cxn ang="T10">
                  <a:pos x="T4" y="T5"/>
                </a:cxn>
                <a:cxn ang="T11">
                  <a:pos x="T6" y="T7"/>
                </a:cxn>
              </a:cxnLst>
              <a:rect l="T12" t="T13" r="T14" b="T15"/>
              <a:pathLst>
                <a:path w="170" h="149">
                  <a:moveTo>
                    <a:pt x="0" y="149"/>
                  </a:moveTo>
                  <a:lnTo>
                    <a:pt x="0" y="0"/>
                  </a:lnTo>
                  <a:lnTo>
                    <a:pt x="170" y="0"/>
                  </a:lnTo>
                  <a:lnTo>
                    <a:pt x="170" y="2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7" name="Freeform 16"/>
            <p:cNvSpPr>
              <a:spLocks/>
            </p:cNvSpPr>
            <p:nvPr/>
          </p:nvSpPr>
          <p:spPr bwMode="auto">
            <a:xfrm>
              <a:off x="1279" y="3744"/>
              <a:ext cx="291" cy="196"/>
            </a:xfrm>
            <a:custGeom>
              <a:avLst/>
              <a:gdLst>
                <a:gd name="T0" fmla="*/ 0 w 221"/>
                <a:gd name="T1" fmla="*/ 28 h 149"/>
                <a:gd name="T2" fmla="*/ 0 w 221"/>
                <a:gd name="T3" fmla="*/ 0 h 149"/>
                <a:gd name="T4" fmla="*/ 291 w 221"/>
                <a:gd name="T5" fmla="*/ 0 h 149"/>
                <a:gd name="T6" fmla="*/ 291 w 221"/>
                <a:gd name="T7" fmla="*/ 196 h 149"/>
                <a:gd name="T8" fmla="*/ 0 60000 65536"/>
                <a:gd name="T9" fmla="*/ 0 60000 65536"/>
                <a:gd name="T10" fmla="*/ 0 60000 65536"/>
                <a:gd name="T11" fmla="*/ 0 60000 65536"/>
                <a:gd name="T12" fmla="*/ 0 w 221"/>
                <a:gd name="T13" fmla="*/ 0 h 149"/>
                <a:gd name="T14" fmla="*/ 221 w 221"/>
                <a:gd name="T15" fmla="*/ 149 h 149"/>
              </a:gdLst>
              <a:ahLst/>
              <a:cxnLst>
                <a:cxn ang="T8">
                  <a:pos x="T0" y="T1"/>
                </a:cxn>
                <a:cxn ang="T9">
                  <a:pos x="T2" y="T3"/>
                </a:cxn>
                <a:cxn ang="T10">
                  <a:pos x="T4" y="T5"/>
                </a:cxn>
                <a:cxn ang="T11">
                  <a:pos x="T6" y="T7"/>
                </a:cxn>
              </a:cxnLst>
              <a:rect l="T12" t="T13" r="T14" b="T15"/>
              <a:pathLst>
                <a:path w="221" h="149">
                  <a:moveTo>
                    <a:pt x="0" y="21"/>
                  </a:moveTo>
                  <a:lnTo>
                    <a:pt x="0" y="0"/>
                  </a:lnTo>
                  <a:lnTo>
                    <a:pt x="221" y="0"/>
                  </a:lnTo>
                  <a:lnTo>
                    <a:pt x="221" y="14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8" name="Freeform 17"/>
            <p:cNvSpPr>
              <a:spLocks/>
            </p:cNvSpPr>
            <p:nvPr/>
          </p:nvSpPr>
          <p:spPr bwMode="auto">
            <a:xfrm>
              <a:off x="3289" y="3723"/>
              <a:ext cx="336" cy="69"/>
            </a:xfrm>
            <a:custGeom>
              <a:avLst/>
              <a:gdLst>
                <a:gd name="T0" fmla="*/ 0 w 255"/>
                <a:gd name="T1" fmla="*/ 69 h 53"/>
                <a:gd name="T2" fmla="*/ 0 w 255"/>
                <a:gd name="T3" fmla="*/ 0 h 53"/>
                <a:gd name="T4" fmla="*/ 336 w 255"/>
                <a:gd name="T5" fmla="*/ 0 h 53"/>
                <a:gd name="T6" fmla="*/ 336 w 255"/>
                <a:gd name="T7" fmla="*/ 21 h 53"/>
                <a:gd name="T8" fmla="*/ 0 60000 65536"/>
                <a:gd name="T9" fmla="*/ 0 60000 65536"/>
                <a:gd name="T10" fmla="*/ 0 60000 65536"/>
                <a:gd name="T11" fmla="*/ 0 60000 65536"/>
                <a:gd name="T12" fmla="*/ 0 w 255"/>
                <a:gd name="T13" fmla="*/ 0 h 53"/>
                <a:gd name="T14" fmla="*/ 255 w 255"/>
                <a:gd name="T15" fmla="*/ 53 h 53"/>
              </a:gdLst>
              <a:ahLst/>
              <a:cxnLst>
                <a:cxn ang="T8">
                  <a:pos x="T0" y="T1"/>
                </a:cxn>
                <a:cxn ang="T9">
                  <a:pos x="T2" y="T3"/>
                </a:cxn>
                <a:cxn ang="T10">
                  <a:pos x="T4" y="T5"/>
                </a:cxn>
                <a:cxn ang="T11">
                  <a:pos x="T6" y="T7"/>
                </a:cxn>
              </a:cxnLst>
              <a:rect l="T12" t="T13" r="T14" b="T15"/>
              <a:pathLst>
                <a:path w="255" h="53">
                  <a:moveTo>
                    <a:pt x="0" y="53"/>
                  </a:moveTo>
                  <a:lnTo>
                    <a:pt x="0" y="0"/>
                  </a:lnTo>
                  <a:lnTo>
                    <a:pt x="255" y="0"/>
                  </a:lnTo>
                  <a:lnTo>
                    <a:pt x="255"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9" name="Freeform 18"/>
            <p:cNvSpPr>
              <a:spLocks/>
            </p:cNvSpPr>
            <p:nvPr/>
          </p:nvSpPr>
          <p:spPr bwMode="auto">
            <a:xfrm>
              <a:off x="1906" y="3716"/>
              <a:ext cx="261" cy="224"/>
            </a:xfrm>
            <a:custGeom>
              <a:avLst/>
              <a:gdLst>
                <a:gd name="T0" fmla="*/ 0 w 198"/>
                <a:gd name="T1" fmla="*/ 63 h 170"/>
                <a:gd name="T2" fmla="*/ 0 w 198"/>
                <a:gd name="T3" fmla="*/ 0 h 170"/>
                <a:gd name="T4" fmla="*/ 261 w 198"/>
                <a:gd name="T5" fmla="*/ 0 h 170"/>
                <a:gd name="T6" fmla="*/ 261 w 198"/>
                <a:gd name="T7" fmla="*/ 224 h 170"/>
                <a:gd name="T8" fmla="*/ 0 60000 65536"/>
                <a:gd name="T9" fmla="*/ 0 60000 65536"/>
                <a:gd name="T10" fmla="*/ 0 60000 65536"/>
                <a:gd name="T11" fmla="*/ 0 60000 65536"/>
                <a:gd name="T12" fmla="*/ 0 w 198"/>
                <a:gd name="T13" fmla="*/ 0 h 170"/>
                <a:gd name="T14" fmla="*/ 198 w 198"/>
                <a:gd name="T15" fmla="*/ 170 h 170"/>
              </a:gdLst>
              <a:ahLst/>
              <a:cxnLst>
                <a:cxn ang="T8">
                  <a:pos x="T0" y="T1"/>
                </a:cxn>
                <a:cxn ang="T9">
                  <a:pos x="T2" y="T3"/>
                </a:cxn>
                <a:cxn ang="T10">
                  <a:pos x="T4" y="T5"/>
                </a:cxn>
                <a:cxn ang="T11">
                  <a:pos x="T6" y="T7"/>
                </a:cxn>
              </a:cxnLst>
              <a:rect l="T12" t="T13" r="T14" b="T15"/>
              <a:pathLst>
                <a:path w="198" h="170">
                  <a:moveTo>
                    <a:pt x="0" y="48"/>
                  </a:moveTo>
                  <a:lnTo>
                    <a:pt x="0" y="0"/>
                  </a:lnTo>
                  <a:lnTo>
                    <a:pt x="198" y="0"/>
                  </a:lnTo>
                  <a:lnTo>
                    <a:pt x="198" y="17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0" name="Freeform 19"/>
            <p:cNvSpPr>
              <a:spLocks/>
            </p:cNvSpPr>
            <p:nvPr/>
          </p:nvSpPr>
          <p:spPr bwMode="auto">
            <a:xfrm>
              <a:off x="4298" y="3709"/>
              <a:ext cx="261" cy="231"/>
            </a:xfrm>
            <a:custGeom>
              <a:avLst/>
              <a:gdLst>
                <a:gd name="T0" fmla="*/ 0 w 198"/>
                <a:gd name="T1" fmla="*/ 41 h 175"/>
                <a:gd name="T2" fmla="*/ 0 w 198"/>
                <a:gd name="T3" fmla="*/ 0 h 175"/>
                <a:gd name="T4" fmla="*/ 261 w 198"/>
                <a:gd name="T5" fmla="*/ 0 h 175"/>
                <a:gd name="T6" fmla="*/ 261 w 198"/>
                <a:gd name="T7" fmla="*/ 231 h 175"/>
                <a:gd name="T8" fmla="*/ 0 60000 65536"/>
                <a:gd name="T9" fmla="*/ 0 60000 65536"/>
                <a:gd name="T10" fmla="*/ 0 60000 65536"/>
                <a:gd name="T11" fmla="*/ 0 60000 65536"/>
                <a:gd name="T12" fmla="*/ 0 w 198"/>
                <a:gd name="T13" fmla="*/ 0 h 175"/>
                <a:gd name="T14" fmla="*/ 198 w 198"/>
                <a:gd name="T15" fmla="*/ 175 h 175"/>
              </a:gdLst>
              <a:ahLst/>
              <a:cxnLst>
                <a:cxn ang="T8">
                  <a:pos x="T0" y="T1"/>
                </a:cxn>
                <a:cxn ang="T9">
                  <a:pos x="T2" y="T3"/>
                </a:cxn>
                <a:cxn ang="T10">
                  <a:pos x="T4" y="T5"/>
                </a:cxn>
                <a:cxn ang="T11">
                  <a:pos x="T6" y="T7"/>
                </a:cxn>
              </a:cxnLst>
              <a:rect l="T12" t="T13" r="T14" b="T15"/>
              <a:pathLst>
                <a:path w="198" h="175">
                  <a:moveTo>
                    <a:pt x="0" y="31"/>
                  </a:moveTo>
                  <a:lnTo>
                    <a:pt x="0" y="0"/>
                  </a:lnTo>
                  <a:lnTo>
                    <a:pt x="198" y="0"/>
                  </a:lnTo>
                  <a:lnTo>
                    <a:pt x="198" y="17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1" name="Freeform 20"/>
            <p:cNvSpPr>
              <a:spLocks/>
            </p:cNvSpPr>
            <p:nvPr/>
          </p:nvSpPr>
          <p:spPr bwMode="auto">
            <a:xfrm>
              <a:off x="3453" y="3701"/>
              <a:ext cx="508" cy="239"/>
            </a:xfrm>
            <a:custGeom>
              <a:avLst/>
              <a:gdLst>
                <a:gd name="T0" fmla="*/ 0 w 386"/>
                <a:gd name="T1" fmla="*/ 21 h 181"/>
                <a:gd name="T2" fmla="*/ 0 w 386"/>
                <a:gd name="T3" fmla="*/ 0 h 181"/>
                <a:gd name="T4" fmla="*/ 508 w 386"/>
                <a:gd name="T5" fmla="*/ 0 h 181"/>
                <a:gd name="T6" fmla="*/ 508 w 386"/>
                <a:gd name="T7" fmla="*/ 239 h 181"/>
                <a:gd name="T8" fmla="*/ 0 60000 65536"/>
                <a:gd name="T9" fmla="*/ 0 60000 65536"/>
                <a:gd name="T10" fmla="*/ 0 60000 65536"/>
                <a:gd name="T11" fmla="*/ 0 60000 65536"/>
                <a:gd name="T12" fmla="*/ 0 w 386"/>
                <a:gd name="T13" fmla="*/ 0 h 181"/>
                <a:gd name="T14" fmla="*/ 386 w 386"/>
                <a:gd name="T15" fmla="*/ 181 h 181"/>
              </a:gdLst>
              <a:ahLst/>
              <a:cxnLst>
                <a:cxn ang="T8">
                  <a:pos x="T0" y="T1"/>
                </a:cxn>
                <a:cxn ang="T9">
                  <a:pos x="T2" y="T3"/>
                </a:cxn>
                <a:cxn ang="T10">
                  <a:pos x="T4" y="T5"/>
                </a:cxn>
                <a:cxn ang="T11">
                  <a:pos x="T6" y="T7"/>
                </a:cxn>
              </a:cxnLst>
              <a:rect l="T12" t="T13" r="T14" b="T15"/>
              <a:pathLst>
                <a:path w="386" h="181">
                  <a:moveTo>
                    <a:pt x="0" y="16"/>
                  </a:moveTo>
                  <a:lnTo>
                    <a:pt x="0" y="0"/>
                  </a:lnTo>
                  <a:lnTo>
                    <a:pt x="386" y="0"/>
                  </a:lnTo>
                  <a:lnTo>
                    <a:pt x="386" y="18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2" name="Freeform 21"/>
            <p:cNvSpPr>
              <a:spLocks/>
            </p:cNvSpPr>
            <p:nvPr/>
          </p:nvSpPr>
          <p:spPr bwMode="auto">
            <a:xfrm>
              <a:off x="3707" y="3688"/>
              <a:ext cx="717" cy="21"/>
            </a:xfrm>
            <a:custGeom>
              <a:avLst/>
              <a:gdLst>
                <a:gd name="T0" fmla="*/ 0 w 544"/>
                <a:gd name="T1" fmla="*/ 13 h 16"/>
                <a:gd name="T2" fmla="*/ 0 w 544"/>
                <a:gd name="T3" fmla="*/ 0 h 16"/>
                <a:gd name="T4" fmla="*/ 717 w 544"/>
                <a:gd name="T5" fmla="*/ 0 h 16"/>
                <a:gd name="T6" fmla="*/ 717 w 544"/>
                <a:gd name="T7" fmla="*/ 21 h 16"/>
                <a:gd name="T8" fmla="*/ 0 60000 65536"/>
                <a:gd name="T9" fmla="*/ 0 60000 65536"/>
                <a:gd name="T10" fmla="*/ 0 60000 65536"/>
                <a:gd name="T11" fmla="*/ 0 60000 65536"/>
                <a:gd name="T12" fmla="*/ 0 w 544"/>
                <a:gd name="T13" fmla="*/ 0 h 16"/>
                <a:gd name="T14" fmla="*/ 544 w 544"/>
                <a:gd name="T15" fmla="*/ 16 h 16"/>
              </a:gdLst>
              <a:ahLst/>
              <a:cxnLst>
                <a:cxn ang="T8">
                  <a:pos x="T0" y="T1"/>
                </a:cxn>
                <a:cxn ang="T9">
                  <a:pos x="T2" y="T3"/>
                </a:cxn>
                <a:cxn ang="T10">
                  <a:pos x="T4" y="T5"/>
                </a:cxn>
                <a:cxn ang="T11">
                  <a:pos x="T6" y="T7"/>
                </a:cxn>
              </a:cxnLst>
              <a:rect l="T12" t="T13" r="T14" b="T15"/>
              <a:pathLst>
                <a:path w="544" h="16">
                  <a:moveTo>
                    <a:pt x="0" y="10"/>
                  </a:moveTo>
                  <a:lnTo>
                    <a:pt x="0" y="0"/>
                  </a:lnTo>
                  <a:lnTo>
                    <a:pt x="544" y="0"/>
                  </a:lnTo>
                  <a:lnTo>
                    <a:pt x="544"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3" name="Rectangle 22"/>
            <p:cNvSpPr>
              <a:spLocks noChangeArrowheads="1"/>
            </p:cNvSpPr>
            <p:nvPr/>
          </p:nvSpPr>
          <p:spPr bwMode="auto">
            <a:xfrm>
              <a:off x="4709" y="3688"/>
              <a:ext cx="149" cy="25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24" name="Freeform 23"/>
            <p:cNvSpPr>
              <a:spLocks/>
            </p:cNvSpPr>
            <p:nvPr/>
          </p:nvSpPr>
          <p:spPr bwMode="auto">
            <a:xfrm>
              <a:off x="1420" y="3680"/>
              <a:ext cx="613" cy="64"/>
            </a:xfrm>
            <a:custGeom>
              <a:avLst/>
              <a:gdLst>
                <a:gd name="T0" fmla="*/ 0 w 465"/>
                <a:gd name="T1" fmla="*/ 64 h 48"/>
                <a:gd name="T2" fmla="*/ 0 w 465"/>
                <a:gd name="T3" fmla="*/ 0 h 48"/>
                <a:gd name="T4" fmla="*/ 613 w 465"/>
                <a:gd name="T5" fmla="*/ 0 h 48"/>
                <a:gd name="T6" fmla="*/ 613 w 465"/>
                <a:gd name="T7" fmla="*/ 36 h 48"/>
                <a:gd name="T8" fmla="*/ 0 60000 65536"/>
                <a:gd name="T9" fmla="*/ 0 60000 65536"/>
                <a:gd name="T10" fmla="*/ 0 60000 65536"/>
                <a:gd name="T11" fmla="*/ 0 60000 65536"/>
                <a:gd name="T12" fmla="*/ 0 w 465"/>
                <a:gd name="T13" fmla="*/ 0 h 48"/>
                <a:gd name="T14" fmla="*/ 465 w 465"/>
                <a:gd name="T15" fmla="*/ 48 h 48"/>
              </a:gdLst>
              <a:ahLst/>
              <a:cxnLst>
                <a:cxn ang="T8">
                  <a:pos x="T0" y="T1"/>
                </a:cxn>
                <a:cxn ang="T9">
                  <a:pos x="T2" y="T3"/>
                </a:cxn>
                <a:cxn ang="T10">
                  <a:pos x="T4" y="T5"/>
                </a:cxn>
                <a:cxn ang="T11">
                  <a:pos x="T6" y="T7"/>
                </a:cxn>
              </a:cxnLst>
              <a:rect l="T12" t="T13" r="T14" b="T15"/>
              <a:pathLst>
                <a:path w="465" h="48">
                  <a:moveTo>
                    <a:pt x="0" y="48"/>
                  </a:moveTo>
                  <a:lnTo>
                    <a:pt x="0" y="0"/>
                  </a:lnTo>
                  <a:lnTo>
                    <a:pt x="465" y="0"/>
                  </a:lnTo>
                  <a:lnTo>
                    <a:pt x="465" y="2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5" name="Rectangle 24"/>
            <p:cNvSpPr>
              <a:spLocks noChangeArrowheads="1"/>
            </p:cNvSpPr>
            <p:nvPr/>
          </p:nvSpPr>
          <p:spPr bwMode="auto">
            <a:xfrm>
              <a:off x="4066" y="3659"/>
              <a:ext cx="717" cy="2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26" name="Freeform 25"/>
            <p:cNvSpPr>
              <a:spLocks/>
            </p:cNvSpPr>
            <p:nvPr/>
          </p:nvSpPr>
          <p:spPr bwMode="auto">
            <a:xfrm>
              <a:off x="2318" y="3604"/>
              <a:ext cx="224" cy="336"/>
            </a:xfrm>
            <a:custGeom>
              <a:avLst/>
              <a:gdLst>
                <a:gd name="T0" fmla="*/ 0 w 170"/>
                <a:gd name="T1" fmla="*/ 336 h 255"/>
                <a:gd name="T2" fmla="*/ 0 w 170"/>
                <a:gd name="T3" fmla="*/ 0 h 255"/>
                <a:gd name="T4" fmla="*/ 224 w 170"/>
                <a:gd name="T5" fmla="*/ 0 h 255"/>
                <a:gd name="T6" fmla="*/ 224 w 170"/>
                <a:gd name="T7" fmla="*/ 154 h 255"/>
                <a:gd name="T8" fmla="*/ 0 60000 65536"/>
                <a:gd name="T9" fmla="*/ 0 60000 65536"/>
                <a:gd name="T10" fmla="*/ 0 60000 65536"/>
                <a:gd name="T11" fmla="*/ 0 60000 65536"/>
                <a:gd name="T12" fmla="*/ 0 w 170"/>
                <a:gd name="T13" fmla="*/ 0 h 255"/>
                <a:gd name="T14" fmla="*/ 170 w 170"/>
                <a:gd name="T15" fmla="*/ 255 h 255"/>
              </a:gdLst>
              <a:ahLst/>
              <a:cxnLst>
                <a:cxn ang="T8">
                  <a:pos x="T0" y="T1"/>
                </a:cxn>
                <a:cxn ang="T9">
                  <a:pos x="T2" y="T3"/>
                </a:cxn>
                <a:cxn ang="T10">
                  <a:pos x="T4" y="T5"/>
                </a:cxn>
                <a:cxn ang="T11">
                  <a:pos x="T6" y="T7"/>
                </a:cxn>
              </a:cxnLst>
              <a:rect l="T12" t="T13" r="T14" b="T15"/>
              <a:pathLst>
                <a:path w="170" h="255">
                  <a:moveTo>
                    <a:pt x="0" y="255"/>
                  </a:moveTo>
                  <a:lnTo>
                    <a:pt x="0" y="0"/>
                  </a:lnTo>
                  <a:lnTo>
                    <a:pt x="170" y="0"/>
                  </a:lnTo>
                  <a:lnTo>
                    <a:pt x="170" y="11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7" name="Freeform 26"/>
            <p:cNvSpPr>
              <a:spLocks/>
            </p:cNvSpPr>
            <p:nvPr/>
          </p:nvSpPr>
          <p:spPr bwMode="auto">
            <a:xfrm>
              <a:off x="1727" y="3604"/>
              <a:ext cx="703" cy="76"/>
            </a:xfrm>
            <a:custGeom>
              <a:avLst/>
              <a:gdLst>
                <a:gd name="T0" fmla="*/ 0 w 533"/>
                <a:gd name="T1" fmla="*/ 76 h 58"/>
                <a:gd name="T2" fmla="*/ 0 w 533"/>
                <a:gd name="T3" fmla="*/ 0 h 58"/>
                <a:gd name="T4" fmla="*/ 703 w 533"/>
                <a:gd name="T5" fmla="*/ 0 h 58"/>
                <a:gd name="T6" fmla="*/ 0 60000 65536"/>
                <a:gd name="T7" fmla="*/ 0 60000 65536"/>
                <a:gd name="T8" fmla="*/ 0 60000 65536"/>
                <a:gd name="T9" fmla="*/ 0 w 533"/>
                <a:gd name="T10" fmla="*/ 0 h 58"/>
                <a:gd name="T11" fmla="*/ 533 w 533"/>
                <a:gd name="T12" fmla="*/ 58 h 58"/>
              </a:gdLst>
              <a:ahLst/>
              <a:cxnLst>
                <a:cxn ang="T6">
                  <a:pos x="T0" y="T1"/>
                </a:cxn>
                <a:cxn ang="T7">
                  <a:pos x="T2" y="T3"/>
                </a:cxn>
                <a:cxn ang="T8">
                  <a:pos x="T4" y="T5"/>
                </a:cxn>
              </a:cxnLst>
              <a:rect l="T9" t="T10" r="T11" b="T12"/>
              <a:pathLst>
                <a:path w="533" h="58">
                  <a:moveTo>
                    <a:pt x="0" y="58"/>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8" name="Freeform 27"/>
            <p:cNvSpPr>
              <a:spLocks/>
            </p:cNvSpPr>
            <p:nvPr/>
          </p:nvSpPr>
          <p:spPr bwMode="auto">
            <a:xfrm>
              <a:off x="2078" y="3547"/>
              <a:ext cx="688" cy="393"/>
            </a:xfrm>
            <a:custGeom>
              <a:avLst/>
              <a:gdLst>
                <a:gd name="T0" fmla="*/ 0 w 522"/>
                <a:gd name="T1" fmla="*/ 57 h 298"/>
                <a:gd name="T2" fmla="*/ 0 w 522"/>
                <a:gd name="T3" fmla="*/ 0 h 298"/>
                <a:gd name="T4" fmla="*/ 688 w 522"/>
                <a:gd name="T5" fmla="*/ 0 h 298"/>
                <a:gd name="T6" fmla="*/ 688 w 522"/>
                <a:gd name="T7" fmla="*/ 393 h 298"/>
                <a:gd name="T8" fmla="*/ 0 60000 65536"/>
                <a:gd name="T9" fmla="*/ 0 60000 65536"/>
                <a:gd name="T10" fmla="*/ 0 60000 65536"/>
                <a:gd name="T11" fmla="*/ 0 60000 65536"/>
                <a:gd name="T12" fmla="*/ 0 w 522"/>
                <a:gd name="T13" fmla="*/ 0 h 298"/>
                <a:gd name="T14" fmla="*/ 522 w 522"/>
                <a:gd name="T15" fmla="*/ 298 h 298"/>
              </a:gdLst>
              <a:ahLst/>
              <a:cxnLst>
                <a:cxn ang="T8">
                  <a:pos x="T0" y="T1"/>
                </a:cxn>
                <a:cxn ang="T9">
                  <a:pos x="T2" y="T3"/>
                </a:cxn>
                <a:cxn ang="T10">
                  <a:pos x="T4" y="T5"/>
                </a:cxn>
                <a:cxn ang="T11">
                  <a:pos x="T6" y="T7"/>
                </a:cxn>
              </a:cxnLst>
              <a:rect l="T12" t="T13" r="T14" b="T15"/>
              <a:pathLst>
                <a:path w="522" h="298">
                  <a:moveTo>
                    <a:pt x="0" y="43"/>
                  </a:moveTo>
                  <a:lnTo>
                    <a:pt x="0" y="0"/>
                  </a:lnTo>
                  <a:lnTo>
                    <a:pt x="522" y="0"/>
                  </a:lnTo>
                  <a:lnTo>
                    <a:pt x="522" y="29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9" name="Freeform 28"/>
            <p:cNvSpPr>
              <a:spLocks/>
            </p:cNvSpPr>
            <p:nvPr/>
          </p:nvSpPr>
          <p:spPr bwMode="auto">
            <a:xfrm>
              <a:off x="4424" y="3450"/>
              <a:ext cx="583" cy="490"/>
            </a:xfrm>
            <a:custGeom>
              <a:avLst/>
              <a:gdLst>
                <a:gd name="T0" fmla="*/ 0 w 442"/>
                <a:gd name="T1" fmla="*/ 209 h 372"/>
                <a:gd name="T2" fmla="*/ 0 w 442"/>
                <a:gd name="T3" fmla="*/ 0 h 372"/>
                <a:gd name="T4" fmla="*/ 583 w 442"/>
                <a:gd name="T5" fmla="*/ 0 h 372"/>
                <a:gd name="T6" fmla="*/ 583 w 442"/>
                <a:gd name="T7" fmla="*/ 490 h 372"/>
                <a:gd name="T8" fmla="*/ 0 60000 65536"/>
                <a:gd name="T9" fmla="*/ 0 60000 65536"/>
                <a:gd name="T10" fmla="*/ 0 60000 65536"/>
                <a:gd name="T11" fmla="*/ 0 60000 65536"/>
                <a:gd name="T12" fmla="*/ 0 w 442"/>
                <a:gd name="T13" fmla="*/ 0 h 372"/>
                <a:gd name="T14" fmla="*/ 442 w 442"/>
                <a:gd name="T15" fmla="*/ 372 h 372"/>
              </a:gdLst>
              <a:ahLst/>
              <a:cxnLst>
                <a:cxn ang="T8">
                  <a:pos x="T0" y="T1"/>
                </a:cxn>
                <a:cxn ang="T9">
                  <a:pos x="T2" y="T3"/>
                </a:cxn>
                <a:cxn ang="T10">
                  <a:pos x="T4" y="T5"/>
                </a:cxn>
                <a:cxn ang="T11">
                  <a:pos x="T6" y="T7"/>
                </a:cxn>
              </a:cxnLst>
              <a:rect l="T12" t="T13" r="T14" b="T15"/>
              <a:pathLst>
                <a:path w="442" h="372">
                  <a:moveTo>
                    <a:pt x="0" y="159"/>
                  </a:moveTo>
                  <a:lnTo>
                    <a:pt x="0" y="0"/>
                  </a:lnTo>
                  <a:lnTo>
                    <a:pt x="442" y="0"/>
                  </a:lnTo>
                  <a:lnTo>
                    <a:pt x="442" y="37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0" name="Freeform 29"/>
            <p:cNvSpPr>
              <a:spLocks/>
            </p:cNvSpPr>
            <p:nvPr/>
          </p:nvSpPr>
          <p:spPr bwMode="auto">
            <a:xfrm>
              <a:off x="2422" y="3351"/>
              <a:ext cx="493" cy="589"/>
            </a:xfrm>
            <a:custGeom>
              <a:avLst/>
              <a:gdLst>
                <a:gd name="T0" fmla="*/ 0 w 374"/>
                <a:gd name="T1" fmla="*/ 196 h 447"/>
                <a:gd name="T2" fmla="*/ 0 w 374"/>
                <a:gd name="T3" fmla="*/ 0 h 447"/>
                <a:gd name="T4" fmla="*/ 493 w 374"/>
                <a:gd name="T5" fmla="*/ 0 h 447"/>
                <a:gd name="T6" fmla="*/ 493 w 374"/>
                <a:gd name="T7" fmla="*/ 589 h 447"/>
                <a:gd name="T8" fmla="*/ 0 60000 65536"/>
                <a:gd name="T9" fmla="*/ 0 60000 65536"/>
                <a:gd name="T10" fmla="*/ 0 60000 65536"/>
                <a:gd name="T11" fmla="*/ 0 60000 65536"/>
                <a:gd name="T12" fmla="*/ 0 w 374"/>
                <a:gd name="T13" fmla="*/ 0 h 447"/>
                <a:gd name="T14" fmla="*/ 374 w 374"/>
                <a:gd name="T15" fmla="*/ 447 h 447"/>
              </a:gdLst>
              <a:ahLst/>
              <a:cxnLst>
                <a:cxn ang="T8">
                  <a:pos x="T0" y="T1"/>
                </a:cxn>
                <a:cxn ang="T9">
                  <a:pos x="T2" y="T3"/>
                </a:cxn>
                <a:cxn ang="T10">
                  <a:pos x="T4" y="T5"/>
                </a:cxn>
                <a:cxn ang="T11">
                  <a:pos x="T6" y="T7"/>
                </a:cxn>
              </a:cxnLst>
              <a:rect l="T12" t="T13" r="T14" b="T15"/>
              <a:pathLst>
                <a:path w="374" h="447">
                  <a:moveTo>
                    <a:pt x="0" y="149"/>
                  </a:moveTo>
                  <a:lnTo>
                    <a:pt x="0" y="0"/>
                  </a:lnTo>
                  <a:lnTo>
                    <a:pt x="374" y="0"/>
                  </a:lnTo>
                  <a:lnTo>
                    <a:pt x="374" y="4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1" name="Freeform 30"/>
            <p:cNvSpPr>
              <a:spLocks/>
            </p:cNvSpPr>
            <p:nvPr/>
          </p:nvSpPr>
          <p:spPr bwMode="auto">
            <a:xfrm>
              <a:off x="2668" y="3190"/>
              <a:ext cx="397" cy="750"/>
            </a:xfrm>
            <a:custGeom>
              <a:avLst/>
              <a:gdLst>
                <a:gd name="T0" fmla="*/ 0 w 301"/>
                <a:gd name="T1" fmla="*/ 161 h 569"/>
                <a:gd name="T2" fmla="*/ 0 w 301"/>
                <a:gd name="T3" fmla="*/ 0 h 569"/>
                <a:gd name="T4" fmla="*/ 397 w 301"/>
                <a:gd name="T5" fmla="*/ 0 h 569"/>
                <a:gd name="T6" fmla="*/ 397 w 301"/>
                <a:gd name="T7" fmla="*/ 750 h 569"/>
                <a:gd name="T8" fmla="*/ 0 60000 65536"/>
                <a:gd name="T9" fmla="*/ 0 60000 65536"/>
                <a:gd name="T10" fmla="*/ 0 60000 65536"/>
                <a:gd name="T11" fmla="*/ 0 60000 65536"/>
                <a:gd name="T12" fmla="*/ 0 w 301"/>
                <a:gd name="T13" fmla="*/ 0 h 569"/>
                <a:gd name="T14" fmla="*/ 301 w 301"/>
                <a:gd name="T15" fmla="*/ 569 h 569"/>
              </a:gdLst>
              <a:ahLst/>
              <a:cxnLst>
                <a:cxn ang="T8">
                  <a:pos x="T0" y="T1"/>
                </a:cxn>
                <a:cxn ang="T9">
                  <a:pos x="T2" y="T3"/>
                </a:cxn>
                <a:cxn ang="T10">
                  <a:pos x="T4" y="T5"/>
                </a:cxn>
                <a:cxn ang="T11">
                  <a:pos x="T6" y="T7"/>
                </a:cxn>
              </a:cxnLst>
              <a:rect l="T12" t="T13" r="T14" b="T15"/>
              <a:pathLst>
                <a:path w="301" h="569">
                  <a:moveTo>
                    <a:pt x="0" y="122"/>
                  </a:moveTo>
                  <a:lnTo>
                    <a:pt x="0" y="0"/>
                  </a:lnTo>
                  <a:lnTo>
                    <a:pt x="301" y="0"/>
                  </a:lnTo>
                  <a:lnTo>
                    <a:pt x="301" y="56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2" name="Freeform 31"/>
            <p:cNvSpPr>
              <a:spLocks/>
            </p:cNvSpPr>
            <p:nvPr/>
          </p:nvSpPr>
          <p:spPr bwMode="auto">
            <a:xfrm>
              <a:off x="4715" y="3106"/>
              <a:ext cx="442" cy="834"/>
            </a:xfrm>
            <a:custGeom>
              <a:avLst/>
              <a:gdLst>
                <a:gd name="T0" fmla="*/ 0 w 335"/>
                <a:gd name="T1" fmla="*/ 344 h 633"/>
                <a:gd name="T2" fmla="*/ 0 w 335"/>
                <a:gd name="T3" fmla="*/ 0 h 633"/>
                <a:gd name="T4" fmla="*/ 442 w 335"/>
                <a:gd name="T5" fmla="*/ 0 h 633"/>
                <a:gd name="T6" fmla="*/ 442 w 335"/>
                <a:gd name="T7" fmla="*/ 834 h 633"/>
                <a:gd name="T8" fmla="*/ 0 60000 65536"/>
                <a:gd name="T9" fmla="*/ 0 60000 65536"/>
                <a:gd name="T10" fmla="*/ 0 60000 65536"/>
                <a:gd name="T11" fmla="*/ 0 60000 65536"/>
                <a:gd name="T12" fmla="*/ 0 w 335"/>
                <a:gd name="T13" fmla="*/ 0 h 633"/>
                <a:gd name="T14" fmla="*/ 335 w 335"/>
                <a:gd name="T15" fmla="*/ 633 h 633"/>
              </a:gdLst>
              <a:ahLst/>
              <a:cxnLst>
                <a:cxn ang="T8">
                  <a:pos x="T0" y="T1"/>
                </a:cxn>
                <a:cxn ang="T9">
                  <a:pos x="T2" y="T3"/>
                </a:cxn>
                <a:cxn ang="T10">
                  <a:pos x="T4" y="T5"/>
                </a:cxn>
                <a:cxn ang="T11">
                  <a:pos x="T6" y="T7"/>
                </a:cxn>
              </a:cxnLst>
              <a:rect l="T12" t="T13" r="T14" b="T15"/>
              <a:pathLst>
                <a:path w="335" h="633">
                  <a:moveTo>
                    <a:pt x="0" y="261"/>
                  </a:moveTo>
                  <a:lnTo>
                    <a:pt x="0" y="0"/>
                  </a:lnTo>
                  <a:lnTo>
                    <a:pt x="335" y="0"/>
                  </a:lnTo>
                  <a:lnTo>
                    <a:pt x="335" y="63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3" name="Freeform 32"/>
            <p:cNvSpPr>
              <a:spLocks/>
            </p:cNvSpPr>
            <p:nvPr/>
          </p:nvSpPr>
          <p:spPr bwMode="auto">
            <a:xfrm>
              <a:off x="2862" y="1208"/>
              <a:ext cx="2071" cy="1982"/>
            </a:xfrm>
            <a:custGeom>
              <a:avLst/>
              <a:gdLst>
                <a:gd name="T0" fmla="*/ 2071 w 1571"/>
                <a:gd name="T1" fmla="*/ 1898 h 1504"/>
                <a:gd name="T2" fmla="*/ 2071 w 1571"/>
                <a:gd name="T3" fmla="*/ 0 h 1504"/>
                <a:gd name="T4" fmla="*/ 0 w 1571"/>
                <a:gd name="T5" fmla="*/ 0 h 1504"/>
                <a:gd name="T6" fmla="*/ 0 w 1571"/>
                <a:gd name="T7" fmla="*/ 1982 h 1504"/>
                <a:gd name="T8" fmla="*/ 0 60000 65536"/>
                <a:gd name="T9" fmla="*/ 0 60000 65536"/>
                <a:gd name="T10" fmla="*/ 0 60000 65536"/>
                <a:gd name="T11" fmla="*/ 0 60000 65536"/>
                <a:gd name="T12" fmla="*/ 0 w 1571"/>
                <a:gd name="T13" fmla="*/ 0 h 1504"/>
                <a:gd name="T14" fmla="*/ 1571 w 1571"/>
                <a:gd name="T15" fmla="*/ 1504 h 1504"/>
              </a:gdLst>
              <a:ahLst/>
              <a:cxnLst>
                <a:cxn ang="T8">
                  <a:pos x="T0" y="T1"/>
                </a:cxn>
                <a:cxn ang="T9">
                  <a:pos x="T2" y="T3"/>
                </a:cxn>
                <a:cxn ang="T10">
                  <a:pos x="T4" y="T5"/>
                </a:cxn>
                <a:cxn ang="T11">
                  <a:pos x="T6" y="T7"/>
                </a:cxn>
              </a:cxnLst>
              <a:rect l="T12" t="T13" r="T14" b="T15"/>
              <a:pathLst>
                <a:path w="1571" h="1504">
                  <a:moveTo>
                    <a:pt x="1571" y="1440"/>
                  </a:moveTo>
                  <a:lnTo>
                    <a:pt x="1571" y="0"/>
                  </a:lnTo>
                  <a:lnTo>
                    <a:pt x="0" y="0"/>
                  </a:lnTo>
                  <a:lnTo>
                    <a:pt x="0" y="150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4" name="Line 33"/>
            <p:cNvSpPr>
              <a:spLocks noChangeShapeType="1"/>
            </p:cNvSpPr>
            <p:nvPr/>
          </p:nvSpPr>
          <p:spPr bwMode="auto">
            <a:xfrm>
              <a:off x="674" y="3933"/>
              <a:ext cx="4632" cy="2"/>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9699"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34512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29700"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3833813"/>
            <a:ext cx="4741863"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29701" name="Text Box 36"/>
          <p:cNvSpPr txBox="1">
            <a:spLocks noChangeArrowheads="1"/>
          </p:cNvSpPr>
          <p:nvPr/>
        </p:nvSpPr>
        <p:spPr bwMode="auto">
          <a:xfrm>
            <a:off x="5362575" y="6400800"/>
            <a:ext cx="218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Average linkage</a:t>
            </a:r>
          </a:p>
        </p:txBody>
      </p:sp>
      <p:sp>
        <p:nvSpPr>
          <p:cNvPr id="29702" name="Text Box 39"/>
          <p:cNvSpPr txBox="1">
            <a:spLocks noChangeArrowheads="1"/>
          </p:cNvSpPr>
          <p:nvPr/>
        </p:nvSpPr>
        <p:spPr bwMode="auto">
          <a:xfrm>
            <a:off x="1130300" y="6156325"/>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Single linkage</a:t>
            </a:r>
          </a:p>
        </p:txBody>
      </p:sp>
      <p:sp>
        <p:nvSpPr>
          <p:cNvPr id="29703" name="TextBox 39"/>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293974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1026"/>
          <p:cNvSpPr txBox="1">
            <a:spLocks noChangeArrowheads="1"/>
          </p:cNvSpPr>
          <p:nvPr/>
        </p:nvSpPr>
        <p:spPr bwMode="auto">
          <a:xfrm>
            <a:off x="152400" y="1295400"/>
            <a:ext cx="8839200" cy="5078413"/>
          </a:xfrm>
          <a:prstGeom prst="rect">
            <a:avLst/>
          </a:prstGeom>
          <a:noFill/>
          <a:ln w="9525">
            <a:noFill/>
            <a:miter lim="800000"/>
            <a:headEnd/>
            <a:tailEnd/>
          </a:ln>
          <a:effectLst/>
        </p:spPr>
        <p:txBody>
          <a:bodyPr>
            <a:spAutoFit/>
          </a:bodyPr>
          <a:lstStyle>
            <a:lvl1pPr marL="742950" indent="-742950">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3200" b="1">
                <a:solidFill>
                  <a:schemeClr val="tx2"/>
                </a:solidFill>
                <a:effectLst>
                  <a:outerShdw blurRad="38100" dist="38100" dir="2700000" algn="tl">
                    <a:srgbClr val="C0C0C0"/>
                  </a:outerShdw>
                </a:effectLst>
              </a:rPr>
              <a:t>Hierarchal Clustering Methods Summary</a:t>
            </a:r>
          </a:p>
          <a:p>
            <a:pPr>
              <a:buFont typeface="Wingdings" pitchFamily="-111" charset="2"/>
              <a:buChar char="§"/>
              <a:defRPr/>
            </a:pPr>
            <a:endParaRPr lang="en-US" altLang="en-US" sz="4000">
              <a:solidFill>
                <a:schemeClr val="tx2"/>
              </a:solidFill>
              <a:effectLst>
                <a:outerShdw blurRad="38100" dist="38100" dir="2700000" algn="tl">
                  <a:srgbClr val="C0C0C0"/>
                </a:outerShdw>
              </a:effectLst>
            </a:endParaRPr>
          </a:p>
          <a:p>
            <a:pPr>
              <a:buFont typeface="Wingdings" pitchFamily="-111" charset="2"/>
              <a:buChar char="§"/>
              <a:defRPr/>
            </a:pPr>
            <a:r>
              <a:rPr lang="en-US" altLang="en-US" sz="2800"/>
              <a:t>No need to specify the number of clusters in advance</a:t>
            </a:r>
          </a:p>
          <a:p>
            <a:pPr>
              <a:buFont typeface="Wingdings" pitchFamily="-111" charset="2"/>
              <a:buChar char="§"/>
              <a:defRPr/>
            </a:pPr>
            <a:r>
              <a:rPr lang="en-US" altLang="en-US" sz="2800"/>
              <a:t>Hierarchal nature maps nicely onto human intuition for some domains</a:t>
            </a:r>
          </a:p>
          <a:p>
            <a:pPr>
              <a:buFont typeface="Wingdings" pitchFamily="-111" charset="2"/>
              <a:buChar char="§"/>
              <a:defRPr/>
            </a:pPr>
            <a:r>
              <a:rPr lang="en-US" altLang="en-US" sz="2800"/>
              <a:t>They do not scale well: time complexity of at least O(</a:t>
            </a:r>
            <a:r>
              <a:rPr lang="en-US" altLang="en-US" sz="2800" i="1"/>
              <a:t>n</a:t>
            </a:r>
            <a:r>
              <a:rPr lang="en-US" altLang="en-US" sz="2800" baseline="30000"/>
              <a:t>2</a:t>
            </a:r>
            <a:r>
              <a:rPr lang="en-US" altLang="en-US" sz="2800"/>
              <a:t>), where </a:t>
            </a:r>
            <a:r>
              <a:rPr lang="en-US" altLang="en-US" sz="2800" i="1"/>
              <a:t>n</a:t>
            </a:r>
            <a:r>
              <a:rPr lang="en-US" altLang="en-US" sz="2800"/>
              <a:t> is the number of total objects</a:t>
            </a:r>
          </a:p>
          <a:p>
            <a:pPr>
              <a:buFont typeface="Wingdings" pitchFamily="-111" charset="2"/>
              <a:buChar char="§"/>
              <a:defRPr/>
            </a:pPr>
            <a:r>
              <a:rPr lang="en-US" altLang="en-US" sz="2800"/>
              <a:t>Like any heuristic search algorithms, local optima are a problem</a:t>
            </a:r>
          </a:p>
          <a:p>
            <a:pPr>
              <a:buFont typeface="Wingdings" pitchFamily="-111" charset="2"/>
              <a:buChar char="§"/>
              <a:defRPr/>
            </a:pPr>
            <a:r>
              <a:rPr lang="en-US" altLang="en-US" sz="2800"/>
              <a:t>Interpretation of results is (very) subjective </a:t>
            </a:r>
          </a:p>
        </p:txBody>
      </p:sp>
      <p:sp>
        <p:nvSpPr>
          <p:cNvPr id="30723" name="TextBox 2"/>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547158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685800" y="914400"/>
            <a:ext cx="7772400" cy="1066800"/>
          </a:xfrm>
          <a:prstGeom prst="rect">
            <a:avLst/>
          </a:prstGeom>
          <a:noFill/>
          <a:ln w="9525">
            <a:noFill/>
            <a:miter lim="800000"/>
            <a:headEnd/>
            <a:tailEnd/>
          </a:ln>
          <a:effectLst/>
        </p:spPr>
        <p:txBody>
          <a:bodyPr lIns="92075" tIns="46038" rIns="92075" bIns="46038"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Partitional Clustering</a:t>
            </a:r>
          </a:p>
        </p:txBody>
      </p:sp>
      <p:sp>
        <p:nvSpPr>
          <p:cNvPr id="31747" name="Rectangle 3"/>
          <p:cNvSpPr>
            <a:spLocks noChangeArrowheads="1"/>
          </p:cNvSpPr>
          <p:nvPr/>
        </p:nvSpPr>
        <p:spPr bwMode="auto">
          <a:xfrm>
            <a:off x="228600" y="1981200"/>
            <a:ext cx="84582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20000"/>
              </a:spcBef>
              <a:buFontTx/>
              <a:buChar char="•"/>
            </a:pPr>
            <a:r>
              <a:rPr lang="en-US" altLang="en-US" sz="3200"/>
              <a:t>Nonhierarchical, each instance is placed in exactly one of K non-overlapping clusters.</a:t>
            </a:r>
          </a:p>
          <a:p>
            <a:pPr>
              <a:spcBef>
                <a:spcPct val="20000"/>
              </a:spcBef>
              <a:buFontTx/>
              <a:buChar char="•"/>
            </a:pPr>
            <a:r>
              <a:rPr lang="en-US" altLang="en-US" sz="3200"/>
              <a:t>Since only one set of clusters is output, the user normally has to input the desired number of clusters K.</a:t>
            </a:r>
          </a:p>
        </p:txBody>
      </p:sp>
      <p:grpSp>
        <p:nvGrpSpPr>
          <p:cNvPr id="31748" name="Group 4"/>
          <p:cNvGrpSpPr>
            <a:grpSpLocks/>
          </p:cNvGrpSpPr>
          <p:nvPr/>
        </p:nvGrpSpPr>
        <p:grpSpPr bwMode="auto">
          <a:xfrm>
            <a:off x="152400" y="5334000"/>
            <a:ext cx="5029200" cy="1103313"/>
            <a:chOff x="36" y="642"/>
            <a:chExt cx="5760" cy="1413"/>
          </a:xfrm>
        </p:grpSpPr>
        <p:pic>
          <p:nvPicPr>
            <p:cNvPr id="31764" name="Picture 5"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6"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Rectangle 7"/>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31767" name="Picture 8"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0"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1"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2"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3" name="Picture 14"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49" name="Group 15"/>
          <p:cNvGrpSpPr>
            <a:grpSpLocks/>
          </p:cNvGrpSpPr>
          <p:nvPr/>
        </p:nvGrpSpPr>
        <p:grpSpPr bwMode="auto">
          <a:xfrm>
            <a:off x="6400800" y="5105400"/>
            <a:ext cx="2530475" cy="1487488"/>
            <a:chOff x="1880" y="2584"/>
            <a:chExt cx="1267" cy="745"/>
          </a:xfrm>
        </p:grpSpPr>
        <p:grpSp>
          <p:nvGrpSpPr>
            <p:cNvPr id="31752" name="Group 16"/>
            <p:cNvGrpSpPr>
              <a:grpSpLocks/>
            </p:cNvGrpSpPr>
            <p:nvPr/>
          </p:nvGrpSpPr>
          <p:grpSpPr bwMode="auto">
            <a:xfrm>
              <a:off x="1880" y="2584"/>
              <a:ext cx="1267" cy="745"/>
              <a:chOff x="156" y="2634"/>
              <a:chExt cx="2286" cy="1344"/>
            </a:xfrm>
          </p:grpSpPr>
          <p:sp>
            <p:nvSpPr>
              <p:cNvPr id="31762" name="Rectangle 17"/>
              <p:cNvSpPr>
                <a:spLocks noChangeArrowheads="1"/>
              </p:cNvSpPr>
              <p:nvPr/>
            </p:nvSpPr>
            <p:spPr bwMode="auto">
              <a:xfrm>
                <a:off x="156" y="2634"/>
                <a:ext cx="1080" cy="1344"/>
              </a:xfrm>
              <a:prstGeom prst="rect">
                <a:avLst/>
              </a:prstGeom>
              <a:solidFill>
                <a:schemeClr val="bg1"/>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1763" name="Rectangle 18"/>
              <p:cNvSpPr>
                <a:spLocks noChangeArrowheads="1"/>
              </p:cNvSpPr>
              <p:nvPr/>
            </p:nvSpPr>
            <p:spPr bwMode="auto">
              <a:xfrm>
                <a:off x="1362" y="2634"/>
                <a:ext cx="1080" cy="1344"/>
              </a:xfrm>
              <a:prstGeom prst="rect">
                <a:avLst/>
              </a:prstGeom>
              <a:solidFill>
                <a:schemeClr val="bg1"/>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pic>
          <p:nvPicPr>
            <p:cNvPr id="31753" name="Picture 19"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0" y="2626"/>
              <a:ext cx="1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20" descr="Principal Seymour  Skinn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1" y="2958"/>
              <a:ext cx="16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21" descr="Groundskeeper Willi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9" y="3005"/>
              <a:ext cx="18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09" y="2595"/>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2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8" y="2602"/>
              <a:ext cx="19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2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57" y="2984"/>
              <a:ext cx="1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85" y="2695"/>
              <a:ext cx="14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 y="3050"/>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27"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13" y="2608"/>
              <a:ext cx="151"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8620" name="AutoShape 28"/>
          <p:cNvSpPr>
            <a:spLocks noChangeArrowheads="1"/>
          </p:cNvSpPr>
          <p:nvPr/>
        </p:nvSpPr>
        <p:spPr bwMode="auto">
          <a:xfrm>
            <a:off x="5410200" y="5562600"/>
            <a:ext cx="533400" cy="457200"/>
          </a:xfrm>
          <a:prstGeom prst="rightArrow">
            <a:avLst>
              <a:gd name="adj1" fmla="val 50000"/>
              <a:gd name="adj2" fmla="val 29167"/>
            </a:avLst>
          </a:prstGeom>
          <a:solidFill>
            <a:srgbClr val="FF9900"/>
          </a:solidFill>
          <a:ln w="0">
            <a:solidFill>
              <a:srgbClr val="000000"/>
            </a:solidFill>
            <a:miter lim="800000"/>
            <a:headEnd/>
            <a:tailEnd/>
          </a:ln>
          <a:effectLst>
            <a:outerShdw blurRad="63500" dist="107763" dir="8100000" algn="ctr" rotWithShape="0">
              <a:srgbClr val="000000">
                <a:alpha val="74998"/>
              </a:srgb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31751" name="TextBox 28"/>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853717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381000" y="422275"/>
            <a:ext cx="3841750" cy="1219200"/>
          </a:xfrm>
          <a:prstGeom prst="rect">
            <a:avLst/>
          </a:prstGeom>
          <a:noFill/>
          <a:ln w="9525">
            <a:noFill/>
            <a:miter lim="800000"/>
            <a:headEnd/>
            <a:tailEnd/>
          </a:ln>
          <a:effectLst/>
        </p:spPr>
        <p:txBody>
          <a:bodyPr lIns="92075" tIns="46038" rIns="92075" bIns="46038"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Squared Error</a:t>
            </a:r>
          </a:p>
        </p:txBody>
      </p:sp>
      <p:sp>
        <p:nvSpPr>
          <p:cNvPr id="32771" name="Rectangle 3"/>
          <p:cNvSpPr>
            <a:spLocks noChangeArrowheads="1"/>
          </p:cNvSpPr>
          <p:nvPr/>
        </p:nvSpPr>
        <p:spPr bwMode="auto">
          <a:xfrm>
            <a:off x="685800" y="1641475"/>
            <a:ext cx="7772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20000"/>
              </a:spcBef>
            </a:pPr>
            <a:endParaRPr lang="en-US" altLang="en-US" sz="3200"/>
          </a:p>
        </p:txBody>
      </p:sp>
      <p:pic>
        <p:nvPicPr>
          <p:cNvPr id="32772" name="Picture 4" descr="C:\Documents and Settings\Administrator\Desktop\d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42957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32773" name="Group 5"/>
          <p:cNvGrpSpPr>
            <a:grpSpLocks/>
          </p:cNvGrpSpPr>
          <p:nvPr/>
        </p:nvGrpSpPr>
        <p:grpSpPr bwMode="auto">
          <a:xfrm>
            <a:off x="4360863" y="1819275"/>
            <a:ext cx="4662487" cy="4589463"/>
            <a:chOff x="3335" y="1557"/>
            <a:chExt cx="2160" cy="2126"/>
          </a:xfrm>
        </p:grpSpPr>
        <p:sp>
          <p:nvSpPr>
            <p:cNvPr id="32791" name="Rectangle 6"/>
            <p:cNvSpPr>
              <a:spLocks noChangeArrowheads="1"/>
            </p:cNvSpPr>
            <p:nvPr/>
          </p:nvSpPr>
          <p:spPr bwMode="auto">
            <a:xfrm>
              <a:off x="3335" y="1557"/>
              <a:ext cx="2160" cy="2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2" name="Rectangle 7"/>
            <p:cNvSpPr>
              <a:spLocks noChangeArrowheads="1"/>
            </p:cNvSpPr>
            <p:nvPr/>
          </p:nvSpPr>
          <p:spPr bwMode="auto">
            <a:xfrm>
              <a:off x="3377" y="1588"/>
              <a:ext cx="22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3" name="Rectangle 8"/>
            <p:cNvSpPr>
              <a:spLocks noChangeArrowheads="1"/>
            </p:cNvSpPr>
            <p:nvPr/>
          </p:nvSpPr>
          <p:spPr bwMode="auto">
            <a:xfrm>
              <a:off x="3420" y="1620"/>
              <a:ext cx="10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10</a:t>
              </a:r>
              <a:endParaRPr lang="en-US" altLang="en-US"/>
            </a:p>
          </p:txBody>
        </p:sp>
        <p:grpSp>
          <p:nvGrpSpPr>
            <p:cNvPr id="32794" name="Group 9"/>
            <p:cNvGrpSpPr>
              <a:grpSpLocks/>
            </p:cNvGrpSpPr>
            <p:nvPr/>
          </p:nvGrpSpPr>
          <p:grpSpPr bwMode="auto">
            <a:xfrm>
              <a:off x="3413" y="1695"/>
              <a:ext cx="2074" cy="1988"/>
              <a:chOff x="3413" y="1695"/>
              <a:chExt cx="2074" cy="1988"/>
            </a:xfrm>
          </p:grpSpPr>
          <p:sp>
            <p:nvSpPr>
              <p:cNvPr id="32807" name="Rectangle 10"/>
              <p:cNvSpPr>
                <a:spLocks noChangeArrowheads="1"/>
              </p:cNvSpPr>
              <p:nvPr/>
            </p:nvSpPr>
            <p:spPr bwMode="auto">
              <a:xfrm>
                <a:off x="359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8" name="Rectangle 11"/>
              <p:cNvSpPr>
                <a:spLocks noChangeArrowheads="1"/>
              </p:cNvSpPr>
              <p:nvPr/>
            </p:nvSpPr>
            <p:spPr bwMode="auto">
              <a:xfrm>
                <a:off x="376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9" name="Rectangle 12"/>
              <p:cNvSpPr>
                <a:spLocks noChangeArrowheads="1"/>
              </p:cNvSpPr>
              <p:nvPr/>
            </p:nvSpPr>
            <p:spPr bwMode="auto">
              <a:xfrm>
                <a:off x="394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0" name="Rectangle 13"/>
              <p:cNvSpPr>
                <a:spLocks noChangeArrowheads="1"/>
              </p:cNvSpPr>
              <p:nvPr/>
            </p:nvSpPr>
            <p:spPr bwMode="auto">
              <a:xfrm>
                <a:off x="412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1" name="Rectangle 14"/>
              <p:cNvSpPr>
                <a:spLocks noChangeArrowheads="1"/>
              </p:cNvSpPr>
              <p:nvPr/>
            </p:nvSpPr>
            <p:spPr bwMode="auto">
              <a:xfrm>
                <a:off x="430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2" name="Rectangle 15"/>
              <p:cNvSpPr>
                <a:spLocks noChangeArrowheads="1"/>
              </p:cNvSpPr>
              <p:nvPr/>
            </p:nvSpPr>
            <p:spPr bwMode="auto">
              <a:xfrm>
                <a:off x="447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3" name="Rectangle 16"/>
              <p:cNvSpPr>
                <a:spLocks noChangeArrowheads="1"/>
              </p:cNvSpPr>
              <p:nvPr/>
            </p:nvSpPr>
            <p:spPr bwMode="auto">
              <a:xfrm>
                <a:off x="465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4" name="Rectangle 17"/>
              <p:cNvSpPr>
                <a:spLocks noChangeArrowheads="1"/>
              </p:cNvSpPr>
              <p:nvPr/>
            </p:nvSpPr>
            <p:spPr bwMode="auto">
              <a:xfrm>
                <a:off x="483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5" name="Rectangle 18"/>
              <p:cNvSpPr>
                <a:spLocks noChangeArrowheads="1"/>
              </p:cNvSpPr>
              <p:nvPr/>
            </p:nvSpPr>
            <p:spPr bwMode="auto">
              <a:xfrm>
                <a:off x="501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6" name="Rectangle 19"/>
              <p:cNvSpPr>
                <a:spLocks noChangeArrowheads="1"/>
              </p:cNvSpPr>
              <p:nvPr/>
            </p:nvSpPr>
            <p:spPr bwMode="auto">
              <a:xfrm>
                <a:off x="518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7" name="Rectangle 20"/>
              <p:cNvSpPr>
                <a:spLocks noChangeArrowheads="1"/>
              </p:cNvSpPr>
              <p:nvPr/>
            </p:nvSpPr>
            <p:spPr bwMode="auto">
              <a:xfrm>
                <a:off x="359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8" name="Rectangle 21"/>
              <p:cNvSpPr>
                <a:spLocks noChangeArrowheads="1"/>
              </p:cNvSpPr>
              <p:nvPr/>
            </p:nvSpPr>
            <p:spPr bwMode="auto">
              <a:xfrm>
                <a:off x="376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9" name="Rectangle 22"/>
              <p:cNvSpPr>
                <a:spLocks noChangeArrowheads="1"/>
              </p:cNvSpPr>
              <p:nvPr/>
            </p:nvSpPr>
            <p:spPr bwMode="auto">
              <a:xfrm>
                <a:off x="394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0" name="Rectangle 23"/>
              <p:cNvSpPr>
                <a:spLocks noChangeArrowheads="1"/>
              </p:cNvSpPr>
              <p:nvPr/>
            </p:nvSpPr>
            <p:spPr bwMode="auto">
              <a:xfrm>
                <a:off x="412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1" name="Rectangle 24"/>
              <p:cNvSpPr>
                <a:spLocks noChangeArrowheads="1"/>
              </p:cNvSpPr>
              <p:nvPr/>
            </p:nvSpPr>
            <p:spPr bwMode="auto">
              <a:xfrm>
                <a:off x="430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2" name="Rectangle 25"/>
              <p:cNvSpPr>
                <a:spLocks noChangeArrowheads="1"/>
              </p:cNvSpPr>
              <p:nvPr/>
            </p:nvSpPr>
            <p:spPr bwMode="auto">
              <a:xfrm>
                <a:off x="447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3" name="Rectangle 26"/>
              <p:cNvSpPr>
                <a:spLocks noChangeArrowheads="1"/>
              </p:cNvSpPr>
              <p:nvPr/>
            </p:nvSpPr>
            <p:spPr bwMode="auto">
              <a:xfrm>
                <a:off x="465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4" name="Rectangle 27"/>
              <p:cNvSpPr>
                <a:spLocks noChangeArrowheads="1"/>
              </p:cNvSpPr>
              <p:nvPr/>
            </p:nvSpPr>
            <p:spPr bwMode="auto">
              <a:xfrm>
                <a:off x="483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5" name="Rectangle 28"/>
              <p:cNvSpPr>
                <a:spLocks noChangeArrowheads="1"/>
              </p:cNvSpPr>
              <p:nvPr/>
            </p:nvSpPr>
            <p:spPr bwMode="auto">
              <a:xfrm>
                <a:off x="501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6" name="Rectangle 29"/>
              <p:cNvSpPr>
                <a:spLocks noChangeArrowheads="1"/>
              </p:cNvSpPr>
              <p:nvPr/>
            </p:nvSpPr>
            <p:spPr bwMode="auto">
              <a:xfrm>
                <a:off x="518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7" name="Rectangle 30"/>
              <p:cNvSpPr>
                <a:spLocks noChangeArrowheads="1"/>
              </p:cNvSpPr>
              <p:nvPr/>
            </p:nvSpPr>
            <p:spPr bwMode="auto">
              <a:xfrm>
                <a:off x="359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8" name="Rectangle 31"/>
              <p:cNvSpPr>
                <a:spLocks noChangeArrowheads="1"/>
              </p:cNvSpPr>
              <p:nvPr/>
            </p:nvSpPr>
            <p:spPr bwMode="auto">
              <a:xfrm>
                <a:off x="376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9" name="Rectangle 32"/>
              <p:cNvSpPr>
                <a:spLocks noChangeArrowheads="1"/>
              </p:cNvSpPr>
              <p:nvPr/>
            </p:nvSpPr>
            <p:spPr bwMode="auto">
              <a:xfrm>
                <a:off x="394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0" name="Rectangle 33"/>
              <p:cNvSpPr>
                <a:spLocks noChangeArrowheads="1"/>
              </p:cNvSpPr>
              <p:nvPr/>
            </p:nvSpPr>
            <p:spPr bwMode="auto">
              <a:xfrm>
                <a:off x="412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1" name="Rectangle 34"/>
              <p:cNvSpPr>
                <a:spLocks noChangeArrowheads="1"/>
              </p:cNvSpPr>
              <p:nvPr/>
            </p:nvSpPr>
            <p:spPr bwMode="auto">
              <a:xfrm>
                <a:off x="430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2" name="Rectangle 35"/>
              <p:cNvSpPr>
                <a:spLocks noChangeArrowheads="1"/>
              </p:cNvSpPr>
              <p:nvPr/>
            </p:nvSpPr>
            <p:spPr bwMode="auto">
              <a:xfrm>
                <a:off x="447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3" name="Rectangle 36"/>
              <p:cNvSpPr>
                <a:spLocks noChangeArrowheads="1"/>
              </p:cNvSpPr>
              <p:nvPr/>
            </p:nvSpPr>
            <p:spPr bwMode="auto">
              <a:xfrm>
                <a:off x="465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4" name="Rectangle 37"/>
              <p:cNvSpPr>
                <a:spLocks noChangeArrowheads="1"/>
              </p:cNvSpPr>
              <p:nvPr/>
            </p:nvSpPr>
            <p:spPr bwMode="auto">
              <a:xfrm>
                <a:off x="483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5" name="Rectangle 38"/>
              <p:cNvSpPr>
                <a:spLocks noChangeArrowheads="1"/>
              </p:cNvSpPr>
              <p:nvPr/>
            </p:nvSpPr>
            <p:spPr bwMode="auto">
              <a:xfrm>
                <a:off x="501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6" name="Rectangle 39"/>
              <p:cNvSpPr>
                <a:spLocks noChangeArrowheads="1"/>
              </p:cNvSpPr>
              <p:nvPr/>
            </p:nvSpPr>
            <p:spPr bwMode="auto">
              <a:xfrm>
                <a:off x="518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7" name="Rectangle 40"/>
              <p:cNvSpPr>
                <a:spLocks noChangeArrowheads="1"/>
              </p:cNvSpPr>
              <p:nvPr/>
            </p:nvSpPr>
            <p:spPr bwMode="auto">
              <a:xfrm>
                <a:off x="359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8" name="Rectangle 41"/>
              <p:cNvSpPr>
                <a:spLocks noChangeArrowheads="1"/>
              </p:cNvSpPr>
              <p:nvPr/>
            </p:nvSpPr>
            <p:spPr bwMode="auto">
              <a:xfrm>
                <a:off x="376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9" name="Rectangle 42"/>
              <p:cNvSpPr>
                <a:spLocks noChangeArrowheads="1"/>
              </p:cNvSpPr>
              <p:nvPr/>
            </p:nvSpPr>
            <p:spPr bwMode="auto">
              <a:xfrm>
                <a:off x="394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0" name="Rectangle 43"/>
              <p:cNvSpPr>
                <a:spLocks noChangeArrowheads="1"/>
              </p:cNvSpPr>
              <p:nvPr/>
            </p:nvSpPr>
            <p:spPr bwMode="auto">
              <a:xfrm>
                <a:off x="412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1" name="Rectangle 44"/>
              <p:cNvSpPr>
                <a:spLocks noChangeArrowheads="1"/>
              </p:cNvSpPr>
              <p:nvPr/>
            </p:nvSpPr>
            <p:spPr bwMode="auto">
              <a:xfrm>
                <a:off x="430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2" name="Rectangle 45"/>
              <p:cNvSpPr>
                <a:spLocks noChangeArrowheads="1"/>
              </p:cNvSpPr>
              <p:nvPr/>
            </p:nvSpPr>
            <p:spPr bwMode="auto">
              <a:xfrm>
                <a:off x="447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3" name="Rectangle 46"/>
              <p:cNvSpPr>
                <a:spLocks noChangeArrowheads="1"/>
              </p:cNvSpPr>
              <p:nvPr/>
            </p:nvSpPr>
            <p:spPr bwMode="auto">
              <a:xfrm>
                <a:off x="465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4" name="Rectangle 47"/>
              <p:cNvSpPr>
                <a:spLocks noChangeArrowheads="1"/>
              </p:cNvSpPr>
              <p:nvPr/>
            </p:nvSpPr>
            <p:spPr bwMode="auto">
              <a:xfrm>
                <a:off x="483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5" name="Rectangle 48"/>
              <p:cNvSpPr>
                <a:spLocks noChangeArrowheads="1"/>
              </p:cNvSpPr>
              <p:nvPr/>
            </p:nvSpPr>
            <p:spPr bwMode="auto">
              <a:xfrm>
                <a:off x="501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6" name="Rectangle 49"/>
              <p:cNvSpPr>
                <a:spLocks noChangeArrowheads="1"/>
              </p:cNvSpPr>
              <p:nvPr/>
            </p:nvSpPr>
            <p:spPr bwMode="auto">
              <a:xfrm>
                <a:off x="518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7" name="Rectangle 50"/>
              <p:cNvSpPr>
                <a:spLocks noChangeArrowheads="1"/>
              </p:cNvSpPr>
              <p:nvPr/>
            </p:nvSpPr>
            <p:spPr bwMode="auto">
              <a:xfrm>
                <a:off x="359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8" name="Rectangle 51"/>
              <p:cNvSpPr>
                <a:spLocks noChangeArrowheads="1"/>
              </p:cNvSpPr>
              <p:nvPr/>
            </p:nvSpPr>
            <p:spPr bwMode="auto">
              <a:xfrm>
                <a:off x="376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9" name="Rectangle 52"/>
              <p:cNvSpPr>
                <a:spLocks noChangeArrowheads="1"/>
              </p:cNvSpPr>
              <p:nvPr/>
            </p:nvSpPr>
            <p:spPr bwMode="auto">
              <a:xfrm>
                <a:off x="394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0" name="Rectangle 53"/>
              <p:cNvSpPr>
                <a:spLocks noChangeArrowheads="1"/>
              </p:cNvSpPr>
              <p:nvPr/>
            </p:nvSpPr>
            <p:spPr bwMode="auto">
              <a:xfrm>
                <a:off x="412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1" name="Rectangle 54"/>
              <p:cNvSpPr>
                <a:spLocks noChangeArrowheads="1"/>
              </p:cNvSpPr>
              <p:nvPr/>
            </p:nvSpPr>
            <p:spPr bwMode="auto">
              <a:xfrm>
                <a:off x="430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2" name="Rectangle 55"/>
              <p:cNvSpPr>
                <a:spLocks noChangeArrowheads="1"/>
              </p:cNvSpPr>
              <p:nvPr/>
            </p:nvSpPr>
            <p:spPr bwMode="auto">
              <a:xfrm>
                <a:off x="447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3" name="Rectangle 56"/>
              <p:cNvSpPr>
                <a:spLocks noChangeArrowheads="1"/>
              </p:cNvSpPr>
              <p:nvPr/>
            </p:nvSpPr>
            <p:spPr bwMode="auto">
              <a:xfrm>
                <a:off x="465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4" name="Rectangle 57"/>
              <p:cNvSpPr>
                <a:spLocks noChangeArrowheads="1"/>
              </p:cNvSpPr>
              <p:nvPr/>
            </p:nvSpPr>
            <p:spPr bwMode="auto">
              <a:xfrm>
                <a:off x="483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5" name="Rectangle 58"/>
              <p:cNvSpPr>
                <a:spLocks noChangeArrowheads="1"/>
              </p:cNvSpPr>
              <p:nvPr/>
            </p:nvSpPr>
            <p:spPr bwMode="auto">
              <a:xfrm>
                <a:off x="501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6" name="Rectangle 59"/>
              <p:cNvSpPr>
                <a:spLocks noChangeArrowheads="1"/>
              </p:cNvSpPr>
              <p:nvPr/>
            </p:nvSpPr>
            <p:spPr bwMode="auto">
              <a:xfrm>
                <a:off x="518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7" name="Rectangle 60"/>
              <p:cNvSpPr>
                <a:spLocks noChangeArrowheads="1"/>
              </p:cNvSpPr>
              <p:nvPr/>
            </p:nvSpPr>
            <p:spPr bwMode="auto">
              <a:xfrm>
                <a:off x="359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8" name="Rectangle 61"/>
              <p:cNvSpPr>
                <a:spLocks noChangeArrowheads="1"/>
              </p:cNvSpPr>
              <p:nvPr/>
            </p:nvSpPr>
            <p:spPr bwMode="auto">
              <a:xfrm>
                <a:off x="376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9" name="Rectangle 62"/>
              <p:cNvSpPr>
                <a:spLocks noChangeArrowheads="1"/>
              </p:cNvSpPr>
              <p:nvPr/>
            </p:nvSpPr>
            <p:spPr bwMode="auto">
              <a:xfrm>
                <a:off x="394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0" name="Rectangle 63"/>
              <p:cNvSpPr>
                <a:spLocks noChangeArrowheads="1"/>
              </p:cNvSpPr>
              <p:nvPr/>
            </p:nvSpPr>
            <p:spPr bwMode="auto">
              <a:xfrm>
                <a:off x="412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1" name="Rectangle 64"/>
              <p:cNvSpPr>
                <a:spLocks noChangeArrowheads="1"/>
              </p:cNvSpPr>
              <p:nvPr/>
            </p:nvSpPr>
            <p:spPr bwMode="auto">
              <a:xfrm>
                <a:off x="430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2" name="Rectangle 65"/>
              <p:cNvSpPr>
                <a:spLocks noChangeArrowheads="1"/>
              </p:cNvSpPr>
              <p:nvPr/>
            </p:nvSpPr>
            <p:spPr bwMode="auto">
              <a:xfrm>
                <a:off x="447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3" name="Rectangle 66"/>
              <p:cNvSpPr>
                <a:spLocks noChangeArrowheads="1"/>
              </p:cNvSpPr>
              <p:nvPr/>
            </p:nvSpPr>
            <p:spPr bwMode="auto">
              <a:xfrm>
                <a:off x="465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4" name="Rectangle 67"/>
              <p:cNvSpPr>
                <a:spLocks noChangeArrowheads="1"/>
              </p:cNvSpPr>
              <p:nvPr/>
            </p:nvSpPr>
            <p:spPr bwMode="auto">
              <a:xfrm>
                <a:off x="483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5" name="Rectangle 68"/>
              <p:cNvSpPr>
                <a:spLocks noChangeArrowheads="1"/>
              </p:cNvSpPr>
              <p:nvPr/>
            </p:nvSpPr>
            <p:spPr bwMode="auto">
              <a:xfrm>
                <a:off x="501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6" name="Rectangle 69"/>
              <p:cNvSpPr>
                <a:spLocks noChangeArrowheads="1"/>
              </p:cNvSpPr>
              <p:nvPr/>
            </p:nvSpPr>
            <p:spPr bwMode="auto">
              <a:xfrm>
                <a:off x="518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7" name="Rectangle 70"/>
              <p:cNvSpPr>
                <a:spLocks noChangeArrowheads="1"/>
              </p:cNvSpPr>
              <p:nvPr/>
            </p:nvSpPr>
            <p:spPr bwMode="auto">
              <a:xfrm>
                <a:off x="359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8" name="Rectangle 71"/>
              <p:cNvSpPr>
                <a:spLocks noChangeArrowheads="1"/>
              </p:cNvSpPr>
              <p:nvPr/>
            </p:nvSpPr>
            <p:spPr bwMode="auto">
              <a:xfrm>
                <a:off x="376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9" name="Rectangle 72"/>
              <p:cNvSpPr>
                <a:spLocks noChangeArrowheads="1"/>
              </p:cNvSpPr>
              <p:nvPr/>
            </p:nvSpPr>
            <p:spPr bwMode="auto">
              <a:xfrm>
                <a:off x="394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0" name="Rectangle 73"/>
              <p:cNvSpPr>
                <a:spLocks noChangeArrowheads="1"/>
              </p:cNvSpPr>
              <p:nvPr/>
            </p:nvSpPr>
            <p:spPr bwMode="auto">
              <a:xfrm>
                <a:off x="412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1" name="Rectangle 74"/>
              <p:cNvSpPr>
                <a:spLocks noChangeArrowheads="1"/>
              </p:cNvSpPr>
              <p:nvPr/>
            </p:nvSpPr>
            <p:spPr bwMode="auto">
              <a:xfrm>
                <a:off x="430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2" name="Rectangle 75"/>
              <p:cNvSpPr>
                <a:spLocks noChangeArrowheads="1"/>
              </p:cNvSpPr>
              <p:nvPr/>
            </p:nvSpPr>
            <p:spPr bwMode="auto">
              <a:xfrm>
                <a:off x="447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3" name="Rectangle 76"/>
              <p:cNvSpPr>
                <a:spLocks noChangeArrowheads="1"/>
              </p:cNvSpPr>
              <p:nvPr/>
            </p:nvSpPr>
            <p:spPr bwMode="auto">
              <a:xfrm>
                <a:off x="465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4" name="Rectangle 77"/>
              <p:cNvSpPr>
                <a:spLocks noChangeArrowheads="1"/>
              </p:cNvSpPr>
              <p:nvPr/>
            </p:nvSpPr>
            <p:spPr bwMode="auto">
              <a:xfrm>
                <a:off x="483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5" name="Rectangle 78"/>
              <p:cNvSpPr>
                <a:spLocks noChangeArrowheads="1"/>
              </p:cNvSpPr>
              <p:nvPr/>
            </p:nvSpPr>
            <p:spPr bwMode="auto">
              <a:xfrm>
                <a:off x="501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6" name="Rectangle 79"/>
              <p:cNvSpPr>
                <a:spLocks noChangeArrowheads="1"/>
              </p:cNvSpPr>
              <p:nvPr/>
            </p:nvSpPr>
            <p:spPr bwMode="auto">
              <a:xfrm>
                <a:off x="518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7" name="Rectangle 80"/>
              <p:cNvSpPr>
                <a:spLocks noChangeArrowheads="1"/>
              </p:cNvSpPr>
              <p:nvPr/>
            </p:nvSpPr>
            <p:spPr bwMode="auto">
              <a:xfrm>
                <a:off x="359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8" name="Rectangle 81"/>
              <p:cNvSpPr>
                <a:spLocks noChangeArrowheads="1"/>
              </p:cNvSpPr>
              <p:nvPr/>
            </p:nvSpPr>
            <p:spPr bwMode="auto">
              <a:xfrm>
                <a:off x="376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9" name="Rectangle 82"/>
              <p:cNvSpPr>
                <a:spLocks noChangeArrowheads="1"/>
              </p:cNvSpPr>
              <p:nvPr/>
            </p:nvSpPr>
            <p:spPr bwMode="auto">
              <a:xfrm>
                <a:off x="394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0" name="Rectangle 83"/>
              <p:cNvSpPr>
                <a:spLocks noChangeArrowheads="1"/>
              </p:cNvSpPr>
              <p:nvPr/>
            </p:nvSpPr>
            <p:spPr bwMode="auto">
              <a:xfrm>
                <a:off x="412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1" name="Rectangle 84"/>
              <p:cNvSpPr>
                <a:spLocks noChangeArrowheads="1"/>
              </p:cNvSpPr>
              <p:nvPr/>
            </p:nvSpPr>
            <p:spPr bwMode="auto">
              <a:xfrm>
                <a:off x="430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2" name="Rectangle 85"/>
              <p:cNvSpPr>
                <a:spLocks noChangeArrowheads="1"/>
              </p:cNvSpPr>
              <p:nvPr/>
            </p:nvSpPr>
            <p:spPr bwMode="auto">
              <a:xfrm>
                <a:off x="447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3" name="Rectangle 86"/>
              <p:cNvSpPr>
                <a:spLocks noChangeArrowheads="1"/>
              </p:cNvSpPr>
              <p:nvPr/>
            </p:nvSpPr>
            <p:spPr bwMode="auto">
              <a:xfrm>
                <a:off x="465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4" name="Rectangle 87"/>
              <p:cNvSpPr>
                <a:spLocks noChangeArrowheads="1"/>
              </p:cNvSpPr>
              <p:nvPr/>
            </p:nvSpPr>
            <p:spPr bwMode="auto">
              <a:xfrm>
                <a:off x="483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5" name="Rectangle 88"/>
              <p:cNvSpPr>
                <a:spLocks noChangeArrowheads="1"/>
              </p:cNvSpPr>
              <p:nvPr/>
            </p:nvSpPr>
            <p:spPr bwMode="auto">
              <a:xfrm>
                <a:off x="501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6" name="Rectangle 89"/>
              <p:cNvSpPr>
                <a:spLocks noChangeArrowheads="1"/>
              </p:cNvSpPr>
              <p:nvPr/>
            </p:nvSpPr>
            <p:spPr bwMode="auto">
              <a:xfrm>
                <a:off x="518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7" name="Rectangle 90"/>
              <p:cNvSpPr>
                <a:spLocks noChangeArrowheads="1"/>
              </p:cNvSpPr>
              <p:nvPr/>
            </p:nvSpPr>
            <p:spPr bwMode="auto">
              <a:xfrm>
                <a:off x="359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8" name="Rectangle 91"/>
              <p:cNvSpPr>
                <a:spLocks noChangeArrowheads="1"/>
              </p:cNvSpPr>
              <p:nvPr/>
            </p:nvSpPr>
            <p:spPr bwMode="auto">
              <a:xfrm>
                <a:off x="376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9" name="Rectangle 92"/>
              <p:cNvSpPr>
                <a:spLocks noChangeArrowheads="1"/>
              </p:cNvSpPr>
              <p:nvPr/>
            </p:nvSpPr>
            <p:spPr bwMode="auto">
              <a:xfrm>
                <a:off x="394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0" name="Rectangle 93"/>
              <p:cNvSpPr>
                <a:spLocks noChangeArrowheads="1"/>
              </p:cNvSpPr>
              <p:nvPr/>
            </p:nvSpPr>
            <p:spPr bwMode="auto">
              <a:xfrm>
                <a:off x="412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1" name="Rectangle 94"/>
              <p:cNvSpPr>
                <a:spLocks noChangeArrowheads="1"/>
              </p:cNvSpPr>
              <p:nvPr/>
            </p:nvSpPr>
            <p:spPr bwMode="auto">
              <a:xfrm>
                <a:off x="430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2" name="Rectangle 95"/>
              <p:cNvSpPr>
                <a:spLocks noChangeArrowheads="1"/>
              </p:cNvSpPr>
              <p:nvPr/>
            </p:nvSpPr>
            <p:spPr bwMode="auto">
              <a:xfrm>
                <a:off x="447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3" name="Rectangle 96"/>
              <p:cNvSpPr>
                <a:spLocks noChangeArrowheads="1"/>
              </p:cNvSpPr>
              <p:nvPr/>
            </p:nvSpPr>
            <p:spPr bwMode="auto">
              <a:xfrm>
                <a:off x="465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4" name="Rectangle 97"/>
              <p:cNvSpPr>
                <a:spLocks noChangeArrowheads="1"/>
              </p:cNvSpPr>
              <p:nvPr/>
            </p:nvSpPr>
            <p:spPr bwMode="auto">
              <a:xfrm>
                <a:off x="483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5" name="Rectangle 98"/>
              <p:cNvSpPr>
                <a:spLocks noChangeArrowheads="1"/>
              </p:cNvSpPr>
              <p:nvPr/>
            </p:nvSpPr>
            <p:spPr bwMode="auto">
              <a:xfrm>
                <a:off x="501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6" name="Rectangle 99"/>
              <p:cNvSpPr>
                <a:spLocks noChangeArrowheads="1"/>
              </p:cNvSpPr>
              <p:nvPr/>
            </p:nvSpPr>
            <p:spPr bwMode="auto">
              <a:xfrm>
                <a:off x="518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7" name="Rectangle 100"/>
              <p:cNvSpPr>
                <a:spLocks noChangeArrowheads="1"/>
              </p:cNvSpPr>
              <p:nvPr/>
            </p:nvSpPr>
            <p:spPr bwMode="auto">
              <a:xfrm>
                <a:off x="359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8" name="Rectangle 101"/>
              <p:cNvSpPr>
                <a:spLocks noChangeArrowheads="1"/>
              </p:cNvSpPr>
              <p:nvPr/>
            </p:nvSpPr>
            <p:spPr bwMode="auto">
              <a:xfrm>
                <a:off x="376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9" name="Rectangle 102"/>
              <p:cNvSpPr>
                <a:spLocks noChangeArrowheads="1"/>
              </p:cNvSpPr>
              <p:nvPr/>
            </p:nvSpPr>
            <p:spPr bwMode="auto">
              <a:xfrm>
                <a:off x="394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0" name="Rectangle 103"/>
              <p:cNvSpPr>
                <a:spLocks noChangeArrowheads="1"/>
              </p:cNvSpPr>
              <p:nvPr/>
            </p:nvSpPr>
            <p:spPr bwMode="auto">
              <a:xfrm>
                <a:off x="412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1" name="Rectangle 104"/>
              <p:cNvSpPr>
                <a:spLocks noChangeArrowheads="1"/>
              </p:cNvSpPr>
              <p:nvPr/>
            </p:nvSpPr>
            <p:spPr bwMode="auto">
              <a:xfrm>
                <a:off x="430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2" name="Rectangle 105"/>
              <p:cNvSpPr>
                <a:spLocks noChangeArrowheads="1"/>
              </p:cNvSpPr>
              <p:nvPr/>
            </p:nvSpPr>
            <p:spPr bwMode="auto">
              <a:xfrm>
                <a:off x="447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3" name="Rectangle 106"/>
              <p:cNvSpPr>
                <a:spLocks noChangeArrowheads="1"/>
              </p:cNvSpPr>
              <p:nvPr/>
            </p:nvSpPr>
            <p:spPr bwMode="auto">
              <a:xfrm>
                <a:off x="465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4" name="Rectangle 107"/>
              <p:cNvSpPr>
                <a:spLocks noChangeArrowheads="1"/>
              </p:cNvSpPr>
              <p:nvPr/>
            </p:nvSpPr>
            <p:spPr bwMode="auto">
              <a:xfrm>
                <a:off x="483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5" name="Rectangle 108"/>
              <p:cNvSpPr>
                <a:spLocks noChangeArrowheads="1"/>
              </p:cNvSpPr>
              <p:nvPr/>
            </p:nvSpPr>
            <p:spPr bwMode="auto">
              <a:xfrm>
                <a:off x="501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6" name="Rectangle 109"/>
              <p:cNvSpPr>
                <a:spLocks noChangeArrowheads="1"/>
              </p:cNvSpPr>
              <p:nvPr/>
            </p:nvSpPr>
            <p:spPr bwMode="auto">
              <a:xfrm>
                <a:off x="518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7" name="Rectangle 110"/>
              <p:cNvSpPr>
                <a:spLocks noChangeArrowheads="1"/>
              </p:cNvSpPr>
              <p:nvPr/>
            </p:nvSpPr>
            <p:spPr bwMode="auto">
              <a:xfrm>
                <a:off x="369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8" name="Rectangle 111"/>
              <p:cNvSpPr>
                <a:spLocks noChangeArrowheads="1"/>
              </p:cNvSpPr>
              <p:nvPr/>
            </p:nvSpPr>
            <p:spPr bwMode="auto">
              <a:xfrm>
                <a:off x="374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a:t>
                </a:r>
                <a:endParaRPr lang="en-US" altLang="en-US"/>
              </a:p>
            </p:txBody>
          </p:sp>
          <p:sp>
            <p:nvSpPr>
              <p:cNvPr id="32909" name="Rectangle 112"/>
              <p:cNvSpPr>
                <a:spLocks noChangeArrowheads="1"/>
              </p:cNvSpPr>
              <p:nvPr/>
            </p:nvSpPr>
            <p:spPr bwMode="auto">
              <a:xfrm>
                <a:off x="387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0" name="Rectangle 113"/>
              <p:cNvSpPr>
                <a:spLocks noChangeArrowheads="1"/>
              </p:cNvSpPr>
              <p:nvPr/>
            </p:nvSpPr>
            <p:spPr bwMode="auto">
              <a:xfrm>
                <a:off x="391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2</a:t>
                </a:r>
                <a:endParaRPr lang="en-US" altLang="en-US"/>
              </a:p>
            </p:txBody>
          </p:sp>
          <p:sp>
            <p:nvSpPr>
              <p:cNvPr id="32911" name="Rectangle 114"/>
              <p:cNvSpPr>
                <a:spLocks noChangeArrowheads="1"/>
              </p:cNvSpPr>
              <p:nvPr/>
            </p:nvSpPr>
            <p:spPr bwMode="auto">
              <a:xfrm>
                <a:off x="405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2" name="Rectangle 115"/>
              <p:cNvSpPr>
                <a:spLocks noChangeArrowheads="1"/>
              </p:cNvSpPr>
              <p:nvPr/>
            </p:nvSpPr>
            <p:spPr bwMode="auto">
              <a:xfrm>
                <a:off x="409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3</a:t>
                </a:r>
                <a:endParaRPr lang="en-US" altLang="en-US"/>
              </a:p>
            </p:txBody>
          </p:sp>
          <p:sp>
            <p:nvSpPr>
              <p:cNvPr id="32913" name="Rectangle 116"/>
              <p:cNvSpPr>
                <a:spLocks noChangeArrowheads="1"/>
              </p:cNvSpPr>
              <p:nvPr/>
            </p:nvSpPr>
            <p:spPr bwMode="auto">
              <a:xfrm>
                <a:off x="422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4" name="Rectangle 117"/>
              <p:cNvSpPr>
                <a:spLocks noChangeArrowheads="1"/>
              </p:cNvSpPr>
              <p:nvPr/>
            </p:nvSpPr>
            <p:spPr bwMode="auto">
              <a:xfrm>
                <a:off x="427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4</a:t>
                </a:r>
                <a:endParaRPr lang="en-US" altLang="en-US"/>
              </a:p>
            </p:txBody>
          </p:sp>
          <p:sp>
            <p:nvSpPr>
              <p:cNvPr id="32915" name="Rectangle 118"/>
              <p:cNvSpPr>
                <a:spLocks noChangeArrowheads="1"/>
              </p:cNvSpPr>
              <p:nvPr/>
            </p:nvSpPr>
            <p:spPr bwMode="auto">
              <a:xfrm>
                <a:off x="440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6" name="Rectangle 119"/>
              <p:cNvSpPr>
                <a:spLocks noChangeArrowheads="1"/>
              </p:cNvSpPr>
              <p:nvPr/>
            </p:nvSpPr>
            <p:spPr bwMode="auto">
              <a:xfrm>
                <a:off x="4451"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5</a:t>
                </a:r>
                <a:endParaRPr lang="en-US" altLang="en-US"/>
              </a:p>
            </p:txBody>
          </p:sp>
          <p:sp>
            <p:nvSpPr>
              <p:cNvPr id="32917" name="Rectangle 120"/>
              <p:cNvSpPr>
                <a:spLocks noChangeArrowheads="1"/>
              </p:cNvSpPr>
              <p:nvPr/>
            </p:nvSpPr>
            <p:spPr bwMode="auto">
              <a:xfrm>
                <a:off x="458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8" name="Rectangle 121"/>
              <p:cNvSpPr>
                <a:spLocks noChangeArrowheads="1"/>
              </p:cNvSpPr>
              <p:nvPr/>
            </p:nvSpPr>
            <p:spPr bwMode="auto">
              <a:xfrm>
                <a:off x="462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6</a:t>
                </a:r>
                <a:endParaRPr lang="en-US" altLang="en-US"/>
              </a:p>
            </p:txBody>
          </p:sp>
          <p:sp>
            <p:nvSpPr>
              <p:cNvPr id="32919" name="Rectangle 122"/>
              <p:cNvSpPr>
                <a:spLocks noChangeArrowheads="1"/>
              </p:cNvSpPr>
              <p:nvPr/>
            </p:nvSpPr>
            <p:spPr bwMode="auto">
              <a:xfrm>
                <a:off x="476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0" name="Rectangle 123"/>
              <p:cNvSpPr>
                <a:spLocks noChangeArrowheads="1"/>
              </p:cNvSpPr>
              <p:nvPr/>
            </p:nvSpPr>
            <p:spPr bwMode="auto">
              <a:xfrm>
                <a:off x="480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7</a:t>
                </a:r>
                <a:endParaRPr lang="en-US" altLang="en-US"/>
              </a:p>
            </p:txBody>
          </p:sp>
          <p:sp>
            <p:nvSpPr>
              <p:cNvPr id="32921" name="Rectangle 124"/>
              <p:cNvSpPr>
                <a:spLocks noChangeArrowheads="1"/>
              </p:cNvSpPr>
              <p:nvPr/>
            </p:nvSpPr>
            <p:spPr bwMode="auto">
              <a:xfrm>
                <a:off x="493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2" name="Rectangle 125"/>
              <p:cNvSpPr>
                <a:spLocks noChangeArrowheads="1"/>
              </p:cNvSpPr>
              <p:nvPr/>
            </p:nvSpPr>
            <p:spPr bwMode="auto">
              <a:xfrm>
                <a:off x="498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8</a:t>
                </a:r>
                <a:endParaRPr lang="en-US" altLang="en-US"/>
              </a:p>
            </p:txBody>
          </p:sp>
          <p:sp>
            <p:nvSpPr>
              <p:cNvPr id="32923" name="Rectangle 126"/>
              <p:cNvSpPr>
                <a:spLocks noChangeArrowheads="1"/>
              </p:cNvSpPr>
              <p:nvPr/>
            </p:nvSpPr>
            <p:spPr bwMode="auto">
              <a:xfrm>
                <a:off x="511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4" name="Rectangle 127"/>
              <p:cNvSpPr>
                <a:spLocks noChangeArrowheads="1"/>
              </p:cNvSpPr>
              <p:nvPr/>
            </p:nvSpPr>
            <p:spPr bwMode="auto">
              <a:xfrm>
                <a:off x="516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9</a:t>
                </a:r>
                <a:endParaRPr lang="en-US" altLang="en-US"/>
              </a:p>
            </p:txBody>
          </p:sp>
          <p:sp>
            <p:nvSpPr>
              <p:cNvPr id="32925" name="Rectangle 128"/>
              <p:cNvSpPr>
                <a:spLocks noChangeArrowheads="1"/>
              </p:cNvSpPr>
              <p:nvPr/>
            </p:nvSpPr>
            <p:spPr bwMode="auto">
              <a:xfrm>
                <a:off x="5259" y="3470"/>
                <a:ext cx="2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6" name="Rectangle 129"/>
              <p:cNvSpPr>
                <a:spLocks noChangeArrowheads="1"/>
              </p:cNvSpPr>
              <p:nvPr/>
            </p:nvSpPr>
            <p:spPr bwMode="auto">
              <a:xfrm>
                <a:off x="5302" y="3501"/>
                <a:ext cx="10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10</a:t>
                </a:r>
                <a:endParaRPr lang="en-US" altLang="en-US"/>
              </a:p>
            </p:txBody>
          </p:sp>
          <p:sp>
            <p:nvSpPr>
              <p:cNvPr id="32927" name="Rectangle 130"/>
              <p:cNvSpPr>
                <a:spLocks noChangeArrowheads="1"/>
              </p:cNvSpPr>
              <p:nvPr/>
            </p:nvSpPr>
            <p:spPr bwMode="auto">
              <a:xfrm>
                <a:off x="3413" y="318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8" name="Rectangle 131"/>
              <p:cNvSpPr>
                <a:spLocks noChangeArrowheads="1"/>
              </p:cNvSpPr>
              <p:nvPr/>
            </p:nvSpPr>
            <p:spPr bwMode="auto">
              <a:xfrm>
                <a:off x="3456" y="3217"/>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a:t>
                </a:r>
                <a:endParaRPr lang="en-US" altLang="en-US"/>
              </a:p>
            </p:txBody>
          </p:sp>
          <p:sp>
            <p:nvSpPr>
              <p:cNvPr id="32929" name="Rectangle 132"/>
              <p:cNvSpPr>
                <a:spLocks noChangeArrowheads="1"/>
              </p:cNvSpPr>
              <p:nvPr/>
            </p:nvSpPr>
            <p:spPr bwMode="auto">
              <a:xfrm>
                <a:off x="3413" y="300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0" name="Rectangle 133"/>
              <p:cNvSpPr>
                <a:spLocks noChangeArrowheads="1"/>
              </p:cNvSpPr>
              <p:nvPr/>
            </p:nvSpPr>
            <p:spPr bwMode="auto">
              <a:xfrm>
                <a:off x="3456" y="3039"/>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2</a:t>
                </a:r>
                <a:endParaRPr lang="en-US" altLang="en-US"/>
              </a:p>
            </p:txBody>
          </p:sp>
          <p:sp>
            <p:nvSpPr>
              <p:cNvPr id="32931" name="Rectangle 134"/>
              <p:cNvSpPr>
                <a:spLocks noChangeArrowheads="1"/>
              </p:cNvSpPr>
              <p:nvPr/>
            </p:nvSpPr>
            <p:spPr bwMode="auto">
              <a:xfrm>
                <a:off x="3413" y="2831"/>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2" name="Rectangle 135"/>
              <p:cNvSpPr>
                <a:spLocks noChangeArrowheads="1"/>
              </p:cNvSpPr>
              <p:nvPr/>
            </p:nvSpPr>
            <p:spPr bwMode="auto">
              <a:xfrm>
                <a:off x="3456" y="2862"/>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3</a:t>
                </a:r>
                <a:endParaRPr lang="en-US" altLang="en-US"/>
              </a:p>
            </p:txBody>
          </p:sp>
          <p:sp>
            <p:nvSpPr>
              <p:cNvPr id="32933" name="Rectangle 136"/>
              <p:cNvSpPr>
                <a:spLocks noChangeArrowheads="1"/>
              </p:cNvSpPr>
              <p:nvPr/>
            </p:nvSpPr>
            <p:spPr bwMode="auto">
              <a:xfrm>
                <a:off x="3413" y="265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4" name="Rectangle 137"/>
              <p:cNvSpPr>
                <a:spLocks noChangeArrowheads="1"/>
              </p:cNvSpPr>
              <p:nvPr/>
            </p:nvSpPr>
            <p:spPr bwMode="auto">
              <a:xfrm>
                <a:off x="3456" y="2684"/>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4</a:t>
                </a:r>
                <a:endParaRPr lang="en-US" altLang="en-US"/>
              </a:p>
            </p:txBody>
          </p:sp>
          <p:sp>
            <p:nvSpPr>
              <p:cNvPr id="32935" name="Rectangle 138"/>
              <p:cNvSpPr>
                <a:spLocks noChangeArrowheads="1"/>
              </p:cNvSpPr>
              <p:nvPr/>
            </p:nvSpPr>
            <p:spPr bwMode="auto">
              <a:xfrm>
                <a:off x="3413" y="247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6" name="Rectangle 139"/>
              <p:cNvSpPr>
                <a:spLocks noChangeArrowheads="1"/>
              </p:cNvSpPr>
              <p:nvPr/>
            </p:nvSpPr>
            <p:spPr bwMode="auto">
              <a:xfrm>
                <a:off x="3456" y="2508"/>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5</a:t>
                </a:r>
                <a:endParaRPr lang="en-US" altLang="en-US"/>
              </a:p>
            </p:txBody>
          </p:sp>
          <p:sp>
            <p:nvSpPr>
              <p:cNvPr id="32937" name="Rectangle 140"/>
              <p:cNvSpPr>
                <a:spLocks noChangeArrowheads="1"/>
              </p:cNvSpPr>
              <p:nvPr/>
            </p:nvSpPr>
            <p:spPr bwMode="auto">
              <a:xfrm>
                <a:off x="3413" y="229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8" name="Rectangle 141"/>
              <p:cNvSpPr>
                <a:spLocks noChangeArrowheads="1"/>
              </p:cNvSpPr>
              <p:nvPr/>
            </p:nvSpPr>
            <p:spPr bwMode="auto">
              <a:xfrm>
                <a:off x="3456" y="2330"/>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6</a:t>
                </a:r>
                <a:endParaRPr lang="en-US" altLang="en-US"/>
              </a:p>
            </p:txBody>
          </p:sp>
          <p:sp>
            <p:nvSpPr>
              <p:cNvPr id="32939" name="Rectangle 142"/>
              <p:cNvSpPr>
                <a:spLocks noChangeArrowheads="1"/>
              </p:cNvSpPr>
              <p:nvPr/>
            </p:nvSpPr>
            <p:spPr bwMode="auto">
              <a:xfrm>
                <a:off x="3413" y="2121"/>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0" name="Rectangle 143"/>
              <p:cNvSpPr>
                <a:spLocks noChangeArrowheads="1"/>
              </p:cNvSpPr>
              <p:nvPr/>
            </p:nvSpPr>
            <p:spPr bwMode="auto">
              <a:xfrm>
                <a:off x="3456" y="2153"/>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7</a:t>
                </a:r>
                <a:endParaRPr lang="en-US" altLang="en-US"/>
              </a:p>
            </p:txBody>
          </p:sp>
          <p:sp>
            <p:nvSpPr>
              <p:cNvPr id="32941" name="Rectangle 144"/>
              <p:cNvSpPr>
                <a:spLocks noChangeArrowheads="1"/>
              </p:cNvSpPr>
              <p:nvPr/>
            </p:nvSpPr>
            <p:spPr bwMode="auto">
              <a:xfrm>
                <a:off x="3413" y="194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2" name="Rectangle 145"/>
              <p:cNvSpPr>
                <a:spLocks noChangeArrowheads="1"/>
              </p:cNvSpPr>
              <p:nvPr/>
            </p:nvSpPr>
            <p:spPr bwMode="auto">
              <a:xfrm>
                <a:off x="3456" y="1975"/>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8</a:t>
                </a:r>
                <a:endParaRPr lang="en-US" altLang="en-US"/>
              </a:p>
            </p:txBody>
          </p:sp>
          <p:sp>
            <p:nvSpPr>
              <p:cNvPr id="32943" name="Rectangle 146"/>
              <p:cNvSpPr>
                <a:spLocks noChangeArrowheads="1"/>
              </p:cNvSpPr>
              <p:nvPr/>
            </p:nvSpPr>
            <p:spPr bwMode="auto">
              <a:xfrm>
                <a:off x="3413" y="1766"/>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4" name="Rectangle 147"/>
              <p:cNvSpPr>
                <a:spLocks noChangeArrowheads="1"/>
              </p:cNvSpPr>
              <p:nvPr/>
            </p:nvSpPr>
            <p:spPr bwMode="auto">
              <a:xfrm>
                <a:off x="3456" y="1797"/>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9</a:t>
                </a:r>
                <a:endParaRPr lang="en-US" altLang="en-US"/>
              </a:p>
            </p:txBody>
          </p:sp>
          <p:sp>
            <p:nvSpPr>
              <p:cNvPr id="32945" name="Rectangle 148"/>
              <p:cNvSpPr>
                <a:spLocks noChangeArrowheads="1"/>
              </p:cNvSpPr>
              <p:nvPr/>
            </p:nvSpPr>
            <p:spPr bwMode="auto">
              <a:xfrm>
                <a:off x="3590" y="3464"/>
                <a:ext cx="177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6" name="Rectangle 149"/>
              <p:cNvSpPr>
                <a:spLocks noChangeArrowheads="1"/>
              </p:cNvSpPr>
              <p:nvPr/>
            </p:nvSpPr>
            <p:spPr bwMode="auto">
              <a:xfrm>
                <a:off x="3585" y="1695"/>
                <a:ext cx="11" cy="1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sp>
          <p:nvSpPr>
            <p:cNvPr id="32795" name="Oval 150"/>
            <p:cNvSpPr>
              <a:spLocks noChangeArrowheads="1"/>
            </p:cNvSpPr>
            <p:nvPr/>
          </p:nvSpPr>
          <p:spPr bwMode="auto">
            <a:xfrm>
              <a:off x="3816" y="2836"/>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6" name="Oval 151"/>
            <p:cNvSpPr>
              <a:spLocks noChangeArrowheads="1"/>
            </p:cNvSpPr>
            <p:nvPr/>
          </p:nvSpPr>
          <p:spPr bwMode="auto">
            <a:xfrm>
              <a:off x="3981" y="2547"/>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7" name="Oval 152"/>
            <p:cNvSpPr>
              <a:spLocks noChangeArrowheads="1"/>
            </p:cNvSpPr>
            <p:nvPr/>
          </p:nvSpPr>
          <p:spPr bwMode="auto">
            <a:xfrm>
              <a:off x="3803" y="2547"/>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8" name="Oval 153"/>
            <p:cNvSpPr>
              <a:spLocks noChangeArrowheads="1"/>
            </p:cNvSpPr>
            <p:nvPr/>
          </p:nvSpPr>
          <p:spPr bwMode="auto">
            <a:xfrm>
              <a:off x="4087" y="2724"/>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9" name="Oval 154"/>
            <p:cNvSpPr>
              <a:spLocks noChangeArrowheads="1"/>
            </p:cNvSpPr>
            <p:nvPr/>
          </p:nvSpPr>
          <p:spPr bwMode="auto">
            <a:xfrm>
              <a:off x="4908" y="2158"/>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0" name="Oval 155"/>
            <p:cNvSpPr>
              <a:spLocks noChangeArrowheads="1"/>
            </p:cNvSpPr>
            <p:nvPr/>
          </p:nvSpPr>
          <p:spPr bwMode="auto">
            <a:xfrm>
              <a:off x="5073" y="1869"/>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1" name="Oval 156"/>
            <p:cNvSpPr>
              <a:spLocks noChangeArrowheads="1"/>
            </p:cNvSpPr>
            <p:nvPr/>
          </p:nvSpPr>
          <p:spPr bwMode="auto">
            <a:xfrm>
              <a:off x="4895" y="1869"/>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2" name="Oval 157"/>
            <p:cNvSpPr>
              <a:spLocks noChangeArrowheads="1"/>
            </p:cNvSpPr>
            <p:nvPr/>
          </p:nvSpPr>
          <p:spPr bwMode="auto">
            <a:xfrm>
              <a:off x="5179" y="2046"/>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3" name="Oval 158"/>
            <p:cNvSpPr>
              <a:spLocks noChangeArrowheads="1"/>
            </p:cNvSpPr>
            <p:nvPr/>
          </p:nvSpPr>
          <p:spPr bwMode="auto">
            <a:xfrm>
              <a:off x="4974" y="2644"/>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4" name="Oval 159"/>
            <p:cNvSpPr>
              <a:spLocks noChangeArrowheads="1"/>
            </p:cNvSpPr>
            <p:nvPr/>
          </p:nvSpPr>
          <p:spPr bwMode="auto">
            <a:xfrm>
              <a:off x="5139" y="2355"/>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5" name="Oval 160"/>
            <p:cNvSpPr>
              <a:spLocks noChangeArrowheads="1"/>
            </p:cNvSpPr>
            <p:nvPr/>
          </p:nvSpPr>
          <p:spPr bwMode="auto">
            <a:xfrm>
              <a:off x="4961" y="2355"/>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6" name="Oval 161"/>
            <p:cNvSpPr>
              <a:spLocks noChangeArrowheads="1"/>
            </p:cNvSpPr>
            <p:nvPr/>
          </p:nvSpPr>
          <p:spPr bwMode="auto">
            <a:xfrm>
              <a:off x="5245" y="2532"/>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sp>
        <p:nvSpPr>
          <p:cNvPr id="32774" name="Oval 162"/>
          <p:cNvSpPr>
            <a:spLocks noChangeArrowheads="1"/>
          </p:cNvSpPr>
          <p:nvPr/>
        </p:nvSpPr>
        <p:spPr bwMode="auto">
          <a:xfrm>
            <a:off x="5543550" y="4286250"/>
            <a:ext cx="133350" cy="133350"/>
          </a:xfrm>
          <a:prstGeom prst="ellipse">
            <a:avLst/>
          </a:prstGeom>
          <a:solidFill>
            <a:srgbClr val="FF00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75" name="Oval 163"/>
          <p:cNvSpPr>
            <a:spLocks noChangeArrowheads="1"/>
          </p:cNvSpPr>
          <p:nvPr/>
        </p:nvSpPr>
        <p:spPr bwMode="auto">
          <a:xfrm>
            <a:off x="8058150" y="3238500"/>
            <a:ext cx="133350" cy="133350"/>
          </a:xfrm>
          <a:prstGeom prst="ellipse">
            <a:avLst/>
          </a:prstGeom>
          <a:solidFill>
            <a:srgbClr val="FF00FF"/>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76" name="Line 164"/>
          <p:cNvSpPr>
            <a:spLocks noChangeShapeType="1"/>
          </p:cNvSpPr>
          <p:nvPr/>
        </p:nvSpPr>
        <p:spPr bwMode="auto">
          <a:xfrm flipH="1" flipV="1">
            <a:off x="5476875" y="4102100"/>
            <a:ext cx="92075"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165"/>
          <p:cNvSpPr>
            <a:spLocks noChangeShapeType="1"/>
          </p:cNvSpPr>
          <p:nvPr/>
        </p:nvSpPr>
        <p:spPr bwMode="auto">
          <a:xfrm flipV="1">
            <a:off x="5645150" y="4092575"/>
            <a:ext cx="142875"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Line 166"/>
          <p:cNvSpPr>
            <a:spLocks noChangeShapeType="1"/>
          </p:cNvSpPr>
          <p:nvPr/>
        </p:nvSpPr>
        <p:spPr bwMode="auto">
          <a:xfrm flipH="1">
            <a:off x="5505450" y="4413250"/>
            <a:ext cx="73025" cy="174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167"/>
          <p:cNvSpPr>
            <a:spLocks noChangeShapeType="1"/>
          </p:cNvSpPr>
          <p:nvPr/>
        </p:nvSpPr>
        <p:spPr bwMode="auto">
          <a:xfrm>
            <a:off x="5676900" y="4371975"/>
            <a:ext cx="311150" cy="41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68"/>
          <p:cNvSpPr>
            <a:spLocks noChangeShapeType="1"/>
          </p:cNvSpPr>
          <p:nvPr/>
        </p:nvSpPr>
        <p:spPr bwMode="auto">
          <a:xfrm flipH="1" flipV="1">
            <a:off x="7832725" y="2638425"/>
            <a:ext cx="2635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Line 169"/>
          <p:cNvSpPr>
            <a:spLocks noChangeShapeType="1"/>
          </p:cNvSpPr>
          <p:nvPr/>
        </p:nvSpPr>
        <p:spPr bwMode="auto">
          <a:xfrm flipV="1">
            <a:off x="8128000" y="2641600"/>
            <a:ext cx="53975" cy="593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70"/>
          <p:cNvSpPr>
            <a:spLocks noChangeShapeType="1"/>
          </p:cNvSpPr>
          <p:nvPr/>
        </p:nvSpPr>
        <p:spPr bwMode="auto">
          <a:xfrm flipV="1">
            <a:off x="8159750" y="3006725"/>
            <a:ext cx="206375"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71"/>
          <p:cNvSpPr>
            <a:spLocks noChangeShapeType="1"/>
          </p:cNvSpPr>
          <p:nvPr/>
        </p:nvSpPr>
        <p:spPr bwMode="auto">
          <a:xfrm flipH="1" flipV="1">
            <a:off x="7908925" y="3225800"/>
            <a:ext cx="152400" cy="47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172"/>
          <p:cNvSpPr>
            <a:spLocks noChangeShapeType="1"/>
          </p:cNvSpPr>
          <p:nvPr/>
        </p:nvSpPr>
        <p:spPr bwMode="auto">
          <a:xfrm flipH="1">
            <a:off x="7988300" y="3362325"/>
            <a:ext cx="10160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73"/>
          <p:cNvSpPr>
            <a:spLocks noChangeShapeType="1"/>
          </p:cNvSpPr>
          <p:nvPr/>
        </p:nvSpPr>
        <p:spPr bwMode="auto">
          <a:xfrm>
            <a:off x="8169275" y="3359150"/>
            <a:ext cx="123825"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74"/>
          <p:cNvSpPr>
            <a:spLocks noChangeShapeType="1"/>
          </p:cNvSpPr>
          <p:nvPr/>
        </p:nvSpPr>
        <p:spPr bwMode="auto">
          <a:xfrm flipH="1">
            <a:off x="7988300" y="3368675"/>
            <a:ext cx="130175" cy="800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175"/>
          <p:cNvSpPr>
            <a:spLocks noChangeShapeType="1"/>
          </p:cNvSpPr>
          <p:nvPr/>
        </p:nvSpPr>
        <p:spPr bwMode="auto">
          <a:xfrm flipH="1" flipV="1">
            <a:off x="8369300" y="3686175"/>
            <a:ext cx="149225" cy="250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176"/>
          <p:cNvSpPr>
            <a:spLocks noChangeShapeType="1"/>
          </p:cNvSpPr>
          <p:nvPr/>
        </p:nvSpPr>
        <p:spPr bwMode="auto">
          <a:xfrm flipV="1">
            <a:off x="1676400" y="4724400"/>
            <a:ext cx="361950" cy="127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9" name="Text Box 177"/>
          <p:cNvSpPr txBox="1">
            <a:spLocks noChangeArrowheads="1"/>
          </p:cNvSpPr>
          <p:nvPr/>
        </p:nvSpPr>
        <p:spPr bwMode="auto">
          <a:xfrm>
            <a:off x="381000" y="6248400"/>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Objective Function</a:t>
            </a:r>
          </a:p>
        </p:txBody>
      </p:sp>
      <p:sp>
        <p:nvSpPr>
          <p:cNvPr id="32790" name="TextBox 177"/>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671824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33375" y="1371600"/>
            <a:ext cx="8353425"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sz="3200" b="1"/>
              <a:t>Partition Algorithm 1: k-means 	</a:t>
            </a:r>
          </a:p>
          <a:p>
            <a:pPr>
              <a:spcBef>
                <a:spcPct val="50000"/>
              </a:spcBef>
            </a:pPr>
            <a:r>
              <a:rPr lang="en-US" altLang="en-US"/>
              <a:t>1. Decide on a value for </a:t>
            </a:r>
            <a:r>
              <a:rPr lang="en-US" altLang="en-US" i="1"/>
              <a:t>k</a:t>
            </a:r>
            <a:r>
              <a:rPr lang="en-US" altLang="en-US"/>
              <a:t>.	</a:t>
            </a:r>
          </a:p>
          <a:p>
            <a:pPr>
              <a:spcBef>
                <a:spcPct val="50000"/>
              </a:spcBef>
            </a:pPr>
            <a:r>
              <a:rPr lang="en-US" altLang="en-US"/>
              <a:t>2. Initialize the </a:t>
            </a:r>
            <a:r>
              <a:rPr lang="en-US" altLang="en-US" i="1"/>
              <a:t>k</a:t>
            </a:r>
            <a:r>
              <a:rPr lang="en-US" altLang="en-US"/>
              <a:t> cluster centers (randomly, if necessary).</a:t>
            </a:r>
          </a:p>
          <a:p>
            <a:pPr>
              <a:spcBef>
                <a:spcPct val="50000"/>
              </a:spcBef>
            </a:pPr>
            <a:r>
              <a:rPr lang="en-US" altLang="en-US"/>
              <a:t>3. Decide the class memberships of the </a:t>
            </a:r>
            <a:r>
              <a:rPr lang="en-US" altLang="en-US" i="1"/>
              <a:t>N</a:t>
            </a:r>
            <a:r>
              <a:rPr lang="en-US" altLang="en-US"/>
              <a:t> objects by assigning them to the nearest cluster center.	</a:t>
            </a:r>
          </a:p>
          <a:p>
            <a:pPr>
              <a:spcBef>
                <a:spcPct val="50000"/>
              </a:spcBef>
            </a:pPr>
            <a:r>
              <a:rPr lang="en-US" altLang="en-US"/>
              <a:t>4. Re-estimate the </a:t>
            </a:r>
            <a:r>
              <a:rPr lang="en-US" altLang="en-US" i="1"/>
              <a:t>k</a:t>
            </a:r>
            <a:r>
              <a:rPr lang="en-US" altLang="en-US"/>
              <a:t> cluster centers, by assuming the memberships found above are correct.	</a:t>
            </a:r>
          </a:p>
          <a:p>
            <a:pPr>
              <a:spcBef>
                <a:spcPct val="50000"/>
              </a:spcBef>
            </a:pPr>
            <a:r>
              <a:rPr lang="en-US" altLang="en-US"/>
              <a:t>5. If none of the </a:t>
            </a:r>
            <a:r>
              <a:rPr lang="en-US" altLang="en-US" i="1"/>
              <a:t>N</a:t>
            </a:r>
            <a:r>
              <a:rPr lang="en-US" altLang="en-US"/>
              <a:t> objects changed membership in the last iteration, exit. Otherwise goto 3.	</a:t>
            </a:r>
          </a:p>
        </p:txBody>
      </p:sp>
      <p:sp>
        <p:nvSpPr>
          <p:cNvPr id="33795" name="TextBox 2"/>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616699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2"/>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19" name="Rectangle 43"/>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20" name="Line 44"/>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Line 45"/>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46"/>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47"/>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48"/>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Rectangle 49"/>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26" name="Line 50"/>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51"/>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52"/>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53"/>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54"/>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55"/>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56"/>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57"/>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58"/>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59"/>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60"/>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61"/>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62"/>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63"/>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Freeform 64"/>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4841" name="Rectangle 65"/>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4842" name="Rectangle 66"/>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4843" name="Rectangle 67"/>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4844" name="Rectangle 68"/>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4845" name="Rectangle 69"/>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4846" name="Rectangle 70"/>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4847" name="Rectangle 71"/>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4848" name="Rectangle 72"/>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4849" name="Rectangle 73"/>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4850" name="Rectangle 74"/>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4851" name="Rectangle 75"/>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4852" name="Rectangle 76"/>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4195"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1</a:t>
            </a:r>
          </a:p>
        </p:txBody>
      </p:sp>
      <p:sp>
        <p:nvSpPr>
          <p:cNvPr id="34854"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sp>
        <p:nvSpPr>
          <p:cNvPr id="34855" name="AutoShape 5"/>
          <p:cNvSpPr>
            <a:spLocks noChangeArrowheads="1"/>
          </p:cNvSpPr>
          <p:nvPr/>
        </p:nvSpPr>
        <p:spPr bwMode="auto">
          <a:xfrm>
            <a:off x="32004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6" name="AutoShape 6"/>
          <p:cNvSpPr>
            <a:spLocks noChangeArrowheads="1"/>
          </p:cNvSpPr>
          <p:nvPr/>
        </p:nvSpPr>
        <p:spPr bwMode="auto">
          <a:xfrm>
            <a:off x="3352800" y="4876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7" name="AutoShape 7"/>
          <p:cNvSpPr>
            <a:spLocks noChangeArrowheads="1"/>
          </p:cNvSpPr>
          <p:nvPr/>
        </p:nvSpPr>
        <p:spPr bwMode="auto">
          <a:xfrm>
            <a:off x="31242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8" name="AutoShape 8"/>
          <p:cNvSpPr>
            <a:spLocks noChangeArrowheads="1"/>
          </p:cNvSpPr>
          <p:nvPr/>
        </p:nvSpPr>
        <p:spPr bwMode="auto">
          <a:xfrm>
            <a:off x="2895600" y="4419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9" name="AutoShape 9"/>
          <p:cNvSpPr>
            <a:spLocks noChangeArrowheads="1"/>
          </p:cNvSpPr>
          <p:nvPr/>
        </p:nvSpPr>
        <p:spPr bwMode="auto">
          <a:xfrm>
            <a:off x="28956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0" name="AutoShape 10"/>
          <p:cNvSpPr>
            <a:spLocks noChangeArrowheads="1"/>
          </p:cNvSpPr>
          <p:nvPr/>
        </p:nvSpPr>
        <p:spPr bwMode="auto">
          <a:xfrm>
            <a:off x="2895600" y="3581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1" name="AutoShape 11"/>
          <p:cNvSpPr>
            <a:spLocks noChangeArrowheads="1"/>
          </p:cNvSpPr>
          <p:nvPr/>
        </p:nvSpPr>
        <p:spPr bwMode="auto">
          <a:xfrm>
            <a:off x="28956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2" name="AutoShape 12"/>
          <p:cNvSpPr>
            <a:spLocks noChangeArrowheads="1"/>
          </p:cNvSpPr>
          <p:nvPr/>
        </p:nvSpPr>
        <p:spPr bwMode="auto">
          <a:xfrm>
            <a:off x="2438400" y="4114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3" name="AutoShape 13"/>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4" name="AutoShape 14"/>
          <p:cNvSpPr>
            <a:spLocks noChangeArrowheads="1"/>
          </p:cNvSpPr>
          <p:nvPr/>
        </p:nvSpPr>
        <p:spPr bwMode="auto">
          <a:xfrm>
            <a:off x="67056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5" name="AutoShape 15"/>
          <p:cNvSpPr>
            <a:spLocks noChangeArrowheads="1"/>
          </p:cNvSpPr>
          <p:nvPr/>
        </p:nvSpPr>
        <p:spPr bwMode="auto">
          <a:xfrm>
            <a:off x="7162800" y="1905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6" name="AutoShape 16"/>
          <p:cNvSpPr>
            <a:spLocks noChangeArrowheads="1"/>
          </p:cNvSpPr>
          <p:nvPr/>
        </p:nvSpPr>
        <p:spPr bwMode="auto">
          <a:xfrm>
            <a:off x="70104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7" name="AutoShape 17"/>
          <p:cNvSpPr>
            <a:spLocks noChangeArrowheads="1"/>
          </p:cNvSpPr>
          <p:nvPr/>
        </p:nvSpPr>
        <p:spPr bwMode="auto">
          <a:xfrm>
            <a:off x="6858000" y="2209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8" name="AutoShape 18"/>
          <p:cNvSpPr>
            <a:spLocks noChangeArrowheads="1"/>
          </p:cNvSpPr>
          <p:nvPr/>
        </p:nvSpPr>
        <p:spPr bwMode="auto">
          <a:xfrm>
            <a:off x="7162800" y="2362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9" name="AutoShape 19"/>
          <p:cNvSpPr>
            <a:spLocks noChangeArrowheads="1"/>
          </p:cNvSpPr>
          <p:nvPr/>
        </p:nvSpPr>
        <p:spPr bwMode="auto">
          <a:xfrm>
            <a:off x="7467600" y="2743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0" name="AutoShape 20"/>
          <p:cNvSpPr>
            <a:spLocks noChangeArrowheads="1"/>
          </p:cNvSpPr>
          <p:nvPr/>
        </p:nvSpPr>
        <p:spPr bwMode="auto">
          <a:xfrm>
            <a:off x="57150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1" name="AutoShape 21"/>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2" name="AutoShape 22"/>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3" name="AutoShape 23"/>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4" name="AutoShape 24"/>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5" name="AutoShape 25"/>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6" name="AutoShape 26"/>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7" name="AutoShape 27"/>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8" name="AutoShape 28"/>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9" name="AutoShape 29"/>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0" name="AutoShape 30"/>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1" name="AutoShape 31"/>
          <p:cNvSpPr>
            <a:spLocks noChangeArrowheads="1"/>
          </p:cNvSpPr>
          <p:nvPr/>
        </p:nvSpPr>
        <p:spPr bwMode="auto">
          <a:xfrm>
            <a:off x="6629400" y="2590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2" name="Group 32"/>
          <p:cNvGrpSpPr>
            <a:grpSpLocks/>
          </p:cNvGrpSpPr>
          <p:nvPr/>
        </p:nvGrpSpPr>
        <p:grpSpPr bwMode="auto">
          <a:xfrm>
            <a:off x="3657600" y="2286000"/>
            <a:ext cx="2743200" cy="3276600"/>
            <a:chOff x="2304" y="1440"/>
            <a:chExt cx="1728" cy="2064"/>
          </a:xfrm>
        </p:grpSpPr>
        <p:grpSp>
          <p:nvGrpSpPr>
            <p:cNvPr id="34884" name="Group 33"/>
            <p:cNvGrpSpPr>
              <a:grpSpLocks/>
            </p:cNvGrpSpPr>
            <p:nvPr/>
          </p:nvGrpSpPr>
          <p:grpSpPr bwMode="auto">
            <a:xfrm>
              <a:off x="2784" y="1440"/>
              <a:ext cx="432" cy="336"/>
              <a:chOff x="192" y="1824"/>
              <a:chExt cx="432" cy="336"/>
            </a:xfrm>
          </p:grpSpPr>
          <p:sp>
            <p:nvSpPr>
              <p:cNvPr id="34891" name="Oval 34"/>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92" name="Text Box 35"/>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4885" name="Group 36"/>
            <p:cNvGrpSpPr>
              <a:grpSpLocks/>
            </p:cNvGrpSpPr>
            <p:nvPr/>
          </p:nvGrpSpPr>
          <p:grpSpPr bwMode="auto">
            <a:xfrm>
              <a:off x="2304" y="2160"/>
              <a:ext cx="432" cy="336"/>
              <a:chOff x="192" y="1824"/>
              <a:chExt cx="432" cy="336"/>
            </a:xfrm>
          </p:grpSpPr>
          <p:sp>
            <p:nvSpPr>
              <p:cNvPr id="34889" name="Oval 37"/>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90" name="Text Box 38"/>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4886" name="Group 39"/>
            <p:cNvGrpSpPr>
              <a:grpSpLocks/>
            </p:cNvGrpSpPr>
            <p:nvPr/>
          </p:nvGrpSpPr>
          <p:grpSpPr bwMode="auto">
            <a:xfrm>
              <a:off x="3600" y="3168"/>
              <a:ext cx="432" cy="336"/>
              <a:chOff x="192" y="1824"/>
              <a:chExt cx="432" cy="336"/>
            </a:xfrm>
          </p:grpSpPr>
          <p:sp>
            <p:nvSpPr>
              <p:cNvPr id="34887" name="Oval 40"/>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8" name="Text Box 41"/>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grpSp>
      <p:sp>
        <p:nvSpPr>
          <p:cNvPr id="34883" name="TextBox 75"/>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367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5"/>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43" name="Rectangle 46"/>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44" name="Line 47"/>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Line 48"/>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49"/>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Line 50"/>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51"/>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Rectangle 52"/>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50" name="Line 53"/>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54"/>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55"/>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56"/>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57"/>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58"/>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59"/>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60"/>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61"/>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Line 62"/>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63"/>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64"/>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Line 65"/>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3" name="Line 66"/>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4" name="Freeform 67"/>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5865" name="Rectangle 68"/>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5866" name="Rectangle 69"/>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5867" name="Rectangle 70"/>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5868" name="Rectangle 71"/>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5869" name="Rectangle 72"/>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5870" name="Rectangle 73"/>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5871" name="Rectangle 74"/>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5872" name="Rectangle 75"/>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5873" name="Rectangle 76"/>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5874" name="Rectangle 77"/>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5875" name="Rectangle 78"/>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5876" name="Rectangle 79"/>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5219"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2</a:t>
            </a:r>
          </a:p>
        </p:txBody>
      </p:sp>
      <p:sp>
        <p:nvSpPr>
          <p:cNvPr id="35878"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5879" name="Group 5"/>
          <p:cNvGrpSpPr>
            <a:grpSpLocks/>
          </p:cNvGrpSpPr>
          <p:nvPr/>
        </p:nvGrpSpPr>
        <p:grpSpPr bwMode="auto">
          <a:xfrm>
            <a:off x="4419600" y="2286000"/>
            <a:ext cx="685800" cy="533400"/>
            <a:chOff x="192" y="1824"/>
            <a:chExt cx="432" cy="336"/>
          </a:xfrm>
        </p:grpSpPr>
        <p:sp>
          <p:nvSpPr>
            <p:cNvPr id="35921"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22"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5880" name="Group 8"/>
          <p:cNvGrpSpPr>
            <a:grpSpLocks/>
          </p:cNvGrpSpPr>
          <p:nvPr/>
        </p:nvGrpSpPr>
        <p:grpSpPr bwMode="auto">
          <a:xfrm>
            <a:off x="3657600" y="3429000"/>
            <a:ext cx="685800" cy="533400"/>
            <a:chOff x="192" y="1824"/>
            <a:chExt cx="432" cy="336"/>
          </a:xfrm>
        </p:grpSpPr>
        <p:sp>
          <p:nvSpPr>
            <p:cNvPr id="35919"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20"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5881" name="Group 11"/>
          <p:cNvGrpSpPr>
            <a:grpSpLocks/>
          </p:cNvGrpSpPr>
          <p:nvPr/>
        </p:nvGrpSpPr>
        <p:grpSpPr bwMode="auto">
          <a:xfrm>
            <a:off x="5715000" y="5029200"/>
            <a:ext cx="685800" cy="533400"/>
            <a:chOff x="192" y="1824"/>
            <a:chExt cx="432" cy="336"/>
          </a:xfrm>
        </p:grpSpPr>
        <p:sp>
          <p:nvSpPr>
            <p:cNvPr id="35917"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18"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5882"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3"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4"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5"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6" name="AutoShape 18"/>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7"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8"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9"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0" name="AutoShape 22"/>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1"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2"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3"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4"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5"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6"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7"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8" name="AutoShape 30"/>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9"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0"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1"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2"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3"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4"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5"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6"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7"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8"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5" name="Group 41"/>
          <p:cNvGrpSpPr>
            <a:grpSpLocks/>
          </p:cNvGrpSpPr>
          <p:nvPr/>
        </p:nvGrpSpPr>
        <p:grpSpPr bwMode="auto">
          <a:xfrm>
            <a:off x="3505200" y="2438400"/>
            <a:ext cx="2895600" cy="2590800"/>
            <a:chOff x="2208" y="1536"/>
            <a:chExt cx="1824" cy="1632"/>
          </a:xfrm>
        </p:grpSpPr>
        <p:sp>
          <p:nvSpPr>
            <p:cNvPr id="35914" name="Line 42"/>
            <p:cNvSpPr>
              <a:spLocks noChangeShapeType="1"/>
            </p:cNvSpPr>
            <p:nvPr/>
          </p:nvSpPr>
          <p:spPr bwMode="auto">
            <a:xfrm>
              <a:off x="2976" y="1536"/>
              <a:ext cx="96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5" name="Line 43"/>
            <p:cNvSpPr>
              <a:spLocks noChangeShapeType="1"/>
            </p:cNvSpPr>
            <p:nvPr/>
          </p:nvSpPr>
          <p:spPr bwMode="auto">
            <a:xfrm flipH="1">
              <a:off x="2208" y="2352"/>
              <a:ext cx="14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6" name="Line 44"/>
            <p:cNvSpPr>
              <a:spLocks noChangeShapeType="1"/>
            </p:cNvSpPr>
            <p:nvPr/>
          </p:nvSpPr>
          <p:spPr bwMode="auto">
            <a:xfrm flipV="1">
              <a:off x="3744" y="2688"/>
              <a:ext cx="288"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5910" name="Line 82"/>
          <p:cNvSpPr>
            <a:spLocks noChangeShapeType="1"/>
          </p:cNvSpPr>
          <p:nvPr/>
        </p:nvSpPr>
        <p:spPr bwMode="auto">
          <a:xfrm flipH="1" flipV="1">
            <a:off x="2057400" y="1752600"/>
            <a:ext cx="2971800" cy="19050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1" name="Line 83"/>
          <p:cNvSpPr>
            <a:spLocks noChangeShapeType="1"/>
          </p:cNvSpPr>
          <p:nvPr/>
        </p:nvSpPr>
        <p:spPr bwMode="auto">
          <a:xfrm flipH="1">
            <a:off x="4038600" y="3657600"/>
            <a:ext cx="990600" cy="18288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2" name="Line 84"/>
          <p:cNvSpPr>
            <a:spLocks noChangeShapeType="1"/>
          </p:cNvSpPr>
          <p:nvPr/>
        </p:nvSpPr>
        <p:spPr bwMode="auto">
          <a:xfrm flipV="1">
            <a:off x="5029200" y="3657600"/>
            <a:ext cx="2895600"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3" name="TextBox 8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719297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8"/>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67" name="Rectangle 69"/>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68" name="Line 70"/>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71"/>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72"/>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3"/>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74"/>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Rectangle 75"/>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74" name="Line 76"/>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77"/>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78"/>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79"/>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80"/>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81"/>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82"/>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83"/>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84"/>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85"/>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86"/>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87"/>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88"/>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89"/>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Freeform 90"/>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6889" name="Rectangle 91"/>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6890" name="Rectangle 92"/>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6891" name="Rectangle 93"/>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6892" name="Rectangle 94"/>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6893" name="Rectangle 95"/>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6894" name="Rectangle 96"/>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6895" name="Rectangle 97"/>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6896" name="Rectangle 98"/>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6897" name="Rectangle 99"/>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6898" name="Rectangle 100"/>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6899" name="Rectangle 101"/>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6900" name="Rectangle 102"/>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6243"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3</a:t>
            </a:r>
          </a:p>
        </p:txBody>
      </p:sp>
      <p:sp>
        <p:nvSpPr>
          <p:cNvPr id="36902"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6903" name="Group 5"/>
          <p:cNvGrpSpPr>
            <a:grpSpLocks/>
          </p:cNvGrpSpPr>
          <p:nvPr/>
        </p:nvGrpSpPr>
        <p:grpSpPr bwMode="auto">
          <a:xfrm>
            <a:off x="6172200" y="2133600"/>
            <a:ext cx="685800" cy="533400"/>
            <a:chOff x="192" y="1824"/>
            <a:chExt cx="432" cy="336"/>
          </a:xfrm>
        </p:grpSpPr>
        <p:sp>
          <p:nvSpPr>
            <p:cNvPr id="36965"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6"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6904" name="Group 8"/>
          <p:cNvGrpSpPr>
            <a:grpSpLocks/>
          </p:cNvGrpSpPr>
          <p:nvPr/>
        </p:nvGrpSpPr>
        <p:grpSpPr bwMode="auto">
          <a:xfrm>
            <a:off x="3124200" y="4343400"/>
            <a:ext cx="685800" cy="533400"/>
            <a:chOff x="192" y="1824"/>
            <a:chExt cx="432" cy="336"/>
          </a:xfrm>
        </p:grpSpPr>
        <p:sp>
          <p:nvSpPr>
            <p:cNvPr id="3696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4"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6905" name="Group 11"/>
          <p:cNvGrpSpPr>
            <a:grpSpLocks/>
          </p:cNvGrpSpPr>
          <p:nvPr/>
        </p:nvGrpSpPr>
        <p:grpSpPr bwMode="auto">
          <a:xfrm>
            <a:off x="6248400" y="4038600"/>
            <a:ext cx="685800" cy="533400"/>
            <a:chOff x="192" y="1824"/>
            <a:chExt cx="432" cy="336"/>
          </a:xfrm>
        </p:grpSpPr>
        <p:sp>
          <p:nvSpPr>
            <p:cNvPr id="36961"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2"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6906" name="AutoShape 14"/>
          <p:cNvSpPr>
            <a:spLocks noChangeArrowheads="1"/>
          </p:cNvSpPr>
          <p:nvPr/>
        </p:nvSpPr>
        <p:spPr bwMode="auto">
          <a:xfrm>
            <a:off x="3200400" y="46482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7" name="AutoShape 15"/>
          <p:cNvSpPr>
            <a:spLocks noChangeArrowheads="1"/>
          </p:cNvSpPr>
          <p:nvPr/>
        </p:nvSpPr>
        <p:spPr bwMode="auto">
          <a:xfrm>
            <a:off x="3352800" y="48768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8" name="AutoShape 16"/>
          <p:cNvSpPr>
            <a:spLocks noChangeArrowheads="1"/>
          </p:cNvSpPr>
          <p:nvPr/>
        </p:nvSpPr>
        <p:spPr bwMode="auto">
          <a:xfrm>
            <a:off x="3124200" y="5105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9" name="AutoShape 17"/>
          <p:cNvSpPr>
            <a:spLocks noChangeArrowheads="1"/>
          </p:cNvSpPr>
          <p:nvPr/>
        </p:nvSpPr>
        <p:spPr bwMode="auto">
          <a:xfrm>
            <a:off x="2895600" y="44196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0" name="AutoShape 18"/>
          <p:cNvSpPr>
            <a:spLocks noChangeArrowheads="1"/>
          </p:cNvSpPr>
          <p:nvPr/>
        </p:nvSpPr>
        <p:spPr bwMode="auto">
          <a:xfrm>
            <a:off x="2895600" y="20574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1" name="AutoShape 19"/>
          <p:cNvSpPr>
            <a:spLocks noChangeArrowheads="1"/>
          </p:cNvSpPr>
          <p:nvPr/>
        </p:nvSpPr>
        <p:spPr bwMode="auto">
          <a:xfrm>
            <a:off x="2895600" y="3581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2" name="AutoShape 20"/>
          <p:cNvSpPr>
            <a:spLocks noChangeArrowheads="1"/>
          </p:cNvSpPr>
          <p:nvPr/>
        </p:nvSpPr>
        <p:spPr bwMode="auto">
          <a:xfrm>
            <a:off x="2895600" y="5105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3" name="AutoShape 21"/>
          <p:cNvSpPr>
            <a:spLocks noChangeArrowheads="1"/>
          </p:cNvSpPr>
          <p:nvPr/>
        </p:nvSpPr>
        <p:spPr bwMode="auto">
          <a:xfrm>
            <a:off x="2438400" y="41148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4" name="AutoShape 22"/>
          <p:cNvSpPr>
            <a:spLocks noChangeArrowheads="1"/>
          </p:cNvSpPr>
          <p:nvPr/>
        </p:nvSpPr>
        <p:spPr bwMode="auto">
          <a:xfrm>
            <a:off x="4572000" y="38100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5" name="AutoShape 23"/>
          <p:cNvSpPr>
            <a:spLocks noChangeArrowheads="1"/>
          </p:cNvSpPr>
          <p:nvPr/>
        </p:nvSpPr>
        <p:spPr bwMode="auto">
          <a:xfrm>
            <a:off x="6705600" y="1828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6" name="AutoShape 24"/>
          <p:cNvSpPr>
            <a:spLocks noChangeArrowheads="1"/>
          </p:cNvSpPr>
          <p:nvPr/>
        </p:nvSpPr>
        <p:spPr bwMode="auto">
          <a:xfrm>
            <a:off x="7162800" y="19050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7" name="AutoShape 25"/>
          <p:cNvSpPr>
            <a:spLocks noChangeArrowheads="1"/>
          </p:cNvSpPr>
          <p:nvPr/>
        </p:nvSpPr>
        <p:spPr bwMode="auto">
          <a:xfrm>
            <a:off x="7010400" y="20574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8" name="AutoShape 26"/>
          <p:cNvSpPr>
            <a:spLocks noChangeArrowheads="1"/>
          </p:cNvSpPr>
          <p:nvPr/>
        </p:nvSpPr>
        <p:spPr bwMode="auto">
          <a:xfrm>
            <a:off x="6858000" y="2209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9" name="AutoShape 27"/>
          <p:cNvSpPr>
            <a:spLocks noChangeArrowheads="1"/>
          </p:cNvSpPr>
          <p:nvPr/>
        </p:nvSpPr>
        <p:spPr bwMode="auto">
          <a:xfrm>
            <a:off x="7162800" y="23622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0" name="AutoShape 28"/>
          <p:cNvSpPr>
            <a:spLocks noChangeArrowheads="1"/>
          </p:cNvSpPr>
          <p:nvPr/>
        </p:nvSpPr>
        <p:spPr bwMode="auto">
          <a:xfrm>
            <a:off x="7467600" y="27432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1" name="AutoShape 29"/>
          <p:cNvSpPr>
            <a:spLocks noChangeArrowheads="1"/>
          </p:cNvSpPr>
          <p:nvPr/>
        </p:nvSpPr>
        <p:spPr bwMode="auto">
          <a:xfrm>
            <a:off x="5715000" y="1828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2" name="AutoShape 30"/>
          <p:cNvSpPr>
            <a:spLocks noChangeArrowheads="1"/>
          </p:cNvSpPr>
          <p:nvPr/>
        </p:nvSpPr>
        <p:spPr bwMode="auto">
          <a:xfrm>
            <a:off x="6019800" y="32766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3"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4"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5"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6"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7"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8"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9"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0"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1"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2" name="AutoShape 40"/>
          <p:cNvSpPr>
            <a:spLocks noChangeArrowheads="1"/>
          </p:cNvSpPr>
          <p:nvPr/>
        </p:nvSpPr>
        <p:spPr bwMode="auto">
          <a:xfrm>
            <a:off x="6629400" y="2590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3" name="AutoShape 41"/>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4" name="AutoShape 42"/>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5" name="AutoShape 43"/>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6" name="AutoShape 44"/>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7" name="AutoShape 45"/>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8" name="AutoShape 46"/>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9" name="AutoShape 47"/>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0" name="AutoShape 48"/>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1" name="AutoShape 49"/>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2" name="AutoShape 50"/>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3" name="AutoShape 51"/>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4" name="AutoShape 52"/>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5" name="AutoShape 53"/>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6" name="AutoShape 54"/>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7" name="AutoShape 55"/>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8" name="AutoShape 56"/>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9" name="AutoShape 57"/>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0" name="AutoShape 58"/>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1" name="AutoShape 59"/>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2" name="AutoShape 60"/>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3" name="AutoShape 61"/>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4" name="AutoShape 62"/>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5" name="AutoShape 63"/>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6" name="AutoShape 64"/>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7" name="AutoShape 65"/>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8" name="AutoShape 66"/>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9" name="AutoShape 67"/>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0" name="TextBox 10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021048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5"/>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1" name="Rectangle 46"/>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2" name="Line 47"/>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Line 48"/>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Line 49"/>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Line 50"/>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Line 51"/>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Rectangle 52"/>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8" name="Line 53"/>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54"/>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55"/>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56"/>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57"/>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58"/>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59"/>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Line 60"/>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61"/>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62"/>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63"/>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Line 64"/>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0" name="Line 65"/>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1" name="Line 66"/>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2" name="Freeform 67"/>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7913" name="Rectangle 68"/>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7914" name="Rectangle 69"/>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7915" name="Rectangle 70"/>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7916" name="Rectangle 71"/>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7917" name="Rectangle 72"/>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7918" name="Rectangle 73"/>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7919" name="Rectangle 74"/>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7920" name="Rectangle 75"/>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7921" name="Rectangle 76"/>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7922" name="Rectangle 77"/>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7923" name="Rectangle 78"/>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7924" name="Rectangle 79"/>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7267"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4</a:t>
            </a:r>
          </a:p>
        </p:txBody>
      </p:sp>
      <p:sp>
        <p:nvSpPr>
          <p:cNvPr id="37926"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7927" name="Group 5"/>
          <p:cNvGrpSpPr>
            <a:grpSpLocks/>
          </p:cNvGrpSpPr>
          <p:nvPr/>
        </p:nvGrpSpPr>
        <p:grpSpPr bwMode="auto">
          <a:xfrm>
            <a:off x="6172200" y="2133600"/>
            <a:ext cx="685800" cy="533400"/>
            <a:chOff x="192" y="1824"/>
            <a:chExt cx="432" cy="336"/>
          </a:xfrm>
        </p:grpSpPr>
        <p:sp>
          <p:nvSpPr>
            <p:cNvPr id="37966"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7"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7928" name="Group 8"/>
          <p:cNvGrpSpPr>
            <a:grpSpLocks/>
          </p:cNvGrpSpPr>
          <p:nvPr/>
        </p:nvGrpSpPr>
        <p:grpSpPr bwMode="auto">
          <a:xfrm>
            <a:off x="3124200" y="4343400"/>
            <a:ext cx="685800" cy="533400"/>
            <a:chOff x="192" y="1824"/>
            <a:chExt cx="432" cy="336"/>
          </a:xfrm>
        </p:grpSpPr>
        <p:sp>
          <p:nvSpPr>
            <p:cNvPr id="37964"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5"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7929" name="Group 11"/>
          <p:cNvGrpSpPr>
            <a:grpSpLocks/>
          </p:cNvGrpSpPr>
          <p:nvPr/>
        </p:nvGrpSpPr>
        <p:grpSpPr bwMode="auto">
          <a:xfrm>
            <a:off x="6248400" y="4038600"/>
            <a:ext cx="685800" cy="533400"/>
            <a:chOff x="192" y="1824"/>
            <a:chExt cx="432" cy="336"/>
          </a:xfrm>
        </p:grpSpPr>
        <p:sp>
          <p:nvSpPr>
            <p:cNvPr id="37962"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3"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7930"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1"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2"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3"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4" name="AutoShape 18"/>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5"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6"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7"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8" name="AutoShape 22"/>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9"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0"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1"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2"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3"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4"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5"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6" name="AutoShape 30"/>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7"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8"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9"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0"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1"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2"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3"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4"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5"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6"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5" name="Group 41"/>
          <p:cNvGrpSpPr>
            <a:grpSpLocks/>
          </p:cNvGrpSpPr>
          <p:nvPr/>
        </p:nvGrpSpPr>
        <p:grpSpPr bwMode="auto">
          <a:xfrm>
            <a:off x="2819400" y="2209800"/>
            <a:ext cx="3962400" cy="2514600"/>
            <a:chOff x="1776" y="1392"/>
            <a:chExt cx="2496" cy="1584"/>
          </a:xfrm>
        </p:grpSpPr>
        <p:sp>
          <p:nvSpPr>
            <p:cNvPr id="37959" name="Line 42"/>
            <p:cNvSpPr>
              <a:spLocks noChangeShapeType="1"/>
            </p:cNvSpPr>
            <p:nvPr/>
          </p:nvSpPr>
          <p:spPr bwMode="auto">
            <a:xfrm flipH="1" flipV="1">
              <a:off x="1776" y="2592"/>
              <a:ext cx="192"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0" name="Line 43"/>
            <p:cNvSpPr>
              <a:spLocks noChangeShapeType="1"/>
            </p:cNvSpPr>
            <p:nvPr/>
          </p:nvSpPr>
          <p:spPr bwMode="auto">
            <a:xfrm flipH="1">
              <a:off x="3840" y="2736"/>
              <a:ext cx="96" cy="24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1" name="Line 44"/>
            <p:cNvSpPr>
              <a:spLocks noChangeShapeType="1"/>
            </p:cNvSpPr>
            <p:nvPr/>
          </p:nvSpPr>
          <p:spPr bwMode="auto">
            <a:xfrm>
              <a:off x="4080" y="1392"/>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7958" name="TextBox 78"/>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61655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066800" y="1143000"/>
          <a:ext cx="7100888" cy="5584825"/>
        </p:xfrm>
        <a:graphic>
          <a:graphicData uri="http://schemas.openxmlformats.org/presentationml/2006/ole">
            <mc:AlternateContent xmlns:mc="http://schemas.openxmlformats.org/markup-compatibility/2006">
              <mc:Choice xmlns:v="urn:schemas-microsoft-com:vml" Requires="v">
                <p:oleObj spid="_x0000_s1031" name="Chart" r:id="rId3" imgW="6888861" imgH="5418011" progId="Excel.Chart.8">
                  <p:embed/>
                </p:oleObj>
              </mc:Choice>
              <mc:Fallback>
                <p:oleObj name="Chart" r:id="rId3" imgW="6888861" imgH="5418011"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43000"/>
                        <a:ext cx="7100888" cy="55848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1"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5</a:t>
            </a:r>
          </a:p>
        </p:txBody>
      </p:sp>
      <p:sp>
        <p:nvSpPr>
          <p:cNvPr id="38916"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8917" name="Group 5"/>
          <p:cNvGrpSpPr>
            <a:grpSpLocks/>
          </p:cNvGrpSpPr>
          <p:nvPr/>
        </p:nvGrpSpPr>
        <p:grpSpPr bwMode="auto">
          <a:xfrm>
            <a:off x="6553200" y="2133600"/>
            <a:ext cx="685800" cy="533400"/>
            <a:chOff x="192" y="1824"/>
            <a:chExt cx="432" cy="336"/>
          </a:xfrm>
        </p:grpSpPr>
        <p:sp>
          <p:nvSpPr>
            <p:cNvPr id="38952"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53"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8918" name="Group 8"/>
          <p:cNvGrpSpPr>
            <a:grpSpLocks/>
          </p:cNvGrpSpPr>
          <p:nvPr/>
        </p:nvGrpSpPr>
        <p:grpSpPr bwMode="auto">
          <a:xfrm>
            <a:off x="2743200" y="4038600"/>
            <a:ext cx="685800" cy="533400"/>
            <a:chOff x="192" y="1824"/>
            <a:chExt cx="432" cy="336"/>
          </a:xfrm>
        </p:grpSpPr>
        <p:sp>
          <p:nvSpPr>
            <p:cNvPr id="38950"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51"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8919" name="Group 11"/>
          <p:cNvGrpSpPr>
            <a:grpSpLocks/>
          </p:cNvGrpSpPr>
          <p:nvPr/>
        </p:nvGrpSpPr>
        <p:grpSpPr bwMode="auto">
          <a:xfrm>
            <a:off x="6172200" y="4267200"/>
            <a:ext cx="685800" cy="533400"/>
            <a:chOff x="192" y="1824"/>
            <a:chExt cx="432" cy="336"/>
          </a:xfrm>
        </p:grpSpPr>
        <p:sp>
          <p:nvSpPr>
            <p:cNvPr id="38948"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9"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8920"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1"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2"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3"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4" name="AutoShape 18"/>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5"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6"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7"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8" name="AutoShape 22"/>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9"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0"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1"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2"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3"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4"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5"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6" name="AutoShape 30"/>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7"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8"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9"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0"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1"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2"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3"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4"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5"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6"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7" name="TextBox 4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29924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304800" y="304800"/>
            <a:ext cx="8458200" cy="838200"/>
          </a:xfrm>
        </p:spPr>
        <p:txBody>
          <a:bodyPr>
            <a:normAutofit fontScale="90000"/>
          </a:bodyPr>
          <a:lstStyle/>
          <a:p>
            <a:pPr eaLnBrk="1" hangingPunct="1">
              <a:buFont typeface="Futura Bk" charset="0"/>
              <a:buNone/>
              <a:defRPr/>
            </a:pPr>
            <a:r>
              <a:rPr lang="en-US" dirty="0">
                <a:cs typeface="+mj-cs"/>
              </a:rPr>
              <a:t>Clustering</a:t>
            </a:r>
            <a:br>
              <a:rPr lang="en-US" dirty="0">
                <a:cs typeface="+mj-cs"/>
              </a:rPr>
            </a:br>
            <a:r>
              <a:rPr lang="en-US" dirty="0">
                <a:cs typeface="+mj-cs"/>
              </a:rPr>
              <a:t>(Unsupervised Learning)</a:t>
            </a:r>
          </a:p>
        </p:txBody>
      </p:sp>
      <p:sp>
        <p:nvSpPr>
          <p:cNvPr id="3075" name="Rectangle 3"/>
          <p:cNvSpPr>
            <a:spLocks noGrp="1" noChangeArrowheads="1"/>
          </p:cNvSpPr>
          <p:nvPr>
            <p:ph type="body" idx="1"/>
          </p:nvPr>
        </p:nvSpPr>
        <p:spPr>
          <a:xfrm>
            <a:off x="419100" y="1600200"/>
            <a:ext cx="8153400" cy="4114800"/>
          </a:xfrm>
        </p:spPr>
        <p:txBody>
          <a:bodyPr/>
          <a:lstStyle/>
          <a:p>
            <a:pPr marL="342900" indent="-342900" defTabSz="914400" eaLnBrk="1" hangingPunct="1">
              <a:buFont typeface="Wingdings" pitchFamily="2" charset="2"/>
              <a:buNone/>
            </a:pPr>
            <a:r>
              <a:rPr lang="en-US" altLang="en-US" sz="2400" b="1"/>
              <a:t>Given:</a:t>
            </a:r>
            <a:r>
              <a:rPr lang="en-US" altLang="en-US" sz="2400"/>
              <a:t> Examples:</a:t>
            </a:r>
          </a:p>
          <a:p>
            <a:pPr marL="342900" indent="-342900" defTabSz="914400" eaLnBrk="1" hangingPunct="1">
              <a:buFont typeface="Wingdings" pitchFamily="2" charset="2"/>
              <a:buNone/>
            </a:pPr>
            <a:r>
              <a:rPr lang="en-US" altLang="en-US" sz="2400" b="1"/>
              <a:t>Find:</a:t>
            </a:r>
            <a:r>
              <a:rPr lang="en-US" altLang="en-US" sz="2400"/>
              <a:t> A natural clustering (grouping) of the data</a:t>
            </a:r>
          </a:p>
          <a:p>
            <a:pPr marL="342900" indent="-342900" defTabSz="914400" eaLnBrk="1" hangingPunct="1"/>
            <a:endParaRPr lang="en-US" altLang="en-US" sz="2400"/>
          </a:p>
          <a:p>
            <a:pPr marL="342900" indent="-342900" defTabSz="914400" eaLnBrk="1" hangingPunct="1">
              <a:buFont typeface="Wingdings" pitchFamily="2" charset="2"/>
              <a:buNone/>
            </a:pPr>
            <a:r>
              <a:rPr lang="en-US" altLang="en-US" sz="2400" b="1"/>
              <a:t>Example Applications:</a:t>
            </a:r>
          </a:p>
          <a:p>
            <a:pPr marL="342900" indent="-342900" defTabSz="914400" eaLnBrk="1" hangingPunct="1">
              <a:buFont typeface="Wingdings" pitchFamily="2" charset="2"/>
              <a:buNone/>
            </a:pPr>
            <a:r>
              <a:rPr lang="en-US" altLang="en-US" sz="2400"/>
              <a:t>  Identify similar energy use customer profiles</a:t>
            </a:r>
          </a:p>
          <a:p>
            <a:pPr marL="342900" indent="-342900" defTabSz="914400" eaLnBrk="1" hangingPunct="1">
              <a:buFont typeface="Wingdings" pitchFamily="2" charset="2"/>
              <a:buNone/>
            </a:pPr>
            <a:r>
              <a:rPr lang="en-US" altLang="en-US" sz="2400"/>
              <a:t>  &lt;</a:t>
            </a:r>
            <a:r>
              <a:rPr lang="en-US" altLang="en-US" sz="2400" b="1"/>
              <a:t>x</a:t>
            </a:r>
            <a:r>
              <a:rPr lang="en-US" altLang="en-US" sz="2400"/>
              <a:t>&gt; = time series of energy usage</a:t>
            </a:r>
          </a:p>
          <a:p>
            <a:pPr marL="342900" indent="-342900" defTabSz="914400" eaLnBrk="1" hangingPunct="1">
              <a:buFont typeface="Wingdings" pitchFamily="2" charset="2"/>
              <a:buNone/>
            </a:pPr>
            <a:endParaRPr lang="en-US" altLang="en-US" sz="2400"/>
          </a:p>
          <a:p>
            <a:pPr marL="342900" indent="-342900" defTabSz="914400" eaLnBrk="1" hangingPunct="1">
              <a:buFont typeface="Wingdings" pitchFamily="2" charset="2"/>
              <a:buNone/>
            </a:pPr>
            <a:r>
              <a:rPr lang="en-US" altLang="en-US" sz="2400"/>
              <a:t>  Identify anomalies in user behavior for computer security</a:t>
            </a:r>
          </a:p>
          <a:p>
            <a:pPr marL="342900" indent="-342900" defTabSz="914400" eaLnBrk="1" hangingPunct="1">
              <a:buFont typeface="Wingdings" pitchFamily="2" charset="2"/>
              <a:buNone/>
            </a:pPr>
            <a:r>
              <a:rPr lang="en-US" altLang="en-US" sz="2400"/>
              <a:t>  &lt;</a:t>
            </a:r>
            <a:r>
              <a:rPr lang="en-US" altLang="en-US" sz="2400" b="1"/>
              <a:t>x</a:t>
            </a:r>
            <a:r>
              <a:rPr lang="en-US" altLang="en-US" sz="2400"/>
              <a:t>&gt; = sequences of user commands</a:t>
            </a:r>
            <a:endParaRPr lang="en-US" altLang="en-US" sz="2400">
              <a:latin typeface="Microsoft Sans Serif" pitchFamily="34" charset="0"/>
            </a:endParaRPr>
          </a:p>
        </p:txBody>
      </p:sp>
      <p:sp>
        <p:nvSpPr>
          <p:cNvPr id="3076" name="Text Box 4"/>
          <p:cNvSpPr txBox="1">
            <a:spLocks noChangeArrowheads="1"/>
          </p:cNvSpPr>
          <p:nvPr/>
        </p:nvSpPr>
        <p:spPr bwMode="auto">
          <a:xfrm>
            <a:off x="3200400" y="1589088"/>
            <a:ext cx="2871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2800"/>
              <a:t>&lt; x  , x  , … x    &gt;</a:t>
            </a:r>
          </a:p>
        </p:txBody>
      </p:sp>
      <p:sp>
        <p:nvSpPr>
          <p:cNvPr id="3077" name="Text Box 5"/>
          <p:cNvSpPr txBox="1">
            <a:spLocks noChangeArrowheads="1"/>
          </p:cNvSpPr>
          <p:nvPr/>
        </p:nvSpPr>
        <p:spPr bwMode="auto">
          <a:xfrm>
            <a:off x="3681413" y="179070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1</a:t>
            </a:r>
          </a:p>
        </p:txBody>
      </p:sp>
      <p:sp>
        <p:nvSpPr>
          <p:cNvPr id="3078" name="Text Box 6"/>
          <p:cNvSpPr txBox="1">
            <a:spLocks noChangeArrowheads="1"/>
          </p:cNvSpPr>
          <p:nvPr/>
        </p:nvSpPr>
        <p:spPr bwMode="auto">
          <a:xfrm>
            <a:off x="5372100" y="179070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n</a:t>
            </a:r>
          </a:p>
        </p:txBody>
      </p:sp>
      <p:sp>
        <p:nvSpPr>
          <p:cNvPr id="3079" name="Text Box 7"/>
          <p:cNvSpPr txBox="1">
            <a:spLocks noChangeArrowheads="1"/>
          </p:cNvSpPr>
          <p:nvPr/>
        </p:nvSpPr>
        <p:spPr bwMode="auto">
          <a:xfrm>
            <a:off x="9067800" y="218440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n</a:t>
            </a:r>
          </a:p>
        </p:txBody>
      </p:sp>
      <p:sp>
        <p:nvSpPr>
          <p:cNvPr id="3080" name="Text Box 8"/>
          <p:cNvSpPr txBox="1">
            <a:spLocks noChangeArrowheads="1"/>
          </p:cNvSpPr>
          <p:nvPr/>
        </p:nvSpPr>
        <p:spPr bwMode="auto">
          <a:xfrm>
            <a:off x="4265613" y="178435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2</a:t>
            </a:r>
          </a:p>
        </p:txBody>
      </p:sp>
    </p:spTree>
    <p:extLst>
      <p:ext uri="{BB962C8B-B14F-4D97-AF65-F5344CB8AC3E}">
        <p14:creationId xmlns:p14="http://schemas.microsoft.com/office/powerpoint/2010/main" val="1829832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152400"/>
            <a:ext cx="9144000" cy="831850"/>
          </a:xfrm>
        </p:spPr>
        <p:txBody>
          <a:bodyPr/>
          <a:lstStyle/>
          <a:p>
            <a:pPr>
              <a:defRPr/>
            </a:pPr>
            <a:r>
              <a:rPr lang="en-US" altLang="en-US" sz="4000">
                <a:effectLst>
                  <a:outerShdw blurRad="38100" dist="38100" dir="2700000" algn="tl">
                    <a:srgbClr val="C0C0C0"/>
                  </a:outerShdw>
                </a:effectLst>
              </a:rPr>
              <a:t>Comments on k-Means</a:t>
            </a:r>
            <a:endParaRPr lang="en-US" altLang="en-US" sz="3200">
              <a:effectLst>
                <a:outerShdw blurRad="38100" dist="38100" dir="2700000" algn="tl">
                  <a:srgbClr val="C0C0C0"/>
                </a:outerShdw>
              </a:effectLst>
            </a:endParaRPr>
          </a:p>
        </p:txBody>
      </p:sp>
      <p:sp>
        <p:nvSpPr>
          <p:cNvPr id="39939" name="Rectangle 3"/>
          <p:cNvSpPr>
            <a:spLocks noGrp="1" noChangeArrowheads="1"/>
          </p:cNvSpPr>
          <p:nvPr>
            <p:ph type="body" idx="1"/>
          </p:nvPr>
        </p:nvSpPr>
        <p:spPr>
          <a:xfrm>
            <a:off x="228600" y="1295400"/>
            <a:ext cx="8686800" cy="4648200"/>
          </a:xfrm>
        </p:spPr>
        <p:txBody>
          <a:bodyPr>
            <a:normAutofit fontScale="92500" lnSpcReduction="10000"/>
          </a:bodyPr>
          <a:lstStyle/>
          <a:p>
            <a:r>
              <a:rPr lang="en-US" altLang="en-US" u="sng"/>
              <a:t>Strengths</a:t>
            </a:r>
            <a:r>
              <a:rPr lang="en-US" altLang="en-US"/>
              <a:t> </a:t>
            </a:r>
          </a:p>
          <a:p>
            <a:pPr lvl="1"/>
            <a:r>
              <a:rPr lang="en-US" altLang="en-US" i="1"/>
              <a:t>Relatively efficient</a:t>
            </a:r>
            <a:r>
              <a:rPr lang="en-US" altLang="en-US"/>
              <a:t>: </a:t>
            </a:r>
            <a:r>
              <a:rPr lang="en-US" altLang="en-US" i="1"/>
              <a:t>O</a:t>
            </a:r>
            <a:r>
              <a:rPr lang="en-US" altLang="en-US"/>
              <a:t>(</a:t>
            </a:r>
            <a:r>
              <a:rPr lang="en-US" altLang="en-US" i="1"/>
              <a:t>tkn</a:t>
            </a:r>
            <a:r>
              <a:rPr lang="en-US" altLang="en-US"/>
              <a:t>), where </a:t>
            </a:r>
            <a:r>
              <a:rPr lang="en-US" altLang="en-US" i="1"/>
              <a:t>n</a:t>
            </a:r>
            <a:r>
              <a:rPr lang="en-US" altLang="en-US"/>
              <a:t> is # objects, </a:t>
            </a:r>
            <a:r>
              <a:rPr lang="en-US" altLang="en-US" i="1"/>
              <a:t>k</a:t>
            </a:r>
            <a:r>
              <a:rPr lang="en-US" altLang="en-US"/>
              <a:t> is # clusters, and </a:t>
            </a:r>
            <a:r>
              <a:rPr lang="en-US" altLang="en-US" i="1"/>
              <a:t>t  </a:t>
            </a:r>
            <a:r>
              <a:rPr lang="en-US" altLang="en-US"/>
              <a:t>is # iterations. Normally, </a:t>
            </a:r>
            <a:r>
              <a:rPr lang="en-US" altLang="en-US" i="1"/>
              <a:t>k</a:t>
            </a:r>
            <a:r>
              <a:rPr lang="en-US" altLang="en-US"/>
              <a:t>, </a:t>
            </a:r>
            <a:r>
              <a:rPr lang="en-US" altLang="en-US" i="1"/>
              <a:t>t</a:t>
            </a:r>
            <a:r>
              <a:rPr lang="en-US" altLang="en-US"/>
              <a:t> &lt;&lt; </a:t>
            </a:r>
            <a:r>
              <a:rPr lang="en-US" altLang="en-US" i="1"/>
              <a:t>n</a:t>
            </a:r>
            <a:r>
              <a:rPr lang="en-US" altLang="en-US"/>
              <a:t>.</a:t>
            </a:r>
          </a:p>
          <a:p>
            <a:pPr lvl="1"/>
            <a:r>
              <a:rPr lang="en-US" altLang="en-US"/>
              <a:t>Often terminates at a local optimum. </a:t>
            </a:r>
          </a:p>
          <a:p>
            <a:r>
              <a:rPr lang="en-US" altLang="en-US" u="sng"/>
              <a:t>Weakness</a:t>
            </a:r>
            <a:endParaRPr lang="en-US" altLang="en-US"/>
          </a:p>
          <a:p>
            <a:pPr lvl="1"/>
            <a:r>
              <a:rPr lang="en-US" altLang="en-US"/>
              <a:t>Applicable only when mean is defined, then what about categorical data?</a:t>
            </a:r>
          </a:p>
          <a:p>
            <a:pPr lvl="1"/>
            <a:r>
              <a:rPr lang="en-US" altLang="en-US"/>
              <a:t>Need to specify </a:t>
            </a:r>
            <a:r>
              <a:rPr lang="en-US" altLang="en-US" i="1"/>
              <a:t>k, </a:t>
            </a:r>
            <a:r>
              <a:rPr lang="en-US" altLang="en-US"/>
              <a:t>the number of clusters, in advance</a:t>
            </a:r>
          </a:p>
          <a:p>
            <a:pPr lvl="1"/>
            <a:r>
              <a:rPr lang="en-US" altLang="en-US"/>
              <a:t>Unable to handle noisy data and outliers</a:t>
            </a:r>
          </a:p>
          <a:p>
            <a:pPr lvl="1"/>
            <a:r>
              <a:rPr lang="en-US" altLang="en-US"/>
              <a:t>Not suitable to discover clusters with non-convex shapes</a:t>
            </a:r>
          </a:p>
        </p:txBody>
      </p:sp>
      <p:sp>
        <p:nvSpPr>
          <p:cNvPr id="39940" name="TextBox 3"/>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918966588"/>
      </p:ext>
    </p:extLst>
  </p:cSld>
  <p:clrMapOvr>
    <a:masterClrMapping/>
  </p:clrMapOvr>
  <p:transition>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6075" y="609600"/>
            <a:ext cx="7772400" cy="704850"/>
          </a:xfrm>
        </p:spPr>
        <p:txBody>
          <a:bodyPr>
            <a:normAutofit fontScale="90000"/>
          </a:bodyPr>
          <a:lstStyle/>
          <a:p>
            <a:r>
              <a:rPr lang="en-US" altLang="en-US"/>
              <a:t>How do we measure similarity? </a:t>
            </a:r>
          </a:p>
        </p:txBody>
      </p:sp>
      <p:pic>
        <p:nvPicPr>
          <p:cNvPr id="40963" name="Picture 3" descr="C:\WINNT\Profiles\eamonn.000\Desktop\gorill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477963"/>
            <a:ext cx="17748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1860550"/>
            <a:ext cx="10191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971550"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0966" name="Rectangle 6"/>
          <p:cNvSpPr>
            <a:spLocks noChangeArrowheads="1"/>
          </p:cNvSpPr>
          <p:nvPr/>
        </p:nvSpPr>
        <p:spPr bwMode="auto">
          <a:xfrm>
            <a:off x="7191375"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0967" name="Rectangle 7"/>
          <p:cNvSpPr>
            <a:spLocks noChangeArrowheads="1"/>
          </p:cNvSpPr>
          <p:nvPr/>
        </p:nvSpPr>
        <p:spPr bwMode="auto">
          <a:xfrm>
            <a:off x="4171950"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2280" name="AutoShape 8"/>
          <p:cNvSpPr>
            <a:spLocks noChangeArrowheads="1"/>
          </p:cNvSpPr>
          <p:nvPr/>
        </p:nvSpPr>
        <p:spPr bwMode="auto">
          <a:xfrm rot="-992687">
            <a:off x="11239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1" name="AutoShape 9"/>
          <p:cNvSpPr>
            <a:spLocks noChangeArrowheads="1"/>
          </p:cNvSpPr>
          <p:nvPr/>
        </p:nvSpPr>
        <p:spPr bwMode="auto">
          <a:xfrm rot="-992687">
            <a:off x="42481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2" name="AutoShape 10"/>
          <p:cNvSpPr>
            <a:spLocks noChangeArrowheads="1"/>
          </p:cNvSpPr>
          <p:nvPr/>
        </p:nvSpPr>
        <p:spPr bwMode="auto">
          <a:xfrm rot="-992687">
            <a:off x="7343775"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3" name="AutoShape 11"/>
          <p:cNvSpPr>
            <a:spLocks noChangeArrowheads="1"/>
          </p:cNvSpPr>
          <p:nvPr/>
        </p:nvSpPr>
        <p:spPr bwMode="auto">
          <a:xfrm rot="992687" flipH="1">
            <a:off x="21145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4" name="AutoShape 12"/>
          <p:cNvSpPr>
            <a:spLocks noChangeArrowheads="1"/>
          </p:cNvSpPr>
          <p:nvPr/>
        </p:nvSpPr>
        <p:spPr bwMode="auto">
          <a:xfrm rot="992687" flipH="1">
            <a:off x="5348288"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5" name="AutoShape 13"/>
          <p:cNvSpPr>
            <a:spLocks noChangeArrowheads="1"/>
          </p:cNvSpPr>
          <p:nvPr/>
        </p:nvSpPr>
        <p:spPr bwMode="auto">
          <a:xfrm rot="992687" flipH="1">
            <a:off x="8334375"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4" name="Text Box 14"/>
          <p:cNvSpPr txBox="1">
            <a:spLocks noChangeArrowheads="1"/>
          </p:cNvSpPr>
          <p:nvPr/>
        </p:nvSpPr>
        <p:spPr bwMode="auto">
          <a:xfrm>
            <a:off x="1266825" y="5462588"/>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82287" name="AutoShape 15"/>
          <p:cNvSpPr>
            <a:spLocks noChangeArrowheads="1"/>
          </p:cNvSpPr>
          <p:nvPr/>
        </p:nvSpPr>
        <p:spPr bwMode="auto">
          <a:xfrm rot="21550572" flipH="1">
            <a:off x="1409700"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6" name="Text Box 16"/>
          <p:cNvSpPr txBox="1">
            <a:spLocks noChangeArrowheads="1"/>
          </p:cNvSpPr>
          <p:nvPr/>
        </p:nvSpPr>
        <p:spPr bwMode="auto">
          <a:xfrm>
            <a:off x="4570413" y="546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82289" name="AutoShape 17"/>
          <p:cNvSpPr>
            <a:spLocks noChangeArrowheads="1"/>
          </p:cNvSpPr>
          <p:nvPr/>
        </p:nvSpPr>
        <p:spPr bwMode="auto">
          <a:xfrm rot="21550572" flipH="1">
            <a:off x="4610100"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8" name="Text Box 18"/>
          <p:cNvSpPr txBox="1">
            <a:spLocks noChangeArrowheads="1"/>
          </p:cNvSpPr>
          <p:nvPr/>
        </p:nvSpPr>
        <p:spPr bwMode="auto">
          <a:xfrm>
            <a:off x="7439025" y="5462588"/>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82291" name="AutoShape 19"/>
          <p:cNvSpPr>
            <a:spLocks noChangeArrowheads="1"/>
          </p:cNvSpPr>
          <p:nvPr/>
        </p:nvSpPr>
        <p:spPr bwMode="auto">
          <a:xfrm rot="21550572" flipH="1">
            <a:off x="7705725"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80" name="Text Box 20"/>
          <p:cNvSpPr txBox="1">
            <a:spLocks noChangeArrowheads="1"/>
          </p:cNvSpPr>
          <p:nvPr/>
        </p:nvSpPr>
        <p:spPr bwMode="auto">
          <a:xfrm>
            <a:off x="3638550" y="2492375"/>
            <a:ext cx="1247775" cy="519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40981" name="Text Box 21"/>
          <p:cNvSpPr txBox="1">
            <a:spLocks noChangeArrowheads="1"/>
          </p:cNvSpPr>
          <p:nvPr/>
        </p:nvSpPr>
        <p:spPr bwMode="auto">
          <a:xfrm>
            <a:off x="5005388" y="2492375"/>
            <a:ext cx="1247775" cy="519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4098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804988"/>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7175" y="1804988"/>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4" name="TextBox 23"/>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726324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0" y="0"/>
            <a:ext cx="9144000" cy="1143000"/>
          </a:xfrm>
          <a:prstGeom prst="rect">
            <a:avLst/>
          </a:prstGeom>
          <a:noFill/>
          <a:ln w="9525">
            <a:noFill/>
            <a:miter lim="800000"/>
            <a:headEnd/>
            <a:tailEnd/>
          </a:ln>
          <a:effectLst/>
        </p:spPr>
        <p:txBody>
          <a:bodyPr anchor="ctr"/>
          <a:lstStyle/>
          <a:p>
            <a:pPr>
              <a:defRPr/>
            </a:pPr>
            <a:r>
              <a:rPr kumimoji="1" lang="en-US" sz="32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A generic technique for measuring similarity</a:t>
            </a:r>
          </a:p>
        </p:txBody>
      </p:sp>
      <p:sp>
        <p:nvSpPr>
          <p:cNvPr id="41987" name="Text Box 3"/>
          <p:cNvSpPr txBox="1">
            <a:spLocks noChangeArrowheads="1"/>
          </p:cNvSpPr>
          <p:nvPr/>
        </p:nvSpPr>
        <p:spPr bwMode="auto">
          <a:xfrm>
            <a:off x="114300" y="1000125"/>
            <a:ext cx="5702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To measure the similarity between two objects, transform one into the other, and measure how much effort it took. The measure of effort becomes the distance measure.</a:t>
            </a:r>
          </a:p>
        </p:txBody>
      </p:sp>
      <p:grpSp>
        <p:nvGrpSpPr>
          <p:cNvPr id="41988" name="Group 4"/>
          <p:cNvGrpSpPr>
            <a:grpSpLocks/>
          </p:cNvGrpSpPr>
          <p:nvPr/>
        </p:nvGrpSpPr>
        <p:grpSpPr bwMode="auto">
          <a:xfrm>
            <a:off x="6019800" y="1295400"/>
            <a:ext cx="2857500" cy="2716213"/>
            <a:chOff x="114" y="1088"/>
            <a:chExt cx="3296" cy="3133"/>
          </a:xfrm>
        </p:grpSpPr>
        <p:pic>
          <p:nvPicPr>
            <p:cNvPr id="41993" name="Picture 5" descr="C:\Documents and Settings\eamonn\Desktop\bios_family_m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 y="2184"/>
              <a:ext cx="662"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4" name="Group 6"/>
            <p:cNvGrpSpPr>
              <a:grpSpLocks/>
            </p:cNvGrpSpPr>
            <p:nvPr/>
          </p:nvGrpSpPr>
          <p:grpSpPr bwMode="auto">
            <a:xfrm>
              <a:off x="1152" y="2538"/>
              <a:ext cx="2258" cy="1608"/>
              <a:chOff x="252" y="2364"/>
              <a:chExt cx="2258" cy="1608"/>
            </a:xfrm>
          </p:grpSpPr>
          <p:pic>
            <p:nvPicPr>
              <p:cNvPr id="4200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Line 9"/>
            <p:cNvSpPr>
              <a:spLocks noChangeShapeType="1"/>
            </p:cNvSpPr>
            <p:nvPr/>
          </p:nvSpPr>
          <p:spPr bwMode="auto">
            <a:xfrm flipH="1" flipV="1">
              <a:off x="636" y="1290"/>
              <a:ext cx="0" cy="100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flipH="1" flipV="1">
              <a:off x="279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7" name="Line 11"/>
            <p:cNvSpPr>
              <a:spLocks noChangeShapeType="1"/>
            </p:cNvSpPr>
            <p:nvPr/>
          </p:nvSpPr>
          <p:spPr bwMode="auto">
            <a:xfrm flipH="1" flipV="1">
              <a:off x="171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8" name="Line 12"/>
            <p:cNvSpPr>
              <a:spLocks noChangeShapeType="1"/>
            </p:cNvSpPr>
            <p:nvPr/>
          </p:nvSpPr>
          <p:spPr bwMode="auto">
            <a:xfrm flipH="1">
              <a:off x="1707" y="2010"/>
              <a:ext cx="109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3"/>
            <p:cNvSpPr>
              <a:spLocks noChangeShapeType="1"/>
            </p:cNvSpPr>
            <p:nvPr/>
          </p:nvSpPr>
          <p:spPr bwMode="auto">
            <a:xfrm flipH="1">
              <a:off x="627" y="1297"/>
              <a:ext cx="16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4"/>
            <p:cNvSpPr>
              <a:spLocks noChangeShapeType="1"/>
            </p:cNvSpPr>
            <p:nvPr/>
          </p:nvSpPr>
          <p:spPr bwMode="auto">
            <a:xfrm rot="5400000" flipH="1">
              <a:off x="1898" y="1661"/>
              <a:ext cx="7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5"/>
            <p:cNvSpPr>
              <a:spLocks noChangeShapeType="1"/>
            </p:cNvSpPr>
            <p:nvPr/>
          </p:nvSpPr>
          <p:spPr bwMode="auto">
            <a:xfrm rot="5400000" flipH="1">
              <a:off x="1361" y="1190"/>
              <a:ext cx="2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89" name="Text Box 16"/>
          <p:cNvSpPr txBox="1">
            <a:spLocks noChangeArrowheads="1"/>
          </p:cNvSpPr>
          <p:nvPr/>
        </p:nvSpPr>
        <p:spPr bwMode="auto">
          <a:xfrm>
            <a:off x="304800" y="2500313"/>
            <a:ext cx="4875213" cy="14462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distance between Patty and Selma:</a:t>
            </a:r>
          </a:p>
          <a:p>
            <a:r>
              <a:rPr lang="en-US" altLang="en-US" sz="1600" b="1">
                <a:latin typeface="Courier New" pitchFamily="49" charset="0"/>
              </a:rPr>
              <a:t> Change dress color,   1 point</a:t>
            </a:r>
          </a:p>
          <a:p>
            <a:r>
              <a:rPr lang="en-US" altLang="en-US" sz="1600" b="1">
                <a:latin typeface="Courier New" pitchFamily="49" charset="0"/>
              </a:rPr>
              <a:t> Change earring shape, 1 point</a:t>
            </a:r>
          </a:p>
          <a:p>
            <a:r>
              <a:rPr lang="en-US" altLang="en-US" sz="1600" b="1">
                <a:latin typeface="Courier New" pitchFamily="49" charset="0"/>
              </a:rPr>
              <a:t> Change hair part,     1 point</a:t>
            </a:r>
          </a:p>
          <a:p>
            <a:r>
              <a:rPr lang="en-US" altLang="en-US" sz="2000"/>
              <a:t>D(Patty,Selma) = </a:t>
            </a:r>
            <a:r>
              <a:rPr lang="en-US" altLang="en-US" sz="2000" b="1"/>
              <a:t>3</a:t>
            </a:r>
          </a:p>
        </p:txBody>
      </p:sp>
      <p:sp>
        <p:nvSpPr>
          <p:cNvPr id="41990" name="Text Box 17"/>
          <p:cNvSpPr txBox="1">
            <a:spLocks noChangeArrowheads="1"/>
          </p:cNvSpPr>
          <p:nvPr/>
        </p:nvSpPr>
        <p:spPr bwMode="auto">
          <a:xfrm>
            <a:off x="304800" y="3986213"/>
            <a:ext cx="4875213" cy="206216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distance between Marge and Selma</a:t>
            </a:r>
            <a:r>
              <a:rPr lang="en-US" altLang="en-US"/>
              <a:t>:</a:t>
            </a:r>
          </a:p>
          <a:p>
            <a:r>
              <a:rPr lang="en-US" altLang="en-US" sz="1600" b="1">
                <a:latin typeface="Courier New" pitchFamily="49" charset="0"/>
              </a:rPr>
              <a:t> Change dress color,   1 point</a:t>
            </a:r>
          </a:p>
          <a:p>
            <a:r>
              <a:rPr lang="en-US" altLang="en-US" sz="1600" b="1">
                <a:latin typeface="Courier New" pitchFamily="49" charset="0"/>
              </a:rPr>
              <a:t> Add earrings,         1 point</a:t>
            </a:r>
          </a:p>
          <a:p>
            <a:r>
              <a:rPr lang="en-US" altLang="en-US" sz="1600" b="1">
                <a:latin typeface="Courier New" pitchFamily="49" charset="0"/>
              </a:rPr>
              <a:t> Decrease height,      1 point</a:t>
            </a:r>
          </a:p>
          <a:p>
            <a:r>
              <a:rPr lang="en-US" altLang="en-US" sz="1600" b="1">
                <a:latin typeface="Courier New" pitchFamily="49" charset="0"/>
              </a:rPr>
              <a:t> Take up smoking,      1 point</a:t>
            </a:r>
          </a:p>
          <a:p>
            <a:r>
              <a:rPr lang="en-US" altLang="en-US" sz="1600" b="1">
                <a:latin typeface="Courier New" pitchFamily="49" charset="0"/>
              </a:rPr>
              <a:t> Lose weight,          1 point</a:t>
            </a:r>
          </a:p>
          <a:p>
            <a:r>
              <a:rPr lang="en-US" altLang="en-US" sz="2000"/>
              <a:t>D(Marge,Selma) = </a:t>
            </a:r>
            <a:r>
              <a:rPr lang="en-US" altLang="en-US" sz="2000" b="1"/>
              <a:t>5</a:t>
            </a:r>
          </a:p>
        </p:txBody>
      </p:sp>
      <p:sp>
        <p:nvSpPr>
          <p:cNvPr id="41991" name="Text Box 18"/>
          <p:cNvSpPr txBox="1">
            <a:spLocks noChangeArrowheads="1"/>
          </p:cNvSpPr>
          <p:nvPr/>
        </p:nvSpPr>
        <p:spPr bwMode="auto">
          <a:xfrm>
            <a:off x="5816600" y="5162550"/>
            <a:ext cx="33274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2000">
                <a:latin typeface="Helvetica" pitchFamily="-111" charset="0"/>
              </a:rPr>
              <a:t>This is called the “edit distance” or the “transformation distance”</a:t>
            </a:r>
          </a:p>
          <a:p>
            <a:endParaRPr lang="en-US" altLang="en-US" sz="2800"/>
          </a:p>
        </p:txBody>
      </p:sp>
      <p:sp>
        <p:nvSpPr>
          <p:cNvPr id="41992" name="TextBox 18"/>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52206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791075" y="0"/>
            <a:ext cx="4352925" cy="68580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11" name="Rectangle 3"/>
          <p:cNvSpPr>
            <a:spLocks noChangeArrowheads="1"/>
          </p:cNvSpPr>
          <p:nvPr/>
        </p:nvSpPr>
        <p:spPr bwMode="auto">
          <a:xfrm>
            <a:off x="5599113" y="3006725"/>
            <a:ext cx="16510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600" b="1">
                <a:latin typeface="Courier New" pitchFamily="49" charset="0"/>
              </a:rPr>
              <a:t>Peter</a:t>
            </a:r>
          </a:p>
          <a:p>
            <a:endParaRPr lang="en-US" altLang="en-US" sz="3600" b="1">
              <a:latin typeface="Courier New" pitchFamily="49" charset="0"/>
            </a:endParaRPr>
          </a:p>
          <a:p>
            <a:r>
              <a:rPr lang="en-US" altLang="en-US" sz="3200" b="1">
                <a:latin typeface="Courier New" pitchFamily="49" charset="0"/>
              </a:rPr>
              <a:t>Piter</a:t>
            </a:r>
          </a:p>
          <a:p>
            <a:endParaRPr lang="en-US" altLang="en-US" sz="3200" b="1">
              <a:latin typeface="Courier New" pitchFamily="49" charset="0"/>
            </a:endParaRPr>
          </a:p>
          <a:p>
            <a:r>
              <a:rPr lang="en-US" altLang="en-US" sz="3200" b="1">
                <a:latin typeface="Courier New" pitchFamily="49" charset="0"/>
              </a:rPr>
              <a:t>Pioter</a:t>
            </a:r>
          </a:p>
          <a:p>
            <a:endParaRPr lang="en-US" altLang="en-US" sz="3200" b="1">
              <a:latin typeface="Courier New" pitchFamily="49" charset="0"/>
            </a:endParaRPr>
          </a:p>
          <a:p>
            <a:r>
              <a:rPr lang="en-US" altLang="en-US" sz="3600" b="1">
                <a:latin typeface="Courier New" pitchFamily="49" charset="0"/>
              </a:rPr>
              <a:t>Piotr</a:t>
            </a:r>
          </a:p>
        </p:txBody>
      </p:sp>
      <p:sp>
        <p:nvSpPr>
          <p:cNvPr id="43012" name="Line 4"/>
          <p:cNvSpPr>
            <a:spLocks noChangeShapeType="1"/>
          </p:cNvSpPr>
          <p:nvPr/>
        </p:nvSpPr>
        <p:spPr bwMode="auto">
          <a:xfrm>
            <a:off x="6156325" y="3527425"/>
            <a:ext cx="9525"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3" name="Line 5"/>
          <p:cNvSpPr>
            <a:spLocks noChangeShapeType="1"/>
          </p:cNvSpPr>
          <p:nvPr/>
        </p:nvSpPr>
        <p:spPr bwMode="auto">
          <a:xfrm flipH="1">
            <a:off x="6318250" y="4613275"/>
            <a:ext cx="9525" cy="6191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4" name="Line 6"/>
          <p:cNvSpPr>
            <a:spLocks noChangeShapeType="1"/>
          </p:cNvSpPr>
          <p:nvPr/>
        </p:nvSpPr>
        <p:spPr bwMode="auto">
          <a:xfrm>
            <a:off x="6823075" y="5641975"/>
            <a:ext cx="9525"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5" name="Text Box 7"/>
          <p:cNvSpPr txBox="1">
            <a:spLocks noChangeArrowheads="1"/>
          </p:cNvSpPr>
          <p:nvPr/>
        </p:nvSpPr>
        <p:spPr bwMode="auto">
          <a:xfrm>
            <a:off x="6835775" y="3713163"/>
            <a:ext cx="2308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Substitution (i for e) </a:t>
            </a:r>
          </a:p>
        </p:txBody>
      </p:sp>
      <p:sp>
        <p:nvSpPr>
          <p:cNvPr id="43016" name="Text Box 8"/>
          <p:cNvSpPr txBox="1">
            <a:spLocks noChangeArrowheads="1"/>
          </p:cNvSpPr>
          <p:nvPr/>
        </p:nvSpPr>
        <p:spPr bwMode="auto">
          <a:xfrm>
            <a:off x="6835775" y="4675188"/>
            <a:ext cx="157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Insertion  (o) </a:t>
            </a:r>
          </a:p>
        </p:txBody>
      </p:sp>
      <p:sp>
        <p:nvSpPr>
          <p:cNvPr id="43017" name="Text Box 9"/>
          <p:cNvSpPr txBox="1">
            <a:spLocks noChangeArrowheads="1"/>
          </p:cNvSpPr>
          <p:nvPr/>
        </p:nvSpPr>
        <p:spPr bwMode="auto">
          <a:xfrm>
            <a:off x="6835775" y="5684838"/>
            <a:ext cx="1528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Deletion  (e) </a:t>
            </a:r>
          </a:p>
        </p:txBody>
      </p:sp>
      <p:sp>
        <p:nvSpPr>
          <p:cNvPr id="184330" name="Text Box 10"/>
          <p:cNvSpPr txBox="1">
            <a:spLocks noChangeArrowheads="1"/>
          </p:cNvSpPr>
          <p:nvPr/>
        </p:nvSpPr>
        <p:spPr bwMode="auto">
          <a:xfrm>
            <a:off x="152400" y="0"/>
            <a:ext cx="4270375" cy="579438"/>
          </a:xfrm>
          <a:prstGeom prst="rect">
            <a:avLst/>
          </a:prstGeom>
          <a:noFill/>
          <a:ln w="9525">
            <a:noFill/>
            <a:miter lim="800000"/>
            <a:headEnd/>
            <a:tailEnd/>
          </a:ln>
          <a:effectLst/>
        </p:spPr>
        <p:txBody>
          <a:bodyPr wrap="none">
            <a:spAutoFit/>
          </a:bodyPr>
          <a:lstStyle/>
          <a:p>
            <a:pPr>
              <a:defRPr/>
            </a:pPr>
            <a:r>
              <a:rPr kumimoji="1" lang="en-US" sz="32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Edit Distance Example</a:t>
            </a:r>
            <a:r>
              <a:rPr kumimoji="1" lang="en-US" sz="3200"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 </a:t>
            </a:r>
          </a:p>
        </p:txBody>
      </p:sp>
      <p:sp>
        <p:nvSpPr>
          <p:cNvPr id="43019" name="Text Box 11"/>
          <p:cNvSpPr txBox="1">
            <a:spLocks noChangeArrowheads="1"/>
          </p:cNvSpPr>
          <p:nvPr/>
        </p:nvSpPr>
        <p:spPr bwMode="auto">
          <a:xfrm>
            <a:off x="136525" y="755650"/>
            <a:ext cx="46085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It is possible to transform any string </a:t>
            </a:r>
            <a:r>
              <a:rPr lang="en-US" altLang="en-US" sz="2000" i="1"/>
              <a:t>Q</a:t>
            </a:r>
            <a:r>
              <a:rPr lang="en-US" altLang="en-US" sz="2000"/>
              <a:t> into string </a:t>
            </a:r>
            <a:r>
              <a:rPr lang="en-US" altLang="en-US" sz="2000" i="1"/>
              <a:t>C</a:t>
            </a:r>
            <a:r>
              <a:rPr lang="en-US" altLang="en-US" sz="2000"/>
              <a:t>, using only </a:t>
            </a:r>
            <a:r>
              <a:rPr lang="en-US" altLang="en-US" sz="2000" i="1"/>
              <a:t>Substitution</a:t>
            </a:r>
            <a:r>
              <a:rPr lang="en-US" altLang="en-US" sz="2000"/>
              <a:t>, </a:t>
            </a:r>
            <a:r>
              <a:rPr lang="en-US" altLang="en-US" sz="2000" i="1"/>
              <a:t>Insertion</a:t>
            </a:r>
            <a:r>
              <a:rPr lang="en-US" altLang="en-US" sz="2000"/>
              <a:t> and </a:t>
            </a:r>
            <a:r>
              <a:rPr lang="en-US" altLang="en-US" sz="2000" i="1"/>
              <a:t>Deletion</a:t>
            </a:r>
            <a:r>
              <a:rPr lang="en-US" altLang="en-US" sz="2000"/>
              <a:t>.</a:t>
            </a:r>
          </a:p>
          <a:p>
            <a:r>
              <a:rPr lang="en-US" altLang="en-US" sz="2000"/>
              <a:t>Assume that each of these operators has a cost associated with it.</a:t>
            </a:r>
          </a:p>
          <a:p>
            <a:endParaRPr lang="en-US" altLang="en-US" sz="2000"/>
          </a:p>
          <a:p>
            <a:r>
              <a:rPr lang="en-US" altLang="en-US" sz="2000"/>
              <a:t>The similarity between two strings can be defined as the cost of the cheapest transformation from </a:t>
            </a:r>
            <a:r>
              <a:rPr lang="en-US" altLang="en-US" sz="2000" i="1"/>
              <a:t>Q</a:t>
            </a:r>
            <a:r>
              <a:rPr lang="en-US" altLang="en-US" sz="2000"/>
              <a:t> to </a:t>
            </a:r>
            <a:r>
              <a:rPr lang="en-US" altLang="en-US" sz="2000" i="1"/>
              <a:t>C.</a:t>
            </a:r>
          </a:p>
          <a:p>
            <a:r>
              <a:rPr lang="en-US" altLang="en-US" sz="1400"/>
              <a:t> </a:t>
            </a:r>
            <a:r>
              <a:rPr lang="en-US" altLang="en-US" sz="1000">
                <a:solidFill>
                  <a:schemeClr val="bg2"/>
                </a:solidFill>
              </a:rPr>
              <a:t>Note that for now we have ignored the issue of how we can find this cheapest transformation</a:t>
            </a:r>
            <a:r>
              <a:rPr lang="en-US" altLang="en-US" sz="1600"/>
              <a:t>  </a:t>
            </a:r>
          </a:p>
          <a:p>
            <a:r>
              <a:rPr lang="en-US" altLang="en-US" sz="1600"/>
              <a:t> </a:t>
            </a:r>
          </a:p>
        </p:txBody>
      </p:sp>
      <p:sp>
        <p:nvSpPr>
          <p:cNvPr id="43020" name="Rectangle 12"/>
          <p:cNvSpPr>
            <a:spLocks noChangeArrowheads="1"/>
          </p:cNvSpPr>
          <p:nvPr/>
        </p:nvSpPr>
        <p:spPr bwMode="auto">
          <a:xfrm>
            <a:off x="4791075" y="0"/>
            <a:ext cx="4352925" cy="27717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21" name="Text Box 13"/>
          <p:cNvSpPr txBox="1">
            <a:spLocks noChangeArrowheads="1"/>
          </p:cNvSpPr>
          <p:nvPr/>
        </p:nvSpPr>
        <p:spPr bwMode="auto">
          <a:xfrm>
            <a:off x="4927600" y="214313"/>
            <a:ext cx="40735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How similar are the names “Peter” and “Piotr”?</a:t>
            </a:r>
          </a:p>
          <a:p>
            <a:r>
              <a:rPr lang="en-US" altLang="en-US" sz="1600"/>
              <a:t>Assume the following cost function 	</a:t>
            </a:r>
            <a:r>
              <a:rPr lang="en-US" altLang="en-US" sz="1600" i="1"/>
              <a:t>Substitution	           </a:t>
            </a:r>
            <a:r>
              <a:rPr lang="en-US" altLang="en-US" sz="1600"/>
              <a:t>1 Unit</a:t>
            </a:r>
          </a:p>
          <a:p>
            <a:pPr algn="r"/>
            <a:r>
              <a:rPr lang="en-US" altLang="en-US" sz="1600" i="1"/>
              <a:t>Insertion		</a:t>
            </a:r>
            <a:r>
              <a:rPr lang="en-US" altLang="en-US" sz="1600"/>
              <a:t>1 Unit</a:t>
            </a:r>
          </a:p>
          <a:p>
            <a:pPr algn="r"/>
            <a:r>
              <a:rPr lang="en-US" altLang="en-US" sz="1600" i="1"/>
              <a:t>Deletion</a:t>
            </a:r>
            <a:r>
              <a:rPr lang="en-US" altLang="en-US" sz="1600"/>
              <a:t>		1 Unit</a:t>
            </a:r>
          </a:p>
          <a:p>
            <a:endParaRPr lang="en-US" altLang="en-US" sz="2000"/>
          </a:p>
          <a:p>
            <a:r>
              <a:rPr lang="en-US" altLang="en-US" sz="2000" i="1"/>
              <a:t>D</a:t>
            </a:r>
            <a:r>
              <a:rPr lang="en-US" altLang="en-US" sz="2000"/>
              <a:t>(</a:t>
            </a:r>
            <a:r>
              <a:rPr lang="en-US" altLang="en-US" sz="2000" b="1">
                <a:latin typeface="Courier New" pitchFamily="49" charset="0"/>
              </a:rPr>
              <a:t>Peter</a:t>
            </a:r>
            <a:r>
              <a:rPr lang="en-US" altLang="en-US" sz="2000">
                <a:latin typeface="Courier New" pitchFamily="49" charset="0"/>
              </a:rPr>
              <a:t>,</a:t>
            </a:r>
            <a:r>
              <a:rPr lang="en-US" altLang="en-US" sz="2000" b="1">
                <a:latin typeface="Courier New" pitchFamily="49" charset="0"/>
              </a:rPr>
              <a:t>Piotr</a:t>
            </a:r>
            <a:r>
              <a:rPr lang="en-US" altLang="en-US" sz="2000"/>
              <a:t>) is 3</a:t>
            </a:r>
            <a:endParaRPr lang="en-US" altLang="en-US"/>
          </a:p>
        </p:txBody>
      </p:sp>
      <p:sp>
        <p:nvSpPr>
          <p:cNvPr id="43022" name="Line 14"/>
          <p:cNvSpPr>
            <a:spLocks noChangeShapeType="1"/>
          </p:cNvSpPr>
          <p:nvPr/>
        </p:nvSpPr>
        <p:spPr bwMode="auto">
          <a:xfrm>
            <a:off x="412750" y="5589588"/>
            <a:ext cx="4371975" cy="0"/>
          </a:xfrm>
          <a:prstGeom prst="line">
            <a:avLst/>
          </a:prstGeom>
          <a:noFill/>
          <a:ln w="444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23" name="Group 15"/>
          <p:cNvGrpSpPr>
            <a:grpSpLocks/>
          </p:cNvGrpSpPr>
          <p:nvPr/>
        </p:nvGrpSpPr>
        <p:grpSpPr bwMode="auto">
          <a:xfrm>
            <a:off x="522288" y="3763963"/>
            <a:ext cx="3930650" cy="1639887"/>
            <a:chOff x="215" y="2808"/>
            <a:chExt cx="1887" cy="971"/>
          </a:xfrm>
        </p:grpSpPr>
        <p:sp>
          <p:nvSpPr>
            <p:cNvPr id="43035" name="Rectangle 16"/>
            <p:cNvSpPr>
              <a:spLocks noChangeArrowheads="1"/>
            </p:cNvSpPr>
            <p:nvPr/>
          </p:nvSpPr>
          <p:spPr bwMode="auto">
            <a:xfrm>
              <a:off x="215" y="3634"/>
              <a:ext cx="271" cy="14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6" name="Rectangle 17"/>
            <p:cNvSpPr>
              <a:spLocks noChangeArrowheads="1"/>
            </p:cNvSpPr>
            <p:nvPr/>
          </p:nvSpPr>
          <p:spPr bwMode="auto">
            <a:xfrm>
              <a:off x="757" y="3497"/>
              <a:ext cx="271" cy="2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7" name="Rectangle 18"/>
            <p:cNvSpPr>
              <a:spLocks noChangeArrowheads="1"/>
            </p:cNvSpPr>
            <p:nvPr/>
          </p:nvSpPr>
          <p:spPr bwMode="auto">
            <a:xfrm>
              <a:off x="1571" y="3497"/>
              <a:ext cx="261" cy="2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8" name="Freeform 19"/>
            <p:cNvSpPr>
              <a:spLocks/>
            </p:cNvSpPr>
            <p:nvPr/>
          </p:nvSpPr>
          <p:spPr bwMode="auto">
            <a:xfrm>
              <a:off x="893" y="3397"/>
              <a:ext cx="407" cy="382"/>
            </a:xfrm>
            <a:custGeom>
              <a:avLst/>
              <a:gdLst>
                <a:gd name="T0" fmla="*/ 0 w 234"/>
                <a:gd name="T1" fmla="*/ 100 h 252"/>
                <a:gd name="T2" fmla="*/ 0 w 234"/>
                <a:gd name="T3" fmla="*/ 0 h 252"/>
                <a:gd name="T4" fmla="*/ 407 w 234"/>
                <a:gd name="T5" fmla="*/ 0 h 252"/>
                <a:gd name="T6" fmla="*/ 407 w 234"/>
                <a:gd name="T7" fmla="*/ 382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9" name="Freeform 20"/>
            <p:cNvSpPr>
              <a:spLocks/>
            </p:cNvSpPr>
            <p:nvPr/>
          </p:nvSpPr>
          <p:spPr bwMode="auto">
            <a:xfrm>
              <a:off x="1091" y="3251"/>
              <a:ext cx="616" cy="246"/>
            </a:xfrm>
            <a:custGeom>
              <a:avLst/>
              <a:gdLst>
                <a:gd name="T0" fmla="*/ 0 w 354"/>
                <a:gd name="T1" fmla="*/ 146 h 162"/>
                <a:gd name="T2" fmla="*/ 0 w 354"/>
                <a:gd name="T3" fmla="*/ 0 h 162"/>
                <a:gd name="T4" fmla="*/ 616 w 354"/>
                <a:gd name="T5" fmla="*/ 0 h 162"/>
                <a:gd name="T6" fmla="*/ 616 w 354"/>
                <a:gd name="T7" fmla="*/ 246 h 162"/>
                <a:gd name="T8" fmla="*/ 0 60000 65536"/>
                <a:gd name="T9" fmla="*/ 0 60000 65536"/>
                <a:gd name="T10" fmla="*/ 0 60000 65536"/>
                <a:gd name="T11" fmla="*/ 0 60000 65536"/>
                <a:gd name="T12" fmla="*/ 0 w 354"/>
                <a:gd name="T13" fmla="*/ 0 h 162"/>
                <a:gd name="T14" fmla="*/ 354 w 354"/>
                <a:gd name="T15" fmla="*/ 162 h 162"/>
              </a:gdLst>
              <a:ahLst/>
              <a:cxnLst>
                <a:cxn ang="T8">
                  <a:pos x="T0" y="T1"/>
                </a:cxn>
                <a:cxn ang="T9">
                  <a:pos x="T2" y="T3"/>
                </a:cxn>
                <a:cxn ang="T10">
                  <a:pos x="T4" y="T5"/>
                </a:cxn>
                <a:cxn ang="T11">
                  <a:pos x="T6" y="T7"/>
                </a:cxn>
              </a:cxnLst>
              <a:rect l="T12" t="T13" r="T14" b="T15"/>
              <a:pathLst>
                <a:path w="354" h="162">
                  <a:moveTo>
                    <a:pt x="0" y="96"/>
                  </a:moveTo>
                  <a:lnTo>
                    <a:pt x="0" y="0"/>
                  </a:lnTo>
                  <a:lnTo>
                    <a:pt x="354" y="0"/>
                  </a:lnTo>
                  <a:lnTo>
                    <a:pt x="354" y="16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0" name="Freeform 21"/>
            <p:cNvSpPr>
              <a:spLocks/>
            </p:cNvSpPr>
            <p:nvPr/>
          </p:nvSpPr>
          <p:spPr bwMode="auto">
            <a:xfrm>
              <a:off x="351" y="3059"/>
              <a:ext cx="1043" cy="575"/>
            </a:xfrm>
            <a:custGeom>
              <a:avLst/>
              <a:gdLst>
                <a:gd name="T0" fmla="*/ 1043 w 600"/>
                <a:gd name="T1" fmla="*/ 192 h 378"/>
                <a:gd name="T2" fmla="*/ 1043 w 600"/>
                <a:gd name="T3" fmla="*/ 0 h 378"/>
                <a:gd name="T4" fmla="*/ 0 w 600"/>
                <a:gd name="T5" fmla="*/ 0 h 378"/>
                <a:gd name="T6" fmla="*/ 0 w 600"/>
                <a:gd name="T7" fmla="*/ 575 h 378"/>
                <a:gd name="T8" fmla="*/ 0 60000 65536"/>
                <a:gd name="T9" fmla="*/ 0 60000 65536"/>
                <a:gd name="T10" fmla="*/ 0 60000 65536"/>
                <a:gd name="T11" fmla="*/ 0 60000 65536"/>
                <a:gd name="T12" fmla="*/ 0 w 600"/>
                <a:gd name="T13" fmla="*/ 0 h 378"/>
                <a:gd name="T14" fmla="*/ 600 w 600"/>
                <a:gd name="T15" fmla="*/ 378 h 378"/>
              </a:gdLst>
              <a:ahLst/>
              <a:cxnLst>
                <a:cxn ang="T8">
                  <a:pos x="T0" y="T1"/>
                </a:cxn>
                <a:cxn ang="T9">
                  <a:pos x="T2" y="T3"/>
                </a:cxn>
                <a:cxn ang="T10">
                  <a:pos x="T4" y="T5"/>
                </a:cxn>
                <a:cxn ang="T11">
                  <a:pos x="T6" y="T7"/>
                </a:cxn>
              </a:cxnLst>
              <a:rect l="T12" t="T13" r="T14" b="T15"/>
              <a:pathLst>
                <a:path w="600" h="378">
                  <a:moveTo>
                    <a:pt x="600" y="126"/>
                  </a:moveTo>
                  <a:lnTo>
                    <a:pt x="600" y="0"/>
                  </a:lnTo>
                  <a:lnTo>
                    <a:pt x="0" y="0"/>
                  </a:lnTo>
                  <a:lnTo>
                    <a:pt x="0" y="37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1" name="Freeform 22"/>
            <p:cNvSpPr>
              <a:spLocks/>
            </p:cNvSpPr>
            <p:nvPr/>
          </p:nvSpPr>
          <p:spPr bwMode="auto">
            <a:xfrm>
              <a:off x="872" y="2987"/>
              <a:ext cx="1230" cy="155"/>
            </a:xfrm>
            <a:custGeom>
              <a:avLst/>
              <a:gdLst>
                <a:gd name="T0" fmla="*/ 0 w 1038"/>
                <a:gd name="T1" fmla="*/ 73 h 102"/>
                <a:gd name="T2" fmla="*/ 0 w 1038"/>
                <a:gd name="T3" fmla="*/ 0 h 102"/>
                <a:gd name="T4" fmla="*/ 1230 w 1038"/>
                <a:gd name="T5" fmla="*/ 0 h 102"/>
                <a:gd name="T6" fmla="*/ 1230 w 1038"/>
                <a:gd name="T7" fmla="*/ 155 h 102"/>
                <a:gd name="T8" fmla="*/ 0 60000 65536"/>
                <a:gd name="T9" fmla="*/ 0 60000 65536"/>
                <a:gd name="T10" fmla="*/ 0 60000 65536"/>
                <a:gd name="T11" fmla="*/ 0 60000 65536"/>
                <a:gd name="T12" fmla="*/ 0 w 1038"/>
                <a:gd name="T13" fmla="*/ 0 h 102"/>
                <a:gd name="T14" fmla="*/ 1038 w 1038"/>
                <a:gd name="T15" fmla="*/ 102 h 102"/>
              </a:gdLst>
              <a:ahLst/>
              <a:cxnLst>
                <a:cxn ang="T8">
                  <a:pos x="T0" y="T1"/>
                </a:cxn>
                <a:cxn ang="T9">
                  <a:pos x="T2" y="T3"/>
                </a:cxn>
                <a:cxn ang="T10">
                  <a:pos x="T4" y="T5"/>
                </a:cxn>
                <a:cxn ang="T11">
                  <a:pos x="T6" y="T7"/>
                </a:cxn>
              </a:cxnLst>
              <a:rect l="T12" t="T13" r="T14" b="T15"/>
              <a:pathLst>
                <a:path w="1038" h="102">
                  <a:moveTo>
                    <a:pt x="0" y="48"/>
                  </a:moveTo>
                  <a:lnTo>
                    <a:pt x="0" y="0"/>
                  </a:lnTo>
                  <a:lnTo>
                    <a:pt x="1038" y="0"/>
                  </a:lnTo>
                  <a:lnTo>
                    <a:pt x="1038" y="10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2" name="Line 23"/>
            <p:cNvSpPr>
              <a:spLocks noChangeShapeType="1"/>
            </p:cNvSpPr>
            <p:nvPr/>
          </p:nvSpPr>
          <p:spPr bwMode="auto">
            <a:xfrm>
              <a:off x="1774" y="2808"/>
              <a:ext cx="0" cy="18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Line 24"/>
            <p:cNvSpPr>
              <a:spLocks noChangeShapeType="1"/>
            </p:cNvSpPr>
            <p:nvPr/>
          </p:nvSpPr>
          <p:spPr bwMode="auto">
            <a:xfrm>
              <a:off x="2101" y="2989"/>
              <a:ext cx="0" cy="77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024" name="Line 25"/>
          <p:cNvSpPr>
            <a:spLocks noChangeShapeType="1"/>
          </p:cNvSpPr>
          <p:nvPr/>
        </p:nvSpPr>
        <p:spPr bwMode="auto">
          <a:xfrm>
            <a:off x="152400" y="5395913"/>
            <a:ext cx="4578350" cy="0"/>
          </a:xfrm>
          <a:prstGeom prst="line">
            <a:avLst/>
          </a:prstGeom>
          <a:noFill/>
          <a:ln w="444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25" name="Group 26"/>
          <p:cNvGrpSpPr>
            <a:grpSpLocks/>
          </p:cNvGrpSpPr>
          <p:nvPr/>
        </p:nvGrpSpPr>
        <p:grpSpPr bwMode="auto">
          <a:xfrm>
            <a:off x="122238" y="5157788"/>
            <a:ext cx="4508500" cy="1138237"/>
            <a:chOff x="13" y="3550"/>
            <a:chExt cx="2840" cy="717"/>
          </a:xfrm>
        </p:grpSpPr>
        <p:sp>
          <p:nvSpPr>
            <p:cNvPr id="43027" name="Rectangle 27"/>
            <p:cNvSpPr>
              <a:spLocks noChangeArrowheads="1"/>
            </p:cNvSpPr>
            <p:nvPr/>
          </p:nvSpPr>
          <p:spPr bwMode="auto">
            <a:xfrm rot="-3934905">
              <a:off x="-118" y="3702"/>
              <a:ext cx="56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Piotr</a:t>
              </a:r>
            </a:p>
          </p:txBody>
        </p:sp>
        <p:sp>
          <p:nvSpPr>
            <p:cNvPr id="43028" name="Rectangle 28"/>
            <p:cNvSpPr>
              <a:spLocks noChangeArrowheads="1"/>
            </p:cNvSpPr>
            <p:nvPr/>
          </p:nvSpPr>
          <p:spPr bwMode="auto">
            <a:xfrm rot="-3946978">
              <a:off x="271" y="3722"/>
              <a:ext cx="62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Pyotr</a:t>
              </a:r>
            </a:p>
          </p:txBody>
        </p:sp>
        <p:sp>
          <p:nvSpPr>
            <p:cNvPr id="43029" name="Rectangle 29"/>
            <p:cNvSpPr>
              <a:spLocks noChangeArrowheads="1"/>
            </p:cNvSpPr>
            <p:nvPr/>
          </p:nvSpPr>
          <p:spPr bwMode="auto">
            <a:xfrm rot="-3928464">
              <a:off x="589" y="3761"/>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Petros</a:t>
              </a:r>
            </a:p>
          </p:txBody>
        </p:sp>
        <p:sp>
          <p:nvSpPr>
            <p:cNvPr id="43030" name="Rectangle 30"/>
            <p:cNvSpPr>
              <a:spLocks noChangeArrowheads="1"/>
            </p:cNvSpPr>
            <p:nvPr/>
          </p:nvSpPr>
          <p:spPr bwMode="auto">
            <a:xfrm rot="-3922811">
              <a:off x="997" y="3745"/>
              <a:ext cx="66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Pietro</a:t>
              </a:r>
            </a:p>
          </p:txBody>
        </p:sp>
        <p:sp>
          <p:nvSpPr>
            <p:cNvPr id="43031" name="Rectangle 31"/>
            <p:cNvSpPr>
              <a:spLocks noChangeArrowheads="1"/>
            </p:cNvSpPr>
            <p:nvPr/>
          </p:nvSpPr>
          <p:spPr bwMode="auto">
            <a:xfrm rot="-3945962">
              <a:off x="1425" y="3719"/>
              <a:ext cx="56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Pedro</a:t>
              </a:r>
            </a:p>
          </p:txBody>
        </p:sp>
        <p:sp>
          <p:nvSpPr>
            <p:cNvPr id="43032" name="Rectangle 32"/>
            <p:cNvSpPr>
              <a:spLocks noChangeArrowheads="1"/>
            </p:cNvSpPr>
            <p:nvPr/>
          </p:nvSpPr>
          <p:spPr bwMode="auto">
            <a:xfrm rot="-3931340">
              <a:off x="1633" y="3743"/>
              <a:ext cx="67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Pierre</a:t>
              </a:r>
            </a:p>
          </p:txBody>
        </p:sp>
        <p:sp>
          <p:nvSpPr>
            <p:cNvPr id="43033" name="Rectangle 33"/>
            <p:cNvSpPr>
              <a:spLocks noChangeArrowheads="1"/>
            </p:cNvSpPr>
            <p:nvPr/>
          </p:nvSpPr>
          <p:spPr bwMode="auto">
            <a:xfrm rot="-3949083">
              <a:off x="2036" y="3716"/>
              <a:ext cx="61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Piero</a:t>
              </a:r>
            </a:p>
          </p:txBody>
        </p:sp>
        <p:sp>
          <p:nvSpPr>
            <p:cNvPr id="43034" name="Rectangle 34"/>
            <p:cNvSpPr>
              <a:spLocks noChangeArrowheads="1"/>
            </p:cNvSpPr>
            <p:nvPr/>
          </p:nvSpPr>
          <p:spPr bwMode="auto">
            <a:xfrm rot="-3950123">
              <a:off x="2398" y="3710"/>
              <a:ext cx="60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Peter</a:t>
              </a:r>
            </a:p>
          </p:txBody>
        </p:sp>
      </p:grpSp>
      <p:sp>
        <p:nvSpPr>
          <p:cNvPr id="43026" name="TextBox 34"/>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96906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1371600" y="1219200"/>
            <a:ext cx="65659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What distance metric did k-means use?</a:t>
            </a:r>
          </a:p>
          <a:p>
            <a:endParaRPr lang="en-US" altLang="en-US"/>
          </a:p>
          <a:p>
            <a:r>
              <a:rPr lang="en-US" altLang="en-US"/>
              <a:t>What assumptions is it making about the data?</a:t>
            </a:r>
          </a:p>
          <a:p>
            <a:endParaRPr lang="en-US" altLang="en-US"/>
          </a:p>
          <a:p>
            <a:endParaRPr lang="en-US" altLang="en-US"/>
          </a:p>
        </p:txBody>
      </p:sp>
    </p:spTree>
    <p:extLst>
      <p:ext uri="{BB962C8B-B14F-4D97-AF65-F5344CB8AC3E}">
        <p14:creationId xmlns:p14="http://schemas.microsoft.com/office/powerpoint/2010/main" val="1818734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28625" y="114300"/>
            <a:ext cx="7620000" cy="1562100"/>
          </a:xfrm>
        </p:spPr>
        <p:txBody>
          <a:bodyPr>
            <a:normAutofit fontScale="90000"/>
          </a:bodyPr>
          <a:lstStyle/>
          <a:p>
            <a:r>
              <a:rPr lang="en-US" altLang="en-US"/>
              <a:t>Partition Algorithm 2: Using a Euclidean Distance Threshold to Define Clusters</a:t>
            </a:r>
          </a:p>
        </p:txBody>
      </p:sp>
      <p:pic>
        <p:nvPicPr>
          <p:cNvPr id="45059" name="Picture 5" descr="5MQ6cT.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57400"/>
            <a:ext cx="91440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43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a:t>But should we use Euclidean Distance?</a:t>
            </a:r>
          </a:p>
        </p:txBody>
      </p:sp>
      <p:pic>
        <p:nvPicPr>
          <p:cNvPr id="46083" name="Picture 5" descr="Or3F0o.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247775"/>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Box 6"/>
          <p:cNvSpPr txBox="1">
            <a:spLocks noChangeArrowheads="1"/>
          </p:cNvSpPr>
          <p:nvPr/>
        </p:nvSpPr>
        <p:spPr bwMode="auto">
          <a:xfrm>
            <a:off x="685800" y="1447800"/>
            <a:ext cx="83788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Good if data is isotropic and spread evenly along all directions</a:t>
            </a:r>
          </a:p>
          <a:p>
            <a:endParaRPr lang="en-US" altLang="en-US" sz="2000"/>
          </a:p>
          <a:p>
            <a:r>
              <a:rPr lang="en-US" altLang="en-US" sz="2000"/>
              <a:t>Not invariant to linear transformations, or any transformation</a:t>
            </a:r>
          </a:p>
          <a:p>
            <a:r>
              <a:rPr lang="en-US" altLang="en-US" sz="2000"/>
              <a:t>that distorts distance relationships</a:t>
            </a:r>
          </a:p>
        </p:txBody>
      </p:sp>
    </p:spTree>
    <p:extLst>
      <p:ext uri="{BB962C8B-B14F-4D97-AF65-F5344CB8AC3E}">
        <p14:creationId xmlns:p14="http://schemas.microsoft.com/office/powerpoint/2010/main" val="182684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Is normalization desirable?</a:t>
            </a:r>
          </a:p>
        </p:txBody>
      </p:sp>
      <p:pic>
        <p:nvPicPr>
          <p:cNvPr id="47107" name="Picture 3" descr="fig-6-10.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8484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367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28625" y="114300"/>
            <a:ext cx="7620000" cy="723900"/>
          </a:xfrm>
        </p:spPr>
        <p:txBody>
          <a:bodyPr/>
          <a:lstStyle/>
          <a:p>
            <a:r>
              <a:rPr lang="en-US" altLang="en-US" sz="3200"/>
              <a:t>Other distance/similarity measures</a:t>
            </a:r>
          </a:p>
        </p:txBody>
      </p:sp>
      <p:graphicFrame>
        <p:nvGraphicFramePr>
          <p:cNvPr id="48131" name="Object 2"/>
          <p:cNvGraphicFramePr>
            <a:graphicFrameLocks noChangeAspect="1"/>
          </p:cNvGraphicFramePr>
          <p:nvPr/>
        </p:nvGraphicFramePr>
        <p:xfrm>
          <a:off x="1962150" y="2228850"/>
          <a:ext cx="3543300" cy="1028700"/>
        </p:xfrm>
        <a:graphic>
          <a:graphicData uri="http://schemas.openxmlformats.org/presentationml/2006/ole">
            <mc:AlternateContent xmlns:mc="http://schemas.openxmlformats.org/markup-compatibility/2006">
              <mc:Choice xmlns:v="urn:schemas-microsoft-com:vml" Requires="v">
                <p:oleObj spid="_x0000_s2060" name="Equation" r:id="rId4" imgW="1574800" imgH="457200" progId="Equation.3">
                  <p:embed/>
                </p:oleObj>
              </mc:Choice>
              <mc:Fallback>
                <p:oleObj name="Equation" r:id="rId4" imgW="15748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150" y="2228850"/>
                        <a:ext cx="3543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8132" name="Object 3"/>
          <p:cNvGraphicFramePr>
            <a:graphicFrameLocks noChangeAspect="1"/>
          </p:cNvGraphicFramePr>
          <p:nvPr/>
        </p:nvGraphicFramePr>
        <p:xfrm>
          <a:off x="1976438" y="4343400"/>
          <a:ext cx="2228850" cy="1000125"/>
        </p:xfrm>
        <a:graphic>
          <a:graphicData uri="http://schemas.openxmlformats.org/presentationml/2006/ole">
            <mc:AlternateContent xmlns:mc="http://schemas.openxmlformats.org/markup-compatibility/2006">
              <mc:Choice xmlns:v="urn:schemas-microsoft-com:vml" Requires="v">
                <p:oleObj spid="_x0000_s2061" name="Equation" r:id="rId6" imgW="990600" imgH="444500" progId="Equation.3">
                  <p:embed/>
                </p:oleObj>
              </mc:Choice>
              <mc:Fallback>
                <p:oleObj name="Equation" r:id="rId6" imgW="9906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6438" y="4343400"/>
                        <a:ext cx="22288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8133" name="TextBox 6"/>
          <p:cNvSpPr txBox="1">
            <a:spLocks noChangeArrowheads="1"/>
          </p:cNvSpPr>
          <p:nvPr/>
        </p:nvSpPr>
        <p:spPr bwMode="auto">
          <a:xfrm>
            <a:off x="500063" y="1219200"/>
            <a:ext cx="8491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Distance between two instances x and x’, where q &gt;= 1 is a selectable parameter and d is the number of attributes (called the Minkowski Metric)</a:t>
            </a:r>
          </a:p>
        </p:txBody>
      </p:sp>
      <p:sp>
        <p:nvSpPr>
          <p:cNvPr id="48134" name="TextBox 7"/>
          <p:cNvSpPr txBox="1">
            <a:spLocks noChangeArrowheads="1"/>
          </p:cNvSpPr>
          <p:nvPr/>
        </p:nvSpPr>
        <p:spPr bwMode="auto">
          <a:xfrm>
            <a:off x="609600" y="3405188"/>
            <a:ext cx="6799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Cosine of the angle between two vectors (instances) gives </a:t>
            </a:r>
          </a:p>
          <a:p>
            <a:r>
              <a:rPr lang="en-US" altLang="en-US" sz="2000"/>
              <a:t>a similarity function:</a:t>
            </a:r>
          </a:p>
        </p:txBody>
      </p:sp>
    </p:spTree>
    <p:extLst>
      <p:ext uri="{BB962C8B-B14F-4D97-AF65-F5344CB8AC3E}">
        <p14:creationId xmlns:p14="http://schemas.microsoft.com/office/powerpoint/2010/main" val="685399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28625" y="114300"/>
            <a:ext cx="7620000" cy="723900"/>
          </a:xfrm>
        </p:spPr>
        <p:txBody>
          <a:bodyPr/>
          <a:lstStyle/>
          <a:p>
            <a:r>
              <a:rPr lang="en-US" altLang="en-US" sz="3200"/>
              <a:t>Other distance/similarity measures</a:t>
            </a:r>
          </a:p>
        </p:txBody>
      </p:sp>
      <p:graphicFrame>
        <p:nvGraphicFramePr>
          <p:cNvPr id="49155" name="Object 2"/>
          <p:cNvGraphicFramePr>
            <a:graphicFrameLocks noChangeAspect="1"/>
          </p:cNvGraphicFramePr>
          <p:nvPr/>
        </p:nvGraphicFramePr>
        <p:xfrm>
          <a:off x="1976438" y="4343400"/>
          <a:ext cx="2228850" cy="1000125"/>
        </p:xfrm>
        <a:graphic>
          <a:graphicData uri="http://schemas.openxmlformats.org/presentationml/2006/ole">
            <mc:AlternateContent xmlns:mc="http://schemas.openxmlformats.org/markup-compatibility/2006">
              <mc:Choice xmlns:v="urn:schemas-microsoft-com:vml" Requires="v">
                <p:oleObj spid="_x0000_s3089" name="Equation" r:id="rId4" imgW="990600" imgH="444500" progId="Equation.3">
                  <p:embed/>
                </p:oleObj>
              </mc:Choice>
              <mc:Fallback>
                <p:oleObj name="Equation" r:id="rId4" imgW="9906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38" y="4343400"/>
                        <a:ext cx="22288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56" name="TextBox 6"/>
          <p:cNvSpPr txBox="1">
            <a:spLocks noChangeArrowheads="1"/>
          </p:cNvSpPr>
          <p:nvPr/>
        </p:nvSpPr>
        <p:spPr bwMode="auto">
          <a:xfrm>
            <a:off x="500063" y="1219200"/>
            <a:ext cx="8491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Distance between two instances x and x’, where q &gt;= 1 is a selectable parameter and d is the number of attributes (called the Minkowski Metric)</a:t>
            </a:r>
          </a:p>
        </p:txBody>
      </p:sp>
      <p:sp>
        <p:nvSpPr>
          <p:cNvPr id="49157" name="TextBox 7"/>
          <p:cNvSpPr txBox="1">
            <a:spLocks noChangeArrowheads="1"/>
          </p:cNvSpPr>
          <p:nvPr/>
        </p:nvSpPr>
        <p:spPr bwMode="auto">
          <a:xfrm>
            <a:off x="609600" y="3405188"/>
            <a:ext cx="6799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Cosine of the angle between two vectors (instances) gives </a:t>
            </a:r>
          </a:p>
          <a:p>
            <a:r>
              <a:rPr lang="en-US" altLang="en-US" sz="2000"/>
              <a:t>a similarity function:</a:t>
            </a:r>
          </a:p>
        </p:txBody>
      </p:sp>
      <p:sp>
        <p:nvSpPr>
          <p:cNvPr id="49158" name="TextBox 8"/>
          <p:cNvSpPr txBox="1">
            <a:spLocks noChangeArrowheads="1"/>
          </p:cNvSpPr>
          <p:nvPr/>
        </p:nvSpPr>
        <p:spPr bwMode="auto">
          <a:xfrm>
            <a:off x="5322888" y="2868613"/>
            <a:ext cx="3668712" cy="2308225"/>
          </a:xfrm>
          <a:prstGeom prst="rect">
            <a:avLst/>
          </a:prstGeom>
          <a:solidFill>
            <a:schemeClr val="accent1"/>
          </a:solidFill>
          <a:ln w="9525">
            <a:solidFill>
              <a:srgbClr val="FFD556"/>
            </a:solidFill>
            <a:miter lim="800000"/>
            <a:headEnd/>
            <a:tailEnd/>
          </a:ln>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When features are binary</a:t>
            </a:r>
          </a:p>
          <a:p>
            <a:r>
              <a:rPr lang="en-US" altLang="en-US" sz="1800"/>
              <a:t>this becomes the number of attributes shared by x and x’ divided by the geometric mean of the number of attributes in x and the number in x’.  A simplification of this is:</a:t>
            </a:r>
          </a:p>
          <a:p>
            <a:endParaRPr lang="en-US" altLang="en-US" sz="1800"/>
          </a:p>
        </p:txBody>
      </p:sp>
      <p:graphicFrame>
        <p:nvGraphicFramePr>
          <p:cNvPr id="49159" name="Object 3"/>
          <p:cNvGraphicFramePr>
            <a:graphicFrameLocks noChangeAspect="1"/>
          </p:cNvGraphicFramePr>
          <p:nvPr/>
        </p:nvGraphicFramePr>
        <p:xfrm>
          <a:off x="6477000" y="4573588"/>
          <a:ext cx="1325563" cy="603250"/>
        </p:xfrm>
        <a:graphic>
          <a:graphicData uri="http://schemas.openxmlformats.org/presentationml/2006/ole">
            <mc:AlternateContent xmlns:mc="http://schemas.openxmlformats.org/markup-compatibility/2006">
              <mc:Choice xmlns:v="urn:schemas-microsoft-com:vml" Requires="v">
                <p:oleObj spid="_x0000_s3090" name="Equation" r:id="rId6" imgW="863600" imgH="393700" progId="Equation.3">
                  <p:embed/>
                </p:oleObj>
              </mc:Choice>
              <mc:Fallback>
                <p:oleObj name="Equation" r:id="rId6" imgW="8636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4573588"/>
                        <a:ext cx="13255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60" name="Object 4"/>
          <p:cNvGraphicFramePr>
            <a:graphicFrameLocks noChangeAspect="1"/>
          </p:cNvGraphicFramePr>
          <p:nvPr/>
        </p:nvGraphicFramePr>
        <p:xfrm>
          <a:off x="1962150" y="2228850"/>
          <a:ext cx="3543300" cy="1028700"/>
        </p:xfrm>
        <a:graphic>
          <a:graphicData uri="http://schemas.openxmlformats.org/presentationml/2006/ole">
            <mc:AlternateContent xmlns:mc="http://schemas.openxmlformats.org/markup-compatibility/2006">
              <mc:Choice xmlns:v="urn:schemas-microsoft-com:vml" Requires="v">
                <p:oleObj spid="_x0000_s3091" name="Equation" r:id="rId8" imgW="1574800" imgH="457200" progId="Equation.3">
                  <p:embed/>
                </p:oleObj>
              </mc:Choice>
              <mc:Fallback>
                <p:oleObj name="Equation" r:id="rId8" imgW="15748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2150" y="2228850"/>
                        <a:ext cx="3543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8675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Magellan Image of Venus</a:t>
            </a:r>
          </a:p>
        </p:txBody>
      </p:sp>
      <p:pic>
        <p:nvPicPr>
          <p:cNvPr id="4099" name="Content Placeholder 4" descr="difference.eps"/>
          <p:cNvPicPr>
            <a:picLocks noGrp="1" noChangeAspect="1"/>
          </p:cNvPicPr>
          <p:nvPr>
            <p:ph idx="1"/>
          </p:nvPr>
        </p:nvPicPr>
        <p:blipFill>
          <a:blip r:embed="rId2">
            <a:extLst>
              <a:ext uri="{28A0092B-C50C-407E-A947-70E740481C1C}">
                <a14:useLocalDpi xmlns:a14="http://schemas.microsoft.com/office/drawing/2010/main" val="0"/>
              </a:ext>
            </a:extLst>
          </a:blip>
          <a:srcRect t="14465" b="14465"/>
          <a:stretch>
            <a:fillRect/>
          </a:stretch>
        </p:blipFill>
        <p:spPr>
          <a:xfrm>
            <a:off x="1260475" y="1905000"/>
            <a:ext cx="6762750" cy="4106863"/>
          </a:xfrm>
        </p:spPr>
      </p:pic>
    </p:spTree>
    <p:extLst>
      <p:ext uri="{BB962C8B-B14F-4D97-AF65-F5344CB8AC3E}">
        <p14:creationId xmlns:p14="http://schemas.microsoft.com/office/powerpoint/2010/main" val="3470714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What is a good clustering?</a:t>
            </a:r>
          </a:p>
        </p:txBody>
      </p:sp>
      <p:pic>
        <p:nvPicPr>
          <p:cNvPr id="50179" name="Picture 4" descr="clustering-criteria-examples.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2076450"/>
            <a:ext cx="68326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701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Clustering Criteria:</a:t>
            </a:r>
            <a:br>
              <a:rPr lang="en-US" dirty="0">
                <a:cs typeface="+mj-cs"/>
              </a:rPr>
            </a:br>
            <a:r>
              <a:rPr lang="en-US" dirty="0">
                <a:cs typeface="+mj-cs"/>
              </a:rPr>
              <a:t>Sum of Squared Error</a:t>
            </a:r>
          </a:p>
        </p:txBody>
      </p:sp>
      <p:pic>
        <p:nvPicPr>
          <p:cNvPr id="51203" name="Picture 3" descr="fig-6-11.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700" y="2184400"/>
            <a:ext cx="4318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607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A Dataset for which SSE is not a good criterion.</a:t>
            </a:r>
          </a:p>
        </p:txBody>
      </p:sp>
      <p:pic>
        <p:nvPicPr>
          <p:cNvPr id="52227" name="Picture 3" descr="fig-6-12.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450" y="1714500"/>
            <a:ext cx="420370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68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How does cluster size impact performance?</a:t>
            </a:r>
          </a:p>
        </p:txBody>
      </p:sp>
      <p:pic>
        <p:nvPicPr>
          <p:cNvPr id="53251" name="Picture 3" descr="fig-6-13.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2400" y="1822450"/>
            <a:ext cx="26162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6565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a:t>Scattering Criteria – on board</a:t>
            </a:r>
          </a:p>
        </p:txBody>
      </p:sp>
      <p:sp>
        <p:nvSpPr>
          <p:cNvPr id="54275" name="Content Placeholder 2"/>
          <p:cNvSpPr>
            <a:spLocks noGrp="1"/>
          </p:cNvSpPr>
          <p:nvPr>
            <p:ph idx="1"/>
          </p:nvPr>
        </p:nvSpPr>
        <p:spPr/>
        <p:txBody>
          <a:bodyPr/>
          <a:lstStyle/>
          <a:p>
            <a:pPr eaLnBrk="1" hangingPunct="1"/>
            <a:endParaRPr lang="en-US" altLang="en-US"/>
          </a:p>
        </p:txBody>
      </p:sp>
    </p:spTree>
    <p:extLst>
      <p:ext uri="{BB962C8B-B14F-4D97-AF65-F5344CB8AC3E}">
        <p14:creationId xmlns:p14="http://schemas.microsoft.com/office/powerpoint/2010/main" val="901380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To apply </a:t>
            </a:r>
            <a:r>
              <a:rPr lang="en-US" dirty="0" err="1">
                <a:cs typeface="+mj-cs"/>
              </a:rPr>
              <a:t>partitional</a:t>
            </a:r>
            <a:r>
              <a:rPr lang="en-US" dirty="0">
                <a:cs typeface="+mj-cs"/>
              </a:rPr>
              <a:t> clustering we need to:</a:t>
            </a:r>
          </a:p>
        </p:txBody>
      </p:sp>
      <p:sp>
        <p:nvSpPr>
          <p:cNvPr id="55299" name="Rectangle 3"/>
          <p:cNvSpPr txBox="1">
            <a:spLocks noChangeArrowheads="1"/>
          </p:cNvSpPr>
          <p:nvPr/>
        </p:nvSpPr>
        <p:spPr bwMode="auto">
          <a:xfrm>
            <a:off x="428625"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0000"/>
              </a:lnSpc>
              <a:spcBef>
                <a:spcPts val="1050"/>
              </a:spcBef>
              <a:spcAft>
                <a:spcPts val="350"/>
              </a:spcAft>
              <a:buClr>
                <a:schemeClr val="tx1"/>
              </a:buClr>
              <a:buSzPct val="75000"/>
              <a:buFont typeface="Wingdings" pitchFamily="2" charset="2"/>
              <a:buNone/>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Select features to characterize the data</a:t>
            </a:r>
            <a:endParaRPr lang="en-US" altLang="en-US" sz="2800">
              <a:solidFill>
                <a:srgbClr val="0000FF"/>
              </a:solidFill>
            </a:endParaRP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FF"/>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Collect representative data</a:t>
            </a: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Choose a clustering algorithm</a:t>
            </a: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Specify the number of clusters</a:t>
            </a:r>
            <a:endParaRPr lang="en-US" altLang="en-US" sz="2000">
              <a:solidFill>
                <a:srgbClr val="000000"/>
              </a:solidFill>
            </a:endParaRPr>
          </a:p>
          <a:p>
            <a:pPr>
              <a:lnSpc>
                <a:spcPct val="80000"/>
              </a:lnSpc>
              <a:spcBef>
                <a:spcPts val="1050"/>
              </a:spcBef>
              <a:spcAft>
                <a:spcPts val="350"/>
              </a:spcAft>
              <a:buClr>
                <a:schemeClr val="tx1"/>
              </a:buClr>
              <a:buSzPct val="75000"/>
              <a:buFont typeface="Wingdings" pitchFamily="2" charset="2"/>
              <a:buChar char="§"/>
            </a:pPr>
            <a:endParaRPr lang="en-US" altLang="en-US" sz="2000">
              <a:solidFill>
                <a:srgbClr val="0000FF"/>
              </a:solidFill>
            </a:endParaRPr>
          </a:p>
        </p:txBody>
      </p:sp>
    </p:spTree>
    <p:extLst>
      <p:ext uri="{BB962C8B-B14F-4D97-AF65-F5344CB8AC3E}">
        <p14:creationId xmlns:p14="http://schemas.microsoft.com/office/powerpoint/2010/main" val="72929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a:t>Um, what about k?</a:t>
            </a:r>
          </a:p>
        </p:txBody>
      </p:sp>
      <p:sp>
        <p:nvSpPr>
          <p:cNvPr id="56323" name="Content Placeholder 2"/>
          <p:cNvSpPr>
            <a:spLocks noGrp="1"/>
          </p:cNvSpPr>
          <p:nvPr>
            <p:ph idx="1"/>
          </p:nvPr>
        </p:nvSpPr>
        <p:spPr/>
        <p:txBody>
          <a:bodyPr>
            <a:normAutofit lnSpcReduction="10000"/>
          </a:bodyPr>
          <a:lstStyle/>
          <a:p>
            <a:r>
              <a:rPr lang="en-US" altLang="en-US"/>
              <a:t>Idea 1: Use our new trick of cross validation to select k </a:t>
            </a:r>
          </a:p>
          <a:p>
            <a:pPr lvl="1"/>
            <a:r>
              <a:rPr lang="en-US" altLang="en-US"/>
              <a:t>What should we optimize? SSE?  Trace?</a:t>
            </a:r>
          </a:p>
          <a:p>
            <a:pPr lvl="1"/>
            <a:r>
              <a:rPr lang="en-US" altLang="en-US"/>
              <a:t>Problem?</a:t>
            </a:r>
          </a:p>
          <a:p>
            <a:r>
              <a:rPr lang="en-US" altLang="en-US"/>
              <a:t>Idea 2:  Let our domain expert look at the clustering and decide if they like it</a:t>
            </a:r>
          </a:p>
          <a:p>
            <a:pPr lvl="1"/>
            <a:r>
              <a:rPr lang="en-US" altLang="en-US"/>
              <a:t>How should we show this to them?</a:t>
            </a:r>
          </a:p>
          <a:p>
            <a:pPr lvl="1"/>
            <a:r>
              <a:rPr lang="en-US" altLang="en-US"/>
              <a:t>Problem?</a:t>
            </a:r>
          </a:p>
          <a:p>
            <a:r>
              <a:rPr lang="en-US" altLang="en-US"/>
              <a:t>Idea 3: The “knee” solution</a:t>
            </a:r>
          </a:p>
        </p:txBody>
      </p:sp>
    </p:spTree>
    <p:extLst>
      <p:ext uri="{BB962C8B-B14F-4D97-AF65-F5344CB8AC3E}">
        <p14:creationId xmlns:p14="http://schemas.microsoft.com/office/powerpoint/2010/main" val="38892171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7"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8"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9"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0"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1"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2"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3"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4"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5"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6"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7"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8"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9"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0"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1"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2"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3"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4"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5"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6"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7"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8"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9"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0"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1"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2"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3"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4"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5"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6"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7"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8"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9"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0"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1"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2"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3"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4"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5"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6"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7"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8"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9"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0"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1"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2"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3"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4"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5"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6"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7"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8"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9"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0"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1"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2"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3"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4"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5"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6"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7"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8"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9"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0"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1"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2"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3"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4"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5"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6"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7"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8"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9"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0"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1"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2"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3"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4"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5"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6"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7"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8"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9"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0"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1"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2"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3"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4"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5"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6"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7"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8"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9"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0"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1"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2"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3"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4"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5"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6"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47"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48"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9"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0" name="Rectangle 106"/>
          <p:cNvSpPr>
            <a:spLocks noChangeArrowheads="1"/>
          </p:cNvSpPr>
          <p:nvPr/>
        </p:nvSpPr>
        <p:spPr bwMode="auto">
          <a:xfrm>
            <a:off x="8321675" y="2711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1" name="Rectangle 107"/>
          <p:cNvSpPr>
            <a:spLocks noChangeArrowheads="1"/>
          </p:cNvSpPr>
          <p:nvPr/>
        </p:nvSpPr>
        <p:spPr bwMode="auto">
          <a:xfrm>
            <a:off x="7418388" y="3371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2" name="Rectangle 108"/>
          <p:cNvSpPr>
            <a:spLocks noChangeArrowheads="1"/>
          </p:cNvSpPr>
          <p:nvPr/>
        </p:nvSpPr>
        <p:spPr bwMode="auto">
          <a:xfrm>
            <a:off x="7994650" y="2457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3" name="Rectangle 109"/>
          <p:cNvSpPr>
            <a:spLocks noChangeArrowheads="1"/>
          </p:cNvSpPr>
          <p:nvPr/>
        </p:nvSpPr>
        <p:spPr bwMode="auto">
          <a:xfrm>
            <a:off x="8147050" y="3448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4" name="Rectangle 110"/>
          <p:cNvSpPr>
            <a:spLocks noChangeArrowheads="1"/>
          </p:cNvSpPr>
          <p:nvPr/>
        </p:nvSpPr>
        <p:spPr bwMode="auto">
          <a:xfrm>
            <a:off x="8675688" y="4278313"/>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5"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6"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7"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8"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7459"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7460"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7461"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7462"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7463"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7464"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7465"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7466"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7467"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7468"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69"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0"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1"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2"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3"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4"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5"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6"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7"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8"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9"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0"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1" name="Rectangle 137"/>
          <p:cNvSpPr>
            <a:spLocks noChangeArrowheads="1"/>
          </p:cNvSpPr>
          <p:nvPr/>
        </p:nvSpPr>
        <p:spPr bwMode="auto">
          <a:xfrm>
            <a:off x="7918450" y="3219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2" name="Rectangle 138"/>
          <p:cNvSpPr>
            <a:spLocks noChangeArrowheads="1"/>
          </p:cNvSpPr>
          <p:nvPr/>
        </p:nvSpPr>
        <p:spPr bwMode="auto">
          <a:xfrm>
            <a:off x="7766050" y="3524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3" name="Rectangle 139"/>
          <p:cNvSpPr>
            <a:spLocks noChangeArrowheads="1"/>
          </p:cNvSpPr>
          <p:nvPr/>
        </p:nvSpPr>
        <p:spPr bwMode="auto">
          <a:xfrm>
            <a:off x="7537450" y="3143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4" name="Rectangle 140"/>
          <p:cNvSpPr>
            <a:spLocks noChangeArrowheads="1"/>
          </p:cNvSpPr>
          <p:nvPr/>
        </p:nvSpPr>
        <p:spPr bwMode="auto">
          <a:xfrm>
            <a:off x="7537450" y="3600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5" name="Rectangle 141"/>
          <p:cNvSpPr>
            <a:spLocks noChangeArrowheads="1"/>
          </p:cNvSpPr>
          <p:nvPr/>
        </p:nvSpPr>
        <p:spPr bwMode="auto">
          <a:xfrm>
            <a:off x="8070850" y="2990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6" name="Rectangle 142"/>
          <p:cNvSpPr>
            <a:spLocks noChangeArrowheads="1"/>
          </p:cNvSpPr>
          <p:nvPr/>
        </p:nvSpPr>
        <p:spPr bwMode="auto">
          <a:xfrm>
            <a:off x="8223250" y="3219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7" name="Rectangle 143"/>
          <p:cNvSpPr>
            <a:spLocks noChangeArrowheads="1"/>
          </p:cNvSpPr>
          <p:nvPr/>
        </p:nvSpPr>
        <p:spPr bwMode="auto">
          <a:xfrm>
            <a:off x="7537450" y="2305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8" name="Rectangle 144"/>
          <p:cNvSpPr>
            <a:spLocks noChangeArrowheads="1"/>
          </p:cNvSpPr>
          <p:nvPr/>
        </p:nvSpPr>
        <p:spPr bwMode="auto">
          <a:xfrm>
            <a:off x="8528050" y="2228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9" name="Rectangle 145"/>
          <p:cNvSpPr>
            <a:spLocks noChangeArrowheads="1"/>
          </p:cNvSpPr>
          <p:nvPr/>
        </p:nvSpPr>
        <p:spPr bwMode="auto">
          <a:xfrm>
            <a:off x="7570788" y="272097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0" name="Rectangle 146"/>
          <p:cNvSpPr>
            <a:spLocks noChangeArrowheads="1"/>
          </p:cNvSpPr>
          <p:nvPr/>
        </p:nvSpPr>
        <p:spPr bwMode="auto">
          <a:xfrm>
            <a:off x="8223250" y="3752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1" name="Rectangle 147"/>
          <p:cNvSpPr>
            <a:spLocks noChangeArrowheads="1"/>
          </p:cNvSpPr>
          <p:nvPr/>
        </p:nvSpPr>
        <p:spPr bwMode="auto">
          <a:xfrm>
            <a:off x="8147050" y="2762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2" name="Rectangle 148"/>
          <p:cNvSpPr>
            <a:spLocks noChangeArrowheads="1"/>
          </p:cNvSpPr>
          <p:nvPr/>
        </p:nvSpPr>
        <p:spPr bwMode="auto">
          <a:xfrm>
            <a:off x="7689850" y="29146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3" name="Rectangle 149"/>
          <p:cNvSpPr>
            <a:spLocks noChangeArrowheads="1"/>
          </p:cNvSpPr>
          <p:nvPr/>
        </p:nvSpPr>
        <p:spPr bwMode="auto">
          <a:xfrm>
            <a:off x="7232650" y="3067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4" name="Rectangle 150"/>
          <p:cNvSpPr>
            <a:spLocks noChangeArrowheads="1"/>
          </p:cNvSpPr>
          <p:nvPr/>
        </p:nvSpPr>
        <p:spPr bwMode="auto">
          <a:xfrm>
            <a:off x="8528050" y="2990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5" name="Rectangle 151"/>
          <p:cNvSpPr>
            <a:spLocks noChangeArrowheads="1"/>
          </p:cNvSpPr>
          <p:nvPr/>
        </p:nvSpPr>
        <p:spPr bwMode="auto">
          <a:xfrm>
            <a:off x="7842250" y="3829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6" name="Rectangle 152"/>
          <p:cNvSpPr>
            <a:spLocks noChangeArrowheads="1"/>
          </p:cNvSpPr>
          <p:nvPr/>
        </p:nvSpPr>
        <p:spPr bwMode="auto">
          <a:xfrm>
            <a:off x="8451850" y="3905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7"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8"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9"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0"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1"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2"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3"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4"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5"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6"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7" name="Rectangle 163"/>
          <p:cNvSpPr>
            <a:spLocks noChangeArrowheads="1"/>
          </p:cNvSpPr>
          <p:nvPr/>
        </p:nvSpPr>
        <p:spPr bwMode="auto">
          <a:xfrm>
            <a:off x="8440738" y="364172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8" name="Rectangle 164"/>
          <p:cNvSpPr>
            <a:spLocks noChangeArrowheads="1"/>
          </p:cNvSpPr>
          <p:nvPr/>
        </p:nvSpPr>
        <p:spPr bwMode="auto">
          <a:xfrm>
            <a:off x="7847013" y="2668588"/>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9" name="Rectangle 165"/>
          <p:cNvSpPr>
            <a:spLocks noChangeArrowheads="1"/>
          </p:cNvSpPr>
          <p:nvPr/>
        </p:nvSpPr>
        <p:spPr bwMode="auto">
          <a:xfrm>
            <a:off x="7143750" y="33083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0" name="Rectangle 166"/>
          <p:cNvSpPr>
            <a:spLocks noChangeArrowheads="1"/>
          </p:cNvSpPr>
          <p:nvPr/>
        </p:nvSpPr>
        <p:spPr bwMode="auto">
          <a:xfrm>
            <a:off x="8150225" y="407352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1" name="Rectangle 167"/>
          <p:cNvSpPr>
            <a:spLocks noChangeArrowheads="1"/>
          </p:cNvSpPr>
          <p:nvPr/>
        </p:nvSpPr>
        <p:spPr bwMode="auto">
          <a:xfrm>
            <a:off x="8470900" y="3268663"/>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2" name="Oval 168"/>
          <p:cNvSpPr>
            <a:spLocks noChangeArrowheads="1"/>
          </p:cNvSpPr>
          <p:nvPr/>
        </p:nvSpPr>
        <p:spPr bwMode="auto">
          <a:xfrm>
            <a:off x="6711950" y="4002088"/>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3" name="Rectangle 169"/>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1, the objective function is 873.0</a:t>
            </a:r>
          </a:p>
        </p:txBody>
      </p:sp>
      <p:sp>
        <p:nvSpPr>
          <p:cNvPr id="57514" name="TextBox 169"/>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880243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1"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2"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3"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4"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5"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6"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7"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8"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9"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0"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1"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2"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3"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4"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5"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6"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7"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8"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9"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0"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1"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2"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3"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4"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5"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6"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7"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8"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9"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0"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1"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2"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3"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4"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5"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6"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7"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8"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9"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0"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1"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2"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3"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4"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5"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6"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7"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8"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9"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0"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1"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2"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3"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4"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5"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6"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7"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8"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9"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0"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1"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2"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3"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4"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5"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6"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7"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8"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9"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0"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1"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2"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3"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4"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5"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6"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7"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8"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9"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0"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1"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2"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3"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4"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5"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6"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7"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8"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9"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0"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1"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2"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3"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4"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5"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6"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7"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8"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9"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0"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71"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72"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3"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4" name="Rectangle 106"/>
          <p:cNvSpPr>
            <a:spLocks noChangeArrowheads="1"/>
          </p:cNvSpPr>
          <p:nvPr/>
        </p:nvSpPr>
        <p:spPr bwMode="auto">
          <a:xfrm>
            <a:off x="8321675" y="2711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5" name="Rectangle 107"/>
          <p:cNvSpPr>
            <a:spLocks noChangeArrowheads="1"/>
          </p:cNvSpPr>
          <p:nvPr/>
        </p:nvSpPr>
        <p:spPr bwMode="auto">
          <a:xfrm>
            <a:off x="7418388" y="3371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6" name="Rectangle 108"/>
          <p:cNvSpPr>
            <a:spLocks noChangeArrowheads="1"/>
          </p:cNvSpPr>
          <p:nvPr/>
        </p:nvSpPr>
        <p:spPr bwMode="auto">
          <a:xfrm>
            <a:off x="7994650" y="2457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7" name="Rectangle 109"/>
          <p:cNvSpPr>
            <a:spLocks noChangeArrowheads="1"/>
          </p:cNvSpPr>
          <p:nvPr/>
        </p:nvSpPr>
        <p:spPr bwMode="auto">
          <a:xfrm>
            <a:off x="8147050" y="3448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8" name="Rectangle 110"/>
          <p:cNvSpPr>
            <a:spLocks noChangeArrowheads="1"/>
          </p:cNvSpPr>
          <p:nvPr/>
        </p:nvSpPr>
        <p:spPr bwMode="auto">
          <a:xfrm>
            <a:off x="8675688" y="4278313"/>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9"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0"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1"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2"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8483"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8484"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8485"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8486"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8487"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8488"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8489"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8490"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8491"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8492"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3"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4"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5"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6"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7"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8"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9"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0"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1"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2"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3"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4"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5" name="Rectangle 137"/>
          <p:cNvSpPr>
            <a:spLocks noChangeArrowheads="1"/>
          </p:cNvSpPr>
          <p:nvPr/>
        </p:nvSpPr>
        <p:spPr bwMode="auto">
          <a:xfrm>
            <a:off x="7918450" y="3219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6" name="Rectangle 138"/>
          <p:cNvSpPr>
            <a:spLocks noChangeArrowheads="1"/>
          </p:cNvSpPr>
          <p:nvPr/>
        </p:nvSpPr>
        <p:spPr bwMode="auto">
          <a:xfrm>
            <a:off x="7766050" y="3524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7" name="Rectangle 139"/>
          <p:cNvSpPr>
            <a:spLocks noChangeArrowheads="1"/>
          </p:cNvSpPr>
          <p:nvPr/>
        </p:nvSpPr>
        <p:spPr bwMode="auto">
          <a:xfrm>
            <a:off x="7537450" y="3143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8" name="Rectangle 140"/>
          <p:cNvSpPr>
            <a:spLocks noChangeArrowheads="1"/>
          </p:cNvSpPr>
          <p:nvPr/>
        </p:nvSpPr>
        <p:spPr bwMode="auto">
          <a:xfrm>
            <a:off x="7537450" y="3600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9" name="Rectangle 141"/>
          <p:cNvSpPr>
            <a:spLocks noChangeArrowheads="1"/>
          </p:cNvSpPr>
          <p:nvPr/>
        </p:nvSpPr>
        <p:spPr bwMode="auto">
          <a:xfrm>
            <a:off x="8070850" y="2990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0" name="Rectangle 142"/>
          <p:cNvSpPr>
            <a:spLocks noChangeArrowheads="1"/>
          </p:cNvSpPr>
          <p:nvPr/>
        </p:nvSpPr>
        <p:spPr bwMode="auto">
          <a:xfrm>
            <a:off x="8223250" y="3219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1" name="Rectangle 143"/>
          <p:cNvSpPr>
            <a:spLocks noChangeArrowheads="1"/>
          </p:cNvSpPr>
          <p:nvPr/>
        </p:nvSpPr>
        <p:spPr bwMode="auto">
          <a:xfrm>
            <a:off x="7537450" y="2305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2" name="Rectangle 144"/>
          <p:cNvSpPr>
            <a:spLocks noChangeArrowheads="1"/>
          </p:cNvSpPr>
          <p:nvPr/>
        </p:nvSpPr>
        <p:spPr bwMode="auto">
          <a:xfrm>
            <a:off x="8528050" y="2228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3" name="Rectangle 145"/>
          <p:cNvSpPr>
            <a:spLocks noChangeArrowheads="1"/>
          </p:cNvSpPr>
          <p:nvPr/>
        </p:nvSpPr>
        <p:spPr bwMode="auto">
          <a:xfrm>
            <a:off x="7570788" y="272097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4" name="Rectangle 146"/>
          <p:cNvSpPr>
            <a:spLocks noChangeArrowheads="1"/>
          </p:cNvSpPr>
          <p:nvPr/>
        </p:nvSpPr>
        <p:spPr bwMode="auto">
          <a:xfrm>
            <a:off x="8223250" y="3752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5" name="Rectangle 147"/>
          <p:cNvSpPr>
            <a:spLocks noChangeArrowheads="1"/>
          </p:cNvSpPr>
          <p:nvPr/>
        </p:nvSpPr>
        <p:spPr bwMode="auto">
          <a:xfrm>
            <a:off x="8147050" y="2762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6" name="Rectangle 148"/>
          <p:cNvSpPr>
            <a:spLocks noChangeArrowheads="1"/>
          </p:cNvSpPr>
          <p:nvPr/>
        </p:nvSpPr>
        <p:spPr bwMode="auto">
          <a:xfrm>
            <a:off x="7689850" y="29146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7" name="Rectangle 149"/>
          <p:cNvSpPr>
            <a:spLocks noChangeArrowheads="1"/>
          </p:cNvSpPr>
          <p:nvPr/>
        </p:nvSpPr>
        <p:spPr bwMode="auto">
          <a:xfrm>
            <a:off x="7232650" y="3067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8" name="Rectangle 150"/>
          <p:cNvSpPr>
            <a:spLocks noChangeArrowheads="1"/>
          </p:cNvSpPr>
          <p:nvPr/>
        </p:nvSpPr>
        <p:spPr bwMode="auto">
          <a:xfrm>
            <a:off x="8528050" y="2990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9" name="Rectangle 151"/>
          <p:cNvSpPr>
            <a:spLocks noChangeArrowheads="1"/>
          </p:cNvSpPr>
          <p:nvPr/>
        </p:nvSpPr>
        <p:spPr bwMode="auto">
          <a:xfrm>
            <a:off x="7842250" y="3829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0" name="Rectangle 152"/>
          <p:cNvSpPr>
            <a:spLocks noChangeArrowheads="1"/>
          </p:cNvSpPr>
          <p:nvPr/>
        </p:nvSpPr>
        <p:spPr bwMode="auto">
          <a:xfrm>
            <a:off x="8451850" y="3905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1"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2"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3"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4"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5"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6"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7"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8"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9"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0"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1" name="Rectangle 163"/>
          <p:cNvSpPr>
            <a:spLocks noChangeArrowheads="1"/>
          </p:cNvSpPr>
          <p:nvPr/>
        </p:nvSpPr>
        <p:spPr bwMode="auto">
          <a:xfrm>
            <a:off x="8440738" y="364172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2" name="Rectangle 164"/>
          <p:cNvSpPr>
            <a:spLocks noChangeArrowheads="1"/>
          </p:cNvSpPr>
          <p:nvPr/>
        </p:nvSpPr>
        <p:spPr bwMode="auto">
          <a:xfrm>
            <a:off x="7847013" y="2668588"/>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3" name="Rectangle 165"/>
          <p:cNvSpPr>
            <a:spLocks noChangeArrowheads="1"/>
          </p:cNvSpPr>
          <p:nvPr/>
        </p:nvSpPr>
        <p:spPr bwMode="auto">
          <a:xfrm>
            <a:off x="7143750" y="33083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4" name="Rectangle 166"/>
          <p:cNvSpPr>
            <a:spLocks noChangeArrowheads="1"/>
          </p:cNvSpPr>
          <p:nvPr/>
        </p:nvSpPr>
        <p:spPr bwMode="auto">
          <a:xfrm>
            <a:off x="8150225" y="407352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5" name="Rectangle 167"/>
          <p:cNvSpPr>
            <a:spLocks noChangeArrowheads="1"/>
          </p:cNvSpPr>
          <p:nvPr/>
        </p:nvSpPr>
        <p:spPr bwMode="auto">
          <a:xfrm>
            <a:off x="8470900" y="3268663"/>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6" name="Oval 168"/>
          <p:cNvSpPr>
            <a:spLocks noChangeArrowheads="1"/>
          </p:cNvSpPr>
          <p:nvPr/>
        </p:nvSpPr>
        <p:spPr bwMode="auto">
          <a:xfrm>
            <a:off x="5646738" y="468947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7" name="Oval 169"/>
          <p:cNvSpPr>
            <a:spLocks noChangeArrowheads="1"/>
          </p:cNvSpPr>
          <p:nvPr/>
        </p:nvSpPr>
        <p:spPr bwMode="auto">
          <a:xfrm>
            <a:off x="7921625" y="3138488"/>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8" name="Rectangle 170"/>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2, the objective function is 173.1</a:t>
            </a:r>
          </a:p>
        </p:txBody>
      </p:sp>
      <p:sp>
        <p:nvSpPr>
          <p:cNvPr id="58539" name="TextBox 17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307310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5"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6"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7"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8"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9"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0"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1"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2"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3"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4"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5"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6"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7"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8"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9"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0"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1"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2"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3"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4"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5"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6"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7"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8"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9"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0"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1"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2"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3"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4"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5"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6"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7"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8"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9"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0"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1"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2"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3"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4"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5"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6"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7"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8"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9"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0"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1"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2"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3"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4"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5"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6"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7"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8"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9"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0"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1"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2"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3"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4"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5"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6"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7"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8"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9"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0"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1"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2"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3"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4"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5"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6"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7"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8"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9"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0"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1"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2"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3"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4"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5"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6"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7"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8"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9"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0"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1"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2"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3"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4"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5"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6"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7"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8"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9"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0"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1"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2"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3"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4"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5"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7"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8" name="Rectangle 106"/>
          <p:cNvSpPr>
            <a:spLocks noChangeArrowheads="1"/>
          </p:cNvSpPr>
          <p:nvPr/>
        </p:nvSpPr>
        <p:spPr bwMode="auto">
          <a:xfrm>
            <a:off x="8321675" y="2711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9" name="Rectangle 107"/>
          <p:cNvSpPr>
            <a:spLocks noChangeArrowheads="1"/>
          </p:cNvSpPr>
          <p:nvPr/>
        </p:nvSpPr>
        <p:spPr bwMode="auto">
          <a:xfrm>
            <a:off x="7418388" y="33718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0" name="Rectangle 108"/>
          <p:cNvSpPr>
            <a:spLocks noChangeArrowheads="1"/>
          </p:cNvSpPr>
          <p:nvPr/>
        </p:nvSpPr>
        <p:spPr bwMode="auto">
          <a:xfrm>
            <a:off x="7994650" y="24574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1" name="Rectangle 109"/>
          <p:cNvSpPr>
            <a:spLocks noChangeArrowheads="1"/>
          </p:cNvSpPr>
          <p:nvPr/>
        </p:nvSpPr>
        <p:spPr bwMode="auto">
          <a:xfrm>
            <a:off x="8147050" y="34480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2" name="Rectangle 110"/>
          <p:cNvSpPr>
            <a:spLocks noChangeArrowheads="1"/>
          </p:cNvSpPr>
          <p:nvPr/>
        </p:nvSpPr>
        <p:spPr bwMode="auto">
          <a:xfrm>
            <a:off x="8675688" y="4278313"/>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3"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4"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5"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6"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9507"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9508"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9509"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9510"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9511"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9512"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9513"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9514"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9515"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9516"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7"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8"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9"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0"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1"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2"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3"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4"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5"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6"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7"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8"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9" name="Rectangle 137"/>
          <p:cNvSpPr>
            <a:spLocks noChangeArrowheads="1"/>
          </p:cNvSpPr>
          <p:nvPr/>
        </p:nvSpPr>
        <p:spPr bwMode="auto">
          <a:xfrm>
            <a:off x="7918450" y="3219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0" name="Rectangle 138"/>
          <p:cNvSpPr>
            <a:spLocks noChangeArrowheads="1"/>
          </p:cNvSpPr>
          <p:nvPr/>
        </p:nvSpPr>
        <p:spPr bwMode="auto">
          <a:xfrm>
            <a:off x="7766050" y="35242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1" name="Rectangle 139"/>
          <p:cNvSpPr>
            <a:spLocks noChangeArrowheads="1"/>
          </p:cNvSpPr>
          <p:nvPr/>
        </p:nvSpPr>
        <p:spPr bwMode="auto">
          <a:xfrm>
            <a:off x="7537450" y="31432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2" name="Rectangle 140"/>
          <p:cNvSpPr>
            <a:spLocks noChangeArrowheads="1"/>
          </p:cNvSpPr>
          <p:nvPr/>
        </p:nvSpPr>
        <p:spPr bwMode="auto">
          <a:xfrm>
            <a:off x="7537450" y="36004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3" name="Rectangle 141"/>
          <p:cNvSpPr>
            <a:spLocks noChangeArrowheads="1"/>
          </p:cNvSpPr>
          <p:nvPr/>
        </p:nvSpPr>
        <p:spPr bwMode="auto">
          <a:xfrm>
            <a:off x="8070850" y="2990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4" name="Rectangle 142"/>
          <p:cNvSpPr>
            <a:spLocks noChangeArrowheads="1"/>
          </p:cNvSpPr>
          <p:nvPr/>
        </p:nvSpPr>
        <p:spPr bwMode="auto">
          <a:xfrm>
            <a:off x="8223250" y="3219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5" name="Rectangle 143"/>
          <p:cNvSpPr>
            <a:spLocks noChangeArrowheads="1"/>
          </p:cNvSpPr>
          <p:nvPr/>
        </p:nvSpPr>
        <p:spPr bwMode="auto">
          <a:xfrm>
            <a:off x="7537450" y="23050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6" name="Rectangle 144"/>
          <p:cNvSpPr>
            <a:spLocks noChangeArrowheads="1"/>
          </p:cNvSpPr>
          <p:nvPr/>
        </p:nvSpPr>
        <p:spPr bwMode="auto">
          <a:xfrm>
            <a:off x="8528050" y="2228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7" name="Rectangle 145"/>
          <p:cNvSpPr>
            <a:spLocks noChangeArrowheads="1"/>
          </p:cNvSpPr>
          <p:nvPr/>
        </p:nvSpPr>
        <p:spPr bwMode="auto">
          <a:xfrm>
            <a:off x="7570788" y="2720975"/>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8" name="Rectangle 146"/>
          <p:cNvSpPr>
            <a:spLocks noChangeArrowheads="1"/>
          </p:cNvSpPr>
          <p:nvPr/>
        </p:nvSpPr>
        <p:spPr bwMode="auto">
          <a:xfrm>
            <a:off x="8223250" y="3752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9" name="Rectangle 147"/>
          <p:cNvSpPr>
            <a:spLocks noChangeArrowheads="1"/>
          </p:cNvSpPr>
          <p:nvPr/>
        </p:nvSpPr>
        <p:spPr bwMode="auto">
          <a:xfrm>
            <a:off x="8147050" y="27622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0" name="Rectangle 148"/>
          <p:cNvSpPr>
            <a:spLocks noChangeArrowheads="1"/>
          </p:cNvSpPr>
          <p:nvPr/>
        </p:nvSpPr>
        <p:spPr bwMode="auto">
          <a:xfrm>
            <a:off x="7689850" y="29146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1" name="Rectangle 149"/>
          <p:cNvSpPr>
            <a:spLocks noChangeArrowheads="1"/>
          </p:cNvSpPr>
          <p:nvPr/>
        </p:nvSpPr>
        <p:spPr bwMode="auto">
          <a:xfrm>
            <a:off x="7232650" y="30670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2" name="Rectangle 150"/>
          <p:cNvSpPr>
            <a:spLocks noChangeArrowheads="1"/>
          </p:cNvSpPr>
          <p:nvPr/>
        </p:nvSpPr>
        <p:spPr bwMode="auto">
          <a:xfrm>
            <a:off x="8528050" y="2990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3" name="Rectangle 151"/>
          <p:cNvSpPr>
            <a:spLocks noChangeArrowheads="1"/>
          </p:cNvSpPr>
          <p:nvPr/>
        </p:nvSpPr>
        <p:spPr bwMode="auto">
          <a:xfrm>
            <a:off x="7842250" y="38290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4" name="Rectangle 152"/>
          <p:cNvSpPr>
            <a:spLocks noChangeArrowheads="1"/>
          </p:cNvSpPr>
          <p:nvPr/>
        </p:nvSpPr>
        <p:spPr bwMode="auto">
          <a:xfrm>
            <a:off x="8451850" y="39052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5"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6"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7"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8"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9"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0"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1"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2"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3"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4"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5" name="Rectangle 163"/>
          <p:cNvSpPr>
            <a:spLocks noChangeArrowheads="1"/>
          </p:cNvSpPr>
          <p:nvPr/>
        </p:nvSpPr>
        <p:spPr bwMode="auto">
          <a:xfrm>
            <a:off x="8440738" y="3641725"/>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6" name="Rectangle 164"/>
          <p:cNvSpPr>
            <a:spLocks noChangeArrowheads="1"/>
          </p:cNvSpPr>
          <p:nvPr/>
        </p:nvSpPr>
        <p:spPr bwMode="auto">
          <a:xfrm>
            <a:off x="7847013" y="2668588"/>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7" name="Rectangle 165"/>
          <p:cNvSpPr>
            <a:spLocks noChangeArrowheads="1"/>
          </p:cNvSpPr>
          <p:nvPr/>
        </p:nvSpPr>
        <p:spPr bwMode="auto">
          <a:xfrm>
            <a:off x="7143750" y="33083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8" name="Rectangle 166"/>
          <p:cNvSpPr>
            <a:spLocks noChangeArrowheads="1"/>
          </p:cNvSpPr>
          <p:nvPr/>
        </p:nvSpPr>
        <p:spPr bwMode="auto">
          <a:xfrm>
            <a:off x="8150225" y="4073525"/>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9" name="Rectangle 167"/>
          <p:cNvSpPr>
            <a:spLocks noChangeArrowheads="1"/>
          </p:cNvSpPr>
          <p:nvPr/>
        </p:nvSpPr>
        <p:spPr bwMode="auto">
          <a:xfrm>
            <a:off x="8470900" y="3268663"/>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0" name="Oval 168"/>
          <p:cNvSpPr>
            <a:spLocks noChangeArrowheads="1"/>
          </p:cNvSpPr>
          <p:nvPr/>
        </p:nvSpPr>
        <p:spPr bwMode="auto">
          <a:xfrm>
            <a:off x="5646738" y="468947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1" name="Oval 169"/>
          <p:cNvSpPr>
            <a:spLocks noChangeArrowheads="1"/>
          </p:cNvSpPr>
          <p:nvPr/>
        </p:nvSpPr>
        <p:spPr bwMode="auto">
          <a:xfrm>
            <a:off x="8274050" y="3340100"/>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2" name="Oval 170"/>
          <p:cNvSpPr>
            <a:spLocks noChangeArrowheads="1"/>
          </p:cNvSpPr>
          <p:nvPr/>
        </p:nvSpPr>
        <p:spPr bwMode="auto">
          <a:xfrm>
            <a:off x="7519988" y="295592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3" name="Rectangle 171"/>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3, the objective function is 133.6</a:t>
            </a:r>
          </a:p>
        </p:txBody>
      </p:sp>
      <p:sp>
        <p:nvSpPr>
          <p:cNvPr id="59564" name="TextBox 17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346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Prototype Volcanoes</a:t>
            </a:r>
          </a:p>
        </p:txBody>
      </p:sp>
      <p:pic>
        <p:nvPicPr>
          <p:cNvPr id="5123" name="Picture 4" descr="2x3-filters.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7277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4352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11225" y="2346325"/>
            <a:ext cx="7610475" cy="3556000"/>
          </a:xfrm>
          <a:prstGeom prst="rect">
            <a:avLst/>
          </a:prstGeom>
          <a:solidFill>
            <a:srgbClr val="FFFFFF"/>
          </a:solidFill>
          <a:ln w="0">
            <a:solidFill>
              <a:srgbClr val="000000"/>
            </a:solidFill>
            <a:miter lim="800000"/>
            <a:headEnd/>
            <a:tailEnd/>
          </a:ln>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19" name="Rectangle 3"/>
          <p:cNvSpPr>
            <a:spLocks noChangeArrowheads="1"/>
          </p:cNvSpPr>
          <p:nvPr/>
        </p:nvSpPr>
        <p:spPr bwMode="auto">
          <a:xfrm>
            <a:off x="2452688" y="2538413"/>
            <a:ext cx="5702300" cy="29257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20" name="Line 4"/>
          <p:cNvSpPr>
            <a:spLocks noChangeShapeType="1"/>
          </p:cNvSpPr>
          <p:nvPr/>
        </p:nvSpPr>
        <p:spPr bwMode="auto">
          <a:xfrm>
            <a:off x="2452688" y="517366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1" name="Line 5"/>
          <p:cNvSpPr>
            <a:spLocks noChangeShapeType="1"/>
          </p:cNvSpPr>
          <p:nvPr/>
        </p:nvSpPr>
        <p:spPr bwMode="auto">
          <a:xfrm>
            <a:off x="2452688" y="488156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2" name="Line 6"/>
          <p:cNvSpPr>
            <a:spLocks noChangeShapeType="1"/>
          </p:cNvSpPr>
          <p:nvPr/>
        </p:nvSpPr>
        <p:spPr bwMode="auto">
          <a:xfrm>
            <a:off x="2452688" y="4581525"/>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3" name="Line 7"/>
          <p:cNvSpPr>
            <a:spLocks noChangeShapeType="1"/>
          </p:cNvSpPr>
          <p:nvPr/>
        </p:nvSpPr>
        <p:spPr bwMode="auto">
          <a:xfrm>
            <a:off x="2452688" y="4291013"/>
            <a:ext cx="5702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8"/>
          <p:cNvSpPr>
            <a:spLocks noChangeShapeType="1"/>
          </p:cNvSpPr>
          <p:nvPr/>
        </p:nvSpPr>
        <p:spPr bwMode="auto">
          <a:xfrm>
            <a:off x="2452688" y="4000500"/>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9"/>
          <p:cNvSpPr>
            <a:spLocks noChangeShapeType="1"/>
          </p:cNvSpPr>
          <p:nvPr/>
        </p:nvSpPr>
        <p:spPr bwMode="auto">
          <a:xfrm>
            <a:off x="2452688" y="3708400"/>
            <a:ext cx="5702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6" name="Line 10"/>
          <p:cNvSpPr>
            <a:spLocks noChangeShapeType="1"/>
          </p:cNvSpPr>
          <p:nvPr/>
        </p:nvSpPr>
        <p:spPr bwMode="auto">
          <a:xfrm>
            <a:off x="2452688" y="3417888"/>
            <a:ext cx="5702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Line 11"/>
          <p:cNvSpPr>
            <a:spLocks noChangeShapeType="1"/>
          </p:cNvSpPr>
          <p:nvPr/>
        </p:nvSpPr>
        <p:spPr bwMode="auto">
          <a:xfrm>
            <a:off x="2452688" y="3117850"/>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Line 12"/>
          <p:cNvSpPr>
            <a:spLocks noChangeShapeType="1"/>
          </p:cNvSpPr>
          <p:nvPr/>
        </p:nvSpPr>
        <p:spPr bwMode="auto">
          <a:xfrm>
            <a:off x="2452688" y="2828925"/>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Line 13"/>
          <p:cNvSpPr>
            <a:spLocks noChangeShapeType="1"/>
          </p:cNvSpPr>
          <p:nvPr/>
        </p:nvSpPr>
        <p:spPr bwMode="auto">
          <a:xfrm>
            <a:off x="2452688" y="253841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0" name="Rectangle 14"/>
          <p:cNvSpPr>
            <a:spLocks noChangeArrowheads="1"/>
          </p:cNvSpPr>
          <p:nvPr/>
        </p:nvSpPr>
        <p:spPr bwMode="auto">
          <a:xfrm>
            <a:off x="2452688" y="2538413"/>
            <a:ext cx="5702300" cy="292576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31" name="Line 15"/>
          <p:cNvSpPr>
            <a:spLocks noChangeShapeType="1"/>
          </p:cNvSpPr>
          <p:nvPr/>
        </p:nvSpPr>
        <p:spPr bwMode="auto">
          <a:xfrm>
            <a:off x="2452688" y="2538413"/>
            <a:ext cx="3175" cy="2925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Line 16"/>
          <p:cNvSpPr>
            <a:spLocks noChangeShapeType="1"/>
          </p:cNvSpPr>
          <p:nvPr/>
        </p:nvSpPr>
        <p:spPr bwMode="auto">
          <a:xfrm>
            <a:off x="2400300" y="5464175"/>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3" name="Line 17"/>
          <p:cNvSpPr>
            <a:spLocks noChangeShapeType="1"/>
          </p:cNvSpPr>
          <p:nvPr/>
        </p:nvSpPr>
        <p:spPr bwMode="auto">
          <a:xfrm>
            <a:off x="2400300" y="517366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4" name="Line 18"/>
          <p:cNvSpPr>
            <a:spLocks noChangeShapeType="1"/>
          </p:cNvSpPr>
          <p:nvPr/>
        </p:nvSpPr>
        <p:spPr bwMode="auto">
          <a:xfrm>
            <a:off x="2400300" y="488156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Line 19"/>
          <p:cNvSpPr>
            <a:spLocks noChangeShapeType="1"/>
          </p:cNvSpPr>
          <p:nvPr/>
        </p:nvSpPr>
        <p:spPr bwMode="auto">
          <a:xfrm>
            <a:off x="2400300" y="4581525"/>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Line 20"/>
          <p:cNvSpPr>
            <a:spLocks noChangeShapeType="1"/>
          </p:cNvSpPr>
          <p:nvPr/>
        </p:nvSpPr>
        <p:spPr bwMode="auto">
          <a:xfrm>
            <a:off x="2400300" y="4291013"/>
            <a:ext cx="523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7" name="Line 21"/>
          <p:cNvSpPr>
            <a:spLocks noChangeShapeType="1"/>
          </p:cNvSpPr>
          <p:nvPr/>
        </p:nvSpPr>
        <p:spPr bwMode="auto">
          <a:xfrm>
            <a:off x="2400300" y="4000500"/>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8" name="Line 22"/>
          <p:cNvSpPr>
            <a:spLocks noChangeShapeType="1"/>
          </p:cNvSpPr>
          <p:nvPr/>
        </p:nvSpPr>
        <p:spPr bwMode="auto">
          <a:xfrm>
            <a:off x="2400300" y="3708400"/>
            <a:ext cx="5238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9" name="Line 23"/>
          <p:cNvSpPr>
            <a:spLocks noChangeShapeType="1"/>
          </p:cNvSpPr>
          <p:nvPr/>
        </p:nvSpPr>
        <p:spPr bwMode="auto">
          <a:xfrm>
            <a:off x="2400300" y="3417888"/>
            <a:ext cx="523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0" name="Line 24"/>
          <p:cNvSpPr>
            <a:spLocks noChangeShapeType="1"/>
          </p:cNvSpPr>
          <p:nvPr/>
        </p:nvSpPr>
        <p:spPr bwMode="auto">
          <a:xfrm>
            <a:off x="2400300" y="3117850"/>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1" name="Line 25"/>
          <p:cNvSpPr>
            <a:spLocks noChangeShapeType="1"/>
          </p:cNvSpPr>
          <p:nvPr/>
        </p:nvSpPr>
        <p:spPr bwMode="auto">
          <a:xfrm>
            <a:off x="2400300" y="2828925"/>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2" name="Line 26"/>
          <p:cNvSpPr>
            <a:spLocks noChangeShapeType="1"/>
          </p:cNvSpPr>
          <p:nvPr/>
        </p:nvSpPr>
        <p:spPr bwMode="auto">
          <a:xfrm>
            <a:off x="2400300" y="253841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3" name="Line 27"/>
          <p:cNvSpPr>
            <a:spLocks noChangeShapeType="1"/>
          </p:cNvSpPr>
          <p:nvPr/>
        </p:nvSpPr>
        <p:spPr bwMode="auto">
          <a:xfrm>
            <a:off x="2452688" y="5464175"/>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Line 28"/>
          <p:cNvSpPr>
            <a:spLocks noChangeShapeType="1"/>
          </p:cNvSpPr>
          <p:nvPr/>
        </p:nvSpPr>
        <p:spPr bwMode="auto">
          <a:xfrm flipV="1">
            <a:off x="2452688" y="5464175"/>
            <a:ext cx="3175"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5" name="Line 29"/>
          <p:cNvSpPr>
            <a:spLocks noChangeShapeType="1"/>
          </p:cNvSpPr>
          <p:nvPr/>
        </p:nvSpPr>
        <p:spPr bwMode="auto">
          <a:xfrm flipV="1">
            <a:off x="3408363" y="5464175"/>
            <a:ext cx="4762"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6" name="Line 30"/>
          <p:cNvSpPr>
            <a:spLocks noChangeShapeType="1"/>
          </p:cNvSpPr>
          <p:nvPr/>
        </p:nvSpPr>
        <p:spPr bwMode="auto">
          <a:xfrm flipV="1">
            <a:off x="4352925" y="5464175"/>
            <a:ext cx="158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7" name="Line 31"/>
          <p:cNvSpPr>
            <a:spLocks noChangeShapeType="1"/>
          </p:cNvSpPr>
          <p:nvPr/>
        </p:nvSpPr>
        <p:spPr bwMode="auto">
          <a:xfrm flipV="1">
            <a:off x="5310188" y="5464175"/>
            <a:ext cx="1587"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8" name="Line 32"/>
          <p:cNvSpPr>
            <a:spLocks noChangeShapeType="1"/>
          </p:cNvSpPr>
          <p:nvPr/>
        </p:nvSpPr>
        <p:spPr bwMode="auto">
          <a:xfrm flipV="1">
            <a:off x="6254750" y="5464175"/>
            <a:ext cx="158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9" name="Line 33"/>
          <p:cNvSpPr>
            <a:spLocks noChangeShapeType="1"/>
          </p:cNvSpPr>
          <p:nvPr/>
        </p:nvSpPr>
        <p:spPr bwMode="auto">
          <a:xfrm flipV="1">
            <a:off x="7210425" y="5464175"/>
            <a:ext cx="3175"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0" name="Line 34"/>
          <p:cNvSpPr>
            <a:spLocks noChangeShapeType="1"/>
          </p:cNvSpPr>
          <p:nvPr/>
        </p:nvSpPr>
        <p:spPr bwMode="auto">
          <a:xfrm flipV="1">
            <a:off x="8154988" y="5464175"/>
            <a:ext cx="1587"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1" name="Line 35"/>
          <p:cNvSpPr>
            <a:spLocks noChangeShapeType="1"/>
          </p:cNvSpPr>
          <p:nvPr/>
        </p:nvSpPr>
        <p:spPr bwMode="auto">
          <a:xfrm>
            <a:off x="2925763" y="2909888"/>
            <a:ext cx="955675" cy="2043112"/>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2" name="Line 36"/>
          <p:cNvSpPr>
            <a:spLocks noChangeShapeType="1"/>
          </p:cNvSpPr>
          <p:nvPr/>
        </p:nvSpPr>
        <p:spPr bwMode="auto">
          <a:xfrm>
            <a:off x="3881438" y="4953000"/>
            <a:ext cx="944562" cy="119063"/>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3" name="Line 37"/>
          <p:cNvSpPr>
            <a:spLocks noChangeShapeType="1"/>
          </p:cNvSpPr>
          <p:nvPr/>
        </p:nvSpPr>
        <p:spPr bwMode="auto">
          <a:xfrm>
            <a:off x="4826000" y="5072063"/>
            <a:ext cx="957263" cy="46037"/>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4" name="Line 38"/>
          <p:cNvSpPr>
            <a:spLocks noChangeShapeType="1"/>
          </p:cNvSpPr>
          <p:nvPr/>
        </p:nvSpPr>
        <p:spPr bwMode="auto">
          <a:xfrm>
            <a:off x="5783263" y="5118100"/>
            <a:ext cx="941387" cy="17463"/>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5" name="Line 39"/>
          <p:cNvSpPr>
            <a:spLocks noChangeShapeType="1"/>
          </p:cNvSpPr>
          <p:nvPr/>
        </p:nvSpPr>
        <p:spPr bwMode="auto">
          <a:xfrm>
            <a:off x="6724650" y="5135563"/>
            <a:ext cx="957263" cy="28575"/>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6" name="Rectangle 40"/>
          <p:cNvSpPr>
            <a:spLocks noChangeArrowheads="1"/>
          </p:cNvSpPr>
          <p:nvPr/>
        </p:nvSpPr>
        <p:spPr bwMode="auto">
          <a:xfrm>
            <a:off x="1587500" y="539115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0.00E+00</a:t>
            </a:r>
            <a:endParaRPr lang="en-US" altLang="en-US"/>
          </a:p>
        </p:txBody>
      </p:sp>
      <p:sp>
        <p:nvSpPr>
          <p:cNvPr id="60457" name="Rectangle 41"/>
          <p:cNvSpPr>
            <a:spLocks noChangeArrowheads="1"/>
          </p:cNvSpPr>
          <p:nvPr/>
        </p:nvSpPr>
        <p:spPr bwMode="auto">
          <a:xfrm>
            <a:off x="1587500" y="510063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1.00E+02</a:t>
            </a:r>
            <a:endParaRPr lang="en-US" altLang="en-US"/>
          </a:p>
        </p:txBody>
      </p:sp>
      <p:sp>
        <p:nvSpPr>
          <p:cNvPr id="60458" name="Rectangle 42"/>
          <p:cNvSpPr>
            <a:spLocks noChangeArrowheads="1"/>
          </p:cNvSpPr>
          <p:nvPr/>
        </p:nvSpPr>
        <p:spPr bwMode="auto">
          <a:xfrm>
            <a:off x="1587500" y="480853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2.00E+02</a:t>
            </a:r>
            <a:endParaRPr lang="en-US" altLang="en-US"/>
          </a:p>
        </p:txBody>
      </p:sp>
      <p:sp>
        <p:nvSpPr>
          <p:cNvPr id="60459" name="Rectangle 43"/>
          <p:cNvSpPr>
            <a:spLocks noChangeArrowheads="1"/>
          </p:cNvSpPr>
          <p:nvPr/>
        </p:nvSpPr>
        <p:spPr bwMode="auto">
          <a:xfrm>
            <a:off x="1587500" y="45085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3.00E+02</a:t>
            </a:r>
            <a:endParaRPr lang="en-US" altLang="en-US"/>
          </a:p>
        </p:txBody>
      </p:sp>
      <p:sp>
        <p:nvSpPr>
          <p:cNvPr id="60460" name="Rectangle 44"/>
          <p:cNvSpPr>
            <a:spLocks noChangeArrowheads="1"/>
          </p:cNvSpPr>
          <p:nvPr/>
        </p:nvSpPr>
        <p:spPr bwMode="auto">
          <a:xfrm>
            <a:off x="1587500" y="421798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4.00E+02</a:t>
            </a:r>
            <a:endParaRPr lang="en-US" altLang="en-US"/>
          </a:p>
        </p:txBody>
      </p:sp>
      <p:sp>
        <p:nvSpPr>
          <p:cNvPr id="60461" name="Rectangle 45"/>
          <p:cNvSpPr>
            <a:spLocks noChangeArrowheads="1"/>
          </p:cNvSpPr>
          <p:nvPr/>
        </p:nvSpPr>
        <p:spPr bwMode="auto">
          <a:xfrm>
            <a:off x="1587500" y="3927475"/>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5.00E+02</a:t>
            </a:r>
            <a:endParaRPr lang="en-US" altLang="en-US"/>
          </a:p>
        </p:txBody>
      </p:sp>
      <p:sp>
        <p:nvSpPr>
          <p:cNvPr id="60462" name="Rectangle 46"/>
          <p:cNvSpPr>
            <a:spLocks noChangeArrowheads="1"/>
          </p:cNvSpPr>
          <p:nvPr/>
        </p:nvSpPr>
        <p:spPr bwMode="auto">
          <a:xfrm>
            <a:off x="1587500" y="3635375"/>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6.00E+02</a:t>
            </a:r>
            <a:endParaRPr lang="en-US" altLang="en-US"/>
          </a:p>
        </p:txBody>
      </p:sp>
      <p:sp>
        <p:nvSpPr>
          <p:cNvPr id="60463" name="Rectangle 47"/>
          <p:cNvSpPr>
            <a:spLocks noChangeArrowheads="1"/>
          </p:cNvSpPr>
          <p:nvPr/>
        </p:nvSpPr>
        <p:spPr bwMode="auto">
          <a:xfrm>
            <a:off x="1587500" y="334645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7.00E+02</a:t>
            </a:r>
            <a:endParaRPr lang="en-US" altLang="en-US"/>
          </a:p>
        </p:txBody>
      </p:sp>
      <p:sp>
        <p:nvSpPr>
          <p:cNvPr id="60464" name="Rectangle 48"/>
          <p:cNvSpPr>
            <a:spLocks noChangeArrowheads="1"/>
          </p:cNvSpPr>
          <p:nvPr/>
        </p:nvSpPr>
        <p:spPr bwMode="auto">
          <a:xfrm>
            <a:off x="1587500" y="3046413"/>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8.00E+02</a:t>
            </a:r>
            <a:endParaRPr lang="en-US" altLang="en-US"/>
          </a:p>
        </p:txBody>
      </p:sp>
      <p:sp>
        <p:nvSpPr>
          <p:cNvPr id="60465" name="Rectangle 49"/>
          <p:cNvSpPr>
            <a:spLocks noChangeArrowheads="1"/>
          </p:cNvSpPr>
          <p:nvPr/>
        </p:nvSpPr>
        <p:spPr bwMode="auto">
          <a:xfrm>
            <a:off x="1587500" y="27559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9.00E+02</a:t>
            </a:r>
            <a:endParaRPr lang="en-US" altLang="en-US"/>
          </a:p>
        </p:txBody>
      </p:sp>
      <p:sp>
        <p:nvSpPr>
          <p:cNvPr id="60466" name="Rectangle 50"/>
          <p:cNvSpPr>
            <a:spLocks noChangeArrowheads="1"/>
          </p:cNvSpPr>
          <p:nvPr/>
        </p:nvSpPr>
        <p:spPr bwMode="auto">
          <a:xfrm>
            <a:off x="1587500" y="24638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1.00E+03</a:t>
            </a:r>
            <a:endParaRPr lang="en-US" altLang="en-US"/>
          </a:p>
        </p:txBody>
      </p:sp>
      <p:sp>
        <p:nvSpPr>
          <p:cNvPr id="60467" name="Rectangle 51"/>
          <p:cNvSpPr>
            <a:spLocks noChangeArrowheads="1"/>
          </p:cNvSpPr>
          <p:nvPr/>
        </p:nvSpPr>
        <p:spPr bwMode="auto">
          <a:xfrm>
            <a:off x="2886075"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a:t>
            </a:r>
            <a:endParaRPr lang="en-US" altLang="en-US"/>
          </a:p>
        </p:txBody>
      </p:sp>
      <p:sp>
        <p:nvSpPr>
          <p:cNvPr id="60468" name="Rectangle 52"/>
          <p:cNvSpPr>
            <a:spLocks noChangeArrowheads="1"/>
          </p:cNvSpPr>
          <p:nvPr/>
        </p:nvSpPr>
        <p:spPr bwMode="auto">
          <a:xfrm>
            <a:off x="3841750"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2</a:t>
            </a:r>
            <a:endParaRPr lang="en-US" altLang="en-US"/>
          </a:p>
        </p:txBody>
      </p:sp>
      <p:sp>
        <p:nvSpPr>
          <p:cNvPr id="60469" name="Rectangle 53"/>
          <p:cNvSpPr>
            <a:spLocks noChangeArrowheads="1"/>
          </p:cNvSpPr>
          <p:nvPr/>
        </p:nvSpPr>
        <p:spPr bwMode="auto">
          <a:xfrm>
            <a:off x="4786313"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3</a:t>
            </a:r>
            <a:endParaRPr lang="en-US" altLang="en-US"/>
          </a:p>
        </p:txBody>
      </p:sp>
      <p:sp>
        <p:nvSpPr>
          <p:cNvPr id="60470" name="Rectangle 54"/>
          <p:cNvSpPr>
            <a:spLocks noChangeArrowheads="1"/>
          </p:cNvSpPr>
          <p:nvPr/>
        </p:nvSpPr>
        <p:spPr bwMode="auto">
          <a:xfrm>
            <a:off x="5743575"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4</a:t>
            </a:r>
            <a:endParaRPr lang="en-US" altLang="en-US"/>
          </a:p>
        </p:txBody>
      </p:sp>
      <p:sp>
        <p:nvSpPr>
          <p:cNvPr id="60471" name="Rectangle 55"/>
          <p:cNvSpPr>
            <a:spLocks noChangeArrowheads="1"/>
          </p:cNvSpPr>
          <p:nvPr/>
        </p:nvSpPr>
        <p:spPr bwMode="auto">
          <a:xfrm>
            <a:off x="6688138"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5</a:t>
            </a:r>
            <a:endParaRPr lang="en-US" altLang="en-US"/>
          </a:p>
        </p:txBody>
      </p:sp>
      <p:sp>
        <p:nvSpPr>
          <p:cNvPr id="60472" name="Rectangle 56"/>
          <p:cNvSpPr>
            <a:spLocks noChangeArrowheads="1"/>
          </p:cNvSpPr>
          <p:nvPr/>
        </p:nvSpPr>
        <p:spPr bwMode="auto">
          <a:xfrm>
            <a:off x="7643813"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6</a:t>
            </a:r>
            <a:endParaRPr lang="en-US" altLang="en-US"/>
          </a:p>
        </p:txBody>
      </p:sp>
      <p:sp>
        <p:nvSpPr>
          <p:cNvPr id="60473" name="Rectangle 57"/>
          <p:cNvSpPr>
            <a:spLocks noChangeArrowheads="1"/>
          </p:cNvSpPr>
          <p:nvPr/>
        </p:nvSpPr>
        <p:spPr bwMode="auto">
          <a:xfrm>
            <a:off x="258763" y="204788"/>
            <a:ext cx="86852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We can plot the objective function values for k equals 1 to 6…</a:t>
            </a:r>
          </a:p>
          <a:p>
            <a:endParaRPr lang="en-US" altLang="en-US" sz="2000"/>
          </a:p>
          <a:p>
            <a:r>
              <a:rPr lang="en-US" altLang="en-US" sz="2000"/>
              <a:t>The abrupt change at k = 2, is highly suggestive of two clusters in the data. This technique for determining the number of clusters is known as “knee finding” or “elbow finding”.</a:t>
            </a:r>
          </a:p>
        </p:txBody>
      </p:sp>
      <p:sp>
        <p:nvSpPr>
          <p:cNvPr id="60474" name="Text Box 59"/>
          <p:cNvSpPr txBox="1">
            <a:spLocks noChangeArrowheads="1"/>
          </p:cNvSpPr>
          <p:nvPr/>
        </p:nvSpPr>
        <p:spPr bwMode="auto">
          <a:xfrm>
            <a:off x="5084763" y="54895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k</a:t>
            </a:r>
          </a:p>
        </p:txBody>
      </p:sp>
      <p:sp>
        <p:nvSpPr>
          <p:cNvPr id="60475" name="Text Box 60"/>
          <p:cNvSpPr txBox="1">
            <a:spLocks noChangeArrowheads="1"/>
          </p:cNvSpPr>
          <p:nvPr/>
        </p:nvSpPr>
        <p:spPr bwMode="auto">
          <a:xfrm rot="-5400000">
            <a:off x="13494" y="3785394"/>
            <a:ext cx="252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Objective Function</a:t>
            </a:r>
          </a:p>
        </p:txBody>
      </p:sp>
      <p:sp>
        <p:nvSpPr>
          <p:cNvPr id="60476" name="TextBox 6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902590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normAutofit fontScale="90000"/>
          </a:bodyPr>
          <a:lstStyle/>
          <a:p>
            <a:pPr eaLnBrk="1" hangingPunct="1">
              <a:buFont typeface="Futura Bk" charset="0"/>
              <a:buNone/>
              <a:defRPr/>
            </a:pPr>
            <a:r>
              <a:rPr lang="en-US" dirty="0">
                <a:cs typeface="+mj-cs"/>
              </a:rPr>
              <a:t>High-Dimensional Data poses Problems for Clustering</a:t>
            </a:r>
          </a:p>
        </p:txBody>
      </p:sp>
      <p:sp>
        <p:nvSpPr>
          <p:cNvPr id="61443" name="Rectangle 3"/>
          <p:cNvSpPr>
            <a:spLocks noGrp="1" noChangeArrowheads="1"/>
          </p:cNvSpPr>
          <p:nvPr>
            <p:ph type="body" idx="1"/>
          </p:nvPr>
        </p:nvSpPr>
        <p:spPr>
          <a:xfrm>
            <a:off x="276225" y="1676400"/>
            <a:ext cx="7772400" cy="4114800"/>
          </a:xfrm>
        </p:spPr>
        <p:txBody>
          <a:bodyPr>
            <a:normAutofit lnSpcReduction="10000"/>
          </a:bodyPr>
          <a:lstStyle/>
          <a:p>
            <a:pPr eaLnBrk="1" hangingPunct="1"/>
            <a:r>
              <a:rPr lang="en-US" altLang="en-US"/>
              <a:t>Difficult to find true clusters</a:t>
            </a:r>
          </a:p>
          <a:p>
            <a:pPr lvl="1" eaLnBrk="1" hangingPunct="1"/>
            <a:r>
              <a:rPr lang="en-US" altLang="en-US"/>
              <a:t>Irrelevant and redundant features</a:t>
            </a:r>
          </a:p>
          <a:p>
            <a:pPr lvl="1" eaLnBrk="1" hangingPunct="1"/>
            <a:r>
              <a:rPr lang="en-US" altLang="en-US"/>
              <a:t>All points are equally close</a:t>
            </a:r>
          </a:p>
          <a:p>
            <a:pPr lvl="1" eaLnBrk="1" hangingPunct="1">
              <a:buFont typeface="Times" pitchFamily="-111" charset="0"/>
              <a:buNone/>
            </a:pPr>
            <a:endParaRPr lang="en-US" altLang="en-US"/>
          </a:p>
          <a:p>
            <a:pPr eaLnBrk="1" hangingPunct="1"/>
            <a:r>
              <a:rPr lang="en-US" altLang="en-US"/>
              <a:t>Solutions: Dimension Reduction</a:t>
            </a:r>
          </a:p>
          <a:p>
            <a:pPr lvl="1" eaLnBrk="1" hangingPunct="1"/>
            <a:r>
              <a:rPr lang="en-US" altLang="en-US"/>
              <a:t>Feature subset selection</a:t>
            </a:r>
          </a:p>
          <a:p>
            <a:pPr lvl="1" eaLnBrk="1" hangingPunct="1"/>
            <a:r>
              <a:rPr lang="en-US" altLang="en-US"/>
              <a:t>Cluster ensembles using random projection (in a later lecture….)</a:t>
            </a:r>
          </a:p>
        </p:txBody>
      </p:sp>
    </p:spTree>
    <p:extLst>
      <p:ext uri="{BB962C8B-B14F-4D97-AF65-F5344CB8AC3E}">
        <p14:creationId xmlns:p14="http://schemas.microsoft.com/office/powerpoint/2010/main" val="3267731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0" y="304800"/>
            <a:ext cx="4953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5000"/>
              </a:lnSpc>
            </a:pPr>
            <a:r>
              <a:rPr kumimoji="1" lang="en-US" altLang="en-US" sz="3600" b="1">
                <a:solidFill>
                  <a:srgbClr val="2F2FCC"/>
                </a:solidFill>
              </a:rPr>
              <a:t>Redundant</a:t>
            </a:r>
          </a:p>
        </p:txBody>
      </p:sp>
      <p:grpSp>
        <p:nvGrpSpPr>
          <p:cNvPr id="62467" name="Group 3"/>
          <p:cNvGrpSpPr>
            <a:grpSpLocks/>
          </p:cNvGrpSpPr>
          <p:nvPr/>
        </p:nvGrpSpPr>
        <p:grpSpPr bwMode="auto">
          <a:xfrm>
            <a:off x="1525588" y="1916113"/>
            <a:ext cx="4924425" cy="4344987"/>
            <a:chOff x="961" y="1207"/>
            <a:chExt cx="3102" cy="2737"/>
          </a:xfrm>
        </p:grpSpPr>
        <p:sp>
          <p:nvSpPr>
            <p:cNvPr id="62468" name="Rectangle 4"/>
            <p:cNvSpPr>
              <a:spLocks noChangeArrowheads="1"/>
            </p:cNvSpPr>
            <p:nvPr/>
          </p:nvSpPr>
          <p:spPr bwMode="auto">
            <a:xfrm>
              <a:off x="961" y="1207"/>
              <a:ext cx="3102" cy="27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800">
                <a:latin typeface="Arial Narrow" pitchFamily="34" charset="0"/>
              </a:endParaRPr>
            </a:p>
            <a:p>
              <a:pPr algn="ctr"/>
              <a:endParaRPr kumimoji="1" lang="en-US" altLang="en-US" sz="2800">
                <a:latin typeface="Arial Narrow" pitchFamily="34" charset="0"/>
              </a:endParaRPr>
            </a:p>
          </p:txBody>
        </p:sp>
        <p:sp>
          <p:nvSpPr>
            <p:cNvPr id="62469" name="Line 5"/>
            <p:cNvSpPr>
              <a:spLocks noChangeShapeType="1"/>
            </p:cNvSpPr>
            <p:nvPr/>
          </p:nvSpPr>
          <p:spPr bwMode="auto">
            <a:xfrm flipV="1">
              <a:off x="1768" y="3088"/>
              <a:ext cx="0" cy="5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0" name="Text Box 6"/>
            <p:cNvSpPr txBox="1">
              <a:spLocks noChangeArrowheads="1"/>
            </p:cNvSpPr>
            <p:nvPr/>
          </p:nvSpPr>
          <p:spPr bwMode="auto">
            <a:xfrm>
              <a:off x="3293" y="361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2471" name="Text Box 7"/>
            <p:cNvSpPr txBox="1">
              <a:spLocks noChangeArrowheads="1"/>
            </p:cNvSpPr>
            <p:nvPr/>
          </p:nvSpPr>
          <p:spPr bwMode="auto">
            <a:xfrm>
              <a:off x="1952" y="347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62472" name="Text Box 8"/>
            <p:cNvSpPr txBox="1">
              <a:spLocks noChangeArrowheads="1"/>
            </p:cNvSpPr>
            <p:nvPr/>
          </p:nvSpPr>
          <p:spPr bwMode="auto">
            <a:xfrm>
              <a:off x="2861" y="347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sp>
          <p:nvSpPr>
            <p:cNvPr id="62473" name="Text Box 9"/>
            <p:cNvSpPr txBox="1">
              <a:spLocks noChangeArrowheads="1"/>
            </p:cNvSpPr>
            <p:nvPr/>
          </p:nvSpPr>
          <p:spPr bwMode="auto">
            <a:xfrm>
              <a:off x="2024" y="200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4" name="Text Box 10"/>
            <p:cNvSpPr txBox="1">
              <a:spLocks noChangeArrowheads="1"/>
            </p:cNvSpPr>
            <p:nvPr/>
          </p:nvSpPr>
          <p:spPr bwMode="auto">
            <a:xfrm>
              <a:off x="2120" y="210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5" name="Text Box 11"/>
            <p:cNvSpPr txBox="1">
              <a:spLocks noChangeArrowheads="1"/>
            </p:cNvSpPr>
            <p:nvPr/>
          </p:nvSpPr>
          <p:spPr bwMode="auto">
            <a:xfrm>
              <a:off x="2206" y="215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6" name="Text Box 12"/>
            <p:cNvSpPr txBox="1">
              <a:spLocks noChangeArrowheads="1"/>
            </p:cNvSpPr>
            <p:nvPr/>
          </p:nvSpPr>
          <p:spPr bwMode="auto">
            <a:xfrm>
              <a:off x="1986" y="216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7" name="Text Box 13"/>
            <p:cNvSpPr txBox="1">
              <a:spLocks noChangeArrowheads="1"/>
            </p:cNvSpPr>
            <p:nvPr/>
          </p:nvSpPr>
          <p:spPr bwMode="auto">
            <a:xfrm>
              <a:off x="2168"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8" name="Text Box 14"/>
            <p:cNvSpPr txBox="1">
              <a:spLocks noChangeArrowheads="1"/>
            </p:cNvSpPr>
            <p:nvPr/>
          </p:nvSpPr>
          <p:spPr bwMode="auto">
            <a:xfrm>
              <a:off x="2034" y="230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9" name="Text Box 15"/>
            <p:cNvSpPr txBox="1">
              <a:spLocks noChangeArrowheads="1"/>
            </p:cNvSpPr>
            <p:nvPr/>
          </p:nvSpPr>
          <p:spPr bwMode="auto">
            <a:xfrm>
              <a:off x="1938" y="216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0" name="Text Box 16"/>
            <p:cNvSpPr txBox="1">
              <a:spLocks noChangeArrowheads="1"/>
            </p:cNvSpPr>
            <p:nvPr/>
          </p:nvSpPr>
          <p:spPr bwMode="auto">
            <a:xfrm>
              <a:off x="1986" y="221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1" name="Text Box 17"/>
            <p:cNvSpPr txBox="1">
              <a:spLocks noChangeArrowheads="1"/>
            </p:cNvSpPr>
            <p:nvPr/>
          </p:nvSpPr>
          <p:spPr bwMode="auto">
            <a:xfrm>
              <a:off x="2082" y="221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2" name="Text Box 18"/>
            <p:cNvSpPr txBox="1">
              <a:spLocks noChangeArrowheads="1"/>
            </p:cNvSpPr>
            <p:nvPr/>
          </p:nvSpPr>
          <p:spPr bwMode="auto">
            <a:xfrm>
              <a:off x="1986"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3" name="Text Box 19"/>
            <p:cNvSpPr txBox="1">
              <a:spLocks noChangeArrowheads="1"/>
            </p:cNvSpPr>
            <p:nvPr/>
          </p:nvSpPr>
          <p:spPr bwMode="auto">
            <a:xfrm>
              <a:off x="2130" y="230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4" name="Text Box 20"/>
            <p:cNvSpPr txBox="1">
              <a:spLocks noChangeArrowheads="1"/>
            </p:cNvSpPr>
            <p:nvPr/>
          </p:nvSpPr>
          <p:spPr bwMode="auto">
            <a:xfrm>
              <a:off x="2130"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5" name="Text Box 21"/>
            <p:cNvSpPr txBox="1">
              <a:spLocks noChangeArrowheads="1"/>
            </p:cNvSpPr>
            <p:nvPr/>
          </p:nvSpPr>
          <p:spPr bwMode="auto">
            <a:xfrm>
              <a:off x="2216"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6" name="Text Box 22"/>
            <p:cNvSpPr txBox="1">
              <a:spLocks noChangeArrowheads="1"/>
            </p:cNvSpPr>
            <p:nvPr/>
          </p:nvSpPr>
          <p:spPr bwMode="auto">
            <a:xfrm>
              <a:off x="2130" y="225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7" name="Text Box 23"/>
            <p:cNvSpPr txBox="1">
              <a:spLocks noChangeArrowheads="1"/>
            </p:cNvSpPr>
            <p:nvPr/>
          </p:nvSpPr>
          <p:spPr bwMode="auto">
            <a:xfrm>
              <a:off x="2216" y="225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8" name="Text Box 24"/>
            <p:cNvSpPr txBox="1">
              <a:spLocks noChangeArrowheads="1"/>
            </p:cNvSpPr>
            <p:nvPr/>
          </p:nvSpPr>
          <p:spPr bwMode="auto">
            <a:xfrm>
              <a:off x="2130"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9" name="Text Box 25"/>
            <p:cNvSpPr txBox="1">
              <a:spLocks noChangeArrowheads="1"/>
            </p:cNvSpPr>
            <p:nvPr/>
          </p:nvSpPr>
          <p:spPr bwMode="auto">
            <a:xfrm>
              <a:off x="2206"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0" name="Text Box 26"/>
            <p:cNvSpPr txBox="1">
              <a:spLocks noChangeArrowheads="1"/>
            </p:cNvSpPr>
            <p:nvPr/>
          </p:nvSpPr>
          <p:spPr bwMode="auto">
            <a:xfrm>
              <a:off x="2254" y="22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1" name="Text Box 27"/>
            <p:cNvSpPr txBox="1">
              <a:spLocks noChangeArrowheads="1"/>
            </p:cNvSpPr>
            <p:nvPr/>
          </p:nvSpPr>
          <p:spPr bwMode="auto">
            <a:xfrm>
              <a:off x="2350" y="21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2" name="Text Box 28"/>
            <p:cNvSpPr txBox="1">
              <a:spLocks noChangeArrowheads="1"/>
            </p:cNvSpPr>
            <p:nvPr/>
          </p:nvSpPr>
          <p:spPr bwMode="auto">
            <a:xfrm>
              <a:off x="2302" y="21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3" name="Text Box 29"/>
            <p:cNvSpPr txBox="1">
              <a:spLocks noChangeArrowheads="1"/>
            </p:cNvSpPr>
            <p:nvPr/>
          </p:nvSpPr>
          <p:spPr bwMode="auto">
            <a:xfrm>
              <a:off x="2350" y="22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4" name="Text Box 30"/>
            <p:cNvSpPr txBox="1">
              <a:spLocks noChangeArrowheads="1"/>
            </p:cNvSpPr>
            <p:nvPr/>
          </p:nvSpPr>
          <p:spPr bwMode="auto">
            <a:xfrm>
              <a:off x="2302"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5" name="Text Box 31"/>
            <p:cNvSpPr txBox="1">
              <a:spLocks noChangeArrowheads="1"/>
            </p:cNvSpPr>
            <p:nvPr/>
          </p:nvSpPr>
          <p:spPr bwMode="auto">
            <a:xfrm>
              <a:off x="2254" y="21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6" name="Text Box 32"/>
            <p:cNvSpPr txBox="1">
              <a:spLocks noChangeArrowheads="1"/>
            </p:cNvSpPr>
            <p:nvPr/>
          </p:nvSpPr>
          <p:spPr bwMode="auto">
            <a:xfrm>
              <a:off x="2456" y="22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7" name="Text Box 33"/>
            <p:cNvSpPr txBox="1">
              <a:spLocks noChangeArrowheads="1"/>
            </p:cNvSpPr>
            <p:nvPr/>
          </p:nvSpPr>
          <p:spPr bwMode="auto">
            <a:xfrm>
              <a:off x="2408" y="20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8" name="Text Box 34"/>
            <p:cNvSpPr txBox="1">
              <a:spLocks noChangeArrowheads="1"/>
            </p:cNvSpPr>
            <p:nvPr/>
          </p:nvSpPr>
          <p:spPr bwMode="auto">
            <a:xfrm>
              <a:off x="2408" y="22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9" name="Text Box 35"/>
            <p:cNvSpPr txBox="1">
              <a:spLocks noChangeArrowheads="1"/>
            </p:cNvSpPr>
            <p:nvPr/>
          </p:nvSpPr>
          <p:spPr bwMode="auto">
            <a:xfrm>
              <a:off x="2504" y="21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0" name="Text Box 36"/>
            <p:cNvSpPr txBox="1">
              <a:spLocks noChangeArrowheads="1"/>
            </p:cNvSpPr>
            <p:nvPr/>
          </p:nvSpPr>
          <p:spPr bwMode="auto">
            <a:xfrm>
              <a:off x="2504" y="22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1" name="Text Box 37"/>
            <p:cNvSpPr txBox="1">
              <a:spLocks noChangeArrowheads="1"/>
            </p:cNvSpPr>
            <p:nvPr/>
          </p:nvSpPr>
          <p:spPr bwMode="auto">
            <a:xfrm>
              <a:off x="2852"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2" name="Text Box 38"/>
            <p:cNvSpPr txBox="1">
              <a:spLocks noChangeArrowheads="1"/>
            </p:cNvSpPr>
            <p:nvPr/>
          </p:nvSpPr>
          <p:spPr bwMode="auto">
            <a:xfrm>
              <a:off x="2552" y="22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3" name="Text Box 39"/>
            <p:cNvSpPr txBox="1">
              <a:spLocks noChangeArrowheads="1"/>
            </p:cNvSpPr>
            <p:nvPr/>
          </p:nvSpPr>
          <p:spPr bwMode="auto">
            <a:xfrm>
              <a:off x="2900"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4" name="Text Box 40"/>
            <p:cNvSpPr txBox="1">
              <a:spLocks noChangeArrowheads="1"/>
            </p:cNvSpPr>
            <p:nvPr/>
          </p:nvSpPr>
          <p:spPr bwMode="auto">
            <a:xfrm>
              <a:off x="3092"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5" name="Text Box 41"/>
            <p:cNvSpPr txBox="1">
              <a:spLocks noChangeArrowheads="1"/>
            </p:cNvSpPr>
            <p:nvPr/>
          </p:nvSpPr>
          <p:spPr bwMode="auto">
            <a:xfrm>
              <a:off x="2996" y="139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6" name="Text Box 42"/>
            <p:cNvSpPr txBox="1">
              <a:spLocks noChangeArrowheads="1"/>
            </p:cNvSpPr>
            <p:nvPr/>
          </p:nvSpPr>
          <p:spPr bwMode="auto">
            <a:xfrm>
              <a:off x="2996"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7" name="Text Box 43"/>
            <p:cNvSpPr txBox="1">
              <a:spLocks noChangeArrowheads="1"/>
            </p:cNvSpPr>
            <p:nvPr/>
          </p:nvSpPr>
          <p:spPr bwMode="auto">
            <a:xfrm>
              <a:off x="3140"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8" name="Text Box 44"/>
            <p:cNvSpPr txBox="1">
              <a:spLocks noChangeArrowheads="1"/>
            </p:cNvSpPr>
            <p:nvPr/>
          </p:nvSpPr>
          <p:spPr bwMode="auto">
            <a:xfrm>
              <a:off x="3188" y="149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9" name="Text Box 45"/>
            <p:cNvSpPr txBox="1">
              <a:spLocks noChangeArrowheads="1"/>
            </p:cNvSpPr>
            <p:nvPr/>
          </p:nvSpPr>
          <p:spPr bwMode="auto">
            <a:xfrm>
              <a:off x="2948"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0" name="Text Box 46"/>
            <p:cNvSpPr txBox="1">
              <a:spLocks noChangeArrowheads="1"/>
            </p:cNvSpPr>
            <p:nvPr/>
          </p:nvSpPr>
          <p:spPr bwMode="auto">
            <a:xfrm>
              <a:off x="3092" y="168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1" name="Text Box 47"/>
            <p:cNvSpPr txBox="1">
              <a:spLocks noChangeArrowheads="1"/>
            </p:cNvSpPr>
            <p:nvPr/>
          </p:nvSpPr>
          <p:spPr bwMode="auto">
            <a:xfrm>
              <a:off x="3236"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2" name="Text Box 48"/>
            <p:cNvSpPr txBox="1">
              <a:spLocks noChangeArrowheads="1"/>
            </p:cNvSpPr>
            <p:nvPr/>
          </p:nvSpPr>
          <p:spPr bwMode="auto">
            <a:xfrm>
              <a:off x="3140"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3" name="Text Box 49"/>
            <p:cNvSpPr txBox="1">
              <a:spLocks noChangeArrowheads="1"/>
            </p:cNvSpPr>
            <p:nvPr/>
          </p:nvSpPr>
          <p:spPr bwMode="auto">
            <a:xfrm>
              <a:off x="3044"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4" name="Text Box 50"/>
            <p:cNvSpPr txBox="1">
              <a:spLocks noChangeArrowheads="1"/>
            </p:cNvSpPr>
            <p:nvPr/>
          </p:nvSpPr>
          <p:spPr bwMode="auto">
            <a:xfrm>
              <a:off x="3092"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5" name="Text Box 51"/>
            <p:cNvSpPr txBox="1">
              <a:spLocks noChangeArrowheads="1"/>
            </p:cNvSpPr>
            <p:nvPr/>
          </p:nvSpPr>
          <p:spPr bwMode="auto">
            <a:xfrm>
              <a:off x="3284"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6" name="Text Box 52"/>
            <p:cNvSpPr txBox="1">
              <a:spLocks noChangeArrowheads="1"/>
            </p:cNvSpPr>
            <p:nvPr/>
          </p:nvSpPr>
          <p:spPr bwMode="auto">
            <a:xfrm>
              <a:off x="2900"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7" name="Text Box 53"/>
            <p:cNvSpPr txBox="1">
              <a:spLocks noChangeArrowheads="1"/>
            </p:cNvSpPr>
            <p:nvPr/>
          </p:nvSpPr>
          <p:spPr bwMode="auto">
            <a:xfrm>
              <a:off x="2996"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8" name="Text Box 54"/>
            <p:cNvSpPr txBox="1">
              <a:spLocks noChangeArrowheads="1"/>
            </p:cNvSpPr>
            <p:nvPr/>
          </p:nvSpPr>
          <p:spPr bwMode="auto">
            <a:xfrm>
              <a:off x="3044" y="149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9" name="Text Box 55"/>
            <p:cNvSpPr txBox="1">
              <a:spLocks noChangeArrowheads="1"/>
            </p:cNvSpPr>
            <p:nvPr/>
          </p:nvSpPr>
          <p:spPr bwMode="auto">
            <a:xfrm>
              <a:off x="3140"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20" name="Text Box 56"/>
            <p:cNvSpPr txBox="1">
              <a:spLocks noChangeArrowheads="1"/>
            </p:cNvSpPr>
            <p:nvPr/>
          </p:nvSpPr>
          <p:spPr bwMode="auto">
            <a:xfrm>
              <a:off x="1520" y="1342"/>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2521" name="Line 57"/>
            <p:cNvSpPr>
              <a:spLocks noChangeShapeType="1"/>
            </p:cNvSpPr>
            <p:nvPr/>
          </p:nvSpPr>
          <p:spPr bwMode="auto">
            <a:xfrm flipH="1" flipV="1">
              <a:off x="1767" y="1336"/>
              <a:ext cx="1" cy="1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2" name="Text Box 58"/>
            <p:cNvSpPr txBox="1">
              <a:spLocks noChangeArrowheads="1"/>
            </p:cNvSpPr>
            <p:nvPr/>
          </p:nvSpPr>
          <p:spPr bwMode="auto">
            <a:xfrm>
              <a:off x="1530" y="313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2523" name="Text Box 59"/>
            <p:cNvSpPr txBox="1">
              <a:spLocks noChangeArrowheads="1"/>
            </p:cNvSpPr>
            <p:nvPr/>
          </p:nvSpPr>
          <p:spPr bwMode="auto">
            <a:xfrm>
              <a:off x="3333" y="266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2524" name="Line 60"/>
            <p:cNvSpPr>
              <a:spLocks noChangeShapeType="1"/>
            </p:cNvSpPr>
            <p:nvPr/>
          </p:nvSpPr>
          <p:spPr bwMode="auto">
            <a:xfrm rot="-5400000">
              <a:off x="2702" y="1683"/>
              <a:ext cx="0" cy="186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5" name="Line 61"/>
            <p:cNvSpPr>
              <a:spLocks noChangeShapeType="1"/>
            </p:cNvSpPr>
            <p:nvPr/>
          </p:nvSpPr>
          <p:spPr bwMode="auto">
            <a:xfrm rot="5400000" flipV="1">
              <a:off x="2691" y="2672"/>
              <a:ext cx="1"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6" name="Line 62"/>
            <p:cNvSpPr>
              <a:spLocks noChangeShapeType="1"/>
            </p:cNvSpPr>
            <p:nvPr/>
          </p:nvSpPr>
          <p:spPr bwMode="auto">
            <a:xfrm flipH="1" flipV="1">
              <a:off x="1397" y="1343"/>
              <a:ext cx="1" cy="1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7" name="Line 63"/>
            <p:cNvSpPr>
              <a:spLocks noChangeShapeType="1"/>
            </p:cNvSpPr>
            <p:nvPr/>
          </p:nvSpPr>
          <p:spPr bwMode="auto">
            <a:xfrm>
              <a:off x="1398" y="2611"/>
              <a:ext cx="132" cy="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2528" name="Group 64"/>
            <p:cNvGrpSpPr>
              <a:grpSpLocks/>
            </p:cNvGrpSpPr>
            <p:nvPr/>
          </p:nvGrpSpPr>
          <p:grpSpPr bwMode="auto">
            <a:xfrm>
              <a:off x="1304" y="2004"/>
              <a:ext cx="185" cy="528"/>
              <a:chOff x="670" y="1818"/>
              <a:chExt cx="185" cy="528"/>
            </a:xfrm>
          </p:grpSpPr>
          <p:sp>
            <p:nvSpPr>
              <p:cNvPr id="62546" name="Text Box 65"/>
              <p:cNvSpPr txBox="1">
                <a:spLocks noChangeArrowheads="1"/>
              </p:cNvSpPr>
              <p:nvPr/>
            </p:nvSpPr>
            <p:spPr bwMode="auto">
              <a:xfrm>
                <a:off x="670" y="189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7" name="Text Box 66"/>
              <p:cNvSpPr txBox="1">
                <a:spLocks noChangeArrowheads="1"/>
              </p:cNvSpPr>
              <p:nvPr/>
            </p:nvSpPr>
            <p:spPr bwMode="auto">
              <a:xfrm>
                <a:off x="670" y="21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8" name="Text Box 67"/>
              <p:cNvSpPr txBox="1">
                <a:spLocks noChangeArrowheads="1"/>
              </p:cNvSpPr>
              <p:nvPr/>
            </p:nvSpPr>
            <p:spPr bwMode="auto">
              <a:xfrm>
                <a:off x="670" y="196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nvGrpSpPr>
              <p:cNvPr id="62549" name="Group 68"/>
              <p:cNvGrpSpPr>
                <a:grpSpLocks/>
              </p:cNvGrpSpPr>
              <p:nvPr/>
            </p:nvGrpSpPr>
            <p:grpSpPr bwMode="auto">
              <a:xfrm>
                <a:off x="674" y="1818"/>
                <a:ext cx="181" cy="450"/>
                <a:chOff x="674" y="1818"/>
                <a:chExt cx="181" cy="450"/>
              </a:xfrm>
            </p:grpSpPr>
            <p:sp>
              <p:nvSpPr>
                <p:cNvPr id="62551" name="Text Box 69"/>
                <p:cNvSpPr txBox="1">
                  <a:spLocks noChangeArrowheads="1"/>
                </p:cNvSpPr>
                <p:nvPr/>
              </p:nvSpPr>
              <p:spPr bwMode="auto">
                <a:xfrm>
                  <a:off x="674" y="181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52" name="Text Box 70"/>
                <p:cNvSpPr txBox="1">
                  <a:spLocks noChangeArrowheads="1"/>
                </p:cNvSpPr>
                <p:nvPr/>
              </p:nvSpPr>
              <p:spPr bwMode="auto">
                <a:xfrm>
                  <a:off x="674" y="20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53" name="Text Box 71"/>
                <p:cNvSpPr txBox="1">
                  <a:spLocks noChangeArrowheads="1"/>
                </p:cNvSpPr>
                <p:nvPr/>
              </p:nvSpPr>
              <p:spPr bwMode="auto">
                <a:xfrm>
                  <a:off x="675" y="19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50" name="Text Box 72"/>
              <p:cNvSpPr txBox="1">
                <a:spLocks noChangeArrowheads="1"/>
              </p:cNvSpPr>
              <p:nvPr/>
            </p:nvSpPr>
            <p:spPr bwMode="auto">
              <a:xfrm>
                <a:off x="671" y="186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grpSp>
          <p:nvGrpSpPr>
            <p:cNvPr id="62529" name="Group 73"/>
            <p:cNvGrpSpPr>
              <a:grpSpLocks/>
            </p:cNvGrpSpPr>
            <p:nvPr/>
          </p:nvGrpSpPr>
          <p:grpSpPr bwMode="auto">
            <a:xfrm>
              <a:off x="1313" y="1398"/>
              <a:ext cx="165" cy="510"/>
              <a:chOff x="670" y="1818"/>
              <a:chExt cx="185" cy="540"/>
            </a:xfrm>
          </p:grpSpPr>
          <p:sp>
            <p:nvSpPr>
              <p:cNvPr id="62538" name="Text Box 74"/>
              <p:cNvSpPr txBox="1">
                <a:spLocks noChangeArrowheads="1"/>
              </p:cNvSpPr>
              <p:nvPr/>
            </p:nvSpPr>
            <p:spPr bwMode="auto">
              <a:xfrm>
                <a:off x="670" y="1895"/>
                <a:ext cx="18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39" name="Text Box 75"/>
              <p:cNvSpPr txBox="1">
                <a:spLocks noChangeArrowheads="1"/>
              </p:cNvSpPr>
              <p:nvPr/>
            </p:nvSpPr>
            <p:spPr bwMode="auto">
              <a:xfrm>
                <a:off x="670" y="2134"/>
                <a:ext cx="18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0" name="Text Box 76"/>
              <p:cNvSpPr txBox="1">
                <a:spLocks noChangeArrowheads="1"/>
              </p:cNvSpPr>
              <p:nvPr/>
            </p:nvSpPr>
            <p:spPr bwMode="auto">
              <a:xfrm>
                <a:off x="670" y="1969"/>
                <a:ext cx="18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nvGrpSpPr>
              <p:cNvPr id="62541" name="Group 77"/>
              <p:cNvGrpSpPr>
                <a:grpSpLocks/>
              </p:cNvGrpSpPr>
              <p:nvPr/>
            </p:nvGrpSpPr>
            <p:grpSpPr bwMode="auto">
              <a:xfrm>
                <a:off x="674" y="1818"/>
                <a:ext cx="181" cy="462"/>
                <a:chOff x="674" y="1818"/>
                <a:chExt cx="181" cy="462"/>
              </a:xfrm>
            </p:grpSpPr>
            <p:sp>
              <p:nvSpPr>
                <p:cNvPr id="62543" name="Text Box 78"/>
                <p:cNvSpPr txBox="1">
                  <a:spLocks noChangeArrowheads="1"/>
                </p:cNvSpPr>
                <p:nvPr/>
              </p:nvSpPr>
              <p:spPr bwMode="auto">
                <a:xfrm>
                  <a:off x="674" y="1818"/>
                  <a:ext cx="17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4" name="Text Box 79"/>
                <p:cNvSpPr txBox="1">
                  <a:spLocks noChangeArrowheads="1"/>
                </p:cNvSpPr>
                <p:nvPr/>
              </p:nvSpPr>
              <p:spPr bwMode="auto">
                <a:xfrm>
                  <a:off x="674" y="2055"/>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5" name="Text Box 80"/>
                <p:cNvSpPr txBox="1">
                  <a:spLocks noChangeArrowheads="1"/>
                </p:cNvSpPr>
                <p:nvPr/>
              </p:nvSpPr>
              <p:spPr bwMode="auto">
                <a:xfrm>
                  <a:off x="679" y="1982"/>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42" name="Text Box 81"/>
              <p:cNvSpPr txBox="1">
                <a:spLocks noChangeArrowheads="1"/>
              </p:cNvSpPr>
              <p:nvPr/>
            </p:nvSpPr>
            <p:spPr bwMode="auto">
              <a:xfrm>
                <a:off x="671" y="1867"/>
                <a:ext cx="17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30" name="Line 82"/>
            <p:cNvSpPr>
              <a:spLocks noChangeShapeType="1"/>
            </p:cNvSpPr>
            <p:nvPr/>
          </p:nvSpPr>
          <p:spPr bwMode="auto">
            <a:xfrm flipH="1">
              <a:off x="1398" y="1473"/>
              <a:ext cx="1694"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1" name="Line 83"/>
            <p:cNvSpPr>
              <a:spLocks noChangeShapeType="1"/>
            </p:cNvSpPr>
            <p:nvPr/>
          </p:nvSpPr>
          <p:spPr bwMode="auto">
            <a:xfrm flipH="1">
              <a:off x="1398" y="1850"/>
              <a:ext cx="1790"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2" name="Line 84"/>
            <p:cNvSpPr>
              <a:spLocks noChangeShapeType="1"/>
            </p:cNvSpPr>
            <p:nvPr/>
          </p:nvSpPr>
          <p:spPr bwMode="auto">
            <a:xfrm flipH="1">
              <a:off x="1398" y="2081"/>
              <a:ext cx="720"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3" name="Line 85"/>
            <p:cNvSpPr>
              <a:spLocks noChangeShapeType="1"/>
            </p:cNvSpPr>
            <p:nvPr/>
          </p:nvSpPr>
          <p:spPr bwMode="auto">
            <a:xfrm flipH="1">
              <a:off x="1398" y="2470"/>
              <a:ext cx="902"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4" name="Line 86"/>
            <p:cNvSpPr>
              <a:spLocks noChangeShapeType="1"/>
            </p:cNvSpPr>
            <p:nvPr/>
          </p:nvSpPr>
          <p:spPr bwMode="auto">
            <a:xfrm>
              <a:off x="1986" y="2316"/>
              <a:ext cx="0" cy="128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5" name="Line 87"/>
            <p:cNvSpPr>
              <a:spLocks noChangeShapeType="1"/>
            </p:cNvSpPr>
            <p:nvPr/>
          </p:nvSpPr>
          <p:spPr bwMode="auto">
            <a:xfrm>
              <a:off x="2666" y="2412"/>
              <a:ext cx="0" cy="119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6" name="Line 88"/>
            <p:cNvSpPr>
              <a:spLocks noChangeShapeType="1"/>
            </p:cNvSpPr>
            <p:nvPr/>
          </p:nvSpPr>
          <p:spPr bwMode="auto">
            <a:xfrm>
              <a:off x="2898" y="1746"/>
              <a:ext cx="0" cy="185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7" name="Line 89"/>
            <p:cNvSpPr>
              <a:spLocks noChangeShapeType="1"/>
            </p:cNvSpPr>
            <p:nvPr/>
          </p:nvSpPr>
          <p:spPr bwMode="auto">
            <a:xfrm>
              <a:off x="3419" y="1691"/>
              <a:ext cx="0" cy="192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593185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524000" y="533400"/>
            <a:ext cx="46482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5000"/>
              </a:lnSpc>
            </a:pPr>
            <a:r>
              <a:rPr kumimoji="1" lang="en-US" altLang="en-US" sz="3600" b="1">
                <a:solidFill>
                  <a:srgbClr val="2F2FCC"/>
                </a:solidFill>
              </a:rPr>
              <a:t>Irrelevant</a:t>
            </a:r>
          </a:p>
        </p:txBody>
      </p:sp>
      <p:grpSp>
        <p:nvGrpSpPr>
          <p:cNvPr id="63491" name="Group 3"/>
          <p:cNvGrpSpPr>
            <a:grpSpLocks/>
          </p:cNvGrpSpPr>
          <p:nvPr/>
        </p:nvGrpSpPr>
        <p:grpSpPr bwMode="auto">
          <a:xfrm>
            <a:off x="1600200" y="1828800"/>
            <a:ext cx="5086350" cy="4011613"/>
            <a:chOff x="859" y="1408"/>
            <a:chExt cx="3204" cy="2527"/>
          </a:xfrm>
        </p:grpSpPr>
        <p:sp>
          <p:nvSpPr>
            <p:cNvPr id="63492" name="Rectangle 4"/>
            <p:cNvSpPr>
              <a:spLocks noChangeArrowheads="1"/>
            </p:cNvSpPr>
            <p:nvPr/>
          </p:nvSpPr>
          <p:spPr bwMode="auto">
            <a:xfrm>
              <a:off x="859" y="1408"/>
              <a:ext cx="3204" cy="25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3493" name="Line 5"/>
            <p:cNvSpPr>
              <a:spLocks noChangeShapeType="1"/>
            </p:cNvSpPr>
            <p:nvPr/>
          </p:nvSpPr>
          <p:spPr bwMode="auto">
            <a:xfrm flipV="1">
              <a:off x="1768" y="3088"/>
              <a:ext cx="0" cy="5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4" name="Text Box 6"/>
            <p:cNvSpPr txBox="1">
              <a:spLocks noChangeArrowheads="1"/>
            </p:cNvSpPr>
            <p:nvPr/>
          </p:nvSpPr>
          <p:spPr bwMode="auto">
            <a:xfrm>
              <a:off x="3293" y="361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3495" name="Text Box 7"/>
            <p:cNvSpPr txBox="1">
              <a:spLocks noChangeArrowheads="1"/>
            </p:cNvSpPr>
            <p:nvPr/>
          </p:nvSpPr>
          <p:spPr bwMode="auto">
            <a:xfrm>
              <a:off x="1952" y="347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63496" name="Text Box 8"/>
            <p:cNvSpPr txBox="1">
              <a:spLocks noChangeArrowheads="1"/>
            </p:cNvSpPr>
            <p:nvPr/>
          </p:nvSpPr>
          <p:spPr bwMode="auto">
            <a:xfrm>
              <a:off x="2861" y="347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sp>
          <p:nvSpPr>
            <p:cNvPr id="63497" name="Text Box 9"/>
            <p:cNvSpPr txBox="1">
              <a:spLocks noChangeArrowheads="1"/>
            </p:cNvSpPr>
            <p:nvPr/>
          </p:nvSpPr>
          <p:spPr bwMode="auto">
            <a:xfrm>
              <a:off x="2024" y="188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498" name="Text Box 10"/>
            <p:cNvSpPr txBox="1">
              <a:spLocks noChangeArrowheads="1"/>
            </p:cNvSpPr>
            <p:nvPr/>
          </p:nvSpPr>
          <p:spPr bwMode="auto">
            <a:xfrm>
              <a:off x="2120" y="197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499" name="Text Box 11"/>
            <p:cNvSpPr txBox="1">
              <a:spLocks noChangeArrowheads="1"/>
            </p:cNvSpPr>
            <p:nvPr/>
          </p:nvSpPr>
          <p:spPr bwMode="auto">
            <a:xfrm>
              <a:off x="2206" y="20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0" name="Text Box 12"/>
            <p:cNvSpPr txBox="1">
              <a:spLocks noChangeArrowheads="1"/>
            </p:cNvSpPr>
            <p:nvPr/>
          </p:nvSpPr>
          <p:spPr bwMode="auto">
            <a:xfrm>
              <a:off x="1986" y="20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1" name="Text Box 13"/>
            <p:cNvSpPr txBox="1">
              <a:spLocks noChangeArrowheads="1"/>
            </p:cNvSpPr>
            <p:nvPr/>
          </p:nvSpPr>
          <p:spPr bwMode="auto">
            <a:xfrm>
              <a:off x="2168"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2" name="Text Box 14"/>
            <p:cNvSpPr txBox="1">
              <a:spLocks noChangeArrowheads="1"/>
            </p:cNvSpPr>
            <p:nvPr/>
          </p:nvSpPr>
          <p:spPr bwMode="auto">
            <a:xfrm>
              <a:off x="2034" y="217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3" name="Text Box 15"/>
            <p:cNvSpPr txBox="1">
              <a:spLocks noChangeArrowheads="1"/>
            </p:cNvSpPr>
            <p:nvPr/>
          </p:nvSpPr>
          <p:spPr bwMode="auto">
            <a:xfrm>
              <a:off x="1938" y="20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4" name="Text Box 16"/>
            <p:cNvSpPr txBox="1">
              <a:spLocks noChangeArrowheads="1"/>
            </p:cNvSpPr>
            <p:nvPr/>
          </p:nvSpPr>
          <p:spPr bwMode="auto">
            <a:xfrm>
              <a:off x="1986" y="20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5" name="Text Box 17"/>
            <p:cNvSpPr txBox="1">
              <a:spLocks noChangeArrowheads="1"/>
            </p:cNvSpPr>
            <p:nvPr/>
          </p:nvSpPr>
          <p:spPr bwMode="auto">
            <a:xfrm>
              <a:off x="2082" y="20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6" name="Text Box 18"/>
            <p:cNvSpPr txBox="1">
              <a:spLocks noChangeArrowheads="1"/>
            </p:cNvSpPr>
            <p:nvPr/>
          </p:nvSpPr>
          <p:spPr bwMode="auto">
            <a:xfrm>
              <a:off x="1986"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7" name="Text Box 19"/>
            <p:cNvSpPr txBox="1">
              <a:spLocks noChangeArrowheads="1"/>
            </p:cNvSpPr>
            <p:nvPr/>
          </p:nvSpPr>
          <p:spPr bwMode="auto">
            <a:xfrm>
              <a:off x="2130" y="217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8" name="Text Box 20"/>
            <p:cNvSpPr txBox="1">
              <a:spLocks noChangeArrowheads="1"/>
            </p:cNvSpPr>
            <p:nvPr/>
          </p:nvSpPr>
          <p:spPr bwMode="auto">
            <a:xfrm>
              <a:off x="2130"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9" name="Text Box 21"/>
            <p:cNvSpPr txBox="1">
              <a:spLocks noChangeArrowheads="1"/>
            </p:cNvSpPr>
            <p:nvPr/>
          </p:nvSpPr>
          <p:spPr bwMode="auto">
            <a:xfrm>
              <a:off x="2216"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0" name="Text Box 22"/>
            <p:cNvSpPr txBox="1">
              <a:spLocks noChangeArrowheads="1"/>
            </p:cNvSpPr>
            <p:nvPr/>
          </p:nvSpPr>
          <p:spPr bwMode="auto">
            <a:xfrm>
              <a:off x="2130" y="213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1" name="Text Box 23"/>
            <p:cNvSpPr txBox="1">
              <a:spLocks noChangeArrowheads="1"/>
            </p:cNvSpPr>
            <p:nvPr/>
          </p:nvSpPr>
          <p:spPr bwMode="auto">
            <a:xfrm>
              <a:off x="2216" y="213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2" name="Text Box 24"/>
            <p:cNvSpPr txBox="1">
              <a:spLocks noChangeArrowheads="1"/>
            </p:cNvSpPr>
            <p:nvPr/>
          </p:nvSpPr>
          <p:spPr bwMode="auto">
            <a:xfrm>
              <a:off x="2130"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3" name="Text Box 25"/>
            <p:cNvSpPr txBox="1">
              <a:spLocks noChangeArrowheads="1"/>
            </p:cNvSpPr>
            <p:nvPr/>
          </p:nvSpPr>
          <p:spPr bwMode="auto">
            <a:xfrm>
              <a:off x="2206" y="219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4" name="Text Box 26"/>
            <p:cNvSpPr txBox="1">
              <a:spLocks noChangeArrowheads="1"/>
            </p:cNvSpPr>
            <p:nvPr/>
          </p:nvSpPr>
          <p:spPr bwMode="auto">
            <a:xfrm>
              <a:off x="2254" y="21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5" name="Text Box 27"/>
            <p:cNvSpPr txBox="1">
              <a:spLocks noChangeArrowheads="1"/>
            </p:cNvSpPr>
            <p:nvPr/>
          </p:nvSpPr>
          <p:spPr bwMode="auto">
            <a:xfrm>
              <a:off x="2350" y="1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6" name="Text Box 28"/>
            <p:cNvSpPr txBox="1">
              <a:spLocks noChangeArrowheads="1"/>
            </p:cNvSpPr>
            <p:nvPr/>
          </p:nvSpPr>
          <p:spPr bwMode="auto">
            <a:xfrm>
              <a:off x="2302" y="1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7" name="Text Box 29"/>
            <p:cNvSpPr txBox="1">
              <a:spLocks noChangeArrowheads="1"/>
            </p:cNvSpPr>
            <p:nvPr/>
          </p:nvSpPr>
          <p:spPr bwMode="auto">
            <a:xfrm>
              <a:off x="2350" y="2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8" name="Text Box 30"/>
            <p:cNvSpPr txBox="1">
              <a:spLocks noChangeArrowheads="1"/>
            </p:cNvSpPr>
            <p:nvPr/>
          </p:nvSpPr>
          <p:spPr bwMode="auto">
            <a:xfrm>
              <a:off x="2302" y="219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9" name="Text Box 31"/>
            <p:cNvSpPr txBox="1">
              <a:spLocks noChangeArrowheads="1"/>
            </p:cNvSpPr>
            <p:nvPr/>
          </p:nvSpPr>
          <p:spPr bwMode="auto">
            <a:xfrm>
              <a:off x="2254" y="2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0" name="Text Box 32"/>
            <p:cNvSpPr txBox="1">
              <a:spLocks noChangeArrowheads="1"/>
            </p:cNvSpPr>
            <p:nvPr/>
          </p:nvSpPr>
          <p:spPr bwMode="auto">
            <a:xfrm>
              <a:off x="2456" y="2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1" name="Text Box 33"/>
            <p:cNvSpPr txBox="1">
              <a:spLocks noChangeArrowheads="1"/>
            </p:cNvSpPr>
            <p:nvPr/>
          </p:nvSpPr>
          <p:spPr bwMode="auto">
            <a:xfrm>
              <a:off x="2408" y="1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2" name="Text Box 34"/>
            <p:cNvSpPr txBox="1">
              <a:spLocks noChangeArrowheads="1"/>
            </p:cNvSpPr>
            <p:nvPr/>
          </p:nvSpPr>
          <p:spPr bwMode="auto">
            <a:xfrm>
              <a:off x="2408" y="216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3" name="Text Box 35"/>
            <p:cNvSpPr txBox="1">
              <a:spLocks noChangeArrowheads="1"/>
            </p:cNvSpPr>
            <p:nvPr/>
          </p:nvSpPr>
          <p:spPr bwMode="auto">
            <a:xfrm>
              <a:off x="2504" y="2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4" name="Text Box 36"/>
            <p:cNvSpPr txBox="1">
              <a:spLocks noChangeArrowheads="1"/>
            </p:cNvSpPr>
            <p:nvPr/>
          </p:nvSpPr>
          <p:spPr bwMode="auto">
            <a:xfrm>
              <a:off x="2504" y="216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5" name="Text Box 37"/>
            <p:cNvSpPr txBox="1">
              <a:spLocks noChangeArrowheads="1"/>
            </p:cNvSpPr>
            <p:nvPr/>
          </p:nvSpPr>
          <p:spPr bwMode="auto">
            <a:xfrm>
              <a:off x="2843"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6" name="Text Box 38"/>
            <p:cNvSpPr txBox="1">
              <a:spLocks noChangeArrowheads="1"/>
            </p:cNvSpPr>
            <p:nvPr/>
          </p:nvSpPr>
          <p:spPr bwMode="auto">
            <a:xfrm>
              <a:off x="2552" y="21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7" name="Text Box 39"/>
            <p:cNvSpPr txBox="1">
              <a:spLocks noChangeArrowheads="1"/>
            </p:cNvSpPr>
            <p:nvPr/>
          </p:nvSpPr>
          <p:spPr bwMode="auto">
            <a:xfrm>
              <a:off x="2891"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8" name="Text Box 40"/>
            <p:cNvSpPr txBox="1">
              <a:spLocks noChangeArrowheads="1"/>
            </p:cNvSpPr>
            <p:nvPr/>
          </p:nvSpPr>
          <p:spPr bwMode="auto">
            <a:xfrm>
              <a:off x="3083"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9" name="Text Box 41"/>
            <p:cNvSpPr txBox="1">
              <a:spLocks noChangeArrowheads="1"/>
            </p:cNvSpPr>
            <p:nvPr/>
          </p:nvSpPr>
          <p:spPr bwMode="auto">
            <a:xfrm>
              <a:off x="2987" y="191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0" name="Text Box 42"/>
            <p:cNvSpPr txBox="1">
              <a:spLocks noChangeArrowheads="1"/>
            </p:cNvSpPr>
            <p:nvPr/>
          </p:nvSpPr>
          <p:spPr bwMode="auto">
            <a:xfrm>
              <a:off x="2987"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1" name="Text Box 43"/>
            <p:cNvSpPr txBox="1">
              <a:spLocks noChangeArrowheads="1"/>
            </p:cNvSpPr>
            <p:nvPr/>
          </p:nvSpPr>
          <p:spPr bwMode="auto">
            <a:xfrm>
              <a:off x="3131"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2" name="Text Box 44"/>
            <p:cNvSpPr txBox="1">
              <a:spLocks noChangeArrowheads="1"/>
            </p:cNvSpPr>
            <p:nvPr/>
          </p:nvSpPr>
          <p:spPr bwMode="auto">
            <a:xfrm>
              <a:off x="3179" y="200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3" name="Text Box 45"/>
            <p:cNvSpPr txBox="1">
              <a:spLocks noChangeArrowheads="1"/>
            </p:cNvSpPr>
            <p:nvPr/>
          </p:nvSpPr>
          <p:spPr bwMode="auto">
            <a:xfrm>
              <a:off x="2939"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4" name="Text Box 46"/>
            <p:cNvSpPr txBox="1">
              <a:spLocks noChangeArrowheads="1"/>
            </p:cNvSpPr>
            <p:nvPr/>
          </p:nvSpPr>
          <p:spPr bwMode="auto">
            <a:xfrm>
              <a:off x="3083" y="219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5" name="Text Box 47"/>
            <p:cNvSpPr txBox="1">
              <a:spLocks noChangeArrowheads="1"/>
            </p:cNvSpPr>
            <p:nvPr/>
          </p:nvSpPr>
          <p:spPr bwMode="auto">
            <a:xfrm>
              <a:off x="3227"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6" name="Text Box 48"/>
            <p:cNvSpPr txBox="1">
              <a:spLocks noChangeArrowheads="1"/>
            </p:cNvSpPr>
            <p:nvPr/>
          </p:nvSpPr>
          <p:spPr bwMode="auto">
            <a:xfrm>
              <a:off x="3131"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7" name="Text Box 49"/>
            <p:cNvSpPr txBox="1">
              <a:spLocks noChangeArrowheads="1"/>
            </p:cNvSpPr>
            <p:nvPr/>
          </p:nvSpPr>
          <p:spPr bwMode="auto">
            <a:xfrm>
              <a:off x="3035"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8" name="Text Box 50"/>
            <p:cNvSpPr txBox="1">
              <a:spLocks noChangeArrowheads="1"/>
            </p:cNvSpPr>
            <p:nvPr/>
          </p:nvSpPr>
          <p:spPr bwMode="auto">
            <a:xfrm>
              <a:off x="3083"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9" name="Text Box 51"/>
            <p:cNvSpPr txBox="1">
              <a:spLocks noChangeArrowheads="1"/>
            </p:cNvSpPr>
            <p:nvPr/>
          </p:nvSpPr>
          <p:spPr bwMode="auto">
            <a:xfrm>
              <a:off x="3275"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0" name="Text Box 52"/>
            <p:cNvSpPr txBox="1">
              <a:spLocks noChangeArrowheads="1"/>
            </p:cNvSpPr>
            <p:nvPr/>
          </p:nvSpPr>
          <p:spPr bwMode="auto">
            <a:xfrm>
              <a:off x="2891"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1" name="Text Box 53"/>
            <p:cNvSpPr txBox="1">
              <a:spLocks noChangeArrowheads="1"/>
            </p:cNvSpPr>
            <p:nvPr/>
          </p:nvSpPr>
          <p:spPr bwMode="auto">
            <a:xfrm>
              <a:off x="2987"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2" name="Text Box 54"/>
            <p:cNvSpPr txBox="1">
              <a:spLocks noChangeArrowheads="1"/>
            </p:cNvSpPr>
            <p:nvPr/>
          </p:nvSpPr>
          <p:spPr bwMode="auto">
            <a:xfrm>
              <a:off x="3035" y="200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3" name="Text Box 55"/>
            <p:cNvSpPr txBox="1">
              <a:spLocks noChangeArrowheads="1"/>
            </p:cNvSpPr>
            <p:nvPr/>
          </p:nvSpPr>
          <p:spPr bwMode="auto">
            <a:xfrm>
              <a:off x="3131"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4" name="Text Box 56"/>
            <p:cNvSpPr txBox="1">
              <a:spLocks noChangeArrowheads="1"/>
            </p:cNvSpPr>
            <p:nvPr/>
          </p:nvSpPr>
          <p:spPr bwMode="auto">
            <a:xfrm>
              <a:off x="1529" y="1781"/>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3545" name="Line 57"/>
            <p:cNvSpPr>
              <a:spLocks noChangeShapeType="1"/>
            </p:cNvSpPr>
            <p:nvPr/>
          </p:nvSpPr>
          <p:spPr bwMode="auto">
            <a:xfrm flipH="1" flipV="1">
              <a:off x="1768" y="1733"/>
              <a:ext cx="0" cy="87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46" name="Text Box 58"/>
            <p:cNvSpPr txBox="1">
              <a:spLocks noChangeArrowheads="1"/>
            </p:cNvSpPr>
            <p:nvPr/>
          </p:nvSpPr>
          <p:spPr bwMode="auto">
            <a:xfrm>
              <a:off x="1530" y="313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3547" name="Text Box 59"/>
            <p:cNvSpPr txBox="1">
              <a:spLocks noChangeArrowheads="1"/>
            </p:cNvSpPr>
            <p:nvPr/>
          </p:nvSpPr>
          <p:spPr bwMode="auto">
            <a:xfrm>
              <a:off x="3333" y="266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3548" name="Line 60"/>
            <p:cNvSpPr>
              <a:spLocks noChangeShapeType="1"/>
            </p:cNvSpPr>
            <p:nvPr/>
          </p:nvSpPr>
          <p:spPr bwMode="auto">
            <a:xfrm rot="-5400000">
              <a:off x="2698" y="1681"/>
              <a:ext cx="0"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49" name="Line 61"/>
            <p:cNvSpPr>
              <a:spLocks noChangeShapeType="1"/>
            </p:cNvSpPr>
            <p:nvPr/>
          </p:nvSpPr>
          <p:spPr bwMode="auto">
            <a:xfrm rot="5400000" flipV="1">
              <a:off x="2692" y="2672"/>
              <a:ext cx="1"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0" name="Line 62"/>
            <p:cNvSpPr>
              <a:spLocks noChangeShapeType="1"/>
            </p:cNvSpPr>
            <p:nvPr/>
          </p:nvSpPr>
          <p:spPr bwMode="auto">
            <a:xfrm flipV="1">
              <a:off x="1260" y="1733"/>
              <a:ext cx="1" cy="88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1" name="Line 63"/>
            <p:cNvSpPr>
              <a:spLocks noChangeShapeType="1"/>
            </p:cNvSpPr>
            <p:nvPr/>
          </p:nvSpPr>
          <p:spPr bwMode="auto">
            <a:xfrm rot="5400000" flipV="1">
              <a:off x="1370" y="2507"/>
              <a:ext cx="1" cy="2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2" name="Text Box 64"/>
            <p:cNvSpPr txBox="1">
              <a:spLocks noChangeArrowheads="1"/>
            </p:cNvSpPr>
            <p:nvPr/>
          </p:nvSpPr>
          <p:spPr bwMode="auto">
            <a:xfrm>
              <a:off x="1173" y="19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3" name="Text Box 65"/>
            <p:cNvSpPr txBox="1">
              <a:spLocks noChangeArrowheads="1"/>
            </p:cNvSpPr>
            <p:nvPr/>
          </p:nvSpPr>
          <p:spPr bwMode="auto">
            <a:xfrm>
              <a:off x="1177" y="187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4" name="Text Box 66"/>
            <p:cNvSpPr txBox="1">
              <a:spLocks noChangeArrowheads="1"/>
            </p:cNvSpPr>
            <p:nvPr/>
          </p:nvSpPr>
          <p:spPr bwMode="auto">
            <a:xfrm>
              <a:off x="1173" y="219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5" name="Text Box 67"/>
            <p:cNvSpPr txBox="1">
              <a:spLocks noChangeArrowheads="1"/>
            </p:cNvSpPr>
            <p:nvPr/>
          </p:nvSpPr>
          <p:spPr bwMode="auto">
            <a:xfrm>
              <a:off x="1177" y="211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6" name="Text Box 68"/>
            <p:cNvSpPr txBox="1">
              <a:spLocks noChangeArrowheads="1"/>
            </p:cNvSpPr>
            <p:nvPr/>
          </p:nvSpPr>
          <p:spPr bwMode="auto">
            <a:xfrm>
              <a:off x="1173" y="202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7" name="Text Box 69"/>
            <p:cNvSpPr txBox="1">
              <a:spLocks noChangeArrowheads="1"/>
            </p:cNvSpPr>
            <p:nvPr/>
          </p:nvSpPr>
          <p:spPr bwMode="auto">
            <a:xfrm>
              <a:off x="1178" y="203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8" name="Text Box 70"/>
            <p:cNvSpPr txBox="1">
              <a:spLocks noChangeArrowheads="1"/>
            </p:cNvSpPr>
            <p:nvPr/>
          </p:nvSpPr>
          <p:spPr bwMode="auto">
            <a:xfrm>
              <a:off x="1174" y="19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9" name="Text Box 71"/>
            <p:cNvSpPr txBox="1">
              <a:spLocks noChangeArrowheads="1"/>
            </p:cNvSpPr>
            <p:nvPr/>
          </p:nvSpPr>
          <p:spPr bwMode="auto">
            <a:xfrm>
              <a:off x="1173" y="214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60" name="Line 72"/>
            <p:cNvSpPr>
              <a:spLocks noChangeShapeType="1"/>
            </p:cNvSpPr>
            <p:nvPr/>
          </p:nvSpPr>
          <p:spPr bwMode="auto">
            <a:xfrm>
              <a:off x="1262" y="1938"/>
              <a:ext cx="841"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1" name="Line 73"/>
            <p:cNvSpPr>
              <a:spLocks noChangeShapeType="1"/>
            </p:cNvSpPr>
            <p:nvPr/>
          </p:nvSpPr>
          <p:spPr bwMode="auto">
            <a:xfrm>
              <a:off x="1262" y="2359"/>
              <a:ext cx="1911"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2" name="Line 74"/>
            <p:cNvSpPr>
              <a:spLocks noChangeShapeType="1"/>
            </p:cNvSpPr>
            <p:nvPr/>
          </p:nvSpPr>
          <p:spPr bwMode="auto">
            <a:xfrm>
              <a:off x="1984" y="2203"/>
              <a:ext cx="0" cy="1399"/>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3" name="Line 75"/>
            <p:cNvSpPr>
              <a:spLocks noChangeShapeType="1"/>
            </p:cNvSpPr>
            <p:nvPr/>
          </p:nvSpPr>
          <p:spPr bwMode="auto">
            <a:xfrm>
              <a:off x="2670" y="2286"/>
              <a:ext cx="0" cy="131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4" name="Line 76"/>
            <p:cNvSpPr>
              <a:spLocks noChangeShapeType="1"/>
            </p:cNvSpPr>
            <p:nvPr/>
          </p:nvSpPr>
          <p:spPr bwMode="auto">
            <a:xfrm>
              <a:off x="2880" y="2267"/>
              <a:ext cx="0" cy="1335"/>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5" name="Line 77"/>
            <p:cNvSpPr>
              <a:spLocks noChangeShapeType="1"/>
            </p:cNvSpPr>
            <p:nvPr/>
          </p:nvSpPr>
          <p:spPr bwMode="auto">
            <a:xfrm>
              <a:off x="3429" y="2213"/>
              <a:ext cx="0" cy="1371"/>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88827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609600" y="533400"/>
            <a:ext cx="7772400" cy="762000"/>
          </a:xfrm>
        </p:spPr>
        <p:txBody>
          <a:bodyPr/>
          <a:lstStyle/>
          <a:p>
            <a:pPr eaLnBrk="1" hangingPunct="1">
              <a:buFont typeface="Futura Bk" charset="0"/>
              <a:buNone/>
              <a:defRPr/>
            </a:pPr>
            <a:r>
              <a:rPr lang="en-US">
                <a:solidFill>
                  <a:srgbClr val="2F2FCC"/>
                </a:solidFill>
                <a:cs typeface="+mj-cs"/>
              </a:rPr>
              <a:t>Curse of Dimensionality</a:t>
            </a:r>
          </a:p>
        </p:txBody>
      </p:sp>
      <p:sp>
        <p:nvSpPr>
          <p:cNvPr id="64515" name="Rectangle 3"/>
          <p:cNvSpPr>
            <a:spLocks noGrp="1" noChangeArrowheads="1"/>
          </p:cNvSpPr>
          <p:nvPr>
            <p:ph type="body" idx="1"/>
          </p:nvPr>
        </p:nvSpPr>
        <p:spPr>
          <a:xfrm>
            <a:off x="685800" y="1752600"/>
            <a:ext cx="7772400" cy="4114800"/>
          </a:xfrm>
        </p:spPr>
        <p:txBody>
          <a:bodyPr/>
          <a:lstStyle/>
          <a:p>
            <a:pPr eaLnBrk="1" hangingPunct="1">
              <a:buFont typeface="Wingdings" pitchFamily="2" charset="2"/>
              <a:buNone/>
            </a:pPr>
            <a:r>
              <a:rPr lang="en-US" altLang="en-US"/>
              <a:t>  100 observations cover the 1-D unit interval [0,1] well</a:t>
            </a:r>
          </a:p>
          <a:p>
            <a:pPr eaLnBrk="1" hangingPunct="1">
              <a:buFont typeface="Wingdings" pitchFamily="2" charset="2"/>
              <a:buNone/>
            </a:pPr>
            <a:endParaRPr lang="en-US" altLang="en-US"/>
          </a:p>
          <a:p>
            <a:pPr eaLnBrk="1" hangingPunct="1">
              <a:buFont typeface="Wingdings" pitchFamily="2" charset="2"/>
              <a:buNone/>
            </a:pPr>
            <a:r>
              <a:rPr lang="en-US" altLang="en-US"/>
              <a:t>  Consider the 10-D unit hypersquare, 100 observations are now isolated points in a vast empty space.</a:t>
            </a:r>
          </a:p>
          <a:p>
            <a:pPr eaLnBrk="1" hangingPunct="1"/>
            <a:endParaRPr lang="en-US" altLang="en-US">
              <a:solidFill>
                <a:srgbClr val="0000FF"/>
              </a:solidFill>
            </a:endParaRPr>
          </a:p>
        </p:txBody>
      </p:sp>
    </p:spTree>
    <p:extLst>
      <p:ext uri="{BB962C8B-B14F-4D97-AF65-F5344CB8AC3E}">
        <p14:creationId xmlns:p14="http://schemas.microsoft.com/office/powerpoint/2010/main" val="27733426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p:nvPr>
        </p:nvSpPr>
        <p:spPr/>
        <p:txBody>
          <a:bodyPr/>
          <a:lstStyle/>
          <a:p>
            <a:pPr eaLnBrk="1" hangingPunct="1">
              <a:buFont typeface="Futura Bk" charset="0"/>
              <a:buNone/>
              <a:defRPr/>
            </a:pPr>
            <a:r>
              <a:rPr lang="en-GB">
                <a:solidFill>
                  <a:srgbClr val="2F2FCC"/>
                </a:solidFill>
                <a:cs typeface="+mj-cs"/>
              </a:rPr>
              <a:t>Consequence of the Curse</a:t>
            </a:r>
          </a:p>
        </p:txBody>
      </p:sp>
      <p:sp>
        <p:nvSpPr>
          <p:cNvPr id="66563" name="Rectangle 3"/>
          <p:cNvSpPr>
            <a:spLocks noGrp="1" noChangeArrowheads="1"/>
          </p:cNvSpPr>
          <p:nvPr>
            <p:ph type="body" idx="1"/>
          </p:nvPr>
        </p:nvSpPr>
        <p:spPr/>
        <p:txBody>
          <a:bodyPr/>
          <a:lstStyle/>
          <a:p>
            <a:pPr eaLnBrk="1" hangingPunct="1"/>
            <a:r>
              <a:rPr lang="en-GB" altLang="en-US"/>
              <a:t>Suppose the number of samples given to us in the total sample space is fixed</a:t>
            </a:r>
          </a:p>
          <a:p>
            <a:pPr eaLnBrk="1" hangingPunct="1"/>
            <a:r>
              <a:rPr lang="en-GB" altLang="en-US"/>
              <a:t>Let the dimension increase</a:t>
            </a:r>
          </a:p>
          <a:p>
            <a:pPr eaLnBrk="1" hangingPunct="1"/>
            <a:r>
              <a:rPr lang="en-GB" altLang="en-US"/>
              <a:t>Then the distance of the k nearest neighbors of any point increases</a:t>
            </a:r>
          </a:p>
          <a:p>
            <a:pPr eaLnBrk="1" hangingPunct="1">
              <a:buFont typeface="Wingdings" pitchFamily="2" charset="2"/>
              <a:buNone/>
            </a:pPr>
            <a:endParaRPr lang="en-GB" altLang="en-US"/>
          </a:p>
        </p:txBody>
      </p:sp>
    </p:spTree>
    <p:extLst>
      <p:ext uri="{BB962C8B-B14F-4D97-AF65-F5344CB8AC3E}">
        <p14:creationId xmlns:p14="http://schemas.microsoft.com/office/powerpoint/2010/main" val="26327618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a:xfrm>
            <a:off x="381000" y="228600"/>
            <a:ext cx="8421688" cy="762000"/>
          </a:xfrm>
        </p:spPr>
        <p:txBody>
          <a:bodyPr lIns="92075" tIns="46038" rIns="92075" bIns="46038">
            <a:normAutofit fontScale="90000"/>
          </a:bodyPr>
          <a:lstStyle/>
          <a:p>
            <a:pPr eaLnBrk="1" hangingPunct="1">
              <a:defRPr/>
            </a:pPr>
            <a:r>
              <a:rPr lang="en-US">
                <a:solidFill>
                  <a:srgbClr val="2F2FCC"/>
                </a:solidFill>
                <a:effectLst>
                  <a:outerShdw blurRad="38100" dist="38100" dir="2700000" algn="tl">
                    <a:srgbClr val="DDDDDD"/>
                  </a:outerShdw>
                </a:effectLst>
                <a:cs typeface="ＭＳ Ｐゴシック" pitchFamily="-111" charset="-128"/>
              </a:rPr>
              <a:t>Feature Selection Methods</a:t>
            </a:r>
          </a:p>
        </p:txBody>
      </p:sp>
      <p:sp>
        <p:nvSpPr>
          <p:cNvPr id="1462275" name="Rectangle 3"/>
          <p:cNvSpPr>
            <a:spLocks noGrp="1" noChangeArrowheads="1"/>
          </p:cNvSpPr>
          <p:nvPr>
            <p:ph type="body" idx="1"/>
          </p:nvPr>
        </p:nvSpPr>
        <p:spPr>
          <a:xfrm>
            <a:off x="400050" y="1447800"/>
            <a:ext cx="8088313" cy="4165600"/>
          </a:xfrm>
        </p:spPr>
        <p:txBody>
          <a:bodyPr lIns="92075" tIns="46038" rIns="92075" bIns="46038"/>
          <a:lstStyle/>
          <a:p>
            <a:pPr eaLnBrk="1" hangingPunct="1">
              <a:buFont typeface="Wingdings" pitchFamily="-111" charset="2"/>
              <a:buChar char="§"/>
              <a:defRPr/>
            </a:pPr>
            <a:r>
              <a:rPr lang="en-US" altLang="en-US">
                <a:effectLst>
                  <a:outerShdw blurRad="38100" dist="38100" dir="2700000" algn="tl">
                    <a:srgbClr val="C0C0C0"/>
                  </a:outerShdw>
                </a:effectLst>
              </a:rPr>
              <a:t>Filter (Traditional approach)</a:t>
            </a: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r>
              <a:rPr lang="en-US" altLang="en-US">
                <a:effectLst>
                  <a:outerShdw blurRad="38100" dist="38100" dir="2700000" algn="tl">
                    <a:srgbClr val="C0C0C0"/>
                  </a:outerShdw>
                </a:effectLst>
              </a:rPr>
              <a:t>Apply wrapper approach (Dy and Brodley, 2004)</a:t>
            </a:r>
          </a:p>
          <a:p>
            <a:pPr eaLnBrk="1" hangingPunct="1">
              <a:buFont typeface="Wingdings" pitchFamily="-111" charset="2"/>
              <a:buChar char="§"/>
              <a:defRPr/>
            </a:pPr>
            <a:endParaRPr lang="en-US" altLang="en-US">
              <a:effectLst>
                <a:outerShdw blurRad="38100" dist="38100" dir="2700000" algn="tl">
                  <a:srgbClr val="C0C0C0"/>
                </a:outerShdw>
              </a:effectLst>
            </a:endParaRPr>
          </a:p>
        </p:txBody>
      </p:sp>
      <p:sp>
        <p:nvSpPr>
          <p:cNvPr id="67588" name="Rectangle 5"/>
          <p:cNvSpPr>
            <a:spLocks noChangeArrowheads="1"/>
          </p:cNvSpPr>
          <p:nvPr/>
        </p:nvSpPr>
        <p:spPr bwMode="auto">
          <a:xfrm>
            <a:off x="517525" y="1981200"/>
            <a:ext cx="7970838"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7589" name="Rectangle 6"/>
          <p:cNvSpPr>
            <a:spLocks noChangeArrowheads="1"/>
          </p:cNvSpPr>
          <p:nvPr/>
        </p:nvSpPr>
        <p:spPr bwMode="auto">
          <a:xfrm>
            <a:off x="5699125" y="225425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7590" name="Text Box 7"/>
          <p:cNvSpPr txBox="1">
            <a:spLocks noChangeArrowheads="1"/>
          </p:cNvSpPr>
          <p:nvPr/>
        </p:nvSpPr>
        <p:spPr bwMode="auto">
          <a:xfrm>
            <a:off x="822325" y="2286000"/>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7591" name="Text Box 8"/>
          <p:cNvSpPr txBox="1">
            <a:spLocks noChangeArrowheads="1"/>
          </p:cNvSpPr>
          <p:nvPr/>
        </p:nvSpPr>
        <p:spPr bwMode="auto">
          <a:xfrm>
            <a:off x="4633913" y="2133600"/>
            <a:ext cx="2000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592" name="Text Box 9"/>
          <p:cNvSpPr txBox="1">
            <a:spLocks noChangeArrowheads="1"/>
          </p:cNvSpPr>
          <p:nvPr/>
        </p:nvSpPr>
        <p:spPr bwMode="auto">
          <a:xfrm>
            <a:off x="7161213" y="2255838"/>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593" name="Text Box 10"/>
          <p:cNvSpPr txBox="1">
            <a:spLocks noChangeArrowheads="1"/>
          </p:cNvSpPr>
          <p:nvPr/>
        </p:nvSpPr>
        <p:spPr bwMode="auto">
          <a:xfrm>
            <a:off x="7161213" y="2789238"/>
            <a:ext cx="985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594" name="Line 11"/>
          <p:cNvSpPr>
            <a:spLocks noChangeShapeType="1"/>
          </p:cNvSpPr>
          <p:nvPr/>
        </p:nvSpPr>
        <p:spPr bwMode="auto">
          <a:xfrm>
            <a:off x="822325" y="27432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5" name="Line 12"/>
          <p:cNvSpPr>
            <a:spLocks noChangeShapeType="1"/>
          </p:cNvSpPr>
          <p:nvPr/>
        </p:nvSpPr>
        <p:spPr bwMode="auto">
          <a:xfrm>
            <a:off x="4510088" y="2743200"/>
            <a:ext cx="11588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6" name="Line 13"/>
          <p:cNvSpPr>
            <a:spLocks noChangeShapeType="1"/>
          </p:cNvSpPr>
          <p:nvPr/>
        </p:nvSpPr>
        <p:spPr bwMode="auto">
          <a:xfrm>
            <a:off x="7085013" y="2714625"/>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7" name="Rectangle 14"/>
          <p:cNvSpPr>
            <a:spLocks noChangeArrowheads="1"/>
          </p:cNvSpPr>
          <p:nvPr/>
        </p:nvSpPr>
        <p:spPr bwMode="auto">
          <a:xfrm>
            <a:off x="2209800" y="2209800"/>
            <a:ext cx="2254250" cy="10366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Filter</a:t>
            </a:r>
          </a:p>
        </p:txBody>
      </p:sp>
      <p:sp>
        <p:nvSpPr>
          <p:cNvPr id="67598" name="Rectangle 15"/>
          <p:cNvSpPr>
            <a:spLocks noChangeArrowheads="1"/>
          </p:cNvSpPr>
          <p:nvPr/>
        </p:nvSpPr>
        <p:spPr bwMode="auto">
          <a:xfrm>
            <a:off x="252413" y="4419600"/>
            <a:ext cx="87630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7599" name="Rectangle 16"/>
          <p:cNvSpPr>
            <a:spLocks noChangeArrowheads="1"/>
          </p:cNvSpPr>
          <p:nvPr/>
        </p:nvSpPr>
        <p:spPr bwMode="auto">
          <a:xfrm>
            <a:off x="1852613" y="47545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7600" name="Rectangle 17"/>
          <p:cNvSpPr>
            <a:spLocks noChangeArrowheads="1"/>
          </p:cNvSpPr>
          <p:nvPr/>
        </p:nvSpPr>
        <p:spPr bwMode="auto">
          <a:xfrm>
            <a:off x="6424613" y="45720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7601" name="Rectangle 18"/>
          <p:cNvSpPr>
            <a:spLocks noChangeArrowheads="1"/>
          </p:cNvSpPr>
          <p:nvPr/>
        </p:nvSpPr>
        <p:spPr bwMode="auto">
          <a:xfrm>
            <a:off x="4138613" y="46482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7602" name="Text Box 19"/>
          <p:cNvSpPr txBox="1">
            <a:spLocks noChangeArrowheads="1"/>
          </p:cNvSpPr>
          <p:nvPr/>
        </p:nvSpPr>
        <p:spPr bwMode="auto">
          <a:xfrm>
            <a:off x="6500813" y="45704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7603" name="Text Box 20"/>
          <p:cNvSpPr txBox="1">
            <a:spLocks noChangeArrowheads="1"/>
          </p:cNvSpPr>
          <p:nvPr/>
        </p:nvSpPr>
        <p:spPr bwMode="auto">
          <a:xfrm>
            <a:off x="587375" y="4721225"/>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7604" name="Text Box 21"/>
          <p:cNvSpPr txBox="1">
            <a:spLocks noChangeArrowheads="1"/>
          </p:cNvSpPr>
          <p:nvPr/>
        </p:nvSpPr>
        <p:spPr bwMode="auto">
          <a:xfrm>
            <a:off x="3071813" y="4538663"/>
            <a:ext cx="8842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7605" name="Text Box 22"/>
          <p:cNvSpPr txBox="1">
            <a:spLocks noChangeArrowheads="1"/>
          </p:cNvSpPr>
          <p:nvPr/>
        </p:nvSpPr>
        <p:spPr bwMode="auto">
          <a:xfrm>
            <a:off x="3757613" y="5789613"/>
            <a:ext cx="1528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7606" name="Text Box 23"/>
          <p:cNvSpPr txBox="1">
            <a:spLocks noChangeArrowheads="1"/>
          </p:cNvSpPr>
          <p:nvPr/>
        </p:nvSpPr>
        <p:spPr bwMode="auto">
          <a:xfrm>
            <a:off x="7796213" y="4570413"/>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607" name="Text Box 24"/>
          <p:cNvSpPr txBox="1">
            <a:spLocks noChangeArrowheads="1"/>
          </p:cNvSpPr>
          <p:nvPr/>
        </p:nvSpPr>
        <p:spPr bwMode="auto">
          <a:xfrm>
            <a:off x="7796213" y="5103813"/>
            <a:ext cx="985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608" name="Line 25"/>
          <p:cNvSpPr>
            <a:spLocks noChangeShapeType="1"/>
          </p:cNvSpPr>
          <p:nvPr/>
        </p:nvSpPr>
        <p:spPr bwMode="auto">
          <a:xfrm>
            <a:off x="481013" y="51054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9" name="Line 26"/>
          <p:cNvSpPr>
            <a:spLocks noChangeShapeType="1"/>
          </p:cNvSpPr>
          <p:nvPr/>
        </p:nvSpPr>
        <p:spPr bwMode="auto">
          <a:xfrm>
            <a:off x="7720013" y="50292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0" name="Text Box 27"/>
          <p:cNvSpPr txBox="1">
            <a:spLocks noChangeArrowheads="1"/>
          </p:cNvSpPr>
          <p:nvPr/>
        </p:nvSpPr>
        <p:spPr bwMode="auto">
          <a:xfrm>
            <a:off x="5510213" y="4646613"/>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611" name="Line 28"/>
          <p:cNvSpPr>
            <a:spLocks noChangeShapeType="1"/>
          </p:cNvSpPr>
          <p:nvPr/>
        </p:nvSpPr>
        <p:spPr bwMode="auto">
          <a:xfrm>
            <a:off x="7110413" y="5486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2" name="Line 29"/>
          <p:cNvSpPr>
            <a:spLocks noChangeShapeType="1"/>
          </p:cNvSpPr>
          <p:nvPr/>
        </p:nvSpPr>
        <p:spPr bwMode="auto">
          <a:xfrm flipH="1">
            <a:off x="2538413" y="57912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3" name="Line 30"/>
          <p:cNvSpPr>
            <a:spLocks noChangeShapeType="1"/>
          </p:cNvSpPr>
          <p:nvPr/>
        </p:nvSpPr>
        <p:spPr bwMode="auto">
          <a:xfrm flipV="1">
            <a:off x="2538413" y="54102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4" name="Line 31"/>
          <p:cNvSpPr>
            <a:spLocks noChangeShapeType="1"/>
          </p:cNvSpPr>
          <p:nvPr/>
        </p:nvSpPr>
        <p:spPr bwMode="auto">
          <a:xfrm>
            <a:off x="2981325" y="5105400"/>
            <a:ext cx="1157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5" name="Line 32"/>
          <p:cNvSpPr>
            <a:spLocks noChangeShapeType="1"/>
          </p:cNvSpPr>
          <p:nvPr/>
        </p:nvSpPr>
        <p:spPr bwMode="auto">
          <a:xfrm>
            <a:off x="5510213" y="51054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72711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8611"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8612"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8613"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8614"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8615"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8616"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8617"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8618"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8619"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0"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1"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8622"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5"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6"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92791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81200" y="1096963"/>
            <a:ext cx="1143000" cy="6858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9635"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9636"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9637"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9638"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9639"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9640"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9641"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9642"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9643"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4"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5"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9646"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7"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9"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50"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15927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Oval 2"/>
          <p:cNvSpPr>
            <a:spLocks noChangeArrowheads="1"/>
          </p:cNvSpPr>
          <p:nvPr/>
        </p:nvSpPr>
        <p:spPr bwMode="auto">
          <a:xfrm>
            <a:off x="914400" y="5791200"/>
            <a:ext cx="2971800" cy="8382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59" name="Oval 3"/>
          <p:cNvSpPr>
            <a:spLocks noChangeArrowheads="1"/>
          </p:cNvSpPr>
          <p:nvPr/>
        </p:nvSpPr>
        <p:spPr bwMode="auto">
          <a:xfrm>
            <a:off x="2743200" y="4724400"/>
            <a:ext cx="1676400" cy="8382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60" name="Oval 4"/>
          <p:cNvSpPr>
            <a:spLocks noChangeArrowheads="1"/>
          </p:cNvSpPr>
          <p:nvPr/>
        </p:nvSpPr>
        <p:spPr bwMode="auto">
          <a:xfrm>
            <a:off x="3657600" y="3733800"/>
            <a:ext cx="762000" cy="7620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61" name="Rectangle 5"/>
          <p:cNvSpPr>
            <a:spLocks noChangeArrowheads="1"/>
          </p:cNvSpPr>
          <p:nvPr/>
        </p:nvSpPr>
        <p:spPr bwMode="auto">
          <a:xfrm>
            <a:off x="1981200" y="1096963"/>
            <a:ext cx="1143000" cy="6858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0662" name="Rectangle 6"/>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0663" name="Rectangle 7"/>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0664" name="Text Box 8"/>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0665" name="Text Box 9"/>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0666" name="Text Box 10"/>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0667" name="Text Box 11"/>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0668" name="Text Box 12"/>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0669" name="Text Box 13"/>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0670" name="Line 14"/>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1" name="Line 15"/>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2" name="Text Box 16"/>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0673" name="Line 17"/>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18"/>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19"/>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6" name="Line 20"/>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7" name="Line 21"/>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8" name="Text Box 22"/>
          <p:cNvSpPr txBox="1">
            <a:spLocks noChangeArrowheads="1"/>
          </p:cNvSpPr>
          <p:nvPr/>
        </p:nvSpPr>
        <p:spPr bwMode="auto">
          <a:xfrm>
            <a:off x="609600" y="2819400"/>
            <a:ext cx="718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b="1"/>
              <a:t>FSSEM Search Method:</a:t>
            </a:r>
            <a:r>
              <a:rPr lang="en-US" altLang="en-US"/>
              <a:t> sequential forward search</a:t>
            </a:r>
          </a:p>
        </p:txBody>
      </p:sp>
      <p:sp>
        <p:nvSpPr>
          <p:cNvPr id="70679" name="Text Box 23"/>
          <p:cNvSpPr txBox="1">
            <a:spLocks noChangeArrowheads="1"/>
          </p:cNvSpPr>
          <p:nvPr/>
        </p:nvSpPr>
        <p:spPr bwMode="auto">
          <a:xfrm>
            <a:off x="2743200" y="3886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a:t>
            </a:r>
          </a:p>
        </p:txBody>
      </p:sp>
      <p:sp>
        <p:nvSpPr>
          <p:cNvPr id="70680" name="Text Box 24"/>
          <p:cNvSpPr txBox="1">
            <a:spLocks noChangeArrowheads="1"/>
          </p:cNvSpPr>
          <p:nvPr/>
        </p:nvSpPr>
        <p:spPr bwMode="auto">
          <a:xfrm>
            <a:off x="3886200" y="3886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a:t>
            </a:r>
          </a:p>
        </p:txBody>
      </p:sp>
      <p:sp>
        <p:nvSpPr>
          <p:cNvPr id="70681" name="Text Box 25"/>
          <p:cNvSpPr txBox="1">
            <a:spLocks noChangeArrowheads="1"/>
          </p:cNvSpPr>
          <p:nvPr/>
        </p:nvSpPr>
        <p:spPr bwMode="auto">
          <a:xfrm>
            <a:off x="487680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C</a:t>
            </a:r>
          </a:p>
        </p:txBody>
      </p:sp>
      <p:sp>
        <p:nvSpPr>
          <p:cNvPr id="70682" name="Text Box 26"/>
          <p:cNvSpPr txBox="1">
            <a:spLocks noChangeArrowheads="1"/>
          </p:cNvSpPr>
          <p:nvPr/>
        </p:nvSpPr>
        <p:spPr bwMode="auto">
          <a:xfrm>
            <a:off x="586740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D</a:t>
            </a:r>
          </a:p>
        </p:txBody>
      </p:sp>
      <p:sp>
        <p:nvSpPr>
          <p:cNvPr id="70683" name="Oval 27"/>
          <p:cNvSpPr>
            <a:spLocks noChangeArrowheads="1"/>
          </p:cNvSpPr>
          <p:nvPr/>
        </p:nvSpPr>
        <p:spPr bwMode="auto">
          <a:xfrm>
            <a:off x="25908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4" name="Oval 28"/>
          <p:cNvSpPr>
            <a:spLocks noChangeArrowheads="1"/>
          </p:cNvSpPr>
          <p:nvPr/>
        </p:nvSpPr>
        <p:spPr bwMode="auto">
          <a:xfrm>
            <a:off x="57150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5" name="Oval 29"/>
          <p:cNvSpPr>
            <a:spLocks noChangeArrowheads="1"/>
          </p:cNvSpPr>
          <p:nvPr/>
        </p:nvSpPr>
        <p:spPr bwMode="auto">
          <a:xfrm>
            <a:off x="47244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6" name="Oval 30"/>
          <p:cNvSpPr>
            <a:spLocks noChangeArrowheads="1"/>
          </p:cNvSpPr>
          <p:nvPr/>
        </p:nvSpPr>
        <p:spPr bwMode="auto">
          <a:xfrm>
            <a:off x="609600" y="4724400"/>
            <a:ext cx="16764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7" name="Oval 31"/>
          <p:cNvSpPr>
            <a:spLocks noChangeArrowheads="1"/>
          </p:cNvSpPr>
          <p:nvPr/>
        </p:nvSpPr>
        <p:spPr bwMode="auto">
          <a:xfrm>
            <a:off x="4876800" y="4724400"/>
            <a:ext cx="16764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8" name="Oval 32"/>
          <p:cNvSpPr>
            <a:spLocks noChangeArrowheads="1"/>
          </p:cNvSpPr>
          <p:nvPr/>
        </p:nvSpPr>
        <p:spPr bwMode="auto">
          <a:xfrm>
            <a:off x="4267200" y="5791200"/>
            <a:ext cx="29718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9" name="Text Box 33"/>
          <p:cNvSpPr txBox="1">
            <a:spLocks noChangeArrowheads="1"/>
          </p:cNvSpPr>
          <p:nvPr/>
        </p:nvSpPr>
        <p:spPr bwMode="auto">
          <a:xfrm>
            <a:off x="974725" y="4916488"/>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 B</a:t>
            </a:r>
          </a:p>
        </p:txBody>
      </p:sp>
      <p:sp>
        <p:nvSpPr>
          <p:cNvPr id="70690" name="Text Box 34"/>
          <p:cNvSpPr txBox="1">
            <a:spLocks noChangeArrowheads="1"/>
          </p:cNvSpPr>
          <p:nvPr/>
        </p:nvSpPr>
        <p:spPr bwMode="auto">
          <a:xfrm>
            <a:off x="3200400" y="4953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C</a:t>
            </a:r>
          </a:p>
        </p:txBody>
      </p:sp>
      <p:sp>
        <p:nvSpPr>
          <p:cNvPr id="70691" name="Text Box 35"/>
          <p:cNvSpPr txBox="1">
            <a:spLocks noChangeArrowheads="1"/>
          </p:cNvSpPr>
          <p:nvPr/>
        </p:nvSpPr>
        <p:spPr bwMode="auto">
          <a:xfrm>
            <a:off x="5394325" y="4916488"/>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D</a:t>
            </a:r>
          </a:p>
        </p:txBody>
      </p:sp>
      <p:sp>
        <p:nvSpPr>
          <p:cNvPr id="70692" name="Text Box 36"/>
          <p:cNvSpPr txBox="1">
            <a:spLocks noChangeArrowheads="1"/>
          </p:cNvSpPr>
          <p:nvPr/>
        </p:nvSpPr>
        <p:spPr bwMode="auto">
          <a:xfrm>
            <a:off x="1905000" y="5943600"/>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 B, C</a:t>
            </a:r>
          </a:p>
        </p:txBody>
      </p:sp>
      <p:sp>
        <p:nvSpPr>
          <p:cNvPr id="70693" name="Text Box 37"/>
          <p:cNvSpPr txBox="1">
            <a:spLocks noChangeArrowheads="1"/>
          </p:cNvSpPr>
          <p:nvPr/>
        </p:nvSpPr>
        <p:spPr bwMode="auto">
          <a:xfrm>
            <a:off x="5241925" y="598328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C, D</a:t>
            </a:r>
          </a:p>
        </p:txBody>
      </p:sp>
      <p:sp>
        <p:nvSpPr>
          <p:cNvPr id="70694" name="Line 38"/>
          <p:cNvSpPr>
            <a:spLocks noChangeShapeType="1"/>
          </p:cNvSpPr>
          <p:nvPr/>
        </p:nvSpPr>
        <p:spPr bwMode="auto">
          <a:xfrm flipH="1">
            <a:off x="3657600" y="44958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5" name="Line 39"/>
          <p:cNvSpPr>
            <a:spLocks noChangeShapeType="1"/>
          </p:cNvSpPr>
          <p:nvPr/>
        </p:nvSpPr>
        <p:spPr bwMode="auto">
          <a:xfrm flipH="1">
            <a:off x="1295400" y="4495800"/>
            <a:ext cx="2743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6" name="Line 40"/>
          <p:cNvSpPr>
            <a:spLocks noChangeShapeType="1"/>
          </p:cNvSpPr>
          <p:nvPr/>
        </p:nvSpPr>
        <p:spPr bwMode="auto">
          <a:xfrm>
            <a:off x="4038600" y="4495800"/>
            <a:ext cx="1600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7" name="Line 41"/>
          <p:cNvSpPr>
            <a:spLocks noChangeShapeType="1"/>
          </p:cNvSpPr>
          <p:nvPr/>
        </p:nvSpPr>
        <p:spPr bwMode="auto">
          <a:xfrm flipH="1">
            <a:off x="2362200" y="5562600"/>
            <a:ext cx="1143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8" name="Line 42"/>
          <p:cNvSpPr>
            <a:spLocks noChangeShapeType="1"/>
          </p:cNvSpPr>
          <p:nvPr/>
        </p:nvSpPr>
        <p:spPr bwMode="auto">
          <a:xfrm>
            <a:off x="3505200" y="5562600"/>
            <a:ext cx="2362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8229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Why cluster?</a:t>
            </a:r>
          </a:p>
        </p:txBody>
      </p:sp>
      <p:sp>
        <p:nvSpPr>
          <p:cNvPr id="6147" name="Content Placeholder 2"/>
          <p:cNvSpPr>
            <a:spLocks noGrp="1"/>
          </p:cNvSpPr>
          <p:nvPr>
            <p:ph idx="1"/>
          </p:nvPr>
        </p:nvSpPr>
        <p:spPr/>
        <p:txBody>
          <a:bodyPr/>
          <a:lstStyle/>
          <a:p>
            <a:pPr eaLnBrk="1" hangingPunct="1"/>
            <a:r>
              <a:rPr lang="en-US" altLang="en-US"/>
              <a:t>Labeling is expensive</a:t>
            </a:r>
          </a:p>
          <a:p>
            <a:pPr eaLnBrk="1" hangingPunct="1"/>
            <a:r>
              <a:rPr lang="en-US" altLang="en-US"/>
              <a:t>Gain insight into the structure of the data</a:t>
            </a:r>
          </a:p>
          <a:p>
            <a:pPr eaLnBrk="1" hangingPunct="1"/>
            <a:r>
              <a:rPr lang="en-US" altLang="en-US"/>
              <a:t>Find prototypes in the data</a:t>
            </a:r>
          </a:p>
        </p:txBody>
      </p:sp>
    </p:spTree>
    <p:extLst>
      <p:ext uri="{BB962C8B-B14F-4D97-AF65-F5344CB8AC3E}">
        <p14:creationId xmlns:p14="http://schemas.microsoft.com/office/powerpoint/2010/main" val="29803290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1683"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1684" name="Rectangle 4"/>
          <p:cNvSpPr>
            <a:spLocks noChangeArrowheads="1"/>
          </p:cNvSpPr>
          <p:nvPr/>
        </p:nvSpPr>
        <p:spPr bwMode="auto">
          <a:xfrm>
            <a:off x="4267200" y="990600"/>
            <a:ext cx="1371600" cy="8382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1685"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1686"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1687"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1688"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1689"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1690"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1691"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2"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3"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1694"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5"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6"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7"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8"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167213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2707"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2708" name="Rectangle 4"/>
          <p:cNvSpPr>
            <a:spLocks noChangeArrowheads="1"/>
          </p:cNvSpPr>
          <p:nvPr/>
        </p:nvSpPr>
        <p:spPr bwMode="auto">
          <a:xfrm>
            <a:off x="4267200" y="990600"/>
            <a:ext cx="1371600" cy="8382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2709"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2710"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2711"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2712"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2713"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2714"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2715"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6"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7"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2718"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9"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0"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1"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2"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3" name="Text Box 19"/>
          <p:cNvSpPr txBox="1">
            <a:spLocks noChangeArrowheads="1"/>
          </p:cNvSpPr>
          <p:nvPr/>
        </p:nvSpPr>
        <p:spPr bwMode="auto">
          <a:xfrm>
            <a:off x="685800" y="3048000"/>
            <a:ext cx="7677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b="1"/>
              <a:t>Clustering Algorithm:</a:t>
            </a:r>
            <a:r>
              <a:rPr lang="en-US" altLang="en-US" sz="3600"/>
              <a:t> </a:t>
            </a:r>
          </a:p>
          <a:p>
            <a:pPr eaLnBrk="1" hangingPunct="1"/>
            <a:r>
              <a:rPr lang="en-US" altLang="en-US"/>
              <a:t>Expectation Maximization (EM or EM-k) – coming soon</a:t>
            </a:r>
          </a:p>
        </p:txBody>
      </p:sp>
    </p:spTree>
    <p:extLst>
      <p:ext uri="{BB962C8B-B14F-4D97-AF65-F5344CB8AC3E}">
        <p14:creationId xmlns:p14="http://schemas.microsoft.com/office/powerpoint/2010/main" val="3980544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5334000" y="1752600"/>
            <a:ext cx="3513138" cy="1606550"/>
          </a:xfrm>
          <a:prstGeom prst="foldedCorner">
            <a:avLst>
              <a:gd name="adj" fmla="val 125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474563" name="Rectangle 3"/>
          <p:cNvSpPr>
            <a:spLocks noGrp="1" noChangeArrowheads="1"/>
          </p:cNvSpPr>
          <p:nvPr>
            <p:ph type="title"/>
          </p:nvPr>
        </p:nvSpPr>
        <p:spPr/>
        <p:txBody>
          <a:bodyPr>
            <a:normAutofit fontScale="90000"/>
          </a:bodyPr>
          <a:lstStyle/>
          <a:p>
            <a:pPr eaLnBrk="1" hangingPunct="1">
              <a:buFont typeface="Futura Bk" charset="0"/>
              <a:buNone/>
              <a:defRPr/>
            </a:pPr>
            <a:r>
              <a:rPr lang="en-US">
                <a:cs typeface="+mj-cs"/>
              </a:rPr>
              <a:t>Searching for the Number of Clusters</a:t>
            </a:r>
          </a:p>
        </p:txBody>
      </p:sp>
      <p:sp>
        <p:nvSpPr>
          <p:cNvPr id="73732" name="Text Box 4"/>
          <p:cNvSpPr txBox="1">
            <a:spLocks noChangeArrowheads="1"/>
          </p:cNvSpPr>
          <p:nvPr/>
        </p:nvSpPr>
        <p:spPr bwMode="auto">
          <a:xfrm>
            <a:off x="5410200" y="1905000"/>
            <a:ext cx="34988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2000">
                <a:solidFill>
                  <a:srgbClr val="000000"/>
                </a:solidFill>
                <a:latin typeface="Arial Narrow" pitchFamily="34" charset="0"/>
              </a:rPr>
              <a:t>Using a fixed number of clusters for all feature sets does not model the data in the respective subspace correctly.</a:t>
            </a:r>
          </a:p>
        </p:txBody>
      </p:sp>
      <p:grpSp>
        <p:nvGrpSpPr>
          <p:cNvPr id="73733" name="Group 5"/>
          <p:cNvGrpSpPr>
            <a:grpSpLocks/>
          </p:cNvGrpSpPr>
          <p:nvPr/>
        </p:nvGrpSpPr>
        <p:grpSpPr bwMode="auto">
          <a:xfrm>
            <a:off x="1219200" y="1752600"/>
            <a:ext cx="3962400" cy="3429000"/>
            <a:chOff x="856" y="1721"/>
            <a:chExt cx="2496" cy="2160"/>
          </a:xfrm>
        </p:grpSpPr>
        <p:sp>
          <p:nvSpPr>
            <p:cNvPr id="73734" name="Rectangle 6"/>
            <p:cNvSpPr>
              <a:spLocks noChangeArrowheads="1"/>
            </p:cNvSpPr>
            <p:nvPr/>
          </p:nvSpPr>
          <p:spPr bwMode="auto">
            <a:xfrm>
              <a:off x="856" y="1721"/>
              <a:ext cx="2496" cy="216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1400">
                <a:latin typeface="Times New Roman" pitchFamily="18" charset="0"/>
              </a:endParaRPr>
            </a:p>
          </p:txBody>
        </p:sp>
        <p:sp>
          <p:nvSpPr>
            <p:cNvPr id="73735" name="Line 7"/>
            <p:cNvSpPr>
              <a:spLocks noChangeShapeType="1"/>
            </p:cNvSpPr>
            <p:nvPr/>
          </p:nvSpPr>
          <p:spPr bwMode="auto">
            <a:xfrm flipV="1">
              <a:off x="1248" y="1968"/>
              <a:ext cx="0" cy="1536"/>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73736" name="Group 8"/>
            <p:cNvGrpSpPr>
              <a:grpSpLocks/>
            </p:cNvGrpSpPr>
            <p:nvPr/>
          </p:nvGrpSpPr>
          <p:grpSpPr bwMode="auto">
            <a:xfrm>
              <a:off x="1440" y="2055"/>
              <a:ext cx="1524" cy="1229"/>
              <a:chOff x="1440" y="2055"/>
              <a:chExt cx="1524" cy="1229"/>
            </a:xfrm>
          </p:grpSpPr>
          <p:sp>
            <p:nvSpPr>
              <p:cNvPr id="73752" name="Text Box 9"/>
              <p:cNvSpPr txBox="1">
                <a:spLocks noChangeArrowheads="1"/>
              </p:cNvSpPr>
              <p:nvPr/>
            </p:nvSpPr>
            <p:spPr bwMode="auto">
              <a:xfrm>
                <a:off x="1526" y="205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3" name="Text Box 10"/>
              <p:cNvSpPr txBox="1">
                <a:spLocks noChangeArrowheads="1"/>
              </p:cNvSpPr>
              <p:nvPr/>
            </p:nvSpPr>
            <p:spPr bwMode="auto">
              <a:xfrm>
                <a:off x="1622" y="215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4" name="Text Box 11"/>
              <p:cNvSpPr txBox="1">
                <a:spLocks noChangeArrowheads="1"/>
              </p:cNvSpPr>
              <p:nvPr/>
            </p:nvSpPr>
            <p:spPr bwMode="auto">
              <a:xfrm>
                <a:off x="1718" y="224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5" name="Text Box 12"/>
              <p:cNvSpPr txBox="1">
                <a:spLocks noChangeArrowheads="1"/>
              </p:cNvSpPr>
              <p:nvPr/>
            </p:nvSpPr>
            <p:spPr bwMode="auto">
              <a:xfrm>
                <a:off x="1488" y="220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6" name="Text Box 13"/>
              <p:cNvSpPr txBox="1">
                <a:spLocks noChangeArrowheads="1"/>
              </p:cNvSpPr>
              <p:nvPr/>
            </p:nvSpPr>
            <p:spPr bwMode="auto">
              <a:xfrm>
                <a:off x="1680" y="216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7" name="Text Box 14"/>
              <p:cNvSpPr txBox="1">
                <a:spLocks noChangeArrowheads="1"/>
              </p:cNvSpPr>
              <p:nvPr/>
            </p:nvSpPr>
            <p:spPr bwMode="auto">
              <a:xfrm>
                <a:off x="1536"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8" name="Text Box 15"/>
              <p:cNvSpPr txBox="1">
                <a:spLocks noChangeArrowheads="1"/>
              </p:cNvSpPr>
              <p:nvPr/>
            </p:nvSpPr>
            <p:spPr bwMode="auto">
              <a:xfrm>
                <a:off x="1440" y="220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9" name="Text Box 16"/>
              <p:cNvSpPr txBox="1">
                <a:spLocks noChangeArrowheads="1"/>
              </p:cNvSpPr>
              <p:nvPr/>
            </p:nvSpPr>
            <p:spPr bwMode="auto">
              <a:xfrm>
                <a:off x="1488" y="22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0" name="Text Box 17"/>
              <p:cNvSpPr txBox="1">
                <a:spLocks noChangeArrowheads="1"/>
              </p:cNvSpPr>
              <p:nvPr/>
            </p:nvSpPr>
            <p:spPr bwMode="auto">
              <a:xfrm>
                <a:off x="1584" y="22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1" name="Text Box 18"/>
              <p:cNvSpPr txBox="1">
                <a:spLocks noChangeArrowheads="1"/>
              </p:cNvSpPr>
              <p:nvPr/>
            </p:nvSpPr>
            <p:spPr bwMode="auto">
              <a:xfrm>
                <a:off x="1488"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2" name="Text Box 19"/>
              <p:cNvSpPr txBox="1">
                <a:spLocks noChangeArrowheads="1"/>
              </p:cNvSpPr>
              <p:nvPr/>
            </p:nvSpPr>
            <p:spPr bwMode="auto">
              <a:xfrm>
                <a:off x="1632"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3" name="Text Box 20"/>
              <p:cNvSpPr txBox="1">
                <a:spLocks noChangeArrowheads="1"/>
              </p:cNvSpPr>
              <p:nvPr/>
            </p:nvSpPr>
            <p:spPr bwMode="auto">
              <a:xfrm>
                <a:off x="1632"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4" name="Text Box 21"/>
              <p:cNvSpPr txBox="1">
                <a:spLocks noChangeArrowheads="1"/>
              </p:cNvSpPr>
              <p:nvPr/>
            </p:nvSpPr>
            <p:spPr bwMode="auto">
              <a:xfrm>
                <a:off x="1728" y="216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5" name="Text Box 22"/>
              <p:cNvSpPr txBox="1">
                <a:spLocks noChangeArrowheads="1"/>
              </p:cNvSpPr>
              <p:nvPr/>
            </p:nvSpPr>
            <p:spPr bwMode="auto">
              <a:xfrm>
                <a:off x="1632"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6" name="Text Box 23"/>
              <p:cNvSpPr txBox="1">
                <a:spLocks noChangeArrowheads="1"/>
              </p:cNvSpPr>
              <p:nvPr/>
            </p:nvSpPr>
            <p:spPr bwMode="auto">
              <a:xfrm>
                <a:off x="1728"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7" name="Text Box 24"/>
              <p:cNvSpPr txBox="1">
                <a:spLocks noChangeArrowheads="1"/>
              </p:cNvSpPr>
              <p:nvPr/>
            </p:nvSpPr>
            <p:spPr bwMode="auto">
              <a:xfrm>
                <a:off x="1632"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8" name="Text Box 25"/>
              <p:cNvSpPr txBox="1">
                <a:spLocks noChangeArrowheads="1"/>
              </p:cNvSpPr>
              <p:nvPr/>
            </p:nvSpPr>
            <p:spPr bwMode="auto">
              <a:xfrm>
                <a:off x="1680"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9" name="Text Box 26"/>
              <p:cNvSpPr txBox="1">
                <a:spLocks noChangeArrowheads="1"/>
              </p:cNvSpPr>
              <p:nvPr/>
            </p:nvSpPr>
            <p:spPr bwMode="auto">
              <a:xfrm>
                <a:off x="172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0" name="Text Box 27"/>
              <p:cNvSpPr txBox="1">
                <a:spLocks noChangeArrowheads="1"/>
              </p:cNvSpPr>
              <p:nvPr/>
            </p:nvSpPr>
            <p:spPr bwMode="auto">
              <a:xfrm>
                <a:off x="1824"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1" name="Text Box 28"/>
              <p:cNvSpPr txBox="1">
                <a:spLocks noChangeArrowheads="1"/>
              </p:cNvSpPr>
              <p:nvPr/>
            </p:nvSpPr>
            <p:spPr bwMode="auto">
              <a:xfrm>
                <a:off x="1776"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2" name="Text Box 29"/>
              <p:cNvSpPr txBox="1">
                <a:spLocks noChangeArrowheads="1"/>
              </p:cNvSpPr>
              <p:nvPr/>
            </p:nvSpPr>
            <p:spPr bwMode="auto">
              <a:xfrm>
                <a:off x="1824" y="3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3" name="Text Box 30"/>
              <p:cNvSpPr txBox="1">
                <a:spLocks noChangeArrowheads="1"/>
              </p:cNvSpPr>
              <p:nvPr/>
            </p:nvSpPr>
            <p:spPr bwMode="auto">
              <a:xfrm>
                <a:off x="177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4" name="Text Box 31"/>
              <p:cNvSpPr txBox="1">
                <a:spLocks noChangeArrowheads="1"/>
              </p:cNvSpPr>
              <p:nvPr/>
            </p:nvSpPr>
            <p:spPr bwMode="auto">
              <a:xfrm>
                <a:off x="1728" y="2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5" name="Text Box 32"/>
              <p:cNvSpPr txBox="1">
                <a:spLocks noChangeArrowheads="1"/>
              </p:cNvSpPr>
              <p:nvPr/>
            </p:nvSpPr>
            <p:spPr bwMode="auto">
              <a:xfrm>
                <a:off x="1920" y="2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6" name="Text Box 33"/>
              <p:cNvSpPr txBox="1">
                <a:spLocks noChangeArrowheads="1"/>
              </p:cNvSpPr>
              <p:nvPr/>
            </p:nvSpPr>
            <p:spPr bwMode="auto">
              <a:xfrm>
                <a:off x="1872" y="283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7" name="Text Box 34"/>
              <p:cNvSpPr txBox="1">
                <a:spLocks noChangeArrowheads="1"/>
              </p:cNvSpPr>
              <p:nvPr/>
            </p:nvSpPr>
            <p:spPr bwMode="auto">
              <a:xfrm>
                <a:off x="1872"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8" name="Text Box 35"/>
              <p:cNvSpPr txBox="1">
                <a:spLocks noChangeArrowheads="1"/>
              </p:cNvSpPr>
              <p:nvPr/>
            </p:nvSpPr>
            <p:spPr bwMode="auto">
              <a:xfrm>
                <a:off x="1968"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9" name="Text Box 36"/>
              <p:cNvSpPr txBox="1">
                <a:spLocks noChangeArrowheads="1"/>
              </p:cNvSpPr>
              <p:nvPr/>
            </p:nvSpPr>
            <p:spPr bwMode="auto">
              <a:xfrm>
                <a:off x="196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0" name="Text Box 37"/>
              <p:cNvSpPr txBox="1">
                <a:spLocks noChangeArrowheads="1"/>
              </p:cNvSpPr>
              <p:nvPr/>
            </p:nvSpPr>
            <p:spPr bwMode="auto">
              <a:xfrm>
                <a:off x="2352"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1" name="Text Box 38"/>
              <p:cNvSpPr txBox="1">
                <a:spLocks noChangeArrowheads="1"/>
              </p:cNvSpPr>
              <p:nvPr/>
            </p:nvSpPr>
            <p:spPr bwMode="auto">
              <a:xfrm>
                <a:off x="2016" y="3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2" name="Text Box 39"/>
              <p:cNvSpPr txBox="1">
                <a:spLocks noChangeArrowheads="1"/>
              </p:cNvSpPr>
              <p:nvPr/>
            </p:nvSpPr>
            <p:spPr bwMode="auto">
              <a:xfrm>
                <a:off x="2400"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3" name="Text Box 40"/>
              <p:cNvSpPr txBox="1">
                <a:spLocks noChangeArrowheads="1"/>
              </p:cNvSpPr>
              <p:nvPr/>
            </p:nvSpPr>
            <p:spPr bwMode="auto">
              <a:xfrm>
                <a:off x="2592"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4" name="Text Box 41"/>
              <p:cNvSpPr txBox="1">
                <a:spLocks noChangeArrowheads="1"/>
              </p:cNvSpPr>
              <p:nvPr/>
            </p:nvSpPr>
            <p:spPr bwMode="auto">
              <a:xfrm>
                <a:off x="2496"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5" name="Text Box 42"/>
              <p:cNvSpPr txBox="1">
                <a:spLocks noChangeArrowheads="1"/>
              </p:cNvSpPr>
              <p:nvPr/>
            </p:nvSpPr>
            <p:spPr bwMode="auto">
              <a:xfrm>
                <a:off x="24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6" name="Text Box 43"/>
              <p:cNvSpPr txBox="1">
                <a:spLocks noChangeArrowheads="1"/>
              </p:cNvSpPr>
              <p:nvPr/>
            </p:nvSpPr>
            <p:spPr bwMode="auto">
              <a:xfrm>
                <a:off x="2640"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7" name="Text Box 44"/>
              <p:cNvSpPr txBox="1">
                <a:spLocks noChangeArrowheads="1"/>
              </p:cNvSpPr>
              <p:nvPr/>
            </p:nvSpPr>
            <p:spPr bwMode="auto">
              <a:xfrm>
                <a:off x="2688" y="24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8" name="Text Box 45"/>
              <p:cNvSpPr txBox="1">
                <a:spLocks noChangeArrowheads="1"/>
              </p:cNvSpPr>
              <p:nvPr/>
            </p:nvSpPr>
            <p:spPr bwMode="auto">
              <a:xfrm>
                <a:off x="2448"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9" name="Text Box 46"/>
              <p:cNvSpPr txBox="1">
                <a:spLocks noChangeArrowheads="1"/>
              </p:cNvSpPr>
              <p:nvPr/>
            </p:nvSpPr>
            <p:spPr bwMode="auto">
              <a:xfrm>
                <a:off x="2592" y="264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0" name="Text Box 47"/>
              <p:cNvSpPr txBox="1">
                <a:spLocks noChangeArrowheads="1"/>
              </p:cNvSpPr>
              <p:nvPr/>
            </p:nvSpPr>
            <p:spPr bwMode="auto">
              <a:xfrm>
                <a:off x="2736"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1" name="Text Box 48"/>
              <p:cNvSpPr txBox="1">
                <a:spLocks noChangeArrowheads="1"/>
              </p:cNvSpPr>
              <p:nvPr/>
            </p:nvSpPr>
            <p:spPr bwMode="auto">
              <a:xfrm>
                <a:off x="2640"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2" name="Text Box 49"/>
              <p:cNvSpPr txBox="1">
                <a:spLocks noChangeArrowheads="1"/>
              </p:cNvSpPr>
              <p:nvPr/>
            </p:nvSpPr>
            <p:spPr bwMode="auto">
              <a:xfrm>
                <a:off x="2544"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3" name="Text Box 50"/>
              <p:cNvSpPr txBox="1">
                <a:spLocks noChangeArrowheads="1"/>
              </p:cNvSpPr>
              <p:nvPr/>
            </p:nvSpPr>
            <p:spPr bwMode="auto">
              <a:xfrm>
                <a:off x="259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4" name="Text Box 51"/>
              <p:cNvSpPr txBox="1">
                <a:spLocks noChangeArrowheads="1"/>
              </p:cNvSpPr>
              <p:nvPr/>
            </p:nvSpPr>
            <p:spPr bwMode="auto">
              <a:xfrm>
                <a:off x="278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5" name="Text Box 52"/>
              <p:cNvSpPr txBox="1">
                <a:spLocks noChangeArrowheads="1"/>
              </p:cNvSpPr>
              <p:nvPr/>
            </p:nvSpPr>
            <p:spPr bwMode="auto">
              <a:xfrm>
                <a:off x="2400"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6" name="Text Box 53"/>
              <p:cNvSpPr txBox="1">
                <a:spLocks noChangeArrowheads="1"/>
              </p:cNvSpPr>
              <p:nvPr/>
            </p:nvSpPr>
            <p:spPr bwMode="auto">
              <a:xfrm>
                <a:off x="24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7" name="Text Box 54"/>
              <p:cNvSpPr txBox="1">
                <a:spLocks noChangeArrowheads="1"/>
              </p:cNvSpPr>
              <p:nvPr/>
            </p:nvSpPr>
            <p:spPr bwMode="auto">
              <a:xfrm>
                <a:off x="2544" y="24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8" name="Text Box 55"/>
              <p:cNvSpPr txBox="1">
                <a:spLocks noChangeArrowheads="1"/>
              </p:cNvSpPr>
              <p:nvPr/>
            </p:nvSpPr>
            <p:spPr bwMode="auto">
              <a:xfrm>
                <a:off x="2640"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73737" name="Text Box 56"/>
            <p:cNvSpPr txBox="1">
              <a:spLocks noChangeArrowheads="1"/>
            </p:cNvSpPr>
            <p:nvPr/>
          </p:nvSpPr>
          <p:spPr bwMode="auto">
            <a:xfrm>
              <a:off x="2774" y="35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Arial Narrow" pitchFamily="34" charset="0"/>
                </a:rPr>
                <a:t>F</a:t>
              </a:r>
            </a:p>
          </p:txBody>
        </p:sp>
        <p:sp>
          <p:nvSpPr>
            <p:cNvPr id="73738" name="Text Box 57"/>
            <p:cNvSpPr txBox="1">
              <a:spLocks noChangeArrowheads="1"/>
            </p:cNvSpPr>
            <p:nvPr/>
          </p:nvSpPr>
          <p:spPr bwMode="auto">
            <a:xfrm>
              <a:off x="1008" y="20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Arial Narrow" pitchFamily="34" charset="0"/>
                </a:rPr>
                <a:t>F</a:t>
              </a:r>
            </a:p>
          </p:txBody>
        </p:sp>
        <p:sp>
          <p:nvSpPr>
            <p:cNvPr id="73739" name="Line 58"/>
            <p:cNvSpPr>
              <a:spLocks noChangeShapeType="1"/>
            </p:cNvSpPr>
            <p:nvPr/>
          </p:nvSpPr>
          <p:spPr bwMode="auto">
            <a:xfrm>
              <a:off x="1248" y="3504"/>
              <a:ext cx="187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3740" name="Line 59"/>
            <p:cNvSpPr>
              <a:spLocks noChangeShapeType="1"/>
            </p:cNvSpPr>
            <p:nvPr/>
          </p:nvSpPr>
          <p:spPr bwMode="auto">
            <a:xfrm>
              <a:off x="1248" y="3504"/>
              <a:ext cx="187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73741" name="Group 60"/>
            <p:cNvGrpSpPr>
              <a:grpSpLocks/>
            </p:cNvGrpSpPr>
            <p:nvPr/>
          </p:nvGrpSpPr>
          <p:grpSpPr bwMode="auto">
            <a:xfrm>
              <a:off x="1433" y="2400"/>
              <a:ext cx="1537" cy="1199"/>
              <a:chOff x="1433" y="2400"/>
              <a:chExt cx="1537" cy="1199"/>
            </a:xfrm>
          </p:grpSpPr>
          <p:sp>
            <p:nvSpPr>
              <p:cNvPr id="73744" name="Line 61"/>
              <p:cNvSpPr>
                <a:spLocks noChangeShapeType="1"/>
              </p:cNvSpPr>
              <p:nvPr/>
            </p:nvSpPr>
            <p:spPr bwMode="auto">
              <a:xfrm>
                <a:off x="1488" y="2400"/>
                <a:ext cx="0" cy="1104"/>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5" name="Line 62"/>
              <p:cNvSpPr>
                <a:spLocks noChangeShapeType="1"/>
              </p:cNvSpPr>
              <p:nvPr/>
            </p:nvSpPr>
            <p:spPr bwMode="auto">
              <a:xfrm>
                <a:off x="1824" y="2544"/>
                <a:ext cx="0" cy="960"/>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6" name="Line 63"/>
              <p:cNvSpPr>
                <a:spLocks noChangeShapeType="1"/>
              </p:cNvSpPr>
              <p:nvPr/>
            </p:nvSpPr>
            <p:spPr bwMode="auto">
              <a:xfrm>
                <a:off x="1728" y="3072"/>
                <a:ext cx="0" cy="432"/>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7" name="Line 64"/>
              <p:cNvSpPr>
                <a:spLocks noChangeShapeType="1"/>
              </p:cNvSpPr>
              <p:nvPr/>
            </p:nvSpPr>
            <p:spPr bwMode="auto">
              <a:xfrm>
                <a:off x="2112" y="3216"/>
                <a:ext cx="0" cy="288"/>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8" name="Line 65"/>
              <p:cNvSpPr>
                <a:spLocks noChangeShapeType="1"/>
              </p:cNvSpPr>
              <p:nvPr/>
            </p:nvSpPr>
            <p:spPr bwMode="auto">
              <a:xfrm>
                <a:off x="2400" y="2736"/>
                <a:ext cx="0" cy="768"/>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9" name="Line 66"/>
              <p:cNvSpPr>
                <a:spLocks noChangeShapeType="1"/>
              </p:cNvSpPr>
              <p:nvPr/>
            </p:nvSpPr>
            <p:spPr bwMode="auto">
              <a:xfrm>
                <a:off x="2880" y="2688"/>
                <a:ext cx="0" cy="816"/>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50" name="Text Box 67"/>
              <p:cNvSpPr txBox="1">
                <a:spLocks noChangeArrowheads="1"/>
              </p:cNvSpPr>
              <p:nvPr/>
            </p:nvSpPr>
            <p:spPr bwMode="auto">
              <a:xfrm>
                <a:off x="1433" y="338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73751" name="Text Box 68"/>
              <p:cNvSpPr txBox="1">
                <a:spLocks noChangeArrowheads="1"/>
              </p:cNvSpPr>
              <p:nvPr/>
            </p:nvSpPr>
            <p:spPr bwMode="auto">
              <a:xfrm>
                <a:off x="2342" y="338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grpSp>
        <p:sp>
          <p:nvSpPr>
            <p:cNvPr id="73742" name="Text Box 69"/>
            <p:cNvSpPr txBox="1">
              <a:spLocks noChangeArrowheads="1"/>
            </p:cNvSpPr>
            <p:nvPr/>
          </p:nvSpPr>
          <p:spPr bwMode="auto">
            <a:xfrm>
              <a:off x="1065" y="2091"/>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i="1">
                  <a:latin typeface="Arial Narrow" pitchFamily="34" charset="0"/>
                </a:rPr>
                <a:t>3</a:t>
              </a:r>
            </a:p>
          </p:txBody>
        </p:sp>
        <p:sp>
          <p:nvSpPr>
            <p:cNvPr id="73743" name="Text Box 70"/>
            <p:cNvSpPr txBox="1">
              <a:spLocks noChangeArrowheads="1"/>
            </p:cNvSpPr>
            <p:nvPr/>
          </p:nvSpPr>
          <p:spPr bwMode="auto">
            <a:xfrm>
              <a:off x="2851" y="3594"/>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i="1">
                  <a:latin typeface="Arial Narrow" pitchFamily="34" charset="0"/>
                </a:rPr>
                <a:t>2</a:t>
              </a:r>
            </a:p>
          </p:txBody>
        </p:sp>
      </p:grpSp>
    </p:spTree>
    <p:extLst>
      <p:ext uri="{BB962C8B-B14F-4D97-AF65-F5344CB8AC3E}">
        <p14:creationId xmlns:p14="http://schemas.microsoft.com/office/powerpoint/2010/main" val="3175303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4755" name="Rectangle 3"/>
          <p:cNvSpPr>
            <a:spLocks noChangeArrowheads="1"/>
          </p:cNvSpPr>
          <p:nvPr/>
        </p:nvSpPr>
        <p:spPr bwMode="auto">
          <a:xfrm>
            <a:off x="6553200" y="914400"/>
            <a:ext cx="1295400" cy="9144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4756"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4757"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4758"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4759"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4760"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4761"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4762"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4763"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4"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5"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4766"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8"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9"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0"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1262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br>
              <a:rPr lang="en-US" altLang="en-US"/>
            </a:br>
            <a:r>
              <a:rPr lang="en-US" altLang="en-US"/>
              <a:t>Goal of Clustering</a:t>
            </a:r>
          </a:p>
        </p:txBody>
      </p:sp>
      <p:sp>
        <p:nvSpPr>
          <p:cNvPr id="7171" name="Rectangle 3"/>
          <p:cNvSpPr>
            <a:spLocks noGrp="1" noChangeArrowheads="1"/>
          </p:cNvSpPr>
          <p:nvPr>
            <p:ph type="body" idx="1"/>
          </p:nvPr>
        </p:nvSpPr>
        <p:spPr>
          <a:xfrm>
            <a:off x="428625" y="1323975"/>
            <a:ext cx="8262938" cy="5018088"/>
          </a:xfrm>
        </p:spPr>
        <p:txBody>
          <a:bodyPr>
            <a:normAutofit lnSpcReduction="10000"/>
          </a:bodyPr>
          <a:lstStyle/>
          <a:p>
            <a:pPr eaLnBrk="1" hangingPunct="1"/>
            <a:r>
              <a:rPr lang="en-US" altLang="en-US"/>
              <a:t>Given a set of data points, each described by a set of attributes, find clusters such that:</a:t>
            </a:r>
          </a:p>
          <a:p>
            <a:pPr eaLnBrk="1" hangingPunct="1"/>
            <a:endParaRPr lang="en-US" altLang="en-US"/>
          </a:p>
          <a:p>
            <a:pPr lvl="1" eaLnBrk="1" hangingPunct="1"/>
            <a:r>
              <a:rPr lang="en-US" altLang="en-US"/>
              <a:t>Inter-cluster similarity is </a:t>
            </a:r>
          </a:p>
          <a:p>
            <a:pPr lvl="1" eaLnBrk="1" hangingPunct="1">
              <a:buFont typeface="Times" pitchFamily="-111" charset="0"/>
              <a:buNone/>
            </a:pPr>
            <a:r>
              <a:rPr lang="en-US" altLang="en-US"/>
              <a:t>   maximized</a:t>
            </a:r>
          </a:p>
          <a:p>
            <a:pPr lvl="1" eaLnBrk="1" hangingPunct="1"/>
            <a:endParaRPr lang="en-US" altLang="en-US"/>
          </a:p>
          <a:p>
            <a:pPr lvl="1" eaLnBrk="1" hangingPunct="1"/>
            <a:r>
              <a:rPr lang="en-US" altLang="en-US"/>
              <a:t>Intra-cluster similarity is </a:t>
            </a:r>
          </a:p>
          <a:p>
            <a:pPr lvl="1" eaLnBrk="1" hangingPunct="1">
              <a:buFont typeface="Times" pitchFamily="-111" charset="0"/>
              <a:buNone/>
            </a:pPr>
            <a:r>
              <a:rPr lang="en-US" altLang="en-US"/>
              <a:t>   minimized </a:t>
            </a:r>
          </a:p>
          <a:p>
            <a:pPr lvl="1" eaLnBrk="1" hangingPunct="1"/>
            <a:endParaRPr lang="en-US" altLang="en-US"/>
          </a:p>
          <a:p>
            <a:pPr eaLnBrk="1" hangingPunct="1"/>
            <a:r>
              <a:rPr lang="en-US" altLang="en-US"/>
              <a:t>Requires the definition of a similarity measure</a:t>
            </a:r>
          </a:p>
        </p:txBody>
      </p:sp>
      <p:sp>
        <p:nvSpPr>
          <p:cNvPr id="7172" name="Line 4"/>
          <p:cNvSpPr>
            <a:spLocks noChangeShapeType="1"/>
          </p:cNvSpPr>
          <p:nvPr/>
        </p:nvSpPr>
        <p:spPr bwMode="auto">
          <a:xfrm>
            <a:off x="5876925" y="2435225"/>
            <a:ext cx="1588" cy="2138363"/>
          </a:xfrm>
          <a:prstGeom prst="line">
            <a:avLst/>
          </a:prstGeom>
          <a:noFill/>
          <a:ln w="222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 name="Line 5"/>
          <p:cNvSpPr>
            <a:spLocks noChangeShapeType="1"/>
          </p:cNvSpPr>
          <p:nvPr/>
        </p:nvSpPr>
        <p:spPr bwMode="auto">
          <a:xfrm>
            <a:off x="5876925" y="4573588"/>
            <a:ext cx="2438400" cy="1587"/>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4" name="Text Box 6"/>
          <p:cNvSpPr txBox="1">
            <a:spLocks noChangeArrowheads="1"/>
          </p:cNvSpPr>
          <p:nvPr/>
        </p:nvSpPr>
        <p:spPr bwMode="auto">
          <a:xfrm>
            <a:off x="5133975" y="2565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F1</a:t>
            </a:r>
          </a:p>
        </p:txBody>
      </p:sp>
      <p:sp>
        <p:nvSpPr>
          <p:cNvPr id="7175" name="Text Box 7"/>
          <p:cNvSpPr txBox="1">
            <a:spLocks noChangeArrowheads="1"/>
          </p:cNvSpPr>
          <p:nvPr/>
        </p:nvSpPr>
        <p:spPr bwMode="auto">
          <a:xfrm>
            <a:off x="7553325" y="47672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F2</a:t>
            </a:r>
          </a:p>
        </p:txBody>
      </p:sp>
      <p:sp>
        <p:nvSpPr>
          <p:cNvPr id="7176" name="Text Box 8"/>
          <p:cNvSpPr txBox="1">
            <a:spLocks noChangeArrowheads="1"/>
          </p:cNvSpPr>
          <p:nvPr/>
        </p:nvSpPr>
        <p:spPr bwMode="auto">
          <a:xfrm>
            <a:off x="6242050" y="2884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7" name="Text Box 9"/>
          <p:cNvSpPr txBox="1">
            <a:spLocks noChangeArrowheads="1"/>
          </p:cNvSpPr>
          <p:nvPr/>
        </p:nvSpPr>
        <p:spPr bwMode="auto">
          <a:xfrm>
            <a:off x="6149975" y="296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8" name="Text Box 10"/>
          <p:cNvSpPr txBox="1">
            <a:spLocks noChangeArrowheads="1"/>
          </p:cNvSpPr>
          <p:nvPr/>
        </p:nvSpPr>
        <p:spPr bwMode="auto">
          <a:xfrm>
            <a:off x="6486525" y="2936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9" name="Text Box 11"/>
          <p:cNvSpPr txBox="1">
            <a:spLocks noChangeArrowheads="1"/>
          </p:cNvSpPr>
          <p:nvPr/>
        </p:nvSpPr>
        <p:spPr bwMode="auto">
          <a:xfrm>
            <a:off x="6394450" y="3041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0" name="Text Box 12"/>
          <p:cNvSpPr txBox="1">
            <a:spLocks noChangeArrowheads="1"/>
          </p:cNvSpPr>
          <p:nvPr/>
        </p:nvSpPr>
        <p:spPr bwMode="auto">
          <a:xfrm>
            <a:off x="6302375" y="3165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xx</a:t>
            </a:r>
          </a:p>
        </p:txBody>
      </p:sp>
      <p:sp>
        <p:nvSpPr>
          <p:cNvPr id="7181" name="Text Box 13"/>
          <p:cNvSpPr txBox="1">
            <a:spLocks noChangeArrowheads="1"/>
          </p:cNvSpPr>
          <p:nvPr/>
        </p:nvSpPr>
        <p:spPr bwMode="auto">
          <a:xfrm>
            <a:off x="6638925" y="2708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2" name="Text Box 14"/>
          <p:cNvSpPr txBox="1">
            <a:spLocks noChangeArrowheads="1"/>
          </p:cNvSpPr>
          <p:nvPr/>
        </p:nvSpPr>
        <p:spPr bwMode="auto">
          <a:xfrm>
            <a:off x="6791325"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3" name="Text Box 15"/>
          <p:cNvSpPr txBox="1">
            <a:spLocks noChangeArrowheads="1"/>
          </p:cNvSpPr>
          <p:nvPr/>
        </p:nvSpPr>
        <p:spPr bwMode="auto">
          <a:xfrm>
            <a:off x="6731000" y="3089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4" name="Text Box 16"/>
          <p:cNvSpPr txBox="1">
            <a:spLocks noChangeArrowheads="1"/>
          </p:cNvSpPr>
          <p:nvPr/>
        </p:nvSpPr>
        <p:spPr bwMode="auto">
          <a:xfrm>
            <a:off x="6394450" y="2833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5" name="Text Box 17"/>
          <p:cNvSpPr txBox="1">
            <a:spLocks noChangeArrowheads="1"/>
          </p:cNvSpPr>
          <p:nvPr/>
        </p:nvSpPr>
        <p:spPr bwMode="auto">
          <a:xfrm>
            <a:off x="7312025" y="3521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6" name="Text Box 18"/>
          <p:cNvSpPr txBox="1">
            <a:spLocks noChangeArrowheads="1"/>
          </p:cNvSpPr>
          <p:nvPr/>
        </p:nvSpPr>
        <p:spPr bwMode="auto">
          <a:xfrm>
            <a:off x="7219950" y="35988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7" name="Text Box 19"/>
          <p:cNvSpPr txBox="1">
            <a:spLocks noChangeArrowheads="1"/>
          </p:cNvSpPr>
          <p:nvPr/>
        </p:nvSpPr>
        <p:spPr bwMode="auto">
          <a:xfrm>
            <a:off x="7556500" y="35734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8" name="Text Box 20"/>
          <p:cNvSpPr txBox="1">
            <a:spLocks noChangeArrowheads="1"/>
          </p:cNvSpPr>
          <p:nvPr/>
        </p:nvSpPr>
        <p:spPr bwMode="auto">
          <a:xfrm>
            <a:off x="7464425" y="3678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9" name="Text Box 21"/>
          <p:cNvSpPr txBox="1">
            <a:spLocks noChangeArrowheads="1"/>
          </p:cNvSpPr>
          <p:nvPr/>
        </p:nvSpPr>
        <p:spPr bwMode="auto">
          <a:xfrm>
            <a:off x="7372350" y="38020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xx</a:t>
            </a:r>
          </a:p>
        </p:txBody>
      </p:sp>
      <p:sp>
        <p:nvSpPr>
          <p:cNvPr id="7190" name="Text Box 22"/>
          <p:cNvSpPr txBox="1">
            <a:spLocks noChangeArrowheads="1"/>
          </p:cNvSpPr>
          <p:nvPr/>
        </p:nvSpPr>
        <p:spPr bwMode="auto">
          <a:xfrm>
            <a:off x="7632700" y="3895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91" name="Text Box 23"/>
          <p:cNvSpPr txBox="1">
            <a:spLocks noChangeArrowheads="1"/>
          </p:cNvSpPr>
          <p:nvPr/>
        </p:nvSpPr>
        <p:spPr bwMode="auto">
          <a:xfrm>
            <a:off x="7204075"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92" name="Text Box 24"/>
          <p:cNvSpPr txBox="1">
            <a:spLocks noChangeArrowheads="1"/>
          </p:cNvSpPr>
          <p:nvPr/>
        </p:nvSpPr>
        <p:spPr bwMode="auto">
          <a:xfrm>
            <a:off x="7464425" y="3470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Tree>
    <p:extLst>
      <p:ext uri="{BB962C8B-B14F-4D97-AF65-F5344CB8AC3E}">
        <p14:creationId xmlns:p14="http://schemas.microsoft.com/office/powerpoint/2010/main" val="15575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8195" name="Rectangle 3"/>
          <p:cNvSpPr>
            <a:spLocks noChangeArrowheads="1"/>
          </p:cNvSpPr>
          <p:nvPr/>
        </p:nvSpPr>
        <p:spPr bwMode="auto">
          <a:xfrm>
            <a:off x="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8196" name="Rectangle 4"/>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8197" name="Group 5"/>
          <p:cNvGrpSpPr>
            <a:grpSpLocks/>
          </p:cNvGrpSpPr>
          <p:nvPr/>
        </p:nvGrpSpPr>
        <p:grpSpPr bwMode="auto">
          <a:xfrm>
            <a:off x="57150" y="1019175"/>
            <a:ext cx="9144000" cy="2243138"/>
            <a:chOff x="36" y="642"/>
            <a:chExt cx="5760" cy="1413"/>
          </a:xfrm>
        </p:grpSpPr>
        <p:pic>
          <p:nvPicPr>
            <p:cNvPr id="8201" name="Picture 6"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7"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Rectangle 8"/>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8204" name="Picture 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15"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8" name="Rectangle 16"/>
          <p:cNvSpPr>
            <a:spLocks noChangeArrowheads="1"/>
          </p:cNvSpPr>
          <p:nvPr/>
        </p:nvSpPr>
        <p:spPr bwMode="auto">
          <a:xfrm>
            <a:off x="2400300" y="3776663"/>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57713" name="Text Box 17"/>
          <p:cNvSpPr txBox="1">
            <a:spLocks noChangeArrowheads="1"/>
          </p:cNvSpPr>
          <p:nvPr/>
        </p:nvSpPr>
        <p:spPr bwMode="auto">
          <a:xfrm>
            <a:off x="57150" y="180975"/>
            <a:ext cx="7191375" cy="523875"/>
          </a:xfrm>
          <a:prstGeom prst="rect">
            <a:avLst/>
          </a:prstGeom>
          <a:noFill/>
          <a:ln w="9525">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What is a natural grouping of these objects?</a:t>
            </a:r>
          </a:p>
        </p:txBody>
      </p:sp>
      <p:sp>
        <p:nvSpPr>
          <p:cNvPr id="8200" name="TextBox 17"/>
          <p:cNvSpPr txBox="1">
            <a:spLocks noChangeArrowheads="1"/>
          </p:cNvSpPr>
          <p:nvPr/>
        </p:nvSpPr>
        <p:spPr bwMode="auto">
          <a:xfrm>
            <a:off x="57150" y="64928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4064709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4700</Words>
  <Application>Microsoft Office PowerPoint</Application>
  <PresentationFormat>On-screen Show (4:3)</PresentationFormat>
  <Paragraphs>943</Paragraphs>
  <Slides>73</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87" baseType="lpstr">
      <vt:lpstr>Arial</vt:lpstr>
      <vt:lpstr>Arial Narrow</vt:lpstr>
      <vt:lpstr>Arial Unicode MS</vt:lpstr>
      <vt:lpstr>Calibri</vt:lpstr>
      <vt:lpstr>Courier New</vt:lpstr>
      <vt:lpstr>Futura Bk</vt:lpstr>
      <vt:lpstr>Helvetica</vt:lpstr>
      <vt:lpstr>Microsoft Sans Serif</vt:lpstr>
      <vt:lpstr>Times</vt:lpstr>
      <vt:lpstr>Times New Roman</vt:lpstr>
      <vt:lpstr>Wingdings</vt:lpstr>
      <vt:lpstr>Office Theme</vt:lpstr>
      <vt:lpstr>Chart</vt:lpstr>
      <vt:lpstr>Equation</vt:lpstr>
      <vt:lpstr>CPSC 4430/5440: Machine Learning  Lesson B03: Introduction to Clustering</vt:lpstr>
      <vt:lpstr>PowerPoint Presentation</vt:lpstr>
      <vt:lpstr>Outline</vt:lpstr>
      <vt:lpstr>Clustering (Unsupervised Learning)</vt:lpstr>
      <vt:lpstr>Magellan Image of Venus</vt:lpstr>
      <vt:lpstr>Prototype Volcanoes</vt:lpstr>
      <vt:lpstr>Why cluster?</vt:lpstr>
      <vt:lpstr> Goal of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Types of Clustering</vt:lpstr>
      <vt:lpstr>Dendogram: A Useful Tool for Summarizing Similarity Measurements </vt:lpstr>
      <vt:lpstr>PowerPoint Presentation</vt:lpstr>
      <vt:lpstr>PowerPoint Presentation</vt:lpstr>
      <vt:lpstr>PowerPoint Presentation</vt:lpstr>
      <vt:lpstr>PowerPoint Presentation</vt:lpstr>
      <vt:lpstr>PowerPoint Presentation</vt:lpstr>
      <vt:lpstr>Hierarchical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K-means Clustering: Step 1</vt:lpstr>
      <vt:lpstr>K-means Clustering: Step 2</vt:lpstr>
      <vt:lpstr>K-means Clustering: Step 3</vt:lpstr>
      <vt:lpstr>K-means Clustering: Step 4</vt:lpstr>
      <vt:lpstr>K-means Clustering: Step 5</vt:lpstr>
      <vt:lpstr>Comments on k-Means</vt:lpstr>
      <vt:lpstr>How do we measure similarity? </vt:lpstr>
      <vt:lpstr>PowerPoint Presentation</vt:lpstr>
      <vt:lpstr>PowerPoint Presentation</vt:lpstr>
      <vt:lpstr>PowerPoint Presentation</vt:lpstr>
      <vt:lpstr>Partition Algorithm 2: Using a Euclidean Distance Threshold to Define Clusters</vt:lpstr>
      <vt:lpstr>But should we use Euclidean Distance?</vt:lpstr>
      <vt:lpstr>Is normalization desirable?</vt:lpstr>
      <vt:lpstr>Other distance/similarity measures</vt:lpstr>
      <vt:lpstr>Other distance/similarity measures</vt:lpstr>
      <vt:lpstr>What is a good clustering?</vt:lpstr>
      <vt:lpstr>Clustering Criteria: Sum of Squared Error</vt:lpstr>
      <vt:lpstr>A Dataset for which SSE is not a good criterion.</vt:lpstr>
      <vt:lpstr>How does cluster size impact performance?</vt:lpstr>
      <vt:lpstr>Scattering Criteria – on board</vt:lpstr>
      <vt:lpstr>To apply partitional clustering we need to:</vt:lpstr>
      <vt:lpstr>Um, what about k?</vt:lpstr>
      <vt:lpstr>PowerPoint Presentation</vt:lpstr>
      <vt:lpstr>PowerPoint Presentation</vt:lpstr>
      <vt:lpstr>PowerPoint Presentation</vt:lpstr>
      <vt:lpstr>PowerPoint Presentation</vt:lpstr>
      <vt:lpstr>High-Dimensional Data poses Problems for Clustering</vt:lpstr>
      <vt:lpstr>PowerPoint Presentation</vt:lpstr>
      <vt:lpstr>PowerPoint Presentation</vt:lpstr>
      <vt:lpstr>Curse of Dimensionality</vt:lpstr>
      <vt:lpstr>Consequence of the Curse</vt:lpstr>
      <vt:lpstr>Feature Selection Methods</vt:lpstr>
      <vt:lpstr>PowerPoint Presentation</vt:lpstr>
      <vt:lpstr>PowerPoint Presentation</vt:lpstr>
      <vt:lpstr>PowerPoint Presentation</vt:lpstr>
      <vt:lpstr>PowerPoint Presentation</vt:lpstr>
      <vt:lpstr>PowerPoint Presentation</vt:lpstr>
      <vt:lpstr>Searching for the Number of Clusters</vt:lpstr>
      <vt:lpstr>PowerPoint Presentation</vt:lpstr>
    </vt:vector>
  </TitlesOfParts>
  <Company>Tufts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Clustering</dc:title>
  <dc:creator>Bilal Ahmed</dc:creator>
  <cp:lastModifiedBy>yu liang</cp:lastModifiedBy>
  <cp:revision>6</cp:revision>
  <dcterms:created xsi:type="dcterms:W3CDTF">2015-04-06T16:37:59Z</dcterms:created>
  <dcterms:modified xsi:type="dcterms:W3CDTF">2020-02-06T11:29:29Z</dcterms:modified>
</cp:coreProperties>
</file>