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7"/>
  </p:notesMasterIdLst>
  <p:handoutMasterIdLst>
    <p:handoutMasterId r:id="rId68"/>
  </p:handoutMasterIdLst>
  <p:sldIdLst>
    <p:sldId id="287" r:id="rId2"/>
    <p:sldId id="313" r:id="rId3"/>
    <p:sldId id="394" r:id="rId4"/>
    <p:sldId id="353" r:id="rId5"/>
    <p:sldId id="354" r:id="rId6"/>
    <p:sldId id="355" r:id="rId7"/>
    <p:sldId id="357" r:id="rId8"/>
    <p:sldId id="358" r:id="rId9"/>
    <p:sldId id="359" r:id="rId10"/>
    <p:sldId id="360" r:id="rId11"/>
    <p:sldId id="361" r:id="rId12"/>
    <p:sldId id="362" r:id="rId13"/>
    <p:sldId id="395" r:id="rId14"/>
    <p:sldId id="363" r:id="rId15"/>
    <p:sldId id="364" r:id="rId16"/>
    <p:sldId id="397" r:id="rId17"/>
    <p:sldId id="396" r:id="rId18"/>
    <p:sldId id="365" r:id="rId19"/>
    <p:sldId id="366" r:id="rId20"/>
    <p:sldId id="368" r:id="rId21"/>
    <p:sldId id="369" r:id="rId22"/>
    <p:sldId id="370" r:id="rId23"/>
    <p:sldId id="371" r:id="rId24"/>
    <p:sldId id="372" r:id="rId25"/>
    <p:sldId id="374" r:id="rId26"/>
    <p:sldId id="373" r:id="rId27"/>
    <p:sldId id="375" r:id="rId28"/>
    <p:sldId id="377" r:id="rId29"/>
    <p:sldId id="378" r:id="rId30"/>
    <p:sldId id="376"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8" r:id="rId47"/>
    <p:sldId id="399" r:id="rId48"/>
    <p:sldId id="404" r:id="rId49"/>
    <p:sldId id="401" r:id="rId50"/>
    <p:sldId id="402" r:id="rId51"/>
    <p:sldId id="403" r:id="rId52"/>
    <p:sldId id="400" r:id="rId53"/>
    <p:sldId id="405" r:id="rId54"/>
    <p:sldId id="407" r:id="rId55"/>
    <p:sldId id="411" r:id="rId56"/>
    <p:sldId id="410" r:id="rId57"/>
    <p:sldId id="408" r:id="rId58"/>
    <p:sldId id="409" r:id="rId59"/>
    <p:sldId id="412" r:id="rId60"/>
    <p:sldId id="413" r:id="rId61"/>
    <p:sldId id="414" r:id="rId62"/>
    <p:sldId id="417" r:id="rId63"/>
    <p:sldId id="418" r:id="rId64"/>
    <p:sldId id="415" r:id="rId65"/>
    <p:sldId id="416" r:id="rId66"/>
  </p:sldIdLst>
  <p:sldSz cx="9144000" cy="6858000" type="screen4x3"/>
  <p:notesSz cx="7315200" cy="9601200"/>
  <p:defaultTextStyle>
    <a:defPPr>
      <a:defRPr lang="en-US"/>
    </a:defPPr>
    <a:lvl1pPr algn="l" rtl="0" fontAlgn="base">
      <a:spcBef>
        <a:spcPct val="50000"/>
      </a:spcBef>
      <a:spcAft>
        <a:spcPct val="0"/>
      </a:spcAft>
      <a:buClr>
        <a:schemeClr val="tx1"/>
      </a:buClr>
      <a:defRPr sz="2000" kern="1200">
        <a:solidFill>
          <a:schemeClr val="tx1"/>
        </a:solidFill>
        <a:latin typeface="Tahoma" panose="020B0604030504040204" pitchFamily="34" charset="0"/>
        <a:ea typeface="+mn-ea"/>
        <a:cs typeface="+mn-cs"/>
      </a:defRPr>
    </a:lvl1pPr>
    <a:lvl2pPr marL="457200" algn="l" rtl="0" fontAlgn="base">
      <a:spcBef>
        <a:spcPct val="50000"/>
      </a:spcBef>
      <a:spcAft>
        <a:spcPct val="0"/>
      </a:spcAft>
      <a:buClr>
        <a:schemeClr val="tx1"/>
      </a:buClr>
      <a:defRPr sz="2000" kern="1200">
        <a:solidFill>
          <a:schemeClr val="tx1"/>
        </a:solidFill>
        <a:latin typeface="Tahoma" panose="020B0604030504040204" pitchFamily="34" charset="0"/>
        <a:ea typeface="+mn-ea"/>
        <a:cs typeface="+mn-cs"/>
      </a:defRPr>
    </a:lvl2pPr>
    <a:lvl3pPr marL="914400" algn="l" rtl="0" fontAlgn="base">
      <a:spcBef>
        <a:spcPct val="50000"/>
      </a:spcBef>
      <a:spcAft>
        <a:spcPct val="0"/>
      </a:spcAft>
      <a:buClr>
        <a:schemeClr val="tx1"/>
      </a:buClr>
      <a:defRPr sz="2000" kern="1200">
        <a:solidFill>
          <a:schemeClr val="tx1"/>
        </a:solidFill>
        <a:latin typeface="Tahoma" panose="020B0604030504040204" pitchFamily="34" charset="0"/>
        <a:ea typeface="+mn-ea"/>
        <a:cs typeface="+mn-cs"/>
      </a:defRPr>
    </a:lvl3pPr>
    <a:lvl4pPr marL="1371600" algn="l" rtl="0" fontAlgn="base">
      <a:spcBef>
        <a:spcPct val="50000"/>
      </a:spcBef>
      <a:spcAft>
        <a:spcPct val="0"/>
      </a:spcAft>
      <a:buClr>
        <a:schemeClr val="tx1"/>
      </a:buClr>
      <a:defRPr sz="2000" kern="1200">
        <a:solidFill>
          <a:schemeClr val="tx1"/>
        </a:solidFill>
        <a:latin typeface="Tahoma" panose="020B0604030504040204" pitchFamily="34" charset="0"/>
        <a:ea typeface="+mn-ea"/>
        <a:cs typeface="+mn-cs"/>
      </a:defRPr>
    </a:lvl4pPr>
    <a:lvl5pPr marL="1828800" algn="l" rtl="0" fontAlgn="base">
      <a:spcBef>
        <a:spcPct val="50000"/>
      </a:spcBef>
      <a:spcAft>
        <a:spcPct val="0"/>
      </a:spcAft>
      <a:buClr>
        <a:schemeClr val="tx1"/>
      </a:buClr>
      <a:defRPr sz="2000" kern="1200">
        <a:solidFill>
          <a:schemeClr val="tx1"/>
        </a:solidFill>
        <a:latin typeface="Tahoma" panose="020B0604030504040204" pitchFamily="34" charset="0"/>
        <a:ea typeface="+mn-ea"/>
        <a:cs typeface="+mn-cs"/>
      </a:defRPr>
    </a:lvl5pPr>
    <a:lvl6pPr marL="2286000" algn="l" defTabSz="914400" rtl="0" eaLnBrk="1" latinLnBrk="0" hangingPunct="1">
      <a:defRPr sz="2000" kern="1200">
        <a:solidFill>
          <a:schemeClr val="tx1"/>
        </a:solidFill>
        <a:latin typeface="Tahoma" panose="020B0604030504040204" pitchFamily="34" charset="0"/>
        <a:ea typeface="+mn-ea"/>
        <a:cs typeface="+mn-cs"/>
      </a:defRPr>
    </a:lvl6pPr>
    <a:lvl7pPr marL="2743200" algn="l" defTabSz="914400" rtl="0" eaLnBrk="1" latinLnBrk="0" hangingPunct="1">
      <a:defRPr sz="2000" kern="1200">
        <a:solidFill>
          <a:schemeClr val="tx1"/>
        </a:solidFill>
        <a:latin typeface="Tahoma" panose="020B0604030504040204" pitchFamily="34" charset="0"/>
        <a:ea typeface="+mn-ea"/>
        <a:cs typeface="+mn-cs"/>
      </a:defRPr>
    </a:lvl7pPr>
    <a:lvl8pPr marL="3200400" algn="l" defTabSz="914400" rtl="0" eaLnBrk="1" latinLnBrk="0" hangingPunct="1">
      <a:defRPr sz="2000" kern="1200">
        <a:solidFill>
          <a:schemeClr val="tx1"/>
        </a:solidFill>
        <a:latin typeface="Tahoma" panose="020B0604030504040204" pitchFamily="34" charset="0"/>
        <a:ea typeface="+mn-ea"/>
        <a:cs typeface="+mn-cs"/>
      </a:defRPr>
    </a:lvl8pPr>
    <a:lvl9pPr marL="3657600" algn="l" defTabSz="914400" rtl="0" eaLnBrk="1" latinLnBrk="0" hangingPunct="1">
      <a:defRPr sz="2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A398"/>
    <a:srgbClr val="ADC6C7"/>
    <a:srgbClr val="885C87"/>
    <a:srgbClr val="009900"/>
    <a:srgbClr val="FFCCCC"/>
    <a:srgbClr val="CCECFF"/>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69" autoAdjust="0"/>
    <p:restoredTop sz="94660" autoAdjust="0"/>
  </p:normalViewPr>
  <p:slideViewPr>
    <p:cSldViewPr>
      <p:cViewPr varScale="1">
        <p:scale>
          <a:sx n="98" d="100"/>
          <a:sy n="98" d="100"/>
        </p:scale>
        <p:origin x="1483"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15.wmf"/><Relationship Id="rId4"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2.wmf"/><Relationship Id="rId1" Type="http://schemas.openxmlformats.org/officeDocument/2006/relationships/image" Target="../media/image20.wmf"/><Relationship Id="rId6" Type="http://schemas.openxmlformats.org/officeDocument/2006/relationships/image" Target="../media/image10.wmf"/><Relationship Id="rId5" Type="http://schemas.openxmlformats.org/officeDocument/2006/relationships/image" Target="../media/image21.wmf"/><Relationship Id="rId4" Type="http://schemas.openxmlformats.org/officeDocument/2006/relationships/image" Target="../media/image1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2.wmf"/><Relationship Id="rId1" Type="http://schemas.openxmlformats.org/officeDocument/2006/relationships/image" Target="../media/image20.wmf"/><Relationship Id="rId6" Type="http://schemas.openxmlformats.org/officeDocument/2006/relationships/image" Target="../media/image10.wmf"/><Relationship Id="rId5" Type="http://schemas.openxmlformats.org/officeDocument/2006/relationships/image" Target="../media/image21.wmf"/><Relationship Id="rId4" Type="http://schemas.openxmlformats.org/officeDocument/2006/relationships/image" Target="../media/image1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28.wmf"/><Relationship Id="rId2" Type="http://schemas.openxmlformats.org/officeDocument/2006/relationships/image" Target="../media/image29.wmf"/><Relationship Id="rId1" Type="http://schemas.openxmlformats.org/officeDocument/2006/relationships/image" Target="../media/image27.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2.wmf"/><Relationship Id="rId1" Type="http://schemas.openxmlformats.org/officeDocument/2006/relationships/image" Target="../media/image34.wmf"/><Relationship Id="rId6" Type="http://schemas.openxmlformats.org/officeDocument/2006/relationships/image" Target="../media/image10.wmf"/><Relationship Id="rId5" Type="http://schemas.openxmlformats.org/officeDocument/2006/relationships/image" Target="../media/image21.wmf"/><Relationship Id="rId4" Type="http://schemas.openxmlformats.org/officeDocument/2006/relationships/image" Target="../media/image1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34.wmf"/><Relationship Id="rId1" Type="http://schemas.openxmlformats.org/officeDocument/2006/relationships/image" Target="../media/image35.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3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34.wmf"/><Relationship Id="rId1" Type="http://schemas.openxmlformats.org/officeDocument/2006/relationships/image" Target="../media/image35.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3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34.wmf"/><Relationship Id="rId1" Type="http://schemas.openxmlformats.org/officeDocument/2006/relationships/image" Target="../media/image35.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3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12.wmf"/><Relationship Id="rId7" Type="http://schemas.openxmlformats.org/officeDocument/2006/relationships/image" Target="../media/image40.wmf"/><Relationship Id="rId2" Type="http://schemas.openxmlformats.org/officeDocument/2006/relationships/image" Target="../media/image34.wmf"/><Relationship Id="rId1" Type="http://schemas.openxmlformats.org/officeDocument/2006/relationships/image" Target="../media/image35.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12.wmf"/><Relationship Id="rId7" Type="http://schemas.openxmlformats.org/officeDocument/2006/relationships/image" Target="../media/image40.wmf"/><Relationship Id="rId2" Type="http://schemas.openxmlformats.org/officeDocument/2006/relationships/image" Target="../media/image34.wmf"/><Relationship Id="rId1" Type="http://schemas.openxmlformats.org/officeDocument/2006/relationships/image" Target="../media/image35.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39.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image" Target="../media/image12.wmf"/><Relationship Id="rId1" Type="http://schemas.openxmlformats.org/officeDocument/2006/relationships/image" Target="../media/image34.wmf"/><Relationship Id="rId6" Type="http://schemas.openxmlformats.org/officeDocument/2006/relationships/image" Target="../media/image40.wmf"/><Relationship Id="rId5" Type="http://schemas.openxmlformats.org/officeDocument/2006/relationships/image" Target="../media/image15.wmf"/><Relationship Id="rId4" Type="http://schemas.openxmlformats.org/officeDocument/2006/relationships/image" Target="../media/image1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C312D8B3-E3C1-49BD-8582-8EFD010520C9}"/>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0" tIns="48325" rIns="96650" bIns="48325" numCol="1" anchor="t" anchorCtr="0" compatLnSpc="1">
            <a:prstTxWarp prst="textNoShape">
              <a:avLst/>
            </a:prstTxWarp>
          </a:bodyPr>
          <a:lstStyle>
            <a:lvl1pPr defTabSz="968375">
              <a:spcBef>
                <a:spcPct val="20000"/>
              </a:spcBef>
              <a:defRPr sz="1300" b="1"/>
            </a:lvl1pPr>
          </a:lstStyle>
          <a:p>
            <a:endParaRPr lang="en-US" altLang="en-US"/>
          </a:p>
        </p:txBody>
      </p:sp>
      <p:sp>
        <p:nvSpPr>
          <p:cNvPr id="581635" name="Rectangle 3">
            <a:extLst>
              <a:ext uri="{FF2B5EF4-FFF2-40B4-BE49-F238E27FC236}">
                <a16:creationId xmlns:a16="http://schemas.microsoft.com/office/drawing/2014/main" id="{2EE0D188-6E82-4532-B644-D8ED808C0993}"/>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0" tIns="48325" rIns="96650" bIns="48325" numCol="1" anchor="t" anchorCtr="0" compatLnSpc="1">
            <a:prstTxWarp prst="textNoShape">
              <a:avLst/>
            </a:prstTxWarp>
          </a:bodyPr>
          <a:lstStyle>
            <a:lvl1pPr algn="r" defTabSz="968375">
              <a:spcBef>
                <a:spcPct val="20000"/>
              </a:spcBef>
              <a:defRPr sz="1300" b="1"/>
            </a:lvl1pPr>
          </a:lstStyle>
          <a:p>
            <a:endParaRPr lang="en-US" altLang="en-US"/>
          </a:p>
        </p:txBody>
      </p:sp>
      <p:sp>
        <p:nvSpPr>
          <p:cNvPr id="581636" name="Rectangle 4">
            <a:extLst>
              <a:ext uri="{FF2B5EF4-FFF2-40B4-BE49-F238E27FC236}">
                <a16:creationId xmlns:a16="http://schemas.microsoft.com/office/drawing/2014/main" id="{FD008DEE-5AAB-4825-984A-CDD4FABE7354}"/>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0" tIns="48325" rIns="96650" bIns="48325" numCol="1" anchor="b" anchorCtr="0" compatLnSpc="1">
            <a:prstTxWarp prst="textNoShape">
              <a:avLst/>
            </a:prstTxWarp>
          </a:bodyPr>
          <a:lstStyle>
            <a:lvl1pPr defTabSz="968375">
              <a:spcBef>
                <a:spcPct val="20000"/>
              </a:spcBef>
              <a:defRPr sz="1300" b="1"/>
            </a:lvl1pPr>
          </a:lstStyle>
          <a:p>
            <a:endParaRPr lang="en-US" altLang="en-US"/>
          </a:p>
        </p:txBody>
      </p:sp>
      <p:sp>
        <p:nvSpPr>
          <p:cNvPr id="581637" name="Rectangle 5">
            <a:extLst>
              <a:ext uri="{FF2B5EF4-FFF2-40B4-BE49-F238E27FC236}">
                <a16:creationId xmlns:a16="http://schemas.microsoft.com/office/drawing/2014/main" id="{6C680D36-2015-4187-BB5F-EB9515BEA975}"/>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0" tIns="48325" rIns="96650" bIns="48325" numCol="1" anchor="b" anchorCtr="0" compatLnSpc="1">
            <a:prstTxWarp prst="textNoShape">
              <a:avLst/>
            </a:prstTxWarp>
          </a:bodyPr>
          <a:lstStyle>
            <a:lvl1pPr algn="r" defTabSz="968375">
              <a:spcBef>
                <a:spcPct val="20000"/>
              </a:spcBef>
              <a:defRPr sz="1300" b="1"/>
            </a:lvl1pPr>
          </a:lstStyle>
          <a:p>
            <a:fld id="{6F282141-8179-4A88-A982-527299445ED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C364D47D-5E68-4698-98C4-FE648CCBA09F}"/>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0" tIns="48325" rIns="96650" bIns="48325" numCol="1" anchor="t" anchorCtr="0" compatLnSpc="1">
            <a:prstTxWarp prst="textNoShape">
              <a:avLst/>
            </a:prstTxWarp>
          </a:bodyPr>
          <a:lstStyle>
            <a:lvl1pPr defTabSz="968375">
              <a:spcBef>
                <a:spcPct val="0"/>
              </a:spcBef>
              <a:buClrTx/>
              <a:defRPr sz="1300"/>
            </a:lvl1pPr>
          </a:lstStyle>
          <a:p>
            <a:endParaRPr lang="en-US" altLang="en-US"/>
          </a:p>
        </p:txBody>
      </p:sp>
      <p:sp>
        <p:nvSpPr>
          <p:cNvPr id="415747" name="Rectangle 3">
            <a:extLst>
              <a:ext uri="{FF2B5EF4-FFF2-40B4-BE49-F238E27FC236}">
                <a16:creationId xmlns:a16="http://schemas.microsoft.com/office/drawing/2014/main" id="{B9BD4010-F74A-4C1F-939B-5D1047582F40}"/>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0" tIns="48325" rIns="96650" bIns="48325" numCol="1" anchor="t" anchorCtr="0" compatLnSpc="1">
            <a:prstTxWarp prst="textNoShape">
              <a:avLst/>
            </a:prstTxWarp>
          </a:bodyPr>
          <a:lstStyle>
            <a:lvl1pPr algn="r" defTabSz="968375">
              <a:spcBef>
                <a:spcPct val="0"/>
              </a:spcBef>
              <a:buClrTx/>
              <a:defRPr sz="1300"/>
            </a:lvl1pPr>
          </a:lstStyle>
          <a:p>
            <a:endParaRPr lang="en-US" altLang="en-US"/>
          </a:p>
        </p:txBody>
      </p:sp>
      <p:sp>
        <p:nvSpPr>
          <p:cNvPr id="415748" name="Rectangle 4">
            <a:extLst>
              <a:ext uri="{FF2B5EF4-FFF2-40B4-BE49-F238E27FC236}">
                <a16:creationId xmlns:a16="http://schemas.microsoft.com/office/drawing/2014/main" id="{FE0A7795-5608-492C-820A-6AF79FE7341D}"/>
              </a:ext>
            </a:extLst>
          </p:cNvPr>
          <p:cNvSpPr>
            <a:spLocks noRo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5749" name="Rectangle 5">
            <a:extLst>
              <a:ext uri="{FF2B5EF4-FFF2-40B4-BE49-F238E27FC236}">
                <a16:creationId xmlns:a16="http://schemas.microsoft.com/office/drawing/2014/main" id="{1CAA3322-123B-4183-98F2-C7F6BE625233}"/>
              </a:ext>
            </a:extLst>
          </p:cNvPr>
          <p:cNvSpPr>
            <a:spLocks noGrp="1" noChangeArrowheads="1"/>
          </p:cNvSpPr>
          <p:nvPr>
            <p:ph type="body" sz="quarter" idx="3"/>
          </p:nvPr>
        </p:nvSpPr>
        <p:spPr bwMode="auto">
          <a:xfrm>
            <a:off x="733425" y="4559300"/>
            <a:ext cx="5849938"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0" tIns="48325" rIns="96650" bIns="4832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5750" name="Rectangle 6">
            <a:extLst>
              <a:ext uri="{FF2B5EF4-FFF2-40B4-BE49-F238E27FC236}">
                <a16:creationId xmlns:a16="http://schemas.microsoft.com/office/drawing/2014/main" id="{E6A51FC3-4800-43A0-9DA3-5EF022B06300}"/>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0" tIns="48325" rIns="96650" bIns="48325" numCol="1" anchor="b" anchorCtr="0" compatLnSpc="1">
            <a:prstTxWarp prst="textNoShape">
              <a:avLst/>
            </a:prstTxWarp>
          </a:bodyPr>
          <a:lstStyle>
            <a:lvl1pPr defTabSz="968375">
              <a:spcBef>
                <a:spcPct val="0"/>
              </a:spcBef>
              <a:buClrTx/>
              <a:defRPr sz="1300"/>
            </a:lvl1pPr>
          </a:lstStyle>
          <a:p>
            <a:endParaRPr lang="en-US" altLang="en-US"/>
          </a:p>
        </p:txBody>
      </p:sp>
      <p:sp>
        <p:nvSpPr>
          <p:cNvPr id="415751" name="Rectangle 7">
            <a:extLst>
              <a:ext uri="{FF2B5EF4-FFF2-40B4-BE49-F238E27FC236}">
                <a16:creationId xmlns:a16="http://schemas.microsoft.com/office/drawing/2014/main" id="{20324681-2386-4B16-91E6-2396E51E1ABB}"/>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0" tIns="48325" rIns="96650" bIns="48325" numCol="1" anchor="b" anchorCtr="0" compatLnSpc="1">
            <a:prstTxWarp prst="textNoShape">
              <a:avLst/>
            </a:prstTxWarp>
          </a:bodyPr>
          <a:lstStyle>
            <a:lvl1pPr algn="r" defTabSz="968375">
              <a:spcBef>
                <a:spcPct val="0"/>
              </a:spcBef>
              <a:buClrTx/>
              <a:defRPr sz="1300"/>
            </a:lvl1pPr>
          </a:lstStyle>
          <a:p>
            <a:fld id="{42429FCF-F719-495D-BD86-DA8CC9A0BB0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ahoma" panose="020B060403050404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anose="020B060403050404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anose="020B060403050404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anose="020B060403050404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8" name="Rectangle 12">
            <a:extLst>
              <a:ext uri="{FF2B5EF4-FFF2-40B4-BE49-F238E27FC236}">
                <a16:creationId xmlns:a16="http://schemas.microsoft.com/office/drawing/2014/main" id="{F2D81DAB-1E6A-4314-8A03-7632288CD4C5}"/>
              </a:ext>
            </a:extLst>
          </p:cNvPr>
          <p:cNvSpPr>
            <a:spLocks noGrp="1" noChangeArrowheads="1"/>
          </p:cNvSpPr>
          <p:nvPr>
            <p:ph type="ctrTitle"/>
          </p:nvPr>
        </p:nvSpPr>
        <p:spPr>
          <a:xfrm>
            <a:off x="76200" y="76200"/>
            <a:ext cx="8991600" cy="3048000"/>
          </a:xfrm>
        </p:spPr>
        <p:txBody>
          <a:bodyPr/>
          <a:lstStyle>
            <a:lvl1pPr>
              <a:defRPr sz="6000" b="1"/>
            </a:lvl1pPr>
          </a:lstStyle>
          <a:p>
            <a:pPr lvl="0"/>
            <a:r>
              <a:rPr lang="en-US" altLang="en-US" noProof="0"/>
              <a:t>Click to edit Master title style</a:t>
            </a:r>
          </a:p>
        </p:txBody>
      </p:sp>
      <p:sp>
        <p:nvSpPr>
          <p:cNvPr id="65549" name="Rectangle 13">
            <a:extLst>
              <a:ext uri="{FF2B5EF4-FFF2-40B4-BE49-F238E27FC236}">
                <a16:creationId xmlns:a16="http://schemas.microsoft.com/office/drawing/2014/main" id="{115B3F0F-D646-4B6B-A872-62E853CFC97C}"/>
              </a:ext>
            </a:extLst>
          </p:cNvPr>
          <p:cNvSpPr>
            <a:spLocks noGrp="1" noChangeArrowheads="1"/>
          </p:cNvSpPr>
          <p:nvPr>
            <p:ph type="subTitle" idx="1"/>
          </p:nvPr>
        </p:nvSpPr>
        <p:spPr>
          <a:xfrm>
            <a:off x="76200" y="3276600"/>
            <a:ext cx="8991600" cy="2819400"/>
          </a:xfrm>
        </p:spPr>
        <p:txBody>
          <a:bodyPr/>
          <a:lstStyle>
            <a:lvl1pPr marL="0" indent="0" algn="ctr">
              <a:buFontTx/>
              <a:buNone/>
              <a:defRPr sz="2000" b="1"/>
            </a:lvl1pPr>
          </a:lstStyle>
          <a:p>
            <a:pPr lvl="0"/>
            <a:r>
              <a:rPr lang="en-US" altLang="en-US" noProof="0"/>
              <a:t>Click to edit Master subtitle style</a:t>
            </a:r>
          </a:p>
        </p:txBody>
      </p:sp>
      <p:sp>
        <p:nvSpPr>
          <p:cNvPr id="65550" name="Rectangle 14">
            <a:extLst>
              <a:ext uri="{FF2B5EF4-FFF2-40B4-BE49-F238E27FC236}">
                <a16:creationId xmlns:a16="http://schemas.microsoft.com/office/drawing/2014/main" id="{27D9EF16-14A4-4C97-8F63-2CA67EBBD7B4}"/>
              </a:ext>
            </a:extLst>
          </p:cNvPr>
          <p:cNvSpPr>
            <a:spLocks noGrp="1" noChangeArrowheads="1"/>
          </p:cNvSpPr>
          <p:nvPr>
            <p:ph type="dt" sz="half" idx="2"/>
          </p:nvPr>
        </p:nvSpPr>
        <p:spPr bwMode="auto">
          <a:xfrm>
            <a:off x="6781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defRPr sz="1400">
                <a:solidFill>
                  <a:schemeClr val="bg2"/>
                </a:solidFill>
              </a:defRPr>
            </a:lvl1pPr>
          </a:lstStyle>
          <a:p>
            <a:r>
              <a:rPr lang="en-US" altLang="en-US"/>
              <a:t>Nov 23rd, 2001</a:t>
            </a:r>
          </a:p>
        </p:txBody>
      </p:sp>
      <p:sp>
        <p:nvSpPr>
          <p:cNvPr id="65551" name="Rectangle 15">
            <a:extLst>
              <a:ext uri="{FF2B5EF4-FFF2-40B4-BE49-F238E27FC236}">
                <a16:creationId xmlns:a16="http://schemas.microsoft.com/office/drawing/2014/main" id="{67EEBAA1-8DFE-448B-AF17-0FB646CB07E3}"/>
              </a:ext>
            </a:extLst>
          </p:cNvPr>
          <p:cNvSpPr>
            <a:spLocks noGrp="1" noChangeArrowheads="1"/>
          </p:cNvSpPr>
          <p:nvPr>
            <p:ph type="ftr" sz="quarter" idx="3"/>
          </p:nvPr>
        </p:nvSpPr>
        <p:spPr>
          <a:xfrm>
            <a:off x="152400" y="6248400"/>
            <a:ext cx="4114800" cy="457200"/>
          </a:xfrm>
        </p:spPr>
        <p:txBody>
          <a:bodyPr/>
          <a:lstStyle>
            <a:lvl1pPr algn="ctr">
              <a:defRPr sz="1400"/>
            </a:lvl1pPr>
          </a:lstStyle>
          <a:p>
            <a:r>
              <a:rPr lang="en-US" altLang="en-US"/>
              <a:t>Copyright © 2001, 2003, Andrew W. Moore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1DDF-D46A-4A79-A17E-1E33312A4B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70C46D-5703-4A95-861A-DB4192A66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909104D-FF53-4D8C-88F6-EF570D2BDDED}"/>
              </a:ext>
            </a:extLst>
          </p:cNvPr>
          <p:cNvSpPr>
            <a:spLocks noGrp="1"/>
          </p:cNvSpPr>
          <p:nvPr>
            <p:ph type="ftr" sz="quarter" idx="10"/>
          </p:nvPr>
        </p:nvSpPr>
        <p:spPr/>
        <p:txBody>
          <a:bodyPr/>
          <a:lstStyle>
            <a:lvl1pPr>
              <a:defRPr/>
            </a:lvl1pPr>
          </a:lstStyle>
          <a:p>
            <a:r>
              <a:rPr lang="en-US" altLang="en-US"/>
              <a:t>Copyright © 2001, 2003, Andrew W. Moore</a:t>
            </a:r>
          </a:p>
        </p:txBody>
      </p:sp>
    </p:spTree>
    <p:extLst>
      <p:ext uri="{BB962C8B-B14F-4D97-AF65-F5344CB8AC3E}">
        <p14:creationId xmlns:p14="http://schemas.microsoft.com/office/powerpoint/2010/main" val="415548084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2267D3-89D2-4D9A-BF22-77AC079AA33C}"/>
              </a:ext>
            </a:extLst>
          </p:cNvPr>
          <p:cNvSpPr>
            <a:spLocks noGrp="1"/>
          </p:cNvSpPr>
          <p:nvPr>
            <p:ph type="title" orient="vert"/>
          </p:nvPr>
        </p:nvSpPr>
        <p:spPr>
          <a:xfrm>
            <a:off x="6659563" y="76200"/>
            <a:ext cx="2143125"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71608-C51C-4B31-80D2-E69E020349C2}"/>
              </a:ext>
            </a:extLst>
          </p:cNvPr>
          <p:cNvSpPr>
            <a:spLocks noGrp="1"/>
          </p:cNvSpPr>
          <p:nvPr>
            <p:ph type="body" orient="vert" idx="1"/>
          </p:nvPr>
        </p:nvSpPr>
        <p:spPr>
          <a:xfrm>
            <a:off x="228600" y="76200"/>
            <a:ext cx="6278563"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646478A-46EA-41DA-B128-6D92ADAC939F}"/>
              </a:ext>
            </a:extLst>
          </p:cNvPr>
          <p:cNvSpPr>
            <a:spLocks noGrp="1"/>
          </p:cNvSpPr>
          <p:nvPr>
            <p:ph type="ftr" sz="quarter" idx="10"/>
          </p:nvPr>
        </p:nvSpPr>
        <p:spPr/>
        <p:txBody>
          <a:bodyPr/>
          <a:lstStyle>
            <a:lvl1pPr>
              <a:defRPr/>
            </a:lvl1pPr>
          </a:lstStyle>
          <a:p>
            <a:r>
              <a:rPr lang="en-US" altLang="en-US"/>
              <a:t>Copyright © 2001, 2003, Andrew W. Moore</a:t>
            </a:r>
          </a:p>
        </p:txBody>
      </p:sp>
    </p:spTree>
    <p:extLst>
      <p:ext uri="{BB962C8B-B14F-4D97-AF65-F5344CB8AC3E}">
        <p14:creationId xmlns:p14="http://schemas.microsoft.com/office/powerpoint/2010/main" val="426607414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709F-AD2A-40EE-992A-A77B7C285067}"/>
              </a:ext>
            </a:extLst>
          </p:cNvPr>
          <p:cNvSpPr>
            <a:spLocks noGrp="1"/>
          </p:cNvSpPr>
          <p:nvPr>
            <p:ph type="title"/>
          </p:nvPr>
        </p:nvSpPr>
        <p:spPr>
          <a:xfrm>
            <a:off x="228600" y="76200"/>
            <a:ext cx="8534400"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CF55AC-994F-47BC-AB67-A063ACF81177}"/>
              </a:ext>
            </a:extLst>
          </p:cNvPr>
          <p:cNvSpPr>
            <a:spLocks noGrp="1"/>
          </p:cNvSpPr>
          <p:nvPr>
            <p:ph type="body" sz="half" idx="1"/>
          </p:nvPr>
        </p:nvSpPr>
        <p:spPr>
          <a:xfrm>
            <a:off x="228600" y="762000"/>
            <a:ext cx="421005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FB633F-06EA-46ED-98B6-19DADA98288F}"/>
              </a:ext>
            </a:extLst>
          </p:cNvPr>
          <p:cNvSpPr>
            <a:spLocks noGrp="1"/>
          </p:cNvSpPr>
          <p:nvPr>
            <p:ph sz="half" idx="2"/>
          </p:nvPr>
        </p:nvSpPr>
        <p:spPr>
          <a:xfrm>
            <a:off x="4591050" y="762000"/>
            <a:ext cx="4211638"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2C8DE8A-63E1-4F00-B4CC-3E6355704BCA}"/>
              </a:ext>
            </a:extLst>
          </p:cNvPr>
          <p:cNvSpPr>
            <a:spLocks noGrp="1"/>
          </p:cNvSpPr>
          <p:nvPr>
            <p:ph type="ftr" sz="quarter" idx="10"/>
          </p:nvPr>
        </p:nvSpPr>
        <p:spPr>
          <a:xfrm>
            <a:off x="228600" y="6502400"/>
            <a:ext cx="5076825" cy="257175"/>
          </a:xfrm>
        </p:spPr>
        <p:txBody>
          <a:bodyPr/>
          <a:lstStyle>
            <a:lvl1pPr>
              <a:defRPr/>
            </a:lvl1pPr>
          </a:lstStyle>
          <a:p>
            <a:r>
              <a:rPr lang="en-US" altLang="en-US"/>
              <a:t>Copyright © 2001, 2003, Andrew W. Moore</a:t>
            </a:r>
          </a:p>
        </p:txBody>
      </p:sp>
    </p:spTree>
    <p:extLst>
      <p:ext uri="{BB962C8B-B14F-4D97-AF65-F5344CB8AC3E}">
        <p14:creationId xmlns:p14="http://schemas.microsoft.com/office/powerpoint/2010/main" val="10933342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16EF-7952-4E8E-B536-01DA87441F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686664-E329-4B9F-9641-621C72E628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241C08C-C8AA-46EE-91BD-996D5C6FF4DB}"/>
              </a:ext>
            </a:extLst>
          </p:cNvPr>
          <p:cNvSpPr>
            <a:spLocks noGrp="1"/>
          </p:cNvSpPr>
          <p:nvPr>
            <p:ph type="ftr" sz="quarter" idx="10"/>
          </p:nvPr>
        </p:nvSpPr>
        <p:spPr/>
        <p:txBody>
          <a:bodyPr/>
          <a:lstStyle>
            <a:lvl1pPr>
              <a:defRPr/>
            </a:lvl1pPr>
          </a:lstStyle>
          <a:p>
            <a:r>
              <a:rPr lang="en-US" altLang="en-US"/>
              <a:t>Copyright © 2001, 2003, Andrew W. Moore</a:t>
            </a:r>
          </a:p>
        </p:txBody>
      </p:sp>
    </p:spTree>
    <p:extLst>
      <p:ext uri="{BB962C8B-B14F-4D97-AF65-F5344CB8AC3E}">
        <p14:creationId xmlns:p14="http://schemas.microsoft.com/office/powerpoint/2010/main" val="32988222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8B96-93FD-4ED0-B073-ACABFD334378}"/>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A12C2D-75D2-4CD0-BA2C-66553F186B7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7A3C79A3-758C-4E27-96FA-C30EE13DD779}"/>
              </a:ext>
            </a:extLst>
          </p:cNvPr>
          <p:cNvSpPr>
            <a:spLocks noGrp="1"/>
          </p:cNvSpPr>
          <p:nvPr>
            <p:ph type="ftr" sz="quarter" idx="10"/>
          </p:nvPr>
        </p:nvSpPr>
        <p:spPr/>
        <p:txBody>
          <a:bodyPr/>
          <a:lstStyle>
            <a:lvl1pPr>
              <a:defRPr/>
            </a:lvl1pPr>
          </a:lstStyle>
          <a:p>
            <a:r>
              <a:rPr lang="en-US" altLang="en-US"/>
              <a:t>Copyright © 2001, 2003, Andrew W. Moore</a:t>
            </a:r>
          </a:p>
        </p:txBody>
      </p:sp>
    </p:spTree>
    <p:extLst>
      <p:ext uri="{BB962C8B-B14F-4D97-AF65-F5344CB8AC3E}">
        <p14:creationId xmlns:p14="http://schemas.microsoft.com/office/powerpoint/2010/main" val="4617589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88E4-C8AC-4485-B5F3-3296D986C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15010-CD07-4011-99AE-B10E96AA5C8F}"/>
              </a:ext>
            </a:extLst>
          </p:cNvPr>
          <p:cNvSpPr>
            <a:spLocks noGrp="1"/>
          </p:cNvSpPr>
          <p:nvPr>
            <p:ph sz="half" idx="1"/>
          </p:nvPr>
        </p:nvSpPr>
        <p:spPr>
          <a:xfrm>
            <a:off x="228600" y="762000"/>
            <a:ext cx="421005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934FD1-8CD2-464E-9774-2F2F329994CA}"/>
              </a:ext>
            </a:extLst>
          </p:cNvPr>
          <p:cNvSpPr>
            <a:spLocks noGrp="1"/>
          </p:cNvSpPr>
          <p:nvPr>
            <p:ph sz="half" idx="2"/>
          </p:nvPr>
        </p:nvSpPr>
        <p:spPr>
          <a:xfrm>
            <a:off x="4591050" y="762000"/>
            <a:ext cx="4211638"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1A4F825-2821-4946-B084-50A6D8B70537}"/>
              </a:ext>
            </a:extLst>
          </p:cNvPr>
          <p:cNvSpPr>
            <a:spLocks noGrp="1"/>
          </p:cNvSpPr>
          <p:nvPr>
            <p:ph type="ftr" sz="quarter" idx="10"/>
          </p:nvPr>
        </p:nvSpPr>
        <p:spPr/>
        <p:txBody>
          <a:bodyPr/>
          <a:lstStyle>
            <a:lvl1pPr>
              <a:defRPr/>
            </a:lvl1pPr>
          </a:lstStyle>
          <a:p>
            <a:r>
              <a:rPr lang="en-US" altLang="en-US"/>
              <a:t>Copyright © 2001, 2003, Andrew W. Moore</a:t>
            </a:r>
          </a:p>
        </p:txBody>
      </p:sp>
    </p:spTree>
    <p:extLst>
      <p:ext uri="{BB962C8B-B14F-4D97-AF65-F5344CB8AC3E}">
        <p14:creationId xmlns:p14="http://schemas.microsoft.com/office/powerpoint/2010/main" val="23566544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127B-83E4-422A-A24E-6355B0EB865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974FFC-C9D3-4EAD-81DD-6824F2172BE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8570D-8C88-4B59-8575-8034764D38F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2849FA-11A7-4A2E-B92B-F223E665E76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A13A7-E07E-4CE2-A906-7D6ED5FA9DD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452DA89B-2D7C-4479-929F-36EC5B889C96}"/>
              </a:ext>
            </a:extLst>
          </p:cNvPr>
          <p:cNvSpPr>
            <a:spLocks noGrp="1"/>
          </p:cNvSpPr>
          <p:nvPr>
            <p:ph type="ftr" sz="quarter" idx="10"/>
          </p:nvPr>
        </p:nvSpPr>
        <p:spPr/>
        <p:txBody>
          <a:bodyPr/>
          <a:lstStyle>
            <a:lvl1pPr>
              <a:defRPr/>
            </a:lvl1pPr>
          </a:lstStyle>
          <a:p>
            <a:r>
              <a:rPr lang="en-US" altLang="en-US"/>
              <a:t>Copyright © 2001, 2003, Andrew W. Moore</a:t>
            </a:r>
          </a:p>
        </p:txBody>
      </p:sp>
    </p:spTree>
    <p:extLst>
      <p:ext uri="{BB962C8B-B14F-4D97-AF65-F5344CB8AC3E}">
        <p14:creationId xmlns:p14="http://schemas.microsoft.com/office/powerpoint/2010/main" val="114002878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E22E-40C6-4F21-B032-5F28405C277E}"/>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2F4E79ED-A0AD-4815-908E-A3DF470C44D5}"/>
              </a:ext>
            </a:extLst>
          </p:cNvPr>
          <p:cNvSpPr>
            <a:spLocks noGrp="1"/>
          </p:cNvSpPr>
          <p:nvPr>
            <p:ph type="ftr" sz="quarter" idx="10"/>
          </p:nvPr>
        </p:nvSpPr>
        <p:spPr/>
        <p:txBody>
          <a:bodyPr/>
          <a:lstStyle>
            <a:lvl1pPr>
              <a:defRPr/>
            </a:lvl1pPr>
          </a:lstStyle>
          <a:p>
            <a:r>
              <a:rPr lang="en-US" altLang="en-US"/>
              <a:t>Copyright © 2001, 2003, Andrew W. Moore</a:t>
            </a:r>
          </a:p>
        </p:txBody>
      </p:sp>
    </p:spTree>
    <p:extLst>
      <p:ext uri="{BB962C8B-B14F-4D97-AF65-F5344CB8AC3E}">
        <p14:creationId xmlns:p14="http://schemas.microsoft.com/office/powerpoint/2010/main" val="31084752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4CE3AE-D43A-4E6D-871B-04D893ACD2FB}"/>
              </a:ext>
            </a:extLst>
          </p:cNvPr>
          <p:cNvSpPr>
            <a:spLocks noGrp="1"/>
          </p:cNvSpPr>
          <p:nvPr>
            <p:ph type="ftr" sz="quarter" idx="10"/>
          </p:nvPr>
        </p:nvSpPr>
        <p:spPr/>
        <p:txBody>
          <a:bodyPr/>
          <a:lstStyle>
            <a:lvl1pPr>
              <a:defRPr/>
            </a:lvl1pPr>
          </a:lstStyle>
          <a:p>
            <a:r>
              <a:rPr lang="en-US" altLang="en-US"/>
              <a:t>Copyright © 2001, 2003, Andrew W. Moore</a:t>
            </a:r>
          </a:p>
        </p:txBody>
      </p:sp>
    </p:spTree>
    <p:extLst>
      <p:ext uri="{BB962C8B-B14F-4D97-AF65-F5344CB8AC3E}">
        <p14:creationId xmlns:p14="http://schemas.microsoft.com/office/powerpoint/2010/main" val="4615643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9C09-EAB3-4EC1-A686-F72DAA73F2C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9CBE71-E9A0-4045-9E52-12532F6C584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3F2DDD-8407-4756-A384-25DF7914BFD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2E34E98B-2257-4376-A547-D795D7BCA011}"/>
              </a:ext>
            </a:extLst>
          </p:cNvPr>
          <p:cNvSpPr>
            <a:spLocks noGrp="1"/>
          </p:cNvSpPr>
          <p:nvPr>
            <p:ph type="ftr" sz="quarter" idx="10"/>
          </p:nvPr>
        </p:nvSpPr>
        <p:spPr/>
        <p:txBody>
          <a:bodyPr/>
          <a:lstStyle>
            <a:lvl1pPr>
              <a:defRPr/>
            </a:lvl1pPr>
          </a:lstStyle>
          <a:p>
            <a:r>
              <a:rPr lang="en-US" altLang="en-US"/>
              <a:t>Copyright © 2001, 2003, Andrew W. Moore</a:t>
            </a:r>
          </a:p>
        </p:txBody>
      </p:sp>
    </p:spTree>
    <p:extLst>
      <p:ext uri="{BB962C8B-B14F-4D97-AF65-F5344CB8AC3E}">
        <p14:creationId xmlns:p14="http://schemas.microsoft.com/office/powerpoint/2010/main" val="84626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9DC9-1B33-4184-B0FC-2903A4B22012}"/>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3C62A-5D67-4A6E-A3EE-1B775846FBF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D28A3D-44CD-4F34-9389-3D464FBD3EA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2D6C481A-851F-4BAC-8E40-FC21AB0DCBE7}"/>
              </a:ext>
            </a:extLst>
          </p:cNvPr>
          <p:cNvSpPr>
            <a:spLocks noGrp="1"/>
          </p:cNvSpPr>
          <p:nvPr>
            <p:ph type="ftr" sz="quarter" idx="10"/>
          </p:nvPr>
        </p:nvSpPr>
        <p:spPr/>
        <p:txBody>
          <a:bodyPr/>
          <a:lstStyle>
            <a:lvl1pPr>
              <a:defRPr/>
            </a:lvl1pPr>
          </a:lstStyle>
          <a:p>
            <a:r>
              <a:rPr lang="en-US" altLang="en-US"/>
              <a:t>Copyright © 2001, 2003, Andrew W. Moore</a:t>
            </a:r>
          </a:p>
        </p:txBody>
      </p:sp>
    </p:spTree>
    <p:extLst>
      <p:ext uri="{BB962C8B-B14F-4D97-AF65-F5344CB8AC3E}">
        <p14:creationId xmlns:p14="http://schemas.microsoft.com/office/powerpoint/2010/main" val="7424437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1" name="Rectangle 9">
            <a:extLst>
              <a:ext uri="{FF2B5EF4-FFF2-40B4-BE49-F238E27FC236}">
                <a16:creationId xmlns:a16="http://schemas.microsoft.com/office/drawing/2014/main" id="{33EAE076-E56D-4303-86DB-133393CECB73}"/>
              </a:ext>
            </a:extLst>
          </p:cNvPr>
          <p:cNvSpPr>
            <a:spLocks noGrp="1" noChangeArrowheads="1"/>
          </p:cNvSpPr>
          <p:nvPr>
            <p:ph type="title"/>
          </p:nvPr>
        </p:nvSpPr>
        <p:spPr bwMode="auto">
          <a:xfrm>
            <a:off x="228600" y="76200"/>
            <a:ext cx="8534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4522" name="Rectangle 10">
            <a:extLst>
              <a:ext uri="{FF2B5EF4-FFF2-40B4-BE49-F238E27FC236}">
                <a16:creationId xmlns:a16="http://schemas.microsoft.com/office/drawing/2014/main" id="{5538BF65-28D0-46E9-B448-28C6F26886C9}"/>
              </a:ext>
            </a:extLst>
          </p:cNvPr>
          <p:cNvSpPr>
            <a:spLocks noGrp="1" noChangeArrowheads="1"/>
          </p:cNvSpPr>
          <p:nvPr>
            <p:ph type="body" idx="1"/>
          </p:nvPr>
        </p:nvSpPr>
        <p:spPr bwMode="auto">
          <a:xfrm>
            <a:off x="228600" y="762000"/>
            <a:ext cx="8574088"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24" name="Rectangle 12">
            <a:extLst>
              <a:ext uri="{FF2B5EF4-FFF2-40B4-BE49-F238E27FC236}">
                <a16:creationId xmlns:a16="http://schemas.microsoft.com/office/drawing/2014/main" id="{24225C28-217A-47F9-A27F-EC67DEF3E0CC}"/>
              </a:ext>
            </a:extLst>
          </p:cNvPr>
          <p:cNvSpPr>
            <a:spLocks noGrp="1" noChangeArrowheads="1"/>
          </p:cNvSpPr>
          <p:nvPr>
            <p:ph type="ftr" sz="quarter" idx="3"/>
          </p:nvPr>
        </p:nvSpPr>
        <p:spPr bwMode="auto">
          <a:xfrm>
            <a:off x="228600" y="6502400"/>
            <a:ext cx="50768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defRPr sz="1200">
                <a:solidFill>
                  <a:schemeClr val="bg2"/>
                </a:solidFill>
              </a:defRPr>
            </a:lvl1pPr>
          </a:lstStyle>
          <a:p>
            <a:r>
              <a:rPr lang="en-US" altLang="en-US"/>
              <a:t>Copyright © 2001, 2003, Andrew W. Moore</a:t>
            </a:r>
          </a:p>
        </p:txBody>
      </p:sp>
      <p:sp>
        <p:nvSpPr>
          <p:cNvPr id="64527" name="Text Box 15">
            <a:extLst>
              <a:ext uri="{FF2B5EF4-FFF2-40B4-BE49-F238E27FC236}">
                <a16:creationId xmlns:a16="http://schemas.microsoft.com/office/drawing/2014/main" id="{EA453423-8A69-4C69-BFEC-3086879FD78F}"/>
              </a:ext>
            </a:extLst>
          </p:cNvPr>
          <p:cNvSpPr txBox="1">
            <a:spLocks noChangeArrowheads="1"/>
          </p:cNvSpPr>
          <p:nvPr/>
        </p:nvSpPr>
        <p:spPr bwMode="auto">
          <a:xfrm>
            <a:off x="5227638" y="6484938"/>
            <a:ext cx="3581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buClrTx/>
            </a:pPr>
            <a:r>
              <a:rPr lang="en-US" altLang="en-US" sz="1200"/>
              <a:t>Support Vector Machines: Slide </a:t>
            </a:r>
            <a:fld id="{67465F9B-1B54-4266-B3B4-A6904E4B1965}" type="slidenum">
              <a:rPr lang="en-US" altLang="en-US" sz="1200"/>
              <a:pPr algn="r">
                <a:buClrTx/>
              </a:pPr>
              <a:t>‹#›</a:t>
            </a:fld>
            <a:endParaRPr lang="en-US" altLang="en-US" sz="120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p:hf sldNum="0" hdr="0" dt="0"/>
  <p:txStyles>
    <p:titleStyle>
      <a:lvl1pPr algn="ctr" rtl="0" fontAlgn="base">
        <a:spcBef>
          <a:spcPct val="0"/>
        </a:spcBef>
        <a:spcAft>
          <a:spcPct val="0"/>
        </a:spcAft>
        <a:defRPr sz="4400" kern="1200">
          <a:solidFill>
            <a:srgbClr val="006600"/>
          </a:solidFill>
          <a:latin typeface="+mj-lt"/>
          <a:ea typeface="+mj-ea"/>
          <a:cs typeface="+mj-cs"/>
        </a:defRPr>
      </a:lvl1pPr>
      <a:lvl2pPr algn="ctr" rtl="0" fontAlgn="base">
        <a:spcBef>
          <a:spcPct val="0"/>
        </a:spcBef>
        <a:spcAft>
          <a:spcPct val="0"/>
        </a:spcAft>
        <a:defRPr sz="4400">
          <a:solidFill>
            <a:srgbClr val="006600"/>
          </a:solidFill>
          <a:latin typeface="Tahoma" panose="020B0604030504040204" pitchFamily="34" charset="0"/>
        </a:defRPr>
      </a:lvl2pPr>
      <a:lvl3pPr algn="ctr" rtl="0" fontAlgn="base">
        <a:spcBef>
          <a:spcPct val="0"/>
        </a:spcBef>
        <a:spcAft>
          <a:spcPct val="0"/>
        </a:spcAft>
        <a:defRPr sz="4400">
          <a:solidFill>
            <a:srgbClr val="006600"/>
          </a:solidFill>
          <a:latin typeface="Tahoma" panose="020B0604030504040204" pitchFamily="34" charset="0"/>
        </a:defRPr>
      </a:lvl3pPr>
      <a:lvl4pPr algn="ctr" rtl="0" fontAlgn="base">
        <a:spcBef>
          <a:spcPct val="0"/>
        </a:spcBef>
        <a:spcAft>
          <a:spcPct val="0"/>
        </a:spcAft>
        <a:defRPr sz="4400">
          <a:solidFill>
            <a:srgbClr val="006600"/>
          </a:solidFill>
          <a:latin typeface="Tahoma" panose="020B0604030504040204" pitchFamily="34" charset="0"/>
        </a:defRPr>
      </a:lvl4pPr>
      <a:lvl5pPr algn="ctr" rtl="0" fontAlgn="base">
        <a:spcBef>
          <a:spcPct val="0"/>
        </a:spcBef>
        <a:spcAft>
          <a:spcPct val="0"/>
        </a:spcAft>
        <a:defRPr sz="4400">
          <a:solidFill>
            <a:srgbClr val="006600"/>
          </a:solidFill>
          <a:latin typeface="Tahoma" panose="020B0604030504040204" pitchFamily="34" charset="0"/>
        </a:defRPr>
      </a:lvl5pPr>
      <a:lvl6pPr marL="457200" algn="ctr" rtl="0" fontAlgn="base">
        <a:spcBef>
          <a:spcPct val="0"/>
        </a:spcBef>
        <a:spcAft>
          <a:spcPct val="0"/>
        </a:spcAft>
        <a:defRPr sz="4400">
          <a:solidFill>
            <a:srgbClr val="006600"/>
          </a:solidFill>
          <a:latin typeface="Tahoma" panose="020B0604030504040204" pitchFamily="34" charset="0"/>
        </a:defRPr>
      </a:lvl6pPr>
      <a:lvl7pPr marL="914400" algn="ctr" rtl="0" fontAlgn="base">
        <a:spcBef>
          <a:spcPct val="0"/>
        </a:spcBef>
        <a:spcAft>
          <a:spcPct val="0"/>
        </a:spcAft>
        <a:defRPr sz="4400">
          <a:solidFill>
            <a:srgbClr val="006600"/>
          </a:solidFill>
          <a:latin typeface="Tahoma" panose="020B0604030504040204" pitchFamily="34" charset="0"/>
        </a:defRPr>
      </a:lvl7pPr>
      <a:lvl8pPr marL="1371600" algn="ctr" rtl="0" fontAlgn="base">
        <a:spcBef>
          <a:spcPct val="0"/>
        </a:spcBef>
        <a:spcAft>
          <a:spcPct val="0"/>
        </a:spcAft>
        <a:defRPr sz="4400">
          <a:solidFill>
            <a:srgbClr val="006600"/>
          </a:solidFill>
          <a:latin typeface="Tahoma" panose="020B0604030504040204" pitchFamily="34" charset="0"/>
        </a:defRPr>
      </a:lvl8pPr>
      <a:lvl9pPr marL="1828800" algn="ctr" rtl="0" fontAlgn="base">
        <a:spcBef>
          <a:spcPct val="0"/>
        </a:spcBef>
        <a:spcAft>
          <a:spcPct val="0"/>
        </a:spcAft>
        <a:defRPr sz="4400">
          <a:solidFill>
            <a:srgbClr val="006600"/>
          </a:solidFill>
          <a:latin typeface="Tahoma" panose="020B0604030504040204" pitchFamily="34" charset="0"/>
        </a:defRPr>
      </a:lvl9pPr>
    </p:titleStyle>
    <p:bodyStyle>
      <a:lvl1pPr marL="342900" indent="-342900" algn="l" rtl="0" fontAlgn="base">
        <a:spcBef>
          <a:spcPct val="20000"/>
        </a:spcBef>
        <a:spcAft>
          <a:spcPct val="0"/>
        </a:spcAft>
        <a:buClr>
          <a:schemeClr val="tx1"/>
        </a:buClr>
        <a:buChar char="•"/>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s.cmu.edu/~awm/tutorial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3.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8.bin"/><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11.bin"/><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9.wmf"/><Relationship Id="rId5" Type="http://schemas.openxmlformats.org/officeDocument/2006/relationships/oleObject" Target="../embeddings/oleObject17.bin"/><Relationship Id="rId4" Type="http://schemas.openxmlformats.org/officeDocument/2006/relationships/image" Target="../media/image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9.wmf"/><Relationship Id="rId5" Type="http://schemas.openxmlformats.org/officeDocument/2006/relationships/oleObject" Target="../embeddings/oleObject19.bin"/><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9.wmf"/><Relationship Id="rId5" Type="http://schemas.openxmlformats.org/officeDocument/2006/relationships/oleObject" Target="../embeddings/oleObject21.bin"/><Relationship Id="rId4" Type="http://schemas.openxmlformats.org/officeDocument/2006/relationships/image" Target="../media/image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9.wmf"/><Relationship Id="rId5" Type="http://schemas.openxmlformats.org/officeDocument/2006/relationships/oleObject" Target="../embeddings/oleObject23.bin"/><Relationship Id="rId4" Type="http://schemas.openxmlformats.org/officeDocument/2006/relationships/image" Target="../media/image4.wmf"/></Relationships>
</file>

<file path=ppt/slides/_rels/slide37.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11.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27.bin"/><Relationship Id="rId14" Type="http://schemas.openxmlformats.org/officeDocument/2006/relationships/image" Target="../media/image15.wmf"/></Relationships>
</file>

<file path=ppt/slides/_rels/slide38.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12.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33.bin"/><Relationship Id="rId14" Type="http://schemas.openxmlformats.org/officeDocument/2006/relationships/image" Target="../media/image10.wmf"/></Relationships>
</file>

<file path=ppt/slides/_rels/slide39.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11.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39.bin"/><Relationship Id="rId1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16.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1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1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19.wmf"/><Relationship Id="rId5" Type="http://schemas.openxmlformats.org/officeDocument/2006/relationships/oleObject" Target="../embeddings/oleObject46.bin"/><Relationship Id="rId4" Type="http://schemas.openxmlformats.org/officeDocument/2006/relationships/image" Target="../media/image18.wmf"/></Relationships>
</file>

<file path=ppt/slides/_rels/slide47.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2.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15.wmf"/><Relationship Id="rId4" Type="http://schemas.openxmlformats.org/officeDocument/2006/relationships/image" Target="../media/image20.wmf"/><Relationship Id="rId9" Type="http://schemas.openxmlformats.org/officeDocument/2006/relationships/oleObject" Target="../embeddings/oleObject50.bin"/><Relationship Id="rId14" Type="http://schemas.openxmlformats.org/officeDocument/2006/relationships/image" Target="../media/image10.wmf"/></Relationships>
</file>

<file path=ppt/slides/_rels/slide48.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12.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15.wmf"/><Relationship Id="rId4" Type="http://schemas.openxmlformats.org/officeDocument/2006/relationships/image" Target="../media/image20.wmf"/><Relationship Id="rId9" Type="http://schemas.openxmlformats.org/officeDocument/2006/relationships/oleObject" Target="../embeddings/oleObject56.bin"/><Relationship Id="rId14" Type="http://schemas.openxmlformats.org/officeDocument/2006/relationships/image" Target="../media/image10.wmf"/></Relationships>
</file>

<file path=ppt/slides/_rels/slide4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26.w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23.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6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31.wmf"/><Relationship Id="rId2" Type="http://schemas.openxmlformats.org/officeDocument/2006/relationships/slideLayout" Target="../slideLayouts/slideLayout6.xml"/><Relationship Id="rId16" Type="http://schemas.openxmlformats.org/officeDocument/2006/relationships/image" Target="../media/image33.wmf"/><Relationship Id="rId1" Type="http://schemas.openxmlformats.org/officeDocument/2006/relationships/vmlDrawing" Target="../drawings/vmlDrawing23.vml"/><Relationship Id="rId6" Type="http://schemas.openxmlformats.org/officeDocument/2006/relationships/image" Target="../media/image28.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67.bin"/><Relationship Id="rId14" Type="http://schemas.openxmlformats.org/officeDocument/2006/relationships/image" Target="../media/image32.wmf"/></Relationships>
</file>

<file path=ppt/slides/_rels/slide51.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32.wmf"/><Relationship Id="rId2" Type="http://schemas.openxmlformats.org/officeDocument/2006/relationships/slideLayout" Target="../slideLayouts/slideLayout6.xml"/><Relationship Id="rId16" Type="http://schemas.openxmlformats.org/officeDocument/2006/relationships/image" Target="../media/image28.wmf"/><Relationship Id="rId1" Type="http://schemas.openxmlformats.org/officeDocument/2006/relationships/vmlDrawing" Target="../drawings/vmlDrawing24.vml"/><Relationship Id="rId6" Type="http://schemas.openxmlformats.org/officeDocument/2006/relationships/image" Target="../media/image29.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31.wmf"/><Relationship Id="rId4" Type="http://schemas.openxmlformats.org/officeDocument/2006/relationships/image" Target="../media/image27.wmf"/><Relationship Id="rId9" Type="http://schemas.openxmlformats.org/officeDocument/2006/relationships/oleObject" Target="../embeddings/oleObject74.bin"/><Relationship Id="rId14" Type="http://schemas.openxmlformats.org/officeDocument/2006/relationships/image" Target="../media/image33.wmf"/></Relationships>
</file>

<file path=ppt/slides/_rels/slide52.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12.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15.wmf"/><Relationship Id="rId4" Type="http://schemas.openxmlformats.org/officeDocument/2006/relationships/image" Target="../media/image34.wmf"/><Relationship Id="rId9" Type="http://schemas.openxmlformats.org/officeDocument/2006/relationships/oleObject" Target="../embeddings/oleObject81.bin"/><Relationship Id="rId14" Type="http://schemas.openxmlformats.org/officeDocument/2006/relationships/image" Target="../media/image10.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34.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36.wmf"/><Relationship Id="rId4" Type="http://schemas.openxmlformats.org/officeDocument/2006/relationships/image" Target="../media/image35.wmf"/><Relationship Id="rId9" Type="http://schemas.openxmlformats.org/officeDocument/2006/relationships/oleObject" Target="../embeddings/oleObject87.bin"/><Relationship Id="rId14" Type="http://schemas.openxmlformats.org/officeDocument/2006/relationships/image" Target="../media/image15.wmf"/></Relationships>
</file>

<file path=ppt/slides/_rels/slide5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34.w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37.wmf"/><Relationship Id="rId4" Type="http://schemas.openxmlformats.org/officeDocument/2006/relationships/image" Target="../media/image35.wmf"/><Relationship Id="rId9" Type="http://schemas.openxmlformats.org/officeDocument/2006/relationships/oleObject" Target="../embeddings/oleObject93.bin"/><Relationship Id="rId14" Type="http://schemas.openxmlformats.org/officeDocument/2006/relationships/image" Target="../media/image15.wmf"/></Relationships>
</file>

<file path=ppt/slides/_rels/slide56.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34.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99.bin"/><Relationship Id="rId14" Type="http://schemas.openxmlformats.org/officeDocument/2006/relationships/image" Target="../media/image15.wmf"/></Relationships>
</file>

<file path=ppt/slides/_rels/slide57.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07.bin"/><Relationship Id="rId18" Type="http://schemas.openxmlformats.org/officeDocument/2006/relationships/image" Target="../media/image41.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4.wmf"/><Relationship Id="rId17" Type="http://schemas.openxmlformats.org/officeDocument/2006/relationships/oleObject" Target="../embeddings/oleObject109.bin"/><Relationship Id="rId2" Type="http://schemas.openxmlformats.org/officeDocument/2006/relationships/slideLayout" Target="../slideLayouts/slideLayout6.xml"/><Relationship Id="rId16" Type="http://schemas.openxmlformats.org/officeDocument/2006/relationships/image" Target="../media/image40.wmf"/><Relationship Id="rId1" Type="http://schemas.openxmlformats.org/officeDocument/2006/relationships/vmlDrawing" Target="../drawings/vmlDrawing29.vml"/><Relationship Id="rId6" Type="http://schemas.openxmlformats.org/officeDocument/2006/relationships/image" Target="../media/image34.w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oleObject" Target="../embeddings/oleObject108.bin"/><Relationship Id="rId10" Type="http://schemas.openxmlformats.org/officeDocument/2006/relationships/image" Target="../media/image39.wmf"/><Relationship Id="rId4" Type="http://schemas.openxmlformats.org/officeDocument/2006/relationships/image" Target="../media/image35.wmf"/><Relationship Id="rId9" Type="http://schemas.openxmlformats.org/officeDocument/2006/relationships/oleObject" Target="../embeddings/oleObject105.bin"/><Relationship Id="rId14" Type="http://schemas.openxmlformats.org/officeDocument/2006/relationships/image" Target="../media/image15.wmf"/></Relationships>
</file>

<file path=ppt/slides/_rels/slide5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15.bin"/><Relationship Id="rId18" Type="http://schemas.openxmlformats.org/officeDocument/2006/relationships/image" Target="../media/image41.w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4.wmf"/><Relationship Id="rId17" Type="http://schemas.openxmlformats.org/officeDocument/2006/relationships/oleObject" Target="../embeddings/oleObject117.bin"/><Relationship Id="rId2" Type="http://schemas.openxmlformats.org/officeDocument/2006/relationships/slideLayout" Target="../slideLayouts/slideLayout6.xml"/><Relationship Id="rId16" Type="http://schemas.openxmlformats.org/officeDocument/2006/relationships/image" Target="../media/image40.wmf"/><Relationship Id="rId1" Type="http://schemas.openxmlformats.org/officeDocument/2006/relationships/vmlDrawing" Target="../drawings/vmlDrawing30.vml"/><Relationship Id="rId6" Type="http://schemas.openxmlformats.org/officeDocument/2006/relationships/image" Target="../media/image34.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39.wmf"/><Relationship Id="rId4" Type="http://schemas.openxmlformats.org/officeDocument/2006/relationships/image" Target="../media/image35.wmf"/><Relationship Id="rId9" Type="http://schemas.openxmlformats.org/officeDocument/2006/relationships/oleObject" Target="../embeddings/oleObject113.bin"/><Relationship Id="rId14" Type="http://schemas.openxmlformats.org/officeDocument/2006/relationships/image" Target="../media/image15.wmf"/></Relationships>
</file>

<file path=ppt/slides/_rels/slide59.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123.bin"/><Relationship Id="rId18" Type="http://schemas.openxmlformats.org/officeDocument/2006/relationships/image" Target="../media/image10.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5.wmf"/><Relationship Id="rId17" Type="http://schemas.openxmlformats.org/officeDocument/2006/relationships/oleObject" Target="../embeddings/oleObject125.bin"/><Relationship Id="rId2" Type="http://schemas.openxmlformats.org/officeDocument/2006/relationships/slideLayout" Target="../slideLayouts/slideLayout6.xml"/><Relationship Id="rId16" Type="http://schemas.openxmlformats.org/officeDocument/2006/relationships/image" Target="../media/image41.wmf"/><Relationship Id="rId1" Type="http://schemas.openxmlformats.org/officeDocument/2006/relationships/vmlDrawing" Target="../drawings/vmlDrawing31.vml"/><Relationship Id="rId6" Type="http://schemas.openxmlformats.org/officeDocument/2006/relationships/image" Target="../media/image12.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4.wmf"/><Relationship Id="rId4" Type="http://schemas.openxmlformats.org/officeDocument/2006/relationships/image" Target="../media/image34.wmf"/><Relationship Id="rId9" Type="http://schemas.openxmlformats.org/officeDocument/2006/relationships/oleObject" Target="../embeddings/oleObject121.bin"/><Relationship Id="rId14" Type="http://schemas.openxmlformats.org/officeDocument/2006/relationships/image" Target="../media/image4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43.wmf"/><Relationship Id="rId5" Type="http://schemas.openxmlformats.org/officeDocument/2006/relationships/oleObject" Target="../embeddings/oleObject127.bin"/><Relationship Id="rId4" Type="http://schemas.openxmlformats.org/officeDocument/2006/relationships/image" Target="../media/image42.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4.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a:extLst>
              <a:ext uri="{FF2B5EF4-FFF2-40B4-BE49-F238E27FC236}">
                <a16:creationId xmlns:a16="http://schemas.microsoft.com/office/drawing/2014/main" id="{E7F6C610-82C0-4627-B891-97FF07120CAD}"/>
              </a:ext>
            </a:extLst>
          </p:cNvPr>
          <p:cNvSpPr>
            <a:spLocks noGrp="1" noChangeArrowheads="1"/>
          </p:cNvSpPr>
          <p:nvPr>
            <p:ph type="dt" sz="half" idx="2"/>
          </p:nvPr>
        </p:nvSpPr>
        <p:spPr/>
        <p:txBody>
          <a:bodyPr/>
          <a:lstStyle/>
          <a:p>
            <a:r>
              <a:rPr lang="en-US" altLang="en-US"/>
              <a:t>Nov 23rd, 2001</a:t>
            </a:r>
          </a:p>
        </p:txBody>
      </p:sp>
      <p:sp>
        <p:nvSpPr>
          <p:cNvPr id="6" name="Rectangle 15">
            <a:extLst>
              <a:ext uri="{FF2B5EF4-FFF2-40B4-BE49-F238E27FC236}">
                <a16:creationId xmlns:a16="http://schemas.microsoft.com/office/drawing/2014/main" id="{B532DBC9-0DA1-47F7-B7C6-80167FF07188}"/>
              </a:ext>
            </a:extLst>
          </p:cNvPr>
          <p:cNvSpPr>
            <a:spLocks noGrp="1" noChangeArrowheads="1"/>
          </p:cNvSpPr>
          <p:nvPr>
            <p:ph type="ftr" sz="quarter" idx="3"/>
          </p:nvPr>
        </p:nvSpPr>
        <p:spPr/>
        <p:txBody>
          <a:bodyPr/>
          <a:lstStyle/>
          <a:p>
            <a:r>
              <a:rPr lang="en-US" altLang="en-US"/>
              <a:t>Copyright © 2001, 2003, Andrew W. Moore</a:t>
            </a:r>
          </a:p>
        </p:txBody>
      </p:sp>
      <p:sp>
        <p:nvSpPr>
          <p:cNvPr id="563202" name="Rectangle 2">
            <a:extLst>
              <a:ext uri="{FF2B5EF4-FFF2-40B4-BE49-F238E27FC236}">
                <a16:creationId xmlns:a16="http://schemas.microsoft.com/office/drawing/2014/main" id="{0A410EF0-3E19-49DD-ABB2-E7965D6AD7B6}"/>
              </a:ext>
            </a:extLst>
          </p:cNvPr>
          <p:cNvSpPr>
            <a:spLocks noGrp="1" noChangeArrowheads="1"/>
          </p:cNvSpPr>
          <p:nvPr>
            <p:ph type="ctrTitle"/>
          </p:nvPr>
        </p:nvSpPr>
        <p:spPr>
          <a:xfrm>
            <a:off x="76200" y="222250"/>
            <a:ext cx="8915400" cy="2901950"/>
          </a:xfrm>
        </p:spPr>
        <p:txBody>
          <a:bodyPr/>
          <a:lstStyle/>
          <a:p>
            <a:r>
              <a:rPr lang="en-US" altLang="en-US" dirty="0"/>
              <a:t>Support Vector Machines </a:t>
            </a:r>
          </a:p>
        </p:txBody>
      </p:sp>
      <p:sp>
        <p:nvSpPr>
          <p:cNvPr id="563203" name="Rectangle 3">
            <a:extLst>
              <a:ext uri="{FF2B5EF4-FFF2-40B4-BE49-F238E27FC236}">
                <a16:creationId xmlns:a16="http://schemas.microsoft.com/office/drawing/2014/main" id="{F1C65EC1-A0C4-4AB7-A8BF-6F069C695456}"/>
              </a:ext>
            </a:extLst>
          </p:cNvPr>
          <p:cNvSpPr>
            <a:spLocks noGrp="1" noChangeArrowheads="1"/>
          </p:cNvSpPr>
          <p:nvPr>
            <p:ph type="subTitle" idx="1"/>
          </p:nvPr>
        </p:nvSpPr>
        <p:spPr>
          <a:xfrm>
            <a:off x="76200" y="3352800"/>
            <a:ext cx="8991600" cy="2743200"/>
          </a:xfrm>
          <a:noFill/>
          <a:ln/>
        </p:spPr>
        <p:txBody>
          <a:bodyPr/>
          <a:lstStyle/>
          <a:p>
            <a:r>
              <a:rPr lang="en-US" altLang="en-US" dirty="0"/>
              <a:t>Andrew W. Moore</a:t>
            </a:r>
          </a:p>
          <a:p>
            <a:r>
              <a:rPr lang="en-US" altLang="en-US" dirty="0"/>
              <a:t>Professor</a:t>
            </a:r>
          </a:p>
          <a:p>
            <a:r>
              <a:rPr lang="en-US" altLang="en-US" dirty="0"/>
              <a:t>School of Computer Science</a:t>
            </a:r>
          </a:p>
          <a:p>
            <a:r>
              <a:rPr lang="en-US" altLang="en-US" dirty="0"/>
              <a:t>Carnegie Mellon University</a:t>
            </a:r>
          </a:p>
          <a:p>
            <a:r>
              <a:rPr lang="en-US" altLang="en-US" sz="1400" b="0" dirty="0"/>
              <a:t>www.cs.cmu.edu/~awm</a:t>
            </a:r>
          </a:p>
          <a:p>
            <a:r>
              <a:rPr lang="en-US" altLang="en-US" sz="1400" b="0" dirty="0"/>
              <a:t>awm@cs.cmu.edu</a:t>
            </a:r>
          </a:p>
          <a:p>
            <a:r>
              <a:rPr lang="en-US" altLang="en-US" sz="1400" b="0" dirty="0"/>
              <a:t>412-268-7599</a:t>
            </a:r>
          </a:p>
        </p:txBody>
      </p:sp>
      <p:sp>
        <p:nvSpPr>
          <p:cNvPr id="563204" name="Text Box 4">
            <a:extLst>
              <a:ext uri="{FF2B5EF4-FFF2-40B4-BE49-F238E27FC236}">
                <a16:creationId xmlns:a16="http://schemas.microsoft.com/office/drawing/2014/main" id="{BF270947-DFB9-4104-B4E9-9BCCEBCEDA3B}"/>
              </a:ext>
            </a:extLst>
          </p:cNvPr>
          <p:cNvSpPr txBox="1">
            <a:spLocks noChangeArrowheads="1"/>
          </p:cNvSpPr>
          <p:nvPr/>
        </p:nvSpPr>
        <p:spPr bwMode="auto">
          <a:xfrm>
            <a:off x="152400" y="3505200"/>
            <a:ext cx="2514600" cy="22288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pPr>
            <a:r>
              <a:rPr lang="en-US" altLang="en-US" sz="1000"/>
              <a:t>Note to other teachers and users of these slides. Andrew would be delighted if you found this source material useful in giving your own lectures. Feel free to use these slides verbatim, or to modify them to fit your own needs. PowerPoint originals are available. If you make use of a significant portion of these slides in your own lecture, please include this message, or the following link to the source repository of Andrew’s tutorials: </a:t>
            </a:r>
            <a:r>
              <a:rPr lang="en-US" altLang="en-US" sz="1000">
                <a:hlinkClick r:id="rId2"/>
              </a:rPr>
              <a:t>http://www.cs.cmu.edu/~awm/tutorials</a:t>
            </a:r>
            <a:r>
              <a:rPr lang="en-US" altLang="en-US" sz="1000"/>
              <a:t> . Comments and corrections gratefully received.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3">
            <a:extLst>
              <a:ext uri="{FF2B5EF4-FFF2-40B4-BE49-F238E27FC236}">
                <a16:creationId xmlns:a16="http://schemas.microsoft.com/office/drawing/2014/main" id="{D962DB03-54DB-4BD5-BD53-76827718E9FE}"/>
              </a:ext>
            </a:extLst>
          </p:cNvPr>
          <p:cNvSpPr>
            <a:spLocks noGrp="1"/>
          </p:cNvSpPr>
          <p:nvPr>
            <p:ph type="ftr" sz="quarter" idx="10"/>
          </p:nvPr>
        </p:nvSpPr>
        <p:spPr/>
        <p:txBody>
          <a:bodyPr/>
          <a:lstStyle/>
          <a:p>
            <a:r>
              <a:rPr lang="en-US" altLang="en-US"/>
              <a:t>Copyright © 2001, 2003, Andrew W. Moore</a:t>
            </a:r>
          </a:p>
        </p:txBody>
      </p:sp>
      <p:sp>
        <p:nvSpPr>
          <p:cNvPr id="643074" name="Line 2">
            <a:extLst>
              <a:ext uri="{FF2B5EF4-FFF2-40B4-BE49-F238E27FC236}">
                <a16:creationId xmlns:a16="http://schemas.microsoft.com/office/drawing/2014/main" id="{9CF7DE80-0615-4379-8740-6A196451FE83}"/>
              </a:ext>
            </a:extLst>
          </p:cNvPr>
          <p:cNvSpPr>
            <a:spLocks noChangeShapeType="1"/>
          </p:cNvSpPr>
          <p:nvPr/>
        </p:nvSpPr>
        <p:spPr bwMode="auto">
          <a:xfrm rot="-3472419">
            <a:off x="1239838" y="4076700"/>
            <a:ext cx="5410200" cy="0"/>
          </a:xfrm>
          <a:prstGeom prst="line">
            <a:avLst/>
          </a:prstGeom>
          <a:noFill/>
          <a:ln w="3619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3075" name="Line 3">
            <a:extLst>
              <a:ext uri="{FF2B5EF4-FFF2-40B4-BE49-F238E27FC236}">
                <a16:creationId xmlns:a16="http://schemas.microsoft.com/office/drawing/2014/main" id="{9B3E2C44-8E50-4CD9-B0D0-5C7DACBDFBCD}"/>
              </a:ext>
            </a:extLst>
          </p:cNvPr>
          <p:cNvSpPr>
            <a:spLocks noChangeShapeType="1"/>
          </p:cNvSpPr>
          <p:nvPr/>
        </p:nvSpPr>
        <p:spPr bwMode="auto">
          <a:xfrm rot="-3472419">
            <a:off x="1163638" y="4076700"/>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3076" name="Rectangle 4">
            <a:extLst>
              <a:ext uri="{FF2B5EF4-FFF2-40B4-BE49-F238E27FC236}">
                <a16:creationId xmlns:a16="http://schemas.microsoft.com/office/drawing/2014/main" id="{253BB286-D272-4739-BB96-7EF82E7F54A2}"/>
              </a:ext>
            </a:extLst>
          </p:cNvPr>
          <p:cNvSpPr>
            <a:spLocks noGrp="1" noChangeArrowheads="1"/>
          </p:cNvSpPr>
          <p:nvPr>
            <p:ph type="title"/>
          </p:nvPr>
        </p:nvSpPr>
        <p:spPr/>
        <p:txBody>
          <a:bodyPr/>
          <a:lstStyle/>
          <a:p>
            <a:r>
              <a:rPr lang="en-US" altLang="en-US"/>
              <a:t>Why Maximum Margin?</a:t>
            </a:r>
          </a:p>
        </p:txBody>
      </p:sp>
      <p:sp>
        <p:nvSpPr>
          <p:cNvPr id="643084" name="Text Box 12">
            <a:extLst>
              <a:ext uri="{FF2B5EF4-FFF2-40B4-BE49-F238E27FC236}">
                <a16:creationId xmlns:a16="http://schemas.microsoft.com/office/drawing/2014/main" id="{E16FA606-B58B-4A4A-9326-10BA783DB45F}"/>
              </a:ext>
            </a:extLst>
          </p:cNvPr>
          <p:cNvSpPr txBox="1">
            <a:spLocks noChangeArrowheads="1"/>
          </p:cNvSpPr>
          <p:nvPr/>
        </p:nvSpPr>
        <p:spPr bwMode="auto">
          <a:xfrm>
            <a:off x="838200" y="1905000"/>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43085" name="Oval 13">
            <a:extLst>
              <a:ext uri="{FF2B5EF4-FFF2-40B4-BE49-F238E27FC236}">
                <a16:creationId xmlns:a16="http://schemas.microsoft.com/office/drawing/2014/main" id="{C9C97885-CC89-433A-8A15-8D2605FB3766}"/>
              </a:ext>
            </a:extLst>
          </p:cNvPr>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86" name="Oval 14">
            <a:extLst>
              <a:ext uri="{FF2B5EF4-FFF2-40B4-BE49-F238E27FC236}">
                <a16:creationId xmlns:a16="http://schemas.microsoft.com/office/drawing/2014/main" id="{30E932EA-01BF-4D80-BFB0-39706FBC8353}"/>
              </a:ext>
            </a:extLst>
          </p:cNvPr>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87" name="Line 15">
            <a:extLst>
              <a:ext uri="{FF2B5EF4-FFF2-40B4-BE49-F238E27FC236}">
                <a16:creationId xmlns:a16="http://schemas.microsoft.com/office/drawing/2014/main" id="{1256B697-39A4-4474-8879-4D82C1E17D6A}"/>
              </a:ext>
            </a:extLst>
          </p:cNvPr>
          <p:cNvSpPr>
            <a:spLocks noChangeShapeType="1"/>
          </p:cNvSpPr>
          <p:nvPr/>
        </p:nvSpPr>
        <p:spPr bwMode="auto">
          <a:xfrm>
            <a:off x="2590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3088" name="Line 16">
            <a:extLst>
              <a:ext uri="{FF2B5EF4-FFF2-40B4-BE49-F238E27FC236}">
                <a16:creationId xmlns:a16="http://schemas.microsoft.com/office/drawing/2014/main" id="{6C5C7AAF-4E9A-484C-8C21-67A421B6B5F1}"/>
              </a:ext>
            </a:extLst>
          </p:cNvPr>
          <p:cNvSpPr>
            <a:spLocks noChangeShapeType="1"/>
          </p:cNvSpPr>
          <p:nvPr/>
        </p:nvSpPr>
        <p:spPr bwMode="auto">
          <a:xfrm flipV="1">
            <a:off x="2438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43089" name="Oval 17">
            <a:extLst>
              <a:ext uri="{FF2B5EF4-FFF2-40B4-BE49-F238E27FC236}">
                <a16:creationId xmlns:a16="http://schemas.microsoft.com/office/drawing/2014/main" id="{52903917-ED6E-4BE4-8169-D2F6D36E6016}"/>
              </a:ext>
            </a:extLst>
          </p:cNvPr>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90" name="Oval 18">
            <a:extLst>
              <a:ext uri="{FF2B5EF4-FFF2-40B4-BE49-F238E27FC236}">
                <a16:creationId xmlns:a16="http://schemas.microsoft.com/office/drawing/2014/main" id="{4E63CE0C-A535-4D62-A894-C69CC457CA47}"/>
              </a:ext>
            </a:extLst>
          </p:cNvPr>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91" name="Oval 19">
            <a:extLst>
              <a:ext uri="{FF2B5EF4-FFF2-40B4-BE49-F238E27FC236}">
                <a16:creationId xmlns:a16="http://schemas.microsoft.com/office/drawing/2014/main" id="{C774E330-1F8D-478D-BC69-7D187ABF64D2}"/>
              </a:ext>
            </a:extLst>
          </p:cNvPr>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92" name="Oval 20">
            <a:extLst>
              <a:ext uri="{FF2B5EF4-FFF2-40B4-BE49-F238E27FC236}">
                <a16:creationId xmlns:a16="http://schemas.microsoft.com/office/drawing/2014/main" id="{331C9572-EAB7-4B43-A15D-9FDE89A34655}"/>
              </a:ext>
            </a:extLst>
          </p:cNvPr>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93" name="Oval 21">
            <a:extLst>
              <a:ext uri="{FF2B5EF4-FFF2-40B4-BE49-F238E27FC236}">
                <a16:creationId xmlns:a16="http://schemas.microsoft.com/office/drawing/2014/main" id="{AC486F7A-761E-4CC0-90A0-E295A249FF6B}"/>
              </a:ext>
            </a:extLst>
          </p:cNvPr>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94" name="Oval 22">
            <a:extLst>
              <a:ext uri="{FF2B5EF4-FFF2-40B4-BE49-F238E27FC236}">
                <a16:creationId xmlns:a16="http://schemas.microsoft.com/office/drawing/2014/main" id="{92B79B0A-E345-4CF7-A8BA-8EBDB3D84774}"/>
              </a:ext>
            </a:extLst>
          </p:cNvPr>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95" name="Oval 23">
            <a:extLst>
              <a:ext uri="{FF2B5EF4-FFF2-40B4-BE49-F238E27FC236}">
                <a16:creationId xmlns:a16="http://schemas.microsoft.com/office/drawing/2014/main" id="{E0602E6D-83FA-4072-B7F1-674B0E6146FC}"/>
              </a:ext>
            </a:extLst>
          </p:cNvPr>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96" name="Oval 24">
            <a:extLst>
              <a:ext uri="{FF2B5EF4-FFF2-40B4-BE49-F238E27FC236}">
                <a16:creationId xmlns:a16="http://schemas.microsoft.com/office/drawing/2014/main" id="{652B56E5-2C96-4DB3-92C7-6078E4A1EF4B}"/>
              </a:ext>
            </a:extLst>
          </p:cNvPr>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97" name="Oval 25">
            <a:extLst>
              <a:ext uri="{FF2B5EF4-FFF2-40B4-BE49-F238E27FC236}">
                <a16:creationId xmlns:a16="http://schemas.microsoft.com/office/drawing/2014/main" id="{3A81F62E-EF92-4E4C-BF52-68EED7CAB11D}"/>
              </a:ext>
            </a:extLst>
          </p:cNvPr>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98" name="Oval 26">
            <a:extLst>
              <a:ext uri="{FF2B5EF4-FFF2-40B4-BE49-F238E27FC236}">
                <a16:creationId xmlns:a16="http://schemas.microsoft.com/office/drawing/2014/main" id="{05E2EFE4-9515-4F02-877B-ABA7A6276467}"/>
              </a:ext>
            </a:extLst>
          </p:cNvPr>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099" name="Oval 27">
            <a:extLst>
              <a:ext uri="{FF2B5EF4-FFF2-40B4-BE49-F238E27FC236}">
                <a16:creationId xmlns:a16="http://schemas.microsoft.com/office/drawing/2014/main" id="{4D134059-D7E3-4E77-AD56-2C3E667EADC3}"/>
              </a:ext>
            </a:extLst>
          </p:cNvPr>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00" name="Oval 28">
            <a:extLst>
              <a:ext uri="{FF2B5EF4-FFF2-40B4-BE49-F238E27FC236}">
                <a16:creationId xmlns:a16="http://schemas.microsoft.com/office/drawing/2014/main" id="{AD88ABE7-5D46-4A76-82CF-D0539220B7CE}"/>
              </a:ext>
            </a:extLst>
          </p:cNvPr>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01" name="Oval 29">
            <a:extLst>
              <a:ext uri="{FF2B5EF4-FFF2-40B4-BE49-F238E27FC236}">
                <a16:creationId xmlns:a16="http://schemas.microsoft.com/office/drawing/2014/main" id="{03E40852-6927-4304-B47C-D00D266AEFEA}"/>
              </a:ext>
            </a:extLst>
          </p:cNvPr>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02" name="Oval 30">
            <a:extLst>
              <a:ext uri="{FF2B5EF4-FFF2-40B4-BE49-F238E27FC236}">
                <a16:creationId xmlns:a16="http://schemas.microsoft.com/office/drawing/2014/main" id="{4367FF84-474D-4EB2-BCD9-E66D0B938194}"/>
              </a:ext>
            </a:extLst>
          </p:cNvPr>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03" name="Oval 31">
            <a:extLst>
              <a:ext uri="{FF2B5EF4-FFF2-40B4-BE49-F238E27FC236}">
                <a16:creationId xmlns:a16="http://schemas.microsoft.com/office/drawing/2014/main" id="{05F5F34F-35D1-4933-AC6E-460F61F49865}"/>
              </a:ext>
            </a:extLst>
          </p:cNvPr>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04" name="Oval 32">
            <a:extLst>
              <a:ext uri="{FF2B5EF4-FFF2-40B4-BE49-F238E27FC236}">
                <a16:creationId xmlns:a16="http://schemas.microsoft.com/office/drawing/2014/main" id="{3EC28A09-4AE5-4A2A-83E5-EDFC17643CD4}"/>
              </a:ext>
            </a:extLst>
          </p:cNvPr>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05" name="Oval 33">
            <a:extLst>
              <a:ext uri="{FF2B5EF4-FFF2-40B4-BE49-F238E27FC236}">
                <a16:creationId xmlns:a16="http://schemas.microsoft.com/office/drawing/2014/main" id="{75A6790A-FBC2-4299-8D4B-B129D4F8484E}"/>
              </a:ext>
            </a:extLst>
          </p:cNvPr>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06" name="Oval 34">
            <a:extLst>
              <a:ext uri="{FF2B5EF4-FFF2-40B4-BE49-F238E27FC236}">
                <a16:creationId xmlns:a16="http://schemas.microsoft.com/office/drawing/2014/main" id="{2ABBB9A6-5A1A-47E5-8DC6-26F35E4EEA9E}"/>
              </a:ext>
            </a:extLst>
          </p:cNvPr>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07" name="Oval 35">
            <a:extLst>
              <a:ext uri="{FF2B5EF4-FFF2-40B4-BE49-F238E27FC236}">
                <a16:creationId xmlns:a16="http://schemas.microsoft.com/office/drawing/2014/main" id="{85A126E3-EF27-4026-9D5E-0F1E2A5BF532}"/>
              </a:ext>
            </a:extLst>
          </p:cNvPr>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08" name="Oval 36">
            <a:extLst>
              <a:ext uri="{FF2B5EF4-FFF2-40B4-BE49-F238E27FC236}">
                <a16:creationId xmlns:a16="http://schemas.microsoft.com/office/drawing/2014/main" id="{47BB988A-4A2D-46AC-91AC-BF069B3C700A}"/>
              </a:ext>
            </a:extLst>
          </p:cNvPr>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09" name="Oval 37">
            <a:extLst>
              <a:ext uri="{FF2B5EF4-FFF2-40B4-BE49-F238E27FC236}">
                <a16:creationId xmlns:a16="http://schemas.microsoft.com/office/drawing/2014/main" id="{7BC565BF-11E2-4AE3-8251-AA79AFA74BAB}"/>
              </a:ext>
            </a:extLst>
          </p:cNvPr>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10" name="Oval 38">
            <a:extLst>
              <a:ext uri="{FF2B5EF4-FFF2-40B4-BE49-F238E27FC236}">
                <a16:creationId xmlns:a16="http://schemas.microsoft.com/office/drawing/2014/main" id="{6449107A-E615-4EAC-A88C-7F22C0842541}"/>
              </a:ext>
            </a:extLst>
          </p:cNvPr>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11" name="Oval 39">
            <a:extLst>
              <a:ext uri="{FF2B5EF4-FFF2-40B4-BE49-F238E27FC236}">
                <a16:creationId xmlns:a16="http://schemas.microsoft.com/office/drawing/2014/main" id="{9B1F6963-DE37-418D-A6E8-A005A9B6FBC6}"/>
              </a:ext>
            </a:extLst>
          </p:cNvPr>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12" name="Oval 40">
            <a:extLst>
              <a:ext uri="{FF2B5EF4-FFF2-40B4-BE49-F238E27FC236}">
                <a16:creationId xmlns:a16="http://schemas.microsoft.com/office/drawing/2014/main" id="{F9F242B5-32ED-43FE-BFA3-3AD417915E6E}"/>
              </a:ext>
            </a:extLst>
          </p:cNvPr>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13" name="Oval 41">
            <a:extLst>
              <a:ext uri="{FF2B5EF4-FFF2-40B4-BE49-F238E27FC236}">
                <a16:creationId xmlns:a16="http://schemas.microsoft.com/office/drawing/2014/main" id="{D8D176EB-ADEC-404D-831B-2DE02CAFB25B}"/>
              </a:ext>
            </a:extLst>
          </p:cNvPr>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14" name="Oval 42">
            <a:extLst>
              <a:ext uri="{FF2B5EF4-FFF2-40B4-BE49-F238E27FC236}">
                <a16:creationId xmlns:a16="http://schemas.microsoft.com/office/drawing/2014/main" id="{CFD3D1EE-5730-43E8-97E8-1B9C58F963F5}"/>
              </a:ext>
            </a:extLst>
          </p:cNvPr>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15" name="Oval 43">
            <a:extLst>
              <a:ext uri="{FF2B5EF4-FFF2-40B4-BE49-F238E27FC236}">
                <a16:creationId xmlns:a16="http://schemas.microsoft.com/office/drawing/2014/main" id="{1B9656E4-1D58-4491-B9D1-795BDB78C83E}"/>
              </a:ext>
            </a:extLst>
          </p:cNvPr>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16" name="Oval 44">
            <a:extLst>
              <a:ext uri="{FF2B5EF4-FFF2-40B4-BE49-F238E27FC236}">
                <a16:creationId xmlns:a16="http://schemas.microsoft.com/office/drawing/2014/main" id="{2A89EFAF-B097-46BB-B5CA-435052772442}"/>
              </a:ext>
            </a:extLst>
          </p:cNvPr>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17" name="Oval 45">
            <a:extLst>
              <a:ext uri="{FF2B5EF4-FFF2-40B4-BE49-F238E27FC236}">
                <a16:creationId xmlns:a16="http://schemas.microsoft.com/office/drawing/2014/main" id="{CA8190DD-B1F3-45B9-8DF2-550EBE0194FB}"/>
              </a:ext>
            </a:extLst>
          </p:cNvPr>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18" name="Oval 46">
            <a:extLst>
              <a:ext uri="{FF2B5EF4-FFF2-40B4-BE49-F238E27FC236}">
                <a16:creationId xmlns:a16="http://schemas.microsoft.com/office/drawing/2014/main" id="{A8B75DD9-EAD3-45EE-A497-AD6A3EB34F8F}"/>
              </a:ext>
            </a:extLst>
          </p:cNvPr>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19" name="Oval 47">
            <a:extLst>
              <a:ext uri="{FF2B5EF4-FFF2-40B4-BE49-F238E27FC236}">
                <a16:creationId xmlns:a16="http://schemas.microsoft.com/office/drawing/2014/main" id="{FF4F401F-9887-42E1-9137-F542E40D0C22}"/>
              </a:ext>
            </a:extLst>
          </p:cNvPr>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20" name="Oval 48">
            <a:extLst>
              <a:ext uri="{FF2B5EF4-FFF2-40B4-BE49-F238E27FC236}">
                <a16:creationId xmlns:a16="http://schemas.microsoft.com/office/drawing/2014/main" id="{1FC60BB9-C3FF-47C2-B79E-4382089967E4}"/>
              </a:ext>
            </a:extLst>
          </p:cNvPr>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21" name="Oval 49">
            <a:extLst>
              <a:ext uri="{FF2B5EF4-FFF2-40B4-BE49-F238E27FC236}">
                <a16:creationId xmlns:a16="http://schemas.microsoft.com/office/drawing/2014/main" id="{1486F001-C846-455F-A869-4B599E29449B}"/>
              </a:ext>
            </a:extLst>
          </p:cNvPr>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22" name="Oval 50">
            <a:extLst>
              <a:ext uri="{FF2B5EF4-FFF2-40B4-BE49-F238E27FC236}">
                <a16:creationId xmlns:a16="http://schemas.microsoft.com/office/drawing/2014/main" id="{45E71F07-C6CB-4284-B687-1C435E44A9D0}"/>
              </a:ext>
            </a:extLst>
          </p:cNvPr>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123" name="Text Box 51">
            <a:extLst>
              <a:ext uri="{FF2B5EF4-FFF2-40B4-BE49-F238E27FC236}">
                <a16:creationId xmlns:a16="http://schemas.microsoft.com/office/drawing/2014/main" id="{6ACD8FF5-4C30-4600-A721-31AD8DA56C10}"/>
              </a:ext>
            </a:extLst>
          </p:cNvPr>
          <p:cNvSpPr txBox="1">
            <a:spLocks noChangeArrowheads="1"/>
          </p:cNvSpPr>
          <p:nvPr/>
        </p:nvSpPr>
        <p:spPr bwMode="auto">
          <a:xfrm>
            <a:off x="5486400" y="1676400"/>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i="1"/>
              <a:t>f</a:t>
            </a:r>
            <a:r>
              <a:rPr lang="en-US" altLang="en-US" i="1"/>
              <a:t>(</a:t>
            </a:r>
            <a:r>
              <a:rPr lang="en-US" altLang="en-US" b="1" i="1"/>
              <a:t>x</a:t>
            </a:r>
            <a:r>
              <a:rPr lang="en-US" altLang="en-US" i="1"/>
              <a:t>,</a:t>
            </a:r>
            <a:r>
              <a:rPr lang="en-US" altLang="en-US" b="1" i="1">
                <a:solidFill>
                  <a:srgbClr val="00CC00"/>
                </a:solidFill>
              </a:rPr>
              <a:t>w</a:t>
            </a:r>
            <a:r>
              <a:rPr lang="en-US" altLang="en-US" i="1">
                <a:solidFill>
                  <a:srgbClr val="00CC00"/>
                </a:solidFill>
              </a:rPr>
              <a:t>,b</a:t>
            </a:r>
            <a:r>
              <a:rPr lang="en-US" altLang="en-US" i="1"/>
              <a:t>) = sign(</a:t>
            </a:r>
            <a:r>
              <a:rPr lang="en-US" altLang="en-US" b="1" i="1">
                <a:solidFill>
                  <a:srgbClr val="00CC00"/>
                </a:solidFill>
              </a:rPr>
              <a:t>w</a:t>
            </a:r>
            <a:r>
              <a:rPr lang="en-US" altLang="en-US" b="1" i="1"/>
              <a:t>. x</a:t>
            </a:r>
            <a:r>
              <a:rPr lang="en-US" altLang="en-US" i="1">
                <a:solidFill>
                  <a:srgbClr val="00CC00"/>
                </a:solidFill>
              </a:rPr>
              <a:t> </a:t>
            </a:r>
            <a:r>
              <a:rPr lang="en-US" altLang="en-US" i="1"/>
              <a:t>- </a:t>
            </a:r>
            <a:r>
              <a:rPr lang="en-US" altLang="en-US" i="1">
                <a:solidFill>
                  <a:srgbClr val="00CC00"/>
                </a:solidFill>
              </a:rPr>
              <a:t>b</a:t>
            </a:r>
            <a:r>
              <a:rPr lang="en-US" altLang="en-US" i="1"/>
              <a:t>)</a:t>
            </a:r>
          </a:p>
        </p:txBody>
      </p:sp>
      <p:sp>
        <p:nvSpPr>
          <p:cNvPr id="643124" name="Text Box 52">
            <a:extLst>
              <a:ext uri="{FF2B5EF4-FFF2-40B4-BE49-F238E27FC236}">
                <a16:creationId xmlns:a16="http://schemas.microsoft.com/office/drawing/2014/main" id="{AA9FB2BD-2E0C-46E3-A417-E75820660BD9}"/>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43125" name="Text Box 53">
            <a:extLst>
              <a:ext uri="{FF2B5EF4-FFF2-40B4-BE49-F238E27FC236}">
                <a16:creationId xmlns:a16="http://schemas.microsoft.com/office/drawing/2014/main" id="{DA5E0515-E9B1-4AB0-A3A0-10C40AC07F93}"/>
              </a:ext>
            </a:extLst>
          </p:cNvPr>
          <p:cNvSpPr txBox="1">
            <a:spLocks noChangeArrowheads="1"/>
          </p:cNvSpPr>
          <p:nvPr/>
        </p:nvSpPr>
        <p:spPr bwMode="auto">
          <a:xfrm>
            <a:off x="6400800" y="2286000"/>
            <a:ext cx="27432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The </a:t>
            </a:r>
            <a:r>
              <a:rPr lang="en-US" altLang="en-US" sz="2400">
                <a:solidFill>
                  <a:schemeClr val="hlink"/>
                </a:solidFill>
              </a:rPr>
              <a:t>maximum margin linear classifier</a:t>
            </a:r>
            <a:r>
              <a:rPr lang="en-US" altLang="en-US" sz="2400"/>
              <a:t> is the linear classifier with the, um, maximum margin.</a:t>
            </a:r>
          </a:p>
          <a:p>
            <a:r>
              <a:rPr lang="en-US" altLang="en-US" sz="2400"/>
              <a:t>This is the simplest kind of SVM (Called an LSVM)</a:t>
            </a:r>
          </a:p>
        </p:txBody>
      </p:sp>
      <p:sp>
        <p:nvSpPr>
          <p:cNvPr id="643127" name="Text Box 55">
            <a:extLst>
              <a:ext uri="{FF2B5EF4-FFF2-40B4-BE49-F238E27FC236}">
                <a16:creationId xmlns:a16="http://schemas.microsoft.com/office/drawing/2014/main" id="{CAF43D9F-4011-40AA-8A4D-E5D64DD34268}"/>
              </a:ext>
            </a:extLst>
          </p:cNvPr>
          <p:cNvSpPr txBox="1">
            <a:spLocks noChangeArrowheads="1"/>
          </p:cNvSpPr>
          <p:nvPr/>
        </p:nvSpPr>
        <p:spPr bwMode="auto">
          <a:xfrm>
            <a:off x="173038" y="3675063"/>
            <a:ext cx="212090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CC00"/>
                </a:solidFill>
              </a:rPr>
              <a:t>Support Vectors </a:t>
            </a:r>
            <a:r>
              <a:rPr lang="en-US" altLang="en-US"/>
              <a:t>are those datapoints that the margin pushes up against</a:t>
            </a:r>
          </a:p>
        </p:txBody>
      </p:sp>
      <p:sp>
        <p:nvSpPr>
          <p:cNvPr id="643128" name="Freeform 56">
            <a:extLst>
              <a:ext uri="{FF2B5EF4-FFF2-40B4-BE49-F238E27FC236}">
                <a16:creationId xmlns:a16="http://schemas.microsoft.com/office/drawing/2014/main" id="{CB5579F9-E372-405D-A63A-C5DEB5DF0DD8}"/>
              </a:ext>
            </a:extLst>
          </p:cNvPr>
          <p:cNvSpPr>
            <a:spLocks/>
          </p:cNvSpPr>
          <p:nvPr/>
        </p:nvSpPr>
        <p:spPr bwMode="auto">
          <a:xfrm>
            <a:off x="2112963" y="3725863"/>
            <a:ext cx="1708150" cy="155575"/>
          </a:xfrm>
          <a:custGeom>
            <a:avLst/>
            <a:gdLst>
              <a:gd name="T0" fmla="*/ 0 w 1076"/>
              <a:gd name="T1" fmla="*/ 98 h 98"/>
              <a:gd name="T2" fmla="*/ 104 w 1076"/>
              <a:gd name="T3" fmla="*/ 39 h 98"/>
              <a:gd name="T4" fmla="*/ 212 w 1076"/>
              <a:gd name="T5" fmla="*/ 0 h 98"/>
              <a:gd name="T6" fmla="*/ 326 w 1076"/>
              <a:gd name="T7" fmla="*/ 11 h 98"/>
              <a:gd name="T8" fmla="*/ 386 w 1076"/>
              <a:gd name="T9" fmla="*/ 39 h 98"/>
              <a:gd name="T10" fmla="*/ 386 w 1076"/>
              <a:gd name="T11" fmla="*/ 39 h 98"/>
              <a:gd name="T12" fmla="*/ 511 w 1076"/>
              <a:gd name="T13" fmla="*/ 82 h 98"/>
              <a:gd name="T14" fmla="*/ 989 w 1076"/>
              <a:gd name="T15" fmla="*/ 55 h 98"/>
              <a:gd name="T16" fmla="*/ 1076 w 1076"/>
              <a:gd name="T1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6" h="98">
                <a:moveTo>
                  <a:pt x="0" y="98"/>
                </a:moveTo>
                <a:cubicBezTo>
                  <a:pt x="38" y="87"/>
                  <a:pt x="66" y="53"/>
                  <a:pt x="104" y="39"/>
                </a:cubicBezTo>
                <a:cubicBezTo>
                  <a:pt x="132" y="9"/>
                  <a:pt x="172" y="6"/>
                  <a:pt x="212" y="0"/>
                </a:cubicBezTo>
                <a:cubicBezTo>
                  <a:pt x="262" y="3"/>
                  <a:pt x="286" y="0"/>
                  <a:pt x="326" y="11"/>
                </a:cubicBezTo>
                <a:lnTo>
                  <a:pt x="386" y="39"/>
                </a:lnTo>
                <a:cubicBezTo>
                  <a:pt x="386" y="39"/>
                  <a:pt x="386" y="39"/>
                  <a:pt x="386" y="39"/>
                </a:cubicBezTo>
                <a:cubicBezTo>
                  <a:pt x="428" y="52"/>
                  <a:pt x="469" y="69"/>
                  <a:pt x="511" y="82"/>
                </a:cubicBezTo>
                <a:cubicBezTo>
                  <a:pt x="670" y="74"/>
                  <a:pt x="829" y="60"/>
                  <a:pt x="989" y="55"/>
                </a:cubicBezTo>
                <a:cubicBezTo>
                  <a:pt x="1017" y="51"/>
                  <a:pt x="1048" y="44"/>
                  <a:pt x="1076" y="44"/>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3129" name="Freeform 57">
            <a:extLst>
              <a:ext uri="{FF2B5EF4-FFF2-40B4-BE49-F238E27FC236}">
                <a16:creationId xmlns:a16="http://schemas.microsoft.com/office/drawing/2014/main" id="{9E30AAEC-DAF0-4F67-8E04-CCCFC2F7C2AD}"/>
              </a:ext>
            </a:extLst>
          </p:cNvPr>
          <p:cNvSpPr>
            <a:spLocks/>
          </p:cNvSpPr>
          <p:nvPr/>
        </p:nvSpPr>
        <p:spPr bwMode="auto">
          <a:xfrm>
            <a:off x="2079625" y="3317875"/>
            <a:ext cx="2293938" cy="485775"/>
          </a:xfrm>
          <a:custGeom>
            <a:avLst/>
            <a:gdLst>
              <a:gd name="T0" fmla="*/ 0 w 1445"/>
              <a:gd name="T1" fmla="*/ 306 h 306"/>
              <a:gd name="T2" fmla="*/ 16 w 1445"/>
              <a:gd name="T3" fmla="*/ 301 h 306"/>
              <a:gd name="T4" fmla="*/ 27 w 1445"/>
              <a:gd name="T5" fmla="*/ 268 h 306"/>
              <a:gd name="T6" fmla="*/ 48 w 1445"/>
              <a:gd name="T7" fmla="*/ 236 h 306"/>
              <a:gd name="T8" fmla="*/ 125 w 1445"/>
              <a:gd name="T9" fmla="*/ 171 h 306"/>
              <a:gd name="T10" fmla="*/ 228 w 1445"/>
              <a:gd name="T11" fmla="*/ 105 h 306"/>
              <a:gd name="T12" fmla="*/ 298 w 1445"/>
              <a:gd name="T13" fmla="*/ 73 h 306"/>
              <a:gd name="T14" fmla="*/ 635 w 1445"/>
              <a:gd name="T15" fmla="*/ 2 h 306"/>
              <a:gd name="T16" fmla="*/ 1043 w 1445"/>
              <a:gd name="T17" fmla="*/ 18 h 306"/>
              <a:gd name="T18" fmla="*/ 1119 w 1445"/>
              <a:gd name="T19" fmla="*/ 40 h 306"/>
              <a:gd name="T20" fmla="*/ 1217 w 1445"/>
              <a:gd name="T21" fmla="*/ 84 h 306"/>
              <a:gd name="T22" fmla="*/ 1336 w 1445"/>
              <a:gd name="T23" fmla="*/ 132 h 306"/>
              <a:gd name="T24" fmla="*/ 1445 w 1445"/>
              <a:gd name="T25" fmla="*/ 16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5" h="306">
                <a:moveTo>
                  <a:pt x="0" y="306"/>
                </a:moveTo>
                <a:cubicBezTo>
                  <a:pt x="5" y="304"/>
                  <a:pt x="12" y="305"/>
                  <a:pt x="16" y="301"/>
                </a:cubicBezTo>
                <a:cubicBezTo>
                  <a:pt x="24" y="293"/>
                  <a:pt x="21" y="278"/>
                  <a:pt x="27" y="268"/>
                </a:cubicBezTo>
                <a:cubicBezTo>
                  <a:pt x="33" y="257"/>
                  <a:pt x="41" y="247"/>
                  <a:pt x="48" y="236"/>
                </a:cubicBezTo>
                <a:cubicBezTo>
                  <a:pt x="58" y="221"/>
                  <a:pt x="117" y="177"/>
                  <a:pt x="125" y="171"/>
                </a:cubicBezTo>
                <a:cubicBezTo>
                  <a:pt x="159" y="146"/>
                  <a:pt x="186" y="117"/>
                  <a:pt x="228" y="105"/>
                </a:cubicBezTo>
                <a:cubicBezTo>
                  <a:pt x="249" y="91"/>
                  <a:pt x="273" y="79"/>
                  <a:pt x="298" y="73"/>
                </a:cubicBezTo>
                <a:cubicBezTo>
                  <a:pt x="394" y="11"/>
                  <a:pt x="526" y="10"/>
                  <a:pt x="635" y="2"/>
                </a:cubicBezTo>
                <a:cubicBezTo>
                  <a:pt x="773" y="5"/>
                  <a:pt x="907" y="0"/>
                  <a:pt x="1043" y="18"/>
                </a:cubicBezTo>
                <a:cubicBezTo>
                  <a:pt x="1068" y="27"/>
                  <a:pt x="1093" y="34"/>
                  <a:pt x="1119" y="40"/>
                </a:cubicBezTo>
                <a:cubicBezTo>
                  <a:pt x="1150" y="63"/>
                  <a:pt x="1183" y="68"/>
                  <a:pt x="1217" y="84"/>
                </a:cubicBezTo>
                <a:cubicBezTo>
                  <a:pt x="1257" y="104"/>
                  <a:pt x="1293" y="119"/>
                  <a:pt x="1336" y="132"/>
                </a:cubicBezTo>
                <a:cubicBezTo>
                  <a:pt x="1370" y="142"/>
                  <a:pt x="1410" y="165"/>
                  <a:pt x="1445" y="165"/>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3130" name="Freeform 58">
            <a:extLst>
              <a:ext uri="{FF2B5EF4-FFF2-40B4-BE49-F238E27FC236}">
                <a16:creationId xmlns:a16="http://schemas.microsoft.com/office/drawing/2014/main" id="{B52634AA-179A-4331-B0F2-2ACCA4334EA5}"/>
              </a:ext>
            </a:extLst>
          </p:cNvPr>
          <p:cNvSpPr>
            <a:spLocks/>
          </p:cNvSpPr>
          <p:nvPr/>
        </p:nvSpPr>
        <p:spPr bwMode="auto">
          <a:xfrm>
            <a:off x="2105025" y="3994150"/>
            <a:ext cx="1733550" cy="449263"/>
          </a:xfrm>
          <a:custGeom>
            <a:avLst/>
            <a:gdLst>
              <a:gd name="T0" fmla="*/ 0 w 1092"/>
              <a:gd name="T1" fmla="*/ 0 h 283"/>
              <a:gd name="T2" fmla="*/ 130 w 1092"/>
              <a:gd name="T3" fmla="*/ 54 h 283"/>
              <a:gd name="T4" fmla="*/ 326 w 1092"/>
              <a:gd name="T5" fmla="*/ 147 h 283"/>
              <a:gd name="T6" fmla="*/ 397 w 1092"/>
              <a:gd name="T7" fmla="*/ 174 h 283"/>
              <a:gd name="T8" fmla="*/ 527 w 1092"/>
              <a:gd name="T9" fmla="*/ 217 h 283"/>
              <a:gd name="T10" fmla="*/ 1092 w 1092"/>
              <a:gd name="T11" fmla="*/ 272 h 283"/>
            </a:gdLst>
            <a:ahLst/>
            <a:cxnLst>
              <a:cxn ang="0">
                <a:pos x="T0" y="T1"/>
              </a:cxn>
              <a:cxn ang="0">
                <a:pos x="T2" y="T3"/>
              </a:cxn>
              <a:cxn ang="0">
                <a:pos x="T4" y="T5"/>
              </a:cxn>
              <a:cxn ang="0">
                <a:pos x="T6" y="T7"/>
              </a:cxn>
              <a:cxn ang="0">
                <a:pos x="T8" y="T9"/>
              </a:cxn>
              <a:cxn ang="0">
                <a:pos x="T10" y="T11"/>
              </a:cxn>
            </a:cxnLst>
            <a:rect l="0" t="0" r="r" b="b"/>
            <a:pathLst>
              <a:path w="1092" h="283">
                <a:moveTo>
                  <a:pt x="0" y="0"/>
                </a:moveTo>
                <a:cubicBezTo>
                  <a:pt x="47" y="9"/>
                  <a:pt x="84" y="40"/>
                  <a:pt x="130" y="54"/>
                </a:cubicBezTo>
                <a:cubicBezTo>
                  <a:pt x="184" y="96"/>
                  <a:pt x="261" y="129"/>
                  <a:pt x="326" y="147"/>
                </a:cubicBezTo>
                <a:cubicBezTo>
                  <a:pt x="348" y="162"/>
                  <a:pt x="373" y="163"/>
                  <a:pt x="397" y="174"/>
                </a:cubicBezTo>
                <a:cubicBezTo>
                  <a:pt x="439" y="193"/>
                  <a:pt x="481" y="209"/>
                  <a:pt x="527" y="217"/>
                </a:cubicBezTo>
                <a:cubicBezTo>
                  <a:pt x="704" y="283"/>
                  <a:pt x="907" y="272"/>
                  <a:pt x="1092" y="272"/>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3131" name="Oval 59">
            <a:extLst>
              <a:ext uri="{FF2B5EF4-FFF2-40B4-BE49-F238E27FC236}">
                <a16:creationId xmlns:a16="http://schemas.microsoft.com/office/drawing/2014/main" id="{023BCD07-28AC-4B0B-87A0-D7510BC0F44E}"/>
              </a:ext>
            </a:extLst>
          </p:cNvPr>
          <p:cNvSpPr>
            <a:spLocks noChangeArrowheads="1"/>
          </p:cNvSpPr>
          <p:nvPr/>
        </p:nvSpPr>
        <p:spPr bwMode="auto">
          <a:xfrm>
            <a:off x="4341813" y="3579813"/>
            <a:ext cx="152400" cy="152400"/>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3132" name="Oval 60">
            <a:extLst>
              <a:ext uri="{FF2B5EF4-FFF2-40B4-BE49-F238E27FC236}">
                <a16:creationId xmlns:a16="http://schemas.microsoft.com/office/drawing/2014/main" id="{E756990D-6EE5-424A-84D3-905C0C0AF3AA}"/>
              </a:ext>
            </a:extLst>
          </p:cNvPr>
          <p:cNvSpPr>
            <a:spLocks noChangeArrowheads="1"/>
          </p:cNvSpPr>
          <p:nvPr/>
        </p:nvSpPr>
        <p:spPr bwMode="auto">
          <a:xfrm>
            <a:off x="3844925" y="3689350"/>
            <a:ext cx="152400" cy="152400"/>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3133" name="Oval 61">
            <a:extLst>
              <a:ext uri="{FF2B5EF4-FFF2-40B4-BE49-F238E27FC236}">
                <a16:creationId xmlns:a16="http://schemas.microsoft.com/office/drawing/2014/main" id="{ACA25752-CCD7-41E9-A8AA-C4F68DA3F536}"/>
              </a:ext>
            </a:extLst>
          </p:cNvPr>
          <p:cNvSpPr>
            <a:spLocks noChangeArrowheads="1"/>
          </p:cNvSpPr>
          <p:nvPr/>
        </p:nvSpPr>
        <p:spPr bwMode="auto">
          <a:xfrm>
            <a:off x="3833813" y="4384675"/>
            <a:ext cx="152400" cy="152400"/>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3135" name="Text Box 63">
            <a:extLst>
              <a:ext uri="{FF2B5EF4-FFF2-40B4-BE49-F238E27FC236}">
                <a16:creationId xmlns:a16="http://schemas.microsoft.com/office/drawing/2014/main" id="{A94002DC-4161-485B-AFE3-1DA0E9C37F73}"/>
              </a:ext>
            </a:extLst>
          </p:cNvPr>
          <p:cNvSpPr txBox="1">
            <a:spLocks noChangeArrowheads="1"/>
          </p:cNvSpPr>
          <p:nvPr/>
        </p:nvSpPr>
        <p:spPr bwMode="auto">
          <a:xfrm>
            <a:off x="5572125" y="1406525"/>
            <a:ext cx="33655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en-US"/>
          </a:p>
        </p:txBody>
      </p:sp>
      <p:sp>
        <p:nvSpPr>
          <p:cNvPr id="643136" name="Text Box 64">
            <a:extLst>
              <a:ext uri="{FF2B5EF4-FFF2-40B4-BE49-F238E27FC236}">
                <a16:creationId xmlns:a16="http://schemas.microsoft.com/office/drawing/2014/main" id="{B72359E3-951E-40F9-A3F0-4769C2EE9620}"/>
              </a:ext>
            </a:extLst>
          </p:cNvPr>
          <p:cNvSpPr txBox="1">
            <a:spLocks noChangeArrowheads="1"/>
          </p:cNvSpPr>
          <p:nvPr/>
        </p:nvSpPr>
        <p:spPr bwMode="auto">
          <a:xfrm>
            <a:off x="4044950" y="1276350"/>
            <a:ext cx="4968875" cy="499745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ahoma" panose="020B0604030504040204" pitchFamily="34" charset="0"/>
              </a:defRPr>
            </a:lvl1pPr>
            <a:lvl2pPr marL="914400" indent="-457200">
              <a:spcBef>
                <a:spcPct val="0"/>
              </a:spcBef>
              <a:defRPr sz="2400">
                <a:solidFill>
                  <a:schemeClr val="tx1"/>
                </a:solidFill>
                <a:latin typeface="Tahoma" panose="020B0604030504040204" pitchFamily="34" charset="0"/>
              </a:defRPr>
            </a:lvl2pPr>
            <a:lvl3pPr marL="1371600" indent="-457200">
              <a:spcBef>
                <a:spcPct val="0"/>
              </a:spcBef>
              <a:defRPr sz="2400">
                <a:solidFill>
                  <a:schemeClr val="tx1"/>
                </a:solidFill>
                <a:latin typeface="Tahoma" panose="020B0604030504040204" pitchFamily="34" charset="0"/>
              </a:defRPr>
            </a:lvl3pPr>
            <a:lvl4pPr marL="1828800" indent="-457200">
              <a:spcBef>
                <a:spcPct val="0"/>
              </a:spcBef>
              <a:defRPr sz="2400">
                <a:solidFill>
                  <a:schemeClr val="tx1"/>
                </a:solidFill>
                <a:latin typeface="Tahoma" panose="020B0604030504040204" pitchFamily="34" charset="0"/>
              </a:defRPr>
            </a:lvl4pPr>
            <a:lvl5pPr marL="2286000" indent="-457200">
              <a:spcBef>
                <a:spcPct val="0"/>
              </a:spcBef>
              <a:defRPr sz="2400">
                <a:solidFill>
                  <a:schemeClr val="tx1"/>
                </a:solidFill>
                <a:latin typeface="Tahoma" panose="020B0604030504040204" pitchFamily="34" charset="0"/>
              </a:defRPr>
            </a:lvl5pPr>
            <a:lvl6pPr marL="2743200" indent="-457200" fontAlgn="base">
              <a:spcBef>
                <a:spcPct val="0"/>
              </a:spcBef>
              <a:spcAft>
                <a:spcPct val="0"/>
              </a:spcAft>
              <a:defRPr sz="2400">
                <a:solidFill>
                  <a:schemeClr val="tx1"/>
                </a:solidFill>
                <a:latin typeface="Tahoma" panose="020B0604030504040204" pitchFamily="34" charset="0"/>
              </a:defRPr>
            </a:lvl6pPr>
            <a:lvl7pPr marL="3200400" indent="-457200" fontAlgn="base">
              <a:spcBef>
                <a:spcPct val="0"/>
              </a:spcBef>
              <a:spcAft>
                <a:spcPct val="0"/>
              </a:spcAft>
              <a:defRPr sz="2400">
                <a:solidFill>
                  <a:schemeClr val="tx1"/>
                </a:solidFill>
                <a:latin typeface="Tahoma" panose="020B0604030504040204" pitchFamily="34" charset="0"/>
              </a:defRPr>
            </a:lvl7pPr>
            <a:lvl8pPr marL="3657600" indent="-457200" fontAlgn="base">
              <a:spcBef>
                <a:spcPct val="0"/>
              </a:spcBef>
              <a:spcAft>
                <a:spcPct val="0"/>
              </a:spcAft>
              <a:defRPr sz="2400">
                <a:solidFill>
                  <a:schemeClr val="tx1"/>
                </a:solidFill>
                <a:latin typeface="Tahoma" panose="020B0604030504040204" pitchFamily="34" charset="0"/>
              </a:defRPr>
            </a:lvl8pPr>
            <a:lvl9pPr marL="4114800" indent="-457200" fontAlgn="base">
              <a:spcBef>
                <a:spcPct val="0"/>
              </a:spcBef>
              <a:spcAft>
                <a:spcPct val="0"/>
              </a:spcAft>
              <a:defRPr sz="2400">
                <a:solidFill>
                  <a:schemeClr val="tx1"/>
                </a:solidFill>
                <a:latin typeface="Tahoma" panose="020B0604030504040204" pitchFamily="34" charset="0"/>
              </a:defRPr>
            </a:lvl9pPr>
          </a:lstStyle>
          <a:p>
            <a:pPr>
              <a:spcBef>
                <a:spcPct val="50000"/>
              </a:spcBef>
              <a:buFontTx/>
              <a:buAutoNum type="arabicPeriod"/>
            </a:pPr>
            <a:r>
              <a:rPr lang="en-US" altLang="en-US" sz="2000"/>
              <a:t>Intuitively this feels safest. </a:t>
            </a:r>
          </a:p>
          <a:p>
            <a:pPr>
              <a:spcBef>
                <a:spcPct val="50000"/>
              </a:spcBef>
              <a:buFontTx/>
              <a:buAutoNum type="arabicPeriod"/>
            </a:pPr>
            <a:r>
              <a:rPr lang="en-US" altLang="en-US" sz="2000"/>
              <a:t>If we’ve made a small error in the location of the boundary (it’s been jolted in its perpendicular direction) this gives us least chance of causing a misclassification.</a:t>
            </a:r>
          </a:p>
          <a:p>
            <a:pPr>
              <a:spcBef>
                <a:spcPct val="50000"/>
              </a:spcBef>
              <a:buFontTx/>
              <a:buAutoNum type="arabicPeriod"/>
            </a:pPr>
            <a:r>
              <a:rPr lang="en-US" altLang="en-US" sz="2000"/>
              <a:t>LOOCV is easy since the model is immune to removal of any non-support-vector datapoints.</a:t>
            </a:r>
          </a:p>
          <a:p>
            <a:pPr>
              <a:spcBef>
                <a:spcPct val="50000"/>
              </a:spcBef>
              <a:buFontTx/>
              <a:buAutoNum type="arabicPeriod"/>
            </a:pPr>
            <a:r>
              <a:rPr lang="en-US" altLang="en-US" sz="2000"/>
              <a:t>There’s some theory (using VC dimension) that is related to (but not the same as) the proposition that this is a good thing.</a:t>
            </a:r>
          </a:p>
          <a:p>
            <a:pPr>
              <a:spcBef>
                <a:spcPct val="50000"/>
              </a:spcBef>
              <a:buFontTx/>
              <a:buAutoNum type="arabicPeriod"/>
            </a:pPr>
            <a:r>
              <a:rPr lang="en-US" altLang="en-US" sz="2000"/>
              <a:t>Empirically it works very very well.</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a:extLst>
              <a:ext uri="{FF2B5EF4-FFF2-40B4-BE49-F238E27FC236}">
                <a16:creationId xmlns:a16="http://schemas.microsoft.com/office/drawing/2014/main" id="{C21A6456-CE53-488A-BD1B-9349FD89A911}"/>
              </a:ext>
            </a:extLst>
          </p:cNvPr>
          <p:cNvSpPr>
            <a:spLocks noGrp="1"/>
          </p:cNvSpPr>
          <p:nvPr>
            <p:ph type="ftr" sz="quarter" idx="10"/>
          </p:nvPr>
        </p:nvSpPr>
        <p:spPr/>
        <p:txBody>
          <a:bodyPr/>
          <a:lstStyle/>
          <a:p>
            <a:r>
              <a:rPr lang="en-US" altLang="en-US"/>
              <a:t>Copyright © 2001, 2003, Andrew W. Moore</a:t>
            </a:r>
          </a:p>
        </p:txBody>
      </p:sp>
      <p:sp>
        <p:nvSpPr>
          <p:cNvPr id="645122" name="Rectangle 2">
            <a:extLst>
              <a:ext uri="{FF2B5EF4-FFF2-40B4-BE49-F238E27FC236}">
                <a16:creationId xmlns:a16="http://schemas.microsoft.com/office/drawing/2014/main" id="{383EA9CA-DC02-4789-A71C-AF9978912795}"/>
              </a:ext>
            </a:extLst>
          </p:cNvPr>
          <p:cNvSpPr>
            <a:spLocks noGrp="1" noChangeArrowheads="1"/>
          </p:cNvSpPr>
          <p:nvPr>
            <p:ph type="title"/>
          </p:nvPr>
        </p:nvSpPr>
        <p:spPr/>
        <p:txBody>
          <a:bodyPr/>
          <a:lstStyle/>
          <a:p>
            <a:r>
              <a:rPr lang="en-US" altLang="en-US" sz="4000"/>
              <a:t>Specifying a line and margin</a:t>
            </a:r>
          </a:p>
        </p:txBody>
      </p:sp>
      <p:sp>
        <p:nvSpPr>
          <p:cNvPr id="645123" name="Rectangle 3">
            <a:extLst>
              <a:ext uri="{FF2B5EF4-FFF2-40B4-BE49-F238E27FC236}">
                <a16:creationId xmlns:a16="http://schemas.microsoft.com/office/drawing/2014/main" id="{FE849F2F-205C-4AF5-AAA9-600C6DD8CD05}"/>
              </a:ext>
            </a:extLst>
          </p:cNvPr>
          <p:cNvSpPr>
            <a:spLocks noGrp="1" noChangeArrowheads="1"/>
          </p:cNvSpPr>
          <p:nvPr>
            <p:ph type="body" idx="1"/>
          </p:nvPr>
        </p:nvSpPr>
        <p:spPr>
          <a:xfrm>
            <a:off x="228600" y="4537075"/>
            <a:ext cx="8574088" cy="1939925"/>
          </a:xfrm>
        </p:spPr>
        <p:txBody>
          <a:bodyPr/>
          <a:lstStyle/>
          <a:p>
            <a:r>
              <a:rPr lang="en-US" altLang="en-US"/>
              <a:t>How do we represent this mathematically?</a:t>
            </a:r>
          </a:p>
          <a:p>
            <a:r>
              <a:rPr lang="en-US" altLang="en-US"/>
              <a:t>…in </a:t>
            </a:r>
            <a:r>
              <a:rPr lang="en-US" altLang="en-US" i="1"/>
              <a:t>m</a:t>
            </a:r>
            <a:r>
              <a:rPr lang="en-US" altLang="en-US"/>
              <a:t> input dimensions?</a:t>
            </a:r>
          </a:p>
        </p:txBody>
      </p:sp>
      <p:sp>
        <p:nvSpPr>
          <p:cNvPr id="645127" name="Line 7">
            <a:extLst>
              <a:ext uri="{FF2B5EF4-FFF2-40B4-BE49-F238E27FC236}">
                <a16:creationId xmlns:a16="http://schemas.microsoft.com/office/drawing/2014/main" id="{2175DB64-D4B9-4666-8C55-5E76F489429F}"/>
              </a:ext>
            </a:extLst>
          </p:cNvPr>
          <p:cNvSpPr>
            <a:spLocks noChangeShapeType="1"/>
          </p:cNvSpPr>
          <p:nvPr/>
        </p:nvSpPr>
        <p:spPr bwMode="auto">
          <a:xfrm rot="-23199335">
            <a:off x="2292350" y="170973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5128" name="Line 8">
            <a:extLst>
              <a:ext uri="{FF2B5EF4-FFF2-40B4-BE49-F238E27FC236}">
                <a16:creationId xmlns:a16="http://schemas.microsoft.com/office/drawing/2014/main" id="{C76C2156-4FE8-4578-A515-FBAA68F352FD}"/>
              </a:ext>
            </a:extLst>
          </p:cNvPr>
          <p:cNvSpPr>
            <a:spLocks noChangeShapeType="1"/>
          </p:cNvSpPr>
          <p:nvPr/>
        </p:nvSpPr>
        <p:spPr bwMode="auto">
          <a:xfrm rot="-23199335">
            <a:off x="2438400" y="200025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5129" name="Line 9">
            <a:extLst>
              <a:ext uri="{FF2B5EF4-FFF2-40B4-BE49-F238E27FC236}">
                <a16:creationId xmlns:a16="http://schemas.microsoft.com/office/drawing/2014/main" id="{36C431A5-754B-45D4-A639-DFFCFD8F43FF}"/>
              </a:ext>
            </a:extLst>
          </p:cNvPr>
          <p:cNvSpPr>
            <a:spLocks noChangeShapeType="1"/>
          </p:cNvSpPr>
          <p:nvPr/>
        </p:nvSpPr>
        <p:spPr bwMode="auto">
          <a:xfrm rot="-23199335">
            <a:off x="2582863" y="2289175"/>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5131" name="Text Box 11">
            <a:extLst>
              <a:ext uri="{FF2B5EF4-FFF2-40B4-BE49-F238E27FC236}">
                <a16:creationId xmlns:a16="http://schemas.microsoft.com/office/drawing/2014/main" id="{FE2ACA45-9CFF-4F11-82FC-7A93A346474C}"/>
              </a:ext>
            </a:extLst>
          </p:cNvPr>
          <p:cNvSpPr txBox="1">
            <a:spLocks noChangeArrowheads="1"/>
          </p:cNvSpPr>
          <p:nvPr/>
        </p:nvSpPr>
        <p:spPr bwMode="auto">
          <a:xfrm>
            <a:off x="5562600" y="838200"/>
            <a:ext cx="1447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solidFill>
                  <a:schemeClr val="hlink"/>
                </a:solidFill>
              </a:rPr>
              <a:t>Plus-Plane</a:t>
            </a:r>
          </a:p>
        </p:txBody>
      </p:sp>
      <p:sp>
        <p:nvSpPr>
          <p:cNvPr id="645134" name="Text Box 14">
            <a:extLst>
              <a:ext uri="{FF2B5EF4-FFF2-40B4-BE49-F238E27FC236}">
                <a16:creationId xmlns:a16="http://schemas.microsoft.com/office/drawing/2014/main" id="{A997F3F9-637D-4683-8886-744145E7124E}"/>
              </a:ext>
            </a:extLst>
          </p:cNvPr>
          <p:cNvSpPr txBox="1">
            <a:spLocks noChangeArrowheads="1"/>
          </p:cNvSpPr>
          <p:nvPr/>
        </p:nvSpPr>
        <p:spPr bwMode="auto">
          <a:xfrm>
            <a:off x="6248400" y="1600200"/>
            <a:ext cx="1981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solidFill>
                  <a:schemeClr val="folHlink"/>
                </a:solidFill>
              </a:rPr>
              <a:t>Minus-Plane</a:t>
            </a:r>
          </a:p>
        </p:txBody>
      </p:sp>
      <p:sp>
        <p:nvSpPr>
          <p:cNvPr id="645135" name="Freeform 15">
            <a:extLst>
              <a:ext uri="{FF2B5EF4-FFF2-40B4-BE49-F238E27FC236}">
                <a16:creationId xmlns:a16="http://schemas.microsoft.com/office/drawing/2014/main" id="{B0D33F88-BAA7-46C0-9A4C-42C0404F819C}"/>
              </a:ext>
            </a:extLst>
          </p:cNvPr>
          <p:cNvSpPr>
            <a:spLocks/>
          </p:cNvSpPr>
          <p:nvPr/>
        </p:nvSpPr>
        <p:spPr bwMode="auto">
          <a:xfrm>
            <a:off x="5251450" y="1687513"/>
            <a:ext cx="1055688" cy="150812"/>
          </a:xfrm>
          <a:custGeom>
            <a:avLst/>
            <a:gdLst>
              <a:gd name="T0" fmla="*/ 665 w 665"/>
              <a:gd name="T1" fmla="*/ 74 h 95"/>
              <a:gd name="T2" fmla="*/ 155 w 665"/>
              <a:gd name="T3" fmla="*/ 82 h 95"/>
              <a:gd name="T4" fmla="*/ 52 w 665"/>
              <a:gd name="T5" fmla="*/ 52 h 95"/>
              <a:gd name="T6" fmla="*/ 8 w 665"/>
              <a:gd name="T7" fmla="*/ 23 h 95"/>
              <a:gd name="T8" fmla="*/ 0 w 665"/>
              <a:gd name="T9" fmla="*/ 0 h 95"/>
            </a:gdLst>
            <a:ahLst/>
            <a:cxnLst>
              <a:cxn ang="0">
                <a:pos x="T0" y="T1"/>
              </a:cxn>
              <a:cxn ang="0">
                <a:pos x="T2" y="T3"/>
              </a:cxn>
              <a:cxn ang="0">
                <a:pos x="T4" y="T5"/>
              </a:cxn>
              <a:cxn ang="0">
                <a:pos x="T6" y="T7"/>
              </a:cxn>
              <a:cxn ang="0">
                <a:pos x="T8" y="T9"/>
              </a:cxn>
            </a:cxnLst>
            <a:rect l="0" t="0" r="r" b="b"/>
            <a:pathLst>
              <a:path w="665" h="95">
                <a:moveTo>
                  <a:pt x="665" y="74"/>
                </a:moveTo>
                <a:cubicBezTo>
                  <a:pt x="347" y="95"/>
                  <a:pt x="517" y="91"/>
                  <a:pt x="155" y="82"/>
                </a:cubicBezTo>
                <a:cubicBezTo>
                  <a:pt x="119" y="74"/>
                  <a:pt x="87" y="63"/>
                  <a:pt x="52" y="52"/>
                </a:cubicBezTo>
                <a:cubicBezTo>
                  <a:pt x="37" y="42"/>
                  <a:pt x="14" y="40"/>
                  <a:pt x="8" y="23"/>
                </a:cubicBezTo>
                <a:cubicBezTo>
                  <a:pt x="5" y="15"/>
                  <a:pt x="0" y="0"/>
                  <a:pt x="0" y="0"/>
                </a:cubicBezTo>
              </a:path>
            </a:pathLst>
          </a:custGeom>
          <a:noFill/>
          <a:ln w="38100" cap="flat" cmpd="sng">
            <a:solidFill>
              <a:schemeClr val="fo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5136" name="Freeform 16">
            <a:extLst>
              <a:ext uri="{FF2B5EF4-FFF2-40B4-BE49-F238E27FC236}">
                <a16:creationId xmlns:a16="http://schemas.microsoft.com/office/drawing/2014/main" id="{91715B73-0546-4EE2-BFE1-18039583E0E6}"/>
              </a:ext>
            </a:extLst>
          </p:cNvPr>
          <p:cNvSpPr>
            <a:spLocks/>
          </p:cNvSpPr>
          <p:nvPr/>
        </p:nvSpPr>
        <p:spPr bwMode="auto">
          <a:xfrm>
            <a:off x="4935538" y="1090613"/>
            <a:ext cx="692150" cy="128587"/>
          </a:xfrm>
          <a:custGeom>
            <a:avLst/>
            <a:gdLst>
              <a:gd name="T0" fmla="*/ 436 w 436"/>
              <a:gd name="T1" fmla="*/ 0 h 81"/>
              <a:gd name="T2" fmla="*/ 369 w 436"/>
              <a:gd name="T3" fmla="*/ 29 h 81"/>
              <a:gd name="T4" fmla="*/ 273 w 436"/>
              <a:gd name="T5" fmla="*/ 66 h 81"/>
              <a:gd name="T6" fmla="*/ 192 w 436"/>
              <a:gd name="T7" fmla="*/ 81 h 81"/>
              <a:gd name="T8" fmla="*/ 59 w 436"/>
              <a:gd name="T9" fmla="*/ 59 h 81"/>
              <a:gd name="T10" fmla="*/ 0 w 436"/>
              <a:gd name="T11" fmla="*/ 15 h 81"/>
            </a:gdLst>
            <a:ahLst/>
            <a:cxnLst>
              <a:cxn ang="0">
                <a:pos x="T0" y="T1"/>
              </a:cxn>
              <a:cxn ang="0">
                <a:pos x="T2" y="T3"/>
              </a:cxn>
              <a:cxn ang="0">
                <a:pos x="T4" y="T5"/>
              </a:cxn>
              <a:cxn ang="0">
                <a:pos x="T6" y="T7"/>
              </a:cxn>
              <a:cxn ang="0">
                <a:pos x="T8" y="T9"/>
              </a:cxn>
              <a:cxn ang="0">
                <a:pos x="T10" y="T11"/>
              </a:cxn>
            </a:cxnLst>
            <a:rect l="0" t="0" r="r" b="b"/>
            <a:pathLst>
              <a:path w="436" h="81">
                <a:moveTo>
                  <a:pt x="436" y="0"/>
                </a:moveTo>
                <a:cubicBezTo>
                  <a:pt x="411" y="8"/>
                  <a:pt x="394" y="21"/>
                  <a:pt x="369" y="29"/>
                </a:cubicBezTo>
                <a:cubicBezTo>
                  <a:pt x="340" y="49"/>
                  <a:pt x="308" y="59"/>
                  <a:pt x="273" y="66"/>
                </a:cubicBezTo>
                <a:cubicBezTo>
                  <a:pt x="246" y="71"/>
                  <a:pt x="192" y="81"/>
                  <a:pt x="192" y="81"/>
                </a:cubicBezTo>
                <a:cubicBezTo>
                  <a:pt x="127" y="76"/>
                  <a:pt x="110" y="75"/>
                  <a:pt x="59" y="59"/>
                </a:cubicBezTo>
                <a:cubicBezTo>
                  <a:pt x="38" y="45"/>
                  <a:pt x="23" y="26"/>
                  <a:pt x="0" y="15"/>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5138" name="Text Box 18">
            <a:extLst>
              <a:ext uri="{FF2B5EF4-FFF2-40B4-BE49-F238E27FC236}">
                <a16:creationId xmlns:a16="http://schemas.microsoft.com/office/drawing/2014/main" id="{9025E991-E6C5-4D7F-87FD-9176BDC39795}"/>
              </a:ext>
            </a:extLst>
          </p:cNvPr>
          <p:cNvSpPr txBox="1">
            <a:spLocks noChangeArrowheads="1"/>
          </p:cNvSpPr>
          <p:nvPr/>
        </p:nvSpPr>
        <p:spPr bwMode="auto">
          <a:xfrm>
            <a:off x="6477000" y="1219200"/>
            <a:ext cx="2438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Classifier Boundary</a:t>
            </a:r>
          </a:p>
        </p:txBody>
      </p:sp>
      <p:sp>
        <p:nvSpPr>
          <p:cNvPr id="645139" name="Freeform 19">
            <a:extLst>
              <a:ext uri="{FF2B5EF4-FFF2-40B4-BE49-F238E27FC236}">
                <a16:creationId xmlns:a16="http://schemas.microsoft.com/office/drawing/2014/main" id="{BC3DC347-B2C3-47D3-8BD5-F1812AE6B2B7}"/>
              </a:ext>
            </a:extLst>
          </p:cNvPr>
          <p:cNvSpPr>
            <a:spLocks/>
          </p:cNvSpPr>
          <p:nvPr/>
        </p:nvSpPr>
        <p:spPr bwMode="auto">
          <a:xfrm>
            <a:off x="5064125" y="1430338"/>
            <a:ext cx="1465263" cy="69850"/>
          </a:xfrm>
          <a:custGeom>
            <a:avLst/>
            <a:gdLst>
              <a:gd name="T0" fmla="*/ 923 w 923"/>
              <a:gd name="T1" fmla="*/ 0 h 44"/>
              <a:gd name="T2" fmla="*/ 709 w 923"/>
              <a:gd name="T3" fmla="*/ 44 h 44"/>
              <a:gd name="T4" fmla="*/ 362 w 923"/>
              <a:gd name="T5" fmla="*/ 37 h 44"/>
              <a:gd name="T6" fmla="*/ 0 w 923"/>
              <a:gd name="T7" fmla="*/ 7 h 44"/>
            </a:gdLst>
            <a:ahLst/>
            <a:cxnLst>
              <a:cxn ang="0">
                <a:pos x="T0" y="T1"/>
              </a:cxn>
              <a:cxn ang="0">
                <a:pos x="T2" y="T3"/>
              </a:cxn>
              <a:cxn ang="0">
                <a:pos x="T4" y="T5"/>
              </a:cxn>
              <a:cxn ang="0">
                <a:pos x="T6" y="T7"/>
              </a:cxn>
            </a:cxnLst>
            <a:rect l="0" t="0" r="r" b="b"/>
            <a:pathLst>
              <a:path w="923" h="44">
                <a:moveTo>
                  <a:pt x="923" y="0"/>
                </a:moveTo>
                <a:cubicBezTo>
                  <a:pt x="857" y="34"/>
                  <a:pt x="782" y="37"/>
                  <a:pt x="709" y="44"/>
                </a:cubicBezTo>
                <a:cubicBezTo>
                  <a:pt x="593" y="42"/>
                  <a:pt x="478" y="42"/>
                  <a:pt x="362" y="37"/>
                </a:cubicBezTo>
                <a:cubicBezTo>
                  <a:pt x="241" y="32"/>
                  <a:pt x="122" y="7"/>
                  <a:pt x="0" y="7"/>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5140" name="Text Box 20">
            <a:extLst>
              <a:ext uri="{FF2B5EF4-FFF2-40B4-BE49-F238E27FC236}">
                <a16:creationId xmlns:a16="http://schemas.microsoft.com/office/drawing/2014/main" id="{72F54E2B-2543-4A96-835B-90A178FF41E2}"/>
              </a:ext>
            </a:extLst>
          </p:cNvPr>
          <p:cNvSpPr txBox="1">
            <a:spLocks noChangeArrowheads="1"/>
          </p:cNvSpPr>
          <p:nvPr/>
        </p:nvSpPr>
        <p:spPr bwMode="auto">
          <a:xfrm rot="-1586986">
            <a:off x="1752600" y="1219200"/>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45141" name="Text Box 21">
            <a:extLst>
              <a:ext uri="{FF2B5EF4-FFF2-40B4-BE49-F238E27FC236}">
                <a16:creationId xmlns:a16="http://schemas.microsoft.com/office/drawing/2014/main" id="{115218D6-785F-406D-9E3A-3F13AB488390}"/>
              </a:ext>
            </a:extLst>
          </p:cNvPr>
          <p:cNvSpPr txBox="1">
            <a:spLocks noChangeArrowheads="1"/>
          </p:cNvSpPr>
          <p:nvPr/>
        </p:nvSpPr>
        <p:spPr bwMode="auto">
          <a:xfrm rot="-1586986">
            <a:off x="2827338" y="224313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
            <a:extLst>
              <a:ext uri="{FF2B5EF4-FFF2-40B4-BE49-F238E27FC236}">
                <a16:creationId xmlns:a16="http://schemas.microsoft.com/office/drawing/2014/main" id="{8D53F4EF-685E-4FF8-872E-C09D81C255A7}"/>
              </a:ext>
            </a:extLst>
          </p:cNvPr>
          <p:cNvSpPr>
            <a:spLocks noGrp="1"/>
          </p:cNvSpPr>
          <p:nvPr>
            <p:ph type="ftr" sz="quarter" idx="10"/>
          </p:nvPr>
        </p:nvSpPr>
        <p:spPr/>
        <p:txBody>
          <a:bodyPr/>
          <a:lstStyle/>
          <a:p>
            <a:r>
              <a:rPr lang="en-US" altLang="en-US"/>
              <a:t>Copyright © 2001, 2003, Andrew W. Moore</a:t>
            </a:r>
          </a:p>
        </p:txBody>
      </p:sp>
      <p:sp>
        <p:nvSpPr>
          <p:cNvPr id="646146" name="Rectangle 2">
            <a:extLst>
              <a:ext uri="{FF2B5EF4-FFF2-40B4-BE49-F238E27FC236}">
                <a16:creationId xmlns:a16="http://schemas.microsoft.com/office/drawing/2014/main" id="{D8ECE75D-E663-4D17-9FA2-50DDF9A7F59E}"/>
              </a:ext>
            </a:extLst>
          </p:cNvPr>
          <p:cNvSpPr>
            <a:spLocks noGrp="1" noChangeArrowheads="1"/>
          </p:cNvSpPr>
          <p:nvPr>
            <p:ph type="title"/>
          </p:nvPr>
        </p:nvSpPr>
        <p:spPr/>
        <p:txBody>
          <a:bodyPr/>
          <a:lstStyle/>
          <a:p>
            <a:r>
              <a:rPr lang="en-US" altLang="en-US" sz="4000"/>
              <a:t>Specifying a line and margin</a:t>
            </a:r>
          </a:p>
        </p:txBody>
      </p:sp>
      <p:sp>
        <p:nvSpPr>
          <p:cNvPr id="646147" name="Rectangle 3">
            <a:extLst>
              <a:ext uri="{FF2B5EF4-FFF2-40B4-BE49-F238E27FC236}">
                <a16:creationId xmlns:a16="http://schemas.microsoft.com/office/drawing/2014/main" id="{735EFA99-2181-4746-B420-67CE5F13519C}"/>
              </a:ext>
            </a:extLst>
          </p:cNvPr>
          <p:cNvSpPr>
            <a:spLocks noGrp="1" noChangeArrowheads="1"/>
          </p:cNvSpPr>
          <p:nvPr>
            <p:ph type="body" sz="half" idx="1"/>
          </p:nvPr>
        </p:nvSpPr>
        <p:spPr>
          <a:xfrm>
            <a:off x="304800" y="3429000"/>
            <a:ext cx="8229600" cy="990600"/>
          </a:xfrm>
        </p:spPr>
        <p:txBody>
          <a:bodyPr/>
          <a:lstStyle/>
          <a:p>
            <a:r>
              <a:rPr lang="en-US" altLang="en-US" sz="2400"/>
              <a:t>Plus-plane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r>
              <a:rPr lang="en-US" altLang="en-US" sz="2400"/>
              <a:t>Minus-plane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endParaRPr lang="en-US" altLang="en-US" sz="2400" i="1"/>
          </a:p>
        </p:txBody>
      </p:sp>
      <p:sp>
        <p:nvSpPr>
          <p:cNvPr id="646148" name="Line 4">
            <a:extLst>
              <a:ext uri="{FF2B5EF4-FFF2-40B4-BE49-F238E27FC236}">
                <a16:creationId xmlns:a16="http://schemas.microsoft.com/office/drawing/2014/main" id="{2501998B-A95C-45AC-A7F7-0AE2CB7FC110}"/>
              </a:ext>
            </a:extLst>
          </p:cNvPr>
          <p:cNvSpPr>
            <a:spLocks noChangeShapeType="1"/>
          </p:cNvSpPr>
          <p:nvPr/>
        </p:nvSpPr>
        <p:spPr bwMode="auto">
          <a:xfrm rot="-23199335">
            <a:off x="2292350" y="170973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6149" name="Line 5">
            <a:extLst>
              <a:ext uri="{FF2B5EF4-FFF2-40B4-BE49-F238E27FC236}">
                <a16:creationId xmlns:a16="http://schemas.microsoft.com/office/drawing/2014/main" id="{1C3E5036-698D-48C8-B147-827BF1A4F1A2}"/>
              </a:ext>
            </a:extLst>
          </p:cNvPr>
          <p:cNvSpPr>
            <a:spLocks noChangeShapeType="1"/>
          </p:cNvSpPr>
          <p:nvPr/>
        </p:nvSpPr>
        <p:spPr bwMode="auto">
          <a:xfrm rot="-23199335">
            <a:off x="2438400" y="200025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6150" name="Line 6">
            <a:extLst>
              <a:ext uri="{FF2B5EF4-FFF2-40B4-BE49-F238E27FC236}">
                <a16:creationId xmlns:a16="http://schemas.microsoft.com/office/drawing/2014/main" id="{E7623948-8144-46F6-B380-4596EE5F4D78}"/>
              </a:ext>
            </a:extLst>
          </p:cNvPr>
          <p:cNvSpPr>
            <a:spLocks noChangeShapeType="1"/>
          </p:cNvSpPr>
          <p:nvPr/>
        </p:nvSpPr>
        <p:spPr bwMode="auto">
          <a:xfrm rot="-23199335">
            <a:off x="2582863" y="2289175"/>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6151" name="Text Box 7">
            <a:extLst>
              <a:ext uri="{FF2B5EF4-FFF2-40B4-BE49-F238E27FC236}">
                <a16:creationId xmlns:a16="http://schemas.microsoft.com/office/drawing/2014/main" id="{6862564C-8A36-45A7-B48D-716C530BF6D4}"/>
              </a:ext>
            </a:extLst>
          </p:cNvPr>
          <p:cNvSpPr txBox="1">
            <a:spLocks noChangeArrowheads="1"/>
          </p:cNvSpPr>
          <p:nvPr/>
        </p:nvSpPr>
        <p:spPr bwMode="auto">
          <a:xfrm>
            <a:off x="5562600" y="838200"/>
            <a:ext cx="1447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solidFill>
                  <a:schemeClr val="hlink"/>
                </a:solidFill>
              </a:rPr>
              <a:t>Plus-Plane</a:t>
            </a:r>
          </a:p>
        </p:txBody>
      </p:sp>
      <p:sp>
        <p:nvSpPr>
          <p:cNvPr id="646152" name="Text Box 8">
            <a:extLst>
              <a:ext uri="{FF2B5EF4-FFF2-40B4-BE49-F238E27FC236}">
                <a16:creationId xmlns:a16="http://schemas.microsoft.com/office/drawing/2014/main" id="{01D15229-470F-4840-8015-B93B4C32700F}"/>
              </a:ext>
            </a:extLst>
          </p:cNvPr>
          <p:cNvSpPr txBox="1">
            <a:spLocks noChangeArrowheads="1"/>
          </p:cNvSpPr>
          <p:nvPr/>
        </p:nvSpPr>
        <p:spPr bwMode="auto">
          <a:xfrm>
            <a:off x="6248400" y="1600200"/>
            <a:ext cx="1981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solidFill>
                  <a:schemeClr val="folHlink"/>
                </a:solidFill>
              </a:rPr>
              <a:t>Minus-Plane</a:t>
            </a:r>
          </a:p>
        </p:txBody>
      </p:sp>
      <p:sp>
        <p:nvSpPr>
          <p:cNvPr id="646153" name="Freeform 9">
            <a:extLst>
              <a:ext uri="{FF2B5EF4-FFF2-40B4-BE49-F238E27FC236}">
                <a16:creationId xmlns:a16="http://schemas.microsoft.com/office/drawing/2014/main" id="{A4A88A63-66FB-4A48-8D4C-FDBEA266BE1B}"/>
              </a:ext>
            </a:extLst>
          </p:cNvPr>
          <p:cNvSpPr>
            <a:spLocks/>
          </p:cNvSpPr>
          <p:nvPr/>
        </p:nvSpPr>
        <p:spPr bwMode="auto">
          <a:xfrm>
            <a:off x="5251450" y="1687513"/>
            <a:ext cx="1055688" cy="150812"/>
          </a:xfrm>
          <a:custGeom>
            <a:avLst/>
            <a:gdLst>
              <a:gd name="T0" fmla="*/ 665 w 665"/>
              <a:gd name="T1" fmla="*/ 74 h 95"/>
              <a:gd name="T2" fmla="*/ 155 w 665"/>
              <a:gd name="T3" fmla="*/ 82 h 95"/>
              <a:gd name="T4" fmla="*/ 52 w 665"/>
              <a:gd name="T5" fmla="*/ 52 h 95"/>
              <a:gd name="T6" fmla="*/ 8 w 665"/>
              <a:gd name="T7" fmla="*/ 23 h 95"/>
              <a:gd name="T8" fmla="*/ 0 w 665"/>
              <a:gd name="T9" fmla="*/ 0 h 95"/>
            </a:gdLst>
            <a:ahLst/>
            <a:cxnLst>
              <a:cxn ang="0">
                <a:pos x="T0" y="T1"/>
              </a:cxn>
              <a:cxn ang="0">
                <a:pos x="T2" y="T3"/>
              </a:cxn>
              <a:cxn ang="0">
                <a:pos x="T4" y="T5"/>
              </a:cxn>
              <a:cxn ang="0">
                <a:pos x="T6" y="T7"/>
              </a:cxn>
              <a:cxn ang="0">
                <a:pos x="T8" y="T9"/>
              </a:cxn>
            </a:cxnLst>
            <a:rect l="0" t="0" r="r" b="b"/>
            <a:pathLst>
              <a:path w="665" h="95">
                <a:moveTo>
                  <a:pt x="665" y="74"/>
                </a:moveTo>
                <a:cubicBezTo>
                  <a:pt x="347" y="95"/>
                  <a:pt x="517" y="91"/>
                  <a:pt x="155" y="82"/>
                </a:cubicBezTo>
                <a:cubicBezTo>
                  <a:pt x="119" y="74"/>
                  <a:pt x="87" y="63"/>
                  <a:pt x="52" y="52"/>
                </a:cubicBezTo>
                <a:cubicBezTo>
                  <a:pt x="37" y="42"/>
                  <a:pt x="14" y="40"/>
                  <a:pt x="8" y="23"/>
                </a:cubicBezTo>
                <a:cubicBezTo>
                  <a:pt x="5" y="15"/>
                  <a:pt x="0" y="0"/>
                  <a:pt x="0" y="0"/>
                </a:cubicBezTo>
              </a:path>
            </a:pathLst>
          </a:custGeom>
          <a:noFill/>
          <a:ln w="38100" cap="flat" cmpd="sng">
            <a:solidFill>
              <a:schemeClr val="fo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6154" name="Freeform 10">
            <a:extLst>
              <a:ext uri="{FF2B5EF4-FFF2-40B4-BE49-F238E27FC236}">
                <a16:creationId xmlns:a16="http://schemas.microsoft.com/office/drawing/2014/main" id="{0665DB5B-7005-4B6F-9BEC-6F0BAAC793DE}"/>
              </a:ext>
            </a:extLst>
          </p:cNvPr>
          <p:cNvSpPr>
            <a:spLocks/>
          </p:cNvSpPr>
          <p:nvPr/>
        </p:nvSpPr>
        <p:spPr bwMode="auto">
          <a:xfrm>
            <a:off x="4935538" y="1090613"/>
            <a:ext cx="692150" cy="128587"/>
          </a:xfrm>
          <a:custGeom>
            <a:avLst/>
            <a:gdLst>
              <a:gd name="T0" fmla="*/ 436 w 436"/>
              <a:gd name="T1" fmla="*/ 0 h 81"/>
              <a:gd name="T2" fmla="*/ 369 w 436"/>
              <a:gd name="T3" fmla="*/ 29 h 81"/>
              <a:gd name="T4" fmla="*/ 273 w 436"/>
              <a:gd name="T5" fmla="*/ 66 h 81"/>
              <a:gd name="T6" fmla="*/ 192 w 436"/>
              <a:gd name="T7" fmla="*/ 81 h 81"/>
              <a:gd name="T8" fmla="*/ 59 w 436"/>
              <a:gd name="T9" fmla="*/ 59 h 81"/>
              <a:gd name="T10" fmla="*/ 0 w 436"/>
              <a:gd name="T11" fmla="*/ 15 h 81"/>
            </a:gdLst>
            <a:ahLst/>
            <a:cxnLst>
              <a:cxn ang="0">
                <a:pos x="T0" y="T1"/>
              </a:cxn>
              <a:cxn ang="0">
                <a:pos x="T2" y="T3"/>
              </a:cxn>
              <a:cxn ang="0">
                <a:pos x="T4" y="T5"/>
              </a:cxn>
              <a:cxn ang="0">
                <a:pos x="T6" y="T7"/>
              </a:cxn>
              <a:cxn ang="0">
                <a:pos x="T8" y="T9"/>
              </a:cxn>
              <a:cxn ang="0">
                <a:pos x="T10" y="T11"/>
              </a:cxn>
            </a:cxnLst>
            <a:rect l="0" t="0" r="r" b="b"/>
            <a:pathLst>
              <a:path w="436" h="81">
                <a:moveTo>
                  <a:pt x="436" y="0"/>
                </a:moveTo>
                <a:cubicBezTo>
                  <a:pt x="411" y="8"/>
                  <a:pt x="394" y="21"/>
                  <a:pt x="369" y="29"/>
                </a:cubicBezTo>
                <a:cubicBezTo>
                  <a:pt x="340" y="49"/>
                  <a:pt x="308" y="59"/>
                  <a:pt x="273" y="66"/>
                </a:cubicBezTo>
                <a:cubicBezTo>
                  <a:pt x="246" y="71"/>
                  <a:pt x="192" y="81"/>
                  <a:pt x="192" y="81"/>
                </a:cubicBezTo>
                <a:cubicBezTo>
                  <a:pt x="127" y="76"/>
                  <a:pt x="110" y="75"/>
                  <a:pt x="59" y="59"/>
                </a:cubicBezTo>
                <a:cubicBezTo>
                  <a:pt x="38" y="45"/>
                  <a:pt x="23" y="26"/>
                  <a:pt x="0" y="15"/>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6155" name="Text Box 11">
            <a:extLst>
              <a:ext uri="{FF2B5EF4-FFF2-40B4-BE49-F238E27FC236}">
                <a16:creationId xmlns:a16="http://schemas.microsoft.com/office/drawing/2014/main" id="{382BC83C-F796-4819-8A79-FA737208EF88}"/>
              </a:ext>
            </a:extLst>
          </p:cNvPr>
          <p:cNvSpPr txBox="1">
            <a:spLocks noChangeArrowheads="1"/>
          </p:cNvSpPr>
          <p:nvPr/>
        </p:nvSpPr>
        <p:spPr bwMode="auto">
          <a:xfrm>
            <a:off x="6477000" y="1219200"/>
            <a:ext cx="2438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Classifier Boundary</a:t>
            </a:r>
          </a:p>
        </p:txBody>
      </p:sp>
      <p:sp>
        <p:nvSpPr>
          <p:cNvPr id="646156" name="Freeform 12">
            <a:extLst>
              <a:ext uri="{FF2B5EF4-FFF2-40B4-BE49-F238E27FC236}">
                <a16:creationId xmlns:a16="http://schemas.microsoft.com/office/drawing/2014/main" id="{A349813F-68EA-48D3-A728-659B189F4DAB}"/>
              </a:ext>
            </a:extLst>
          </p:cNvPr>
          <p:cNvSpPr>
            <a:spLocks/>
          </p:cNvSpPr>
          <p:nvPr/>
        </p:nvSpPr>
        <p:spPr bwMode="auto">
          <a:xfrm>
            <a:off x="5064125" y="1430338"/>
            <a:ext cx="1465263" cy="69850"/>
          </a:xfrm>
          <a:custGeom>
            <a:avLst/>
            <a:gdLst>
              <a:gd name="T0" fmla="*/ 923 w 923"/>
              <a:gd name="T1" fmla="*/ 0 h 44"/>
              <a:gd name="T2" fmla="*/ 709 w 923"/>
              <a:gd name="T3" fmla="*/ 44 h 44"/>
              <a:gd name="T4" fmla="*/ 362 w 923"/>
              <a:gd name="T5" fmla="*/ 37 h 44"/>
              <a:gd name="T6" fmla="*/ 0 w 923"/>
              <a:gd name="T7" fmla="*/ 7 h 44"/>
            </a:gdLst>
            <a:ahLst/>
            <a:cxnLst>
              <a:cxn ang="0">
                <a:pos x="T0" y="T1"/>
              </a:cxn>
              <a:cxn ang="0">
                <a:pos x="T2" y="T3"/>
              </a:cxn>
              <a:cxn ang="0">
                <a:pos x="T4" y="T5"/>
              </a:cxn>
              <a:cxn ang="0">
                <a:pos x="T6" y="T7"/>
              </a:cxn>
            </a:cxnLst>
            <a:rect l="0" t="0" r="r" b="b"/>
            <a:pathLst>
              <a:path w="923" h="44">
                <a:moveTo>
                  <a:pt x="923" y="0"/>
                </a:moveTo>
                <a:cubicBezTo>
                  <a:pt x="857" y="34"/>
                  <a:pt x="782" y="37"/>
                  <a:pt x="709" y="44"/>
                </a:cubicBezTo>
                <a:cubicBezTo>
                  <a:pt x="593" y="42"/>
                  <a:pt x="478" y="42"/>
                  <a:pt x="362" y="37"/>
                </a:cubicBezTo>
                <a:cubicBezTo>
                  <a:pt x="241" y="32"/>
                  <a:pt x="122" y="7"/>
                  <a:pt x="0" y="7"/>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6157" name="Text Box 13">
            <a:extLst>
              <a:ext uri="{FF2B5EF4-FFF2-40B4-BE49-F238E27FC236}">
                <a16:creationId xmlns:a16="http://schemas.microsoft.com/office/drawing/2014/main" id="{6F03F326-8C4C-4C5F-B5F3-0B12B7E3DDDA}"/>
              </a:ext>
            </a:extLst>
          </p:cNvPr>
          <p:cNvSpPr txBox="1">
            <a:spLocks noChangeArrowheads="1"/>
          </p:cNvSpPr>
          <p:nvPr/>
        </p:nvSpPr>
        <p:spPr bwMode="auto">
          <a:xfrm rot="-1586986">
            <a:off x="1752600" y="1219200"/>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46158" name="Text Box 14">
            <a:extLst>
              <a:ext uri="{FF2B5EF4-FFF2-40B4-BE49-F238E27FC236}">
                <a16:creationId xmlns:a16="http://schemas.microsoft.com/office/drawing/2014/main" id="{C631B0D6-087C-4E07-B5AA-E43279103DB7}"/>
              </a:ext>
            </a:extLst>
          </p:cNvPr>
          <p:cNvSpPr txBox="1">
            <a:spLocks noChangeArrowheads="1"/>
          </p:cNvSpPr>
          <p:nvPr/>
        </p:nvSpPr>
        <p:spPr bwMode="auto">
          <a:xfrm rot="-1586986">
            <a:off x="2827338" y="224313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graphicFrame>
        <p:nvGraphicFramePr>
          <p:cNvPr id="646254" name="Group 110">
            <a:extLst>
              <a:ext uri="{FF2B5EF4-FFF2-40B4-BE49-F238E27FC236}">
                <a16:creationId xmlns:a16="http://schemas.microsoft.com/office/drawing/2014/main" id="{20A69267-12BD-47BC-B55A-9092BDA59A54}"/>
              </a:ext>
            </a:extLst>
          </p:cNvPr>
          <p:cNvGraphicFramePr>
            <a:graphicFrameLocks noGrp="1"/>
          </p:cNvGraphicFramePr>
          <p:nvPr>
            <p:ph sz="half" idx="2"/>
          </p:nvPr>
        </p:nvGraphicFramePr>
        <p:xfrm>
          <a:off x="762000" y="4495800"/>
          <a:ext cx="7278688" cy="1938338"/>
        </p:xfrm>
        <a:graphic>
          <a:graphicData uri="http://schemas.openxmlformats.org/drawingml/2006/table">
            <a:tbl>
              <a:tblPr/>
              <a:tblGrid>
                <a:gridCol w="1819275">
                  <a:extLst>
                    <a:ext uri="{9D8B030D-6E8A-4147-A177-3AD203B41FA5}">
                      <a16:colId xmlns:a16="http://schemas.microsoft.com/office/drawing/2014/main" val="3344165102"/>
                    </a:ext>
                  </a:extLst>
                </a:gridCol>
                <a:gridCol w="1820863">
                  <a:extLst>
                    <a:ext uri="{9D8B030D-6E8A-4147-A177-3AD203B41FA5}">
                      <a16:colId xmlns:a16="http://schemas.microsoft.com/office/drawing/2014/main" val="311131256"/>
                    </a:ext>
                  </a:extLst>
                </a:gridCol>
                <a:gridCol w="627062">
                  <a:extLst>
                    <a:ext uri="{9D8B030D-6E8A-4147-A177-3AD203B41FA5}">
                      <a16:colId xmlns:a16="http://schemas.microsoft.com/office/drawing/2014/main" val="2057843436"/>
                    </a:ext>
                  </a:extLst>
                </a:gridCol>
                <a:gridCol w="3011488">
                  <a:extLst>
                    <a:ext uri="{9D8B030D-6E8A-4147-A177-3AD203B41FA5}">
                      <a16:colId xmlns:a16="http://schemas.microsoft.com/office/drawing/2014/main" val="2109406914"/>
                    </a:ext>
                  </a:extLst>
                </a:gridCol>
              </a:tblGrid>
              <a:tr h="558800">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Classify as..</a:t>
                      </a:r>
                    </a:p>
                  </a:txBody>
                  <a:tcPr horzOverflow="overflow">
                    <a:lnL cap="flat">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0" i="0" u="none" strike="noStrike" cap="none" normalizeH="0" baseline="0">
                          <a:ln>
                            <a:noFill/>
                          </a:ln>
                          <a:solidFill>
                            <a:schemeClr val="hlink"/>
                          </a:solidFill>
                          <a:effectLst/>
                          <a:latin typeface="Tahoma" panose="020B0604030504040204" pitchFamily="34" charset="0"/>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0" i="0" u="none" strike="noStrike" cap="none" normalizeH="0" baseline="0">
                          <a:ln>
                            <a:noFill/>
                          </a:ln>
                          <a:solidFill>
                            <a:schemeClr val="hlink"/>
                          </a:solidFill>
                          <a:effectLst/>
                          <a:latin typeface="Tahoma" panose="020B0604030504040204" pitchFamily="34" charset="0"/>
                        </a:rPr>
                        <a:t>if</a:t>
                      </a:r>
                    </a:p>
                  </a:txBody>
                  <a:tcPr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1" i="1" u="none" strike="noStrike" cap="none" normalizeH="0" baseline="0">
                          <a:ln>
                            <a:noFill/>
                          </a:ln>
                          <a:solidFill>
                            <a:schemeClr val="hlink"/>
                          </a:solidFill>
                          <a:effectLst/>
                          <a:latin typeface="Tahoma" panose="020B0604030504040204" pitchFamily="34" charset="0"/>
                        </a:rPr>
                        <a:t>w</a:t>
                      </a:r>
                      <a:r>
                        <a:rPr kumimoji="0" lang="en-US" altLang="en-US" sz="2400" b="0" i="1" u="none" strike="noStrike" cap="none" normalizeH="0" baseline="0">
                          <a:ln>
                            <a:noFill/>
                          </a:ln>
                          <a:solidFill>
                            <a:schemeClr val="hlink"/>
                          </a:solidFill>
                          <a:effectLst/>
                          <a:latin typeface="Tahoma" panose="020B0604030504040204" pitchFamily="34" charset="0"/>
                        </a:rPr>
                        <a:t> . </a:t>
                      </a:r>
                      <a:r>
                        <a:rPr kumimoji="0" lang="en-US" altLang="en-US" sz="2400" b="1" i="1" u="none" strike="noStrike" cap="none" normalizeH="0" baseline="0">
                          <a:ln>
                            <a:noFill/>
                          </a:ln>
                          <a:solidFill>
                            <a:schemeClr val="hlink"/>
                          </a:solidFill>
                          <a:effectLst/>
                          <a:latin typeface="Tahoma" panose="020B0604030504040204" pitchFamily="34" charset="0"/>
                        </a:rPr>
                        <a:t>x</a:t>
                      </a:r>
                      <a:r>
                        <a:rPr kumimoji="0" lang="en-US" altLang="en-US" sz="2400" b="0" i="1" u="none" strike="noStrike" cap="none" normalizeH="0" baseline="0">
                          <a:ln>
                            <a:noFill/>
                          </a:ln>
                          <a:solidFill>
                            <a:schemeClr val="hlink"/>
                          </a:solidFill>
                          <a:effectLst/>
                          <a:latin typeface="Tahoma" panose="020B0604030504040204" pitchFamily="34" charset="0"/>
                        </a:rPr>
                        <a:t> + b &gt;= 1</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141894713"/>
                  </a:ext>
                </a:extLst>
              </a:tr>
              <a:tr h="558800">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0" i="0" u="none" strike="noStrike" cap="none" normalizeH="0" baseline="0">
                          <a:ln>
                            <a:noFill/>
                          </a:ln>
                          <a:solidFill>
                            <a:schemeClr val="folHlink"/>
                          </a:solidFill>
                          <a:effectLst/>
                          <a:latin typeface="Tahoma" panose="020B0604030504040204" pitchFamily="34" charset="0"/>
                        </a:rPr>
                        <a:t>-1</a:t>
                      </a:r>
                    </a:p>
                  </a:txBody>
                  <a:tcPr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0" i="0" u="none" strike="noStrike" cap="none" normalizeH="0" baseline="0">
                          <a:ln>
                            <a:noFill/>
                          </a:ln>
                          <a:solidFill>
                            <a:schemeClr val="folHlink"/>
                          </a:solidFill>
                          <a:effectLst/>
                          <a:latin typeface="Tahoma" panose="020B0604030504040204" pitchFamily="34" charset="0"/>
                        </a:rPr>
                        <a:t>if</a:t>
                      </a:r>
                    </a:p>
                  </a:txBody>
                  <a:tcPr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1" i="1" u="none" strike="noStrike" cap="none" normalizeH="0" baseline="0">
                          <a:ln>
                            <a:noFill/>
                          </a:ln>
                          <a:solidFill>
                            <a:schemeClr val="folHlink"/>
                          </a:solidFill>
                          <a:effectLst/>
                          <a:latin typeface="Tahoma" panose="020B0604030504040204" pitchFamily="34" charset="0"/>
                        </a:rPr>
                        <a:t>w</a:t>
                      </a:r>
                      <a:r>
                        <a:rPr kumimoji="0" lang="en-US" altLang="en-US" sz="2400" b="0" i="1" u="none" strike="noStrike" cap="none" normalizeH="0" baseline="0">
                          <a:ln>
                            <a:noFill/>
                          </a:ln>
                          <a:solidFill>
                            <a:schemeClr val="folHlink"/>
                          </a:solidFill>
                          <a:effectLst/>
                          <a:latin typeface="Tahoma" panose="020B0604030504040204" pitchFamily="34" charset="0"/>
                        </a:rPr>
                        <a:t> . </a:t>
                      </a:r>
                      <a:r>
                        <a:rPr kumimoji="0" lang="en-US" altLang="en-US" sz="2400" b="1" i="1" u="none" strike="noStrike" cap="none" normalizeH="0" baseline="0">
                          <a:ln>
                            <a:noFill/>
                          </a:ln>
                          <a:solidFill>
                            <a:schemeClr val="folHlink"/>
                          </a:solidFill>
                          <a:effectLst/>
                          <a:latin typeface="Tahoma" panose="020B0604030504040204" pitchFamily="34" charset="0"/>
                        </a:rPr>
                        <a:t>x</a:t>
                      </a:r>
                      <a:r>
                        <a:rPr kumimoji="0" lang="en-US" altLang="en-US" sz="2400" b="0" i="1" u="none" strike="noStrike" cap="none" normalizeH="0" baseline="0">
                          <a:ln>
                            <a:noFill/>
                          </a:ln>
                          <a:solidFill>
                            <a:schemeClr val="folHlink"/>
                          </a:solidFill>
                          <a:effectLst/>
                          <a:latin typeface="Tahoma" panose="020B0604030504040204" pitchFamily="34" charset="0"/>
                        </a:rPr>
                        <a:t> + b &lt;= -1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181522215"/>
                  </a:ext>
                </a:extLst>
              </a:tr>
              <a:tr h="558800">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cap="flat">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Universe explodes</a:t>
                      </a:r>
                    </a:p>
                  </a:txBody>
                  <a:tcPr horzOverflow="overflow">
                    <a:lnL>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if</a:t>
                      </a:r>
                    </a:p>
                  </a:txBody>
                  <a:tcPr horzOverflow="overflow">
                    <a:lnL>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0" i="1" u="none" strike="noStrike" cap="none" normalizeH="0" baseline="0">
                          <a:ln>
                            <a:noFill/>
                          </a:ln>
                          <a:solidFill>
                            <a:schemeClr val="tx1"/>
                          </a:solidFill>
                          <a:effectLst/>
                          <a:latin typeface="Tahoma" panose="020B0604030504040204" pitchFamily="34" charset="0"/>
                        </a:rPr>
                        <a:t>-1 &lt; </a:t>
                      </a:r>
                      <a:r>
                        <a:rPr kumimoji="0" lang="en-US" altLang="en-US" sz="2400" b="1" i="1" u="none" strike="noStrike" cap="none" normalizeH="0" baseline="0">
                          <a:ln>
                            <a:noFill/>
                          </a:ln>
                          <a:solidFill>
                            <a:schemeClr val="tx1"/>
                          </a:solidFill>
                          <a:effectLst/>
                          <a:latin typeface="Tahoma" panose="020B0604030504040204" pitchFamily="34" charset="0"/>
                        </a:rPr>
                        <a:t>w</a:t>
                      </a:r>
                      <a:r>
                        <a:rPr kumimoji="0" lang="en-US" altLang="en-US" sz="2400" b="0" i="1" u="none" strike="noStrike" cap="none" normalizeH="0" baseline="0">
                          <a:ln>
                            <a:noFill/>
                          </a:ln>
                          <a:solidFill>
                            <a:schemeClr val="tx1"/>
                          </a:solidFill>
                          <a:effectLst/>
                          <a:latin typeface="Tahoma" panose="020B0604030504040204" pitchFamily="34" charset="0"/>
                        </a:rPr>
                        <a:t> . </a:t>
                      </a:r>
                      <a:r>
                        <a:rPr kumimoji="0" lang="en-US" altLang="en-US" sz="2400" b="1" i="1" u="none" strike="noStrike" cap="none" normalizeH="0" baseline="0">
                          <a:ln>
                            <a:noFill/>
                          </a:ln>
                          <a:solidFill>
                            <a:schemeClr val="tx1"/>
                          </a:solidFill>
                          <a:effectLst/>
                          <a:latin typeface="Tahoma" panose="020B0604030504040204" pitchFamily="34" charset="0"/>
                        </a:rPr>
                        <a:t>x</a:t>
                      </a:r>
                      <a:r>
                        <a:rPr kumimoji="0" lang="en-US" altLang="en-US" sz="2400" b="0" i="1" u="none" strike="noStrike" cap="none" normalizeH="0" baseline="0">
                          <a:ln>
                            <a:noFill/>
                          </a:ln>
                          <a:solidFill>
                            <a:schemeClr val="tx1"/>
                          </a:solidFill>
                          <a:effectLst/>
                          <a:latin typeface="Tahoma" panose="020B0604030504040204" pitchFamily="34" charset="0"/>
                        </a:rPr>
                        <a:t> + b &lt; 1</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692102823"/>
                  </a:ext>
                </a:extLst>
              </a:tr>
            </a:tbl>
          </a:graphicData>
        </a:graphic>
      </p:graphicFrame>
      <p:sp>
        <p:nvSpPr>
          <p:cNvPr id="646255" name="Text Box 111">
            <a:extLst>
              <a:ext uri="{FF2B5EF4-FFF2-40B4-BE49-F238E27FC236}">
                <a16:creationId xmlns:a16="http://schemas.microsoft.com/office/drawing/2014/main" id="{AAD0D016-3CE5-4797-B8B0-E3EF76905B3A}"/>
              </a:ext>
            </a:extLst>
          </p:cNvPr>
          <p:cNvSpPr txBox="1">
            <a:spLocks noChangeArrowheads="1"/>
          </p:cNvSpPr>
          <p:nvPr/>
        </p:nvSpPr>
        <p:spPr bwMode="auto">
          <a:xfrm rot="-1777892">
            <a:off x="1600200" y="243840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46256" name="Text Box 112">
            <a:extLst>
              <a:ext uri="{FF2B5EF4-FFF2-40B4-BE49-F238E27FC236}">
                <a16:creationId xmlns:a16="http://schemas.microsoft.com/office/drawing/2014/main" id="{ADFECC1E-3519-48F1-B901-D753C2ACD7A9}"/>
              </a:ext>
            </a:extLst>
          </p:cNvPr>
          <p:cNvSpPr txBox="1">
            <a:spLocks noChangeArrowheads="1"/>
          </p:cNvSpPr>
          <p:nvPr/>
        </p:nvSpPr>
        <p:spPr bwMode="auto">
          <a:xfrm rot="-1777892">
            <a:off x="1754188" y="27082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46257" name="Text Box 113">
            <a:extLst>
              <a:ext uri="{FF2B5EF4-FFF2-40B4-BE49-F238E27FC236}">
                <a16:creationId xmlns:a16="http://schemas.microsoft.com/office/drawing/2014/main" id="{A6BF674F-A2E7-48CD-8C7E-B2C6CC852790}"/>
              </a:ext>
            </a:extLst>
          </p:cNvPr>
          <p:cNvSpPr txBox="1">
            <a:spLocks noChangeArrowheads="1"/>
          </p:cNvSpPr>
          <p:nvPr/>
        </p:nvSpPr>
        <p:spPr bwMode="auto">
          <a:xfrm rot="-1777892">
            <a:off x="1905000" y="29527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7CB53FD2-4510-4B24-9CC7-E76316A5930F}"/>
              </a:ext>
            </a:extLst>
          </p:cNvPr>
          <p:cNvSpPr>
            <a:spLocks noGrp="1"/>
          </p:cNvSpPr>
          <p:nvPr>
            <p:ph type="ftr" sz="quarter" idx="10"/>
          </p:nvPr>
        </p:nvSpPr>
        <p:spPr/>
        <p:txBody>
          <a:bodyPr/>
          <a:lstStyle/>
          <a:p>
            <a:r>
              <a:rPr lang="en-US" altLang="en-US"/>
              <a:t>Copyright © 2001, 2003, Andrew W. Moore</a:t>
            </a:r>
          </a:p>
        </p:txBody>
      </p:sp>
      <p:sp>
        <p:nvSpPr>
          <p:cNvPr id="685058" name="Rectangle 2">
            <a:extLst>
              <a:ext uri="{FF2B5EF4-FFF2-40B4-BE49-F238E27FC236}">
                <a16:creationId xmlns:a16="http://schemas.microsoft.com/office/drawing/2014/main" id="{F3E796FE-F93D-4ED3-A5B4-F871C7D06892}"/>
              </a:ext>
            </a:extLst>
          </p:cNvPr>
          <p:cNvSpPr>
            <a:spLocks noGrp="1" noChangeArrowheads="1"/>
          </p:cNvSpPr>
          <p:nvPr>
            <p:ph type="title"/>
          </p:nvPr>
        </p:nvSpPr>
        <p:spPr/>
        <p:txBody>
          <a:bodyPr/>
          <a:lstStyle/>
          <a:p>
            <a:r>
              <a:rPr lang="en-US" altLang="en-US" sz="4000"/>
              <a:t>Computing the margin width</a:t>
            </a:r>
          </a:p>
        </p:txBody>
      </p:sp>
      <p:sp>
        <p:nvSpPr>
          <p:cNvPr id="685059" name="Rectangle 3">
            <a:extLst>
              <a:ext uri="{FF2B5EF4-FFF2-40B4-BE49-F238E27FC236}">
                <a16:creationId xmlns:a16="http://schemas.microsoft.com/office/drawing/2014/main" id="{E6CE2344-93B6-419F-ADE0-EC52D995B625}"/>
              </a:ext>
            </a:extLst>
          </p:cNvPr>
          <p:cNvSpPr>
            <a:spLocks noGrp="1" noChangeArrowheads="1"/>
          </p:cNvSpPr>
          <p:nvPr>
            <p:ph type="body" sz="half" idx="1"/>
          </p:nvPr>
        </p:nvSpPr>
        <p:spPr>
          <a:xfrm>
            <a:off x="304800" y="3429000"/>
            <a:ext cx="8686800" cy="3048000"/>
          </a:xfrm>
        </p:spPr>
        <p:txBody>
          <a:bodyPr/>
          <a:lstStyle/>
          <a:p>
            <a:r>
              <a:rPr lang="en-US" altLang="en-US" sz="2400"/>
              <a:t>Plus-plane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r>
              <a:rPr lang="en-US" altLang="en-US" sz="2400"/>
              <a:t>Minus-plane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pPr>
              <a:buFontTx/>
              <a:buNone/>
            </a:pPr>
            <a:r>
              <a:rPr lang="en-US" altLang="en-US" sz="2400">
                <a:solidFill>
                  <a:srgbClr val="00CC00"/>
                </a:solidFill>
              </a:rPr>
              <a:t>Claim:</a:t>
            </a:r>
            <a:r>
              <a:rPr lang="en-US" altLang="en-US" sz="2400"/>
              <a:t> The vector </a:t>
            </a:r>
            <a:r>
              <a:rPr lang="en-US" altLang="en-US" sz="2400" b="1"/>
              <a:t>w</a:t>
            </a:r>
            <a:r>
              <a:rPr lang="en-US" altLang="en-US" sz="2400"/>
              <a:t> is perpendicular to the Plus Plane. </a:t>
            </a:r>
            <a:r>
              <a:rPr lang="en-US" altLang="en-US" sz="2400">
                <a:solidFill>
                  <a:srgbClr val="00CC00"/>
                </a:solidFill>
              </a:rPr>
              <a:t>Why?</a:t>
            </a:r>
          </a:p>
          <a:p>
            <a:endParaRPr lang="en-US" altLang="en-US" sz="2400"/>
          </a:p>
        </p:txBody>
      </p:sp>
      <p:sp>
        <p:nvSpPr>
          <p:cNvPr id="685060" name="Line 4">
            <a:extLst>
              <a:ext uri="{FF2B5EF4-FFF2-40B4-BE49-F238E27FC236}">
                <a16:creationId xmlns:a16="http://schemas.microsoft.com/office/drawing/2014/main" id="{985D487D-A367-4360-83CD-762AE35678B2}"/>
              </a:ext>
            </a:extLst>
          </p:cNvPr>
          <p:cNvSpPr>
            <a:spLocks noChangeShapeType="1"/>
          </p:cNvSpPr>
          <p:nvPr/>
        </p:nvSpPr>
        <p:spPr bwMode="auto">
          <a:xfrm rot="-23199335">
            <a:off x="2292350" y="170973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5061" name="Line 5">
            <a:extLst>
              <a:ext uri="{FF2B5EF4-FFF2-40B4-BE49-F238E27FC236}">
                <a16:creationId xmlns:a16="http://schemas.microsoft.com/office/drawing/2014/main" id="{EE76D5F0-8FAD-4A61-A37F-70E054CFF1B4}"/>
              </a:ext>
            </a:extLst>
          </p:cNvPr>
          <p:cNvSpPr>
            <a:spLocks noChangeShapeType="1"/>
          </p:cNvSpPr>
          <p:nvPr/>
        </p:nvSpPr>
        <p:spPr bwMode="auto">
          <a:xfrm rot="-23199335">
            <a:off x="2438400" y="200025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5062" name="Line 6">
            <a:extLst>
              <a:ext uri="{FF2B5EF4-FFF2-40B4-BE49-F238E27FC236}">
                <a16:creationId xmlns:a16="http://schemas.microsoft.com/office/drawing/2014/main" id="{E09F2B58-F6DD-447B-B4FA-E89957D96890}"/>
              </a:ext>
            </a:extLst>
          </p:cNvPr>
          <p:cNvSpPr>
            <a:spLocks noChangeShapeType="1"/>
          </p:cNvSpPr>
          <p:nvPr/>
        </p:nvSpPr>
        <p:spPr bwMode="auto">
          <a:xfrm rot="-23199335">
            <a:off x="2582863" y="2289175"/>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5063" name="Text Box 7">
            <a:extLst>
              <a:ext uri="{FF2B5EF4-FFF2-40B4-BE49-F238E27FC236}">
                <a16:creationId xmlns:a16="http://schemas.microsoft.com/office/drawing/2014/main" id="{A2CFCA89-5945-4F21-B831-3B357218402B}"/>
              </a:ext>
            </a:extLst>
          </p:cNvPr>
          <p:cNvSpPr txBox="1">
            <a:spLocks noChangeArrowheads="1"/>
          </p:cNvSpPr>
          <p:nvPr/>
        </p:nvSpPr>
        <p:spPr bwMode="auto">
          <a:xfrm rot="-1586986">
            <a:off x="1752600" y="1219200"/>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85064" name="Text Box 8">
            <a:extLst>
              <a:ext uri="{FF2B5EF4-FFF2-40B4-BE49-F238E27FC236}">
                <a16:creationId xmlns:a16="http://schemas.microsoft.com/office/drawing/2014/main" id="{9E8E8521-3EB7-4FE9-B721-15F0ECBC868D}"/>
              </a:ext>
            </a:extLst>
          </p:cNvPr>
          <p:cNvSpPr txBox="1">
            <a:spLocks noChangeArrowheads="1"/>
          </p:cNvSpPr>
          <p:nvPr/>
        </p:nvSpPr>
        <p:spPr bwMode="auto">
          <a:xfrm rot="-1586986">
            <a:off x="2827338" y="224313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
        <p:nvSpPr>
          <p:cNvPr id="685065" name="Text Box 9">
            <a:extLst>
              <a:ext uri="{FF2B5EF4-FFF2-40B4-BE49-F238E27FC236}">
                <a16:creationId xmlns:a16="http://schemas.microsoft.com/office/drawing/2014/main" id="{4C552E37-2437-48F5-9DE2-0EBFF2A3F67E}"/>
              </a:ext>
            </a:extLst>
          </p:cNvPr>
          <p:cNvSpPr txBox="1">
            <a:spLocks noChangeArrowheads="1"/>
          </p:cNvSpPr>
          <p:nvPr/>
        </p:nvSpPr>
        <p:spPr bwMode="auto">
          <a:xfrm rot="-1777892">
            <a:off x="1600200" y="243840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85066" name="Text Box 10">
            <a:extLst>
              <a:ext uri="{FF2B5EF4-FFF2-40B4-BE49-F238E27FC236}">
                <a16:creationId xmlns:a16="http://schemas.microsoft.com/office/drawing/2014/main" id="{6D6E54DA-BFA7-40F7-A2E5-9CB1E308DC84}"/>
              </a:ext>
            </a:extLst>
          </p:cNvPr>
          <p:cNvSpPr txBox="1">
            <a:spLocks noChangeArrowheads="1"/>
          </p:cNvSpPr>
          <p:nvPr/>
        </p:nvSpPr>
        <p:spPr bwMode="auto">
          <a:xfrm rot="-1777892">
            <a:off x="1754188" y="27082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85067" name="Text Box 11">
            <a:extLst>
              <a:ext uri="{FF2B5EF4-FFF2-40B4-BE49-F238E27FC236}">
                <a16:creationId xmlns:a16="http://schemas.microsoft.com/office/drawing/2014/main" id="{F4D56730-043A-418E-AFFD-2DC674E496FA}"/>
              </a:ext>
            </a:extLst>
          </p:cNvPr>
          <p:cNvSpPr txBox="1">
            <a:spLocks noChangeArrowheads="1"/>
          </p:cNvSpPr>
          <p:nvPr/>
        </p:nvSpPr>
        <p:spPr bwMode="auto">
          <a:xfrm rot="-1777892">
            <a:off x="1905000" y="29527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85068" name="Line 12">
            <a:extLst>
              <a:ext uri="{FF2B5EF4-FFF2-40B4-BE49-F238E27FC236}">
                <a16:creationId xmlns:a16="http://schemas.microsoft.com/office/drawing/2014/main" id="{9EB6C13E-DBF3-45A1-A34C-2C04906B28EA}"/>
              </a:ext>
            </a:extLst>
          </p:cNvPr>
          <p:cNvSpPr>
            <a:spLocks noChangeShapeType="1"/>
          </p:cNvSpPr>
          <p:nvPr/>
        </p:nvSpPr>
        <p:spPr bwMode="auto">
          <a:xfrm>
            <a:off x="5170488" y="1019175"/>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5069" name="Text Box 13">
            <a:extLst>
              <a:ext uri="{FF2B5EF4-FFF2-40B4-BE49-F238E27FC236}">
                <a16:creationId xmlns:a16="http://schemas.microsoft.com/office/drawing/2014/main" id="{B7EE80F5-79D7-4166-A224-CDC1879E6FD5}"/>
              </a:ext>
            </a:extLst>
          </p:cNvPr>
          <p:cNvSpPr txBox="1">
            <a:spLocks noChangeArrowheads="1"/>
          </p:cNvSpPr>
          <p:nvPr/>
        </p:nvSpPr>
        <p:spPr bwMode="auto">
          <a:xfrm>
            <a:off x="5286375" y="973138"/>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r>
              <a:rPr lang="en-US" altLang="en-US" sz="2000"/>
              <a:t> Margin Width</a:t>
            </a:r>
          </a:p>
        </p:txBody>
      </p:sp>
      <p:sp>
        <p:nvSpPr>
          <p:cNvPr id="685070" name="Text Box 14">
            <a:extLst>
              <a:ext uri="{FF2B5EF4-FFF2-40B4-BE49-F238E27FC236}">
                <a16:creationId xmlns:a16="http://schemas.microsoft.com/office/drawing/2014/main" id="{CD1D427B-73FE-46F7-A0D5-D0D777726438}"/>
              </a:ext>
            </a:extLst>
          </p:cNvPr>
          <p:cNvSpPr txBox="1">
            <a:spLocks noChangeArrowheads="1"/>
          </p:cNvSpPr>
          <p:nvPr/>
        </p:nvSpPr>
        <p:spPr bwMode="auto">
          <a:xfrm>
            <a:off x="5381625" y="1758950"/>
            <a:ext cx="3621088"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800"/>
              <a:t>How do we compute </a:t>
            </a:r>
            <a:r>
              <a:rPr lang="en-US" altLang="en-US" sz="2800" i="1"/>
              <a:t>M</a:t>
            </a:r>
            <a:r>
              <a:rPr lang="en-US" altLang="en-US" sz="2800"/>
              <a:t> in terms of </a:t>
            </a:r>
            <a:r>
              <a:rPr lang="en-US" altLang="en-US" sz="2800" b="1" i="1"/>
              <a:t>w</a:t>
            </a:r>
            <a:r>
              <a:rPr lang="en-US" altLang="en-US" sz="2800"/>
              <a:t> and </a:t>
            </a:r>
            <a:r>
              <a:rPr lang="en-US" altLang="en-US" sz="2800" i="1"/>
              <a:t>b</a:t>
            </a:r>
            <a:r>
              <a:rPr lang="en-US" altLang="en-US" sz="2800"/>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a:extLst>
              <a:ext uri="{FF2B5EF4-FFF2-40B4-BE49-F238E27FC236}">
                <a16:creationId xmlns:a16="http://schemas.microsoft.com/office/drawing/2014/main" id="{B240259F-B4A3-4538-88F6-DA5BF680E3AA}"/>
              </a:ext>
            </a:extLst>
          </p:cNvPr>
          <p:cNvSpPr>
            <a:spLocks noGrp="1"/>
          </p:cNvSpPr>
          <p:nvPr>
            <p:ph type="ftr" sz="quarter" idx="10"/>
          </p:nvPr>
        </p:nvSpPr>
        <p:spPr/>
        <p:txBody>
          <a:bodyPr/>
          <a:lstStyle/>
          <a:p>
            <a:r>
              <a:rPr lang="en-US" altLang="en-US"/>
              <a:t>Copyright © 2001, 2003, Andrew W. Moore</a:t>
            </a:r>
          </a:p>
        </p:txBody>
      </p:sp>
      <p:sp>
        <p:nvSpPr>
          <p:cNvPr id="648194" name="Rectangle 2">
            <a:extLst>
              <a:ext uri="{FF2B5EF4-FFF2-40B4-BE49-F238E27FC236}">
                <a16:creationId xmlns:a16="http://schemas.microsoft.com/office/drawing/2014/main" id="{9E9267ED-BBEC-4A8D-A01F-D3E5B739EE13}"/>
              </a:ext>
            </a:extLst>
          </p:cNvPr>
          <p:cNvSpPr>
            <a:spLocks noGrp="1" noChangeArrowheads="1"/>
          </p:cNvSpPr>
          <p:nvPr>
            <p:ph type="title"/>
          </p:nvPr>
        </p:nvSpPr>
        <p:spPr/>
        <p:txBody>
          <a:bodyPr/>
          <a:lstStyle/>
          <a:p>
            <a:r>
              <a:rPr lang="en-US" altLang="en-US" sz="4000"/>
              <a:t>Computing the margin width</a:t>
            </a:r>
          </a:p>
        </p:txBody>
      </p:sp>
      <p:sp>
        <p:nvSpPr>
          <p:cNvPr id="648195" name="Rectangle 3">
            <a:extLst>
              <a:ext uri="{FF2B5EF4-FFF2-40B4-BE49-F238E27FC236}">
                <a16:creationId xmlns:a16="http://schemas.microsoft.com/office/drawing/2014/main" id="{DA0451F4-7CB0-46D8-A3DE-B1D0A06C3157}"/>
              </a:ext>
            </a:extLst>
          </p:cNvPr>
          <p:cNvSpPr>
            <a:spLocks noGrp="1" noChangeArrowheads="1"/>
          </p:cNvSpPr>
          <p:nvPr>
            <p:ph type="body" sz="half" idx="1"/>
          </p:nvPr>
        </p:nvSpPr>
        <p:spPr>
          <a:xfrm>
            <a:off x="304800" y="3429000"/>
            <a:ext cx="8686800" cy="3048000"/>
          </a:xfrm>
        </p:spPr>
        <p:txBody>
          <a:bodyPr/>
          <a:lstStyle/>
          <a:p>
            <a:r>
              <a:rPr lang="en-US" altLang="en-US" sz="2400"/>
              <a:t>Plus-plane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r>
              <a:rPr lang="en-US" altLang="en-US" sz="2400"/>
              <a:t>Minus-plane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pPr>
              <a:buFontTx/>
              <a:buNone/>
            </a:pPr>
            <a:r>
              <a:rPr lang="en-US" altLang="en-US" sz="2400">
                <a:solidFill>
                  <a:srgbClr val="00CC00"/>
                </a:solidFill>
              </a:rPr>
              <a:t>Claim:</a:t>
            </a:r>
            <a:r>
              <a:rPr lang="en-US" altLang="en-US" sz="2400"/>
              <a:t> The vector </a:t>
            </a:r>
            <a:r>
              <a:rPr lang="en-US" altLang="en-US" sz="2400" b="1"/>
              <a:t>w</a:t>
            </a:r>
            <a:r>
              <a:rPr lang="en-US" altLang="en-US" sz="2400"/>
              <a:t> is perpendicular to the Plus Plane. </a:t>
            </a:r>
            <a:r>
              <a:rPr lang="en-US" altLang="en-US" sz="2400">
                <a:solidFill>
                  <a:srgbClr val="00CC00"/>
                </a:solidFill>
              </a:rPr>
              <a:t>Why?</a:t>
            </a:r>
          </a:p>
          <a:p>
            <a:endParaRPr lang="en-US" altLang="en-US" sz="2400"/>
          </a:p>
        </p:txBody>
      </p:sp>
      <p:sp>
        <p:nvSpPr>
          <p:cNvPr id="648196" name="Line 4">
            <a:extLst>
              <a:ext uri="{FF2B5EF4-FFF2-40B4-BE49-F238E27FC236}">
                <a16:creationId xmlns:a16="http://schemas.microsoft.com/office/drawing/2014/main" id="{FEE7EAE8-2425-4430-A371-19F908A79DD9}"/>
              </a:ext>
            </a:extLst>
          </p:cNvPr>
          <p:cNvSpPr>
            <a:spLocks noChangeShapeType="1"/>
          </p:cNvSpPr>
          <p:nvPr/>
        </p:nvSpPr>
        <p:spPr bwMode="auto">
          <a:xfrm rot="-23199335">
            <a:off x="2292350" y="170973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8197" name="Line 5">
            <a:extLst>
              <a:ext uri="{FF2B5EF4-FFF2-40B4-BE49-F238E27FC236}">
                <a16:creationId xmlns:a16="http://schemas.microsoft.com/office/drawing/2014/main" id="{40B0CBBD-01B4-4EFD-A9BB-D3E4B53927A5}"/>
              </a:ext>
            </a:extLst>
          </p:cNvPr>
          <p:cNvSpPr>
            <a:spLocks noChangeShapeType="1"/>
          </p:cNvSpPr>
          <p:nvPr/>
        </p:nvSpPr>
        <p:spPr bwMode="auto">
          <a:xfrm rot="-23199335">
            <a:off x="2438400" y="200025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8198" name="Line 6">
            <a:extLst>
              <a:ext uri="{FF2B5EF4-FFF2-40B4-BE49-F238E27FC236}">
                <a16:creationId xmlns:a16="http://schemas.microsoft.com/office/drawing/2014/main" id="{9244A8FB-49EA-4DB4-A5B1-5A94766AED6D}"/>
              </a:ext>
            </a:extLst>
          </p:cNvPr>
          <p:cNvSpPr>
            <a:spLocks noChangeShapeType="1"/>
          </p:cNvSpPr>
          <p:nvPr/>
        </p:nvSpPr>
        <p:spPr bwMode="auto">
          <a:xfrm rot="-23199335">
            <a:off x="2582863" y="2289175"/>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8205" name="Text Box 13">
            <a:extLst>
              <a:ext uri="{FF2B5EF4-FFF2-40B4-BE49-F238E27FC236}">
                <a16:creationId xmlns:a16="http://schemas.microsoft.com/office/drawing/2014/main" id="{7C1CAA15-D401-4A5A-BAFD-65F828BCF8D2}"/>
              </a:ext>
            </a:extLst>
          </p:cNvPr>
          <p:cNvSpPr txBox="1">
            <a:spLocks noChangeArrowheads="1"/>
          </p:cNvSpPr>
          <p:nvPr/>
        </p:nvSpPr>
        <p:spPr bwMode="auto">
          <a:xfrm rot="-1586986">
            <a:off x="1752600" y="1219200"/>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48206" name="Text Box 14">
            <a:extLst>
              <a:ext uri="{FF2B5EF4-FFF2-40B4-BE49-F238E27FC236}">
                <a16:creationId xmlns:a16="http://schemas.microsoft.com/office/drawing/2014/main" id="{532BC243-C193-4CCE-AA3D-56C625DEA79D}"/>
              </a:ext>
            </a:extLst>
          </p:cNvPr>
          <p:cNvSpPr txBox="1">
            <a:spLocks noChangeArrowheads="1"/>
          </p:cNvSpPr>
          <p:nvPr/>
        </p:nvSpPr>
        <p:spPr bwMode="auto">
          <a:xfrm rot="-1586986">
            <a:off x="2827338" y="224313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
        <p:nvSpPr>
          <p:cNvPr id="648234" name="Text Box 42">
            <a:extLst>
              <a:ext uri="{FF2B5EF4-FFF2-40B4-BE49-F238E27FC236}">
                <a16:creationId xmlns:a16="http://schemas.microsoft.com/office/drawing/2014/main" id="{0C582352-998A-45A4-B582-8BB3B3494CFC}"/>
              </a:ext>
            </a:extLst>
          </p:cNvPr>
          <p:cNvSpPr txBox="1">
            <a:spLocks noChangeArrowheads="1"/>
          </p:cNvSpPr>
          <p:nvPr/>
        </p:nvSpPr>
        <p:spPr bwMode="auto">
          <a:xfrm rot="-1777892">
            <a:off x="1600200" y="243840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48235" name="Text Box 43">
            <a:extLst>
              <a:ext uri="{FF2B5EF4-FFF2-40B4-BE49-F238E27FC236}">
                <a16:creationId xmlns:a16="http://schemas.microsoft.com/office/drawing/2014/main" id="{8C2D7171-201E-4D8B-928D-C2A1D13C7FCC}"/>
              </a:ext>
            </a:extLst>
          </p:cNvPr>
          <p:cNvSpPr txBox="1">
            <a:spLocks noChangeArrowheads="1"/>
          </p:cNvSpPr>
          <p:nvPr/>
        </p:nvSpPr>
        <p:spPr bwMode="auto">
          <a:xfrm rot="-1777892">
            <a:off x="1754188" y="27082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48236" name="Text Box 44">
            <a:extLst>
              <a:ext uri="{FF2B5EF4-FFF2-40B4-BE49-F238E27FC236}">
                <a16:creationId xmlns:a16="http://schemas.microsoft.com/office/drawing/2014/main" id="{5625CA10-F044-4671-83E8-E851057EF4DC}"/>
              </a:ext>
            </a:extLst>
          </p:cNvPr>
          <p:cNvSpPr txBox="1">
            <a:spLocks noChangeArrowheads="1"/>
          </p:cNvSpPr>
          <p:nvPr/>
        </p:nvSpPr>
        <p:spPr bwMode="auto">
          <a:xfrm rot="-1777892">
            <a:off x="1905000" y="29527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48237" name="Line 45">
            <a:extLst>
              <a:ext uri="{FF2B5EF4-FFF2-40B4-BE49-F238E27FC236}">
                <a16:creationId xmlns:a16="http://schemas.microsoft.com/office/drawing/2014/main" id="{EA73655E-4362-4886-9571-B4833E4FDCF8}"/>
              </a:ext>
            </a:extLst>
          </p:cNvPr>
          <p:cNvSpPr>
            <a:spLocks noChangeShapeType="1"/>
          </p:cNvSpPr>
          <p:nvPr/>
        </p:nvSpPr>
        <p:spPr bwMode="auto">
          <a:xfrm>
            <a:off x="5170488" y="1019175"/>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8238" name="Text Box 46">
            <a:extLst>
              <a:ext uri="{FF2B5EF4-FFF2-40B4-BE49-F238E27FC236}">
                <a16:creationId xmlns:a16="http://schemas.microsoft.com/office/drawing/2014/main" id="{F88A119F-A728-47D7-9500-6474063F3912}"/>
              </a:ext>
            </a:extLst>
          </p:cNvPr>
          <p:cNvSpPr txBox="1">
            <a:spLocks noChangeArrowheads="1"/>
          </p:cNvSpPr>
          <p:nvPr/>
        </p:nvSpPr>
        <p:spPr bwMode="auto">
          <a:xfrm>
            <a:off x="5286375" y="973138"/>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r>
              <a:rPr lang="en-US" altLang="en-US" sz="2000"/>
              <a:t> Margin Width</a:t>
            </a:r>
          </a:p>
        </p:txBody>
      </p:sp>
      <p:sp>
        <p:nvSpPr>
          <p:cNvPr id="648239" name="Text Box 47">
            <a:extLst>
              <a:ext uri="{FF2B5EF4-FFF2-40B4-BE49-F238E27FC236}">
                <a16:creationId xmlns:a16="http://schemas.microsoft.com/office/drawing/2014/main" id="{CAD03767-88DF-45F2-8E88-C4958C19A072}"/>
              </a:ext>
            </a:extLst>
          </p:cNvPr>
          <p:cNvSpPr txBox="1">
            <a:spLocks noChangeArrowheads="1"/>
          </p:cNvSpPr>
          <p:nvPr/>
        </p:nvSpPr>
        <p:spPr bwMode="auto">
          <a:xfrm>
            <a:off x="5381625" y="1758950"/>
            <a:ext cx="3621088"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800"/>
              <a:t>How do we compute </a:t>
            </a:r>
            <a:r>
              <a:rPr lang="en-US" altLang="en-US" sz="2800" i="1"/>
              <a:t>M</a:t>
            </a:r>
            <a:r>
              <a:rPr lang="en-US" altLang="en-US" sz="2800"/>
              <a:t> in terms of </a:t>
            </a:r>
            <a:r>
              <a:rPr lang="en-US" altLang="en-US" sz="2800" b="1" i="1"/>
              <a:t>w</a:t>
            </a:r>
            <a:r>
              <a:rPr lang="en-US" altLang="en-US" sz="2800"/>
              <a:t> and </a:t>
            </a:r>
            <a:r>
              <a:rPr lang="en-US" altLang="en-US" sz="2800" i="1"/>
              <a:t>b</a:t>
            </a:r>
            <a:r>
              <a:rPr lang="en-US" altLang="en-US" sz="2800"/>
              <a:t>?</a:t>
            </a:r>
          </a:p>
        </p:txBody>
      </p:sp>
      <p:sp>
        <p:nvSpPr>
          <p:cNvPr id="648241" name="AutoShape 49">
            <a:extLst>
              <a:ext uri="{FF2B5EF4-FFF2-40B4-BE49-F238E27FC236}">
                <a16:creationId xmlns:a16="http://schemas.microsoft.com/office/drawing/2014/main" id="{BE1A331F-C037-4F0B-B0A7-EE0250948AEA}"/>
              </a:ext>
            </a:extLst>
          </p:cNvPr>
          <p:cNvSpPr>
            <a:spLocks noChangeArrowheads="1"/>
          </p:cNvSpPr>
          <p:nvPr/>
        </p:nvSpPr>
        <p:spPr bwMode="auto">
          <a:xfrm>
            <a:off x="3962400" y="4876800"/>
            <a:ext cx="4419600" cy="762000"/>
          </a:xfrm>
          <a:prstGeom prst="wedgeRectCallout">
            <a:avLst>
              <a:gd name="adj1" fmla="val 43069"/>
              <a:gd name="adj2" fmla="val -73958"/>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20000"/>
              </a:spcBef>
            </a:pPr>
            <a:r>
              <a:rPr lang="en-US" altLang="en-US" sz="2000"/>
              <a:t>Let </a:t>
            </a:r>
            <a:r>
              <a:rPr lang="en-US" altLang="en-US" sz="2000" b="1"/>
              <a:t>u</a:t>
            </a:r>
            <a:r>
              <a:rPr lang="en-US" altLang="en-US" sz="2000"/>
              <a:t> and </a:t>
            </a:r>
            <a:r>
              <a:rPr lang="en-US" altLang="en-US" sz="2000" b="1"/>
              <a:t>v</a:t>
            </a:r>
            <a:r>
              <a:rPr lang="en-US" altLang="en-US" sz="2000"/>
              <a:t> be two vectors on the Plus Plane. What is </a:t>
            </a:r>
            <a:r>
              <a:rPr lang="en-US" altLang="en-US" sz="2000" b="1" i="1"/>
              <a:t>w</a:t>
            </a:r>
            <a:r>
              <a:rPr lang="en-US" altLang="en-US" sz="2000" i="1"/>
              <a:t> . ( </a:t>
            </a:r>
            <a:r>
              <a:rPr lang="en-US" altLang="en-US" sz="2000" b="1" i="1"/>
              <a:t>u</a:t>
            </a:r>
            <a:r>
              <a:rPr lang="en-US" altLang="en-US" sz="2000" i="1"/>
              <a:t> – </a:t>
            </a:r>
            <a:r>
              <a:rPr lang="en-US" altLang="en-US" sz="2000" b="1" i="1"/>
              <a:t>v</a:t>
            </a:r>
            <a:r>
              <a:rPr lang="en-US" altLang="en-US" sz="2000" i="1"/>
              <a:t> ) </a:t>
            </a:r>
            <a:r>
              <a:rPr lang="en-US" altLang="en-US" sz="2000"/>
              <a:t>?</a:t>
            </a:r>
          </a:p>
          <a:p>
            <a:pPr algn="ctr">
              <a:spcBef>
                <a:spcPct val="50000"/>
              </a:spcBef>
            </a:pPr>
            <a:endParaRPr lang="en-US" altLang="en-US" sz="2000"/>
          </a:p>
        </p:txBody>
      </p:sp>
      <p:sp>
        <p:nvSpPr>
          <p:cNvPr id="648242" name="AutoShape 50">
            <a:extLst>
              <a:ext uri="{FF2B5EF4-FFF2-40B4-BE49-F238E27FC236}">
                <a16:creationId xmlns:a16="http://schemas.microsoft.com/office/drawing/2014/main" id="{A7927791-67C7-489F-A309-4F148A3CC3A1}"/>
              </a:ext>
            </a:extLst>
          </p:cNvPr>
          <p:cNvSpPr>
            <a:spLocks noChangeArrowheads="1"/>
          </p:cNvSpPr>
          <p:nvPr/>
        </p:nvSpPr>
        <p:spPr bwMode="auto">
          <a:xfrm>
            <a:off x="152400" y="5715000"/>
            <a:ext cx="4419600" cy="762000"/>
          </a:xfrm>
          <a:prstGeom prst="wedgeRectCallout">
            <a:avLst>
              <a:gd name="adj1" fmla="val -1472"/>
              <a:gd name="adj2" fmla="val -91458"/>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And so of course the vector </a:t>
            </a:r>
            <a:r>
              <a:rPr lang="en-US" altLang="en-US" sz="2000" b="1"/>
              <a:t>w</a:t>
            </a:r>
            <a:r>
              <a:rPr lang="en-US" altLang="en-US" sz="2000"/>
              <a:t> is also perpendicular to the Minus Plane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7E2E16FB-8830-497F-8ACC-85C18CC4B186}"/>
              </a:ext>
            </a:extLst>
          </p:cNvPr>
          <p:cNvSpPr>
            <a:spLocks noGrp="1"/>
          </p:cNvSpPr>
          <p:nvPr>
            <p:ph type="ftr" sz="quarter" idx="10"/>
          </p:nvPr>
        </p:nvSpPr>
        <p:spPr/>
        <p:txBody>
          <a:bodyPr/>
          <a:lstStyle/>
          <a:p>
            <a:r>
              <a:rPr lang="en-US" altLang="en-US"/>
              <a:t>Copyright © 2001, 2003, Andrew W. Moore</a:t>
            </a:r>
          </a:p>
        </p:txBody>
      </p:sp>
      <p:sp>
        <p:nvSpPr>
          <p:cNvPr id="649218" name="Rectangle 2">
            <a:extLst>
              <a:ext uri="{FF2B5EF4-FFF2-40B4-BE49-F238E27FC236}">
                <a16:creationId xmlns:a16="http://schemas.microsoft.com/office/drawing/2014/main" id="{E065FE36-9FE6-4105-BCB9-77371BC7D97A}"/>
              </a:ext>
            </a:extLst>
          </p:cNvPr>
          <p:cNvSpPr>
            <a:spLocks noGrp="1" noChangeArrowheads="1"/>
          </p:cNvSpPr>
          <p:nvPr>
            <p:ph type="title"/>
          </p:nvPr>
        </p:nvSpPr>
        <p:spPr/>
        <p:txBody>
          <a:bodyPr/>
          <a:lstStyle/>
          <a:p>
            <a:r>
              <a:rPr lang="en-US" altLang="en-US" sz="4000"/>
              <a:t>Computing the margin width</a:t>
            </a:r>
          </a:p>
        </p:txBody>
      </p:sp>
      <p:sp>
        <p:nvSpPr>
          <p:cNvPr id="649219" name="Rectangle 3">
            <a:extLst>
              <a:ext uri="{FF2B5EF4-FFF2-40B4-BE49-F238E27FC236}">
                <a16:creationId xmlns:a16="http://schemas.microsoft.com/office/drawing/2014/main" id="{FDE47076-8434-4A29-9545-4C8F62D80F32}"/>
              </a:ext>
            </a:extLst>
          </p:cNvPr>
          <p:cNvSpPr>
            <a:spLocks noGrp="1" noChangeArrowheads="1"/>
          </p:cNvSpPr>
          <p:nvPr>
            <p:ph type="body" sz="half" idx="1"/>
          </p:nvPr>
        </p:nvSpPr>
        <p:spPr>
          <a:xfrm>
            <a:off x="304800" y="3429000"/>
            <a:ext cx="8686800" cy="3048000"/>
          </a:xfrm>
        </p:spPr>
        <p:txBody>
          <a:bodyPr/>
          <a:lstStyle/>
          <a:p>
            <a:r>
              <a:rPr lang="en-US" altLang="en-US" sz="2400"/>
              <a:t>Plus-plane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r>
              <a:rPr lang="en-US" altLang="en-US" sz="2400"/>
              <a:t>Minus-plane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r>
              <a:rPr lang="en-US" altLang="en-US" sz="2400"/>
              <a:t>The vector </a:t>
            </a:r>
            <a:r>
              <a:rPr lang="en-US" altLang="en-US" sz="2400" b="1"/>
              <a:t>w</a:t>
            </a:r>
            <a:r>
              <a:rPr lang="en-US" altLang="en-US" sz="2400"/>
              <a:t> is perpendicular to the Plus Plane</a:t>
            </a:r>
          </a:p>
          <a:p>
            <a:r>
              <a:rPr lang="en-US" altLang="en-US" sz="2400"/>
              <a:t>Let </a:t>
            </a:r>
            <a:r>
              <a:rPr lang="en-US" altLang="en-US" sz="2400" b="1" i="1"/>
              <a:t>x</a:t>
            </a:r>
            <a:r>
              <a:rPr lang="en-US" altLang="en-US" sz="2400" b="1" i="1" baseline="30000"/>
              <a:t>-</a:t>
            </a:r>
            <a:r>
              <a:rPr lang="en-US" altLang="en-US" sz="2400"/>
              <a:t> be any point on the minus plane</a:t>
            </a:r>
          </a:p>
          <a:p>
            <a:r>
              <a:rPr lang="en-US" altLang="en-US" sz="2400"/>
              <a:t>Let </a:t>
            </a:r>
            <a:r>
              <a:rPr lang="en-US" altLang="en-US" sz="2400" b="1" i="1"/>
              <a:t>x</a:t>
            </a:r>
            <a:r>
              <a:rPr lang="en-US" altLang="en-US" sz="2400" b="1" i="1" baseline="30000"/>
              <a:t>+</a:t>
            </a:r>
            <a:r>
              <a:rPr lang="en-US" altLang="en-US" sz="2400"/>
              <a:t> be the closest plus-plane-point to </a:t>
            </a:r>
            <a:r>
              <a:rPr lang="en-US" altLang="en-US" sz="2400" b="1" i="1"/>
              <a:t>x</a:t>
            </a:r>
            <a:r>
              <a:rPr lang="en-US" altLang="en-US" sz="2400" b="1" i="1" baseline="30000"/>
              <a:t>-</a:t>
            </a:r>
            <a:r>
              <a:rPr lang="en-US" altLang="en-US" sz="2400"/>
              <a:t>.</a:t>
            </a:r>
          </a:p>
        </p:txBody>
      </p:sp>
      <p:sp>
        <p:nvSpPr>
          <p:cNvPr id="649220" name="Line 4">
            <a:extLst>
              <a:ext uri="{FF2B5EF4-FFF2-40B4-BE49-F238E27FC236}">
                <a16:creationId xmlns:a16="http://schemas.microsoft.com/office/drawing/2014/main" id="{6E082D8A-A84A-4CB1-8D90-154233047936}"/>
              </a:ext>
            </a:extLst>
          </p:cNvPr>
          <p:cNvSpPr>
            <a:spLocks noChangeShapeType="1"/>
          </p:cNvSpPr>
          <p:nvPr/>
        </p:nvSpPr>
        <p:spPr bwMode="auto">
          <a:xfrm rot="-23199335">
            <a:off x="2292350" y="170973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9221" name="Line 5">
            <a:extLst>
              <a:ext uri="{FF2B5EF4-FFF2-40B4-BE49-F238E27FC236}">
                <a16:creationId xmlns:a16="http://schemas.microsoft.com/office/drawing/2014/main" id="{50E9B5B5-DEC1-4DDD-A2FA-70A5E8B60947}"/>
              </a:ext>
            </a:extLst>
          </p:cNvPr>
          <p:cNvSpPr>
            <a:spLocks noChangeShapeType="1"/>
          </p:cNvSpPr>
          <p:nvPr/>
        </p:nvSpPr>
        <p:spPr bwMode="auto">
          <a:xfrm rot="-23199335">
            <a:off x="2438400" y="200025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9222" name="Line 6">
            <a:extLst>
              <a:ext uri="{FF2B5EF4-FFF2-40B4-BE49-F238E27FC236}">
                <a16:creationId xmlns:a16="http://schemas.microsoft.com/office/drawing/2014/main" id="{E3C3CDAC-A261-4764-9E9F-AF35939B8F7D}"/>
              </a:ext>
            </a:extLst>
          </p:cNvPr>
          <p:cNvSpPr>
            <a:spLocks noChangeShapeType="1"/>
          </p:cNvSpPr>
          <p:nvPr/>
        </p:nvSpPr>
        <p:spPr bwMode="auto">
          <a:xfrm rot="-23199335">
            <a:off x="2582863" y="2289175"/>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9223" name="Text Box 7">
            <a:extLst>
              <a:ext uri="{FF2B5EF4-FFF2-40B4-BE49-F238E27FC236}">
                <a16:creationId xmlns:a16="http://schemas.microsoft.com/office/drawing/2014/main" id="{6FA99476-B1FE-4329-BC0A-CB4613585E8D}"/>
              </a:ext>
            </a:extLst>
          </p:cNvPr>
          <p:cNvSpPr txBox="1">
            <a:spLocks noChangeArrowheads="1"/>
          </p:cNvSpPr>
          <p:nvPr/>
        </p:nvSpPr>
        <p:spPr bwMode="auto">
          <a:xfrm rot="-1586986">
            <a:off x="1752600" y="1219200"/>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49224" name="Text Box 8">
            <a:extLst>
              <a:ext uri="{FF2B5EF4-FFF2-40B4-BE49-F238E27FC236}">
                <a16:creationId xmlns:a16="http://schemas.microsoft.com/office/drawing/2014/main" id="{31067C42-7FF9-4706-919C-46890AD8A40D}"/>
              </a:ext>
            </a:extLst>
          </p:cNvPr>
          <p:cNvSpPr txBox="1">
            <a:spLocks noChangeArrowheads="1"/>
          </p:cNvSpPr>
          <p:nvPr/>
        </p:nvSpPr>
        <p:spPr bwMode="auto">
          <a:xfrm rot="-1586986">
            <a:off x="2827338" y="224313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
        <p:nvSpPr>
          <p:cNvPr id="649225" name="Text Box 9">
            <a:extLst>
              <a:ext uri="{FF2B5EF4-FFF2-40B4-BE49-F238E27FC236}">
                <a16:creationId xmlns:a16="http://schemas.microsoft.com/office/drawing/2014/main" id="{E8FEFAD1-C13F-416E-936C-B8A470FF0133}"/>
              </a:ext>
            </a:extLst>
          </p:cNvPr>
          <p:cNvSpPr txBox="1">
            <a:spLocks noChangeArrowheads="1"/>
          </p:cNvSpPr>
          <p:nvPr/>
        </p:nvSpPr>
        <p:spPr bwMode="auto">
          <a:xfrm rot="-1777892">
            <a:off x="1600200" y="243840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49226" name="Text Box 10">
            <a:extLst>
              <a:ext uri="{FF2B5EF4-FFF2-40B4-BE49-F238E27FC236}">
                <a16:creationId xmlns:a16="http://schemas.microsoft.com/office/drawing/2014/main" id="{F7A3FCEF-6930-45D8-884B-9E67EBB2EDBF}"/>
              </a:ext>
            </a:extLst>
          </p:cNvPr>
          <p:cNvSpPr txBox="1">
            <a:spLocks noChangeArrowheads="1"/>
          </p:cNvSpPr>
          <p:nvPr/>
        </p:nvSpPr>
        <p:spPr bwMode="auto">
          <a:xfrm rot="-1777892">
            <a:off x="1754188" y="27082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49227" name="Text Box 11">
            <a:extLst>
              <a:ext uri="{FF2B5EF4-FFF2-40B4-BE49-F238E27FC236}">
                <a16:creationId xmlns:a16="http://schemas.microsoft.com/office/drawing/2014/main" id="{4AF01C19-0325-4BBA-96A6-29CF5CE7AE0F}"/>
              </a:ext>
            </a:extLst>
          </p:cNvPr>
          <p:cNvSpPr txBox="1">
            <a:spLocks noChangeArrowheads="1"/>
          </p:cNvSpPr>
          <p:nvPr/>
        </p:nvSpPr>
        <p:spPr bwMode="auto">
          <a:xfrm rot="-1777892">
            <a:off x="1905000" y="29527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49228" name="Line 12">
            <a:extLst>
              <a:ext uri="{FF2B5EF4-FFF2-40B4-BE49-F238E27FC236}">
                <a16:creationId xmlns:a16="http://schemas.microsoft.com/office/drawing/2014/main" id="{41DB676D-DCD7-41E1-8814-8AF01A38B311}"/>
              </a:ext>
            </a:extLst>
          </p:cNvPr>
          <p:cNvSpPr>
            <a:spLocks noChangeShapeType="1"/>
          </p:cNvSpPr>
          <p:nvPr/>
        </p:nvSpPr>
        <p:spPr bwMode="auto">
          <a:xfrm>
            <a:off x="5170488" y="1019175"/>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9229" name="Text Box 13">
            <a:extLst>
              <a:ext uri="{FF2B5EF4-FFF2-40B4-BE49-F238E27FC236}">
                <a16:creationId xmlns:a16="http://schemas.microsoft.com/office/drawing/2014/main" id="{FD7BB2BD-A7D2-4EF6-919C-2CFBBF71FD7D}"/>
              </a:ext>
            </a:extLst>
          </p:cNvPr>
          <p:cNvSpPr txBox="1">
            <a:spLocks noChangeArrowheads="1"/>
          </p:cNvSpPr>
          <p:nvPr/>
        </p:nvSpPr>
        <p:spPr bwMode="auto">
          <a:xfrm>
            <a:off x="5286375" y="973138"/>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r>
              <a:rPr lang="en-US" altLang="en-US" sz="2000"/>
              <a:t> Margin Width</a:t>
            </a:r>
          </a:p>
        </p:txBody>
      </p:sp>
      <p:sp>
        <p:nvSpPr>
          <p:cNvPr id="649230" name="Text Box 14">
            <a:extLst>
              <a:ext uri="{FF2B5EF4-FFF2-40B4-BE49-F238E27FC236}">
                <a16:creationId xmlns:a16="http://schemas.microsoft.com/office/drawing/2014/main" id="{187029C6-5D40-42BE-A6DB-58A96A88668C}"/>
              </a:ext>
            </a:extLst>
          </p:cNvPr>
          <p:cNvSpPr txBox="1">
            <a:spLocks noChangeArrowheads="1"/>
          </p:cNvSpPr>
          <p:nvPr/>
        </p:nvSpPr>
        <p:spPr bwMode="auto">
          <a:xfrm>
            <a:off x="5381625" y="1758950"/>
            <a:ext cx="3621088"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800"/>
              <a:t>How do we compute </a:t>
            </a:r>
            <a:r>
              <a:rPr lang="en-US" altLang="en-US" sz="2800" i="1"/>
              <a:t>M</a:t>
            </a:r>
            <a:r>
              <a:rPr lang="en-US" altLang="en-US" sz="2800"/>
              <a:t> in terms of </a:t>
            </a:r>
            <a:r>
              <a:rPr lang="en-US" altLang="en-US" sz="2800" b="1" i="1"/>
              <a:t>w</a:t>
            </a:r>
            <a:r>
              <a:rPr lang="en-US" altLang="en-US" sz="2800"/>
              <a:t> and </a:t>
            </a:r>
            <a:r>
              <a:rPr lang="en-US" altLang="en-US" sz="2800" i="1"/>
              <a:t>b</a:t>
            </a:r>
            <a:r>
              <a:rPr lang="en-US" altLang="en-US" sz="2800"/>
              <a:t>?</a:t>
            </a:r>
          </a:p>
        </p:txBody>
      </p:sp>
      <p:sp>
        <p:nvSpPr>
          <p:cNvPr id="649233" name="Oval 17">
            <a:extLst>
              <a:ext uri="{FF2B5EF4-FFF2-40B4-BE49-F238E27FC236}">
                <a16:creationId xmlns:a16="http://schemas.microsoft.com/office/drawing/2014/main" id="{3E491436-BBA9-4B70-BB49-FEBAF3362971}"/>
              </a:ext>
            </a:extLst>
          </p:cNvPr>
          <p:cNvSpPr>
            <a:spLocks noChangeArrowheads="1"/>
          </p:cNvSpPr>
          <p:nvPr/>
        </p:nvSpPr>
        <p:spPr bwMode="auto">
          <a:xfrm>
            <a:off x="4483100" y="2022475"/>
            <a:ext cx="76200" cy="76200"/>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9235" name="Text Box 19">
            <a:extLst>
              <a:ext uri="{FF2B5EF4-FFF2-40B4-BE49-F238E27FC236}">
                <a16:creationId xmlns:a16="http://schemas.microsoft.com/office/drawing/2014/main" id="{8659F87A-49EA-4389-BDD2-B48D53C5907A}"/>
              </a:ext>
            </a:extLst>
          </p:cNvPr>
          <p:cNvSpPr txBox="1">
            <a:spLocks noChangeArrowheads="1"/>
          </p:cNvSpPr>
          <p:nvPr/>
        </p:nvSpPr>
        <p:spPr bwMode="auto">
          <a:xfrm>
            <a:off x="4583113" y="2006600"/>
            <a:ext cx="515937" cy="415925"/>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990099"/>
                </a:solidFill>
              </a:rPr>
              <a:t>x</a:t>
            </a:r>
            <a:r>
              <a:rPr lang="en-US" altLang="en-US" i="1" baseline="30000">
                <a:solidFill>
                  <a:srgbClr val="990099"/>
                </a:solidFill>
              </a:rPr>
              <a:t>-</a:t>
            </a:r>
          </a:p>
        </p:txBody>
      </p:sp>
      <p:sp>
        <p:nvSpPr>
          <p:cNvPr id="649236" name="Oval 20">
            <a:extLst>
              <a:ext uri="{FF2B5EF4-FFF2-40B4-BE49-F238E27FC236}">
                <a16:creationId xmlns:a16="http://schemas.microsoft.com/office/drawing/2014/main" id="{1AC2C6FC-9A69-44C0-A6AE-FA3C568D435D}"/>
              </a:ext>
            </a:extLst>
          </p:cNvPr>
          <p:cNvSpPr>
            <a:spLocks noChangeArrowheads="1"/>
          </p:cNvSpPr>
          <p:nvPr/>
        </p:nvSpPr>
        <p:spPr bwMode="auto">
          <a:xfrm>
            <a:off x="4189413" y="1460500"/>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9237" name="Text Box 21">
            <a:extLst>
              <a:ext uri="{FF2B5EF4-FFF2-40B4-BE49-F238E27FC236}">
                <a16:creationId xmlns:a16="http://schemas.microsoft.com/office/drawing/2014/main" id="{1DC97086-1BA9-4C2C-8D2E-4F4BCC7C1DA9}"/>
              </a:ext>
            </a:extLst>
          </p:cNvPr>
          <p:cNvSpPr txBox="1">
            <a:spLocks noChangeArrowheads="1"/>
          </p:cNvSpPr>
          <p:nvPr/>
        </p:nvSpPr>
        <p:spPr bwMode="auto">
          <a:xfrm>
            <a:off x="4300538" y="1022350"/>
            <a:ext cx="515937" cy="415925"/>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CC3300"/>
                </a:solidFill>
              </a:rPr>
              <a:t>x</a:t>
            </a:r>
            <a:r>
              <a:rPr lang="en-US" altLang="en-US" i="1" baseline="30000">
                <a:solidFill>
                  <a:srgbClr val="CC3300"/>
                </a:solidFill>
              </a:rPr>
              <a:t>+</a:t>
            </a:r>
          </a:p>
        </p:txBody>
      </p:sp>
      <p:grpSp>
        <p:nvGrpSpPr>
          <p:cNvPr id="649241" name="Group 25">
            <a:extLst>
              <a:ext uri="{FF2B5EF4-FFF2-40B4-BE49-F238E27FC236}">
                <a16:creationId xmlns:a16="http://schemas.microsoft.com/office/drawing/2014/main" id="{E21C7647-EFEB-4417-8B71-38808971C375}"/>
              </a:ext>
            </a:extLst>
          </p:cNvPr>
          <p:cNvGrpSpPr>
            <a:grpSpLocks/>
          </p:cNvGrpSpPr>
          <p:nvPr/>
        </p:nvGrpSpPr>
        <p:grpSpPr bwMode="auto">
          <a:xfrm>
            <a:off x="7391400" y="4572000"/>
            <a:ext cx="1593850" cy="1065213"/>
            <a:chOff x="4656" y="2880"/>
            <a:chExt cx="1004" cy="671"/>
          </a:xfrm>
        </p:grpSpPr>
        <p:sp>
          <p:nvSpPr>
            <p:cNvPr id="649239" name="AutoShape 23">
              <a:extLst>
                <a:ext uri="{FF2B5EF4-FFF2-40B4-BE49-F238E27FC236}">
                  <a16:creationId xmlns:a16="http://schemas.microsoft.com/office/drawing/2014/main" id="{8006247F-DFF3-4425-ACF8-A787C633917A}"/>
                </a:ext>
              </a:extLst>
            </p:cNvPr>
            <p:cNvSpPr>
              <a:spLocks noChangeArrowheads="1"/>
            </p:cNvSpPr>
            <p:nvPr/>
          </p:nvSpPr>
          <p:spPr bwMode="auto">
            <a:xfrm>
              <a:off x="4656" y="2880"/>
              <a:ext cx="1004" cy="671"/>
            </a:xfrm>
            <a:prstGeom prst="wedgeRectCallout">
              <a:avLst>
                <a:gd name="adj1" fmla="val -131972"/>
                <a:gd name="adj2" fmla="val -8718"/>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600"/>
                <a:t>Any location in </a:t>
              </a:r>
              <a:r>
                <a:rPr lang="en-US" altLang="en-US" sz="1600">
                  <a:sym typeface="Math1" pitchFamily="2" charset="2"/>
                </a:rPr>
                <a:t></a:t>
              </a:r>
              <a:r>
                <a:rPr lang="en-US" altLang="en-US" sz="1600" baseline="30000">
                  <a:sym typeface="Math1" pitchFamily="2" charset="2"/>
                </a:rPr>
                <a:t>m</a:t>
              </a:r>
              <a:r>
                <a:rPr lang="en-US" altLang="en-US" sz="1600">
                  <a:sym typeface="Math1" pitchFamily="2" charset="2"/>
                </a:rPr>
                <a:t>: not necessarily a datapoint</a:t>
              </a:r>
              <a:endParaRPr lang="en-US" altLang="en-US" sz="1600"/>
            </a:p>
          </p:txBody>
        </p:sp>
        <p:sp>
          <p:nvSpPr>
            <p:cNvPr id="649240" name="AutoShape 24">
              <a:extLst>
                <a:ext uri="{FF2B5EF4-FFF2-40B4-BE49-F238E27FC236}">
                  <a16:creationId xmlns:a16="http://schemas.microsoft.com/office/drawing/2014/main" id="{B9F25675-8661-47E6-AE16-A332E1F70A90}"/>
                </a:ext>
              </a:extLst>
            </p:cNvPr>
            <p:cNvSpPr>
              <a:spLocks noChangeArrowheads="1"/>
            </p:cNvSpPr>
            <p:nvPr/>
          </p:nvSpPr>
          <p:spPr bwMode="auto">
            <a:xfrm>
              <a:off x="4656" y="2880"/>
              <a:ext cx="1004" cy="671"/>
            </a:xfrm>
            <a:prstGeom prst="wedgeRectCallout">
              <a:avLst>
                <a:gd name="adj1" fmla="val -94523"/>
                <a:gd name="adj2" fmla="val 31222"/>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600"/>
                <a:t>Any location in </a:t>
              </a:r>
              <a:r>
                <a:rPr lang="en-US" altLang="en-US" sz="1600">
                  <a:sym typeface="Math1" pitchFamily="2" charset="2"/>
                </a:rPr>
                <a:t>R</a:t>
              </a:r>
              <a:r>
                <a:rPr lang="en-US" altLang="en-US" sz="1600" baseline="30000">
                  <a:sym typeface="Math1" pitchFamily="2" charset="2"/>
                </a:rPr>
                <a:t>m</a:t>
              </a:r>
              <a:r>
                <a:rPr lang="en-US" altLang="en-US" sz="1600">
                  <a:sym typeface="Math1" pitchFamily="2" charset="2"/>
                </a:rPr>
                <a:t>: not necessarily a datapoint</a:t>
              </a:r>
              <a:endParaRPr lang="en-US" altLang="en-US" sz="1600"/>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a:extLst>
              <a:ext uri="{FF2B5EF4-FFF2-40B4-BE49-F238E27FC236}">
                <a16:creationId xmlns:a16="http://schemas.microsoft.com/office/drawing/2014/main" id="{469AEA3A-1600-48C0-8606-C8C09A19762E}"/>
              </a:ext>
            </a:extLst>
          </p:cNvPr>
          <p:cNvSpPr>
            <a:spLocks noGrp="1"/>
          </p:cNvSpPr>
          <p:nvPr>
            <p:ph type="ftr" sz="quarter" idx="10"/>
          </p:nvPr>
        </p:nvSpPr>
        <p:spPr/>
        <p:txBody>
          <a:bodyPr/>
          <a:lstStyle/>
          <a:p>
            <a:r>
              <a:rPr lang="en-US" altLang="en-US"/>
              <a:t>Copyright © 2001, 2003, Andrew W. Moore</a:t>
            </a:r>
          </a:p>
        </p:txBody>
      </p:sp>
      <p:sp>
        <p:nvSpPr>
          <p:cNvPr id="687106" name="Rectangle 2">
            <a:extLst>
              <a:ext uri="{FF2B5EF4-FFF2-40B4-BE49-F238E27FC236}">
                <a16:creationId xmlns:a16="http://schemas.microsoft.com/office/drawing/2014/main" id="{51C9B6F0-9065-42AE-8B88-35B9D91BAF5C}"/>
              </a:ext>
            </a:extLst>
          </p:cNvPr>
          <p:cNvSpPr>
            <a:spLocks noGrp="1" noChangeArrowheads="1"/>
          </p:cNvSpPr>
          <p:nvPr>
            <p:ph type="title"/>
          </p:nvPr>
        </p:nvSpPr>
        <p:spPr/>
        <p:txBody>
          <a:bodyPr/>
          <a:lstStyle/>
          <a:p>
            <a:r>
              <a:rPr lang="en-US" altLang="en-US" sz="4000"/>
              <a:t>Computing the margin width</a:t>
            </a:r>
          </a:p>
        </p:txBody>
      </p:sp>
      <p:sp>
        <p:nvSpPr>
          <p:cNvPr id="687107" name="Rectangle 3">
            <a:extLst>
              <a:ext uri="{FF2B5EF4-FFF2-40B4-BE49-F238E27FC236}">
                <a16:creationId xmlns:a16="http://schemas.microsoft.com/office/drawing/2014/main" id="{F6C10AB9-DE08-4BD6-92A8-B0838D03C926}"/>
              </a:ext>
            </a:extLst>
          </p:cNvPr>
          <p:cNvSpPr>
            <a:spLocks noGrp="1" noChangeArrowheads="1"/>
          </p:cNvSpPr>
          <p:nvPr>
            <p:ph type="body" sz="half" idx="1"/>
          </p:nvPr>
        </p:nvSpPr>
        <p:spPr>
          <a:xfrm>
            <a:off x="304800" y="3429000"/>
            <a:ext cx="8686800" cy="3048000"/>
          </a:xfrm>
        </p:spPr>
        <p:txBody>
          <a:bodyPr/>
          <a:lstStyle/>
          <a:p>
            <a:r>
              <a:rPr lang="en-US" altLang="en-US" sz="2400"/>
              <a:t>Plus-plane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r>
              <a:rPr lang="en-US" altLang="en-US" sz="2400"/>
              <a:t>Minus-plane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r>
              <a:rPr lang="en-US" altLang="en-US" sz="2400"/>
              <a:t>The vector </a:t>
            </a:r>
            <a:r>
              <a:rPr lang="en-US" altLang="en-US" sz="2400" b="1"/>
              <a:t>w</a:t>
            </a:r>
            <a:r>
              <a:rPr lang="en-US" altLang="en-US" sz="2400"/>
              <a:t> is perpendicular to the Plus Plane</a:t>
            </a:r>
          </a:p>
          <a:p>
            <a:r>
              <a:rPr lang="en-US" altLang="en-US" sz="2400"/>
              <a:t>Let </a:t>
            </a:r>
            <a:r>
              <a:rPr lang="en-US" altLang="en-US" sz="2400" b="1" i="1"/>
              <a:t>x</a:t>
            </a:r>
            <a:r>
              <a:rPr lang="en-US" altLang="en-US" sz="2400" b="1" i="1" baseline="30000"/>
              <a:t>-</a:t>
            </a:r>
            <a:r>
              <a:rPr lang="en-US" altLang="en-US" sz="2400"/>
              <a:t> be any point on the minus plane</a:t>
            </a:r>
          </a:p>
          <a:p>
            <a:r>
              <a:rPr lang="en-US" altLang="en-US" sz="2400"/>
              <a:t>Let </a:t>
            </a:r>
            <a:r>
              <a:rPr lang="en-US" altLang="en-US" sz="2400" b="1" i="1"/>
              <a:t>x</a:t>
            </a:r>
            <a:r>
              <a:rPr lang="en-US" altLang="en-US" sz="2400" b="1" i="1" baseline="30000"/>
              <a:t>+</a:t>
            </a:r>
            <a:r>
              <a:rPr lang="en-US" altLang="en-US" sz="2400"/>
              <a:t> be the closest plus-plane-point to </a:t>
            </a:r>
            <a:r>
              <a:rPr lang="en-US" altLang="en-US" sz="2400" b="1" i="1"/>
              <a:t>x</a:t>
            </a:r>
            <a:r>
              <a:rPr lang="en-US" altLang="en-US" sz="2400" b="1" i="1" baseline="30000"/>
              <a:t>-</a:t>
            </a:r>
            <a:r>
              <a:rPr lang="en-US" altLang="en-US" sz="2400"/>
              <a:t>.</a:t>
            </a:r>
          </a:p>
          <a:p>
            <a:r>
              <a:rPr lang="en-US" altLang="en-US" sz="2400">
                <a:solidFill>
                  <a:srgbClr val="009900"/>
                </a:solidFill>
              </a:rPr>
              <a:t>Claim</a:t>
            </a:r>
            <a:r>
              <a:rPr lang="en-US" altLang="en-US" sz="2400"/>
              <a:t>: </a:t>
            </a:r>
            <a:r>
              <a:rPr lang="en-US" altLang="en-US" sz="2400" b="1" i="1"/>
              <a:t>x</a:t>
            </a:r>
            <a:r>
              <a:rPr lang="en-US" altLang="en-US" sz="2400" b="1" i="1" baseline="30000"/>
              <a:t>+</a:t>
            </a:r>
            <a:r>
              <a:rPr lang="en-US" altLang="en-US" sz="2400"/>
              <a:t> = </a:t>
            </a:r>
            <a:r>
              <a:rPr lang="en-US" altLang="en-US" sz="2400" b="1" i="1"/>
              <a:t>x</a:t>
            </a:r>
            <a:r>
              <a:rPr lang="en-US" altLang="en-US" sz="2400" b="1" i="1" baseline="30000"/>
              <a:t>-</a:t>
            </a:r>
            <a:r>
              <a:rPr lang="en-US" altLang="en-US" sz="2400"/>
              <a:t> + </a:t>
            </a:r>
            <a:r>
              <a:rPr lang="en-US" altLang="en-US" sz="2400" i="1">
                <a:latin typeface="Symbol" panose="05050102010706020507" pitchFamily="18" charset="2"/>
              </a:rPr>
              <a:t>l</a:t>
            </a:r>
            <a:r>
              <a:rPr lang="en-US" altLang="en-US" sz="2400"/>
              <a:t> </a:t>
            </a:r>
            <a:r>
              <a:rPr lang="en-US" altLang="en-US" sz="2400" b="1" i="1"/>
              <a:t>w</a:t>
            </a:r>
            <a:r>
              <a:rPr lang="en-US" altLang="en-US" sz="2400"/>
              <a:t>  for some value of </a:t>
            </a:r>
            <a:r>
              <a:rPr lang="en-US" altLang="en-US" sz="2400" i="1">
                <a:latin typeface="Symbol" panose="05050102010706020507" pitchFamily="18" charset="2"/>
              </a:rPr>
              <a:t>l</a:t>
            </a:r>
            <a:r>
              <a:rPr lang="en-US" altLang="en-US" sz="2400"/>
              <a:t>. </a:t>
            </a:r>
            <a:r>
              <a:rPr lang="en-US" altLang="en-US" sz="2400">
                <a:solidFill>
                  <a:srgbClr val="009900"/>
                </a:solidFill>
              </a:rPr>
              <a:t>Why?</a:t>
            </a:r>
          </a:p>
        </p:txBody>
      </p:sp>
      <p:sp>
        <p:nvSpPr>
          <p:cNvPr id="687108" name="Line 4">
            <a:extLst>
              <a:ext uri="{FF2B5EF4-FFF2-40B4-BE49-F238E27FC236}">
                <a16:creationId xmlns:a16="http://schemas.microsoft.com/office/drawing/2014/main" id="{5D71B552-0883-4EEC-B406-8028465C9F8E}"/>
              </a:ext>
            </a:extLst>
          </p:cNvPr>
          <p:cNvSpPr>
            <a:spLocks noChangeShapeType="1"/>
          </p:cNvSpPr>
          <p:nvPr/>
        </p:nvSpPr>
        <p:spPr bwMode="auto">
          <a:xfrm rot="-23199335">
            <a:off x="2292350" y="170973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7109" name="Line 5">
            <a:extLst>
              <a:ext uri="{FF2B5EF4-FFF2-40B4-BE49-F238E27FC236}">
                <a16:creationId xmlns:a16="http://schemas.microsoft.com/office/drawing/2014/main" id="{4794EA1A-738C-4F0C-910F-AC16CF7A3BE3}"/>
              </a:ext>
            </a:extLst>
          </p:cNvPr>
          <p:cNvSpPr>
            <a:spLocks noChangeShapeType="1"/>
          </p:cNvSpPr>
          <p:nvPr/>
        </p:nvSpPr>
        <p:spPr bwMode="auto">
          <a:xfrm rot="-23199335">
            <a:off x="2438400" y="200025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7110" name="Line 6">
            <a:extLst>
              <a:ext uri="{FF2B5EF4-FFF2-40B4-BE49-F238E27FC236}">
                <a16:creationId xmlns:a16="http://schemas.microsoft.com/office/drawing/2014/main" id="{937367D9-380D-4D2E-8FE7-2E365A4FA048}"/>
              </a:ext>
            </a:extLst>
          </p:cNvPr>
          <p:cNvSpPr>
            <a:spLocks noChangeShapeType="1"/>
          </p:cNvSpPr>
          <p:nvPr/>
        </p:nvSpPr>
        <p:spPr bwMode="auto">
          <a:xfrm rot="-23199335">
            <a:off x="2582863" y="2289175"/>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7111" name="Text Box 7">
            <a:extLst>
              <a:ext uri="{FF2B5EF4-FFF2-40B4-BE49-F238E27FC236}">
                <a16:creationId xmlns:a16="http://schemas.microsoft.com/office/drawing/2014/main" id="{FCA6C817-104F-41D6-BEDA-CB34635423BD}"/>
              </a:ext>
            </a:extLst>
          </p:cNvPr>
          <p:cNvSpPr txBox="1">
            <a:spLocks noChangeArrowheads="1"/>
          </p:cNvSpPr>
          <p:nvPr/>
        </p:nvSpPr>
        <p:spPr bwMode="auto">
          <a:xfrm rot="-1586986">
            <a:off x="1752600" y="1219200"/>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87112" name="Text Box 8">
            <a:extLst>
              <a:ext uri="{FF2B5EF4-FFF2-40B4-BE49-F238E27FC236}">
                <a16:creationId xmlns:a16="http://schemas.microsoft.com/office/drawing/2014/main" id="{A01A616B-381E-4B6D-AB81-BD6258FE6C95}"/>
              </a:ext>
            </a:extLst>
          </p:cNvPr>
          <p:cNvSpPr txBox="1">
            <a:spLocks noChangeArrowheads="1"/>
          </p:cNvSpPr>
          <p:nvPr/>
        </p:nvSpPr>
        <p:spPr bwMode="auto">
          <a:xfrm rot="-1586986">
            <a:off x="2827338" y="224313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
        <p:nvSpPr>
          <p:cNvPr id="687113" name="Text Box 9">
            <a:extLst>
              <a:ext uri="{FF2B5EF4-FFF2-40B4-BE49-F238E27FC236}">
                <a16:creationId xmlns:a16="http://schemas.microsoft.com/office/drawing/2014/main" id="{2FDFF4D6-3DFE-44BE-9723-279F6D819713}"/>
              </a:ext>
            </a:extLst>
          </p:cNvPr>
          <p:cNvSpPr txBox="1">
            <a:spLocks noChangeArrowheads="1"/>
          </p:cNvSpPr>
          <p:nvPr/>
        </p:nvSpPr>
        <p:spPr bwMode="auto">
          <a:xfrm rot="-1777892">
            <a:off x="1600200" y="243840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87114" name="Text Box 10">
            <a:extLst>
              <a:ext uri="{FF2B5EF4-FFF2-40B4-BE49-F238E27FC236}">
                <a16:creationId xmlns:a16="http://schemas.microsoft.com/office/drawing/2014/main" id="{C03881C6-B4C5-4698-9DE9-BF0E83CE2BCB}"/>
              </a:ext>
            </a:extLst>
          </p:cNvPr>
          <p:cNvSpPr txBox="1">
            <a:spLocks noChangeArrowheads="1"/>
          </p:cNvSpPr>
          <p:nvPr/>
        </p:nvSpPr>
        <p:spPr bwMode="auto">
          <a:xfrm rot="-1777892">
            <a:off x="1754188" y="27082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87115" name="Text Box 11">
            <a:extLst>
              <a:ext uri="{FF2B5EF4-FFF2-40B4-BE49-F238E27FC236}">
                <a16:creationId xmlns:a16="http://schemas.microsoft.com/office/drawing/2014/main" id="{8A117318-9D74-44A7-9EBA-A450C45B7728}"/>
              </a:ext>
            </a:extLst>
          </p:cNvPr>
          <p:cNvSpPr txBox="1">
            <a:spLocks noChangeArrowheads="1"/>
          </p:cNvSpPr>
          <p:nvPr/>
        </p:nvSpPr>
        <p:spPr bwMode="auto">
          <a:xfrm rot="-1777892">
            <a:off x="1905000" y="29527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87116" name="Line 12">
            <a:extLst>
              <a:ext uri="{FF2B5EF4-FFF2-40B4-BE49-F238E27FC236}">
                <a16:creationId xmlns:a16="http://schemas.microsoft.com/office/drawing/2014/main" id="{8F4D1CD9-7B4C-48B9-8644-CA7214D4B154}"/>
              </a:ext>
            </a:extLst>
          </p:cNvPr>
          <p:cNvSpPr>
            <a:spLocks noChangeShapeType="1"/>
          </p:cNvSpPr>
          <p:nvPr/>
        </p:nvSpPr>
        <p:spPr bwMode="auto">
          <a:xfrm>
            <a:off x="5170488" y="1019175"/>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7117" name="Text Box 13">
            <a:extLst>
              <a:ext uri="{FF2B5EF4-FFF2-40B4-BE49-F238E27FC236}">
                <a16:creationId xmlns:a16="http://schemas.microsoft.com/office/drawing/2014/main" id="{A3288020-EAD6-446A-B7F1-7CCA36984678}"/>
              </a:ext>
            </a:extLst>
          </p:cNvPr>
          <p:cNvSpPr txBox="1">
            <a:spLocks noChangeArrowheads="1"/>
          </p:cNvSpPr>
          <p:nvPr/>
        </p:nvSpPr>
        <p:spPr bwMode="auto">
          <a:xfrm>
            <a:off x="5286375" y="973138"/>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r>
              <a:rPr lang="en-US" altLang="en-US" sz="2000"/>
              <a:t> Margin Width</a:t>
            </a:r>
          </a:p>
        </p:txBody>
      </p:sp>
      <p:sp>
        <p:nvSpPr>
          <p:cNvPr id="687118" name="Text Box 14">
            <a:extLst>
              <a:ext uri="{FF2B5EF4-FFF2-40B4-BE49-F238E27FC236}">
                <a16:creationId xmlns:a16="http://schemas.microsoft.com/office/drawing/2014/main" id="{8EA07781-1D62-436F-9963-9FC28DC8D221}"/>
              </a:ext>
            </a:extLst>
          </p:cNvPr>
          <p:cNvSpPr txBox="1">
            <a:spLocks noChangeArrowheads="1"/>
          </p:cNvSpPr>
          <p:nvPr/>
        </p:nvSpPr>
        <p:spPr bwMode="auto">
          <a:xfrm>
            <a:off x="5381625" y="1758950"/>
            <a:ext cx="3621088"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800"/>
              <a:t>How do we compute </a:t>
            </a:r>
            <a:r>
              <a:rPr lang="en-US" altLang="en-US" sz="2800" i="1"/>
              <a:t>M</a:t>
            </a:r>
            <a:r>
              <a:rPr lang="en-US" altLang="en-US" sz="2800"/>
              <a:t> in terms of </a:t>
            </a:r>
            <a:r>
              <a:rPr lang="en-US" altLang="en-US" sz="2800" b="1" i="1"/>
              <a:t>w</a:t>
            </a:r>
            <a:r>
              <a:rPr lang="en-US" altLang="en-US" sz="2800"/>
              <a:t> and </a:t>
            </a:r>
            <a:r>
              <a:rPr lang="en-US" altLang="en-US" sz="2800" i="1"/>
              <a:t>b</a:t>
            </a:r>
            <a:r>
              <a:rPr lang="en-US" altLang="en-US" sz="2800"/>
              <a:t>?</a:t>
            </a:r>
          </a:p>
        </p:txBody>
      </p:sp>
      <p:sp>
        <p:nvSpPr>
          <p:cNvPr id="687119" name="Oval 15">
            <a:extLst>
              <a:ext uri="{FF2B5EF4-FFF2-40B4-BE49-F238E27FC236}">
                <a16:creationId xmlns:a16="http://schemas.microsoft.com/office/drawing/2014/main" id="{CB3F1DCB-307B-49B4-A098-B20A6FAA0F7B}"/>
              </a:ext>
            </a:extLst>
          </p:cNvPr>
          <p:cNvSpPr>
            <a:spLocks noChangeArrowheads="1"/>
          </p:cNvSpPr>
          <p:nvPr/>
        </p:nvSpPr>
        <p:spPr bwMode="auto">
          <a:xfrm>
            <a:off x="4483100" y="2022475"/>
            <a:ext cx="76200" cy="76200"/>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87120" name="Text Box 16">
            <a:extLst>
              <a:ext uri="{FF2B5EF4-FFF2-40B4-BE49-F238E27FC236}">
                <a16:creationId xmlns:a16="http://schemas.microsoft.com/office/drawing/2014/main" id="{1999A2A3-54AB-4B11-8864-4E34858CE243}"/>
              </a:ext>
            </a:extLst>
          </p:cNvPr>
          <p:cNvSpPr txBox="1">
            <a:spLocks noChangeArrowheads="1"/>
          </p:cNvSpPr>
          <p:nvPr/>
        </p:nvSpPr>
        <p:spPr bwMode="auto">
          <a:xfrm>
            <a:off x="4583113" y="2006600"/>
            <a:ext cx="515937" cy="415925"/>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990099"/>
                </a:solidFill>
              </a:rPr>
              <a:t>x</a:t>
            </a:r>
            <a:r>
              <a:rPr lang="en-US" altLang="en-US" i="1" baseline="30000">
                <a:solidFill>
                  <a:srgbClr val="990099"/>
                </a:solidFill>
              </a:rPr>
              <a:t>-</a:t>
            </a:r>
          </a:p>
        </p:txBody>
      </p:sp>
      <p:sp>
        <p:nvSpPr>
          <p:cNvPr id="687121" name="Oval 17">
            <a:extLst>
              <a:ext uri="{FF2B5EF4-FFF2-40B4-BE49-F238E27FC236}">
                <a16:creationId xmlns:a16="http://schemas.microsoft.com/office/drawing/2014/main" id="{7707C32A-84F5-4439-A005-89D9E5472046}"/>
              </a:ext>
            </a:extLst>
          </p:cNvPr>
          <p:cNvSpPr>
            <a:spLocks noChangeArrowheads="1"/>
          </p:cNvSpPr>
          <p:nvPr/>
        </p:nvSpPr>
        <p:spPr bwMode="auto">
          <a:xfrm>
            <a:off x="4189413" y="1460500"/>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87122" name="Text Box 18">
            <a:extLst>
              <a:ext uri="{FF2B5EF4-FFF2-40B4-BE49-F238E27FC236}">
                <a16:creationId xmlns:a16="http://schemas.microsoft.com/office/drawing/2014/main" id="{E1F71CCF-30A5-4AC2-8B16-B054394A462E}"/>
              </a:ext>
            </a:extLst>
          </p:cNvPr>
          <p:cNvSpPr txBox="1">
            <a:spLocks noChangeArrowheads="1"/>
          </p:cNvSpPr>
          <p:nvPr/>
        </p:nvSpPr>
        <p:spPr bwMode="auto">
          <a:xfrm>
            <a:off x="4300538" y="1022350"/>
            <a:ext cx="515937" cy="415925"/>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CC3300"/>
                </a:solidFill>
              </a:rPr>
              <a:t>x</a:t>
            </a:r>
            <a:r>
              <a:rPr lang="en-US" altLang="en-US" i="1" baseline="30000">
                <a:solidFill>
                  <a:srgbClr val="CC3300"/>
                </a:solidFill>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a16="http://schemas.microsoft.com/office/drawing/2014/main" id="{799CA5D5-3DC3-43BC-80A9-E52BDE79436F}"/>
              </a:ext>
            </a:extLst>
          </p:cNvPr>
          <p:cNvSpPr>
            <a:spLocks noGrp="1"/>
          </p:cNvSpPr>
          <p:nvPr>
            <p:ph type="ftr" sz="quarter" idx="10"/>
          </p:nvPr>
        </p:nvSpPr>
        <p:spPr/>
        <p:txBody>
          <a:bodyPr/>
          <a:lstStyle/>
          <a:p>
            <a:r>
              <a:rPr lang="en-US" altLang="en-US"/>
              <a:t>Copyright © 2001, 2003, Andrew W. Moore</a:t>
            </a:r>
          </a:p>
        </p:txBody>
      </p:sp>
      <p:sp>
        <p:nvSpPr>
          <p:cNvPr id="686082" name="Rectangle 2">
            <a:extLst>
              <a:ext uri="{FF2B5EF4-FFF2-40B4-BE49-F238E27FC236}">
                <a16:creationId xmlns:a16="http://schemas.microsoft.com/office/drawing/2014/main" id="{3111B20D-811A-4EF2-A584-C9105778E1A3}"/>
              </a:ext>
            </a:extLst>
          </p:cNvPr>
          <p:cNvSpPr>
            <a:spLocks noGrp="1" noChangeArrowheads="1"/>
          </p:cNvSpPr>
          <p:nvPr>
            <p:ph type="title"/>
          </p:nvPr>
        </p:nvSpPr>
        <p:spPr/>
        <p:txBody>
          <a:bodyPr/>
          <a:lstStyle/>
          <a:p>
            <a:r>
              <a:rPr lang="en-US" altLang="en-US" sz="4000"/>
              <a:t>Computing the margin width</a:t>
            </a:r>
          </a:p>
        </p:txBody>
      </p:sp>
      <p:sp>
        <p:nvSpPr>
          <p:cNvPr id="686083" name="Rectangle 3">
            <a:extLst>
              <a:ext uri="{FF2B5EF4-FFF2-40B4-BE49-F238E27FC236}">
                <a16:creationId xmlns:a16="http://schemas.microsoft.com/office/drawing/2014/main" id="{6780089A-B001-4D88-92BC-54722DF69A43}"/>
              </a:ext>
            </a:extLst>
          </p:cNvPr>
          <p:cNvSpPr>
            <a:spLocks noGrp="1" noChangeArrowheads="1"/>
          </p:cNvSpPr>
          <p:nvPr>
            <p:ph type="body" sz="half" idx="1"/>
          </p:nvPr>
        </p:nvSpPr>
        <p:spPr>
          <a:xfrm>
            <a:off x="304800" y="3429000"/>
            <a:ext cx="8686800" cy="3048000"/>
          </a:xfrm>
        </p:spPr>
        <p:txBody>
          <a:bodyPr/>
          <a:lstStyle/>
          <a:p>
            <a:r>
              <a:rPr lang="en-US" altLang="en-US" sz="2400"/>
              <a:t>Plus-plane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r>
              <a:rPr lang="en-US" altLang="en-US" sz="2400"/>
              <a:t>Minus-plane =   </a:t>
            </a:r>
            <a:r>
              <a:rPr lang="en-US" altLang="en-US" sz="2400" i="1"/>
              <a:t>{ </a:t>
            </a:r>
            <a:r>
              <a:rPr lang="en-US" altLang="en-US" sz="2400" b="1" i="1"/>
              <a:t>x</a:t>
            </a:r>
            <a:r>
              <a:rPr lang="en-US" altLang="en-US" sz="2400" i="1"/>
              <a:t> : </a:t>
            </a:r>
            <a:r>
              <a:rPr lang="en-US" altLang="en-US" sz="2400" b="1" i="1"/>
              <a:t>w</a:t>
            </a:r>
            <a:r>
              <a:rPr lang="en-US" altLang="en-US" sz="2400" i="1"/>
              <a:t> . </a:t>
            </a:r>
            <a:r>
              <a:rPr lang="en-US" altLang="en-US" sz="2400" b="1" i="1"/>
              <a:t>x</a:t>
            </a:r>
            <a:r>
              <a:rPr lang="en-US" altLang="en-US" sz="2400" i="1"/>
              <a:t> + b = -1 }</a:t>
            </a:r>
          </a:p>
          <a:p>
            <a:r>
              <a:rPr lang="en-US" altLang="en-US" sz="2400"/>
              <a:t>The vector </a:t>
            </a:r>
            <a:r>
              <a:rPr lang="en-US" altLang="en-US" sz="2400" b="1"/>
              <a:t>w</a:t>
            </a:r>
            <a:r>
              <a:rPr lang="en-US" altLang="en-US" sz="2400"/>
              <a:t> is perpendicular to the Plus Plane</a:t>
            </a:r>
          </a:p>
          <a:p>
            <a:r>
              <a:rPr lang="en-US" altLang="en-US" sz="2400"/>
              <a:t>Let </a:t>
            </a:r>
            <a:r>
              <a:rPr lang="en-US" altLang="en-US" sz="2400" b="1" i="1"/>
              <a:t>x</a:t>
            </a:r>
            <a:r>
              <a:rPr lang="en-US" altLang="en-US" sz="2400" b="1" i="1" baseline="30000"/>
              <a:t>-</a:t>
            </a:r>
            <a:r>
              <a:rPr lang="en-US" altLang="en-US" sz="2400"/>
              <a:t> be any point on the minus plane</a:t>
            </a:r>
          </a:p>
          <a:p>
            <a:r>
              <a:rPr lang="en-US" altLang="en-US" sz="2400"/>
              <a:t>Let </a:t>
            </a:r>
            <a:r>
              <a:rPr lang="en-US" altLang="en-US" sz="2400" b="1" i="1"/>
              <a:t>x</a:t>
            </a:r>
            <a:r>
              <a:rPr lang="en-US" altLang="en-US" sz="2400" b="1" i="1" baseline="30000"/>
              <a:t>+</a:t>
            </a:r>
            <a:r>
              <a:rPr lang="en-US" altLang="en-US" sz="2400"/>
              <a:t> be the closest plus-plane-point to </a:t>
            </a:r>
            <a:r>
              <a:rPr lang="en-US" altLang="en-US" sz="2400" b="1" i="1"/>
              <a:t>x</a:t>
            </a:r>
            <a:r>
              <a:rPr lang="en-US" altLang="en-US" sz="2400" b="1" i="1" baseline="30000"/>
              <a:t>-</a:t>
            </a:r>
            <a:r>
              <a:rPr lang="en-US" altLang="en-US" sz="2400"/>
              <a:t>.</a:t>
            </a:r>
          </a:p>
          <a:p>
            <a:r>
              <a:rPr lang="en-US" altLang="en-US" sz="2400">
                <a:solidFill>
                  <a:srgbClr val="009900"/>
                </a:solidFill>
              </a:rPr>
              <a:t>Claim</a:t>
            </a:r>
            <a:r>
              <a:rPr lang="en-US" altLang="en-US" sz="2400"/>
              <a:t>: </a:t>
            </a:r>
            <a:r>
              <a:rPr lang="en-US" altLang="en-US" sz="2400" b="1" i="1"/>
              <a:t>x</a:t>
            </a:r>
            <a:r>
              <a:rPr lang="en-US" altLang="en-US" sz="2400" b="1" i="1" baseline="30000"/>
              <a:t>+</a:t>
            </a:r>
            <a:r>
              <a:rPr lang="en-US" altLang="en-US" sz="2400"/>
              <a:t> = </a:t>
            </a:r>
            <a:r>
              <a:rPr lang="en-US" altLang="en-US" sz="2400" b="1" i="1"/>
              <a:t>x</a:t>
            </a:r>
            <a:r>
              <a:rPr lang="en-US" altLang="en-US" sz="2400" b="1" i="1" baseline="30000"/>
              <a:t>-</a:t>
            </a:r>
            <a:r>
              <a:rPr lang="en-US" altLang="en-US" sz="2400"/>
              <a:t> + </a:t>
            </a:r>
            <a:r>
              <a:rPr lang="en-US" altLang="en-US" sz="2400" i="1">
                <a:latin typeface="Symbol" panose="05050102010706020507" pitchFamily="18" charset="2"/>
              </a:rPr>
              <a:t>l</a:t>
            </a:r>
            <a:r>
              <a:rPr lang="en-US" altLang="en-US" sz="2400"/>
              <a:t> </a:t>
            </a:r>
            <a:r>
              <a:rPr lang="en-US" altLang="en-US" sz="2400" b="1" i="1"/>
              <a:t>w</a:t>
            </a:r>
            <a:r>
              <a:rPr lang="en-US" altLang="en-US" sz="2400"/>
              <a:t>  for some value of </a:t>
            </a:r>
            <a:r>
              <a:rPr lang="en-US" altLang="en-US" sz="2400" i="1">
                <a:latin typeface="Symbol" panose="05050102010706020507" pitchFamily="18" charset="2"/>
              </a:rPr>
              <a:t>l</a:t>
            </a:r>
            <a:r>
              <a:rPr lang="en-US" altLang="en-US" sz="2400"/>
              <a:t>. </a:t>
            </a:r>
            <a:r>
              <a:rPr lang="en-US" altLang="en-US" sz="2400">
                <a:solidFill>
                  <a:srgbClr val="009900"/>
                </a:solidFill>
              </a:rPr>
              <a:t>Why?</a:t>
            </a:r>
          </a:p>
        </p:txBody>
      </p:sp>
      <p:sp>
        <p:nvSpPr>
          <p:cNvPr id="686084" name="Line 4">
            <a:extLst>
              <a:ext uri="{FF2B5EF4-FFF2-40B4-BE49-F238E27FC236}">
                <a16:creationId xmlns:a16="http://schemas.microsoft.com/office/drawing/2014/main" id="{8E3FA6E4-2348-433E-B005-CE8FD2FB014A}"/>
              </a:ext>
            </a:extLst>
          </p:cNvPr>
          <p:cNvSpPr>
            <a:spLocks noChangeShapeType="1"/>
          </p:cNvSpPr>
          <p:nvPr/>
        </p:nvSpPr>
        <p:spPr bwMode="auto">
          <a:xfrm rot="-23199335">
            <a:off x="2292350" y="170973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6085" name="Line 5">
            <a:extLst>
              <a:ext uri="{FF2B5EF4-FFF2-40B4-BE49-F238E27FC236}">
                <a16:creationId xmlns:a16="http://schemas.microsoft.com/office/drawing/2014/main" id="{FF2A2914-41B9-4C62-B516-E12433AC4A55}"/>
              </a:ext>
            </a:extLst>
          </p:cNvPr>
          <p:cNvSpPr>
            <a:spLocks noChangeShapeType="1"/>
          </p:cNvSpPr>
          <p:nvPr/>
        </p:nvSpPr>
        <p:spPr bwMode="auto">
          <a:xfrm rot="-23199335">
            <a:off x="2438400" y="200025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6086" name="Line 6">
            <a:extLst>
              <a:ext uri="{FF2B5EF4-FFF2-40B4-BE49-F238E27FC236}">
                <a16:creationId xmlns:a16="http://schemas.microsoft.com/office/drawing/2014/main" id="{B5156CB3-48AB-4F40-AEBC-02375D2122DA}"/>
              </a:ext>
            </a:extLst>
          </p:cNvPr>
          <p:cNvSpPr>
            <a:spLocks noChangeShapeType="1"/>
          </p:cNvSpPr>
          <p:nvPr/>
        </p:nvSpPr>
        <p:spPr bwMode="auto">
          <a:xfrm rot="-23199335">
            <a:off x="2582863" y="2289175"/>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6087" name="Text Box 7">
            <a:extLst>
              <a:ext uri="{FF2B5EF4-FFF2-40B4-BE49-F238E27FC236}">
                <a16:creationId xmlns:a16="http://schemas.microsoft.com/office/drawing/2014/main" id="{56ECDBB0-40A0-41D4-A91E-4D65B97EAD3B}"/>
              </a:ext>
            </a:extLst>
          </p:cNvPr>
          <p:cNvSpPr txBox="1">
            <a:spLocks noChangeArrowheads="1"/>
          </p:cNvSpPr>
          <p:nvPr/>
        </p:nvSpPr>
        <p:spPr bwMode="auto">
          <a:xfrm rot="-1586986">
            <a:off x="1752600" y="1219200"/>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86088" name="Text Box 8">
            <a:extLst>
              <a:ext uri="{FF2B5EF4-FFF2-40B4-BE49-F238E27FC236}">
                <a16:creationId xmlns:a16="http://schemas.microsoft.com/office/drawing/2014/main" id="{69B916C7-1DEE-4143-8EAE-045CF85C87F6}"/>
              </a:ext>
            </a:extLst>
          </p:cNvPr>
          <p:cNvSpPr txBox="1">
            <a:spLocks noChangeArrowheads="1"/>
          </p:cNvSpPr>
          <p:nvPr/>
        </p:nvSpPr>
        <p:spPr bwMode="auto">
          <a:xfrm rot="-1586986">
            <a:off x="2827338" y="224313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
        <p:nvSpPr>
          <p:cNvPr id="686089" name="Text Box 9">
            <a:extLst>
              <a:ext uri="{FF2B5EF4-FFF2-40B4-BE49-F238E27FC236}">
                <a16:creationId xmlns:a16="http://schemas.microsoft.com/office/drawing/2014/main" id="{1370E01E-CA42-47B6-A8E0-2D49884907AE}"/>
              </a:ext>
            </a:extLst>
          </p:cNvPr>
          <p:cNvSpPr txBox="1">
            <a:spLocks noChangeArrowheads="1"/>
          </p:cNvSpPr>
          <p:nvPr/>
        </p:nvSpPr>
        <p:spPr bwMode="auto">
          <a:xfrm rot="-1777892">
            <a:off x="1600200" y="243840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86090" name="Text Box 10">
            <a:extLst>
              <a:ext uri="{FF2B5EF4-FFF2-40B4-BE49-F238E27FC236}">
                <a16:creationId xmlns:a16="http://schemas.microsoft.com/office/drawing/2014/main" id="{7344435C-DD91-4008-A570-09C720CDA52B}"/>
              </a:ext>
            </a:extLst>
          </p:cNvPr>
          <p:cNvSpPr txBox="1">
            <a:spLocks noChangeArrowheads="1"/>
          </p:cNvSpPr>
          <p:nvPr/>
        </p:nvSpPr>
        <p:spPr bwMode="auto">
          <a:xfrm rot="-1777892">
            <a:off x="1754188" y="27082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86091" name="Text Box 11">
            <a:extLst>
              <a:ext uri="{FF2B5EF4-FFF2-40B4-BE49-F238E27FC236}">
                <a16:creationId xmlns:a16="http://schemas.microsoft.com/office/drawing/2014/main" id="{0AD6696F-AFAB-41E4-917A-0EB82FBF4972}"/>
              </a:ext>
            </a:extLst>
          </p:cNvPr>
          <p:cNvSpPr txBox="1">
            <a:spLocks noChangeArrowheads="1"/>
          </p:cNvSpPr>
          <p:nvPr/>
        </p:nvSpPr>
        <p:spPr bwMode="auto">
          <a:xfrm rot="-1777892">
            <a:off x="1905000" y="29527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86092" name="Line 12">
            <a:extLst>
              <a:ext uri="{FF2B5EF4-FFF2-40B4-BE49-F238E27FC236}">
                <a16:creationId xmlns:a16="http://schemas.microsoft.com/office/drawing/2014/main" id="{E7F4C06C-8C4E-49EA-87AF-6675940422B2}"/>
              </a:ext>
            </a:extLst>
          </p:cNvPr>
          <p:cNvSpPr>
            <a:spLocks noChangeShapeType="1"/>
          </p:cNvSpPr>
          <p:nvPr/>
        </p:nvSpPr>
        <p:spPr bwMode="auto">
          <a:xfrm>
            <a:off x="5170488" y="1019175"/>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6093" name="Text Box 13">
            <a:extLst>
              <a:ext uri="{FF2B5EF4-FFF2-40B4-BE49-F238E27FC236}">
                <a16:creationId xmlns:a16="http://schemas.microsoft.com/office/drawing/2014/main" id="{9C855808-AE62-40B4-9E14-9A5A83641468}"/>
              </a:ext>
            </a:extLst>
          </p:cNvPr>
          <p:cNvSpPr txBox="1">
            <a:spLocks noChangeArrowheads="1"/>
          </p:cNvSpPr>
          <p:nvPr/>
        </p:nvSpPr>
        <p:spPr bwMode="auto">
          <a:xfrm>
            <a:off x="5286375" y="973138"/>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r>
              <a:rPr lang="en-US" altLang="en-US" sz="2000"/>
              <a:t> Margin Width</a:t>
            </a:r>
          </a:p>
        </p:txBody>
      </p:sp>
      <p:sp>
        <p:nvSpPr>
          <p:cNvPr id="686094" name="Text Box 14">
            <a:extLst>
              <a:ext uri="{FF2B5EF4-FFF2-40B4-BE49-F238E27FC236}">
                <a16:creationId xmlns:a16="http://schemas.microsoft.com/office/drawing/2014/main" id="{B467361E-C0C2-482E-BD18-A724926EC024}"/>
              </a:ext>
            </a:extLst>
          </p:cNvPr>
          <p:cNvSpPr txBox="1">
            <a:spLocks noChangeArrowheads="1"/>
          </p:cNvSpPr>
          <p:nvPr/>
        </p:nvSpPr>
        <p:spPr bwMode="auto">
          <a:xfrm>
            <a:off x="5381625" y="1758950"/>
            <a:ext cx="3621088"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800"/>
              <a:t>How do we compute </a:t>
            </a:r>
            <a:r>
              <a:rPr lang="en-US" altLang="en-US" sz="2800" i="1"/>
              <a:t>M</a:t>
            </a:r>
            <a:r>
              <a:rPr lang="en-US" altLang="en-US" sz="2800"/>
              <a:t> in terms of </a:t>
            </a:r>
            <a:r>
              <a:rPr lang="en-US" altLang="en-US" sz="2800" b="1" i="1"/>
              <a:t>w</a:t>
            </a:r>
            <a:r>
              <a:rPr lang="en-US" altLang="en-US" sz="2800"/>
              <a:t> and </a:t>
            </a:r>
            <a:r>
              <a:rPr lang="en-US" altLang="en-US" sz="2800" i="1"/>
              <a:t>b</a:t>
            </a:r>
            <a:r>
              <a:rPr lang="en-US" altLang="en-US" sz="2800"/>
              <a:t>?</a:t>
            </a:r>
          </a:p>
        </p:txBody>
      </p:sp>
      <p:sp>
        <p:nvSpPr>
          <p:cNvPr id="686095" name="Oval 15">
            <a:extLst>
              <a:ext uri="{FF2B5EF4-FFF2-40B4-BE49-F238E27FC236}">
                <a16:creationId xmlns:a16="http://schemas.microsoft.com/office/drawing/2014/main" id="{87F442E2-B82F-465B-B85A-B2212BAA0AF9}"/>
              </a:ext>
            </a:extLst>
          </p:cNvPr>
          <p:cNvSpPr>
            <a:spLocks noChangeArrowheads="1"/>
          </p:cNvSpPr>
          <p:nvPr/>
        </p:nvSpPr>
        <p:spPr bwMode="auto">
          <a:xfrm>
            <a:off x="4483100" y="2022475"/>
            <a:ext cx="76200" cy="76200"/>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86096" name="Text Box 16">
            <a:extLst>
              <a:ext uri="{FF2B5EF4-FFF2-40B4-BE49-F238E27FC236}">
                <a16:creationId xmlns:a16="http://schemas.microsoft.com/office/drawing/2014/main" id="{DBDB4989-C1DB-4520-855C-D11DC5A12986}"/>
              </a:ext>
            </a:extLst>
          </p:cNvPr>
          <p:cNvSpPr txBox="1">
            <a:spLocks noChangeArrowheads="1"/>
          </p:cNvSpPr>
          <p:nvPr/>
        </p:nvSpPr>
        <p:spPr bwMode="auto">
          <a:xfrm>
            <a:off x="4583113" y="2006600"/>
            <a:ext cx="515937" cy="415925"/>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990099"/>
                </a:solidFill>
              </a:rPr>
              <a:t>x</a:t>
            </a:r>
            <a:r>
              <a:rPr lang="en-US" altLang="en-US" i="1" baseline="30000">
                <a:solidFill>
                  <a:srgbClr val="990099"/>
                </a:solidFill>
              </a:rPr>
              <a:t>-</a:t>
            </a:r>
          </a:p>
        </p:txBody>
      </p:sp>
      <p:sp>
        <p:nvSpPr>
          <p:cNvPr id="686097" name="Oval 17">
            <a:extLst>
              <a:ext uri="{FF2B5EF4-FFF2-40B4-BE49-F238E27FC236}">
                <a16:creationId xmlns:a16="http://schemas.microsoft.com/office/drawing/2014/main" id="{D020428D-DB49-4955-8149-EE45A6F284F5}"/>
              </a:ext>
            </a:extLst>
          </p:cNvPr>
          <p:cNvSpPr>
            <a:spLocks noChangeArrowheads="1"/>
          </p:cNvSpPr>
          <p:nvPr/>
        </p:nvSpPr>
        <p:spPr bwMode="auto">
          <a:xfrm>
            <a:off x="4189413" y="1460500"/>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86098" name="Text Box 18">
            <a:extLst>
              <a:ext uri="{FF2B5EF4-FFF2-40B4-BE49-F238E27FC236}">
                <a16:creationId xmlns:a16="http://schemas.microsoft.com/office/drawing/2014/main" id="{893CE43F-524C-49C8-99FD-24594554B47A}"/>
              </a:ext>
            </a:extLst>
          </p:cNvPr>
          <p:cNvSpPr txBox="1">
            <a:spLocks noChangeArrowheads="1"/>
          </p:cNvSpPr>
          <p:nvPr/>
        </p:nvSpPr>
        <p:spPr bwMode="auto">
          <a:xfrm>
            <a:off x="4300538" y="1022350"/>
            <a:ext cx="515937" cy="415925"/>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CC3300"/>
                </a:solidFill>
              </a:rPr>
              <a:t>x</a:t>
            </a:r>
            <a:r>
              <a:rPr lang="en-US" altLang="en-US" i="1" baseline="30000">
                <a:solidFill>
                  <a:srgbClr val="CC3300"/>
                </a:solidFill>
              </a:rPr>
              <a:t>+</a:t>
            </a:r>
          </a:p>
        </p:txBody>
      </p:sp>
      <p:sp>
        <p:nvSpPr>
          <p:cNvPr id="686099" name="AutoShape 19">
            <a:extLst>
              <a:ext uri="{FF2B5EF4-FFF2-40B4-BE49-F238E27FC236}">
                <a16:creationId xmlns:a16="http://schemas.microsoft.com/office/drawing/2014/main" id="{02533AFF-59C9-42E8-9F07-4ACCC7FE8872}"/>
              </a:ext>
            </a:extLst>
          </p:cNvPr>
          <p:cNvSpPr>
            <a:spLocks noChangeArrowheads="1"/>
          </p:cNvSpPr>
          <p:nvPr/>
        </p:nvSpPr>
        <p:spPr bwMode="auto">
          <a:xfrm>
            <a:off x="5240338" y="1395413"/>
            <a:ext cx="3716337" cy="2605087"/>
          </a:xfrm>
          <a:prstGeom prst="wedgeRectCallout">
            <a:avLst>
              <a:gd name="adj1" fmla="val 5958"/>
              <a:gd name="adj2" fmla="val 112949"/>
            </a:avLst>
          </a:prstGeom>
          <a:solidFill>
            <a:srgbClr val="CCFFCC"/>
          </a:solidFill>
          <a:ln w="19050" algn="ctr">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 line from </a:t>
            </a:r>
            <a:r>
              <a:rPr lang="en-US" altLang="en-US" b="1" i="1"/>
              <a:t>x</a:t>
            </a:r>
            <a:r>
              <a:rPr lang="en-US" altLang="en-US" b="1" i="1" baseline="30000"/>
              <a:t>-</a:t>
            </a:r>
            <a:r>
              <a:rPr lang="en-US" altLang="en-US"/>
              <a:t> to </a:t>
            </a:r>
            <a:r>
              <a:rPr lang="en-US" altLang="en-US" b="1" i="1"/>
              <a:t>x</a:t>
            </a:r>
            <a:r>
              <a:rPr lang="en-US" altLang="en-US" b="1" i="1" baseline="30000"/>
              <a:t>+</a:t>
            </a:r>
            <a:r>
              <a:rPr lang="en-US" altLang="en-US"/>
              <a:t> is perpendicular to the planes.</a:t>
            </a:r>
          </a:p>
          <a:p>
            <a:pPr>
              <a:spcBef>
                <a:spcPct val="50000"/>
              </a:spcBef>
            </a:pPr>
            <a:r>
              <a:rPr lang="en-US" altLang="en-US"/>
              <a:t>So to get from  </a:t>
            </a:r>
            <a:r>
              <a:rPr lang="en-US" altLang="en-US" b="1" i="1"/>
              <a:t>x</a:t>
            </a:r>
            <a:r>
              <a:rPr lang="en-US" altLang="en-US" b="1" i="1" baseline="30000"/>
              <a:t>-</a:t>
            </a:r>
            <a:r>
              <a:rPr lang="en-US" altLang="en-US"/>
              <a:t> to </a:t>
            </a:r>
            <a:r>
              <a:rPr lang="en-US" altLang="en-US" b="1" i="1"/>
              <a:t>x</a:t>
            </a:r>
            <a:r>
              <a:rPr lang="en-US" altLang="en-US" b="1" i="1" baseline="30000"/>
              <a:t>+</a:t>
            </a:r>
            <a:r>
              <a:rPr lang="en-US" altLang="en-US"/>
              <a:t> travel some distance in direction </a:t>
            </a:r>
            <a:r>
              <a:rPr lang="en-US" altLang="en-US" b="1" i="1"/>
              <a:t>w</a:t>
            </a:r>
            <a:r>
              <a:rPr lang="en-US" altLang="en-US"/>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a:extLst>
              <a:ext uri="{FF2B5EF4-FFF2-40B4-BE49-F238E27FC236}">
                <a16:creationId xmlns:a16="http://schemas.microsoft.com/office/drawing/2014/main" id="{7B242E7E-5965-4C29-BFAE-BE2BDCF033A7}"/>
              </a:ext>
            </a:extLst>
          </p:cNvPr>
          <p:cNvSpPr>
            <a:spLocks noGrp="1"/>
          </p:cNvSpPr>
          <p:nvPr>
            <p:ph type="ftr" sz="quarter" idx="10"/>
          </p:nvPr>
        </p:nvSpPr>
        <p:spPr/>
        <p:txBody>
          <a:bodyPr/>
          <a:lstStyle/>
          <a:p>
            <a:r>
              <a:rPr lang="en-US" altLang="en-US"/>
              <a:t>Copyright © 2001, 2003, Andrew W. Moore</a:t>
            </a:r>
          </a:p>
        </p:txBody>
      </p:sp>
      <p:sp>
        <p:nvSpPr>
          <p:cNvPr id="650242" name="Rectangle 2">
            <a:extLst>
              <a:ext uri="{FF2B5EF4-FFF2-40B4-BE49-F238E27FC236}">
                <a16:creationId xmlns:a16="http://schemas.microsoft.com/office/drawing/2014/main" id="{E4C7FEE2-8112-418B-AC4C-0BBB5DBBEB26}"/>
              </a:ext>
            </a:extLst>
          </p:cNvPr>
          <p:cNvSpPr>
            <a:spLocks noGrp="1" noChangeArrowheads="1"/>
          </p:cNvSpPr>
          <p:nvPr>
            <p:ph type="title"/>
          </p:nvPr>
        </p:nvSpPr>
        <p:spPr/>
        <p:txBody>
          <a:bodyPr/>
          <a:lstStyle/>
          <a:p>
            <a:r>
              <a:rPr lang="en-US" altLang="en-US" sz="4000"/>
              <a:t>Computing the margin width</a:t>
            </a:r>
          </a:p>
        </p:txBody>
      </p:sp>
      <p:sp>
        <p:nvSpPr>
          <p:cNvPr id="650243" name="Rectangle 3">
            <a:extLst>
              <a:ext uri="{FF2B5EF4-FFF2-40B4-BE49-F238E27FC236}">
                <a16:creationId xmlns:a16="http://schemas.microsoft.com/office/drawing/2014/main" id="{9D8A3689-75C8-4395-A1C2-2431A9536D75}"/>
              </a:ext>
            </a:extLst>
          </p:cNvPr>
          <p:cNvSpPr>
            <a:spLocks noGrp="1" noChangeArrowheads="1"/>
          </p:cNvSpPr>
          <p:nvPr>
            <p:ph type="body" sz="half" idx="1"/>
          </p:nvPr>
        </p:nvSpPr>
        <p:spPr>
          <a:xfrm>
            <a:off x="0" y="3311525"/>
            <a:ext cx="3235325" cy="3106738"/>
          </a:xfrm>
        </p:spPr>
        <p:txBody>
          <a:bodyPr/>
          <a:lstStyle/>
          <a:p>
            <a:pPr>
              <a:buFontTx/>
              <a:buNone/>
            </a:pPr>
            <a:r>
              <a:rPr lang="en-US" altLang="en-US" sz="2400"/>
              <a:t>What we know:</a:t>
            </a:r>
          </a:p>
          <a:p>
            <a:r>
              <a:rPr lang="en-US" altLang="en-US" sz="2400" b="1" i="1"/>
              <a:t>w</a:t>
            </a:r>
            <a:r>
              <a:rPr lang="en-US" altLang="en-US" sz="2400" i="1"/>
              <a:t> . </a:t>
            </a:r>
            <a:r>
              <a:rPr lang="en-US" altLang="en-US" sz="2400" b="1" i="1"/>
              <a:t>x</a:t>
            </a:r>
            <a:r>
              <a:rPr lang="en-US" altLang="en-US" sz="2400" b="1" i="1" baseline="30000"/>
              <a:t>+</a:t>
            </a:r>
            <a:r>
              <a:rPr lang="en-US" altLang="en-US" sz="2400" i="1"/>
              <a:t> + b = +1 </a:t>
            </a:r>
          </a:p>
          <a:p>
            <a:r>
              <a:rPr lang="en-US" altLang="en-US" sz="2400" b="1" i="1"/>
              <a:t>w</a:t>
            </a:r>
            <a:r>
              <a:rPr lang="en-US" altLang="en-US" sz="2400" i="1"/>
              <a:t> . </a:t>
            </a:r>
            <a:r>
              <a:rPr lang="en-US" altLang="en-US" sz="2400" b="1" i="1"/>
              <a:t>x</a:t>
            </a:r>
            <a:r>
              <a:rPr lang="en-US" altLang="en-US" sz="2400" b="1" i="1" baseline="30000"/>
              <a:t>-</a:t>
            </a:r>
            <a:r>
              <a:rPr lang="en-US" altLang="en-US" sz="2400" i="1"/>
              <a:t> + b = -1 </a:t>
            </a:r>
          </a:p>
          <a:p>
            <a:r>
              <a:rPr lang="en-US" altLang="en-US" sz="2400" b="1" i="1"/>
              <a:t>x</a:t>
            </a:r>
            <a:r>
              <a:rPr lang="en-US" altLang="en-US" sz="2400" b="1" i="1" baseline="30000"/>
              <a:t>+</a:t>
            </a:r>
            <a:r>
              <a:rPr lang="en-US" altLang="en-US" sz="2400"/>
              <a:t> = </a:t>
            </a:r>
            <a:r>
              <a:rPr lang="en-US" altLang="en-US" sz="2400" b="1" i="1"/>
              <a:t>x</a:t>
            </a:r>
            <a:r>
              <a:rPr lang="en-US" altLang="en-US" sz="2400" b="1" i="1" baseline="30000"/>
              <a:t>-</a:t>
            </a:r>
            <a:r>
              <a:rPr lang="en-US" altLang="en-US" sz="2400"/>
              <a:t> + </a:t>
            </a:r>
            <a:r>
              <a:rPr lang="en-US" altLang="en-US" sz="2400" i="1">
                <a:latin typeface="Symbol" panose="05050102010706020507" pitchFamily="18" charset="2"/>
              </a:rPr>
              <a:t>l</a:t>
            </a:r>
            <a:r>
              <a:rPr lang="en-US" altLang="en-US" sz="2400"/>
              <a:t> </a:t>
            </a:r>
            <a:r>
              <a:rPr lang="en-US" altLang="en-US" sz="2400" b="1" i="1"/>
              <a:t>w</a:t>
            </a:r>
          </a:p>
          <a:p>
            <a:r>
              <a:rPr lang="en-US" altLang="en-US" sz="2400"/>
              <a:t>|</a:t>
            </a:r>
            <a:r>
              <a:rPr lang="en-US" altLang="en-US" sz="2400" b="1" i="1"/>
              <a:t>x</a:t>
            </a:r>
            <a:r>
              <a:rPr lang="en-US" altLang="en-US" sz="2400" b="1" i="1" baseline="30000"/>
              <a:t>+</a:t>
            </a:r>
            <a:r>
              <a:rPr lang="en-US" altLang="en-US" sz="2400"/>
              <a:t> - </a:t>
            </a:r>
            <a:r>
              <a:rPr lang="en-US" altLang="en-US" sz="2400" b="1" i="1"/>
              <a:t>x</a:t>
            </a:r>
            <a:r>
              <a:rPr lang="en-US" altLang="en-US" sz="2400" b="1" i="1" baseline="30000"/>
              <a:t>-</a:t>
            </a:r>
            <a:r>
              <a:rPr lang="en-US" altLang="en-US" sz="2400"/>
              <a:t> | </a:t>
            </a:r>
            <a:r>
              <a:rPr lang="en-US" altLang="en-US" sz="2400" i="1"/>
              <a:t>= M</a:t>
            </a:r>
          </a:p>
          <a:p>
            <a:pPr>
              <a:buFontTx/>
              <a:buNone/>
            </a:pPr>
            <a:r>
              <a:rPr lang="en-US" altLang="en-US" sz="2400"/>
              <a:t>It’s now easy to get </a:t>
            </a:r>
            <a:r>
              <a:rPr lang="en-US" altLang="en-US" sz="2400" i="1"/>
              <a:t>M</a:t>
            </a:r>
            <a:r>
              <a:rPr lang="en-US" altLang="en-US" sz="2400"/>
              <a:t> in terms of </a:t>
            </a:r>
            <a:r>
              <a:rPr lang="en-US" altLang="en-US" sz="2400" b="1" i="1"/>
              <a:t>w</a:t>
            </a:r>
            <a:r>
              <a:rPr lang="en-US" altLang="en-US" sz="2400"/>
              <a:t> and </a:t>
            </a:r>
            <a:r>
              <a:rPr lang="en-US" altLang="en-US" sz="2400" i="1"/>
              <a:t>b</a:t>
            </a:r>
          </a:p>
        </p:txBody>
      </p:sp>
      <p:sp>
        <p:nvSpPr>
          <p:cNvPr id="650244" name="Line 4">
            <a:extLst>
              <a:ext uri="{FF2B5EF4-FFF2-40B4-BE49-F238E27FC236}">
                <a16:creationId xmlns:a16="http://schemas.microsoft.com/office/drawing/2014/main" id="{5BAF37F7-7A1B-4B12-BA0D-BF4CFA7AB1B2}"/>
              </a:ext>
            </a:extLst>
          </p:cNvPr>
          <p:cNvSpPr>
            <a:spLocks noChangeShapeType="1"/>
          </p:cNvSpPr>
          <p:nvPr/>
        </p:nvSpPr>
        <p:spPr bwMode="auto">
          <a:xfrm rot="-23199335">
            <a:off x="2292350" y="170973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0245" name="Line 5">
            <a:extLst>
              <a:ext uri="{FF2B5EF4-FFF2-40B4-BE49-F238E27FC236}">
                <a16:creationId xmlns:a16="http://schemas.microsoft.com/office/drawing/2014/main" id="{0A1BAD5E-7AD3-4440-8648-87E28B5DC642}"/>
              </a:ext>
            </a:extLst>
          </p:cNvPr>
          <p:cNvSpPr>
            <a:spLocks noChangeShapeType="1"/>
          </p:cNvSpPr>
          <p:nvPr/>
        </p:nvSpPr>
        <p:spPr bwMode="auto">
          <a:xfrm rot="-23199335">
            <a:off x="2438400" y="200025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0246" name="Line 6">
            <a:extLst>
              <a:ext uri="{FF2B5EF4-FFF2-40B4-BE49-F238E27FC236}">
                <a16:creationId xmlns:a16="http://schemas.microsoft.com/office/drawing/2014/main" id="{3FB62424-9B7F-4939-B140-10B1E5EA326B}"/>
              </a:ext>
            </a:extLst>
          </p:cNvPr>
          <p:cNvSpPr>
            <a:spLocks noChangeShapeType="1"/>
          </p:cNvSpPr>
          <p:nvPr/>
        </p:nvSpPr>
        <p:spPr bwMode="auto">
          <a:xfrm rot="-23199335">
            <a:off x="2582863" y="2289175"/>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0247" name="Text Box 7">
            <a:extLst>
              <a:ext uri="{FF2B5EF4-FFF2-40B4-BE49-F238E27FC236}">
                <a16:creationId xmlns:a16="http://schemas.microsoft.com/office/drawing/2014/main" id="{DAEFC877-0329-462E-9B78-F160063106E0}"/>
              </a:ext>
            </a:extLst>
          </p:cNvPr>
          <p:cNvSpPr txBox="1">
            <a:spLocks noChangeArrowheads="1"/>
          </p:cNvSpPr>
          <p:nvPr/>
        </p:nvSpPr>
        <p:spPr bwMode="auto">
          <a:xfrm rot="-1586986">
            <a:off x="1752600" y="1219200"/>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50248" name="Text Box 8">
            <a:extLst>
              <a:ext uri="{FF2B5EF4-FFF2-40B4-BE49-F238E27FC236}">
                <a16:creationId xmlns:a16="http://schemas.microsoft.com/office/drawing/2014/main" id="{2E2C511C-092C-4B47-BDEC-E89E7D5E2014}"/>
              </a:ext>
            </a:extLst>
          </p:cNvPr>
          <p:cNvSpPr txBox="1">
            <a:spLocks noChangeArrowheads="1"/>
          </p:cNvSpPr>
          <p:nvPr/>
        </p:nvSpPr>
        <p:spPr bwMode="auto">
          <a:xfrm rot="-1586986">
            <a:off x="2827338" y="224313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
        <p:nvSpPr>
          <p:cNvPr id="650249" name="Text Box 9">
            <a:extLst>
              <a:ext uri="{FF2B5EF4-FFF2-40B4-BE49-F238E27FC236}">
                <a16:creationId xmlns:a16="http://schemas.microsoft.com/office/drawing/2014/main" id="{25696B5A-C009-4F1D-9038-25A706317124}"/>
              </a:ext>
            </a:extLst>
          </p:cNvPr>
          <p:cNvSpPr txBox="1">
            <a:spLocks noChangeArrowheads="1"/>
          </p:cNvSpPr>
          <p:nvPr/>
        </p:nvSpPr>
        <p:spPr bwMode="auto">
          <a:xfrm rot="-1777892">
            <a:off x="1600200" y="243840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50250" name="Text Box 10">
            <a:extLst>
              <a:ext uri="{FF2B5EF4-FFF2-40B4-BE49-F238E27FC236}">
                <a16:creationId xmlns:a16="http://schemas.microsoft.com/office/drawing/2014/main" id="{DB8A80CD-AFA7-45D8-8426-476E56D7F2CB}"/>
              </a:ext>
            </a:extLst>
          </p:cNvPr>
          <p:cNvSpPr txBox="1">
            <a:spLocks noChangeArrowheads="1"/>
          </p:cNvSpPr>
          <p:nvPr/>
        </p:nvSpPr>
        <p:spPr bwMode="auto">
          <a:xfrm rot="-1777892">
            <a:off x="1754188" y="27082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50251" name="Text Box 11">
            <a:extLst>
              <a:ext uri="{FF2B5EF4-FFF2-40B4-BE49-F238E27FC236}">
                <a16:creationId xmlns:a16="http://schemas.microsoft.com/office/drawing/2014/main" id="{CEBDF9C9-5D45-4143-9FA1-51E016983AB5}"/>
              </a:ext>
            </a:extLst>
          </p:cNvPr>
          <p:cNvSpPr txBox="1">
            <a:spLocks noChangeArrowheads="1"/>
          </p:cNvSpPr>
          <p:nvPr/>
        </p:nvSpPr>
        <p:spPr bwMode="auto">
          <a:xfrm rot="-1777892">
            <a:off x="1905000" y="29527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50252" name="Line 12">
            <a:extLst>
              <a:ext uri="{FF2B5EF4-FFF2-40B4-BE49-F238E27FC236}">
                <a16:creationId xmlns:a16="http://schemas.microsoft.com/office/drawing/2014/main" id="{53D10735-02D3-4751-8D20-1421B510C145}"/>
              </a:ext>
            </a:extLst>
          </p:cNvPr>
          <p:cNvSpPr>
            <a:spLocks noChangeShapeType="1"/>
          </p:cNvSpPr>
          <p:nvPr/>
        </p:nvSpPr>
        <p:spPr bwMode="auto">
          <a:xfrm>
            <a:off x="5170488" y="1019175"/>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0253" name="Text Box 13">
            <a:extLst>
              <a:ext uri="{FF2B5EF4-FFF2-40B4-BE49-F238E27FC236}">
                <a16:creationId xmlns:a16="http://schemas.microsoft.com/office/drawing/2014/main" id="{8FD9AFB3-9237-41FB-ABB4-3DF89AE19094}"/>
              </a:ext>
            </a:extLst>
          </p:cNvPr>
          <p:cNvSpPr txBox="1">
            <a:spLocks noChangeArrowheads="1"/>
          </p:cNvSpPr>
          <p:nvPr/>
        </p:nvSpPr>
        <p:spPr bwMode="auto">
          <a:xfrm>
            <a:off x="5286375" y="973138"/>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r>
              <a:rPr lang="en-US" altLang="en-US" sz="2000"/>
              <a:t> Margin Width</a:t>
            </a:r>
          </a:p>
        </p:txBody>
      </p:sp>
      <p:sp>
        <p:nvSpPr>
          <p:cNvPr id="650255" name="Oval 15">
            <a:extLst>
              <a:ext uri="{FF2B5EF4-FFF2-40B4-BE49-F238E27FC236}">
                <a16:creationId xmlns:a16="http://schemas.microsoft.com/office/drawing/2014/main" id="{AE32F478-4BC0-421A-89F4-720805DD3B38}"/>
              </a:ext>
            </a:extLst>
          </p:cNvPr>
          <p:cNvSpPr>
            <a:spLocks noChangeArrowheads="1"/>
          </p:cNvSpPr>
          <p:nvPr/>
        </p:nvSpPr>
        <p:spPr bwMode="auto">
          <a:xfrm>
            <a:off x="4483100" y="2022475"/>
            <a:ext cx="76200" cy="76200"/>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50256" name="Text Box 16">
            <a:extLst>
              <a:ext uri="{FF2B5EF4-FFF2-40B4-BE49-F238E27FC236}">
                <a16:creationId xmlns:a16="http://schemas.microsoft.com/office/drawing/2014/main" id="{044AF807-F55A-49CA-A75A-46E77C1F9D9D}"/>
              </a:ext>
            </a:extLst>
          </p:cNvPr>
          <p:cNvSpPr txBox="1">
            <a:spLocks noChangeArrowheads="1"/>
          </p:cNvSpPr>
          <p:nvPr/>
        </p:nvSpPr>
        <p:spPr bwMode="auto">
          <a:xfrm>
            <a:off x="4583113" y="2006600"/>
            <a:ext cx="515937" cy="415925"/>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990099"/>
                </a:solidFill>
              </a:rPr>
              <a:t>x</a:t>
            </a:r>
            <a:r>
              <a:rPr lang="en-US" altLang="en-US" i="1" baseline="30000">
                <a:solidFill>
                  <a:srgbClr val="990099"/>
                </a:solidFill>
              </a:rPr>
              <a:t>-</a:t>
            </a:r>
          </a:p>
        </p:txBody>
      </p:sp>
      <p:sp>
        <p:nvSpPr>
          <p:cNvPr id="650257" name="Oval 17">
            <a:extLst>
              <a:ext uri="{FF2B5EF4-FFF2-40B4-BE49-F238E27FC236}">
                <a16:creationId xmlns:a16="http://schemas.microsoft.com/office/drawing/2014/main" id="{BFC0B116-5EB5-447A-B9A6-C24D20AC197E}"/>
              </a:ext>
            </a:extLst>
          </p:cNvPr>
          <p:cNvSpPr>
            <a:spLocks noChangeArrowheads="1"/>
          </p:cNvSpPr>
          <p:nvPr/>
        </p:nvSpPr>
        <p:spPr bwMode="auto">
          <a:xfrm>
            <a:off x="4189413" y="1460500"/>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50258" name="Text Box 18">
            <a:extLst>
              <a:ext uri="{FF2B5EF4-FFF2-40B4-BE49-F238E27FC236}">
                <a16:creationId xmlns:a16="http://schemas.microsoft.com/office/drawing/2014/main" id="{9482F561-39AF-4ABA-A5A4-3E998B7D4686}"/>
              </a:ext>
            </a:extLst>
          </p:cNvPr>
          <p:cNvSpPr txBox="1">
            <a:spLocks noChangeArrowheads="1"/>
          </p:cNvSpPr>
          <p:nvPr/>
        </p:nvSpPr>
        <p:spPr bwMode="auto">
          <a:xfrm>
            <a:off x="4300538" y="1022350"/>
            <a:ext cx="515937" cy="415925"/>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CC3300"/>
                </a:solidFill>
              </a:rPr>
              <a:t>x</a:t>
            </a:r>
            <a:r>
              <a:rPr lang="en-US" altLang="en-US" i="1" baseline="30000">
                <a:solidFill>
                  <a:srgbClr val="CC3300"/>
                </a:solidFill>
              </a:rPr>
              <a: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4972026F-881B-4A28-96A4-ECCB7B513D73}"/>
              </a:ext>
            </a:extLst>
          </p:cNvPr>
          <p:cNvSpPr>
            <a:spLocks noGrp="1"/>
          </p:cNvSpPr>
          <p:nvPr>
            <p:ph type="ftr" sz="quarter" idx="10"/>
          </p:nvPr>
        </p:nvSpPr>
        <p:spPr/>
        <p:txBody>
          <a:bodyPr/>
          <a:lstStyle/>
          <a:p>
            <a:r>
              <a:rPr lang="en-US" altLang="en-US"/>
              <a:t>Copyright © 2001, 2003, Andrew W. Moore</a:t>
            </a:r>
          </a:p>
        </p:txBody>
      </p:sp>
      <p:sp>
        <p:nvSpPr>
          <p:cNvPr id="651266" name="Rectangle 2">
            <a:extLst>
              <a:ext uri="{FF2B5EF4-FFF2-40B4-BE49-F238E27FC236}">
                <a16:creationId xmlns:a16="http://schemas.microsoft.com/office/drawing/2014/main" id="{1CE5DFA2-0738-47B4-A81D-A69204CB4703}"/>
              </a:ext>
            </a:extLst>
          </p:cNvPr>
          <p:cNvSpPr>
            <a:spLocks noGrp="1" noChangeArrowheads="1"/>
          </p:cNvSpPr>
          <p:nvPr>
            <p:ph type="title"/>
          </p:nvPr>
        </p:nvSpPr>
        <p:spPr/>
        <p:txBody>
          <a:bodyPr/>
          <a:lstStyle/>
          <a:p>
            <a:r>
              <a:rPr lang="en-US" altLang="en-US" sz="4000"/>
              <a:t>Computing the margin width</a:t>
            </a:r>
          </a:p>
        </p:txBody>
      </p:sp>
      <p:sp>
        <p:nvSpPr>
          <p:cNvPr id="651267" name="Rectangle 3">
            <a:extLst>
              <a:ext uri="{FF2B5EF4-FFF2-40B4-BE49-F238E27FC236}">
                <a16:creationId xmlns:a16="http://schemas.microsoft.com/office/drawing/2014/main" id="{46E5AA27-25FD-4375-AF97-641861741120}"/>
              </a:ext>
            </a:extLst>
          </p:cNvPr>
          <p:cNvSpPr>
            <a:spLocks noGrp="1" noChangeArrowheads="1"/>
          </p:cNvSpPr>
          <p:nvPr>
            <p:ph type="body" sz="half" idx="1"/>
          </p:nvPr>
        </p:nvSpPr>
        <p:spPr>
          <a:xfrm>
            <a:off x="0" y="3311525"/>
            <a:ext cx="3235325" cy="3106738"/>
          </a:xfrm>
        </p:spPr>
        <p:txBody>
          <a:bodyPr/>
          <a:lstStyle/>
          <a:p>
            <a:pPr>
              <a:buFontTx/>
              <a:buNone/>
            </a:pPr>
            <a:r>
              <a:rPr lang="en-US" altLang="en-US" sz="2400"/>
              <a:t>What we know:</a:t>
            </a:r>
          </a:p>
          <a:p>
            <a:r>
              <a:rPr lang="en-US" altLang="en-US" sz="2400" b="1" i="1">
                <a:solidFill>
                  <a:schemeClr val="hlink"/>
                </a:solidFill>
              </a:rPr>
              <a:t>w</a:t>
            </a:r>
            <a:r>
              <a:rPr lang="en-US" altLang="en-US" sz="2400" i="1">
                <a:solidFill>
                  <a:schemeClr val="hlink"/>
                </a:solidFill>
              </a:rPr>
              <a:t> . </a:t>
            </a:r>
            <a:r>
              <a:rPr lang="en-US" altLang="en-US" sz="2400" b="1" i="1">
                <a:solidFill>
                  <a:schemeClr val="hlink"/>
                </a:solidFill>
              </a:rPr>
              <a:t>x</a:t>
            </a:r>
            <a:r>
              <a:rPr lang="en-US" altLang="en-US" sz="2400" b="1" i="1" baseline="30000">
                <a:solidFill>
                  <a:schemeClr val="hlink"/>
                </a:solidFill>
              </a:rPr>
              <a:t>+</a:t>
            </a:r>
            <a:r>
              <a:rPr lang="en-US" altLang="en-US" sz="2400" i="1">
                <a:solidFill>
                  <a:schemeClr val="hlink"/>
                </a:solidFill>
              </a:rPr>
              <a:t> + b = +1 </a:t>
            </a:r>
          </a:p>
          <a:p>
            <a:r>
              <a:rPr lang="en-US" altLang="en-US" sz="2400" b="1" i="1"/>
              <a:t>w</a:t>
            </a:r>
            <a:r>
              <a:rPr lang="en-US" altLang="en-US" sz="2400" i="1"/>
              <a:t> . </a:t>
            </a:r>
            <a:r>
              <a:rPr lang="en-US" altLang="en-US" sz="2400" b="1" i="1"/>
              <a:t>x</a:t>
            </a:r>
            <a:r>
              <a:rPr lang="en-US" altLang="en-US" sz="2400" b="1" i="1" baseline="30000"/>
              <a:t>-</a:t>
            </a:r>
            <a:r>
              <a:rPr lang="en-US" altLang="en-US" sz="2400" i="1"/>
              <a:t> + b = -1 </a:t>
            </a:r>
          </a:p>
          <a:p>
            <a:r>
              <a:rPr lang="en-US" altLang="en-US" sz="2400" b="1" i="1">
                <a:solidFill>
                  <a:schemeClr val="hlink"/>
                </a:solidFill>
              </a:rPr>
              <a:t>x</a:t>
            </a:r>
            <a:r>
              <a:rPr lang="en-US" altLang="en-US" sz="2400" b="1" i="1" baseline="30000">
                <a:solidFill>
                  <a:schemeClr val="hlink"/>
                </a:solidFill>
              </a:rPr>
              <a:t>+</a:t>
            </a:r>
            <a:r>
              <a:rPr lang="en-US" altLang="en-US" sz="2400">
                <a:solidFill>
                  <a:schemeClr val="hlink"/>
                </a:solidFill>
              </a:rPr>
              <a:t> = </a:t>
            </a:r>
            <a:r>
              <a:rPr lang="en-US" altLang="en-US" sz="2400" b="1" i="1">
                <a:solidFill>
                  <a:schemeClr val="hlink"/>
                </a:solidFill>
              </a:rPr>
              <a:t>x</a:t>
            </a:r>
            <a:r>
              <a:rPr lang="en-US" altLang="en-US" sz="2400" b="1" i="1" baseline="30000">
                <a:solidFill>
                  <a:schemeClr val="hlink"/>
                </a:solidFill>
              </a:rPr>
              <a:t>-</a:t>
            </a:r>
            <a:r>
              <a:rPr lang="en-US" altLang="en-US" sz="2400">
                <a:solidFill>
                  <a:schemeClr val="hlink"/>
                </a:solidFill>
              </a:rPr>
              <a:t> + </a:t>
            </a:r>
            <a:r>
              <a:rPr lang="en-US" altLang="en-US" sz="2400" i="1">
                <a:solidFill>
                  <a:schemeClr val="hlink"/>
                </a:solidFill>
                <a:latin typeface="Symbol" panose="05050102010706020507" pitchFamily="18" charset="2"/>
              </a:rPr>
              <a:t>l</a:t>
            </a:r>
            <a:r>
              <a:rPr lang="en-US" altLang="en-US" sz="2400">
                <a:solidFill>
                  <a:schemeClr val="hlink"/>
                </a:solidFill>
              </a:rPr>
              <a:t> </a:t>
            </a:r>
            <a:r>
              <a:rPr lang="en-US" altLang="en-US" sz="2400" b="1" i="1">
                <a:solidFill>
                  <a:schemeClr val="hlink"/>
                </a:solidFill>
              </a:rPr>
              <a:t>w</a:t>
            </a:r>
          </a:p>
          <a:p>
            <a:r>
              <a:rPr lang="en-US" altLang="en-US" sz="2400"/>
              <a:t>|</a:t>
            </a:r>
            <a:r>
              <a:rPr lang="en-US" altLang="en-US" sz="2400" b="1" i="1"/>
              <a:t>x</a:t>
            </a:r>
            <a:r>
              <a:rPr lang="en-US" altLang="en-US" sz="2400" b="1" i="1" baseline="30000"/>
              <a:t>+</a:t>
            </a:r>
            <a:r>
              <a:rPr lang="en-US" altLang="en-US" sz="2400"/>
              <a:t> - </a:t>
            </a:r>
            <a:r>
              <a:rPr lang="en-US" altLang="en-US" sz="2400" b="1" i="1"/>
              <a:t>x</a:t>
            </a:r>
            <a:r>
              <a:rPr lang="en-US" altLang="en-US" sz="2400" b="1" i="1" baseline="30000"/>
              <a:t>-</a:t>
            </a:r>
            <a:r>
              <a:rPr lang="en-US" altLang="en-US" sz="2400"/>
              <a:t> | </a:t>
            </a:r>
            <a:r>
              <a:rPr lang="en-US" altLang="en-US" sz="2400" i="1"/>
              <a:t>= M</a:t>
            </a:r>
          </a:p>
          <a:p>
            <a:pPr>
              <a:buFontTx/>
              <a:buNone/>
            </a:pPr>
            <a:r>
              <a:rPr lang="en-US" altLang="en-US" sz="2400"/>
              <a:t>It’s now easy to get </a:t>
            </a:r>
            <a:r>
              <a:rPr lang="en-US" altLang="en-US" sz="2400" i="1"/>
              <a:t>M</a:t>
            </a:r>
            <a:r>
              <a:rPr lang="en-US" altLang="en-US" sz="2400"/>
              <a:t> in terms of </a:t>
            </a:r>
            <a:r>
              <a:rPr lang="en-US" altLang="en-US" sz="2400" b="1" i="1"/>
              <a:t>w</a:t>
            </a:r>
            <a:r>
              <a:rPr lang="en-US" altLang="en-US" sz="2400"/>
              <a:t> and </a:t>
            </a:r>
            <a:r>
              <a:rPr lang="en-US" altLang="en-US" sz="2400" i="1"/>
              <a:t>b</a:t>
            </a:r>
          </a:p>
        </p:txBody>
      </p:sp>
      <p:sp>
        <p:nvSpPr>
          <p:cNvPr id="651268" name="Line 4">
            <a:extLst>
              <a:ext uri="{FF2B5EF4-FFF2-40B4-BE49-F238E27FC236}">
                <a16:creationId xmlns:a16="http://schemas.microsoft.com/office/drawing/2014/main" id="{038C4C1C-E36F-4089-8EA5-43DD49B3BAF5}"/>
              </a:ext>
            </a:extLst>
          </p:cNvPr>
          <p:cNvSpPr>
            <a:spLocks noChangeShapeType="1"/>
          </p:cNvSpPr>
          <p:nvPr/>
        </p:nvSpPr>
        <p:spPr bwMode="auto">
          <a:xfrm rot="-23199335">
            <a:off x="2292350" y="170973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1269" name="Line 5">
            <a:extLst>
              <a:ext uri="{FF2B5EF4-FFF2-40B4-BE49-F238E27FC236}">
                <a16:creationId xmlns:a16="http://schemas.microsoft.com/office/drawing/2014/main" id="{FE122497-068B-4905-B500-FC0C3EAEE8C3}"/>
              </a:ext>
            </a:extLst>
          </p:cNvPr>
          <p:cNvSpPr>
            <a:spLocks noChangeShapeType="1"/>
          </p:cNvSpPr>
          <p:nvPr/>
        </p:nvSpPr>
        <p:spPr bwMode="auto">
          <a:xfrm rot="-23199335">
            <a:off x="2438400" y="200025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1270" name="Line 6">
            <a:extLst>
              <a:ext uri="{FF2B5EF4-FFF2-40B4-BE49-F238E27FC236}">
                <a16:creationId xmlns:a16="http://schemas.microsoft.com/office/drawing/2014/main" id="{F1800415-A30B-442C-A368-542C181ECD69}"/>
              </a:ext>
            </a:extLst>
          </p:cNvPr>
          <p:cNvSpPr>
            <a:spLocks noChangeShapeType="1"/>
          </p:cNvSpPr>
          <p:nvPr/>
        </p:nvSpPr>
        <p:spPr bwMode="auto">
          <a:xfrm rot="-23199335">
            <a:off x="2582863" y="2289175"/>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1271" name="Text Box 7">
            <a:extLst>
              <a:ext uri="{FF2B5EF4-FFF2-40B4-BE49-F238E27FC236}">
                <a16:creationId xmlns:a16="http://schemas.microsoft.com/office/drawing/2014/main" id="{5C581B51-CC02-4B82-B593-C8D2638BEF06}"/>
              </a:ext>
            </a:extLst>
          </p:cNvPr>
          <p:cNvSpPr txBox="1">
            <a:spLocks noChangeArrowheads="1"/>
          </p:cNvSpPr>
          <p:nvPr/>
        </p:nvSpPr>
        <p:spPr bwMode="auto">
          <a:xfrm rot="-1586986">
            <a:off x="1752600" y="1219200"/>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51272" name="Text Box 8">
            <a:extLst>
              <a:ext uri="{FF2B5EF4-FFF2-40B4-BE49-F238E27FC236}">
                <a16:creationId xmlns:a16="http://schemas.microsoft.com/office/drawing/2014/main" id="{8052F679-D01D-4BDA-B31E-33BD13CD1ACA}"/>
              </a:ext>
            </a:extLst>
          </p:cNvPr>
          <p:cNvSpPr txBox="1">
            <a:spLocks noChangeArrowheads="1"/>
          </p:cNvSpPr>
          <p:nvPr/>
        </p:nvSpPr>
        <p:spPr bwMode="auto">
          <a:xfrm rot="-1586986">
            <a:off x="2827338" y="224313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
        <p:nvSpPr>
          <p:cNvPr id="651273" name="Text Box 9">
            <a:extLst>
              <a:ext uri="{FF2B5EF4-FFF2-40B4-BE49-F238E27FC236}">
                <a16:creationId xmlns:a16="http://schemas.microsoft.com/office/drawing/2014/main" id="{E586CED4-5574-43BE-B162-EDF82A9F6E43}"/>
              </a:ext>
            </a:extLst>
          </p:cNvPr>
          <p:cNvSpPr txBox="1">
            <a:spLocks noChangeArrowheads="1"/>
          </p:cNvSpPr>
          <p:nvPr/>
        </p:nvSpPr>
        <p:spPr bwMode="auto">
          <a:xfrm rot="-1777892">
            <a:off x="1600200" y="243840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51274" name="Text Box 10">
            <a:extLst>
              <a:ext uri="{FF2B5EF4-FFF2-40B4-BE49-F238E27FC236}">
                <a16:creationId xmlns:a16="http://schemas.microsoft.com/office/drawing/2014/main" id="{A5367820-9089-4951-87DC-023FF003202F}"/>
              </a:ext>
            </a:extLst>
          </p:cNvPr>
          <p:cNvSpPr txBox="1">
            <a:spLocks noChangeArrowheads="1"/>
          </p:cNvSpPr>
          <p:nvPr/>
        </p:nvSpPr>
        <p:spPr bwMode="auto">
          <a:xfrm rot="-1777892">
            <a:off x="1754188" y="27082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51275" name="Text Box 11">
            <a:extLst>
              <a:ext uri="{FF2B5EF4-FFF2-40B4-BE49-F238E27FC236}">
                <a16:creationId xmlns:a16="http://schemas.microsoft.com/office/drawing/2014/main" id="{6D7C4EC5-8F63-4141-B931-FB15D9555321}"/>
              </a:ext>
            </a:extLst>
          </p:cNvPr>
          <p:cNvSpPr txBox="1">
            <a:spLocks noChangeArrowheads="1"/>
          </p:cNvSpPr>
          <p:nvPr/>
        </p:nvSpPr>
        <p:spPr bwMode="auto">
          <a:xfrm rot="-1777892">
            <a:off x="1905000" y="29527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51276" name="Line 12">
            <a:extLst>
              <a:ext uri="{FF2B5EF4-FFF2-40B4-BE49-F238E27FC236}">
                <a16:creationId xmlns:a16="http://schemas.microsoft.com/office/drawing/2014/main" id="{3D5689D4-DC28-4C7C-8E1C-EE460E8A779C}"/>
              </a:ext>
            </a:extLst>
          </p:cNvPr>
          <p:cNvSpPr>
            <a:spLocks noChangeShapeType="1"/>
          </p:cNvSpPr>
          <p:nvPr/>
        </p:nvSpPr>
        <p:spPr bwMode="auto">
          <a:xfrm>
            <a:off x="5170488" y="1019175"/>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1277" name="Text Box 13">
            <a:extLst>
              <a:ext uri="{FF2B5EF4-FFF2-40B4-BE49-F238E27FC236}">
                <a16:creationId xmlns:a16="http://schemas.microsoft.com/office/drawing/2014/main" id="{81CEDF63-45DE-4D5B-A460-718B126A2593}"/>
              </a:ext>
            </a:extLst>
          </p:cNvPr>
          <p:cNvSpPr txBox="1">
            <a:spLocks noChangeArrowheads="1"/>
          </p:cNvSpPr>
          <p:nvPr/>
        </p:nvSpPr>
        <p:spPr bwMode="auto">
          <a:xfrm>
            <a:off x="5286375" y="973138"/>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r>
              <a:rPr lang="en-US" altLang="en-US" sz="2000"/>
              <a:t> Margin Width</a:t>
            </a:r>
          </a:p>
        </p:txBody>
      </p:sp>
      <p:sp>
        <p:nvSpPr>
          <p:cNvPr id="651278" name="Text Box 14">
            <a:extLst>
              <a:ext uri="{FF2B5EF4-FFF2-40B4-BE49-F238E27FC236}">
                <a16:creationId xmlns:a16="http://schemas.microsoft.com/office/drawing/2014/main" id="{0B0F9575-FF63-4C48-AB5B-6426ED1748BA}"/>
              </a:ext>
            </a:extLst>
          </p:cNvPr>
          <p:cNvSpPr txBox="1">
            <a:spLocks noChangeArrowheads="1"/>
          </p:cNvSpPr>
          <p:nvPr/>
        </p:nvSpPr>
        <p:spPr bwMode="auto">
          <a:xfrm>
            <a:off x="4808538" y="2590800"/>
            <a:ext cx="4160837" cy="310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b="1" i="1"/>
              <a:t>w</a:t>
            </a:r>
            <a:r>
              <a:rPr lang="en-US" altLang="en-US" i="1"/>
              <a:t> . (</a:t>
            </a:r>
            <a:r>
              <a:rPr lang="en-US" altLang="en-US" b="1" i="1"/>
              <a:t>x </a:t>
            </a:r>
            <a:r>
              <a:rPr lang="en-US" altLang="en-US" b="1" i="1" baseline="30000"/>
              <a:t>-</a:t>
            </a:r>
            <a:r>
              <a:rPr lang="en-US" altLang="en-US"/>
              <a:t> + </a:t>
            </a:r>
            <a:r>
              <a:rPr lang="en-US" altLang="en-US" i="1">
                <a:latin typeface="Symbol" panose="05050102010706020507" pitchFamily="18" charset="2"/>
              </a:rPr>
              <a:t>l</a:t>
            </a:r>
            <a:r>
              <a:rPr lang="en-US" altLang="en-US">
                <a:latin typeface="Symbol" panose="05050102010706020507" pitchFamily="18" charset="2"/>
              </a:rPr>
              <a:t> </a:t>
            </a:r>
            <a:r>
              <a:rPr lang="en-US" altLang="en-US" b="1" i="1"/>
              <a:t>w)</a:t>
            </a:r>
            <a:r>
              <a:rPr lang="en-US" altLang="en-US" i="1"/>
              <a:t> + b = 1 </a:t>
            </a:r>
          </a:p>
          <a:p>
            <a:pPr>
              <a:spcBef>
                <a:spcPct val="50000"/>
              </a:spcBef>
            </a:pPr>
            <a:r>
              <a:rPr lang="en-US" altLang="en-US" i="1"/>
              <a:t>=&gt;</a:t>
            </a:r>
          </a:p>
          <a:p>
            <a:pPr>
              <a:spcBef>
                <a:spcPct val="50000"/>
              </a:spcBef>
            </a:pPr>
            <a:r>
              <a:rPr lang="en-US" altLang="en-US" b="1" i="1"/>
              <a:t>w</a:t>
            </a:r>
            <a:r>
              <a:rPr lang="en-US" altLang="en-US" i="1"/>
              <a:t> . </a:t>
            </a:r>
            <a:r>
              <a:rPr lang="en-US" altLang="en-US" b="1" i="1"/>
              <a:t>x </a:t>
            </a:r>
            <a:r>
              <a:rPr lang="en-US" altLang="en-US" b="1" i="1" baseline="30000"/>
              <a:t>-</a:t>
            </a:r>
            <a:r>
              <a:rPr lang="en-US" altLang="en-US"/>
              <a:t> </a:t>
            </a:r>
            <a:r>
              <a:rPr lang="en-US" altLang="en-US" i="1"/>
              <a:t>+ b</a:t>
            </a:r>
            <a:r>
              <a:rPr lang="en-US" altLang="en-US"/>
              <a:t> + </a:t>
            </a:r>
            <a:r>
              <a:rPr lang="en-US" altLang="en-US" i="1">
                <a:latin typeface="Symbol" panose="05050102010706020507" pitchFamily="18" charset="2"/>
              </a:rPr>
              <a:t>l</a:t>
            </a:r>
            <a:r>
              <a:rPr lang="en-US" altLang="en-US">
                <a:latin typeface="Symbol" panose="05050102010706020507" pitchFamily="18" charset="2"/>
              </a:rPr>
              <a:t> </a:t>
            </a:r>
            <a:r>
              <a:rPr lang="en-US" altLang="en-US" b="1" i="1"/>
              <a:t>w</a:t>
            </a:r>
            <a:r>
              <a:rPr lang="en-US" altLang="en-US"/>
              <a:t> .</a:t>
            </a:r>
            <a:r>
              <a:rPr lang="en-US" altLang="en-US" b="1" i="1"/>
              <a:t>w</a:t>
            </a:r>
            <a:r>
              <a:rPr lang="en-US" altLang="en-US" i="1"/>
              <a:t> = 1</a:t>
            </a:r>
          </a:p>
          <a:p>
            <a:pPr>
              <a:spcBef>
                <a:spcPct val="50000"/>
              </a:spcBef>
            </a:pPr>
            <a:r>
              <a:rPr lang="en-US" altLang="en-US" i="1"/>
              <a:t>=&gt;</a:t>
            </a:r>
          </a:p>
          <a:p>
            <a:pPr>
              <a:spcBef>
                <a:spcPct val="50000"/>
              </a:spcBef>
            </a:pPr>
            <a:r>
              <a:rPr lang="en-US" altLang="en-US" i="1"/>
              <a:t>-1 + </a:t>
            </a:r>
            <a:r>
              <a:rPr lang="en-US" altLang="en-US" i="1">
                <a:latin typeface="Symbol" panose="05050102010706020507" pitchFamily="18" charset="2"/>
              </a:rPr>
              <a:t>l</a:t>
            </a:r>
            <a:r>
              <a:rPr lang="en-US" altLang="en-US">
                <a:latin typeface="Symbol" panose="05050102010706020507" pitchFamily="18" charset="2"/>
              </a:rPr>
              <a:t> </a:t>
            </a:r>
            <a:r>
              <a:rPr lang="en-US" altLang="en-US" b="1" i="1"/>
              <a:t>w</a:t>
            </a:r>
            <a:r>
              <a:rPr lang="en-US" altLang="en-US"/>
              <a:t> .</a:t>
            </a:r>
            <a:r>
              <a:rPr lang="en-US" altLang="en-US" b="1" i="1"/>
              <a:t>w</a:t>
            </a:r>
            <a:r>
              <a:rPr lang="en-US" altLang="en-US" i="1"/>
              <a:t> = 1</a:t>
            </a:r>
          </a:p>
          <a:p>
            <a:pPr>
              <a:spcBef>
                <a:spcPct val="50000"/>
              </a:spcBef>
            </a:pPr>
            <a:r>
              <a:rPr lang="en-US" altLang="en-US" sz="2000" i="1"/>
              <a:t>=&gt;</a:t>
            </a:r>
          </a:p>
        </p:txBody>
      </p:sp>
      <p:sp>
        <p:nvSpPr>
          <p:cNvPr id="651279" name="Oval 15">
            <a:extLst>
              <a:ext uri="{FF2B5EF4-FFF2-40B4-BE49-F238E27FC236}">
                <a16:creationId xmlns:a16="http://schemas.microsoft.com/office/drawing/2014/main" id="{83748E0C-4129-4871-B01C-343CCD70C95D}"/>
              </a:ext>
            </a:extLst>
          </p:cNvPr>
          <p:cNvSpPr>
            <a:spLocks noChangeArrowheads="1"/>
          </p:cNvSpPr>
          <p:nvPr/>
        </p:nvSpPr>
        <p:spPr bwMode="auto">
          <a:xfrm>
            <a:off x="4483100" y="2022475"/>
            <a:ext cx="76200" cy="76200"/>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51280" name="Text Box 16">
            <a:extLst>
              <a:ext uri="{FF2B5EF4-FFF2-40B4-BE49-F238E27FC236}">
                <a16:creationId xmlns:a16="http://schemas.microsoft.com/office/drawing/2014/main" id="{28402482-5AD4-4BC3-BBD4-2D7890D31494}"/>
              </a:ext>
            </a:extLst>
          </p:cNvPr>
          <p:cNvSpPr txBox="1">
            <a:spLocks noChangeArrowheads="1"/>
          </p:cNvSpPr>
          <p:nvPr/>
        </p:nvSpPr>
        <p:spPr bwMode="auto">
          <a:xfrm>
            <a:off x="4583113" y="2006600"/>
            <a:ext cx="515937" cy="415925"/>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990099"/>
                </a:solidFill>
              </a:rPr>
              <a:t>x</a:t>
            </a:r>
            <a:r>
              <a:rPr lang="en-US" altLang="en-US" i="1" baseline="30000">
                <a:solidFill>
                  <a:srgbClr val="990099"/>
                </a:solidFill>
              </a:rPr>
              <a:t>-</a:t>
            </a:r>
          </a:p>
        </p:txBody>
      </p:sp>
      <p:sp>
        <p:nvSpPr>
          <p:cNvPr id="651281" name="Oval 17">
            <a:extLst>
              <a:ext uri="{FF2B5EF4-FFF2-40B4-BE49-F238E27FC236}">
                <a16:creationId xmlns:a16="http://schemas.microsoft.com/office/drawing/2014/main" id="{740093BC-12F6-4254-95DE-D6AFEDDB396C}"/>
              </a:ext>
            </a:extLst>
          </p:cNvPr>
          <p:cNvSpPr>
            <a:spLocks noChangeArrowheads="1"/>
          </p:cNvSpPr>
          <p:nvPr/>
        </p:nvSpPr>
        <p:spPr bwMode="auto">
          <a:xfrm>
            <a:off x="4189413" y="1460500"/>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51282" name="Text Box 18">
            <a:extLst>
              <a:ext uri="{FF2B5EF4-FFF2-40B4-BE49-F238E27FC236}">
                <a16:creationId xmlns:a16="http://schemas.microsoft.com/office/drawing/2014/main" id="{37447F9C-2363-403D-8DB4-1DD37E381B3F}"/>
              </a:ext>
            </a:extLst>
          </p:cNvPr>
          <p:cNvSpPr txBox="1">
            <a:spLocks noChangeArrowheads="1"/>
          </p:cNvSpPr>
          <p:nvPr/>
        </p:nvSpPr>
        <p:spPr bwMode="auto">
          <a:xfrm>
            <a:off x="4300538" y="1022350"/>
            <a:ext cx="515937" cy="415925"/>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CC3300"/>
                </a:solidFill>
              </a:rPr>
              <a:t>x</a:t>
            </a:r>
            <a:r>
              <a:rPr lang="en-US" altLang="en-US" i="1" baseline="30000">
                <a:solidFill>
                  <a:srgbClr val="CC3300"/>
                </a:solidFill>
              </a:rPr>
              <a:t>+</a:t>
            </a:r>
          </a:p>
        </p:txBody>
      </p:sp>
      <p:graphicFrame>
        <p:nvGraphicFramePr>
          <p:cNvPr id="651283" name="Object 19">
            <a:extLst>
              <a:ext uri="{FF2B5EF4-FFF2-40B4-BE49-F238E27FC236}">
                <a16:creationId xmlns:a16="http://schemas.microsoft.com/office/drawing/2014/main" id="{AA0C0BE4-153B-4770-99AA-4FA073750EAF}"/>
              </a:ext>
            </a:extLst>
          </p:cNvPr>
          <p:cNvGraphicFramePr>
            <a:graphicFrameLocks noChangeAspect="1"/>
          </p:cNvGraphicFramePr>
          <p:nvPr>
            <p:ph sz="half" idx="2"/>
          </p:nvPr>
        </p:nvGraphicFramePr>
        <p:xfrm>
          <a:off x="5607050" y="5627688"/>
          <a:ext cx="1333500" cy="919162"/>
        </p:xfrm>
        <a:graphic>
          <a:graphicData uri="http://schemas.openxmlformats.org/presentationml/2006/ole">
            <mc:AlternateContent xmlns:mc="http://schemas.openxmlformats.org/markup-compatibility/2006">
              <mc:Choice xmlns:v="urn:schemas-microsoft-com:vml" Requires="v">
                <p:oleObj spid="_x0000_s651287" name="Equation" r:id="rId3" imgW="571320" imgH="393480" progId="Equation.3">
                  <p:embed/>
                </p:oleObj>
              </mc:Choice>
              <mc:Fallback>
                <p:oleObj name="Equation" r:id="rId3" imgW="571320" imgH="39348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7050" y="5627688"/>
                        <a:ext cx="1333500"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1284" name="Freeform 20">
            <a:extLst>
              <a:ext uri="{FF2B5EF4-FFF2-40B4-BE49-F238E27FC236}">
                <a16:creationId xmlns:a16="http://schemas.microsoft.com/office/drawing/2014/main" id="{F60DE086-9A9C-4A72-8337-D31D0E690ADB}"/>
              </a:ext>
            </a:extLst>
          </p:cNvPr>
          <p:cNvSpPr>
            <a:spLocks/>
          </p:cNvSpPr>
          <p:nvPr/>
        </p:nvSpPr>
        <p:spPr bwMode="auto">
          <a:xfrm>
            <a:off x="2930525" y="2825750"/>
            <a:ext cx="1946275" cy="1147763"/>
          </a:xfrm>
          <a:custGeom>
            <a:avLst/>
            <a:gdLst>
              <a:gd name="T0" fmla="*/ 0 w 1211"/>
              <a:gd name="T1" fmla="*/ 295 h 295"/>
              <a:gd name="T2" fmla="*/ 369 w 1211"/>
              <a:gd name="T3" fmla="*/ 133 h 295"/>
              <a:gd name="T4" fmla="*/ 488 w 1211"/>
              <a:gd name="T5" fmla="*/ 96 h 295"/>
              <a:gd name="T6" fmla="*/ 613 w 1211"/>
              <a:gd name="T7" fmla="*/ 52 h 295"/>
              <a:gd name="T8" fmla="*/ 842 w 1211"/>
              <a:gd name="T9" fmla="*/ 0 h 295"/>
              <a:gd name="T10" fmla="*/ 1211 w 1211"/>
              <a:gd name="T11" fmla="*/ 7 h 295"/>
            </a:gdLst>
            <a:ahLst/>
            <a:cxnLst>
              <a:cxn ang="0">
                <a:pos x="T0" y="T1"/>
              </a:cxn>
              <a:cxn ang="0">
                <a:pos x="T2" y="T3"/>
              </a:cxn>
              <a:cxn ang="0">
                <a:pos x="T4" y="T5"/>
              </a:cxn>
              <a:cxn ang="0">
                <a:pos x="T6" y="T7"/>
              </a:cxn>
              <a:cxn ang="0">
                <a:pos x="T8" y="T9"/>
              </a:cxn>
              <a:cxn ang="0">
                <a:pos x="T10" y="T11"/>
              </a:cxn>
            </a:cxnLst>
            <a:rect l="0" t="0" r="r" b="b"/>
            <a:pathLst>
              <a:path w="1211" h="295">
                <a:moveTo>
                  <a:pt x="0" y="295"/>
                </a:moveTo>
                <a:cubicBezTo>
                  <a:pt x="116" y="241"/>
                  <a:pt x="239" y="164"/>
                  <a:pt x="369" y="133"/>
                </a:cubicBezTo>
                <a:cubicBezTo>
                  <a:pt x="407" y="114"/>
                  <a:pt x="447" y="106"/>
                  <a:pt x="488" y="96"/>
                </a:cubicBezTo>
                <a:cubicBezTo>
                  <a:pt x="524" y="72"/>
                  <a:pt x="571" y="63"/>
                  <a:pt x="613" y="52"/>
                </a:cubicBezTo>
                <a:cubicBezTo>
                  <a:pt x="690" y="32"/>
                  <a:pt x="762" y="11"/>
                  <a:pt x="842" y="0"/>
                </a:cubicBezTo>
                <a:cubicBezTo>
                  <a:pt x="1118" y="8"/>
                  <a:pt x="995" y="7"/>
                  <a:pt x="1211" y="7"/>
                </a:cubicBez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1285" name="Freeform 21">
            <a:extLst>
              <a:ext uri="{FF2B5EF4-FFF2-40B4-BE49-F238E27FC236}">
                <a16:creationId xmlns:a16="http://schemas.microsoft.com/office/drawing/2014/main" id="{7C7672B5-B0A7-4421-98C9-112F87AA45AD}"/>
              </a:ext>
            </a:extLst>
          </p:cNvPr>
          <p:cNvSpPr>
            <a:spLocks/>
          </p:cNvSpPr>
          <p:nvPr/>
        </p:nvSpPr>
        <p:spPr bwMode="auto">
          <a:xfrm>
            <a:off x="2614613" y="3117850"/>
            <a:ext cx="2251075" cy="1770063"/>
          </a:xfrm>
          <a:custGeom>
            <a:avLst/>
            <a:gdLst>
              <a:gd name="T0" fmla="*/ 0 w 1381"/>
              <a:gd name="T1" fmla="*/ 753 h 753"/>
              <a:gd name="T2" fmla="*/ 155 w 1381"/>
              <a:gd name="T3" fmla="*/ 635 h 753"/>
              <a:gd name="T4" fmla="*/ 288 w 1381"/>
              <a:gd name="T5" fmla="*/ 554 h 753"/>
              <a:gd name="T6" fmla="*/ 332 w 1381"/>
              <a:gd name="T7" fmla="*/ 524 h 753"/>
              <a:gd name="T8" fmla="*/ 354 w 1381"/>
              <a:gd name="T9" fmla="*/ 502 h 753"/>
              <a:gd name="T10" fmla="*/ 458 w 1381"/>
              <a:gd name="T11" fmla="*/ 451 h 753"/>
              <a:gd name="T12" fmla="*/ 546 w 1381"/>
              <a:gd name="T13" fmla="*/ 406 h 753"/>
              <a:gd name="T14" fmla="*/ 723 w 1381"/>
              <a:gd name="T15" fmla="*/ 325 h 753"/>
              <a:gd name="T16" fmla="*/ 1011 w 1381"/>
              <a:gd name="T17" fmla="*/ 200 h 753"/>
              <a:gd name="T18" fmla="*/ 1152 w 1381"/>
              <a:gd name="T19" fmla="*/ 133 h 753"/>
              <a:gd name="T20" fmla="*/ 1240 w 1381"/>
              <a:gd name="T21" fmla="*/ 81 h 753"/>
              <a:gd name="T22" fmla="*/ 1336 w 1381"/>
              <a:gd name="T23" fmla="*/ 22 h 753"/>
              <a:gd name="T24" fmla="*/ 1359 w 1381"/>
              <a:gd name="T25" fmla="*/ 8 h 753"/>
              <a:gd name="T26" fmla="*/ 1381 w 1381"/>
              <a:gd name="T27" fmla="*/ 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1" h="753">
                <a:moveTo>
                  <a:pt x="0" y="753"/>
                </a:moveTo>
                <a:cubicBezTo>
                  <a:pt x="47" y="706"/>
                  <a:pt x="98" y="667"/>
                  <a:pt x="155" y="635"/>
                </a:cubicBezTo>
                <a:cubicBezTo>
                  <a:pt x="200" y="610"/>
                  <a:pt x="238" y="570"/>
                  <a:pt x="288" y="554"/>
                </a:cubicBezTo>
                <a:cubicBezTo>
                  <a:pt x="358" y="484"/>
                  <a:pt x="269" y="567"/>
                  <a:pt x="332" y="524"/>
                </a:cubicBezTo>
                <a:cubicBezTo>
                  <a:pt x="341" y="518"/>
                  <a:pt x="345" y="508"/>
                  <a:pt x="354" y="502"/>
                </a:cubicBezTo>
                <a:cubicBezTo>
                  <a:pt x="384" y="481"/>
                  <a:pt x="423" y="462"/>
                  <a:pt x="458" y="451"/>
                </a:cubicBezTo>
                <a:cubicBezTo>
                  <a:pt x="486" y="432"/>
                  <a:pt x="516" y="421"/>
                  <a:pt x="546" y="406"/>
                </a:cubicBezTo>
                <a:cubicBezTo>
                  <a:pt x="603" y="378"/>
                  <a:pt x="661" y="340"/>
                  <a:pt x="723" y="325"/>
                </a:cubicBezTo>
                <a:cubicBezTo>
                  <a:pt x="819" y="279"/>
                  <a:pt x="910" y="232"/>
                  <a:pt x="1011" y="200"/>
                </a:cubicBezTo>
                <a:cubicBezTo>
                  <a:pt x="1053" y="172"/>
                  <a:pt x="1104" y="148"/>
                  <a:pt x="1152" y="133"/>
                </a:cubicBezTo>
                <a:cubicBezTo>
                  <a:pt x="1182" y="113"/>
                  <a:pt x="1207" y="93"/>
                  <a:pt x="1240" y="81"/>
                </a:cubicBezTo>
                <a:cubicBezTo>
                  <a:pt x="1271" y="59"/>
                  <a:pt x="1303" y="42"/>
                  <a:pt x="1336" y="22"/>
                </a:cubicBezTo>
                <a:cubicBezTo>
                  <a:pt x="1344" y="17"/>
                  <a:pt x="1351" y="12"/>
                  <a:pt x="1359" y="8"/>
                </a:cubicBezTo>
                <a:cubicBezTo>
                  <a:pt x="1366" y="5"/>
                  <a:pt x="1381" y="0"/>
                  <a:pt x="1381" y="0"/>
                </a:cubicBez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3">
            <a:extLst>
              <a:ext uri="{FF2B5EF4-FFF2-40B4-BE49-F238E27FC236}">
                <a16:creationId xmlns:a16="http://schemas.microsoft.com/office/drawing/2014/main" id="{B2DB4E19-8909-4B8D-8F59-C8506BCBE7DE}"/>
              </a:ext>
            </a:extLst>
          </p:cNvPr>
          <p:cNvSpPr>
            <a:spLocks noGrp="1"/>
          </p:cNvSpPr>
          <p:nvPr>
            <p:ph type="ftr" sz="quarter" idx="10"/>
          </p:nvPr>
        </p:nvSpPr>
        <p:spPr/>
        <p:txBody>
          <a:bodyPr/>
          <a:lstStyle/>
          <a:p>
            <a:r>
              <a:rPr lang="en-US" altLang="en-US"/>
              <a:t>Copyright © 2001, 2003, Andrew W. Moore</a:t>
            </a:r>
          </a:p>
        </p:txBody>
      </p:sp>
      <p:sp>
        <p:nvSpPr>
          <p:cNvPr id="593922" name="Rectangle 2">
            <a:extLst>
              <a:ext uri="{FF2B5EF4-FFF2-40B4-BE49-F238E27FC236}">
                <a16:creationId xmlns:a16="http://schemas.microsoft.com/office/drawing/2014/main" id="{6C0B1EC2-AF8F-43FD-925C-408E95050C16}"/>
              </a:ext>
            </a:extLst>
          </p:cNvPr>
          <p:cNvSpPr>
            <a:spLocks noGrp="1" noChangeArrowheads="1"/>
          </p:cNvSpPr>
          <p:nvPr>
            <p:ph type="title"/>
          </p:nvPr>
        </p:nvSpPr>
        <p:spPr>
          <a:xfrm>
            <a:off x="152400" y="304800"/>
            <a:ext cx="4648200" cy="685800"/>
          </a:xfrm>
        </p:spPr>
        <p:txBody>
          <a:bodyPr/>
          <a:lstStyle/>
          <a:p>
            <a:r>
              <a:rPr lang="en-US" altLang="en-US"/>
              <a:t> Linear Classifiers</a:t>
            </a:r>
          </a:p>
        </p:txBody>
      </p:sp>
      <p:sp>
        <p:nvSpPr>
          <p:cNvPr id="593923" name="Rectangle 3">
            <a:extLst>
              <a:ext uri="{FF2B5EF4-FFF2-40B4-BE49-F238E27FC236}">
                <a16:creationId xmlns:a16="http://schemas.microsoft.com/office/drawing/2014/main" id="{E9401A01-C768-44CF-AE41-F7264A73C02C}"/>
              </a:ext>
            </a:extLst>
          </p:cNvPr>
          <p:cNvSpPr>
            <a:spLocks noChangeArrowheads="1"/>
          </p:cNvSpPr>
          <p:nvPr/>
        </p:nvSpPr>
        <p:spPr bwMode="auto">
          <a:xfrm>
            <a:off x="5334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3600" i="1"/>
              <a:t>f </a:t>
            </a:r>
            <a:r>
              <a:rPr lang="en-US" altLang="en-US"/>
              <a:t>        </a:t>
            </a:r>
          </a:p>
        </p:txBody>
      </p:sp>
      <p:sp>
        <p:nvSpPr>
          <p:cNvPr id="593924" name="Line 4">
            <a:extLst>
              <a:ext uri="{FF2B5EF4-FFF2-40B4-BE49-F238E27FC236}">
                <a16:creationId xmlns:a16="http://schemas.microsoft.com/office/drawing/2014/main" id="{8F89AB46-0DFB-481B-BD15-1778363BB11A}"/>
              </a:ext>
            </a:extLst>
          </p:cNvPr>
          <p:cNvSpPr>
            <a:spLocks noChangeShapeType="1"/>
          </p:cNvSpPr>
          <p:nvPr/>
        </p:nvSpPr>
        <p:spPr bwMode="auto">
          <a:xfrm>
            <a:off x="3962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93925" name="Text Box 5">
            <a:extLst>
              <a:ext uri="{FF2B5EF4-FFF2-40B4-BE49-F238E27FC236}">
                <a16:creationId xmlns:a16="http://schemas.microsoft.com/office/drawing/2014/main" id="{D9627BF1-8157-4637-8430-7811C0D3253D}"/>
              </a:ext>
            </a:extLst>
          </p:cNvPr>
          <p:cNvSpPr txBox="1">
            <a:spLocks noChangeArrowheads="1"/>
          </p:cNvSpPr>
          <p:nvPr/>
        </p:nvSpPr>
        <p:spPr bwMode="auto">
          <a:xfrm>
            <a:off x="3505200" y="762000"/>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i="1"/>
              <a:t>x</a:t>
            </a:r>
          </a:p>
        </p:txBody>
      </p:sp>
      <p:sp>
        <p:nvSpPr>
          <p:cNvPr id="593926" name="Line 6">
            <a:extLst>
              <a:ext uri="{FF2B5EF4-FFF2-40B4-BE49-F238E27FC236}">
                <a16:creationId xmlns:a16="http://schemas.microsoft.com/office/drawing/2014/main" id="{71F8413C-A275-4CBD-B42C-C3B5DB3370A4}"/>
              </a:ext>
            </a:extLst>
          </p:cNvPr>
          <p:cNvSpPr>
            <a:spLocks noChangeShapeType="1"/>
          </p:cNvSpPr>
          <p:nvPr/>
        </p:nvSpPr>
        <p:spPr bwMode="auto">
          <a:xfrm>
            <a:off x="6019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93927" name="Text Box 7">
            <a:extLst>
              <a:ext uri="{FF2B5EF4-FFF2-40B4-BE49-F238E27FC236}">
                <a16:creationId xmlns:a16="http://schemas.microsoft.com/office/drawing/2014/main" id="{CCA4B3D2-D843-410B-8B79-E77E45FC3F02}"/>
              </a:ext>
            </a:extLst>
          </p:cNvPr>
          <p:cNvSpPr txBox="1">
            <a:spLocks noChangeArrowheads="1"/>
          </p:cNvSpPr>
          <p:nvPr/>
        </p:nvSpPr>
        <p:spPr bwMode="auto">
          <a:xfrm>
            <a:off x="5791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rgbClr val="00CC00"/>
                </a:solidFill>
                <a:latin typeface="Symbol" panose="05050102010706020507" pitchFamily="18" charset="2"/>
              </a:rPr>
              <a:t>a</a:t>
            </a:r>
          </a:p>
        </p:txBody>
      </p:sp>
      <p:sp>
        <p:nvSpPr>
          <p:cNvPr id="593928" name="Line 8">
            <a:extLst>
              <a:ext uri="{FF2B5EF4-FFF2-40B4-BE49-F238E27FC236}">
                <a16:creationId xmlns:a16="http://schemas.microsoft.com/office/drawing/2014/main" id="{143C6F04-828A-46B9-A6D4-CD2A93D8557A}"/>
              </a:ext>
            </a:extLst>
          </p:cNvPr>
          <p:cNvSpPr>
            <a:spLocks noChangeShapeType="1"/>
          </p:cNvSpPr>
          <p:nvPr/>
        </p:nvSpPr>
        <p:spPr bwMode="auto">
          <a:xfrm>
            <a:off x="6934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93929" name="Text Box 9">
            <a:extLst>
              <a:ext uri="{FF2B5EF4-FFF2-40B4-BE49-F238E27FC236}">
                <a16:creationId xmlns:a16="http://schemas.microsoft.com/office/drawing/2014/main" id="{C8024346-2ED1-4F45-B166-90E946582142}"/>
              </a:ext>
            </a:extLst>
          </p:cNvPr>
          <p:cNvSpPr txBox="1">
            <a:spLocks noChangeArrowheads="1"/>
          </p:cNvSpPr>
          <p:nvPr/>
        </p:nvSpPr>
        <p:spPr bwMode="auto">
          <a:xfrm>
            <a:off x="8305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200"/>
              <a:t>y</a:t>
            </a:r>
            <a:r>
              <a:rPr lang="en-US" altLang="en-US" sz="3200" baseline="30000"/>
              <a:t>est</a:t>
            </a:r>
          </a:p>
        </p:txBody>
      </p:sp>
      <p:sp>
        <p:nvSpPr>
          <p:cNvPr id="593986" name="Text Box 66">
            <a:extLst>
              <a:ext uri="{FF2B5EF4-FFF2-40B4-BE49-F238E27FC236}">
                <a16:creationId xmlns:a16="http://schemas.microsoft.com/office/drawing/2014/main" id="{B8B647E6-2886-4195-BDD3-FE8D5FA89FC3}"/>
              </a:ext>
            </a:extLst>
          </p:cNvPr>
          <p:cNvSpPr txBox="1">
            <a:spLocks noChangeArrowheads="1"/>
          </p:cNvSpPr>
          <p:nvPr/>
        </p:nvSpPr>
        <p:spPr bwMode="auto">
          <a:xfrm>
            <a:off x="838200" y="1905000"/>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593987" name="Oval 67">
            <a:extLst>
              <a:ext uri="{FF2B5EF4-FFF2-40B4-BE49-F238E27FC236}">
                <a16:creationId xmlns:a16="http://schemas.microsoft.com/office/drawing/2014/main" id="{05128E83-E085-4D95-A267-176966E29E53}"/>
              </a:ext>
            </a:extLst>
          </p:cNvPr>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88" name="Oval 68">
            <a:extLst>
              <a:ext uri="{FF2B5EF4-FFF2-40B4-BE49-F238E27FC236}">
                <a16:creationId xmlns:a16="http://schemas.microsoft.com/office/drawing/2014/main" id="{4CDFC41D-DBBB-4CBC-B5A1-FDDEC1AFE299}"/>
              </a:ext>
            </a:extLst>
          </p:cNvPr>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30" name="Line 10">
            <a:extLst>
              <a:ext uri="{FF2B5EF4-FFF2-40B4-BE49-F238E27FC236}">
                <a16:creationId xmlns:a16="http://schemas.microsoft.com/office/drawing/2014/main" id="{541BC054-E22C-4AB9-90A7-0BEE3AB975F2}"/>
              </a:ext>
            </a:extLst>
          </p:cNvPr>
          <p:cNvSpPr>
            <a:spLocks noChangeShapeType="1"/>
          </p:cNvSpPr>
          <p:nvPr/>
        </p:nvSpPr>
        <p:spPr bwMode="auto">
          <a:xfrm>
            <a:off x="2590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93931" name="Line 11">
            <a:extLst>
              <a:ext uri="{FF2B5EF4-FFF2-40B4-BE49-F238E27FC236}">
                <a16:creationId xmlns:a16="http://schemas.microsoft.com/office/drawing/2014/main" id="{C2BC376F-338B-4835-8213-15963A045C4F}"/>
              </a:ext>
            </a:extLst>
          </p:cNvPr>
          <p:cNvSpPr>
            <a:spLocks noChangeShapeType="1"/>
          </p:cNvSpPr>
          <p:nvPr/>
        </p:nvSpPr>
        <p:spPr bwMode="auto">
          <a:xfrm flipV="1">
            <a:off x="2438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93935" name="Oval 15">
            <a:extLst>
              <a:ext uri="{FF2B5EF4-FFF2-40B4-BE49-F238E27FC236}">
                <a16:creationId xmlns:a16="http://schemas.microsoft.com/office/drawing/2014/main" id="{BD1AA60D-0B90-419B-9C50-475B60D2F5CA}"/>
              </a:ext>
            </a:extLst>
          </p:cNvPr>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37" name="Oval 17">
            <a:extLst>
              <a:ext uri="{FF2B5EF4-FFF2-40B4-BE49-F238E27FC236}">
                <a16:creationId xmlns:a16="http://schemas.microsoft.com/office/drawing/2014/main" id="{85E3375A-0DD1-4A44-A586-C1D72A9F6BFB}"/>
              </a:ext>
            </a:extLst>
          </p:cNvPr>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38" name="Oval 18">
            <a:extLst>
              <a:ext uri="{FF2B5EF4-FFF2-40B4-BE49-F238E27FC236}">
                <a16:creationId xmlns:a16="http://schemas.microsoft.com/office/drawing/2014/main" id="{0977FB2B-C03A-4213-967B-47D9AABF6F12}"/>
              </a:ext>
            </a:extLst>
          </p:cNvPr>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39" name="Oval 19">
            <a:extLst>
              <a:ext uri="{FF2B5EF4-FFF2-40B4-BE49-F238E27FC236}">
                <a16:creationId xmlns:a16="http://schemas.microsoft.com/office/drawing/2014/main" id="{4588700D-21FB-4E86-9D60-61824C08BC2E}"/>
              </a:ext>
            </a:extLst>
          </p:cNvPr>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40" name="Oval 20">
            <a:extLst>
              <a:ext uri="{FF2B5EF4-FFF2-40B4-BE49-F238E27FC236}">
                <a16:creationId xmlns:a16="http://schemas.microsoft.com/office/drawing/2014/main" id="{CE8F0DDE-ED5A-41BB-A05A-FE82442DA1E4}"/>
              </a:ext>
            </a:extLst>
          </p:cNvPr>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41" name="Oval 21">
            <a:extLst>
              <a:ext uri="{FF2B5EF4-FFF2-40B4-BE49-F238E27FC236}">
                <a16:creationId xmlns:a16="http://schemas.microsoft.com/office/drawing/2014/main" id="{34A6A6A8-DAC3-4BAB-BCF6-C6851ABF82E6}"/>
              </a:ext>
            </a:extLst>
          </p:cNvPr>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42" name="Oval 22">
            <a:extLst>
              <a:ext uri="{FF2B5EF4-FFF2-40B4-BE49-F238E27FC236}">
                <a16:creationId xmlns:a16="http://schemas.microsoft.com/office/drawing/2014/main" id="{5F567E1F-92F7-4308-8874-07A7DF17B62E}"/>
              </a:ext>
            </a:extLst>
          </p:cNvPr>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43" name="Oval 23">
            <a:extLst>
              <a:ext uri="{FF2B5EF4-FFF2-40B4-BE49-F238E27FC236}">
                <a16:creationId xmlns:a16="http://schemas.microsoft.com/office/drawing/2014/main" id="{D014561D-0747-41D3-89D8-C33D4B1C5C42}"/>
              </a:ext>
            </a:extLst>
          </p:cNvPr>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45" name="Oval 25">
            <a:extLst>
              <a:ext uri="{FF2B5EF4-FFF2-40B4-BE49-F238E27FC236}">
                <a16:creationId xmlns:a16="http://schemas.microsoft.com/office/drawing/2014/main" id="{4BC60354-A287-45EE-B380-B279EAB66541}"/>
              </a:ext>
            </a:extLst>
          </p:cNvPr>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46" name="Oval 26">
            <a:extLst>
              <a:ext uri="{FF2B5EF4-FFF2-40B4-BE49-F238E27FC236}">
                <a16:creationId xmlns:a16="http://schemas.microsoft.com/office/drawing/2014/main" id="{0FA442F3-E9E4-41D4-976E-85C40004DB0F}"/>
              </a:ext>
            </a:extLst>
          </p:cNvPr>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49" name="Oval 29">
            <a:extLst>
              <a:ext uri="{FF2B5EF4-FFF2-40B4-BE49-F238E27FC236}">
                <a16:creationId xmlns:a16="http://schemas.microsoft.com/office/drawing/2014/main" id="{2A0B9D77-8C4A-4464-BEEB-8EE0C9EE5B0D}"/>
              </a:ext>
            </a:extLst>
          </p:cNvPr>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50" name="Oval 30">
            <a:extLst>
              <a:ext uri="{FF2B5EF4-FFF2-40B4-BE49-F238E27FC236}">
                <a16:creationId xmlns:a16="http://schemas.microsoft.com/office/drawing/2014/main" id="{23911602-FCAE-4DCC-8C4E-744205991EBA}"/>
              </a:ext>
            </a:extLst>
          </p:cNvPr>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52" name="Oval 32">
            <a:extLst>
              <a:ext uri="{FF2B5EF4-FFF2-40B4-BE49-F238E27FC236}">
                <a16:creationId xmlns:a16="http://schemas.microsoft.com/office/drawing/2014/main" id="{8A817F73-DCDE-4DA2-ADDC-6061BE0A8575}"/>
              </a:ext>
            </a:extLst>
          </p:cNvPr>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54" name="Oval 34">
            <a:extLst>
              <a:ext uri="{FF2B5EF4-FFF2-40B4-BE49-F238E27FC236}">
                <a16:creationId xmlns:a16="http://schemas.microsoft.com/office/drawing/2014/main" id="{CD4FEEC4-E1CA-47C1-9D26-3A00F1F80F4F}"/>
              </a:ext>
            </a:extLst>
          </p:cNvPr>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55" name="Oval 35">
            <a:extLst>
              <a:ext uri="{FF2B5EF4-FFF2-40B4-BE49-F238E27FC236}">
                <a16:creationId xmlns:a16="http://schemas.microsoft.com/office/drawing/2014/main" id="{299EBC11-C197-4920-BAB9-00196D18F71B}"/>
              </a:ext>
            </a:extLst>
          </p:cNvPr>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58" name="Oval 38">
            <a:extLst>
              <a:ext uri="{FF2B5EF4-FFF2-40B4-BE49-F238E27FC236}">
                <a16:creationId xmlns:a16="http://schemas.microsoft.com/office/drawing/2014/main" id="{B0FB3E3D-B20D-41B3-ABB6-F7037FFF8C8A}"/>
              </a:ext>
            </a:extLst>
          </p:cNvPr>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59" name="Oval 39">
            <a:extLst>
              <a:ext uri="{FF2B5EF4-FFF2-40B4-BE49-F238E27FC236}">
                <a16:creationId xmlns:a16="http://schemas.microsoft.com/office/drawing/2014/main" id="{1E68423A-5C40-4DD5-AB71-F1FC7E6C13E6}"/>
              </a:ext>
            </a:extLst>
          </p:cNvPr>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62" name="Oval 42">
            <a:extLst>
              <a:ext uri="{FF2B5EF4-FFF2-40B4-BE49-F238E27FC236}">
                <a16:creationId xmlns:a16="http://schemas.microsoft.com/office/drawing/2014/main" id="{230C7D39-E77E-47C8-9228-292C63B1FDD1}"/>
              </a:ext>
            </a:extLst>
          </p:cNvPr>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63" name="Oval 43">
            <a:extLst>
              <a:ext uri="{FF2B5EF4-FFF2-40B4-BE49-F238E27FC236}">
                <a16:creationId xmlns:a16="http://schemas.microsoft.com/office/drawing/2014/main" id="{030CA973-F200-4A34-9054-D085A12527D4}"/>
              </a:ext>
            </a:extLst>
          </p:cNvPr>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64" name="Oval 44">
            <a:extLst>
              <a:ext uri="{FF2B5EF4-FFF2-40B4-BE49-F238E27FC236}">
                <a16:creationId xmlns:a16="http://schemas.microsoft.com/office/drawing/2014/main" id="{7E7C1555-FD91-4145-9521-AFA94B00BF9C}"/>
              </a:ext>
            </a:extLst>
          </p:cNvPr>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65" name="Oval 45">
            <a:extLst>
              <a:ext uri="{FF2B5EF4-FFF2-40B4-BE49-F238E27FC236}">
                <a16:creationId xmlns:a16="http://schemas.microsoft.com/office/drawing/2014/main" id="{5DA063FC-1212-41B8-A25E-DEDBA668F78D}"/>
              </a:ext>
            </a:extLst>
          </p:cNvPr>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66" name="Oval 46">
            <a:extLst>
              <a:ext uri="{FF2B5EF4-FFF2-40B4-BE49-F238E27FC236}">
                <a16:creationId xmlns:a16="http://schemas.microsoft.com/office/drawing/2014/main" id="{03BDD742-BE9D-4314-B061-EB8C8C853C05}"/>
              </a:ext>
            </a:extLst>
          </p:cNvPr>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67" name="Oval 47">
            <a:extLst>
              <a:ext uri="{FF2B5EF4-FFF2-40B4-BE49-F238E27FC236}">
                <a16:creationId xmlns:a16="http://schemas.microsoft.com/office/drawing/2014/main" id="{C0C3843B-04B0-4CAD-B895-19CD51EEBC20}"/>
              </a:ext>
            </a:extLst>
          </p:cNvPr>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68" name="Oval 48">
            <a:extLst>
              <a:ext uri="{FF2B5EF4-FFF2-40B4-BE49-F238E27FC236}">
                <a16:creationId xmlns:a16="http://schemas.microsoft.com/office/drawing/2014/main" id="{88A87537-D30F-4697-A118-640B6781633E}"/>
              </a:ext>
            </a:extLst>
          </p:cNvPr>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0" name="Oval 50">
            <a:extLst>
              <a:ext uri="{FF2B5EF4-FFF2-40B4-BE49-F238E27FC236}">
                <a16:creationId xmlns:a16="http://schemas.microsoft.com/office/drawing/2014/main" id="{7C5BFB15-95CB-4DEC-A51D-B7CFE0648023}"/>
              </a:ext>
            </a:extLst>
          </p:cNvPr>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1" name="Oval 51">
            <a:extLst>
              <a:ext uri="{FF2B5EF4-FFF2-40B4-BE49-F238E27FC236}">
                <a16:creationId xmlns:a16="http://schemas.microsoft.com/office/drawing/2014/main" id="{14D63D36-3C8B-4BF3-A570-5C243E93E1C9}"/>
              </a:ext>
            </a:extLst>
          </p:cNvPr>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2" name="Oval 52">
            <a:extLst>
              <a:ext uri="{FF2B5EF4-FFF2-40B4-BE49-F238E27FC236}">
                <a16:creationId xmlns:a16="http://schemas.microsoft.com/office/drawing/2014/main" id="{E4AC063E-DAE7-42DF-BFC8-37319479420F}"/>
              </a:ext>
            </a:extLst>
          </p:cNvPr>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3" name="Oval 53">
            <a:extLst>
              <a:ext uri="{FF2B5EF4-FFF2-40B4-BE49-F238E27FC236}">
                <a16:creationId xmlns:a16="http://schemas.microsoft.com/office/drawing/2014/main" id="{70B75E35-C843-43C6-A729-937DBD05755F}"/>
              </a:ext>
            </a:extLst>
          </p:cNvPr>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5" name="Oval 55">
            <a:extLst>
              <a:ext uri="{FF2B5EF4-FFF2-40B4-BE49-F238E27FC236}">
                <a16:creationId xmlns:a16="http://schemas.microsoft.com/office/drawing/2014/main" id="{DD83ACE6-FB08-4CBC-AB9A-864A439DF050}"/>
              </a:ext>
            </a:extLst>
          </p:cNvPr>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6" name="Oval 56">
            <a:extLst>
              <a:ext uri="{FF2B5EF4-FFF2-40B4-BE49-F238E27FC236}">
                <a16:creationId xmlns:a16="http://schemas.microsoft.com/office/drawing/2014/main" id="{34240172-C099-429E-9019-50420ACF35E2}"/>
              </a:ext>
            </a:extLst>
          </p:cNvPr>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8" name="Oval 58">
            <a:extLst>
              <a:ext uri="{FF2B5EF4-FFF2-40B4-BE49-F238E27FC236}">
                <a16:creationId xmlns:a16="http://schemas.microsoft.com/office/drawing/2014/main" id="{90661CF4-9DDB-4BCE-823B-F337B9BA30A2}"/>
              </a:ext>
            </a:extLst>
          </p:cNvPr>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80" name="Oval 60">
            <a:extLst>
              <a:ext uri="{FF2B5EF4-FFF2-40B4-BE49-F238E27FC236}">
                <a16:creationId xmlns:a16="http://schemas.microsoft.com/office/drawing/2014/main" id="{3CB332F3-9E66-4785-985E-56838B177E3E}"/>
              </a:ext>
            </a:extLst>
          </p:cNvPr>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82" name="Oval 62">
            <a:extLst>
              <a:ext uri="{FF2B5EF4-FFF2-40B4-BE49-F238E27FC236}">
                <a16:creationId xmlns:a16="http://schemas.microsoft.com/office/drawing/2014/main" id="{E85CE49E-09B5-4537-A94E-5F1C12C5E4F1}"/>
              </a:ext>
            </a:extLst>
          </p:cNvPr>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83" name="Oval 63">
            <a:extLst>
              <a:ext uri="{FF2B5EF4-FFF2-40B4-BE49-F238E27FC236}">
                <a16:creationId xmlns:a16="http://schemas.microsoft.com/office/drawing/2014/main" id="{48481C92-E58C-4DCE-BC03-D0E8F638E0C6}"/>
              </a:ext>
            </a:extLst>
          </p:cNvPr>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84" name="Text Box 64">
            <a:extLst>
              <a:ext uri="{FF2B5EF4-FFF2-40B4-BE49-F238E27FC236}">
                <a16:creationId xmlns:a16="http://schemas.microsoft.com/office/drawing/2014/main" id="{2AA9610A-B0C7-447C-AE48-48378B289131}"/>
              </a:ext>
            </a:extLst>
          </p:cNvPr>
          <p:cNvSpPr txBox="1">
            <a:spLocks noChangeArrowheads="1"/>
          </p:cNvSpPr>
          <p:nvPr/>
        </p:nvSpPr>
        <p:spPr bwMode="auto">
          <a:xfrm>
            <a:off x="5486400" y="1676400"/>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i="1"/>
              <a:t>f</a:t>
            </a:r>
            <a:r>
              <a:rPr lang="en-US" altLang="en-US" i="1"/>
              <a:t>(</a:t>
            </a:r>
            <a:r>
              <a:rPr lang="en-US" altLang="en-US" b="1" i="1"/>
              <a:t>x</a:t>
            </a:r>
            <a:r>
              <a:rPr lang="en-US" altLang="en-US" i="1"/>
              <a:t>,</a:t>
            </a:r>
            <a:r>
              <a:rPr lang="en-US" altLang="en-US" b="1" i="1">
                <a:solidFill>
                  <a:srgbClr val="00CC00"/>
                </a:solidFill>
              </a:rPr>
              <a:t>w</a:t>
            </a:r>
            <a:r>
              <a:rPr lang="en-US" altLang="en-US" i="1">
                <a:solidFill>
                  <a:srgbClr val="00CC00"/>
                </a:solidFill>
              </a:rPr>
              <a:t>,b</a:t>
            </a:r>
            <a:r>
              <a:rPr lang="en-US" altLang="en-US" i="1"/>
              <a:t>) = sign(</a:t>
            </a:r>
            <a:r>
              <a:rPr lang="en-US" altLang="en-US" b="1" i="1">
                <a:solidFill>
                  <a:srgbClr val="00CC00"/>
                </a:solidFill>
              </a:rPr>
              <a:t>w</a:t>
            </a:r>
            <a:r>
              <a:rPr lang="en-US" altLang="en-US" b="1" i="1"/>
              <a:t>. x</a:t>
            </a:r>
            <a:r>
              <a:rPr lang="en-US" altLang="en-US" i="1">
                <a:solidFill>
                  <a:srgbClr val="00CC00"/>
                </a:solidFill>
              </a:rPr>
              <a:t> </a:t>
            </a:r>
            <a:r>
              <a:rPr lang="en-US" altLang="en-US" i="1"/>
              <a:t>- </a:t>
            </a:r>
            <a:r>
              <a:rPr lang="en-US" altLang="en-US" i="1">
                <a:solidFill>
                  <a:srgbClr val="00CC00"/>
                </a:solidFill>
              </a:rPr>
              <a:t>b</a:t>
            </a:r>
            <a:r>
              <a:rPr lang="en-US" altLang="en-US" i="1"/>
              <a:t>)</a:t>
            </a:r>
          </a:p>
        </p:txBody>
      </p:sp>
      <p:sp>
        <p:nvSpPr>
          <p:cNvPr id="593991" name="Text Box 71">
            <a:extLst>
              <a:ext uri="{FF2B5EF4-FFF2-40B4-BE49-F238E27FC236}">
                <a16:creationId xmlns:a16="http://schemas.microsoft.com/office/drawing/2014/main" id="{382F8600-BBDF-49C0-905A-EAFBA59C4855}"/>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593992" name="Text Box 72">
            <a:extLst>
              <a:ext uri="{FF2B5EF4-FFF2-40B4-BE49-F238E27FC236}">
                <a16:creationId xmlns:a16="http://schemas.microsoft.com/office/drawing/2014/main" id="{5ACD0EEE-1E4D-498F-A480-37BAA46ECD7A}"/>
              </a:ext>
            </a:extLst>
          </p:cNvPr>
          <p:cNvSpPr txBox="1">
            <a:spLocks noChangeArrowheads="1"/>
          </p:cNvSpPr>
          <p:nvPr/>
        </p:nvSpPr>
        <p:spPr bwMode="auto">
          <a:xfrm>
            <a:off x="6400800" y="3352800"/>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How would you classify this data?</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a:extLst>
              <a:ext uri="{FF2B5EF4-FFF2-40B4-BE49-F238E27FC236}">
                <a16:creationId xmlns:a16="http://schemas.microsoft.com/office/drawing/2014/main" id="{39E74D18-9C0E-462D-B416-5AAAD46399DF}"/>
              </a:ext>
            </a:extLst>
          </p:cNvPr>
          <p:cNvSpPr>
            <a:spLocks noGrp="1"/>
          </p:cNvSpPr>
          <p:nvPr>
            <p:ph type="ftr" sz="quarter" idx="10"/>
          </p:nvPr>
        </p:nvSpPr>
        <p:spPr/>
        <p:txBody>
          <a:bodyPr/>
          <a:lstStyle/>
          <a:p>
            <a:r>
              <a:rPr lang="en-US" altLang="en-US"/>
              <a:t>Copyright © 2001, 2003, Andrew W. Moore</a:t>
            </a:r>
          </a:p>
        </p:txBody>
      </p:sp>
      <p:sp>
        <p:nvSpPr>
          <p:cNvPr id="653314" name="Rectangle 2">
            <a:extLst>
              <a:ext uri="{FF2B5EF4-FFF2-40B4-BE49-F238E27FC236}">
                <a16:creationId xmlns:a16="http://schemas.microsoft.com/office/drawing/2014/main" id="{D57967EF-1C5C-4B95-96EB-D41FDA329786}"/>
              </a:ext>
            </a:extLst>
          </p:cNvPr>
          <p:cNvSpPr>
            <a:spLocks noGrp="1" noChangeArrowheads="1"/>
          </p:cNvSpPr>
          <p:nvPr>
            <p:ph type="title"/>
          </p:nvPr>
        </p:nvSpPr>
        <p:spPr/>
        <p:txBody>
          <a:bodyPr/>
          <a:lstStyle/>
          <a:p>
            <a:r>
              <a:rPr lang="en-US" altLang="en-US" sz="4000"/>
              <a:t>Computing the margin width</a:t>
            </a:r>
          </a:p>
        </p:txBody>
      </p:sp>
      <p:sp>
        <p:nvSpPr>
          <p:cNvPr id="653315" name="Rectangle 3">
            <a:extLst>
              <a:ext uri="{FF2B5EF4-FFF2-40B4-BE49-F238E27FC236}">
                <a16:creationId xmlns:a16="http://schemas.microsoft.com/office/drawing/2014/main" id="{21608948-8DA9-4B41-8815-FCC5A589C647}"/>
              </a:ext>
            </a:extLst>
          </p:cNvPr>
          <p:cNvSpPr>
            <a:spLocks noGrp="1" noChangeArrowheads="1"/>
          </p:cNvSpPr>
          <p:nvPr>
            <p:ph type="body" sz="half" idx="1"/>
          </p:nvPr>
        </p:nvSpPr>
        <p:spPr>
          <a:xfrm>
            <a:off x="0" y="3311525"/>
            <a:ext cx="3235325" cy="3106738"/>
          </a:xfrm>
        </p:spPr>
        <p:txBody>
          <a:bodyPr/>
          <a:lstStyle/>
          <a:p>
            <a:pPr>
              <a:buFontTx/>
              <a:buNone/>
            </a:pPr>
            <a:r>
              <a:rPr lang="en-US" altLang="en-US" sz="2400"/>
              <a:t>What we know:</a:t>
            </a:r>
          </a:p>
          <a:p>
            <a:r>
              <a:rPr lang="en-US" altLang="en-US" sz="2400" b="1" i="1"/>
              <a:t>w</a:t>
            </a:r>
            <a:r>
              <a:rPr lang="en-US" altLang="en-US" sz="2400" i="1"/>
              <a:t> . </a:t>
            </a:r>
            <a:r>
              <a:rPr lang="en-US" altLang="en-US" sz="2400" b="1" i="1"/>
              <a:t>x</a:t>
            </a:r>
            <a:r>
              <a:rPr lang="en-US" altLang="en-US" sz="2400" b="1" i="1" baseline="30000"/>
              <a:t>+</a:t>
            </a:r>
            <a:r>
              <a:rPr lang="en-US" altLang="en-US" sz="2400" i="1"/>
              <a:t> + b = +1 </a:t>
            </a:r>
          </a:p>
          <a:p>
            <a:r>
              <a:rPr lang="en-US" altLang="en-US" sz="2400" b="1" i="1"/>
              <a:t>w</a:t>
            </a:r>
            <a:r>
              <a:rPr lang="en-US" altLang="en-US" sz="2400" i="1"/>
              <a:t> . </a:t>
            </a:r>
            <a:r>
              <a:rPr lang="en-US" altLang="en-US" sz="2400" b="1" i="1"/>
              <a:t>x</a:t>
            </a:r>
            <a:r>
              <a:rPr lang="en-US" altLang="en-US" sz="2400" b="1" i="1" baseline="30000"/>
              <a:t>-</a:t>
            </a:r>
            <a:r>
              <a:rPr lang="en-US" altLang="en-US" sz="2400" i="1"/>
              <a:t> + b = -1 </a:t>
            </a:r>
          </a:p>
          <a:p>
            <a:r>
              <a:rPr lang="en-US" altLang="en-US" sz="2400" b="1" i="1"/>
              <a:t>x</a:t>
            </a:r>
            <a:r>
              <a:rPr lang="en-US" altLang="en-US" sz="2400" b="1" i="1" baseline="30000"/>
              <a:t>+</a:t>
            </a:r>
            <a:r>
              <a:rPr lang="en-US" altLang="en-US" sz="2400"/>
              <a:t> = </a:t>
            </a:r>
            <a:r>
              <a:rPr lang="en-US" altLang="en-US" sz="2400" b="1" i="1"/>
              <a:t>x</a:t>
            </a:r>
            <a:r>
              <a:rPr lang="en-US" altLang="en-US" sz="2400" b="1" i="1" baseline="30000"/>
              <a:t>-</a:t>
            </a:r>
            <a:r>
              <a:rPr lang="en-US" altLang="en-US" sz="2400"/>
              <a:t> + </a:t>
            </a:r>
            <a:r>
              <a:rPr lang="en-US" altLang="en-US" sz="2400" i="1">
                <a:latin typeface="Symbol" panose="05050102010706020507" pitchFamily="18" charset="2"/>
              </a:rPr>
              <a:t>l</a:t>
            </a:r>
            <a:r>
              <a:rPr lang="en-US" altLang="en-US" sz="2400"/>
              <a:t> </a:t>
            </a:r>
            <a:r>
              <a:rPr lang="en-US" altLang="en-US" sz="2400" b="1" i="1"/>
              <a:t>w</a:t>
            </a:r>
          </a:p>
          <a:p>
            <a:r>
              <a:rPr lang="en-US" altLang="en-US" sz="2400"/>
              <a:t>|</a:t>
            </a:r>
            <a:r>
              <a:rPr lang="en-US" altLang="en-US" sz="2400" b="1" i="1"/>
              <a:t>x</a:t>
            </a:r>
            <a:r>
              <a:rPr lang="en-US" altLang="en-US" sz="2400" b="1" i="1" baseline="30000"/>
              <a:t>+</a:t>
            </a:r>
            <a:r>
              <a:rPr lang="en-US" altLang="en-US" sz="2400"/>
              <a:t> - </a:t>
            </a:r>
            <a:r>
              <a:rPr lang="en-US" altLang="en-US" sz="2400" b="1" i="1"/>
              <a:t>x</a:t>
            </a:r>
            <a:r>
              <a:rPr lang="en-US" altLang="en-US" sz="2400" b="1" i="1" baseline="30000"/>
              <a:t>-</a:t>
            </a:r>
            <a:r>
              <a:rPr lang="en-US" altLang="en-US" sz="2400"/>
              <a:t> | </a:t>
            </a:r>
            <a:r>
              <a:rPr lang="en-US" altLang="en-US" sz="2400" i="1"/>
              <a:t>= M</a:t>
            </a:r>
          </a:p>
          <a:p>
            <a:r>
              <a:rPr lang="en-US" altLang="en-US" sz="2400" i="1"/>
              <a:t> </a:t>
            </a:r>
          </a:p>
        </p:txBody>
      </p:sp>
      <p:sp>
        <p:nvSpPr>
          <p:cNvPr id="653316" name="Line 4">
            <a:extLst>
              <a:ext uri="{FF2B5EF4-FFF2-40B4-BE49-F238E27FC236}">
                <a16:creationId xmlns:a16="http://schemas.microsoft.com/office/drawing/2014/main" id="{ACC58B5B-270B-4248-8D51-85DBFC92DAAA}"/>
              </a:ext>
            </a:extLst>
          </p:cNvPr>
          <p:cNvSpPr>
            <a:spLocks noChangeShapeType="1"/>
          </p:cNvSpPr>
          <p:nvPr/>
        </p:nvSpPr>
        <p:spPr bwMode="auto">
          <a:xfrm rot="-23199335">
            <a:off x="2292350" y="170973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3317" name="Line 5">
            <a:extLst>
              <a:ext uri="{FF2B5EF4-FFF2-40B4-BE49-F238E27FC236}">
                <a16:creationId xmlns:a16="http://schemas.microsoft.com/office/drawing/2014/main" id="{1B25FCB1-FD6B-4F6A-8E18-2B6BAF5B6ED5}"/>
              </a:ext>
            </a:extLst>
          </p:cNvPr>
          <p:cNvSpPr>
            <a:spLocks noChangeShapeType="1"/>
          </p:cNvSpPr>
          <p:nvPr/>
        </p:nvSpPr>
        <p:spPr bwMode="auto">
          <a:xfrm rot="-23199335">
            <a:off x="2438400" y="200025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3318" name="Line 6">
            <a:extLst>
              <a:ext uri="{FF2B5EF4-FFF2-40B4-BE49-F238E27FC236}">
                <a16:creationId xmlns:a16="http://schemas.microsoft.com/office/drawing/2014/main" id="{7C1F7E6D-3995-4472-A9D3-40C7EBB1B41B}"/>
              </a:ext>
            </a:extLst>
          </p:cNvPr>
          <p:cNvSpPr>
            <a:spLocks noChangeShapeType="1"/>
          </p:cNvSpPr>
          <p:nvPr/>
        </p:nvSpPr>
        <p:spPr bwMode="auto">
          <a:xfrm rot="-23199335">
            <a:off x="2582863" y="2289175"/>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3319" name="Text Box 7">
            <a:extLst>
              <a:ext uri="{FF2B5EF4-FFF2-40B4-BE49-F238E27FC236}">
                <a16:creationId xmlns:a16="http://schemas.microsoft.com/office/drawing/2014/main" id="{FCD7ABAC-28AB-45D7-A3A9-819352163A76}"/>
              </a:ext>
            </a:extLst>
          </p:cNvPr>
          <p:cNvSpPr txBox="1">
            <a:spLocks noChangeArrowheads="1"/>
          </p:cNvSpPr>
          <p:nvPr/>
        </p:nvSpPr>
        <p:spPr bwMode="auto">
          <a:xfrm rot="-1586986">
            <a:off x="1752600" y="1219200"/>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53320" name="Text Box 8">
            <a:extLst>
              <a:ext uri="{FF2B5EF4-FFF2-40B4-BE49-F238E27FC236}">
                <a16:creationId xmlns:a16="http://schemas.microsoft.com/office/drawing/2014/main" id="{3C7E8624-60A7-43C4-BF56-A83DDF5EBE4C}"/>
              </a:ext>
            </a:extLst>
          </p:cNvPr>
          <p:cNvSpPr txBox="1">
            <a:spLocks noChangeArrowheads="1"/>
          </p:cNvSpPr>
          <p:nvPr/>
        </p:nvSpPr>
        <p:spPr bwMode="auto">
          <a:xfrm rot="-1586986">
            <a:off x="2827338" y="224313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
        <p:nvSpPr>
          <p:cNvPr id="653321" name="Text Box 9">
            <a:extLst>
              <a:ext uri="{FF2B5EF4-FFF2-40B4-BE49-F238E27FC236}">
                <a16:creationId xmlns:a16="http://schemas.microsoft.com/office/drawing/2014/main" id="{7D5E5092-D5EB-48C4-A2AA-B095CCF0F6F4}"/>
              </a:ext>
            </a:extLst>
          </p:cNvPr>
          <p:cNvSpPr txBox="1">
            <a:spLocks noChangeArrowheads="1"/>
          </p:cNvSpPr>
          <p:nvPr/>
        </p:nvSpPr>
        <p:spPr bwMode="auto">
          <a:xfrm rot="-1777892">
            <a:off x="1600200" y="243840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53322" name="Text Box 10">
            <a:extLst>
              <a:ext uri="{FF2B5EF4-FFF2-40B4-BE49-F238E27FC236}">
                <a16:creationId xmlns:a16="http://schemas.microsoft.com/office/drawing/2014/main" id="{84FAC947-1414-4557-A68C-9265CCB21FB6}"/>
              </a:ext>
            </a:extLst>
          </p:cNvPr>
          <p:cNvSpPr txBox="1">
            <a:spLocks noChangeArrowheads="1"/>
          </p:cNvSpPr>
          <p:nvPr/>
        </p:nvSpPr>
        <p:spPr bwMode="auto">
          <a:xfrm rot="-1777892">
            <a:off x="1754188" y="27082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53323" name="Text Box 11">
            <a:extLst>
              <a:ext uri="{FF2B5EF4-FFF2-40B4-BE49-F238E27FC236}">
                <a16:creationId xmlns:a16="http://schemas.microsoft.com/office/drawing/2014/main" id="{BB874BFA-309E-4E1C-925E-80BE81A1D693}"/>
              </a:ext>
            </a:extLst>
          </p:cNvPr>
          <p:cNvSpPr txBox="1">
            <a:spLocks noChangeArrowheads="1"/>
          </p:cNvSpPr>
          <p:nvPr/>
        </p:nvSpPr>
        <p:spPr bwMode="auto">
          <a:xfrm rot="-1777892">
            <a:off x="1905000" y="29527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53324" name="Line 12">
            <a:extLst>
              <a:ext uri="{FF2B5EF4-FFF2-40B4-BE49-F238E27FC236}">
                <a16:creationId xmlns:a16="http://schemas.microsoft.com/office/drawing/2014/main" id="{065298E7-16A5-42C1-A5AA-B67C9310DE04}"/>
              </a:ext>
            </a:extLst>
          </p:cNvPr>
          <p:cNvSpPr>
            <a:spLocks noChangeShapeType="1"/>
          </p:cNvSpPr>
          <p:nvPr/>
        </p:nvSpPr>
        <p:spPr bwMode="auto">
          <a:xfrm>
            <a:off x="5170488" y="1019175"/>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3325" name="Text Box 13">
            <a:extLst>
              <a:ext uri="{FF2B5EF4-FFF2-40B4-BE49-F238E27FC236}">
                <a16:creationId xmlns:a16="http://schemas.microsoft.com/office/drawing/2014/main" id="{0C2E9F7E-40D1-446B-837E-368D4E549413}"/>
              </a:ext>
            </a:extLst>
          </p:cNvPr>
          <p:cNvSpPr txBox="1">
            <a:spLocks noChangeArrowheads="1"/>
          </p:cNvSpPr>
          <p:nvPr/>
        </p:nvSpPr>
        <p:spPr bwMode="auto">
          <a:xfrm>
            <a:off x="5286375" y="973138"/>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r>
              <a:rPr lang="en-US" altLang="en-US" sz="2000"/>
              <a:t> Margin Width =</a:t>
            </a:r>
          </a:p>
        </p:txBody>
      </p:sp>
      <p:sp>
        <p:nvSpPr>
          <p:cNvPr id="653326" name="Text Box 14">
            <a:extLst>
              <a:ext uri="{FF2B5EF4-FFF2-40B4-BE49-F238E27FC236}">
                <a16:creationId xmlns:a16="http://schemas.microsoft.com/office/drawing/2014/main" id="{91FC3702-46AC-42E5-8832-DB6515A6E885}"/>
              </a:ext>
            </a:extLst>
          </p:cNvPr>
          <p:cNvSpPr txBox="1">
            <a:spLocks noChangeArrowheads="1"/>
          </p:cNvSpPr>
          <p:nvPr/>
        </p:nvSpPr>
        <p:spPr bwMode="auto">
          <a:xfrm>
            <a:off x="4808538" y="2590800"/>
            <a:ext cx="4160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a:t>
            </a:r>
            <a:r>
              <a:rPr lang="en-US" altLang="en-US" sz="2000"/>
              <a:t> = </a:t>
            </a:r>
            <a:r>
              <a:rPr lang="en-US" altLang="en-US"/>
              <a:t>|</a:t>
            </a:r>
            <a:r>
              <a:rPr lang="en-US" altLang="en-US" b="1" i="1"/>
              <a:t>x</a:t>
            </a:r>
            <a:r>
              <a:rPr lang="en-US" altLang="en-US" b="1" i="1" baseline="30000"/>
              <a:t>+</a:t>
            </a:r>
            <a:r>
              <a:rPr lang="en-US" altLang="en-US"/>
              <a:t> - </a:t>
            </a:r>
            <a:r>
              <a:rPr lang="en-US" altLang="en-US" b="1" i="1"/>
              <a:t>x</a:t>
            </a:r>
            <a:r>
              <a:rPr lang="en-US" altLang="en-US" b="1" i="1" baseline="30000"/>
              <a:t>-</a:t>
            </a:r>
            <a:r>
              <a:rPr lang="en-US" altLang="en-US"/>
              <a:t> | =| </a:t>
            </a:r>
            <a:r>
              <a:rPr lang="en-US" altLang="en-US" i="1">
                <a:latin typeface="Symbol" panose="05050102010706020507" pitchFamily="18" charset="2"/>
              </a:rPr>
              <a:t>l</a:t>
            </a:r>
            <a:r>
              <a:rPr lang="en-US" altLang="en-US">
                <a:latin typeface="Symbol" panose="05050102010706020507" pitchFamily="18" charset="2"/>
              </a:rPr>
              <a:t> </a:t>
            </a:r>
            <a:r>
              <a:rPr lang="en-US" altLang="en-US" b="1" i="1"/>
              <a:t>w</a:t>
            </a:r>
            <a:r>
              <a:rPr lang="en-US" altLang="en-US"/>
              <a:t> |=</a:t>
            </a:r>
            <a:endParaRPr lang="en-US" altLang="en-US" sz="2000" i="1"/>
          </a:p>
        </p:txBody>
      </p:sp>
      <p:sp>
        <p:nvSpPr>
          <p:cNvPr id="653327" name="Oval 15">
            <a:extLst>
              <a:ext uri="{FF2B5EF4-FFF2-40B4-BE49-F238E27FC236}">
                <a16:creationId xmlns:a16="http://schemas.microsoft.com/office/drawing/2014/main" id="{F02D1AD9-D817-4843-AE8D-83C678908751}"/>
              </a:ext>
            </a:extLst>
          </p:cNvPr>
          <p:cNvSpPr>
            <a:spLocks noChangeArrowheads="1"/>
          </p:cNvSpPr>
          <p:nvPr/>
        </p:nvSpPr>
        <p:spPr bwMode="auto">
          <a:xfrm>
            <a:off x="4483100" y="2022475"/>
            <a:ext cx="76200" cy="76200"/>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53328" name="Text Box 16">
            <a:extLst>
              <a:ext uri="{FF2B5EF4-FFF2-40B4-BE49-F238E27FC236}">
                <a16:creationId xmlns:a16="http://schemas.microsoft.com/office/drawing/2014/main" id="{25345EF3-10BE-484E-8DED-DB1C46D0F0A9}"/>
              </a:ext>
            </a:extLst>
          </p:cNvPr>
          <p:cNvSpPr txBox="1">
            <a:spLocks noChangeArrowheads="1"/>
          </p:cNvSpPr>
          <p:nvPr/>
        </p:nvSpPr>
        <p:spPr bwMode="auto">
          <a:xfrm>
            <a:off x="4583113" y="2006600"/>
            <a:ext cx="515937" cy="415925"/>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990099"/>
                </a:solidFill>
              </a:rPr>
              <a:t>x</a:t>
            </a:r>
            <a:r>
              <a:rPr lang="en-US" altLang="en-US" i="1" baseline="30000">
                <a:solidFill>
                  <a:srgbClr val="990099"/>
                </a:solidFill>
              </a:rPr>
              <a:t>-</a:t>
            </a:r>
          </a:p>
        </p:txBody>
      </p:sp>
      <p:sp>
        <p:nvSpPr>
          <p:cNvPr id="653329" name="Oval 17">
            <a:extLst>
              <a:ext uri="{FF2B5EF4-FFF2-40B4-BE49-F238E27FC236}">
                <a16:creationId xmlns:a16="http://schemas.microsoft.com/office/drawing/2014/main" id="{89C216AB-2EFA-4A01-9F6C-682019C898AE}"/>
              </a:ext>
            </a:extLst>
          </p:cNvPr>
          <p:cNvSpPr>
            <a:spLocks noChangeArrowheads="1"/>
          </p:cNvSpPr>
          <p:nvPr/>
        </p:nvSpPr>
        <p:spPr bwMode="auto">
          <a:xfrm>
            <a:off x="4189413" y="1460500"/>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53330" name="Text Box 18">
            <a:extLst>
              <a:ext uri="{FF2B5EF4-FFF2-40B4-BE49-F238E27FC236}">
                <a16:creationId xmlns:a16="http://schemas.microsoft.com/office/drawing/2014/main" id="{792CED6D-1671-43FB-9878-C7360C9B6273}"/>
              </a:ext>
            </a:extLst>
          </p:cNvPr>
          <p:cNvSpPr txBox="1">
            <a:spLocks noChangeArrowheads="1"/>
          </p:cNvSpPr>
          <p:nvPr/>
        </p:nvSpPr>
        <p:spPr bwMode="auto">
          <a:xfrm>
            <a:off x="4300538" y="1022350"/>
            <a:ext cx="515937" cy="415925"/>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CC3300"/>
                </a:solidFill>
              </a:rPr>
              <a:t>x</a:t>
            </a:r>
            <a:r>
              <a:rPr lang="en-US" altLang="en-US" i="1" baseline="30000">
                <a:solidFill>
                  <a:srgbClr val="CC3300"/>
                </a:solidFill>
              </a:rPr>
              <a:t>+</a:t>
            </a:r>
          </a:p>
        </p:txBody>
      </p:sp>
      <p:graphicFrame>
        <p:nvGraphicFramePr>
          <p:cNvPr id="653331" name="Object 19">
            <a:extLst>
              <a:ext uri="{FF2B5EF4-FFF2-40B4-BE49-F238E27FC236}">
                <a16:creationId xmlns:a16="http://schemas.microsoft.com/office/drawing/2014/main" id="{B4AD8A97-A161-42EE-A837-0A923D041916}"/>
              </a:ext>
            </a:extLst>
          </p:cNvPr>
          <p:cNvGraphicFramePr>
            <a:graphicFrameLocks noChangeAspect="1"/>
          </p:cNvGraphicFramePr>
          <p:nvPr>
            <p:ph sz="half" idx="2"/>
          </p:nvPr>
        </p:nvGraphicFramePr>
        <p:xfrm>
          <a:off x="823913" y="5497513"/>
          <a:ext cx="1333500" cy="919162"/>
        </p:xfrm>
        <a:graphic>
          <a:graphicData uri="http://schemas.openxmlformats.org/presentationml/2006/ole">
            <mc:AlternateContent xmlns:mc="http://schemas.openxmlformats.org/markup-compatibility/2006">
              <mc:Choice xmlns:v="urn:schemas-microsoft-com:vml" Requires="v">
                <p:oleObj spid="_x0000_s653347" name="Equation" r:id="rId3" imgW="571320" imgH="393480" progId="Equation.3">
                  <p:embed/>
                </p:oleObj>
              </mc:Choice>
              <mc:Fallback>
                <p:oleObj name="Equation" r:id="rId3" imgW="571320" imgH="39348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5497513"/>
                        <a:ext cx="1333500"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3340" name="Object 28">
            <a:extLst>
              <a:ext uri="{FF2B5EF4-FFF2-40B4-BE49-F238E27FC236}">
                <a16:creationId xmlns:a16="http://schemas.microsoft.com/office/drawing/2014/main" id="{281A9D21-2C6B-4EBD-9177-4A7C17C06A4F}"/>
              </a:ext>
            </a:extLst>
          </p:cNvPr>
          <p:cNvGraphicFramePr>
            <a:graphicFrameLocks noChangeAspect="1"/>
          </p:cNvGraphicFramePr>
          <p:nvPr/>
        </p:nvGraphicFramePr>
        <p:xfrm>
          <a:off x="5172075" y="4171950"/>
          <a:ext cx="2905125" cy="1111250"/>
        </p:xfrm>
        <a:graphic>
          <a:graphicData uri="http://schemas.openxmlformats.org/presentationml/2006/ole">
            <mc:AlternateContent xmlns:mc="http://schemas.openxmlformats.org/markup-compatibility/2006">
              <mc:Choice xmlns:v="urn:schemas-microsoft-com:vml" Requires="v">
                <p:oleObj spid="_x0000_s653348" name="Equation" r:id="rId5" imgW="1193760" imgH="457200" progId="Equation.3">
                  <p:embed/>
                </p:oleObj>
              </mc:Choice>
              <mc:Fallback>
                <p:oleObj name="Equation" r:id="rId5" imgW="1193760" imgH="4572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2075" y="4171950"/>
                        <a:ext cx="2905125"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3341" name="Object 29">
            <a:extLst>
              <a:ext uri="{FF2B5EF4-FFF2-40B4-BE49-F238E27FC236}">
                <a16:creationId xmlns:a16="http://schemas.microsoft.com/office/drawing/2014/main" id="{FE1A9439-E39B-44B8-A8E4-9D40E2C7EAD0}"/>
              </a:ext>
            </a:extLst>
          </p:cNvPr>
          <p:cNvGraphicFramePr>
            <a:graphicFrameLocks noChangeAspect="1"/>
          </p:cNvGraphicFramePr>
          <p:nvPr/>
        </p:nvGraphicFramePr>
        <p:xfrm>
          <a:off x="5038725" y="3308350"/>
          <a:ext cx="2657475" cy="585788"/>
        </p:xfrm>
        <a:graphic>
          <a:graphicData uri="http://schemas.openxmlformats.org/presentationml/2006/ole">
            <mc:AlternateContent xmlns:mc="http://schemas.openxmlformats.org/markup-compatibility/2006">
              <mc:Choice xmlns:v="urn:schemas-microsoft-com:vml" Requires="v">
                <p:oleObj spid="_x0000_s653349" name="Equation" r:id="rId7" imgW="1091880" imgH="241200" progId="Equation.3">
                  <p:embed/>
                </p:oleObj>
              </mc:Choice>
              <mc:Fallback>
                <p:oleObj name="Equation" r:id="rId7" imgW="1091880" imgH="2412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8725" y="3308350"/>
                        <a:ext cx="2657475"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3342" name="Object 30">
            <a:extLst>
              <a:ext uri="{FF2B5EF4-FFF2-40B4-BE49-F238E27FC236}">
                <a16:creationId xmlns:a16="http://schemas.microsoft.com/office/drawing/2014/main" id="{51A00577-AF46-4D05-84B4-A7BAB4FD6619}"/>
              </a:ext>
            </a:extLst>
          </p:cNvPr>
          <p:cNvGraphicFramePr>
            <a:graphicFrameLocks noChangeAspect="1"/>
          </p:cNvGraphicFramePr>
          <p:nvPr/>
        </p:nvGraphicFramePr>
        <p:xfrm>
          <a:off x="7840663" y="842963"/>
          <a:ext cx="720725" cy="679450"/>
        </p:xfrm>
        <a:graphic>
          <a:graphicData uri="http://schemas.openxmlformats.org/presentationml/2006/ole">
            <mc:AlternateContent xmlns:mc="http://schemas.openxmlformats.org/markup-compatibility/2006">
              <mc:Choice xmlns:v="urn:schemas-microsoft-com:vml" Requires="v">
                <p:oleObj spid="_x0000_s653350" name="Equation" r:id="rId9" imgW="444240" imgH="419040" progId="Equation.3">
                  <p:embed/>
                </p:oleObj>
              </mc:Choice>
              <mc:Fallback>
                <p:oleObj name="Equation" r:id="rId9" imgW="444240" imgH="41904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0663" y="842963"/>
                        <a:ext cx="7207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a:extLst>
              <a:ext uri="{FF2B5EF4-FFF2-40B4-BE49-F238E27FC236}">
                <a16:creationId xmlns:a16="http://schemas.microsoft.com/office/drawing/2014/main" id="{764A8F64-A041-45BF-AD66-D39ACE9C2117}"/>
              </a:ext>
            </a:extLst>
          </p:cNvPr>
          <p:cNvSpPr>
            <a:spLocks noGrp="1"/>
          </p:cNvSpPr>
          <p:nvPr>
            <p:ph type="ftr" sz="quarter" idx="10"/>
          </p:nvPr>
        </p:nvSpPr>
        <p:spPr/>
        <p:txBody>
          <a:bodyPr/>
          <a:lstStyle/>
          <a:p>
            <a:r>
              <a:rPr lang="en-US" altLang="en-US"/>
              <a:t>Copyright © 2001, 2003, Andrew W. Moore</a:t>
            </a:r>
          </a:p>
        </p:txBody>
      </p:sp>
      <p:sp>
        <p:nvSpPr>
          <p:cNvPr id="656386" name="Rectangle 2">
            <a:extLst>
              <a:ext uri="{FF2B5EF4-FFF2-40B4-BE49-F238E27FC236}">
                <a16:creationId xmlns:a16="http://schemas.microsoft.com/office/drawing/2014/main" id="{ADA4B582-A9EA-45B5-83EE-C100C5576173}"/>
              </a:ext>
            </a:extLst>
          </p:cNvPr>
          <p:cNvSpPr>
            <a:spLocks noGrp="1" noChangeArrowheads="1"/>
          </p:cNvSpPr>
          <p:nvPr>
            <p:ph type="title"/>
          </p:nvPr>
        </p:nvSpPr>
        <p:spPr/>
        <p:txBody>
          <a:bodyPr/>
          <a:lstStyle/>
          <a:p>
            <a:r>
              <a:rPr lang="en-US" altLang="en-US" sz="3600"/>
              <a:t>Learning the Maximum Margin Classifier</a:t>
            </a:r>
          </a:p>
        </p:txBody>
      </p:sp>
      <p:sp>
        <p:nvSpPr>
          <p:cNvPr id="656387" name="Rectangle 3">
            <a:extLst>
              <a:ext uri="{FF2B5EF4-FFF2-40B4-BE49-F238E27FC236}">
                <a16:creationId xmlns:a16="http://schemas.microsoft.com/office/drawing/2014/main" id="{C0209070-3341-47D0-A1C8-3018B9FED840}"/>
              </a:ext>
            </a:extLst>
          </p:cNvPr>
          <p:cNvSpPr>
            <a:spLocks noGrp="1" noChangeArrowheads="1"/>
          </p:cNvSpPr>
          <p:nvPr>
            <p:ph type="body" sz="half" idx="1"/>
          </p:nvPr>
        </p:nvSpPr>
        <p:spPr>
          <a:xfrm>
            <a:off x="0" y="3136900"/>
            <a:ext cx="8616950" cy="3106738"/>
          </a:xfrm>
        </p:spPr>
        <p:txBody>
          <a:bodyPr/>
          <a:lstStyle/>
          <a:p>
            <a:pPr>
              <a:buFontTx/>
              <a:buNone/>
            </a:pPr>
            <a:r>
              <a:rPr lang="en-US" altLang="en-US" sz="2400"/>
              <a:t>Given a guess of </a:t>
            </a:r>
            <a:r>
              <a:rPr lang="en-US" altLang="en-US" sz="2400" b="1" i="1"/>
              <a:t>w</a:t>
            </a:r>
            <a:r>
              <a:rPr lang="en-US" altLang="en-US" sz="2400"/>
              <a:t> and </a:t>
            </a:r>
            <a:r>
              <a:rPr lang="en-US" altLang="en-US" sz="2400" i="1"/>
              <a:t>b</a:t>
            </a:r>
            <a:r>
              <a:rPr lang="en-US" altLang="en-US" sz="2400"/>
              <a:t> we can</a:t>
            </a:r>
          </a:p>
          <a:p>
            <a:r>
              <a:rPr lang="en-US" altLang="en-US" sz="2400"/>
              <a:t>Compute whether all data points in the correct half-planes</a:t>
            </a:r>
          </a:p>
          <a:p>
            <a:r>
              <a:rPr lang="en-US" altLang="en-US" sz="2400"/>
              <a:t>Compute the width of the margin</a:t>
            </a:r>
          </a:p>
          <a:p>
            <a:pPr>
              <a:buFontTx/>
              <a:buNone/>
            </a:pPr>
            <a:r>
              <a:rPr lang="en-US" altLang="en-US" sz="2400"/>
              <a:t>So now we just need to write a program to search the space of </a:t>
            </a:r>
            <a:r>
              <a:rPr lang="en-US" altLang="en-US" sz="2400" b="1"/>
              <a:t>w</a:t>
            </a:r>
            <a:r>
              <a:rPr lang="en-US" altLang="en-US" sz="2400"/>
              <a:t>’s and </a:t>
            </a:r>
            <a:r>
              <a:rPr lang="en-US" altLang="en-US" sz="2400" i="1"/>
              <a:t>b</a:t>
            </a:r>
            <a:r>
              <a:rPr lang="en-US" altLang="en-US" sz="2400"/>
              <a:t>’s to find the widest margin that matches all the datapoints. </a:t>
            </a:r>
            <a:r>
              <a:rPr lang="en-US" altLang="en-US" sz="2400" i="1">
                <a:solidFill>
                  <a:srgbClr val="009900"/>
                </a:solidFill>
              </a:rPr>
              <a:t>How?</a:t>
            </a:r>
          </a:p>
          <a:p>
            <a:pPr>
              <a:buFontTx/>
              <a:buNone/>
            </a:pPr>
            <a:r>
              <a:rPr lang="en-US" altLang="en-US" sz="2400">
                <a:solidFill>
                  <a:srgbClr val="009900"/>
                </a:solidFill>
              </a:rPr>
              <a:t>Gradient descent? Simulated Annealing? Matrix Inversion? EM? Newton’s Method?</a:t>
            </a:r>
          </a:p>
        </p:txBody>
      </p:sp>
      <p:sp>
        <p:nvSpPr>
          <p:cNvPr id="656388" name="Line 4">
            <a:extLst>
              <a:ext uri="{FF2B5EF4-FFF2-40B4-BE49-F238E27FC236}">
                <a16:creationId xmlns:a16="http://schemas.microsoft.com/office/drawing/2014/main" id="{FF0AEB9F-92C7-4BB5-BDD4-E3ECFC26486C}"/>
              </a:ext>
            </a:extLst>
          </p:cNvPr>
          <p:cNvSpPr>
            <a:spLocks noChangeShapeType="1"/>
          </p:cNvSpPr>
          <p:nvPr/>
        </p:nvSpPr>
        <p:spPr bwMode="auto">
          <a:xfrm rot="-23199335">
            <a:off x="2292350" y="170973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6389" name="Line 5">
            <a:extLst>
              <a:ext uri="{FF2B5EF4-FFF2-40B4-BE49-F238E27FC236}">
                <a16:creationId xmlns:a16="http://schemas.microsoft.com/office/drawing/2014/main" id="{BD126630-7ADF-4A01-9DE9-348ACA03D5E0}"/>
              </a:ext>
            </a:extLst>
          </p:cNvPr>
          <p:cNvSpPr>
            <a:spLocks noChangeShapeType="1"/>
          </p:cNvSpPr>
          <p:nvPr/>
        </p:nvSpPr>
        <p:spPr bwMode="auto">
          <a:xfrm rot="-23199335">
            <a:off x="2438400" y="200025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6390" name="Line 6">
            <a:extLst>
              <a:ext uri="{FF2B5EF4-FFF2-40B4-BE49-F238E27FC236}">
                <a16:creationId xmlns:a16="http://schemas.microsoft.com/office/drawing/2014/main" id="{8A12DE82-6DBB-4A8E-85EE-37C749F37104}"/>
              </a:ext>
            </a:extLst>
          </p:cNvPr>
          <p:cNvSpPr>
            <a:spLocks noChangeShapeType="1"/>
          </p:cNvSpPr>
          <p:nvPr/>
        </p:nvSpPr>
        <p:spPr bwMode="auto">
          <a:xfrm rot="-23199335">
            <a:off x="2582863" y="2289175"/>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6391" name="Text Box 7">
            <a:extLst>
              <a:ext uri="{FF2B5EF4-FFF2-40B4-BE49-F238E27FC236}">
                <a16:creationId xmlns:a16="http://schemas.microsoft.com/office/drawing/2014/main" id="{6EED04D6-3F97-4CD3-BF62-B1E778AF9CE1}"/>
              </a:ext>
            </a:extLst>
          </p:cNvPr>
          <p:cNvSpPr txBox="1">
            <a:spLocks noChangeArrowheads="1"/>
          </p:cNvSpPr>
          <p:nvPr/>
        </p:nvSpPr>
        <p:spPr bwMode="auto">
          <a:xfrm rot="-1586986">
            <a:off x="1752600" y="1219200"/>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56392" name="Text Box 8">
            <a:extLst>
              <a:ext uri="{FF2B5EF4-FFF2-40B4-BE49-F238E27FC236}">
                <a16:creationId xmlns:a16="http://schemas.microsoft.com/office/drawing/2014/main" id="{263C3F7E-558E-46A3-BC1E-0C586EBBCFC6}"/>
              </a:ext>
            </a:extLst>
          </p:cNvPr>
          <p:cNvSpPr txBox="1">
            <a:spLocks noChangeArrowheads="1"/>
          </p:cNvSpPr>
          <p:nvPr/>
        </p:nvSpPr>
        <p:spPr bwMode="auto">
          <a:xfrm rot="-1586986">
            <a:off x="2827338" y="224313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
        <p:nvSpPr>
          <p:cNvPr id="656393" name="Text Box 9">
            <a:extLst>
              <a:ext uri="{FF2B5EF4-FFF2-40B4-BE49-F238E27FC236}">
                <a16:creationId xmlns:a16="http://schemas.microsoft.com/office/drawing/2014/main" id="{10EBFB69-E5F0-4B64-88C3-2EBA0A56123F}"/>
              </a:ext>
            </a:extLst>
          </p:cNvPr>
          <p:cNvSpPr txBox="1">
            <a:spLocks noChangeArrowheads="1"/>
          </p:cNvSpPr>
          <p:nvPr/>
        </p:nvSpPr>
        <p:spPr bwMode="auto">
          <a:xfrm rot="-1777892">
            <a:off x="1600200" y="243840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56394" name="Text Box 10">
            <a:extLst>
              <a:ext uri="{FF2B5EF4-FFF2-40B4-BE49-F238E27FC236}">
                <a16:creationId xmlns:a16="http://schemas.microsoft.com/office/drawing/2014/main" id="{4A4A74A9-8E76-404D-8AA2-8346B1F223CC}"/>
              </a:ext>
            </a:extLst>
          </p:cNvPr>
          <p:cNvSpPr txBox="1">
            <a:spLocks noChangeArrowheads="1"/>
          </p:cNvSpPr>
          <p:nvPr/>
        </p:nvSpPr>
        <p:spPr bwMode="auto">
          <a:xfrm rot="-1777892">
            <a:off x="1754188" y="27082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56395" name="Text Box 11">
            <a:extLst>
              <a:ext uri="{FF2B5EF4-FFF2-40B4-BE49-F238E27FC236}">
                <a16:creationId xmlns:a16="http://schemas.microsoft.com/office/drawing/2014/main" id="{131AE6E4-F10B-4EE2-A7AC-EF92F0C2C5D1}"/>
              </a:ext>
            </a:extLst>
          </p:cNvPr>
          <p:cNvSpPr txBox="1">
            <a:spLocks noChangeArrowheads="1"/>
          </p:cNvSpPr>
          <p:nvPr/>
        </p:nvSpPr>
        <p:spPr bwMode="auto">
          <a:xfrm rot="-1777892">
            <a:off x="1905000" y="29527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56396" name="Line 12">
            <a:extLst>
              <a:ext uri="{FF2B5EF4-FFF2-40B4-BE49-F238E27FC236}">
                <a16:creationId xmlns:a16="http://schemas.microsoft.com/office/drawing/2014/main" id="{F4C09809-21A5-42DF-9DF8-E7173F60ABF1}"/>
              </a:ext>
            </a:extLst>
          </p:cNvPr>
          <p:cNvSpPr>
            <a:spLocks noChangeShapeType="1"/>
          </p:cNvSpPr>
          <p:nvPr/>
        </p:nvSpPr>
        <p:spPr bwMode="auto">
          <a:xfrm>
            <a:off x="5170488" y="1019175"/>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6397" name="Text Box 13">
            <a:extLst>
              <a:ext uri="{FF2B5EF4-FFF2-40B4-BE49-F238E27FC236}">
                <a16:creationId xmlns:a16="http://schemas.microsoft.com/office/drawing/2014/main" id="{4FC186D1-5D69-41C9-AF8E-D7EFFC8BBA1B}"/>
              </a:ext>
            </a:extLst>
          </p:cNvPr>
          <p:cNvSpPr txBox="1">
            <a:spLocks noChangeArrowheads="1"/>
          </p:cNvSpPr>
          <p:nvPr/>
        </p:nvSpPr>
        <p:spPr bwMode="auto">
          <a:xfrm>
            <a:off x="5286375" y="973138"/>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r>
              <a:rPr lang="en-US" altLang="en-US" sz="2000"/>
              <a:t> Margin Width =</a:t>
            </a:r>
          </a:p>
        </p:txBody>
      </p:sp>
      <p:sp>
        <p:nvSpPr>
          <p:cNvPr id="656399" name="Oval 15">
            <a:extLst>
              <a:ext uri="{FF2B5EF4-FFF2-40B4-BE49-F238E27FC236}">
                <a16:creationId xmlns:a16="http://schemas.microsoft.com/office/drawing/2014/main" id="{B2974044-70DF-47F4-B6CF-F01801661ED4}"/>
              </a:ext>
            </a:extLst>
          </p:cNvPr>
          <p:cNvSpPr>
            <a:spLocks noChangeArrowheads="1"/>
          </p:cNvSpPr>
          <p:nvPr/>
        </p:nvSpPr>
        <p:spPr bwMode="auto">
          <a:xfrm>
            <a:off x="4483100" y="2022475"/>
            <a:ext cx="76200" cy="76200"/>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56400" name="Text Box 16">
            <a:extLst>
              <a:ext uri="{FF2B5EF4-FFF2-40B4-BE49-F238E27FC236}">
                <a16:creationId xmlns:a16="http://schemas.microsoft.com/office/drawing/2014/main" id="{88E87FFB-E8CF-45C8-9AE2-F2FE0AB7D16B}"/>
              </a:ext>
            </a:extLst>
          </p:cNvPr>
          <p:cNvSpPr txBox="1">
            <a:spLocks noChangeArrowheads="1"/>
          </p:cNvSpPr>
          <p:nvPr/>
        </p:nvSpPr>
        <p:spPr bwMode="auto">
          <a:xfrm>
            <a:off x="4583113" y="2006600"/>
            <a:ext cx="515937" cy="415925"/>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990099"/>
                </a:solidFill>
              </a:rPr>
              <a:t>x</a:t>
            </a:r>
            <a:r>
              <a:rPr lang="en-US" altLang="en-US" i="1" baseline="30000">
                <a:solidFill>
                  <a:srgbClr val="990099"/>
                </a:solidFill>
              </a:rPr>
              <a:t>-</a:t>
            </a:r>
          </a:p>
        </p:txBody>
      </p:sp>
      <p:sp>
        <p:nvSpPr>
          <p:cNvPr id="656401" name="Oval 17">
            <a:extLst>
              <a:ext uri="{FF2B5EF4-FFF2-40B4-BE49-F238E27FC236}">
                <a16:creationId xmlns:a16="http://schemas.microsoft.com/office/drawing/2014/main" id="{D9EE9A6E-8CA6-4AFF-85B5-A0B69212FCE3}"/>
              </a:ext>
            </a:extLst>
          </p:cNvPr>
          <p:cNvSpPr>
            <a:spLocks noChangeArrowheads="1"/>
          </p:cNvSpPr>
          <p:nvPr/>
        </p:nvSpPr>
        <p:spPr bwMode="auto">
          <a:xfrm>
            <a:off x="4189413" y="1460500"/>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56402" name="Text Box 18">
            <a:extLst>
              <a:ext uri="{FF2B5EF4-FFF2-40B4-BE49-F238E27FC236}">
                <a16:creationId xmlns:a16="http://schemas.microsoft.com/office/drawing/2014/main" id="{E6246981-95D5-451C-A122-AF756BA4668D}"/>
              </a:ext>
            </a:extLst>
          </p:cNvPr>
          <p:cNvSpPr txBox="1">
            <a:spLocks noChangeArrowheads="1"/>
          </p:cNvSpPr>
          <p:nvPr/>
        </p:nvSpPr>
        <p:spPr bwMode="auto">
          <a:xfrm>
            <a:off x="4300538" y="1022350"/>
            <a:ext cx="515937" cy="415925"/>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b="1" i="1">
                <a:solidFill>
                  <a:srgbClr val="CC3300"/>
                </a:solidFill>
              </a:rPr>
              <a:t>x</a:t>
            </a:r>
            <a:r>
              <a:rPr lang="en-US" altLang="en-US" i="1" baseline="30000">
                <a:solidFill>
                  <a:srgbClr val="CC3300"/>
                </a:solidFill>
              </a:rPr>
              <a:t>+</a:t>
            </a:r>
          </a:p>
        </p:txBody>
      </p:sp>
      <p:graphicFrame>
        <p:nvGraphicFramePr>
          <p:cNvPr id="656406" name="Object 22">
            <a:extLst>
              <a:ext uri="{FF2B5EF4-FFF2-40B4-BE49-F238E27FC236}">
                <a16:creationId xmlns:a16="http://schemas.microsoft.com/office/drawing/2014/main" id="{EE26F56A-7A40-45D2-A212-A58A84BAC7A8}"/>
              </a:ext>
            </a:extLst>
          </p:cNvPr>
          <p:cNvGraphicFramePr>
            <a:graphicFrameLocks noChangeAspect="1"/>
          </p:cNvGraphicFramePr>
          <p:nvPr/>
        </p:nvGraphicFramePr>
        <p:xfrm>
          <a:off x="7840663" y="842963"/>
          <a:ext cx="720725" cy="679450"/>
        </p:xfrm>
        <a:graphic>
          <a:graphicData uri="http://schemas.openxmlformats.org/presentationml/2006/ole">
            <mc:AlternateContent xmlns:mc="http://schemas.openxmlformats.org/markup-compatibility/2006">
              <mc:Choice xmlns:v="urn:schemas-microsoft-com:vml" Requires="v">
                <p:oleObj spid="_x0000_s656409" name="Equation" r:id="rId3" imgW="444240" imgH="419040" progId="Equation.3">
                  <p:embed/>
                </p:oleObj>
              </mc:Choice>
              <mc:Fallback>
                <p:oleObj name="Equation" r:id="rId3" imgW="444240" imgH="41904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0663" y="842963"/>
                        <a:ext cx="7207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54B001-8EDD-4449-96D1-C88DEC6B4471}"/>
              </a:ext>
            </a:extLst>
          </p:cNvPr>
          <p:cNvSpPr>
            <a:spLocks noGrp="1"/>
          </p:cNvSpPr>
          <p:nvPr>
            <p:ph type="ftr" sz="quarter" idx="10"/>
          </p:nvPr>
        </p:nvSpPr>
        <p:spPr/>
        <p:txBody>
          <a:bodyPr/>
          <a:lstStyle/>
          <a:p>
            <a:r>
              <a:rPr lang="en-US" altLang="en-US"/>
              <a:t>Copyright © 2001, 2003, Andrew W. Moore</a:t>
            </a:r>
          </a:p>
        </p:txBody>
      </p:sp>
      <p:sp>
        <p:nvSpPr>
          <p:cNvPr id="657410" name="Rectangle 2">
            <a:extLst>
              <a:ext uri="{FF2B5EF4-FFF2-40B4-BE49-F238E27FC236}">
                <a16:creationId xmlns:a16="http://schemas.microsoft.com/office/drawing/2014/main" id="{AC64D5F2-5E5E-4A9F-A093-1282220ECA8D}"/>
              </a:ext>
            </a:extLst>
          </p:cNvPr>
          <p:cNvSpPr>
            <a:spLocks noGrp="1" noChangeArrowheads="1"/>
          </p:cNvSpPr>
          <p:nvPr>
            <p:ph type="title"/>
          </p:nvPr>
        </p:nvSpPr>
        <p:spPr/>
        <p:txBody>
          <a:bodyPr/>
          <a:lstStyle/>
          <a:p>
            <a:r>
              <a:rPr lang="en-US" altLang="en-US" sz="4000"/>
              <a:t>Learning via Quadratic Programming</a:t>
            </a:r>
          </a:p>
        </p:txBody>
      </p:sp>
      <p:sp>
        <p:nvSpPr>
          <p:cNvPr id="657411" name="Rectangle 3">
            <a:extLst>
              <a:ext uri="{FF2B5EF4-FFF2-40B4-BE49-F238E27FC236}">
                <a16:creationId xmlns:a16="http://schemas.microsoft.com/office/drawing/2014/main" id="{EB2ED293-F74B-4F80-9971-F6A823FAF581}"/>
              </a:ext>
            </a:extLst>
          </p:cNvPr>
          <p:cNvSpPr>
            <a:spLocks noGrp="1" noChangeArrowheads="1"/>
          </p:cNvSpPr>
          <p:nvPr>
            <p:ph type="body" idx="1"/>
          </p:nvPr>
        </p:nvSpPr>
        <p:spPr>
          <a:xfrm>
            <a:off x="228600" y="762000"/>
            <a:ext cx="8574088" cy="1985963"/>
          </a:xfrm>
        </p:spPr>
        <p:txBody>
          <a:bodyPr/>
          <a:lstStyle/>
          <a:p>
            <a:r>
              <a:rPr lang="en-US" altLang="en-US"/>
              <a:t>QP is a well-studied class of optimization algorithms to maximize a quadratic function of some real-valued variables subject to linear constraints.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a:extLst>
              <a:ext uri="{FF2B5EF4-FFF2-40B4-BE49-F238E27FC236}">
                <a16:creationId xmlns:a16="http://schemas.microsoft.com/office/drawing/2014/main" id="{0A2D9002-86F5-48F8-8552-531CD593EEBD}"/>
              </a:ext>
            </a:extLst>
          </p:cNvPr>
          <p:cNvSpPr>
            <a:spLocks noGrp="1"/>
          </p:cNvSpPr>
          <p:nvPr>
            <p:ph type="ftr" sz="quarter" idx="10"/>
          </p:nvPr>
        </p:nvSpPr>
        <p:spPr/>
        <p:txBody>
          <a:bodyPr/>
          <a:lstStyle/>
          <a:p>
            <a:r>
              <a:rPr lang="en-US" altLang="en-US"/>
              <a:t>Copyright © 2001, 2003, Andrew W. Moore</a:t>
            </a:r>
          </a:p>
        </p:txBody>
      </p:sp>
      <p:sp>
        <p:nvSpPr>
          <p:cNvPr id="658434" name="Rectangle 2">
            <a:extLst>
              <a:ext uri="{FF2B5EF4-FFF2-40B4-BE49-F238E27FC236}">
                <a16:creationId xmlns:a16="http://schemas.microsoft.com/office/drawing/2014/main" id="{ABDB6D20-8A1E-4E0E-A1DB-AE8BD398C5BB}"/>
              </a:ext>
            </a:extLst>
          </p:cNvPr>
          <p:cNvSpPr>
            <a:spLocks noGrp="1" noChangeArrowheads="1"/>
          </p:cNvSpPr>
          <p:nvPr>
            <p:ph type="title"/>
          </p:nvPr>
        </p:nvSpPr>
        <p:spPr/>
        <p:txBody>
          <a:bodyPr/>
          <a:lstStyle/>
          <a:p>
            <a:r>
              <a:rPr lang="en-US" altLang="en-US" sz="4000"/>
              <a:t>Quadratic Programming</a:t>
            </a:r>
          </a:p>
        </p:txBody>
      </p:sp>
      <p:graphicFrame>
        <p:nvGraphicFramePr>
          <p:cNvPr id="658436" name="Object 4">
            <a:extLst>
              <a:ext uri="{FF2B5EF4-FFF2-40B4-BE49-F238E27FC236}">
                <a16:creationId xmlns:a16="http://schemas.microsoft.com/office/drawing/2014/main" id="{0E84783A-747E-4171-BD80-D84C381C59F5}"/>
              </a:ext>
            </a:extLst>
          </p:cNvPr>
          <p:cNvGraphicFramePr>
            <a:graphicFrameLocks noChangeAspect="1"/>
          </p:cNvGraphicFramePr>
          <p:nvPr/>
        </p:nvGraphicFramePr>
        <p:xfrm>
          <a:off x="1103313" y="549275"/>
          <a:ext cx="3641725" cy="946150"/>
        </p:xfrm>
        <a:graphic>
          <a:graphicData uri="http://schemas.openxmlformats.org/presentationml/2006/ole">
            <mc:AlternateContent xmlns:mc="http://schemas.openxmlformats.org/markup-compatibility/2006">
              <mc:Choice xmlns:v="urn:schemas-microsoft-com:vml" Requires="v">
                <p:oleObj spid="_x0000_s658455" name="Equation" r:id="rId3" imgW="1612800" imgH="419040" progId="Equation.3">
                  <p:embed/>
                </p:oleObj>
              </mc:Choice>
              <mc:Fallback>
                <p:oleObj name="Equation" r:id="rId3" imgW="161280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549275"/>
                        <a:ext cx="364172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8437" name="Text Box 5">
            <a:extLst>
              <a:ext uri="{FF2B5EF4-FFF2-40B4-BE49-F238E27FC236}">
                <a16:creationId xmlns:a16="http://schemas.microsoft.com/office/drawing/2014/main" id="{C871A52C-F924-43C7-A161-AACD41212E16}"/>
              </a:ext>
            </a:extLst>
          </p:cNvPr>
          <p:cNvSpPr txBox="1">
            <a:spLocks noChangeArrowheads="1"/>
          </p:cNvSpPr>
          <p:nvPr/>
        </p:nvSpPr>
        <p:spPr bwMode="auto">
          <a:xfrm>
            <a:off x="315913" y="857250"/>
            <a:ext cx="773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t>Find</a:t>
            </a:r>
          </a:p>
        </p:txBody>
      </p:sp>
      <p:graphicFrame>
        <p:nvGraphicFramePr>
          <p:cNvPr id="658439" name="Object 7">
            <a:extLst>
              <a:ext uri="{FF2B5EF4-FFF2-40B4-BE49-F238E27FC236}">
                <a16:creationId xmlns:a16="http://schemas.microsoft.com/office/drawing/2014/main" id="{9571CC4E-F398-4539-B286-11CDA197D581}"/>
              </a:ext>
            </a:extLst>
          </p:cNvPr>
          <p:cNvGraphicFramePr>
            <a:graphicFrameLocks noChangeAspect="1"/>
          </p:cNvGraphicFramePr>
          <p:nvPr/>
        </p:nvGraphicFramePr>
        <p:xfrm>
          <a:off x="2139950" y="1965325"/>
          <a:ext cx="4048125" cy="2068513"/>
        </p:xfrm>
        <a:graphic>
          <a:graphicData uri="http://schemas.openxmlformats.org/presentationml/2006/ole">
            <mc:AlternateContent xmlns:mc="http://schemas.openxmlformats.org/markup-compatibility/2006">
              <mc:Choice xmlns:v="urn:schemas-microsoft-com:vml" Requires="v">
                <p:oleObj spid="_x0000_s658456" name="Equation" r:id="rId5" imgW="1790640" imgH="914400" progId="Equation.3">
                  <p:embed/>
                </p:oleObj>
              </mc:Choice>
              <mc:Fallback>
                <p:oleObj name="Equation" r:id="rId5" imgW="1790640" imgH="914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9950" y="1965325"/>
                        <a:ext cx="4048125" cy="206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8440" name="Object 8">
            <a:extLst>
              <a:ext uri="{FF2B5EF4-FFF2-40B4-BE49-F238E27FC236}">
                <a16:creationId xmlns:a16="http://schemas.microsoft.com/office/drawing/2014/main" id="{E0AD35A1-B824-45C6-A316-145552DEC549}"/>
              </a:ext>
            </a:extLst>
          </p:cNvPr>
          <p:cNvGraphicFramePr>
            <a:graphicFrameLocks noChangeAspect="1"/>
          </p:cNvGraphicFramePr>
          <p:nvPr/>
        </p:nvGraphicFramePr>
        <p:xfrm>
          <a:off x="1812925" y="4240213"/>
          <a:ext cx="5654675" cy="2068512"/>
        </p:xfrm>
        <a:graphic>
          <a:graphicData uri="http://schemas.openxmlformats.org/presentationml/2006/ole">
            <mc:AlternateContent xmlns:mc="http://schemas.openxmlformats.org/markup-compatibility/2006">
              <mc:Choice xmlns:v="urn:schemas-microsoft-com:vml" Requires="v">
                <p:oleObj spid="_x0000_s658457" name="Equation" r:id="rId7" imgW="2501640" imgH="914400" progId="Equation.3">
                  <p:embed/>
                </p:oleObj>
              </mc:Choice>
              <mc:Fallback>
                <p:oleObj name="Equation" r:id="rId7" imgW="2501640" imgH="914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2925" y="4240213"/>
                        <a:ext cx="5654675" cy="206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8442" name="Text Box 10">
            <a:extLst>
              <a:ext uri="{FF2B5EF4-FFF2-40B4-BE49-F238E27FC236}">
                <a16:creationId xmlns:a16="http://schemas.microsoft.com/office/drawing/2014/main" id="{BBDA9556-CA58-42FB-B5C3-D919BD453621}"/>
              </a:ext>
            </a:extLst>
          </p:cNvPr>
          <p:cNvSpPr txBox="1">
            <a:spLocks noChangeArrowheads="1"/>
          </p:cNvSpPr>
          <p:nvPr/>
        </p:nvSpPr>
        <p:spPr bwMode="auto">
          <a:xfrm>
            <a:off x="165100" y="4030663"/>
            <a:ext cx="1957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And subject to</a:t>
            </a:r>
          </a:p>
        </p:txBody>
      </p:sp>
      <p:sp>
        <p:nvSpPr>
          <p:cNvPr id="658443" name="AutoShape 11">
            <a:extLst>
              <a:ext uri="{FF2B5EF4-FFF2-40B4-BE49-F238E27FC236}">
                <a16:creationId xmlns:a16="http://schemas.microsoft.com/office/drawing/2014/main" id="{6EBAE43A-2E96-4510-861F-0D53A16BA67D}"/>
              </a:ext>
            </a:extLst>
          </p:cNvPr>
          <p:cNvSpPr>
            <a:spLocks/>
          </p:cNvSpPr>
          <p:nvPr/>
        </p:nvSpPr>
        <p:spPr bwMode="auto">
          <a:xfrm flipH="1">
            <a:off x="6283325" y="2089150"/>
            <a:ext cx="315913" cy="1779588"/>
          </a:xfrm>
          <a:prstGeom prst="leftBrace">
            <a:avLst>
              <a:gd name="adj1" fmla="val 46943"/>
              <a:gd name="adj2" fmla="val 50000"/>
            </a:avLst>
          </a:prstGeom>
          <a:noFill/>
          <a:ln w="28575">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58444" name="Text Box 12">
            <a:extLst>
              <a:ext uri="{FF2B5EF4-FFF2-40B4-BE49-F238E27FC236}">
                <a16:creationId xmlns:a16="http://schemas.microsoft.com/office/drawing/2014/main" id="{FFB21780-E074-41D2-A5A8-9256D8C2E55F}"/>
              </a:ext>
            </a:extLst>
          </p:cNvPr>
          <p:cNvSpPr txBox="1">
            <a:spLocks noChangeArrowheads="1"/>
          </p:cNvSpPr>
          <p:nvPr/>
        </p:nvSpPr>
        <p:spPr bwMode="auto">
          <a:xfrm>
            <a:off x="6775450" y="2555875"/>
            <a:ext cx="222726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solidFill>
                  <a:schemeClr val="hlink"/>
                </a:solidFill>
              </a:rPr>
              <a:t>n</a:t>
            </a:r>
            <a:r>
              <a:rPr lang="en-US" altLang="en-US" sz="2000">
                <a:solidFill>
                  <a:schemeClr val="hlink"/>
                </a:solidFill>
              </a:rPr>
              <a:t> additional linear </a:t>
            </a:r>
            <a:r>
              <a:rPr lang="en-US" altLang="en-US" sz="2000" u="sng">
                <a:solidFill>
                  <a:schemeClr val="hlink"/>
                </a:solidFill>
              </a:rPr>
              <a:t>in</a:t>
            </a:r>
            <a:r>
              <a:rPr lang="en-US" altLang="en-US" sz="2000">
                <a:solidFill>
                  <a:schemeClr val="hlink"/>
                </a:solidFill>
              </a:rPr>
              <a:t>equality constraints</a:t>
            </a:r>
          </a:p>
        </p:txBody>
      </p:sp>
      <p:sp>
        <p:nvSpPr>
          <p:cNvPr id="658445" name="AutoShape 13">
            <a:extLst>
              <a:ext uri="{FF2B5EF4-FFF2-40B4-BE49-F238E27FC236}">
                <a16:creationId xmlns:a16="http://schemas.microsoft.com/office/drawing/2014/main" id="{89887549-0F57-44A4-9AA0-ADF855DA4D55}"/>
              </a:ext>
            </a:extLst>
          </p:cNvPr>
          <p:cNvSpPr>
            <a:spLocks/>
          </p:cNvSpPr>
          <p:nvPr/>
        </p:nvSpPr>
        <p:spPr bwMode="auto">
          <a:xfrm flipH="1">
            <a:off x="7373938" y="4375150"/>
            <a:ext cx="315912" cy="1779588"/>
          </a:xfrm>
          <a:prstGeom prst="leftBrace">
            <a:avLst>
              <a:gd name="adj1" fmla="val 46943"/>
              <a:gd name="adj2" fmla="val 50000"/>
            </a:avLst>
          </a:prstGeom>
          <a:noFill/>
          <a:ln w="28575">
            <a:solidFill>
              <a:schemeClr val="fo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58446" name="Text Box 14">
            <a:extLst>
              <a:ext uri="{FF2B5EF4-FFF2-40B4-BE49-F238E27FC236}">
                <a16:creationId xmlns:a16="http://schemas.microsoft.com/office/drawing/2014/main" id="{63D1CBAA-2652-4E9A-9E57-D56C8735AF31}"/>
              </a:ext>
            </a:extLst>
          </p:cNvPr>
          <p:cNvSpPr txBox="1">
            <a:spLocks noChangeArrowheads="1"/>
          </p:cNvSpPr>
          <p:nvPr/>
        </p:nvSpPr>
        <p:spPr bwMode="auto">
          <a:xfrm rot="-16200000">
            <a:off x="7217570" y="4672806"/>
            <a:ext cx="22272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solidFill>
                  <a:schemeClr val="folHlink"/>
                </a:solidFill>
              </a:rPr>
              <a:t>e</a:t>
            </a:r>
            <a:r>
              <a:rPr lang="en-US" altLang="en-US" sz="2000">
                <a:solidFill>
                  <a:schemeClr val="folHlink"/>
                </a:solidFill>
              </a:rPr>
              <a:t> additional linear </a:t>
            </a:r>
            <a:r>
              <a:rPr lang="en-US" altLang="en-US" sz="2000" u="sng">
                <a:solidFill>
                  <a:schemeClr val="folHlink"/>
                </a:solidFill>
              </a:rPr>
              <a:t>e</a:t>
            </a:r>
            <a:r>
              <a:rPr lang="en-US" altLang="en-US" sz="2000">
                <a:solidFill>
                  <a:schemeClr val="folHlink"/>
                </a:solidFill>
              </a:rPr>
              <a:t>quality constraints</a:t>
            </a:r>
          </a:p>
        </p:txBody>
      </p:sp>
      <p:sp>
        <p:nvSpPr>
          <p:cNvPr id="658449" name="Text Box 17">
            <a:extLst>
              <a:ext uri="{FF2B5EF4-FFF2-40B4-BE49-F238E27FC236}">
                <a16:creationId xmlns:a16="http://schemas.microsoft.com/office/drawing/2014/main" id="{3431B784-3DBB-4244-984F-02C8B8101E7A}"/>
              </a:ext>
            </a:extLst>
          </p:cNvPr>
          <p:cNvSpPr txBox="1">
            <a:spLocks noChangeArrowheads="1"/>
          </p:cNvSpPr>
          <p:nvPr/>
        </p:nvSpPr>
        <p:spPr bwMode="auto">
          <a:xfrm>
            <a:off x="6383338" y="765175"/>
            <a:ext cx="2600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solidFill>
                  <a:srgbClr val="990099"/>
                </a:solidFill>
              </a:rPr>
              <a:t>Quadratic criterion</a:t>
            </a:r>
          </a:p>
        </p:txBody>
      </p:sp>
      <p:sp>
        <p:nvSpPr>
          <p:cNvPr id="658450" name="Freeform 18">
            <a:extLst>
              <a:ext uri="{FF2B5EF4-FFF2-40B4-BE49-F238E27FC236}">
                <a16:creationId xmlns:a16="http://schemas.microsoft.com/office/drawing/2014/main" id="{26CC8863-6A1D-40C5-82C8-6ADA255CF207}"/>
              </a:ext>
            </a:extLst>
          </p:cNvPr>
          <p:cNvSpPr>
            <a:spLocks/>
          </p:cNvSpPr>
          <p:nvPr/>
        </p:nvSpPr>
        <p:spPr bwMode="auto">
          <a:xfrm>
            <a:off x="4833938" y="933450"/>
            <a:ext cx="1501775" cy="141288"/>
          </a:xfrm>
          <a:custGeom>
            <a:avLst/>
            <a:gdLst>
              <a:gd name="T0" fmla="*/ 1424 w 1424"/>
              <a:gd name="T1" fmla="*/ 0 h 59"/>
              <a:gd name="T2" fmla="*/ 1023 w 1424"/>
              <a:gd name="T3" fmla="*/ 53 h 59"/>
              <a:gd name="T4" fmla="*/ 310 w 1424"/>
              <a:gd name="T5" fmla="*/ 23 h 59"/>
              <a:gd name="T6" fmla="*/ 37 w 1424"/>
              <a:gd name="T7" fmla="*/ 31 h 59"/>
              <a:gd name="T8" fmla="*/ 0 w 1424"/>
              <a:gd name="T9" fmla="*/ 38 h 59"/>
            </a:gdLst>
            <a:ahLst/>
            <a:cxnLst>
              <a:cxn ang="0">
                <a:pos x="T0" y="T1"/>
              </a:cxn>
              <a:cxn ang="0">
                <a:pos x="T2" y="T3"/>
              </a:cxn>
              <a:cxn ang="0">
                <a:pos x="T4" y="T5"/>
              </a:cxn>
              <a:cxn ang="0">
                <a:pos x="T6" y="T7"/>
              </a:cxn>
              <a:cxn ang="0">
                <a:pos x="T8" y="T9"/>
              </a:cxn>
            </a:cxnLst>
            <a:rect l="0" t="0" r="r" b="b"/>
            <a:pathLst>
              <a:path w="1424" h="59">
                <a:moveTo>
                  <a:pt x="1424" y="0"/>
                </a:moveTo>
                <a:cubicBezTo>
                  <a:pt x="1291" y="35"/>
                  <a:pt x="1161" y="47"/>
                  <a:pt x="1023" y="53"/>
                </a:cubicBezTo>
                <a:cubicBezTo>
                  <a:pt x="779" y="50"/>
                  <a:pt x="548" y="59"/>
                  <a:pt x="310" y="23"/>
                </a:cubicBezTo>
                <a:cubicBezTo>
                  <a:pt x="219" y="26"/>
                  <a:pt x="128" y="27"/>
                  <a:pt x="37" y="31"/>
                </a:cubicBezTo>
                <a:cubicBezTo>
                  <a:pt x="24" y="32"/>
                  <a:pt x="0" y="38"/>
                  <a:pt x="0" y="38"/>
                </a:cubicBezTo>
              </a:path>
            </a:pathLst>
          </a:custGeom>
          <a:noFill/>
          <a:ln w="28575" cap="flat" cmpd="sng">
            <a:solidFill>
              <a:srgbClr val="990099"/>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8451" name="Text Box 19">
            <a:extLst>
              <a:ext uri="{FF2B5EF4-FFF2-40B4-BE49-F238E27FC236}">
                <a16:creationId xmlns:a16="http://schemas.microsoft.com/office/drawing/2014/main" id="{BFB61270-290F-448B-A0C7-4876D7C311C0}"/>
              </a:ext>
            </a:extLst>
          </p:cNvPr>
          <p:cNvSpPr txBox="1">
            <a:spLocks noChangeArrowheads="1"/>
          </p:cNvSpPr>
          <p:nvPr/>
        </p:nvSpPr>
        <p:spPr bwMode="auto">
          <a:xfrm>
            <a:off x="228600" y="2057400"/>
            <a:ext cx="1676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Subject to</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a:extLst>
              <a:ext uri="{FF2B5EF4-FFF2-40B4-BE49-F238E27FC236}">
                <a16:creationId xmlns:a16="http://schemas.microsoft.com/office/drawing/2014/main" id="{851EBD28-8CA4-49B4-8A0C-F232248C02FE}"/>
              </a:ext>
            </a:extLst>
          </p:cNvPr>
          <p:cNvSpPr>
            <a:spLocks noGrp="1"/>
          </p:cNvSpPr>
          <p:nvPr>
            <p:ph type="ftr" sz="quarter" idx="10"/>
          </p:nvPr>
        </p:nvSpPr>
        <p:spPr/>
        <p:txBody>
          <a:bodyPr/>
          <a:lstStyle/>
          <a:p>
            <a:r>
              <a:rPr lang="en-US" altLang="en-US"/>
              <a:t>Copyright © 2001, 2003, Andrew W. Moore</a:t>
            </a:r>
          </a:p>
        </p:txBody>
      </p:sp>
      <p:sp>
        <p:nvSpPr>
          <p:cNvPr id="659458" name="Rectangle 2">
            <a:extLst>
              <a:ext uri="{FF2B5EF4-FFF2-40B4-BE49-F238E27FC236}">
                <a16:creationId xmlns:a16="http://schemas.microsoft.com/office/drawing/2014/main" id="{526503AF-77BD-4D9C-9094-8B092B14B6BF}"/>
              </a:ext>
            </a:extLst>
          </p:cNvPr>
          <p:cNvSpPr>
            <a:spLocks noGrp="1" noChangeArrowheads="1"/>
          </p:cNvSpPr>
          <p:nvPr>
            <p:ph type="title"/>
          </p:nvPr>
        </p:nvSpPr>
        <p:spPr/>
        <p:txBody>
          <a:bodyPr/>
          <a:lstStyle/>
          <a:p>
            <a:r>
              <a:rPr lang="en-US" altLang="en-US" sz="4000"/>
              <a:t>Quadratic Programming</a:t>
            </a:r>
          </a:p>
        </p:txBody>
      </p:sp>
      <p:graphicFrame>
        <p:nvGraphicFramePr>
          <p:cNvPr id="659459" name="Object 3">
            <a:extLst>
              <a:ext uri="{FF2B5EF4-FFF2-40B4-BE49-F238E27FC236}">
                <a16:creationId xmlns:a16="http://schemas.microsoft.com/office/drawing/2014/main" id="{93DAD3C0-76D6-458E-9550-B8026A62997F}"/>
              </a:ext>
            </a:extLst>
          </p:cNvPr>
          <p:cNvGraphicFramePr>
            <a:graphicFrameLocks noChangeAspect="1"/>
          </p:cNvGraphicFramePr>
          <p:nvPr/>
        </p:nvGraphicFramePr>
        <p:xfrm>
          <a:off x="1103313" y="549275"/>
          <a:ext cx="3641725" cy="946150"/>
        </p:xfrm>
        <a:graphic>
          <a:graphicData uri="http://schemas.openxmlformats.org/presentationml/2006/ole">
            <mc:AlternateContent xmlns:mc="http://schemas.openxmlformats.org/markup-compatibility/2006">
              <mc:Choice xmlns:v="urn:schemas-microsoft-com:vml" Requires="v">
                <p:oleObj spid="_x0000_s659477" name="Equation" r:id="rId3" imgW="1612800" imgH="419040" progId="Equation.3">
                  <p:embed/>
                </p:oleObj>
              </mc:Choice>
              <mc:Fallback>
                <p:oleObj name="Equation" r:id="rId3" imgW="161280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549275"/>
                        <a:ext cx="364172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9460" name="Text Box 4">
            <a:extLst>
              <a:ext uri="{FF2B5EF4-FFF2-40B4-BE49-F238E27FC236}">
                <a16:creationId xmlns:a16="http://schemas.microsoft.com/office/drawing/2014/main" id="{E6DA248E-3F58-4A6D-B83D-8FCD25399DF6}"/>
              </a:ext>
            </a:extLst>
          </p:cNvPr>
          <p:cNvSpPr txBox="1">
            <a:spLocks noChangeArrowheads="1"/>
          </p:cNvSpPr>
          <p:nvPr/>
        </p:nvSpPr>
        <p:spPr bwMode="auto">
          <a:xfrm>
            <a:off x="315913" y="857250"/>
            <a:ext cx="773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t>Find</a:t>
            </a:r>
          </a:p>
        </p:txBody>
      </p:sp>
      <p:sp>
        <p:nvSpPr>
          <p:cNvPr id="659461" name="Text Box 5">
            <a:extLst>
              <a:ext uri="{FF2B5EF4-FFF2-40B4-BE49-F238E27FC236}">
                <a16:creationId xmlns:a16="http://schemas.microsoft.com/office/drawing/2014/main" id="{7801EFC7-AB6B-4A15-94FD-1C2649FBFD8C}"/>
              </a:ext>
            </a:extLst>
          </p:cNvPr>
          <p:cNvSpPr txBox="1">
            <a:spLocks noChangeArrowheads="1"/>
          </p:cNvSpPr>
          <p:nvPr/>
        </p:nvSpPr>
        <p:spPr bwMode="auto">
          <a:xfrm>
            <a:off x="228600" y="2057400"/>
            <a:ext cx="1676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Subject to</a:t>
            </a:r>
          </a:p>
        </p:txBody>
      </p:sp>
      <p:graphicFrame>
        <p:nvGraphicFramePr>
          <p:cNvPr id="659462" name="Object 6">
            <a:extLst>
              <a:ext uri="{FF2B5EF4-FFF2-40B4-BE49-F238E27FC236}">
                <a16:creationId xmlns:a16="http://schemas.microsoft.com/office/drawing/2014/main" id="{C31F8120-8306-423F-8027-8E4BA0D0D164}"/>
              </a:ext>
            </a:extLst>
          </p:cNvPr>
          <p:cNvGraphicFramePr>
            <a:graphicFrameLocks noChangeAspect="1"/>
          </p:cNvGraphicFramePr>
          <p:nvPr/>
        </p:nvGraphicFramePr>
        <p:xfrm>
          <a:off x="2139950" y="1965325"/>
          <a:ext cx="4048125" cy="2068513"/>
        </p:xfrm>
        <a:graphic>
          <a:graphicData uri="http://schemas.openxmlformats.org/presentationml/2006/ole">
            <mc:AlternateContent xmlns:mc="http://schemas.openxmlformats.org/markup-compatibility/2006">
              <mc:Choice xmlns:v="urn:schemas-microsoft-com:vml" Requires="v">
                <p:oleObj spid="_x0000_s659478" name="Equation" r:id="rId5" imgW="1790640" imgH="914400" progId="Equation.3">
                  <p:embed/>
                </p:oleObj>
              </mc:Choice>
              <mc:Fallback>
                <p:oleObj name="Equation" r:id="rId5" imgW="1790640" imgH="914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9950" y="1965325"/>
                        <a:ext cx="4048125" cy="206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9463" name="Object 7">
            <a:extLst>
              <a:ext uri="{FF2B5EF4-FFF2-40B4-BE49-F238E27FC236}">
                <a16:creationId xmlns:a16="http://schemas.microsoft.com/office/drawing/2014/main" id="{C0DC1876-F20E-4873-91DB-CC4A2021E04C}"/>
              </a:ext>
            </a:extLst>
          </p:cNvPr>
          <p:cNvGraphicFramePr>
            <a:graphicFrameLocks noChangeAspect="1"/>
          </p:cNvGraphicFramePr>
          <p:nvPr/>
        </p:nvGraphicFramePr>
        <p:xfrm>
          <a:off x="1812925" y="4240213"/>
          <a:ext cx="5654675" cy="2068512"/>
        </p:xfrm>
        <a:graphic>
          <a:graphicData uri="http://schemas.openxmlformats.org/presentationml/2006/ole">
            <mc:AlternateContent xmlns:mc="http://schemas.openxmlformats.org/markup-compatibility/2006">
              <mc:Choice xmlns:v="urn:schemas-microsoft-com:vml" Requires="v">
                <p:oleObj spid="_x0000_s659479" name="Equation" r:id="rId7" imgW="2501640" imgH="914400" progId="Equation.3">
                  <p:embed/>
                </p:oleObj>
              </mc:Choice>
              <mc:Fallback>
                <p:oleObj name="Equation" r:id="rId7" imgW="2501640" imgH="914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2925" y="4240213"/>
                        <a:ext cx="5654675" cy="206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9464" name="Text Box 8">
            <a:extLst>
              <a:ext uri="{FF2B5EF4-FFF2-40B4-BE49-F238E27FC236}">
                <a16:creationId xmlns:a16="http://schemas.microsoft.com/office/drawing/2014/main" id="{4C4EFD8E-2AF3-4541-BD21-D535782BF43B}"/>
              </a:ext>
            </a:extLst>
          </p:cNvPr>
          <p:cNvSpPr txBox="1">
            <a:spLocks noChangeArrowheads="1"/>
          </p:cNvSpPr>
          <p:nvPr/>
        </p:nvSpPr>
        <p:spPr bwMode="auto">
          <a:xfrm>
            <a:off x="165100" y="4030663"/>
            <a:ext cx="1957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And subject to</a:t>
            </a:r>
          </a:p>
        </p:txBody>
      </p:sp>
      <p:sp>
        <p:nvSpPr>
          <p:cNvPr id="659465" name="AutoShape 9">
            <a:extLst>
              <a:ext uri="{FF2B5EF4-FFF2-40B4-BE49-F238E27FC236}">
                <a16:creationId xmlns:a16="http://schemas.microsoft.com/office/drawing/2014/main" id="{775DB05C-F785-48A7-805E-620E9076B9D6}"/>
              </a:ext>
            </a:extLst>
          </p:cNvPr>
          <p:cNvSpPr>
            <a:spLocks/>
          </p:cNvSpPr>
          <p:nvPr/>
        </p:nvSpPr>
        <p:spPr bwMode="auto">
          <a:xfrm flipH="1">
            <a:off x="6283325" y="2089150"/>
            <a:ext cx="315913" cy="1779588"/>
          </a:xfrm>
          <a:prstGeom prst="leftBrace">
            <a:avLst>
              <a:gd name="adj1" fmla="val 46943"/>
              <a:gd name="adj2" fmla="val 50000"/>
            </a:avLst>
          </a:prstGeom>
          <a:noFill/>
          <a:ln w="28575">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59466" name="Text Box 10">
            <a:extLst>
              <a:ext uri="{FF2B5EF4-FFF2-40B4-BE49-F238E27FC236}">
                <a16:creationId xmlns:a16="http://schemas.microsoft.com/office/drawing/2014/main" id="{28112DEF-0B51-4188-83C8-264D0D7238E8}"/>
              </a:ext>
            </a:extLst>
          </p:cNvPr>
          <p:cNvSpPr txBox="1">
            <a:spLocks noChangeArrowheads="1"/>
          </p:cNvSpPr>
          <p:nvPr/>
        </p:nvSpPr>
        <p:spPr bwMode="auto">
          <a:xfrm>
            <a:off x="6775450" y="2555875"/>
            <a:ext cx="222726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solidFill>
                  <a:schemeClr val="hlink"/>
                </a:solidFill>
              </a:rPr>
              <a:t>n</a:t>
            </a:r>
            <a:r>
              <a:rPr lang="en-US" altLang="en-US" sz="2000">
                <a:solidFill>
                  <a:schemeClr val="hlink"/>
                </a:solidFill>
              </a:rPr>
              <a:t> additional linear </a:t>
            </a:r>
            <a:r>
              <a:rPr lang="en-US" altLang="en-US" sz="2000" u="sng">
                <a:solidFill>
                  <a:schemeClr val="hlink"/>
                </a:solidFill>
              </a:rPr>
              <a:t>in</a:t>
            </a:r>
            <a:r>
              <a:rPr lang="en-US" altLang="en-US" sz="2000">
                <a:solidFill>
                  <a:schemeClr val="hlink"/>
                </a:solidFill>
              </a:rPr>
              <a:t>equality constraints</a:t>
            </a:r>
          </a:p>
        </p:txBody>
      </p:sp>
      <p:sp>
        <p:nvSpPr>
          <p:cNvPr id="659467" name="AutoShape 11">
            <a:extLst>
              <a:ext uri="{FF2B5EF4-FFF2-40B4-BE49-F238E27FC236}">
                <a16:creationId xmlns:a16="http://schemas.microsoft.com/office/drawing/2014/main" id="{FF62559F-DD3B-4D9E-A7E0-980C2D823E66}"/>
              </a:ext>
            </a:extLst>
          </p:cNvPr>
          <p:cNvSpPr>
            <a:spLocks/>
          </p:cNvSpPr>
          <p:nvPr/>
        </p:nvSpPr>
        <p:spPr bwMode="auto">
          <a:xfrm flipH="1">
            <a:off x="7373938" y="4375150"/>
            <a:ext cx="315912" cy="1779588"/>
          </a:xfrm>
          <a:prstGeom prst="leftBrace">
            <a:avLst>
              <a:gd name="adj1" fmla="val 46943"/>
              <a:gd name="adj2" fmla="val 50000"/>
            </a:avLst>
          </a:prstGeom>
          <a:noFill/>
          <a:ln w="28575">
            <a:solidFill>
              <a:schemeClr val="fo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59468" name="Text Box 12">
            <a:extLst>
              <a:ext uri="{FF2B5EF4-FFF2-40B4-BE49-F238E27FC236}">
                <a16:creationId xmlns:a16="http://schemas.microsoft.com/office/drawing/2014/main" id="{B2DBF9BB-D8E2-4804-AF22-73E1BE9927C2}"/>
              </a:ext>
            </a:extLst>
          </p:cNvPr>
          <p:cNvSpPr txBox="1">
            <a:spLocks noChangeArrowheads="1"/>
          </p:cNvSpPr>
          <p:nvPr/>
        </p:nvSpPr>
        <p:spPr bwMode="auto">
          <a:xfrm rot="-16200000">
            <a:off x="7217570" y="4672806"/>
            <a:ext cx="22272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solidFill>
                  <a:schemeClr val="folHlink"/>
                </a:solidFill>
              </a:rPr>
              <a:t>e</a:t>
            </a:r>
            <a:r>
              <a:rPr lang="en-US" altLang="en-US" sz="2000">
                <a:solidFill>
                  <a:schemeClr val="folHlink"/>
                </a:solidFill>
              </a:rPr>
              <a:t> additional linear </a:t>
            </a:r>
            <a:r>
              <a:rPr lang="en-US" altLang="en-US" sz="2000" u="sng">
                <a:solidFill>
                  <a:schemeClr val="folHlink"/>
                </a:solidFill>
              </a:rPr>
              <a:t>e</a:t>
            </a:r>
            <a:r>
              <a:rPr lang="en-US" altLang="en-US" sz="2000">
                <a:solidFill>
                  <a:schemeClr val="folHlink"/>
                </a:solidFill>
              </a:rPr>
              <a:t>quality constraints</a:t>
            </a:r>
          </a:p>
        </p:txBody>
      </p:sp>
      <p:sp>
        <p:nvSpPr>
          <p:cNvPr id="659471" name="Text Box 15">
            <a:extLst>
              <a:ext uri="{FF2B5EF4-FFF2-40B4-BE49-F238E27FC236}">
                <a16:creationId xmlns:a16="http://schemas.microsoft.com/office/drawing/2014/main" id="{7A3A8707-614B-4CE9-933D-81C5265D0D4C}"/>
              </a:ext>
            </a:extLst>
          </p:cNvPr>
          <p:cNvSpPr txBox="1">
            <a:spLocks noChangeArrowheads="1"/>
          </p:cNvSpPr>
          <p:nvPr/>
        </p:nvSpPr>
        <p:spPr bwMode="auto">
          <a:xfrm>
            <a:off x="6383338" y="765175"/>
            <a:ext cx="2600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solidFill>
                  <a:srgbClr val="990099"/>
                </a:solidFill>
              </a:rPr>
              <a:t>Quadratic criterion</a:t>
            </a:r>
          </a:p>
        </p:txBody>
      </p:sp>
      <p:sp>
        <p:nvSpPr>
          <p:cNvPr id="659472" name="Freeform 16">
            <a:extLst>
              <a:ext uri="{FF2B5EF4-FFF2-40B4-BE49-F238E27FC236}">
                <a16:creationId xmlns:a16="http://schemas.microsoft.com/office/drawing/2014/main" id="{B0931EA8-039E-4C18-B4CC-A5905D7B750E}"/>
              </a:ext>
            </a:extLst>
          </p:cNvPr>
          <p:cNvSpPr>
            <a:spLocks/>
          </p:cNvSpPr>
          <p:nvPr/>
        </p:nvSpPr>
        <p:spPr bwMode="auto">
          <a:xfrm>
            <a:off x="4833938" y="933450"/>
            <a:ext cx="1501775" cy="141288"/>
          </a:xfrm>
          <a:custGeom>
            <a:avLst/>
            <a:gdLst>
              <a:gd name="T0" fmla="*/ 1424 w 1424"/>
              <a:gd name="T1" fmla="*/ 0 h 59"/>
              <a:gd name="T2" fmla="*/ 1023 w 1424"/>
              <a:gd name="T3" fmla="*/ 53 h 59"/>
              <a:gd name="T4" fmla="*/ 310 w 1424"/>
              <a:gd name="T5" fmla="*/ 23 h 59"/>
              <a:gd name="T6" fmla="*/ 37 w 1424"/>
              <a:gd name="T7" fmla="*/ 31 h 59"/>
              <a:gd name="T8" fmla="*/ 0 w 1424"/>
              <a:gd name="T9" fmla="*/ 38 h 59"/>
            </a:gdLst>
            <a:ahLst/>
            <a:cxnLst>
              <a:cxn ang="0">
                <a:pos x="T0" y="T1"/>
              </a:cxn>
              <a:cxn ang="0">
                <a:pos x="T2" y="T3"/>
              </a:cxn>
              <a:cxn ang="0">
                <a:pos x="T4" y="T5"/>
              </a:cxn>
              <a:cxn ang="0">
                <a:pos x="T6" y="T7"/>
              </a:cxn>
              <a:cxn ang="0">
                <a:pos x="T8" y="T9"/>
              </a:cxn>
            </a:cxnLst>
            <a:rect l="0" t="0" r="r" b="b"/>
            <a:pathLst>
              <a:path w="1424" h="59">
                <a:moveTo>
                  <a:pt x="1424" y="0"/>
                </a:moveTo>
                <a:cubicBezTo>
                  <a:pt x="1291" y="35"/>
                  <a:pt x="1161" y="47"/>
                  <a:pt x="1023" y="53"/>
                </a:cubicBezTo>
                <a:cubicBezTo>
                  <a:pt x="779" y="50"/>
                  <a:pt x="548" y="59"/>
                  <a:pt x="310" y="23"/>
                </a:cubicBezTo>
                <a:cubicBezTo>
                  <a:pt x="219" y="26"/>
                  <a:pt x="128" y="27"/>
                  <a:pt x="37" y="31"/>
                </a:cubicBezTo>
                <a:cubicBezTo>
                  <a:pt x="24" y="32"/>
                  <a:pt x="0" y="38"/>
                  <a:pt x="0" y="38"/>
                </a:cubicBezTo>
              </a:path>
            </a:pathLst>
          </a:custGeom>
          <a:noFill/>
          <a:ln w="28575" cap="flat" cmpd="sng">
            <a:solidFill>
              <a:srgbClr val="990099"/>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59473" name="AutoShape 17">
            <a:extLst>
              <a:ext uri="{FF2B5EF4-FFF2-40B4-BE49-F238E27FC236}">
                <a16:creationId xmlns:a16="http://schemas.microsoft.com/office/drawing/2014/main" id="{8A019311-3A71-40EB-9424-D84EAD8F92B4}"/>
              </a:ext>
            </a:extLst>
          </p:cNvPr>
          <p:cNvSpPr>
            <a:spLocks noChangeArrowheads="1"/>
          </p:cNvSpPr>
          <p:nvPr/>
        </p:nvSpPr>
        <p:spPr bwMode="auto">
          <a:xfrm rot="-578131">
            <a:off x="758825" y="1270000"/>
            <a:ext cx="7505700" cy="5006975"/>
          </a:xfrm>
          <a:prstGeom prst="star32">
            <a:avLst>
              <a:gd name="adj" fmla="val 37500"/>
            </a:avLst>
          </a:prstGeom>
          <a:solidFill>
            <a:schemeClr val="accent2"/>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t>There exist algorithms for finding such constrained quadratic optima much more efficiently and reliably than gradient ascent.</a:t>
            </a:r>
          </a:p>
          <a:p>
            <a:pPr algn="ctr">
              <a:spcBef>
                <a:spcPct val="50000"/>
              </a:spcBef>
            </a:pPr>
            <a:r>
              <a:rPr lang="en-US" altLang="en-US" sz="2000"/>
              <a:t>(But they are very fiddly…you probably don’t want to write one yourself)</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a:extLst>
              <a:ext uri="{FF2B5EF4-FFF2-40B4-BE49-F238E27FC236}">
                <a16:creationId xmlns:a16="http://schemas.microsoft.com/office/drawing/2014/main" id="{9928FAE7-227D-4ADA-8D2C-369087B1C2AD}"/>
              </a:ext>
            </a:extLst>
          </p:cNvPr>
          <p:cNvSpPr>
            <a:spLocks noGrp="1"/>
          </p:cNvSpPr>
          <p:nvPr>
            <p:ph type="ftr" sz="quarter" idx="10"/>
          </p:nvPr>
        </p:nvSpPr>
        <p:spPr/>
        <p:txBody>
          <a:bodyPr/>
          <a:lstStyle/>
          <a:p>
            <a:r>
              <a:rPr lang="en-US" altLang="en-US"/>
              <a:t>Copyright © 2001, 2003, Andrew W. Moore</a:t>
            </a:r>
          </a:p>
        </p:txBody>
      </p:sp>
      <p:sp>
        <p:nvSpPr>
          <p:cNvPr id="661506" name="Rectangle 2">
            <a:extLst>
              <a:ext uri="{FF2B5EF4-FFF2-40B4-BE49-F238E27FC236}">
                <a16:creationId xmlns:a16="http://schemas.microsoft.com/office/drawing/2014/main" id="{24A0A2B0-9E8E-4FA7-9A80-12C7A8447D01}"/>
              </a:ext>
            </a:extLst>
          </p:cNvPr>
          <p:cNvSpPr>
            <a:spLocks noGrp="1" noChangeArrowheads="1"/>
          </p:cNvSpPr>
          <p:nvPr>
            <p:ph type="title"/>
          </p:nvPr>
        </p:nvSpPr>
        <p:spPr/>
        <p:txBody>
          <a:bodyPr/>
          <a:lstStyle/>
          <a:p>
            <a:r>
              <a:rPr lang="en-US" altLang="en-US" sz="3600"/>
              <a:t>Learning the Maximum Margin Classifier</a:t>
            </a:r>
          </a:p>
        </p:txBody>
      </p:sp>
      <p:sp>
        <p:nvSpPr>
          <p:cNvPr id="661508" name="Line 4">
            <a:extLst>
              <a:ext uri="{FF2B5EF4-FFF2-40B4-BE49-F238E27FC236}">
                <a16:creationId xmlns:a16="http://schemas.microsoft.com/office/drawing/2014/main" id="{552F7A15-9972-4275-A917-FBDDE8F98EBA}"/>
              </a:ext>
            </a:extLst>
          </p:cNvPr>
          <p:cNvSpPr>
            <a:spLocks noChangeShapeType="1"/>
          </p:cNvSpPr>
          <p:nvPr/>
        </p:nvSpPr>
        <p:spPr bwMode="auto">
          <a:xfrm rot="-23199335">
            <a:off x="862013" y="1674813"/>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1509" name="Line 5">
            <a:extLst>
              <a:ext uri="{FF2B5EF4-FFF2-40B4-BE49-F238E27FC236}">
                <a16:creationId xmlns:a16="http://schemas.microsoft.com/office/drawing/2014/main" id="{B27BDCCC-BD42-4292-B0A7-83D05824C5A3}"/>
              </a:ext>
            </a:extLst>
          </p:cNvPr>
          <p:cNvSpPr>
            <a:spLocks noChangeShapeType="1"/>
          </p:cNvSpPr>
          <p:nvPr/>
        </p:nvSpPr>
        <p:spPr bwMode="auto">
          <a:xfrm rot="-23199335">
            <a:off x="1008063" y="1965325"/>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1510" name="Line 6">
            <a:extLst>
              <a:ext uri="{FF2B5EF4-FFF2-40B4-BE49-F238E27FC236}">
                <a16:creationId xmlns:a16="http://schemas.microsoft.com/office/drawing/2014/main" id="{FA49E1CE-D53B-4335-8256-E68FD48EBE1F}"/>
              </a:ext>
            </a:extLst>
          </p:cNvPr>
          <p:cNvSpPr>
            <a:spLocks noChangeShapeType="1"/>
          </p:cNvSpPr>
          <p:nvPr/>
        </p:nvSpPr>
        <p:spPr bwMode="auto">
          <a:xfrm rot="-23199335">
            <a:off x="1152525" y="2254250"/>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1511" name="Text Box 7">
            <a:extLst>
              <a:ext uri="{FF2B5EF4-FFF2-40B4-BE49-F238E27FC236}">
                <a16:creationId xmlns:a16="http://schemas.microsoft.com/office/drawing/2014/main" id="{E92F8C7A-3758-4A9D-9597-6C8A0756B7C7}"/>
              </a:ext>
            </a:extLst>
          </p:cNvPr>
          <p:cNvSpPr txBox="1">
            <a:spLocks noChangeArrowheads="1"/>
          </p:cNvSpPr>
          <p:nvPr/>
        </p:nvSpPr>
        <p:spPr bwMode="auto">
          <a:xfrm rot="-1586986">
            <a:off x="322263" y="1184275"/>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61512" name="Text Box 8">
            <a:extLst>
              <a:ext uri="{FF2B5EF4-FFF2-40B4-BE49-F238E27FC236}">
                <a16:creationId xmlns:a16="http://schemas.microsoft.com/office/drawing/2014/main" id="{4A26F3F1-BE49-4778-BA14-3FC55C2AAE90}"/>
              </a:ext>
            </a:extLst>
          </p:cNvPr>
          <p:cNvSpPr txBox="1">
            <a:spLocks noChangeArrowheads="1"/>
          </p:cNvSpPr>
          <p:nvPr/>
        </p:nvSpPr>
        <p:spPr bwMode="auto">
          <a:xfrm rot="-1586986">
            <a:off x="1397000" y="2208213"/>
            <a:ext cx="288766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
        <p:nvSpPr>
          <p:cNvPr id="661513" name="Text Box 9">
            <a:extLst>
              <a:ext uri="{FF2B5EF4-FFF2-40B4-BE49-F238E27FC236}">
                <a16:creationId xmlns:a16="http://schemas.microsoft.com/office/drawing/2014/main" id="{4149F412-730F-41A3-8E95-56BCAD9D9F80}"/>
              </a:ext>
            </a:extLst>
          </p:cNvPr>
          <p:cNvSpPr txBox="1">
            <a:spLocks noChangeArrowheads="1"/>
          </p:cNvSpPr>
          <p:nvPr/>
        </p:nvSpPr>
        <p:spPr bwMode="auto">
          <a:xfrm rot="-1777892">
            <a:off x="169863" y="24034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61514" name="Text Box 10">
            <a:extLst>
              <a:ext uri="{FF2B5EF4-FFF2-40B4-BE49-F238E27FC236}">
                <a16:creationId xmlns:a16="http://schemas.microsoft.com/office/drawing/2014/main" id="{63C9D9A9-8C9D-4B24-B2F6-317BD132549D}"/>
              </a:ext>
            </a:extLst>
          </p:cNvPr>
          <p:cNvSpPr txBox="1">
            <a:spLocks noChangeArrowheads="1"/>
          </p:cNvSpPr>
          <p:nvPr/>
        </p:nvSpPr>
        <p:spPr bwMode="auto">
          <a:xfrm rot="-1777892">
            <a:off x="323850" y="26733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61515" name="Text Box 11">
            <a:extLst>
              <a:ext uri="{FF2B5EF4-FFF2-40B4-BE49-F238E27FC236}">
                <a16:creationId xmlns:a16="http://schemas.microsoft.com/office/drawing/2014/main" id="{661AB391-8BF4-4C18-B369-CD446D05526F}"/>
              </a:ext>
            </a:extLst>
          </p:cNvPr>
          <p:cNvSpPr txBox="1">
            <a:spLocks noChangeArrowheads="1"/>
          </p:cNvSpPr>
          <p:nvPr/>
        </p:nvSpPr>
        <p:spPr bwMode="auto">
          <a:xfrm rot="-1777892">
            <a:off x="474663" y="291782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61516" name="Line 12">
            <a:extLst>
              <a:ext uri="{FF2B5EF4-FFF2-40B4-BE49-F238E27FC236}">
                <a16:creationId xmlns:a16="http://schemas.microsoft.com/office/drawing/2014/main" id="{28C92807-DF1E-4558-BF87-7B4B5B9D1491}"/>
              </a:ext>
            </a:extLst>
          </p:cNvPr>
          <p:cNvSpPr>
            <a:spLocks noChangeShapeType="1"/>
          </p:cNvSpPr>
          <p:nvPr/>
        </p:nvSpPr>
        <p:spPr bwMode="auto">
          <a:xfrm>
            <a:off x="3740150" y="984250"/>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1517" name="Text Box 13">
            <a:extLst>
              <a:ext uri="{FF2B5EF4-FFF2-40B4-BE49-F238E27FC236}">
                <a16:creationId xmlns:a16="http://schemas.microsoft.com/office/drawing/2014/main" id="{937FF352-E1E2-4C63-A9D5-181FAC10A413}"/>
              </a:ext>
            </a:extLst>
          </p:cNvPr>
          <p:cNvSpPr txBox="1">
            <a:spLocks noChangeArrowheads="1"/>
          </p:cNvSpPr>
          <p:nvPr/>
        </p:nvSpPr>
        <p:spPr bwMode="auto">
          <a:xfrm>
            <a:off x="3890963" y="773113"/>
            <a:ext cx="646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endParaRPr lang="en-US" altLang="en-US" sz="2000"/>
          </a:p>
        </p:txBody>
      </p:sp>
      <p:sp>
        <p:nvSpPr>
          <p:cNvPr id="661518" name="Oval 14">
            <a:extLst>
              <a:ext uri="{FF2B5EF4-FFF2-40B4-BE49-F238E27FC236}">
                <a16:creationId xmlns:a16="http://schemas.microsoft.com/office/drawing/2014/main" id="{6AC9FB2D-CDA6-4FF3-B389-859F46CD344B}"/>
              </a:ext>
            </a:extLst>
          </p:cNvPr>
          <p:cNvSpPr>
            <a:spLocks noChangeArrowheads="1"/>
          </p:cNvSpPr>
          <p:nvPr/>
        </p:nvSpPr>
        <p:spPr bwMode="auto">
          <a:xfrm>
            <a:off x="3954463" y="232092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1519" name="Oval 15">
            <a:extLst>
              <a:ext uri="{FF2B5EF4-FFF2-40B4-BE49-F238E27FC236}">
                <a16:creationId xmlns:a16="http://schemas.microsoft.com/office/drawing/2014/main" id="{0575A543-88EE-4451-B634-E0CA6544E47B}"/>
              </a:ext>
            </a:extLst>
          </p:cNvPr>
          <p:cNvSpPr>
            <a:spLocks noChangeArrowheads="1"/>
          </p:cNvSpPr>
          <p:nvPr/>
        </p:nvSpPr>
        <p:spPr bwMode="auto">
          <a:xfrm>
            <a:off x="1574800" y="113188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61520" name="Object 16">
            <a:extLst>
              <a:ext uri="{FF2B5EF4-FFF2-40B4-BE49-F238E27FC236}">
                <a16:creationId xmlns:a16="http://schemas.microsoft.com/office/drawing/2014/main" id="{77E55A5E-18B4-4206-B19E-9D80AB7945C8}"/>
              </a:ext>
            </a:extLst>
          </p:cNvPr>
          <p:cNvGraphicFramePr>
            <a:graphicFrameLocks noChangeAspect="1"/>
          </p:cNvGraphicFramePr>
          <p:nvPr/>
        </p:nvGraphicFramePr>
        <p:xfrm>
          <a:off x="4040188" y="1031875"/>
          <a:ext cx="720725" cy="679450"/>
        </p:xfrm>
        <a:graphic>
          <a:graphicData uri="http://schemas.openxmlformats.org/presentationml/2006/ole">
            <mc:AlternateContent xmlns:mc="http://schemas.openxmlformats.org/markup-compatibility/2006">
              <mc:Choice xmlns:v="urn:schemas-microsoft-com:vml" Requires="v">
                <p:oleObj spid="_x0000_s661536" name="Equation" r:id="rId3" imgW="444240" imgH="419040" progId="Equation.3">
                  <p:embed/>
                </p:oleObj>
              </mc:Choice>
              <mc:Fallback>
                <p:oleObj name="Equation" r:id="rId3" imgW="444240" imgH="41904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1031875"/>
                        <a:ext cx="7207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1521" name="Oval 17">
            <a:extLst>
              <a:ext uri="{FF2B5EF4-FFF2-40B4-BE49-F238E27FC236}">
                <a16:creationId xmlns:a16="http://schemas.microsoft.com/office/drawing/2014/main" id="{CCA74FCD-2AFC-4E4E-BA0E-CAC051A6FBF0}"/>
              </a:ext>
            </a:extLst>
          </p:cNvPr>
          <p:cNvSpPr>
            <a:spLocks noChangeArrowheads="1"/>
          </p:cNvSpPr>
          <p:nvPr/>
        </p:nvSpPr>
        <p:spPr bwMode="auto">
          <a:xfrm>
            <a:off x="706438" y="10033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1522" name="Oval 18">
            <a:extLst>
              <a:ext uri="{FF2B5EF4-FFF2-40B4-BE49-F238E27FC236}">
                <a16:creationId xmlns:a16="http://schemas.microsoft.com/office/drawing/2014/main" id="{CB27A112-BE8C-4AB3-9642-5CBB33A19725}"/>
              </a:ext>
            </a:extLst>
          </p:cNvPr>
          <p:cNvSpPr>
            <a:spLocks noChangeArrowheads="1"/>
          </p:cNvSpPr>
          <p:nvPr/>
        </p:nvSpPr>
        <p:spPr bwMode="auto">
          <a:xfrm>
            <a:off x="1293813" y="1941513"/>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1523" name="Oval 19">
            <a:extLst>
              <a:ext uri="{FF2B5EF4-FFF2-40B4-BE49-F238E27FC236}">
                <a16:creationId xmlns:a16="http://schemas.microsoft.com/office/drawing/2014/main" id="{BA270CA0-1C0B-4C5A-82E3-250617A67827}"/>
              </a:ext>
            </a:extLst>
          </p:cNvPr>
          <p:cNvSpPr>
            <a:spLocks noChangeArrowheads="1"/>
          </p:cNvSpPr>
          <p:nvPr/>
        </p:nvSpPr>
        <p:spPr bwMode="auto">
          <a:xfrm>
            <a:off x="954088" y="13081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1524" name="Oval 20">
            <a:extLst>
              <a:ext uri="{FF2B5EF4-FFF2-40B4-BE49-F238E27FC236}">
                <a16:creationId xmlns:a16="http://schemas.microsoft.com/office/drawing/2014/main" id="{23107A41-F626-4A57-847B-855A7993B997}"/>
              </a:ext>
            </a:extLst>
          </p:cNvPr>
          <p:cNvSpPr>
            <a:spLocks noChangeArrowheads="1"/>
          </p:cNvSpPr>
          <p:nvPr/>
        </p:nvSpPr>
        <p:spPr bwMode="auto">
          <a:xfrm>
            <a:off x="577850" y="2093913"/>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1525" name="Oval 21">
            <a:extLst>
              <a:ext uri="{FF2B5EF4-FFF2-40B4-BE49-F238E27FC236}">
                <a16:creationId xmlns:a16="http://schemas.microsoft.com/office/drawing/2014/main" id="{75C13AB5-4F54-4361-B8C6-42C0E449A290}"/>
              </a:ext>
            </a:extLst>
          </p:cNvPr>
          <p:cNvSpPr>
            <a:spLocks noChangeArrowheads="1"/>
          </p:cNvSpPr>
          <p:nvPr/>
        </p:nvSpPr>
        <p:spPr bwMode="auto">
          <a:xfrm>
            <a:off x="3016250" y="107315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1526" name="Oval 22">
            <a:extLst>
              <a:ext uri="{FF2B5EF4-FFF2-40B4-BE49-F238E27FC236}">
                <a16:creationId xmlns:a16="http://schemas.microsoft.com/office/drawing/2014/main" id="{9B3AC707-DCEB-4E94-8B07-E64EFE843904}"/>
              </a:ext>
            </a:extLst>
          </p:cNvPr>
          <p:cNvSpPr>
            <a:spLocks noChangeArrowheads="1"/>
          </p:cNvSpPr>
          <p:nvPr/>
        </p:nvSpPr>
        <p:spPr bwMode="auto">
          <a:xfrm>
            <a:off x="2154238" y="254793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1527" name="Oval 23">
            <a:extLst>
              <a:ext uri="{FF2B5EF4-FFF2-40B4-BE49-F238E27FC236}">
                <a16:creationId xmlns:a16="http://schemas.microsoft.com/office/drawing/2014/main" id="{1915AFE7-1639-4B59-AEC7-DD10AFB38E1B}"/>
              </a:ext>
            </a:extLst>
          </p:cNvPr>
          <p:cNvSpPr>
            <a:spLocks noChangeArrowheads="1"/>
          </p:cNvSpPr>
          <p:nvPr/>
        </p:nvSpPr>
        <p:spPr bwMode="auto">
          <a:xfrm>
            <a:off x="3492500" y="236537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1528" name="Oval 24">
            <a:extLst>
              <a:ext uri="{FF2B5EF4-FFF2-40B4-BE49-F238E27FC236}">
                <a16:creationId xmlns:a16="http://schemas.microsoft.com/office/drawing/2014/main" id="{99835EF5-6797-438F-BDD5-47C6BCD7FBB4}"/>
              </a:ext>
            </a:extLst>
          </p:cNvPr>
          <p:cNvSpPr>
            <a:spLocks noChangeArrowheads="1"/>
          </p:cNvSpPr>
          <p:nvPr/>
        </p:nvSpPr>
        <p:spPr bwMode="auto">
          <a:xfrm>
            <a:off x="1495425" y="306228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1529" name="Oval 25">
            <a:extLst>
              <a:ext uri="{FF2B5EF4-FFF2-40B4-BE49-F238E27FC236}">
                <a16:creationId xmlns:a16="http://schemas.microsoft.com/office/drawing/2014/main" id="{2938344B-2D84-4639-A265-3E6C050FC0A8}"/>
              </a:ext>
            </a:extLst>
          </p:cNvPr>
          <p:cNvSpPr>
            <a:spLocks noChangeArrowheads="1"/>
          </p:cNvSpPr>
          <p:nvPr/>
        </p:nvSpPr>
        <p:spPr bwMode="auto">
          <a:xfrm>
            <a:off x="2427288" y="301783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1530" name="Oval 26">
            <a:extLst>
              <a:ext uri="{FF2B5EF4-FFF2-40B4-BE49-F238E27FC236}">
                <a16:creationId xmlns:a16="http://schemas.microsoft.com/office/drawing/2014/main" id="{F2B380CD-EE72-45B3-AE83-FEF00A44A380}"/>
              </a:ext>
            </a:extLst>
          </p:cNvPr>
          <p:cNvSpPr>
            <a:spLocks noChangeArrowheads="1"/>
          </p:cNvSpPr>
          <p:nvPr/>
        </p:nvSpPr>
        <p:spPr bwMode="auto">
          <a:xfrm>
            <a:off x="4160838" y="2093913"/>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1531" name="Rectangle 27">
            <a:extLst>
              <a:ext uri="{FF2B5EF4-FFF2-40B4-BE49-F238E27FC236}">
                <a16:creationId xmlns:a16="http://schemas.microsoft.com/office/drawing/2014/main" id="{EFD69F5C-5139-4B9B-A1F7-F05653F9F3F8}"/>
              </a:ext>
            </a:extLst>
          </p:cNvPr>
          <p:cNvSpPr>
            <a:spLocks noChangeArrowheads="1"/>
          </p:cNvSpPr>
          <p:nvPr/>
        </p:nvSpPr>
        <p:spPr bwMode="auto">
          <a:xfrm>
            <a:off x="292100" y="3946525"/>
            <a:ext cx="42338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What should our quadratic optimization criterion be?</a:t>
            </a:r>
          </a:p>
        </p:txBody>
      </p:sp>
      <p:sp>
        <p:nvSpPr>
          <p:cNvPr id="661532" name="Rectangle 28">
            <a:extLst>
              <a:ext uri="{FF2B5EF4-FFF2-40B4-BE49-F238E27FC236}">
                <a16:creationId xmlns:a16="http://schemas.microsoft.com/office/drawing/2014/main" id="{C0204D81-DA1D-452D-9AE4-002B5AA580FA}"/>
              </a:ext>
            </a:extLst>
          </p:cNvPr>
          <p:cNvSpPr>
            <a:spLocks noChangeArrowheads="1"/>
          </p:cNvSpPr>
          <p:nvPr/>
        </p:nvSpPr>
        <p:spPr bwMode="auto">
          <a:xfrm>
            <a:off x="4606925" y="3957638"/>
            <a:ext cx="4233863" cy="220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How many constraints will we have? </a:t>
            </a:r>
            <a:endParaRPr lang="en-US" altLang="en-US" i="1">
              <a:solidFill>
                <a:srgbClr val="990099"/>
              </a:solidFill>
            </a:endParaRPr>
          </a:p>
          <a:p>
            <a:pPr>
              <a:buFontTx/>
              <a:buNone/>
            </a:pPr>
            <a:r>
              <a:rPr lang="en-US" altLang="en-US"/>
              <a:t>What should they be?</a:t>
            </a:r>
          </a:p>
        </p:txBody>
      </p:sp>
      <p:sp>
        <p:nvSpPr>
          <p:cNvPr id="661534" name="Rectangle 30">
            <a:extLst>
              <a:ext uri="{FF2B5EF4-FFF2-40B4-BE49-F238E27FC236}">
                <a16:creationId xmlns:a16="http://schemas.microsoft.com/office/drawing/2014/main" id="{5ADFB54F-7A58-410B-A2B6-A117DC0E1B8D}"/>
              </a:ext>
            </a:extLst>
          </p:cNvPr>
          <p:cNvSpPr>
            <a:spLocks noGrp="1" noChangeArrowheads="1"/>
          </p:cNvSpPr>
          <p:nvPr>
            <p:ph type="body" sz="half" idx="1"/>
          </p:nvPr>
        </p:nvSpPr>
        <p:spPr>
          <a:xfrm>
            <a:off x="4595813" y="757238"/>
            <a:ext cx="4233862" cy="3052762"/>
          </a:xfrm>
          <a:noFill/>
          <a:ln/>
        </p:spPr>
        <p:txBody>
          <a:bodyPr/>
          <a:lstStyle/>
          <a:p>
            <a:pPr>
              <a:buFontTx/>
              <a:buNone/>
            </a:pPr>
            <a:r>
              <a:rPr lang="en-US" altLang="en-US" sz="2400"/>
              <a:t>Given guess of </a:t>
            </a:r>
            <a:r>
              <a:rPr lang="en-US" altLang="en-US" sz="2400" b="1" i="1"/>
              <a:t>w</a:t>
            </a:r>
            <a:r>
              <a:rPr lang="en-US" altLang="en-US" sz="2400"/>
              <a:t> , </a:t>
            </a:r>
            <a:r>
              <a:rPr lang="en-US" altLang="en-US" sz="2400" i="1"/>
              <a:t>b</a:t>
            </a:r>
            <a:r>
              <a:rPr lang="en-US" altLang="en-US" sz="2400"/>
              <a:t> we can</a:t>
            </a:r>
          </a:p>
          <a:p>
            <a:r>
              <a:rPr lang="en-US" altLang="en-US" sz="2400"/>
              <a:t>Compute whether all data points are in the correct half-planes</a:t>
            </a:r>
          </a:p>
          <a:p>
            <a:r>
              <a:rPr lang="en-US" altLang="en-US" sz="2400"/>
              <a:t>Compute the margin width</a:t>
            </a:r>
          </a:p>
          <a:p>
            <a:pPr>
              <a:buFontTx/>
              <a:buNone/>
            </a:pPr>
            <a:r>
              <a:rPr lang="en-US" altLang="en-US" sz="2400"/>
              <a:t>Assume </a:t>
            </a:r>
            <a:r>
              <a:rPr lang="en-US" altLang="en-US" sz="2400" i="1"/>
              <a:t>R</a:t>
            </a:r>
            <a:r>
              <a:rPr lang="en-US" altLang="en-US" sz="2400"/>
              <a:t> datapoints, each </a:t>
            </a:r>
            <a:r>
              <a:rPr lang="en-US" altLang="en-US" sz="2400" i="1"/>
              <a:t>(</a:t>
            </a:r>
            <a:r>
              <a:rPr lang="en-US" altLang="en-US" sz="2400" b="1" i="1"/>
              <a:t>x</a:t>
            </a:r>
            <a:r>
              <a:rPr lang="en-US" altLang="en-US" sz="2400" i="1" baseline="-25000"/>
              <a:t>k</a:t>
            </a:r>
            <a:r>
              <a:rPr lang="en-US" altLang="en-US" sz="2400" i="1"/>
              <a:t>,y</a:t>
            </a:r>
            <a:r>
              <a:rPr lang="en-US" altLang="en-US" sz="2400" i="1" baseline="-25000"/>
              <a:t>k</a:t>
            </a:r>
            <a:r>
              <a:rPr lang="en-US" altLang="en-US" sz="2400" i="1"/>
              <a:t>) </a:t>
            </a:r>
            <a:r>
              <a:rPr lang="en-US" altLang="en-US" sz="2400"/>
              <a:t>where </a:t>
            </a:r>
            <a:r>
              <a:rPr lang="en-US" altLang="en-US" sz="2400" i="1"/>
              <a:t>y</a:t>
            </a:r>
            <a:r>
              <a:rPr lang="en-US" altLang="en-US" sz="2400" i="1" baseline="-25000"/>
              <a:t>k</a:t>
            </a:r>
            <a:r>
              <a:rPr lang="en-US" altLang="en-US" sz="2400" i="1"/>
              <a:t> = +/- 1</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a:extLst>
              <a:ext uri="{FF2B5EF4-FFF2-40B4-BE49-F238E27FC236}">
                <a16:creationId xmlns:a16="http://schemas.microsoft.com/office/drawing/2014/main" id="{01B19FF2-CB64-40DB-B84A-7D57AF5D7BE0}"/>
              </a:ext>
            </a:extLst>
          </p:cNvPr>
          <p:cNvSpPr>
            <a:spLocks noGrp="1"/>
          </p:cNvSpPr>
          <p:nvPr>
            <p:ph type="ftr" sz="quarter" idx="10"/>
          </p:nvPr>
        </p:nvSpPr>
        <p:spPr/>
        <p:txBody>
          <a:bodyPr/>
          <a:lstStyle/>
          <a:p>
            <a:r>
              <a:rPr lang="en-US" altLang="en-US"/>
              <a:t>Copyright © 2001, 2003, Andrew W. Moore</a:t>
            </a:r>
          </a:p>
        </p:txBody>
      </p:sp>
      <p:sp>
        <p:nvSpPr>
          <p:cNvPr id="660482" name="Rectangle 2">
            <a:extLst>
              <a:ext uri="{FF2B5EF4-FFF2-40B4-BE49-F238E27FC236}">
                <a16:creationId xmlns:a16="http://schemas.microsoft.com/office/drawing/2014/main" id="{C90F74B4-D4E2-4AAD-8CD3-123E76450C1A}"/>
              </a:ext>
            </a:extLst>
          </p:cNvPr>
          <p:cNvSpPr>
            <a:spLocks noGrp="1" noChangeArrowheads="1"/>
          </p:cNvSpPr>
          <p:nvPr>
            <p:ph type="title"/>
          </p:nvPr>
        </p:nvSpPr>
        <p:spPr/>
        <p:txBody>
          <a:bodyPr/>
          <a:lstStyle/>
          <a:p>
            <a:r>
              <a:rPr lang="en-US" altLang="en-US" sz="3600"/>
              <a:t>Learning the Maximum Margin Classifier</a:t>
            </a:r>
          </a:p>
        </p:txBody>
      </p:sp>
      <p:sp>
        <p:nvSpPr>
          <p:cNvPr id="660483" name="Rectangle 3">
            <a:extLst>
              <a:ext uri="{FF2B5EF4-FFF2-40B4-BE49-F238E27FC236}">
                <a16:creationId xmlns:a16="http://schemas.microsoft.com/office/drawing/2014/main" id="{F135C824-02B4-4502-A0AE-AC6A269794CF}"/>
              </a:ext>
            </a:extLst>
          </p:cNvPr>
          <p:cNvSpPr>
            <a:spLocks noGrp="1" noChangeArrowheads="1"/>
          </p:cNvSpPr>
          <p:nvPr>
            <p:ph type="body" sz="half" idx="1"/>
          </p:nvPr>
        </p:nvSpPr>
        <p:spPr>
          <a:xfrm>
            <a:off x="4595813" y="757238"/>
            <a:ext cx="4233862" cy="3052762"/>
          </a:xfrm>
        </p:spPr>
        <p:txBody>
          <a:bodyPr/>
          <a:lstStyle/>
          <a:p>
            <a:pPr>
              <a:buFontTx/>
              <a:buNone/>
            </a:pPr>
            <a:r>
              <a:rPr lang="en-US" altLang="en-US" sz="2400"/>
              <a:t>Given guess of </a:t>
            </a:r>
            <a:r>
              <a:rPr lang="en-US" altLang="en-US" sz="2400" b="1" i="1"/>
              <a:t>w</a:t>
            </a:r>
            <a:r>
              <a:rPr lang="en-US" altLang="en-US" sz="2400"/>
              <a:t> , </a:t>
            </a:r>
            <a:r>
              <a:rPr lang="en-US" altLang="en-US" sz="2400" i="1"/>
              <a:t>b</a:t>
            </a:r>
            <a:r>
              <a:rPr lang="en-US" altLang="en-US" sz="2400"/>
              <a:t> we can</a:t>
            </a:r>
          </a:p>
          <a:p>
            <a:r>
              <a:rPr lang="en-US" altLang="en-US" sz="2400"/>
              <a:t>Compute whether all data points are in the correct half-planes</a:t>
            </a:r>
          </a:p>
          <a:p>
            <a:r>
              <a:rPr lang="en-US" altLang="en-US" sz="2400"/>
              <a:t>Compute the margin width</a:t>
            </a:r>
          </a:p>
          <a:p>
            <a:pPr>
              <a:buFontTx/>
              <a:buNone/>
            </a:pPr>
            <a:r>
              <a:rPr lang="en-US" altLang="en-US" sz="2400"/>
              <a:t>Assume </a:t>
            </a:r>
            <a:r>
              <a:rPr lang="en-US" altLang="en-US" sz="2400" i="1"/>
              <a:t>R</a:t>
            </a:r>
            <a:r>
              <a:rPr lang="en-US" altLang="en-US" sz="2400"/>
              <a:t> datapoints, each </a:t>
            </a:r>
            <a:r>
              <a:rPr lang="en-US" altLang="en-US" sz="2400" i="1"/>
              <a:t>(</a:t>
            </a:r>
            <a:r>
              <a:rPr lang="en-US" altLang="en-US" sz="2400" b="1" i="1"/>
              <a:t>x</a:t>
            </a:r>
            <a:r>
              <a:rPr lang="en-US" altLang="en-US" sz="2400" i="1" baseline="-25000"/>
              <a:t>k</a:t>
            </a:r>
            <a:r>
              <a:rPr lang="en-US" altLang="en-US" sz="2400" i="1"/>
              <a:t>,y</a:t>
            </a:r>
            <a:r>
              <a:rPr lang="en-US" altLang="en-US" sz="2400" i="1" baseline="-25000"/>
              <a:t>k</a:t>
            </a:r>
            <a:r>
              <a:rPr lang="en-US" altLang="en-US" sz="2400" i="1"/>
              <a:t>) </a:t>
            </a:r>
            <a:r>
              <a:rPr lang="en-US" altLang="en-US" sz="2400"/>
              <a:t>where </a:t>
            </a:r>
            <a:r>
              <a:rPr lang="en-US" altLang="en-US" sz="2400" i="1"/>
              <a:t>y</a:t>
            </a:r>
            <a:r>
              <a:rPr lang="en-US" altLang="en-US" sz="2400" i="1" baseline="-25000"/>
              <a:t>k</a:t>
            </a:r>
            <a:r>
              <a:rPr lang="en-US" altLang="en-US" sz="2400" i="1"/>
              <a:t> = +/- 1</a:t>
            </a:r>
          </a:p>
        </p:txBody>
      </p:sp>
      <p:sp>
        <p:nvSpPr>
          <p:cNvPr id="660484" name="Line 4">
            <a:extLst>
              <a:ext uri="{FF2B5EF4-FFF2-40B4-BE49-F238E27FC236}">
                <a16:creationId xmlns:a16="http://schemas.microsoft.com/office/drawing/2014/main" id="{562D77E6-8363-4356-9634-0AFACBBF16C5}"/>
              </a:ext>
            </a:extLst>
          </p:cNvPr>
          <p:cNvSpPr>
            <a:spLocks noChangeShapeType="1"/>
          </p:cNvSpPr>
          <p:nvPr/>
        </p:nvSpPr>
        <p:spPr bwMode="auto">
          <a:xfrm rot="-23199335">
            <a:off x="862013" y="1674813"/>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0485" name="Line 5">
            <a:extLst>
              <a:ext uri="{FF2B5EF4-FFF2-40B4-BE49-F238E27FC236}">
                <a16:creationId xmlns:a16="http://schemas.microsoft.com/office/drawing/2014/main" id="{60377EB4-20EE-4A62-9EF8-351041C423C9}"/>
              </a:ext>
            </a:extLst>
          </p:cNvPr>
          <p:cNvSpPr>
            <a:spLocks noChangeShapeType="1"/>
          </p:cNvSpPr>
          <p:nvPr/>
        </p:nvSpPr>
        <p:spPr bwMode="auto">
          <a:xfrm rot="-23199335">
            <a:off x="1008063" y="1965325"/>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0486" name="Line 6">
            <a:extLst>
              <a:ext uri="{FF2B5EF4-FFF2-40B4-BE49-F238E27FC236}">
                <a16:creationId xmlns:a16="http://schemas.microsoft.com/office/drawing/2014/main" id="{242F7F3B-8AC0-4E53-A182-FFF9B87223C1}"/>
              </a:ext>
            </a:extLst>
          </p:cNvPr>
          <p:cNvSpPr>
            <a:spLocks noChangeShapeType="1"/>
          </p:cNvSpPr>
          <p:nvPr/>
        </p:nvSpPr>
        <p:spPr bwMode="auto">
          <a:xfrm rot="-23199335">
            <a:off x="1152525" y="2254250"/>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0487" name="Text Box 7">
            <a:extLst>
              <a:ext uri="{FF2B5EF4-FFF2-40B4-BE49-F238E27FC236}">
                <a16:creationId xmlns:a16="http://schemas.microsoft.com/office/drawing/2014/main" id="{8630A3E7-044C-4486-8D9D-D9CD8DE0A80B}"/>
              </a:ext>
            </a:extLst>
          </p:cNvPr>
          <p:cNvSpPr txBox="1">
            <a:spLocks noChangeArrowheads="1"/>
          </p:cNvSpPr>
          <p:nvPr/>
        </p:nvSpPr>
        <p:spPr bwMode="auto">
          <a:xfrm rot="-1586986">
            <a:off x="322263" y="1184275"/>
            <a:ext cx="304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hlink"/>
                </a:solidFill>
              </a:rPr>
              <a:t>“Predict Class = +1” zone</a:t>
            </a:r>
          </a:p>
        </p:txBody>
      </p:sp>
      <p:sp>
        <p:nvSpPr>
          <p:cNvPr id="660488" name="Text Box 8">
            <a:extLst>
              <a:ext uri="{FF2B5EF4-FFF2-40B4-BE49-F238E27FC236}">
                <a16:creationId xmlns:a16="http://schemas.microsoft.com/office/drawing/2014/main" id="{A8EF6633-C54F-44D1-9CD5-D440695996C0}"/>
              </a:ext>
            </a:extLst>
          </p:cNvPr>
          <p:cNvSpPr txBox="1">
            <a:spLocks noChangeArrowheads="1"/>
          </p:cNvSpPr>
          <p:nvPr/>
        </p:nvSpPr>
        <p:spPr bwMode="auto">
          <a:xfrm rot="-1586986">
            <a:off x="1397000" y="2208213"/>
            <a:ext cx="288766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solidFill>
                  <a:schemeClr val="folHlink"/>
                </a:solidFill>
              </a:rPr>
              <a:t>“Predict Class = -1” zone</a:t>
            </a:r>
          </a:p>
        </p:txBody>
      </p:sp>
      <p:sp>
        <p:nvSpPr>
          <p:cNvPr id="660489" name="Text Box 9">
            <a:extLst>
              <a:ext uri="{FF2B5EF4-FFF2-40B4-BE49-F238E27FC236}">
                <a16:creationId xmlns:a16="http://schemas.microsoft.com/office/drawing/2014/main" id="{C11665C6-6AAF-4FCD-80BC-5C3590F4BB68}"/>
              </a:ext>
            </a:extLst>
          </p:cNvPr>
          <p:cNvSpPr txBox="1">
            <a:spLocks noChangeArrowheads="1"/>
          </p:cNvSpPr>
          <p:nvPr/>
        </p:nvSpPr>
        <p:spPr bwMode="auto">
          <a:xfrm rot="-1777892">
            <a:off x="169863" y="24034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60490" name="Text Box 10">
            <a:extLst>
              <a:ext uri="{FF2B5EF4-FFF2-40B4-BE49-F238E27FC236}">
                <a16:creationId xmlns:a16="http://schemas.microsoft.com/office/drawing/2014/main" id="{E7F7D693-514E-4EA0-875A-BA38F825B889}"/>
              </a:ext>
            </a:extLst>
          </p:cNvPr>
          <p:cNvSpPr txBox="1">
            <a:spLocks noChangeArrowheads="1"/>
          </p:cNvSpPr>
          <p:nvPr/>
        </p:nvSpPr>
        <p:spPr bwMode="auto">
          <a:xfrm rot="-1777892">
            <a:off x="323850" y="26733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60491" name="Text Box 11">
            <a:extLst>
              <a:ext uri="{FF2B5EF4-FFF2-40B4-BE49-F238E27FC236}">
                <a16:creationId xmlns:a16="http://schemas.microsoft.com/office/drawing/2014/main" id="{8BD4B3D5-E5E4-494A-9DA2-52CBE08EDC92}"/>
              </a:ext>
            </a:extLst>
          </p:cNvPr>
          <p:cNvSpPr txBox="1">
            <a:spLocks noChangeArrowheads="1"/>
          </p:cNvSpPr>
          <p:nvPr/>
        </p:nvSpPr>
        <p:spPr bwMode="auto">
          <a:xfrm rot="-1777892">
            <a:off x="474663" y="291782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60492" name="Line 12">
            <a:extLst>
              <a:ext uri="{FF2B5EF4-FFF2-40B4-BE49-F238E27FC236}">
                <a16:creationId xmlns:a16="http://schemas.microsoft.com/office/drawing/2014/main" id="{D641F882-089C-40B0-B4FA-BC8FBF99E488}"/>
              </a:ext>
            </a:extLst>
          </p:cNvPr>
          <p:cNvSpPr>
            <a:spLocks noChangeShapeType="1"/>
          </p:cNvSpPr>
          <p:nvPr/>
        </p:nvSpPr>
        <p:spPr bwMode="auto">
          <a:xfrm>
            <a:off x="3740150" y="984250"/>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0493" name="Text Box 13">
            <a:extLst>
              <a:ext uri="{FF2B5EF4-FFF2-40B4-BE49-F238E27FC236}">
                <a16:creationId xmlns:a16="http://schemas.microsoft.com/office/drawing/2014/main" id="{10D9E1D5-DBDE-4C77-ACB4-D4CD5CF2FCAB}"/>
              </a:ext>
            </a:extLst>
          </p:cNvPr>
          <p:cNvSpPr txBox="1">
            <a:spLocks noChangeArrowheads="1"/>
          </p:cNvSpPr>
          <p:nvPr/>
        </p:nvSpPr>
        <p:spPr bwMode="auto">
          <a:xfrm>
            <a:off x="3890963" y="773113"/>
            <a:ext cx="646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endParaRPr lang="en-US" altLang="en-US" sz="2000"/>
          </a:p>
        </p:txBody>
      </p:sp>
      <p:sp>
        <p:nvSpPr>
          <p:cNvPr id="660494" name="Oval 14">
            <a:extLst>
              <a:ext uri="{FF2B5EF4-FFF2-40B4-BE49-F238E27FC236}">
                <a16:creationId xmlns:a16="http://schemas.microsoft.com/office/drawing/2014/main" id="{C0AAE9F6-6D5C-4EA7-B73C-A82DC92360F4}"/>
              </a:ext>
            </a:extLst>
          </p:cNvPr>
          <p:cNvSpPr>
            <a:spLocks noChangeArrowheads="1"/>
          </p:cNvSpPr>
          <p:nvPr/>
        </p:nvSpPr>
        <p:spPr bwMode="auto">
          <a:xfrm>
            <a:off x="3954463" y="232092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0496" name="Oval 16">
            <a:extLst>
              <a:ext uri="{FF2B5EF4-FFF2-40B4-BE49-F238E27FC236}">
                <a16:creationId xmlns:a16="http://schemas.microsoft.com/office/drawing/2014/main" id="{42C4A5D7-D82D-4E9F-93E0-7B710355209A}"/>
              </a:ext>
            </a:extLst>
          </p:cNvPr>
          <p:cNvSpPr>
            <a:spLocks noChangeArrowheads="1"/>
          </p:cNvSpPr>
          <p:nvPr/>
        </p:nvSpPr>
        <p:spPr bwMode="auto">
          <a:xfrm>
            <a:off x="1574800" y="113188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60498" name="Object 18">
            <a:extLst>
              <a:ext uri="{FF2B5EF4-FFF2-40B4-BE49-F238E27FC236}">
                <a16:creationId xmlns:a16="http://schemas.microsoft.com/office/drawing/2014/main" id="{93B4FE24-3C87-4DED-AEA3-148CD49FD123}"/>
              </a:ext>
            </a:extLst>
          </p:cNvPr>
          <p:cNvGraphicFramePr>
            <a:graphicFrameLocks noChangeAspect="1"/>
          </p:cNvGraphicFramePr>
          <p:nvPr/>
        </p:nvGraphicFramePr>
        <p:xfrm>
          <a:off x="4040188" y="1031875"/>
          <a:ext cx="720725" cy="679450"/>
        </p:xfrm>
        <a:graphic>
          <a:graphicData uri="http://schemas.openxmlformats.org/presentationml/2006/ole">
            <mc:AlternateContent xmlns:mc="http://schemas.openxmlformats.org/markup-compatibility/2006">
              <mc:Choice xmlns:v="urn:schemas-microsoft-com:vml" Requires="v">
                <p:oleObj spid="_x0000_s660512" name="Equation" r:id="rId3" imgW="444240" imgH="419040" progId="Equation.3">
                  <p:embed/>
                </p:oleObj>
              </mc:Choice>
              <mc:Fallback>
                <p:oleObj name="Equation" r:id="rId3" imgW="444240" imgH="4190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1031875"/>
                        <a:ext cx="7207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0499" name="Oval 19">
            <a:extLst>
              <a:ext uri="{FF2B5EF4-FFF2-40B4-BE49-F238E27FC236}">
                <a16:creationId xmlns:a16="http://schemas.microsoft.com/office/drawing/2014/main" id="{6B337D7C-4E24-47DA-8573-56C35794909B}"/>
              </a:ext>
            </a:extLst>
          </p:cNvPr>
          <p:cNvSpPr>
            <a:spLocks noChangeArrowheads="1"/>
          </p:cNvSpPr>
          <p:nvPr/>
        </p:nvSpPr>
        <p:spPr bwMode="auto">
          <a:xfrm>
            <a:off x="706438" y="10033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0500" name="Oval 20">
            <a:extLst>
              <a:ext uri="{FF2B5EF4-FFF2-40B4-BE49-F238E27FC236}">
                <a16:creationId xmlns:a16="http://schemas.microsoft.com/office/drawing/2014/main" id="{65975603-F138-43A2-8F1A-19921CCD5F14}"/>
              </a:ext>
            </a:extLst>
          </p:cNvPr>
          <p:cNvSpPr>
            <a:spLocks noChangeArrowheads="1"/>
          </p:cNvSpPr>
          <p:nvPr/>
        </p:nvSpPr>
        <p:spPr bwMode="auto">
          <a:xfrm>
            <a:off x="1293813" y="1941513"/>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0501" name="Oval 21">
            <a:extLst>
              <a:ext uri="{FF2B5EF4-FFF2-40B4-BE49-F238E27FC236}">
                <a16:creationId xmlns:a16="http://schemas.microsoft.com/office/drawing/2014/main" id="{724F781D-9D55-4F45-980A-E46FE58B7E8F}"/>
              </a:ext>
            </a:extLst>
          </p:cNvPr>
          <p:cNvSpPr>
            <a:spLocks noChangeArrowheads="1"/>
          </p:cNvSpPr>
          <p:nvPr/>
        </p:nvSpPr>
        <p:spPr bwMode="auto">
          <a:xfrm>
            <a:off x="954088" y="13081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0502" name="Oval 22">
            <a:extLst>
              <a:ext uri="{FF2B5EF4-FFF2-40B4-BE49-F238E27FC236}">
                <a16:creationId xmlns:a16="http://schemas.microsoft.com/office/drawing/2014/main" id="{F83A1B73-2E08-4AD0-8835-74ED70529E94}"/>
              </a:ext>
            </a:extLst>
          </p:cNvPr>
          <p:cNvSpPr>
            <a:spLocks noChangeArrowheads="1"/>
          </p:cNvSpPr>
          <p:nvPr/>
        </p:nvSpPr>
        <p:spPr bwMode="auto">
          <a:xfrm>
            <a:off x="577850" y="2093913"/>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0503" name="Oval 23">
            <a:extLst>
              <a:ext uri="{FF2B5EF4-FFF2-40B4-BE49-F238E27FC236}">
                <a16:creationId xmlns:a16="http://schemas.microsoft.com/office/drawing/2014/main" id="{53096EFE-F780-4A60-9BA5-B17D7DAF0BD4}"/>
              </a:ext>
            </a:extLst>
          </p:cNvPr>
          <p:cNvSpPr>
            <a:spLocks noChangeArrowheads="1"/>
          </p:cNvSpPr>
          <p:nvPr/>
        </p:nvSpPr>
        <p:spPr bwMode="auto">
          <a:xfrm>
            <a:off x="3016250" y="107315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0504" name="Oval 24">
            <a:extLst>
              <a:ext uri="{FF2B5EF4-FFF2-40B4-BE49-F238E27FC236}">
                <a16:creationId xmlns:a16="http://schemas.microsoft.com/office/drawing/2014/main" id="{31C5DE84-240D-4089-B0DE-8E0B7BAE30DD}"/>
              </a:ext>
            </a:extLst>
          </p:cNvPr>
          <p:cNvSpPr>
            <a:spLocks noChangeArrowheads="1"/>
          </p:cNvSpPr>
          <p:nvPr/>
        </p:nvSpPr>
        <p:spPr bwMode="auto">
          <a:xfrm>
            <a:off x="2154238" y="254793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0505" name="Oval 25">
            <a:extLst>
              <a:ext uri="{FF2B5EF4-FFF2-40B4-BE49-F238E27FC236}">
                <a16:creationId xmlns:a16="http://schemas.microsoft.com/office/drawing/2014/main" id="{852D6D31-A663-4286-AE22-5C9279F3E94D}"/>
              </a:ext>
            </a:extLst>
          </p:cNvPr>
          <p:cNvSpPr>
            <a:spLocks noChangeArrowheads="1"/>
          </p:cNvSpPr>
          <p:nvPr/>
        </p:nvSpPr>
        <p:spPr bwMode="auto">
          <a:xfrm>
            <a:off x="3492500" y="236537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0506" name="Oval 26">
            <a:extLst>
              <a:ext uri="{FF2B5EF4-FFF2-40B4-BE49-F238E27FC236}">
                <a16:creationId xmlns:a16="http://schemas.microsoft.com/office/drawing/2014/main" id="{93B5DE30-F011-45CA-B848-3544AF6EDE95}"/>
              </a:ext>
            </a:extLst>
          </p:cNvPr>
          <p:cNvSpPr>
            <a:spLocks noChangeArrowheads="1"/>
          </p:cNvSpPr>
          <p:nvPr/>
        </p:nvSpPr>
        <p:spPr bwMode="auto">
          <a:xfrm>
            <a:off x="1495425" y="306228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0507" name="Oval 27">
            <a:extLst>
              <a:ext uri="{FF2B5EF4-FFF2-40B4-BE49-F238E27FC236}">
                <a16:creationId xmlns:a16="http://schemas.microsoft.com/office/drawing/2014/main" id="{2D37DBB6-C517-4C29-966B-9F16B1462261}"/>
              </a:ext>
            </a:extLst>
          </p:cNvPr>
          <p:cNvSpPr>
            <a:spLocks noChangeArrowheads="1"/>
          </p:cNvSpPr>
          <p:nvPr/>
        </p:nvSpPr>
        <p:spPr bwMode="auto">
          <a:xfrm>
            <a:off x="2427288" y="301783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0508" name="Oval 28">
            <a:extLst>
              <a:ext uri="{FF2B5EF4-FFF2-40B4-BE49-F238E27FC236}">
                <a16:creationId xmlns:a16="http://schemas.microsoft.com/office/drawing/2014/main" id="{6C10C7B8-DD31-4A36-B342-4538CF1EF200}"/>
              </a:ext>
            </a:extLst>
          </p:cNvPr>
          <p:cNvSpPr>
            <a:spLocks noChangeArrowheads="1"/>
          </p:cNvSpPr>
          <p:nvPr/>
        </p:nvSpPr>
        <p:spPr bwMode="auto">
          <a:xfrm>
            <a:off x="4160838" y="2093913"/>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0509" name="Rectangle 29">
            <a:extLst>
              <a:ext uri="{FF2B5EF4-FFF2-40B4-BE49-F238E27FC236}">
                <a16:creationId xmlns:a16="http://schemas.microsoft.com/office/drawing/2014/main" id="{ED41DB2A-C2AF-4C38-9EA8-13226F9B7254}"/>
              </a:ext>
            </a:extLst>
          </p:cNvPr>
          <p:cNvSpPr>
            <a:spLocks noChangeArrowheads="1"/>
          </p:cNvSpPr>
          <p:nvPr/>
        </p:nvSpPr>
        <p:spPr bwMode="auto">
          <a:xfrm>
            <a:off x="292100" y="3946525"/>
            <a:ext cx="42338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What should our quadratic optimization criterion be?</a:t>
            </a:r>
          </a:p>
          <a:p>
            <a:pPr>
              <a:buFontTx/>
              <a:buNone/>
            </a:pPr>
            <a:r>
              <a:rPr lang="en-US" altLang="en-US">
                <a:solidFill>
                  <a:srgbClr val="990099"/>
                </a:solidFill>
              </a:rPr>
              <a:t>Minimize</a:t>
            </a:r>
            <a:r>
              <a:rPr lang="en-US" altLang="en-US" i="1">
                <a:solidFill>
                  <a:srgbClr val="990099"/>
                </a:solidFill>
              </a:rPr>
              <a:t> </a:t>
            </a:r>
            <a:r>
              <a:rPr lang="en-US" altLang="en-US" b="1" i="1">
                <a:solidFill>
                  <a:srgbClr val="990099"/>
                </a:solidFill>
              </a:rPr>
              <a:t>w.w</a:t>
            </a:r>
          </a:p>
        </p:txBody>
      </p:sp>
      <p:sp>
        <p:nvSpPr>
          <p:cNvPr id="660510" name="Rectangle 30">
            <a:extLst>
              <a:ext uri="{FF2B5EF4-FFF2-40B4-BE49-F238E27FC236}">
                <a16:creationId xmlns:a16="http://schemas.microsoft.com/office/drawing/2014/main" id="{751EFE35-D9C6-4498-9CA5-1D705F2F3C89}"/>
              </a:ext>
            </a:extLst>
          </p:cNvPr>
          <p:cNvSpPr>
            <a:spLocks noChangeArrowheads="1"/>
          </p:cNvSpPr>
          <p:nvPr/>
        </p:nvSpPr>
        <p:spPr bwMode="auto">
          <a:xfrm>
            <a:off x="4606925" y="3957638"/>
            <a:ext cx="4233863" cy="220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How many constraints will we have? </a:t>
            </a:r>
            <a:r>
              <a:rPr lang="en-US" altLang="en-US" i="1">
                <a:solidFill>
                  <a:srgbClr val="990099"/>
                </a:solidFill>
              </a:rPr>
              <a:t>R</a:t>
            </a:r>
          </a:p>
          <a:p>
            <a:pPr>
              <a:buFontTx/>
              <a:buNone/>
            </a:pPr>
            <a:r>
              <a:rPr lang="en-US" altLang="en-US"/>
              <a:t>What should they be?</a:t>
            </a:r>
          </a:p>
          <a:p>
            <a:pPr>
              <a:buFontTx/>
              <a:buNone/>
            </a:pPr>
            <a:r>
              <a:rPr lang="en-US" altLang="en-US" b="1" i="1">
                <a:solidFill>
                  <a:schemeClr val="hlink"/>
                </a:solidFill>
              </a:rPr>
              <a:t>w</a:t>
            </a:r>
            <a:r>
              <a:rPr lang="en-US" altLang="en-US" i="1">
                <a:solidFill>
                  <a:schemeClr val="hlink"/>
                </a:solidFill>
              </a:rPr>
              <a:t> . </a:t>
            </a:r>
            <a:r>
              <a:rPr lang="en-US" altLang="en-US" b="1" i="1">
                <a:solidFill>
                  <a:schemeClr val="hlink"/>
                </a:solidFill>
              </a:rPr>
              <a:t>x</a:t>
            </a:r>
            <a:r>
              <a:rPr lang="en-US" altLang="en-US" i="1" baseline="-25000">
                <a:solidFill>
                  <a:schemeClr val="hlink"/>
                </a:solidFill>
              </a:rPr>
              <a:t>k</a:t>
            </a:r>
            <a:r>
              <a:rPr lang="en-US" altLang="en-US" i="1">
                <a:solidFill>
                  <a:schemeClr val="hlink"/>
                </a:solidFill>
              </a:rPr>
              <a:t> + b &gt;= 1 if y</a:t>
            </a:r>
            <a:r>
              <a:rPr lang="en-US" altLang="en-US" i="1" baseline="-25000">
                <a:solidFill>
                  <a:schemeClr val="hlink"/>
                </a:solidFill>
              </a:rPr>
              <a:t>k</a:t>
            </a:r>
            <a:r>
              <a:rPr lang="en-US" altLang="en-US" i="1">
                <a:solidFill>
                  <a:schemeClr val="hlink"/>
                </a:solidFill>
              </a:rPr>
              <a:t> = 1</a:t>
            </a:r>
          </a:p>
          <a:p>
            <a:pPr>
              <a:buFontTx/>
              <a:buNone/>
            </a:pPr>
            <a:r>
              <a:rPr lang="en-US" altLang="en-US" b="1" i="1">
                <a:solidFill>
                  <a:schemeClr val="folHlink"/>
                </a:solidFill>
              </a:rPr>
              <a:t>w</a:t>
            </a:r>
            <a:r>
              <a:rPr lang="en-US" altLang="en-US" i="1">
                <a:solidFill>
                  <a:schemeClr val="folHlink"/>
                </a:solidFill>
              </a:rPr>
              <a:t> . </a:t>
            </a:r>
            <a:r>
              <a:rPr lang="en-US" altLang="en-US" b="1" i="1">
                <a:solidFill>
                  <a:schemeClr val="folHlink"/>
                </a:solidFill>
              </a:rPr>
              <a:t>x</a:t>
            </a:r>
            <a:r>
              <a:rPr lang="en-US" altLang="en-US" i="1" baseline="-25000">
                <a:solidFill>
                  <a:schemeClr val="folHlink"/>
                </a:solidFill>
              </a:rPr>
              <a:t>k</a:t>
            </a:r>
            <a:r>
              <a:rPr lang="en-US" altLang="en-US" i="1">
                <a:solidFill>
                  <a:schemeClr val="folHlink"/>
                </a:solidFill>
              </a:rPr>
              <a:t> + b &lt;= -1 if y</a:t>
            </a:r>
            <a:r>
              <a:rPr lang="en-US" altLang="en-US" i="1" baseline="-25000">
                <a:solidFill>
                  <a:schemeClr val="folHlink"/>
                </a:solidFill>
              </a:rPr>
              <a:t>k</a:t>
            </a:r>
            <a:r>
              <a:rPr lang="en-US" altLang="en-US" i="1">
                <a:solidFill>
                  <a:schemeClr val="folHlink"/>
                </a:solidFill>
              </a:rPr>
              <a:t> = -1</a:t>
            </a:r>
            <a:endParaRPr lang="en-US" altLang="en-US" i="1"/>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3">
            <a:extLst>
              <a:ext uri="{FF2B5EF4-FFF2-40B4-BE49-F238E27FC236}">
                <a16:creationId xmlns:a16="http://schemas.microsoft.com/office/drawing/2014/main" id="{862064C1-35D4-44BA-8456-687C6B4D4A08}"/>
              </a:ext>
            </a:extLst>
          </p:cNvPr>
          <p:cNvSpPr>
            <a:spLocks noGrp="1"/>
          </p:cNvSpPr>
          <p:nvPr>
            <p:ph type="ftr" sz="quarter" idx="10"/>
          </p:nvPr>
        </p:nvSpPr>
        <p:spPr/>
        <p:txBody>
          <a:bodyPr/>
          <a:lstStyle/>
          <a:p>
            <a:r>
              <a:rPr lang="en-US" altLang="en-US"/>
              <a:t>Copyright © 2001, 2003, Andrew W. Moore</a:t>
            </a:r>
          </a:p>
        </p:txBody>
      </p:sp>
      <p:sp>
        <p:nvSpPr>
          <p:cNvPr id="662532" name="Rectangle 4">
            <a:extLst>
              <a:ext uri="{FF2B5EF4-FFF2-40B4-BE49-F238E27FC236}">
                <a16:creationId xmlns:a16="http://schemas.microsoft.com/office/drawing/2014/main" id="{C98D6AE7-D131-44E5-98F0-C83E4811EE6F}"/>
              </a:ext>
            </a:extLst>
          </p:cNvPr>
          <p:cNvSpPr>
            <a:spLocks noGrp="1" noChangeArrowheads="1"/>
          </p:cNvSpPr>
          <p:nvPr>
            <p:ph type="title"/>
          </p:nvPr>
        </p:nvSpPr>
        <p:spPr>
          <a:xfrm>
            <a:off x="152400" y="304800"/>
            <a:ext cx="4648200" cy="685800"/>
          </a:xfrm>
        </p:spPr>
        <p:txBody>
          <a:bodyPr/>
          <a:lstStyle/>
          <a:p>
            <a:r>
              <a:rPr lang="en-US" altLang="en-US"/>
              <a:t>Uh-oh!</a:t>
            </a:r>
          </a:p>
        </p:txBody>
      </p:sp>
      <p:grpSp>
        <p:nvGrpSpPr>
          <p:cNvPr id="662586" name="Group 58">
            <a:extLst>
              <a:ext uri="{FF2B5EF4-FFF2-40B4-BE49-F238E27FC236}">
                <a16:creationId xmlns:a16="http://schemas.microsoft.com/office/drawing/2014/main" id="{8891D382-B09F-4807-844A-E14D2632145E}"/>
              </a:ext>
            </a:extLst>
          </p:cNvPr>
          <p:cNvGrpSpPr>
            <a:grpSpLocks/>
          </p:cNvGrpSpPr>
          <p:nvPr/>
        </p:nvGrpSpPr>
        <p:grpSpPr bwMode="auto">
          <a:xfrm>
            <a:off x="152400" y="1676400"/>
            <a:ext cx="1905000" cy="866775"/>
            <a:chOff x="528" y="1200"/>
            <a:chExt cx="1200" cy="546"/>
          </a:xfrm>
        </p:grpSpPr>
        <p:sp>
          <p:nvSpPr>
            <p:cNvPr id="662540" name="Text Box 12">
              <a:extLst>
                <a:ext uri="{FF2B5EF4-FFF2-40B4-BE49-F238E27FC236}">
                  <a16:creationId xmlns:a16="http://schemas.microsoft.com/office/drawing/2014/main" id="{9E229C33-8F12-4F2D-BD36-9EDD0718BC29}"/>
                </a:ext>
              </a:extLst>
            </p:cNvPr>
            <p:cNvSpPr txBox="1">
              <a:spLocks noChangeArrowheads="1"/>
            </p:cNvSpPr>
            <p:nvPr/>
          </p:nvSpPr>
          <p:spPr bwMode="auto">
            <a:xfrm>
              <a:off x="528" y="1200"/>
              <a:ext cx="1200" cy="54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62541" name="Oval 13">
              <a:extLst>
                <a:ext uri="{FF2B5EF4-FFF2-40B4-BE49-F238E27FC236}">
                  <a16:creationId xmlns:a16="http://schemas.microsoft.com/office/drawing/2014/main" id="{825A907C-DDB3-438C-9E37-4F41ECD64622}"/>
                </a:ext>
              </a:extLst>
            </p:cNvPr>
            <p:cNvSpPr>
              <a:spLocks noChangeAspect="1" noChangeArrowheads="1"/>
            </p:cNvSpPr>
            <p:nvPr/>
          </p:nvSpPr>
          <p:spPr bwMode="auto">
            <a:xfrm rot="4777107">
              <a:off x="576" y="1296"/>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42" name="Oval 14">
              <a:extLst>
                <a:ext uri="{FF2B5EF4-FFF2-40B4-BE49-F238E27FC236}">
                  <a16:creationId xmlns:a16="http://schemas.microsoft.com/office/drawing/2014/main" id="{1862769F-F5C9-4AD1-911F-BE4950F0B0FB}"/>
                </a:ext>
              </a:extLst>
            </p:cNvPr>
            <p:cNvSpPr>
              <a:spLocks noChangeAspect="1" noChangeArrowheads="1"/>
            </p:cNvSpPr>
            <p:nvPr/>
          </p:nvSpPr>
          <p:spPr bwMode="auto">
            <a:xfrm rot="5895381">
              <a:off x="577" y="1583"/>
              <a:ext cx="32"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2580" name="Text Box 52">
            <a:extLst>
              <a:ext uri="{FF2B5EF4-FFF2-40B4-BE49-F238E27FC236}">
                <a16:creationId xmlns:a16="http://schemas.microsoft.com/office/drawing/2014/main" id="{7781285D-9216-4B1E-AEDA-25A4973C033D}"/>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62581" name="Text Box 53">
            <a:extLst>
              <a:ext uri="{FF2B5EF4-FFF2-40B4-BE49-F238E27FC236}">
                <a16:creationId xmlns:a16="http://schemas.microsoft.com/office/drawing/2014/main" id="{899F46D2-25A6-4DCD-91F2-007687574CB5}"/>
              </a:ext>
            </a:extLst>
          </p:cNvPr>
          <p:cNvSpPr txBox="1">
            <a:spLocks noChangeArrowheads="1"/>
          </p:cNvSpPr>
          <p:nvPr/>
        </p:nvSpPr>
        <p:spPr bwMode="auto">
          <a:xfrm>
            <a:off x="3962400" y="228600"/>
            <a:ext cx="5029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This is going to be a problem!</a:t>
            </a:r>
          </a:p>
          <a:p>
            <a:r>
              <a:rPr lang="en-US" altLang="en-US" sz="2800"/>
              <a:t>What should we do?</a:t>
            </a:r>
          </a:p>
        </p:txBody>
      </p:sp>
      <p:grpSp>
        <p:nvGrpSpPr>
          <p:cNvPr id="662587" name="Group 59">
            <a:extLst>
              <a:ext uri="{FF2B5EF4-FFF2-40B4-BE49-F238E27FC236}">
                <a16:creationId xmlns:a16="http://schemas.microsoft.com/office/drawing/2014/main" id="{A2B01D86-4FF4-4B63-93BC-C690680ADDF9}"/>
              </a:ext>
            </a:extLst>
          </p:cNvPr>
          <p:cNvGrpSpPr>
            <a:grpSpLocks/>
          </p:cNvGrpSpPr>
          <p:nvPr/>
        </p:nvGrpSpPr>
        <p:grpSpPr bwMode="auto">
          <a:xfrm>
            <a:off x="228600" y="2743200"/>
            <a:ext cx="3657600" cy="3581400"/>
            <a:chOff x="1536" y="1344"/>
            <a:chExt cx="2304" cy="2256"/>
          </a:xfrm>
        </p:grpSpPr>
        <p:sp>
          <p:nvSpPr>
            <p:cNvPr id="662543" name="Line 15">
              <a:extLst>
                <a:ext uri="{FF2B5EF4-FFF2-40B4-BE49-F238E27FC236}">
                  <a16:creationId xmlns:a16="http://schemas.microsoft.com/office/drawing/2014/main" id="{FDE63BDD-D24A-4D86-A7DF-AC8ECDE5A049}"/>
                </a:ext>
              </a:extLst>
            </p:cNvPr>
            <p:cNvSpPr>
              <a:spLocks noChangeShapeType="1"/>
            </p:cNvSpPr>
            <p:nvPr/>
          </p:nvSpPr>
          <p:spPr bwMode="auto">
            <a:xfrm>
              <a:off x="1632" y="1392"/>
              <a:ext cx="0" cy="220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2544" name="Line 16">
              <a:extLst>
                <a:ext uri="{FF2B5EF4-FFF2-40B4-BE49-F238E27FC236}">
                  <a16:creationId xmlns:a16="http://schemas.microsoft.com/office/drawing/2014/main" id="{4C7B0FD1-97A6-4426-8FB8-EF2773B071B8}"/>
                </a:ext>
              </a:extLst>
            </p:cNvPr>
            <p:cNvSpPr>
              <a:spLocks noChangeShapeType="1"/>
            </p:cNvSpPr>
            <p:nvPr/>
          </p:nvSpPr>
          <p:spPr bwMode="auto">
            <a:xfrm flipV="1">
              <a:off x="1536" y="3504"/>
              <a:ext cx="230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2545" name="Oval 17">
              <a:extLst>
                <a:ext uri="{FF2B5EF4-FFF2-40B4-BE49-F238E27FC236}">
                  <a16:creationId xmlns:a16="http://schemas.microsoft.com/office/drawing/2014/main" id="{0CD2829D-C779-408D-9D28-09F2CC277CE5}"/>
                </a:ext>
              </a:extLst>
            </p:cNvPr>
            <p:cNvSpPr>
              <a:spLocks noChangeAspect="1" noChangeArrowheads="1"/>
            </p:cNvSpPr>
            <p:nvPr/>
          </p:nvSpPr>
          <p:spPr bwMode="auto">
            <a:xfrm>
              <a:off x="2342" y="3170"/>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46" name="Oval 18">
              <a:extLst>
                <a:ext uri="{FF2B5EF4-FFF2-40B4-BE49-F238E27FC236}">
                  <a16:creationId xmlns:a16="http://schemas.microsoft.com/office/drawing/2014/main" id="{DB65A540-2B83-470C-B867-D8B3E258259F}"/>
                </a:ext>
              </a:extLst>
            </p:cNvPr>
            <p:cNvSpPr>
              <a:spLocks noChangeAspect="1" noChangeArrowheads="1"/>
            </p:cNvSpPr>
            <p:nvPr/>
          </p:nvSpPr>
          <p:spPr bwMode="auto">
            <a:xfrm>
              <a:off x="1566" y="2459"/>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47" name="Oval 19">
              <a:extLst>
                <a:ext uri="{FF2B5EF4-FFF2-40B4-BE49-F238E27FC236}">
                  <a16:creationId xmlns:a16="http://schemas.microsoft.com/office/drawing/2014/main" id="{67829D0F-9DC7-4939-9C30-EA650C2D2C5A}"/>
                </a:ext>
              </a:extLst>
            </p:cNvPr>
            <p:cNvSpPr>
              <a:spLocks noChangeAspect="1" noChangeArrowheads="1"/>
            </p:cNvSpPr>
            <p:nvPr/>
          </p:nvSpPr>
          <p:spPr bwMode="auto">
            <a:xfrm>
              <a:off x="2734" y="1773"/>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48" name="Oval 20">
              <a:extLst>
                <a:ext uri="{FF2B5EF4-FFF2-40B4-BE49-F238E27FC236}">
                  <a16:creationId xmlns:a16="http://schemas.microsoft.com/office/drawing/2014/main" id="{9A267175-6642-4A71-9C6D-BB41A94B3EC9}"/>
                </a:ext>
              </a:extLst>
            </p:cNvPr>
            <p:cNvSpPr>
              <a:spLocks noChangeAspect="1" noChangeArrowheads="1"/>
            </p:cNvSpPr>
            <p:nvPr/>
          </p:nvSpPr>
          <p:spPr bwMode="auto">
            <a:xfrm>
              <a:off x="2774" y="2290"/>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49" name="Oval 21">
              <a:extLst>
                <a:ext uri="{FF2B5EF4-FFF2-40B4-BE49-F238E27FC236}">
                  <a16:creationId xmlns:a16="http://schemas.microsoft.com/office/drawing/2014/main" id="{6A862AE3-23C3-440D-B3A3-18B9325B7466}"/>
                </a:ext>
              </a:extLst>
            </p:cNvPr>
            <p:cNvSpPr>
              <a:spLocks noChangeAspect="1" noChangeArrowheads="1"/>
            </p:cNvSpPr>
            <p:nvPr/>
          </p:nvSpPr>
          <p:spPr bwMode="auto">
            <a:xfrm>
              <a:off x="2148" y="1678"/>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50" name="Oval 22">
              <a:extLst>
                <a:ext uri="{FF2B5EF4-FFF2-40B4-BE49-F238E27FC236}">
                  <a16:creationId xmlns:a16="http://schemas.microsoft.com/office/drawing/2014/main" id="{C8AA6E08-8BE2-4B3B-9353-BDB8F138C6FF}"/>
                </a:ext>
              </a:extLst>
            </p:cNvPr>
            <p:cNvSpPr>
              <a:spLocks noChangeAspect="1" noChangeArrowheads="1"/>
            </p:cNvSpPr>
            <p:nvPr/>
          </p:nvSpPr>
          <p:spPr bwMode="auto">
            <a:xfrm>
              <a:off x="2448" y="2352"/>
              <a:ext cx="34"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51" name="Oval 23">
              <a:extLst>
                <a:ext uri="{FF2B5EF4-FFF2-40B4-BE49-F238E27FC236}">
                  <a16:creationId xmlns:a16="http://schemas.microsoft.com/office/drawing/2014/main" id="{6EA704DF-9CCC-4B7C-A6BE-C363714CAC90}"/>
                </a:ext>
              </a:extLst>
            </p:cNvPr>
            <p:cNvSpPr>
              <a:spLocks noChangeAspect="1" noChangeArrowheads="1"/>
            </p:cNvSpPr>
            <p:nvPr/>
          </p:nvSpPr>
          <p:spPr bwMode="auto">
            <a:xfrm>
              <a:off x="1920" y="1968"/>
              <a:ext cx="38" cy="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52" name="Oval 24">
              <a:extLst>
                <a:ext uri="{FF2B5EF4-FFF2-40B4-BE49-F238E27FC236}">
                  <a16:creationId xmlns:a16="http://schemas.microsoft.com/office/drawing/2014/main" id="{8A4B9898-4C15-478A-A987-4C3D35820B45}"/>
                </a:ext>
              </a:extLst>
            </p:cNvPr>
            <p:cNvSpPr>
              <a:spLocks noChangeAspect="1" noChangeArrowheads="1"/>
            </p:cNvSpPr>
            <p:nvPr/>
          </p:nvSpPr>
          <p:spPr bwMode="auto">
            <a:xfrm>
              <a:off x="3216" y="2592"/>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53" name="Oval 25">
              <a:extLst>
                <a:ext uri="{FF2B5EF4-FFF2-40B4-BE49-F238E27FC236}">
                  <a16:creationId xmlns:a16="http://schemas.microsoft.com/office/drawing/2014/main" id="{DE6E553F-8CC4-41C3-A59A-7C9DA37C0A4D}"/>
                </a:ext>
              </a:extLst>
            </p:cNvPr>
            <p:cNvSpPr>
              <a:spLocks noChangeAspect="1" noChangeArrowheads="1"/>
            </p:cNvSpPr>
            <p:nvPr/>
          </p:nvSpPr>
          <p:spPr bwMode="auto">
            <a:xfrm rot="-1118274">
              <a:off x="2449" y="2799"/>
              <a:ext cx="34"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54" name="Oval 26">
              <a:extLst>
                <a:ext uri="{FF2B5EF4-FFF2-40B4-BE49-F238E27FC236}">
                  <a16:creationId xmlns:a16="http://schemas.microsoft.com/office/drawing/2014/main" id="{CB14848C-6ABB-44B6-A251-6CB7E60EFAA8}"/>
                </a:ext>
              </a:extLst>
            </p:cNvPr>
            <p:cNvSpPr>
              <a:spLocks noChangeAspect="1" noChangeArrowheads="1"/>
            </p:cNvSpPr>
            <p:nvPr/>
          </p:nvSpPr>
          <p:spPr bwMode="auto">
            <a:xfrm rot="-1118274">
              <a:off x="3782" y="203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55" name="Oval 27">
              <a:extLst>
                <a:ext uri="{FF2B5EF4-FFF2-40B4-BE49-F238E27FC236}">
                  <a16:creationId xmlns:a16="http://schemas.microsoft.com/office/drawing/2014/main" id="{D6D60B1C-A26D-45FA-B24E-7BAC7FA5781A}"/>
                </a:ext>
              </a:extLst>
            </p:cNvPr>
            <p:cNvSpPr>
              <a:spLocks noChangeAspect="1" noChangeArrowheads="1"/>
            </p:cNvSpPr>
            <p:nvPr/>
          </p:nvSpPr>
          <p:spPr bwMode="auto">
            <a:xfrm rot="-1118274">
              <a:off x="3336" y="2863"/>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56" name="Oval 28">
              <a:extLst>
                <a:ext uri="{FF2B5EF4-FFF2-40B4-BE49-F238E27FC236}">
                  <a16:creationId xmlns:a16="http://schemas.microsoft.com/office/drawing/2014/main" id="{3D1700FF-9CF3-4F61-BBBE-EDFBD5D39E4F}"/>
                </a:ext>
              </a:extLst>
            </p:cNvPr>
            <p:cNvSpPr>
              <a:spLocks noChangeAspect="1" noChangeArrowheads="1"/>
            </p:cNvSpPr>
            <p:nvPr/>
          </p:nvSpPr>
          <p:spPr bwMode="auto">
            <a:xfrm rot="-1118274">
              <a:off x="1968" y="1680"/>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57" name="Oval 29">
              <a:extLst>
                <a:ext uri="{FF2B5EF4-FFF2-40B4-BE49-F238E27FC236}">
                  <a16:creationId xmlns:a16="http://schemas.microsoft.com/office/drawing/2014/main" id="{B279F711-AD84-40C4-A653-6B689D9B907F}"/>
                </a:ext>
              </a:extLst>
            </p:cNvPr>
            <p:cNvSpPr>
              <a:spLocks noChangeAspect="1" noChangeArrowheads="1"/>
            </p:cNvSpPr>
            <p:nvPr/>
          </p:nvSpPr>
          <p:spPr bwMode="auto">
            <a:xfrm rot="-1118274">
              <a:off x="2968" y="2258"/>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58" name="Oval 30">
              <a:extLst>
                <a:ext uri="{FF2B5EF4-FFF2-40B4-BE49-F238E27FC236}">
                  <a16:creationId xmlns:a16="http://schemas.microsoft.com/office/drawing/2014/main" id="{DBD1136B-173A-4B93-AF1B-DAA57FCD64F5}"/>
                </a:ext>
              </a:extLst>
            </p:cNvPr>
            <p:cNvSpPr>
              <a:spLocks noChangeAspect="1" noChangeArrowheads="1"/>
            </p:cNvSpPr>
            <p:nvPr/>
          </p:nvSpPr>
          <p:spPr bwMode="auto">
            <a:xfrm rot="-1118274">
              <a:off x="3696" y="2832"/>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59" name="Oval 31">
              <a:extLst>
                <a:ext uri="{FF2B5EF4-FFF2-40B4-BE49-F238E27FC236}">
                  <a16:creationId xmlns:a16="http://schemas.microsoft.com/office/drawing/2014/main" id="{DB2BA758-73B0-441D-B952-DE343132F4BF}"/>
                </a:ext>
              </a:extLst>
            </p:cNvPr>
            <p:cNvSpPr>
              <a:spLocks noChangeAspect="1" noChangeArrowheads="1"/>
            </p:cNvSpPr>
            <p:nvPr/>
          </p:nvSpPr>
          <p:spPr bwMode="auto">
            <a:xfrm rot="-1118274">
              <a:off x="1962" y="2293"/>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0" name="Oval 32">
              <a:extLst>
                <a:ext uri="{FF2B5EF4-FFF2-40B4-BE49-F238E27FC236}">
                  <a16:creationId xmlns:a16="http://schemas.microsoft.com/office/drawing/2014/main" id="{F85F43E1-4328-494B-8AFB-42A3783C7734}"/>
                </a:ext>
              </a:extLst>
            </p:cNvPr>
            <p:cNvSpPr>
              <a:spLocks noChangeAspect="1" noChangeArrowheads="1"/>
            </p:cNvSpPr>
            <p:nvPr/>
          </p:nvSpPr>
          <p:spPr bwMode="auto">
            <a:xfrm rot="5895381">
              <a:off x="2436" y="1926"/>
              <a:ext cx="30"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1" name="Oval 33">
              <a:extLst>
                <a:ext uri="{FF2B5EF4-FFF2-40B4-BE49-F238E27FC236}">
                  <a16:creationId xmlns:a16="http://schemas.microsoft.com/office/drawing/2014/main" id="{A2EA9C75-C85B-45B8-8F21-BBE59CB5A1AD}"/>
                </a:ext>
              </a:extLst>
            </p:cNvPr>
            <p:cNvSpPr>
              <a:spLocks noChangeAspect="1" noChangeArrowheads="1"/>
            </p:cNvSpPr>
            <p:nvPr/>
          </p:nvSpPr>
          <p:spPr bwMode="auto">
            <a:xfrm rot="5895381">
              <a:off x="2605" y="3303"/>
              <a:ext cx="35"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2" name="Oval 34">
              <a:extLst>
                <a:ext uri="{FF2B5EF4-FFF2-40B4-BE49-F238E27FC236}">
                  <a16:creationId xmlns:a16="http://schemas.microsoft.com/office/drawing/2014/main" id="{59C8053E-6B90-45D0-97C4-C4486703CE0A}"/>
                </a:ext>
              </a:extLst>
            </p:cNvPr>
            <p:cNvSpPr>
              <a:spLocks noChangeAspect="1" noChangeArrowheads="1"/>
            </p:cNvSpPr>
            <p:nvPr/>
          </p:nvSpPr>
          <p:spPr bwMode="auto">
            <a:xfrm rot="5895381">
              <a:off x="1962" y="2582"/>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3" name="Oval 35">
              <a:extLst>
                <a:ext uri="{FF2B5EF4-FFF2-40B4-BE49-F238E27FC236}">
                  <a16:creationId xmlns:a16="http://schemas.microsoft.com/office/drawing/2014/main" id="{A118C3AB-BA1C-4C41-816C-FCCCA89CFD89}"/>
                </a:ext>
              </a:extLst>
            </p:cNvPr>
            <p:cNvSpPr>
              <a:spLocks noChangeAspect="1" noChangeArrowheads="1"/>
            </p:cNvSpPr>
            <p:nvPr/>
          </p:nvSpPr>
          <p:spPr bwMode="auto">
            <a:xfrm rot="5895381">
              <a:off x="2736" y="1508"/>
              <a:ext cx="30"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4" name="Oval 36">
              <a:extLst>
                <a:ext uri="{FF2B5EF4-FFF2-40B4-BE49-F238E27FC236}">
                  <a16:creationId xmlns:a16="http://schemas.microsoft.com/office/drawing/2014/main" id="{7A066371-84E6-4284-BB46-82EA6960EB56}"/>
                </a:ext>
              </a:extLst>
            </p:cNvPr>
            <p:cNvSpPr>
              <a:spLocks noChangeAspect="1" noChangeArrowheads="1"/>
            </p:cNvSpPr>
            <p:nvPr/>
          </p:nvSpPr>
          <p:spPr bwMode="auto">
            <a:xfrm rot="5895381">
              <a:off x="3341" y="2611"/>
              <a:ext cx="37"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5" name="Oval 37">
              <a:extLst>
                <a:ext uri="{FF2B5EF4-FFF2-40B4-BE49-F238E27FC236}">
                  <a16:creationId xmlns:a16="http://schemas.microsoft.com/office/drawing/2014/main" id="{375E03D6-6BE3-4EC5-8932-B3F47EA40A82}"/>
                </a:ext>
              </a:extLst>
            </p:cNvPr>
            <p:cNvSpPr>
              <a:spLocks noChangeAspect="1" noChangeArrowheads="1"/>
            </p:cNvSpPr>
            <p:nvPr/>
          </p:nvSpPr>
          <p:spPr bwMode="auto">
            <a:xfrm rot="5895381">
              <a:off x="2753" y="257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6" name="Oval 38">
              <a:extLst>
                <a:ext uri="{FF2B5EF4-FFF2-40B4-BE49-F238E27FC236}">
                  <a16:creationId xmlns:a16="http://schemas.microsoft.com/office/drawing/2014/main" id="{A2ECA2AF-DD3B-4DBA-ACE4-D7FA8A20AF83}"/>
                </a:ext>
              </a:extLst>
            </p:cNvPr>
            <p:cNvSpPr>
              <a:spLocks noChangeAspect="1" noChangeArrowheads="1"/>
            </p:cNvSpPr>
            <p:nvPr/>
          </p:nvSpPr>
          <p:spPr bwMode="auto">
            <a:xfrm rot="5895381">
              <a:off x="3540" y="212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7" name="Oval 39">
              <a:extLst>
                <a:ext uri="{FF2B5EF4-FFF2-40B4-BE49-F238E27FC236}">
                  <a16:creationId xmlns:a16="http://schemas.microsoft.com/office/drawing/2014/main" id="{CBE471C0-B874-467D-8D1C-A512FAE3EA91}"/>
                </a:ext>
              </a:extLst>
            </p:cNvPr>
            <p:cNvSpPr>
              <a:spLocks noChangeAspect="1" noChangeArrowheads="1"/>
            </p:cNvSpPr>
            <p:nvPr/>
          </p:nvSpPr>
          <p:spPr bwMode="auto">
            <a:xfrm rot="5895381">
              <a:off x="1945" y="1478"/>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8" name="Oval 40">
              <a:extLst>
                <a:ext uri="{FF2B5EF4-FFF2-40B4-BE49-F238E27FC236}">
                  <a16:creationId xmlns:a16="http://schemas.microsoft.com/office/drawing/2014/main" id="{D2B22DD5-C221-4156-A64C-CE294F5A963B}"/>
                </a:ext>
              </a:extLst>
            </p:cNvPr>
            <p:cNvSpPr>
              <a:spLocks noChangeAspect="1" noChangeArrowheads="1"/>
            </p:cNvSpPr>
            <p:nvPr/>
          </p:nvSpPr>
          <p:spPr bwMode="auto">
            <a:xfrm rot="5895381">
              <a:off x="3314" y="2062"/>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9" name="Oval 41">
              <a:extLst>
                <a:ext uri="{FF2B5EF4-FFF2-40B4-BE49-F238E27FC236}">
                  <a16:creationId xmlns:a16="http://schemas.microsoft.com/office/drawing/2014/main" id="{36F32BF3-03AE-479B-86B8-74D9FE6AB36D}"/>
                </a:ext>
              </a:extLst>
            </p:cNvPr>
            <p:cNvSpPr>
              <a:spLocks noChangeAspect="1" noChangeArrowheads="1"/>
            </p:cNvSpPr>
            <p:nvPr/>
          </p:nvSpPr>
          <p:spPr bwMode="auto">
            <a:xfrm rot="5895381">
              <a:off x="3223" y="2973"/>
              <a:ext cx="37"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0" name="Oval 42">
              <a:extLst>
                <a:ext uri="{FF2B5EF4-FFF2-40B4-BE49-F238E27FC236}">
                  <a16:creationId xmlns:a16="http://schemas.microsoft.com/office/drawing/2014/main" id="{72B4F40E-B603-47C4-9A8A-B004BEB21C6E}"/>
                </a:ext>
              </a:extLst>
            </p:cNvPr>
            <p:cNvSpPr>
              <a:spLocks noChangeAspect="1" noChangeArrowheads="1"/>
            </p:cNvSpPr>
            <p:nvPr/>
          </p:nvSpPr>
          <p:spPr bwMode="auto">
            <a:xfrm rot="4777107">
              <a:off x="2203" y="2227"/>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1" name="Oval 43">
              <a:extLst>
                <a:ext uri="{FF2B5EF4-FFF2-40B4-BE49-F238E27FC236}">
                  <a16:creationId xmlns:a16="http://schemas.microsoft.com/office/drawing/2014/main" id="{94FA6DC6-F3E1-4BA1-B3AD-BB868CA66CD4}"/>
                </a:ext>
              </a:extLst>
            </p:cNvPr>
            <p:cNvSpPr>
              <a:spLocks noChangeAspect="1" noChangeArrowheads="1"/>
            </p:cNvSpPr>
            <p:nvPr/>
          </p:nvSpPr>
          <p:spPr bwMode="auto">
            <a:xfrm rot="4777107">
              <a:off x="2930" y="331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2" name="Oval 44">
              <a:extLst>
                <a:ext uri="{FF2B5EF4-FFF2-40B4-BE49-F238E27FC236}">
                  <a16:creationId xmlns:a16="http://schemas.microsoft.com/office/drawing/2014/main" id="{BCC7A50D-08AF-4DB8-B55E-35E69089FAAF}"/>
                </a:ext>
              </a:extLst>
            </p:cNvPr>
            <p:cNvSpPr>
              <a:spLocks noChangeAspect="1" noChangeArrowheads="1"/>
            </p:cNvSpPr>
            <p:nvPr/>
          </p:nvSpPr>
          <p:spPr bwMode="auto">
            <a:xfrm rot="4777107">
              <a:off x="2738" y="307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3" name="Oval 45">
              <a:extLst>
                <a:ext uri="{FF2B5EF4-FFF2-40B4-BE49-F238E27FC236}">
                  <a16:creationId xmlns:a16="http://schemas.microsoft.com/office/drawing/2014/main" id="{42A2A5F6-589E-43BF-9676-0AF46F11EC2C}"/>
                </a:ext>
              </a:extLst>
            </p:cNvPr>
            <p:cNvSpPr>
              <a:spLocks noChangeAspect="1" noChangeArrowheads="1"/>
            </p:cNvSpPr>
            <p:nvPr/>
          </p:nvSpPr>
          <p:spPr bwMode="auto">
            <a:xfrm rot="4777107">
              <a:off x="1774" y="2354"/>
              <a:ext cx="37"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4" name="Oval 46">
              <a:extLst>
                <a:ext uri="{FF2B5EF4-FFF2-40B4-BE49-F238E27FC236}">
                  <a16:creationId xmlns:a16="http://schemas.microsoft.com/office/drawing/2014/main" id="{1041E713-5FAA-4EB8-BEE8-64BB4B4CC74E}"/>
                </a:ext>
              </a:extLst>
            </p:cNvPr>
            <p:cNvSpPr>
              <a:spLocks noChangeAspect="1" noChangeArrowheads="1"/>
            </p:cNvSpPr>
            <p:nvPr/>
          </p:nvSpPr>
          <p:spPr bwMode="auto">
            <a:xfrm rot="4777107">
              <a:off x="2339" y="1749"/>
              <a:ext cx="32"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5" name="Oval 47">
              <a:extLst>
                <a:ext uri="{FF2B5EF4-FFF2-40B4-BE49-F238E27FC236}">
                  <a16:creationId xmlns:a16="http://schemas.microsoft.com/office/drawing/2014/main" id="{F5235FF0-38D3-4968-A502-60F595BEB7AF}"/>
                </a:ext>
              </a:extLst>
            </p:cNvPr>
            <p:cNvSpPr>
              <a:spLocks noChangeAspect="1" noChangeArrowheads="1"/>
            </p:cNvSpPr>
            <p:nvPr/>
          </p:nvSpPr>
          <p:spPr bwMode="auto">
            <a:xfrm rot="4777107">
              <a:off x="2744" y="2749"/>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6" name="Oval 48">
              <a:extLst>
                <a:ext uri="{FF2B5EF4-FFF2-40B4-BE49-F238E27FC236}">
                  <a16:creationId xmlns:a16="http://schemas.microsoft.com/office/drawing/2014/main" id="{B0C4B4C9-47AF-4597-A6DB-85F260BA6CD7}"/>
                </a:ext>
              </a:extLst>
            </p:cNvPr>
            <p:cNvSpPr>
              <a:spLocks noChangeAspect="1" noChangeArrowheads="1"/>
            </p:cNvSpPr>
            <p:nvPr/>
          </p:nvSpPr>
          <p:spPr bwMode="auto">
            <a:xfrm rot="4777107">
              <a:off x="1577" y="1942"/>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7" name="Oval 49">
              <a:extLst>
                <a:ext uri="{FF2B5EF4-FFF2-40B4-BE49-F238E27FC236}">
                  <a16:creationId xmlns:a16="http://schemas.microsoft.com/office/drawing/2014/main" id="{5B3FEC9B-2C6A-4146-81F0-416C1E698997}"/>
                </a:ext>
              </a:extLst>
            </p:cNvPr>
            <p:cNvSpPr>
              <a:spLocks noChangeAspect="1" noChangeArrowheads="1"/>
            </p:cNvSpPr>
            <p:nvPr/>
          </p:nvSpPr>
          <p:spPr bwMode="auto">
            <a:xfrm rot="4777107">
              <a:off x="2480" y="3181"/>
              <a:ext cx="35"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8" name="Oval 50">
              <a:extLst>
                <a:ext uri="{FF2B5EF4-FFF2-40B4-BE49-F238E27FC236}">
                  <a16:creationId xmlns:a16="http://schemas.microsoft.com/office/drawing/2014/main" id="{16AFCF81-0097-4DF2-9F6F-8C56DE255485}"/>
                </a:ext>
              </a:extLst>
            </p:cNvPr>
            <p:cNvSpPr>
              <a:spLocks noChangeAspect="1" noChangeArrowheads="1"/>
            </p:cNvSpPr>
            <p:nvPr/>
          </p:nvSpPr>
          <p:spPr bwMode="auto">
            <a:xfrm rot="4777107">
              <a:off x="3341" y="2996"/>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83" name="Oval 55">
              <a:extLst>
                <a:ext uri="{FF2B5EF4-FFF2-40B4-BE49-F238E27FC236}">
                  <a16:creationId xmlns:a16="http://schemas.microsoft.com/office/drawing/2014/main" id="{583F62AF-A41C-4F8D-9461-B900B4DD5F19}"/>
                </a:ext>
              </a:extLst>
            </p:cNvPr>
            <p:cNvSpPr>
              <a:spLocks noChangeAspect="1" noChangeArrowheads="1"/>
            </p:cNvSpPr>
            <p:nvPr/>
          </p:nvSpPr>
          <p:spPr bwMode="auto">
            <a:xfrm>
              <a:off x="2976" y="2496"/>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84" name="Oval 56">
              <a:extLst>
                <a:ext uri="{FF2B5EF4-FFF2-40B4-BE49-F238E27FC236}">
                  <a16:creationId xmlns:a16="http://schemas.microsoft.com/office/drawing/2014/main" id="{F8F877E8-09B2-455B-BBF4-5856215DC86B}"/>
                </a:ext>
              </a:extLst>
            </p:cNvPr>
            <p:cNvSpPr>
              <a:spLocks noChangeAspect="1" noChangeArrowheads="1"/>
            </p:cNvSpPr>
            <p:nvPr/>
          </p:nvSpPr>
          <p:spPr bwMode="auto">
            <a:xfrm rot="-1118274">
              <a:off x="2160" y="206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85" name="Oval 57">
              <a:extLst>
                <a:ext uri="{FF2B5EF4-FFF2-40B4-BE49-F238E27FC236}">
                  <a16:creationId xmlns:a16="http://schemas.microsoft.com/office/drawing/2014/main" id="{2CF05D9A-3B2A-4A42-91E0-0FE1836BDB83}"/>
                </a:ext>
              </a:extLst>
            </p:cNvPr>
            <p:cNvSpPr>
              <a:spLocks noChangeAspect="1" noChangeArrowheads="1"/>
            </p:cNvSpPr>
            <p:nvPr/>
          </p:nvSpPr>
          <p:spPr bwMode="auto">
            <a:xfrm rot="-1118274">
              <a:off x="2928" y="134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3">
            <a:extLst>
              <a:ext uri="{FF2B5EF4-FFF2-40B4-BE49-F238E27FC236}">
                <a16:creationId xmlns:a16="http://schemas.microsoft.com/office/drawing/2014/main" id="{F3E68912-B58E-44C5-92A9-48A943449A95}"/>
              </a:ext>
            </a:extLst>
          </p:cNvPr>
          <p:cNvSpPr>
            <a:spLocks noGrp="1"/>
          </p:cNvSpPr>
          <p:nvPr>
            <p:ph type="ftr" sz="quarter" idx="10"/>
          </p:nvPr>
        </p:nvSpPr>
        <p:spPr/>
        <p:txBody>
          <a:bodyPr/>
          <a:lstStyle/>
          <a:p>
            <a:r>
              <a:rPr lang="en-US" altLang="en-US"/>
              <a:t>Copyright © 2001, 2003, Andrew W. Moore</a:t>
            </a:r>
          </a:p>
        </p:txBody>
      </p:sp>
      <p:sp>
        <p:nvSpPr>
          <p:cNvPr id="664578" name="Rectangle 2">
            <a:extLst>
              <a:ext uri="{FF2B5EF4-FFF2-40B4-BE49-F238E27FC236}">
                <a16:creationId xmlns:a16="http://schemas.microsoft.com/office/drawing/2014/main" id="{A2995D41-390F-43CF-BA08-04E0A3E39F2F}"/>
              </a:ext>
            </a:extLst>
          </p:cNvPr>
          <p:cNvSpPr>
            <a:spLocks noGrp="1" noChangeArrowheads="1"/>
          </p:cNvSpPr>
          <p:nvPr>
            <p:ph type="title"/>
          </p:nvPr>
        </p:nvSpPr>
        <p:spPr>
          <a:xfrm>
            <a:off x="152400" y="304800"/>
            <a:ext cx="4648200" cy="685800"/>
          </a:xfrm>
        </p:spPr>
        <p:txBody>
          <a:bodyPr/>
          <a:lstStyle/>
          <a:p>
            <a:r>
              <a:rPr lang="en-US" altLang="en-US"/>
              <a:t>Uh-oh!</a:t>
            </a:r>
          </a:p>
        </p:txBody>
      </p:sp>
      <p:grpSp>
        <p:nvGrpSpPr>
          <p:cNvPr id="664579" name="Group 3">
            <a:extLst>
              <a:ext uri="{FF2B5EF4-FFF2-40B4-BE49-F238E27FC236}">
                <a16:creationId xmlns:a16="http://schemas.microsoft.com/office/drawing/2014/main" id="{BDB81E32-8032-4EBD-B03F-29E8AAF7AD8D}"/>
              </a:ext>
            </a:extLst>
          </p:cNvPr>
          <p:cNvGrpSpPr>
            <a:grpSpLocks/>
          </p:cNvGrpSpPr>
          <p:nvPr/>
        </p:nvGrpSpPr>
        <p:grpSpPr bwMode="auto">
          <a:xfrm>
            <a:off x="152400" y="1676400"/>
            <a:ext cx="1905000" cy="866775"/>
            <a:chOff x="528" y="1200"/>
            <a:chExt cx="1200" cy="546"/>
          </a:xfrm>
        </p:grpSpPr>
        <p:sp>
          <p:nvSpPr>
            <p:cNvPr id="664580" name="Text Box 4">
              <a:extLst>
                <a:ext uri="{FF2B5EF4-FFF2-40B4-BE49-F238E27FC236}">
                  <a16:creationId xmlns:a16="http://schemas.microsoft.com/office/drawing/2014/main" id="{82FECF5F-5530-415B-877E-C81A1C84B753}"/>
                </a:ext>
              </a:extLst>
            </p:cNvPr>
            <p:cNvSpPr txBox="1">
              <a:spLocks noChangeArrowheads="1"/>
            </p:cNvSpPr>
            <p:nvPr/>
          </p:nvSpPr>
          <p:spPr bwMode="auto">
            <a:xfrm>
              <a:off x="528" y="1200"/>
              <a:ext cx="1200" cy="54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64581" name="Oval 5">
              <a:extLst>
                <a:ext uri="{FF2B5EF4-FFF2-40B4-BE49-F238E27FC236}">
                  <a16:creationId xmlns:a16="http://schemas.microsoft.com/office/drawing/2014/main" id="{98A0B3BA-FBD4-4B72-8760-BED8C885881D}"/>
                </a:ext>
              </a:extLst>
            </p:cNvPr>
            <p:cNvSpPr>
              <a:spLocks noChangeAspect="1" noChangeArrowheads="1"/>
            </p:cNvSpPr>
            <p:nvPr/>
          </p:nvSpPr>
          <p:spPr bwMode="auto">
            <a:xfrm rot="4777107">
              <a:off x="576" y="1296"/>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82" name="Oval 6">
              <a:extLst>
                <a:ext uri="{FF2B5EF4-FFF2-40B4-BE49-F238E27FC236}">
                  <a16:creationId xmlns:a16="http://schemas.microsoft.com/office/drawing/2014/main" id="{5956348E-1C6E-415D-8646-3E47561EFBEF}"/>
                </a:ext>
              </a:extLst>
            </p:cNvPr>
            <p:cNvSpPr>
              <a:spLocks noChangeAspect="1" noChangeArrowheads="1"/>
            </p:cNvSpPr>
            <p:nvPr/>
          </p:nvSpPr>
          <p:spPr bwMode="auto">
            <a:xfrm rot="5895381">
              <a:off x="577" y="1583"/>
              <a:ext cx="32"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4583" name="Text Box 7">
            <a:extLst>
              <a:ext uri="{FF2B5EF4-FFF2-40B4-BE49-F238E27FC236}">
                <a16:creationId xmlns:a16="http://schemas.microsoft.com/office/drawing/2014/main" id="{276E18C0-8205-4BC8-B20B-81FAD72A89E6}"/>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64584" name="Text Box 8">
            <a:extLst>
              <a:ext uri="{FF2B5EF4-FFF2-40B4-BE49-F238E27FC236}">
                <a16:creationId xmlns:a16="http://schemas.microsoft.com/office/drawing/2014/main" id="{7F9BC962-9C03-4B92-AE3A-D2AEBD35FEA5}"/>
              </a:ext>
            </a:extLst>
          </p:cNvPr>
          <p:cNvSpPr txBox="1">
            <a:spLocks noChangeArrowheads="1"/>
          </p:cNvSpPr>
          <p:nvPr/>
        </p:nvSpPr>
        <p:spPr bwMode="auto">
          <a:xfrm>
            <a:off x="3962400" y="228600"/>
            <a:ext cx="50292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This is going to be a problem!</a:t>
            </a:r>
          </a:p>
          <a:p>
            <a:r>
              <a:rPr lang="en-US" altLang="en-US" sz="2800"/>
              <a:t>What should we do?</a:t>
            </a:r>
          </a:p>
          <a:p>
            <a:r>
              <a:rPr lang="en-US" altLang="en-US" sz="2800">
                <a:solidFill>
                  <a:srgbClr val="990099"/>
                </a:solidFill>
              </a:rPr>
              <a:t>Idea 1:</a:t>
            </a:r>
          </a:p>
          <a:p>
            <a:pPr lvl="1"/>
            <a:r>
              <a:rPr lang="en-US" altLang="en-US" sz="2800">
                <a:solidFill>
                  <a:srgbClr val="990099"/>
                </a:solidFill>
              </a:rPr>
              <a:t>Find minimum </a:t>
            </a:r>
            <a:r>
              <a:rPr lang="en-US" altLang="en-US" sz="2800" b="1" i="1">
                <a:solidFill>
                  <a:srgbClr val="990099"/>
                </a:solidFill>
              </a:rPr>
              <a:t>w.w</a:t>
            </a:r>
            <a:r>
              <a:rPr lang="en-US" altLang="en-US" sz="2800">
                <a:solidFill>
                  <a:srgbClr val="990099"/>
                </a:solidFill>
              </a:rPr>
              <a:t>, while minimizing number of training set errors.</a:t>
            </a:r>
          </a:p>
          <a:p>
            <a:pPr lvl="2"/>
            <a:r>
              <a:rPr lang="en-US" altLang="en-US" sz="2800">
                <a:solidFill>
                  <a:schemeClr val="hlink"/>
                </a:solidFill>
              </a:rPr>
              <a:t>Problemette: Two things to minimize makes for an ill-defined optimization</a:t>
            </a:r>
          </a:p>
        </p:txBody>
      </p:sp>
      <p:grpSp>
        <p:nvGrpSpPr>
          <p:cNvPr id="664585" name="Group 9">
            <a:extLst>
              <a:ext uri="{FF2B5EF4-FFF2-40B4-BE49-F238E27FC236}">
                <a16:creationId xmlns:a16="http://schemas.microsoft.com/office/drawing/2014/main" id="{FD26884B-7B19-402B-B65C-A97239F3C39C}"/>
              </a:ext>
            </a:extLst>
          </p:cNvPr>
          <p:cNvGrpSpPr>
            <a:grpSpLocks/>
          </p:cNvGrpSpPr>
          <p:nvPr/>
        </p:nvGrpSpPr>
        <p:grpSpPr bwMode="auto">
          <a:xfrm>
            <a:off x="228600" y="2743200"/>
            <a:ext cx="3657600" cy="3581400"/>
            <a:chOff x="1536" y="1344"/>
            <a:chExt cx="2304" cy="2256"/>
          </a:xfrm>
        </p:grpSpPr>
        <p:sp>
          <p:nvSpPr>
            <p:cNvPr id="664586" name="Line 10">
              <a:extLst>
                <a:ext uri="{FF2B5EF4-FFF2-40B4-BE49-F238E27FC236}">
                  <a16:creationId xmlns:a16="http://schemas.microsoft.com/office/drawing/2014/main" id="{F30C0EC1-71E8-4621-8602-FF734A6F70BF}"/>
                </a:ext>
              </a:extLst>
            </p:cNvPr>
            <p:cNvSpPr>
              <a:spLocks noChangeShapeType="1"/>
            </p:cNvSpPr>
            <p:nvPr/>
          </p:nvSpPr>
          <p:spPr bwMode="auto">
            <a:xfrm>
              <a:off x="1632" y="1392"/>
              <a:ext cx="0" cy="220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4587" name="Line 11">
              <a:extLst>
                <a:ext uri="{FF2B5EF4-FFF2-40B4-BE49-F238E27FC236}">
                  <a16:creationId xmlns:a16="http://schemas.microsoft.com/office/drawing/2014/main" id="{5356EE6B-470C-49B4-9131-A84932801D2D}"/>
                </a:ext>
              </a:extLst>
            </p:cNvPr>
            <p:cNvSpPr>
              <a:spLocks noChangeShapeType="1"/>
            </p:cNvSpPr>
            <p:nvPr/>
          </p:nvSpPr>
          <p:spPr bwMode="auto">
            <a:xfrm flipV="1">
              <a:off x="1536" y="3504"/>
              <a:ext cx="230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4588" name="Oval 12">
              <a:extLst>
                <a:ext uri="{FF2B5EF4-FFF2-40B4-BE49-F238E27FC236}">
                  <a16:creationId xmlns:a16="http://schemas.microsoft.com/office/drawing/2014/main" id="{7D074116-E5AC-44F5-BD50-90E74535D255}"/>
                </a:ext>
              </a:extLst>
            </p:cNvPr>
            <p:cNvSpPr>
              <a:spLocks noChangeAspect="1" noChangeArrowheads="1"/>
            </p:cNvSpPr>
            <p:nvPr/>
          </p:nvSpPr>
          <p:spPr bwMode="auto">
            <a:xfrm>
              <a:off x="2342" y="3170"/>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89" name="Oval 13">
              <a:extLst>
                <a:ext uri="{FF2B5EF4-FFF2-40B4-BE49-F238E27FC236}">
                  <a16:creationId xmlns:a16="http://schemas.microsoft.com/office/drawing/2014/main" id="{647D1399-F9D2-434F-8930-5AAD405A28F1}"/>
                </a:ext>
              </a:extLst>
            </p:cNvPr>
            <p:cNvSpPr>
              <a:spLocks noChangeAspect="1" noChangeArrowheads="1"/>
            </p:cNvSpPr>
            <p:nvPr/>
          </p:nvSpPr>
          <p:spPr bwMode="auto">
            <a:xfrm>
              <a:off x="1566" y="2459"/>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90" name="Oval 14">
              <a:extLst>
                <a:ext uri="{FF2B5EF4-FFF2-40B4-BE49-F238E27FC236}">
                  <a16:creationId xmlns:a16="http://schemas.microsoft.com/office/drawing/2014/main" id="{67083EF4-D987-4BF8-ADF6-8CD663A95B4E}"/>
                </a:ext>
              </a:extLst>
            </p:cNvPr>
            <p:cNvSpPr>
              <a:spLocks noChangeAspect="1" noChangeArrowheads="1"/>
            </p:cNvSpPr>
            <p:nvPr/>
          </p:nvSpPr>
          <p:spPr bwMode="auto">
            <a:xfrm>
              <a:off x="2734" y="1773"/>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91" name="Oval 15">
              <a:extLst>
                <a:ext uri="{FF2B5EF4-FFF2-40B4-BE49-F238E27FC236}">
                  <a16:creationId xmlns:a16="http://schemas.microsoft.com/office/drawing/2014/main" id="{7C7DCC79-C6BA-476D-8D64-C62792B66401}"/>
                </a:ext>
              </a:extLst>
            </p:cNvPr>
            <p:cNvSpPr>
              <a:spLocks noChangeAspect="1" noChangeArrowheads="1"/>
            </p:cNvSpPr>
            <p:nvPr/>
          </p:nvSpPr>
          <p:spPr bwMode="auto">
            <a:xfrm>
              <a:off x="2774" y="2290"/>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92" name="Oval 16">
              <a:extLst>
                <a:ext uri="{FF2B5EF4-FFF2-40B4-BE49-F238E27FC236}">
                  <a16:creationId xmlns:a16="http://schemas.microsoft.com/office/drawing/2014/main" id="{891B8510-E6CD-4CB3-AFA8-16E5134E53E9}"/>
                </a:ext>
              </a:extLst>
            </p:cNvPr>
            <p:cNvSpPr>
              <a:spLocks noChangeAspect="1" noChangeArrowheads="1"/>
            </p:cNvSpPr>
            <p:nvPr/>
          </p:nvSpPr>
          <p:spPr bwMode="auto">
            <a:xfrm>
              <a:off x="2148" y="1678"/>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93" name="Oval 17">
              <a:extLst>
                <a:ext uri="{FF2B5EF4-FFF2-40B4-BE49-F238E27FC236}">
                  <a16:creationId xmlns:a16="http://schemas.microsoft.com/office/drawing/2014/main" id="{D885E86E-5447-45BC-B12D-4E0F419952D0}"/>
                </a:ext>
              </a:extLst>
            </p:cNvPr>
            <p:cNvSpPr>
              <a:spLocks noChangeAspect="1" noChangeArrowheads="1"/>
            </p:cNvSpPr>
            <p:nvPr/>
          </p:nvSpPr>
          <p:spPr bwMode="auto">
            <a:xfrm>
              <a:off x="2448" y="2352"/>
              <a:ext cx="34"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94" name="Oval 18">
              <a:extLst>
                <a:ext uri="{FF2B5EF4-FFF2-40B4-BE49-F238E27FC236}">
                  <a16:creationId xmlns:a16="http://schemas.microsoft.com/office/drawing/2014/main" id="{464419DF-DAE1-40A2-A1F2-1B376EE6D384}"/>
                </a:ext>
              </a:extLst>
            </p:cNvPr>
            <p:cNvSpPr>
              <a:spLocks noChangeAspect="1" noChangeArrowheads="1"/>
            </p:cNvSpPr>
            <p:nvPr/>
          </p:nvSpPr>
          <p:spPr bwMode="auto">
            <a:xfrm>
              <a:off x="1920" y="1968"/>
              <a:ext cx="38" cy="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95" name="Oval 19">
              <a:extLst>
                <a:ext uri="{FF2B5EF4-FFF2-40B4-BE49-F238E27FC236}">
                  <a16:creationId xmlns:a16="http://schemas.microsoft.com/office/drawing/2014/main" id="{EA5D5D74-7BD5-4D0F-9BB9-821D44123ED1}"/>
                </a:ext>
              </a:extLst>
            </p:cNvPr>
            <p:cNvSpPr>
              <a:spLocks noChangeAspect="1" noChangeArrowheads="1"/>
            </p:cNvSpPr>
            <p:nvPr/>
          </p:nvSpPr>
          <p:spPr bwMode="auto">
            <a:xfrm>
              <a:off x="3216" y="2592"/>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96" name="Oval 20">
              <a:extLst>
                <a:ext uri="{FF2B5EF4-FFF2-40B4-BE49-F238E27FC236}">
                  <a16:creationId xmlns:a16="http://schemas.microsoft.com/office/drawing/2014/main" id="{C1182A7D-2D62-4B6C-9DA3-DCB10A17B39C}"/>
                </a:ext>
              </a:extLst>
            </p:cNvPr>
            <p:cNvSpPr>
              <a:spLocks noChangeAspect="1" noChangeArrowheads="1"/>
            </p:cNvSpPr>
            <p:nvPr/>
          </p:nvSpPr>
          <p:spPr bwMode="auto">
            <a:xfrm rot="-1118274">
              <a:off x="2449" y="2799"/>
              <a:ext cx="34"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97" name="Oval 21">
              <a:extLst>
                <a:ext uri="{FF2B5EF4-FFF2-40B4-BE49-F238E27FC236}">
                  <a16:creationId xmlns:a16="http://schemas.microsoft.com/office/drawing/2014/main" id="{EA6C972C-6BFA-4FB3-BAC8-01C67C4BC179}"/>
                </a:ext>
              </a:extLst>
            </p:cNvPr>
            <p:cNvSpPr>
              <a:spLocks noChangeAspect="1" noChangeArrowheads="1"/>
            </p:cNvSpPr>
            <p:nvPr/>
          </p:nvSpPr>
          <p:spPr bwMode="auto">
            <a:xfrm rot="-1118274">
              <a:off x="3782" y="203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98" name="Oval 22">
              <a:extLst>
                <a:ext uri="{FF2B5EF4-FFF2-40B4-BE49-F238E27FC236}">
                  <a16:creationId xmlns:a16="http://schemas.microsoft.com/office/drawing/2014/main" id="{B757B17F-E95E-4514-9CDD-9E3F23B51872}"/>
                </a:ext>
              </a:extLst>
            </p:cNvPr>
            <p:cNvSpPr>
              <a:spLocks noChangeAspect="1" noChangeArrowheads="1"/>
            </p:cNvSpPr>
            <p:nvPr/>
          </p:nvSpPr>
          <p:spPr bwMode="auto">
            <a:xfrm rot="-1118274">
              <a:off x="3336" y="2863"/>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99" name="Oval 23">
              <a:extLst>
                <a:ext uri="{FF2B5EF4-FFF2-40B4-BE49-F238E27FC236}">
                  <a16:creationId xmlns:a16="http://schemas.microsoft.com/office/drawing/2014/main" id="{DE9B9659-9468-4D0D-8F17-9A66D13CE26A}"/>
                </a:ext>
              </a:extLst>
            </p:cNvPr>
            <p:cNvSpPr>
              <a:spLocks noChangeAspect="1" noChangeArrowheads="1"/>
            </p:cNvSpPr>
            <p:nvPr/>
          </p:nvSpPr>
          <p:spPr bwMode="auto">
            <a:xfrm rot="-1118274">
              <a:off x="1968" y="1680"/>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0" name="Oval 24">
              <a:extLst>
                <a:ext uri="{FF2B5EF4-FFF2-40B4-BE49-F238E27FC236}">
                  <a16:creationId xmlns:a16="http://schemas.microsoft.com/office/drawing/2014/main" id="{499FE1EA-1E4F-4BE6-BABD-461F52D6F778}"/>
                </a:ext>
              </a:extLst>
            </p:cNvPr>
            <p:cNvSpPr>
              <a:spLocks noChangeAspect="1" noChangeArrowheads="1"/>
            </p:cNvSpPr>
            <p:nvPr/>
          </p:nvSpPr>
          <p:spPr bwMode="auto">
            <a:xfrm rot="-1118274">
              <a:off x="2968" y="2258"/>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1" name="Oval 25">
              <a:extLst>
                <a:ext uri="{FF2B5EF4-FFF2-40B4-BE49-F238E27FC236}">
                  <a16:creationId xmlns:a16="http://schemas.microsoft.com/office/drawing/2014/main" id="{D4A51828-CC16-4E41-9895-914D2B355B15}"/>
                </a:ext>
              </a:extLst>
            </p:cNvPr>
            <p:cNvSpPr>
              <a:spLocks noChangeAspect="1" noChangeArrowheads="1"/>
            </p:cNvSpPr>
            <p:nvPr/>
          </p:nvSpPr>
          <p:spPr bwMode="auto">
            <a:xfrm rot="-1118274">
              <a:off x="3696" y="2832"/>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2" name="Oval 26">
              <a:extLst>
                <a:ext uri="{FF2B5EF4-FFF2-40B4-BE49-F238E27FC236}">
                  <a16:creationId xmlns:a16="http://schemas.microsoft.com/office/drawing/2014/main" id="{33ED30E0-C253-49FA-A4B5-5014E109BC53}"/>
                </a:ext>
              </a:extLst>
            </p:cNvPr>
            <p:cNvSpPr>
              <a:spLocks noChangeAspect="1" noChangeArrowheads="1"/>
            </p:cNvSpPr>
            <p:nvPr/>
          </p:nvSpPr>
          <p:spPr bwMode="auto">
            <a:xfrm rot="-1118274">
              <a:off x="1962" y="2293"/>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3" name="Oval 27">
              <a:extLst>
                <a:ext uri="{FF2B5EF4-FFF2-40B4-BE49-F238E27FC236}">
                  <a16:creationId xmlns:a16="http://schemas.microsoft.com/office/drawing/2014/main" id="{4E47D528-D9C4-4AB9-9D6B-A2513DE4CF7F}"/>
                </a:ext>
              </a:extLst>
            </p:cNvPr>
            <p:cNvSpPr>
              <a:spLocks noChangeAspect="1" noChangeArrowheads="1"/>
            </p:cNvSpPr>
            <p:nvPr/>
          </p:nvSpPr>
          <p:spPr bwMode="auto">
            <a:xfrm rot="5895381">
              <a:off x="2436" y="1926"/>
              <a:ext cx="30"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4" name="Oval 28">
              <a:extLst>
                <a:ext uri="{FF2B5EF4-FFF2-40B4-BE49-F238E27FC236}">
                  <a16:creationId xmlns:a16="http://schemas.microsoft.com/office/drawing/2014/main" id="{114D831E-7BFD-416C-AEE1-487FD437445A}"/>
                </a:ext>
              </a:extLst>
            </p:cNvPr>
            <p:cNvSpPr>
              <a:spLocks noChangeAspect="1" noChangeArrowheads="1"/>
            </p:cNvSpPr>
            <p:nvPr/>
          </p:nvSpPr>
          <p:spPr bwMode="auto">
            <a:xfrm rot="5895381">
              <a:off x="2605" y="3303"/>
              <a:ext cx="35"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5" name="Oval 29">
              <a:extLst>
                <a:ext uri="{FF2B5EF4-FFF2-40B4-BE49-F238E27FC236}">
                  <a16:creationId xmlns:a16="http://schemas.microsoft.com/office/drawing/2014/main" id="{DBBC85A2-BB28-4926-AE88-0DD4F720E0DE}"/>
                </a:ext>
              </a:extLst>
            </p:cNvPr>
            <p:cNvSpPr>
              <a:spLocks noChangeAspect="1" noChangeArrowheads="1"/>
            </p:cNvSpPr>
            <p:nvPr/>
          </p:nvSpPr>
          <p:spPr bwMode="auto">
            <a:xfrm rot="5895381">
              <a:off x="1962" y="2582"/>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6" name="Oval 30">
              <a:extLst>
                <a:ext uri="{FF2B5EF4-FFF2-40B4-BE49-F238E27FC236}">
                  <a16:creationId xmlns:a16="http://schemas.microsoft.com/office/drawing/2014/main" id="{616BDFC4-FDF0-4240-986E-43A5983B8303}"/>
                </a:ext>
              </a:extLst>
            </p:cNvPr>
            <p:cNvSpPr>
              <a:spLocks noChangeAspect="1" noChangeArrowheads="1"/>
            </p:cNvSpPr>
            <p:nvPr/>
          </p:nvSpPr>
          <p:spPr bwMode="auto">
            <a:xfrm rot="5895381">
              <a:off x="2736" y="1508"/>
              <a:ext cx="30"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7" name="Oval 31">
              <a:extLst>
                <a:ext uri="{FF2B5EF4-FFF2-40B4-BE49-F238E27FC236}">
                  <a16:creationId xmlns:a16="http://schemas.microsoft.com/office/drawing/2014/main" id="{18CE1899-E870-497C-874D-79BB5F1A4BD1}"/>
                </a:ext>
              </a:extLst>
            </p:cNvPr>
            <p:cNvSpPr>
              <a:spLocks noChangeAspect="1" noChangeArrowheads="1"/>
            </p:cNvSpPr>
            <p:nvPr/>
          </p:nvSpPr>
          <p:spPr bwMode="auto">
            <a:xfrm rot="5895381">
              <a:off x="3341" y="2611"/>
              <a:ext cx="37"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8" name="Oval 32">
              <a:extLst>
                <a:ext uri="{FF2B5EF4-FFF2-40B4-BE49-F238E27FC236}">
                  <a16:creationId xmlns:a16="http://schemas.microsoft.com/office/drawing/2014/main" id="{0016681C-605E-469E-A8C4-0A252FDD4335}"/>
                </a:ext>
              </a:extLst>
            </p:cNvPr>
            <p:cNvSpPr>
              <a:spLocks noChangeAspect="1" noChangeArrowheads="1"/>
            </p:cNvSpPr>
            <p:nvPr/>
          </p:nvSpPr>
          <p:spPr bwMode="auto">
            <a:xfrm rot="5895381">
              <a:off x="2753" y="257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9" name="Oval 33">
              <a:extLst>
                <a:ext uri="{FF2B5EF4-FFF2-40B4-BE49-F238E27FC236}">
                  <a16:creationId xmlns:a16="http://schemas.microsoft.com/office/drawing/2014/main" id="{5A0178B4-F5B0-4608-A636-1EEDA9E38EFE}"/>
                </a:ext>
              </a:extLst>
            </p:cNvPr>
            <p:cNvSpPr>
              <a:spLocks noChangeAspect="1" noChangeArrowheads="1"/>
            </p:cNvSpPr>
            <p:nvPr/>
          </p:nvSpPr>
          <p:spPr bwMode="auto">
            <a:xfrm rot="5895381">
              <a:off x="3540" y="212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0" name="Oval 34">
              <a:extLst>
                <a:ext uri="{FF2B5EF4-FFF2-40B4-BE49-F238E27FC236}">
                  <a16:creationId xmlns:a16="http://schemas.microsoft.com/office/drawing/2014/main" id="{42EE1E67-9ABA-48B4-9773-FB29B9EDE427}"/>
                </a:ext>
              </a:extLst>
            </p:cNvPr>
            <p:cNvSpPr>
              <a:spLocks noChangeAspect="1" noChangeArrowheads="1"/>
            </p:cNvSpPr>
            <p:nvPr/>
          </p:nvSpPr>
          <p:spPr bwMode="auto">
            <a:xfrm rot="5895381">
              <a:off x="1945" y="1478"/>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1" name="Oval 35">
              <a:extLst>
                <a:ext uri="{FF2B5EF4-FFF2-40B4-BE49-F238E27FC236}">
                  <a16:creationId xmlns:a16="http://schemas.microsoft.com/office/drawing/2014/main" id="{42EE522C-169D-49AD-85DD-78331CE0AC98}"/>
                </a:ext>
              </a:extLst>
            </p:cNvPr>
            <p:cNvSpPr>
              <a:spLocks noChangeAspect="1" noChangeArrowheads="1"/>
            </p:cNvSpPr>
            <p:nvPr/>
          </p:nvSpPr>
          <p:spPr bwMode="auto">
            <a:xfrm rot="5895381">
              <a:off x="3314" y="2062"/>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2" name="Oval 36">
              <a:extLst>
                <a:ext uri="{FF2B5EF4-FFF2-40B4-BE49-F238E27FC236}">
                  <a16:creationId xmlns:a16="http://schemas.microsoft.com/office/drawing/2014/main" id="{BFB16E04-F1CF-48E7-A948-71F7268418F4}"/>
                </a:ext>
              </a:extLst>
            </p:cNvPr>
            <p:cNvSpPr>
              <a:spLocks noChangeAspect="1" noChangeArrowheads="1"/>
            </p:cNvSpPr>
            <p:nvPr/>
          </p:nvSpPr>
          <p:spPr bwMode="auto">
            <a:xfrm rot="5895381">
              <a:off x="3223" y="2973"/>
              <a:ext cx="37"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3" name="Oval 37">
              <a:extLst>
                <a:ext uri="{FF2B5EF4-FFF2-40B4-BE49-F238E27FC236}">
                  <a16:creationId xmlns:a16="http://schemas.microsoft.com/office/drawing/2014/main" id="{A21C25E1-E5DF-47F7-8195-A126F2323647}"/>
                </a:ext>
              </a:extLst>
            </p:cNvPr>
            <p:cNvSpPr>
              <a:spLocks noChangeAspect="1" noChangeArrowheads="1"/>
            </p:cNvSpPr>
            <p:nvPr/>
          </p:nvSpPr>
          <p:spPr bwMode="auto">
            <a:xfrm rot="4777107">
              <a:off x="2203" y="2227"/>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4" name="Oval 38">
              <a:extLst>
                <a:ext uri="{FF2B5EF4-FFF2-40B4-BE49-F238E27FC236}">
                  <a16:creationId xmlns:a16="http://schemas.microsoft.com/office/drawing/2014/main" id="{DE2A97D1-44AC-4EB7-BB86-68EF1285804F}"/>
                </a:ext>
              </a:extLst>
            </p:cNvPr>
            <p:cNvSpPr>
              <a:spLocks noChangeAspect="1" noChangeArrowheads="1"/>
            </p:cNvSpPr>
            <p:nvPr/>
          </p:nvSpPr>
          <p:spPr bwMode="auto">
            <a:xfrm rot="4777107">
              <a:off x="2930" y="331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5" name="Oval 39">
              <a:extLst>
                <a:ext uri="{FF2B5EF4-FFF2-40B4-BE49-F238E27FC236}">
                  <a16:creationId xmlns:a16="http://schemas.microsoft.com/office/drawing/2014/main" id="{80686E55-C8F4-4597-B16C-7FCC79A28791}"/>
                </a:ext>
              </a:extLst>
            </p:cNvPr>
            <p:cNvSpPr>
              <a:spLocks noChangeAspect="1" noChangeArrowheads="1"/>
            </p:cNvSpPr>
            <p:nvPr/>
          </p:nvSpPr>
          <p:spPr bwMode="auto">
            <a:xfrm rot="4777107">
              <a:off x="2738" y="307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6" name="Oval 40">
              <a:extLst>
                <a:ext uri="{FF2B5EF4-FFF2-40B4-BE49-F238E27FC236}">
                  <a16:creationId xmlns:a16="http://schemas.microsoft.com/office/drawing/2014/main" id="{155D35FA-986A-45EE-82B2-E32C96ADB272}"/>
                </a:ext>
              </a:extLst>
            </p:cNvPr>
            <p:cNvSpPr>
              <a:spLocks noChangeAspect="1" noChangeArrowheads="1"/>
            </p:cNvSpPr>
            <p:nvPr/>
          </p:nvSpPr>
          <p:spPr bwMode="auto">
            <a:xfrm rot="4777107">
              <a:off x="1774" y="2354"/>
              <a:ext cx="37"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7" name="Oval 41">
              <a:extLst>
                <a:ext uri="{FF2B5EF4-FFF2-40B4-BE49-F238E27FC236}">
                  <a16:creationId xmlns:a16="http://schemas.microsoft.com/office/drawing/2014/main" id="{A519E8A0-5EBA-4389-899F-A4AAE6CE878F}"/>
                </a:ext>
              </a:extLst>
            </p:cNvPr>
            <p:cNvSpPr>
              <a:spLocks noChangeAspect="1" noChangeArrowheads="1"/>
            </p:cNvSpPr>
            <p:nvPr/>
          </p:nvSpPr>
          <p:spPr bwMode="auto">
            <a:xfrm rot="4777107">
              <a:off x="2339" y="1749"/>
              <a:ext cx="32"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8" name="Oval 42">
              <a:extLst>
                <a:ext uri="{FF2B5EF4-FFF2-40B4-BE49-F238E27FC236}">
                  <a16:creationId xmlns:a16="http://schemas.microsoft.com/office/drawing/2014/main" id="{F7ABF2B6-37BC-43D1-AE61-1EA0BC05F1C1}"/>
                </a:ext>
              </a:extLst>
            </p:cNvPr>
            <p:cNvSpPr>
              <a:spLocks noChangeAspect="1" noChangeArrowheads="1"/>
            </p:cNvSpPr>
            <p:nvPr/>
          </p:nvSpPr>
          <p:spPr bwMode="auto">
            <a:xfrm rot="4777107">
              <a:off x="2744" y="2749"/>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9" name="Oval 43">
              <a:extLst>
                <a:ext uri="{FF2B5EF4-FFF2-40B4-BE49-F238E27FC236}">
                  <a16:creationId xmlns:a16="http://schemas.microsoft.com/office/drawing/2014/main" id="{FDC0B694-DC8F-4A25-A335-B02F040116FC}"/>
                </a:ext>
              </a:extLst>
            </p:cNvPr>
            <p:cNvSpPr>
              <a:spLocks noChangeAspect="1" noChangeArrowheads="1"/>
            </p:cNvSpPr>
            <p:nvPr/>
          </p:nvSpPr>
          <p:spPr bwMode="auto">
            <a:xfrm rot="4777107">
              <a:off x="1577" y="1942"/>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20" name="Oval 44">
              <a:extLst>
                <a:ext uri="{FF2B5EF4-FFF2-40B4-BE49-F238E27FC236}">
                  <a16:creationId xmlns:a16="http://schemas.microsoft.com/office/drawing/2014/main" id="{354CD501-5F1B-4306-A2A6-EAC109D3378F}"/>
                </a:ext>
              </a:extLst>
            </p:cNvPr>
            <p:cNvSpPr>
              <a:spLocks noChangeAspect="1" noChangeArrowheads="1"/>
            </p:cNvSpPr>
            <p:nvPr/>
          </p:nvSpPr>
          <p:spPr bwMode="auto">
            <a:xfrm rot="4777107">
              <a:off x="2480" y="3181"/>
              <a:ext cx="35"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21" name="Oval 45">
              <a:extLst>
                <a:ext uri="{FF2B5EF4-FFF2-40B4-BE49-F238E27FC236}">
                  <a16:creationId xmlns:a16="http://schemas.microsoft.com/office/drawing/2014/main" id="{BDB10E38-C90E-420A-94B0-8C1EE872AFDB}"/>
                </a:ext>
              </a:extLst>
            </p:cNvPr>
            <p:cNvSpPr>
              <a:spLocks noChangeAspect="1" noChangeArrowheads="1"/>
            </p:cNvSpPr>
            <p:nvPr/>
          </p:nvSpPr>
          <p:spPr bwMode="auto">
            <a:xfrm rot="4777107">
              <a:off x="3341" y="2996"/>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22" name="Oval 46">
              <a:extLst>
                <a:ext uri="{FF2B5EF4-FFF2-40B4-BE49-F238E27FC236}">
                  <a16:creationId xmlns:a16="http://schemas.microsoft.com/office/drawing/2014/main" id="{938F3973-56BD-4CAE-A294-B0725C46D673}"/>
                </a:ext>
              </a:extLst>
            </p:cNvPr>
            <p:cNvSpPr>
              <a:spLocks noChangeAspect="1" noChangeArrowheads="1"/>
            </p:cNvSpPr>
            <p:nvPr/>
          </p:nvSpPr>
          <p:spPr bwMode="auto">
            <a:xfrm>
              <a:off x="2976" y="2496"/>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23" name="Oval 47">
              <a:extLst>
                <a:ext uri="{FF2B5EF4-FFF2-40B4-BE49-F238E27FC236}">
                  <a16:creationId xmlns:a16="http://schemas.microsoft.com/office/drawing/2014/main" id="{BC0940FE-F54C-44CC-9AD1-DD38E1718050}"/>
                </a:ext>
              </a:extLst>
            </p:cNvPr>
            <p:cNvSpPr>
              <a:spLocks noChangeAspect="1" noChangeArrowheads="1"/>
            </p:cNvSpPr>
            <p:nvPr/>
          </p:nvSpPr>
          <p:spPr bwMode="auto">
            <a:xfrm rot="-1118274">
              <a:off x="2160" y="206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24" name="Oval 48">
              <a:extLst>
                <a:ext uri="{FF2B5EF4-FFF2-40B4-BE49-F238E27FC236}">
                  <a16:creationId xmlns:a16="http://schemas.microsoft.com/office/drawing/2014/main" id="{762F0FB1-4AB7-48E3-8A3D-7ACCF31DF427}"/>
                </a:ext>
              </a:extLst>
            </p:cNvPr>
            <p:cNvSpPr>
              <a:spLocks noChangeAspect="1" noChangeArrowheads="1"/>
            </p:cNvSpPr>
            <p:nvPr/>
          </p:nvSpPr>
          <p:spPr bwMode="auto">
            <a:xfrm rot="-1118274">
              <a:off x="2928" y="134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ooter Placeholder 3">
            <a:extLst>
              <a:ext uri="{FF2B5EF4-FFF2-40B4-BE49-F238E27FC236}">
                <a16:creationId xmlns:a16="http://schemas.microsoft.com/office/drawing/2014/main" id="{9813E307-5F0D-48D2-B130-BBBCA17354E1}"/>
              </a:ext>
            </a:extLst>
          </p:cNvPr>
          <p:cNvSpPr>
            <a:spLocks noGrp="1"/>
          </p:cNvSpPr>
          <p:nvPr>
            <p:ph type="ftr" sz="quarter" idx="10"/>
          </p:nvPr>
        </p:nvSpPr>
        <p:spPr/>
        <p:txBody>
          <a:bodyPr/>
          <a:lstStyle/>
          <a:p>
            <a:r>
              <a:rPr lang="en-US" altLang="en-US"/>
              <a:t>Copyright © 2001, 2003, Andrew W. Moore</a:t>
            </a:r>
          </a:p>
        </p:txBody>
      </p:sp>
      <p:sp>
        <p:nvSpPr>
          <p:cNvPr id="665602" name="Rectangle 2">
            <a:extLst>
              <a:ext uri="{FF2B5EF4-FFF2-40B4-BE49-F238E27FC236}">
                <a16:creationId xmlns:a16="http://schemas.microsoft.com/office/drawing/2014/main" id="{B9ADB3DC-3D0C-4ABA-9CF8-112BE9737808}"/>
              </a:ext>
            </a:extLst>
          </p:cNvPr>
          <p:cNvSpPr>
            <a:spLocks noGrp="1" noChangeArrowheads="1"/>
          </p:cNvSpPr>
          <p:nvPr>
            <p:ph type="title"/>
          </p:nvPr>
        </p:nvSpPr>
        <p:spPr>
          <a:xfrm>
            <a:off x="152400" y="304800"/>
            <a:ext cx="4648200" cy="685800"/>
          </a:xfrm>
        </p:spPr>
        <p:txBody>
          <a:bodyPr/>
          <a:lstStyle/>
          <a:p>
            <a:r>
              <a:rPr lang="en-US" altLang="en-US"/>
              <a:t>Uh-oh!</a:t>
            </a:r>
          </a:p>
        </p:txBody>
      </p:sp>
      <p:grpSp>
        <p:nvGrpSpPr>
          <p:cNvPr id="665603" name="Group 3">
            <a:extLst>
              <a:ext uri="{FF2B5EF4-FFF2-40B4-BE49-F238E27FC236}">
                <a16:creationId xmlns:a16="http://schemas.microsoft.com/office/drawing/2014/main" id="{41459BC2-4210-4F96-8911-4086541FCB9C}"/>
              </a:ext>
            </a:extLst>
          </p:cNvPr>
          <p:cNvGrpSpPr>
            <a:grpSpLocks/>
          </p:cNvGrpSpPr>
          <p:nvPr/>
        </p:nvGrpSpPr>
        <p:grpSpPr bwMode="auto">
          <a:xfrm>
            <a:off x="152400" y="1676400"/>
            <a:ext cx="1905000" cy="866775"/>
            <a:chOff x="528" y="1200"/>
            <a:chExt cx="1200" cy="546"/>
          </a:xfrm>
        </p:grpSpPr>
        <p:sp>
          <p:nvSpPr>
            <p:cNvPr id="665604" name="Text Box 4">
              <a:extLst>
                <a:ext uri="{FF2B5EF4-FFF2-40B4-BE49-F238E27FC236}">
                  <a16:creationId xmlns:a16="http://schemas.microsoft.com/office/drawing/2014/main" id="{9942D891-CFA0-4ECE-B6B4-E0EBBBA517F4}"/>
                </a:ext>
              </a:extLst>
            </p:cNvPr>
            <p:cNvSpPr txBox="1">
              <a:spLocks noChangeArrowheads="1"/>
            </p:cNvSpPr>
            <p:nvPr/>
          </p:nvSpPr>
          <p:spPr bwMode="auto">
            <a:xfrm>
              <a:off x="528" y="1200"/>
              <a:ext cx="1200" cy="54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65605" name="Oval 5">
              <a:extLst>
                <a:ext uri="{FF2B5EF4-FFF2-40B4-BE49-F238E27FC236}">
                  <a16:creationId xmlns:a16="http://schemas.microsoft.com/office/drawing/2014/main" id="{3B1F12B0-91D8-4DFB-A628-B39F158B3D96}"/>
                </a:ext>
              </a:extLst>
            </p:cNvPr>
            <p:cNvSpPr>
              <a:spLocks noChangeAspect="1" noChangeArrowheads="1"/>
            </p:cNvSpPr>
            <p:nvPr/>
          </p:nvSpPr>
          <p:spPr bwMode="auto">
            <a:xfrm rot="4777107">
              <a:off x="576" y="1296"/>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06" name="Oval 6">
              <a:extLst>
                <a:ext uri="{FF2B5EF4-FFF2-40B4-BE49-F238E27FC236}">
                  <a16:creationId xmlns:a16="http://schemas.microsoft.com/office/drawing/2014/main" id="{AF0EAF84-B921-43F6-A586-3FDD534370D3}"/>
                </a:ext>
              </a:extLst>
            </p:cNvPr>
            <p:cNvSpPr>
              <a:spLocks noChangeAspect="1" noChangeArrowheads="1"/>
            </p:cNvSpPr>
            <p:nvPr/>
          </p:nvSpPr>
          <p:spPr bwMode="auto">
            <a:xfrm rot="5895381">
              <a:off x="577" y="1583"/>
              <a:ext cx="32"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5607" name="Text Box 7">
            <a:extLst>
              <a:ext uri="{FF2B5EF4-FFF2-40B4-BE49-F238E27FC236}">
                <a16:creationId xmlns:a16="http://schemas.microsoft.com/office/drawing/2014/main" id="{4C294DC2-6454-451A-97ED-6B47672CE7AD}"/>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65608" name="Text Box 8">
            <a:extLst>
              <a:ext uri="{FF2B5EF4-FFF2-40B4-BE49-F238E27FC236}">
                <a16:creationId xmlns:a16="http://schemas.microsoft.com/office/drawing/2014/main" id="{7DBB3C48-5C57-43EB-BACC-AC66E5DB334A}"/>
              </a:ext>
            </a:extLst>
          </p:cNvPr>
          <p:cNvSpPr txBox="1">
            <a:spLocks noChangeArrowheads="1"/>
          </p:cNvSpPr>
          <p:nvPr/>
        </p:nvSpPr>
        <p:spPr bwMode="auto">
          <a:xfrm>
            <a:off x="3962400" y="228600"/>
            <a:ext cx="5029200" cy="628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This is going to be a problem!</a:t>
            </a:r>
          </a:p>
          <a:p>
            <a:r>
              <a:rPr lang="en-US" altLang="en-US" sz="2800"/>
              <a:t>What should we do?</a:t>
            </a:r>
          </a:p>
          <a:p>
            <a:r>
              <a:rPr lang="en-US" altLang="en-US" sz="2800">
                <a:solidFill>
                  <a:srgbClr val="990099"/>
                </a:solidFill>
              </a:rPr>
              <a:t>Idea 1.1:</a:t>
            </a:r>
          </a:p>
          <a:p>
            <a:pPr lvl="1"/>
            <a:r>
              <a:rPr lang="en-US" altLang="en-US" sz="2800">
                <a:solidFill>
                  <a:srgbClr val="990099"/>
                </a:solidFill>
              </a:rPr>
              <a:t>Minimize</a:t>
            </a:r>
          </a:p>
          <a:p>
            <a:pPr lvl="1"/>
            <a:r>
              <a:rPr lang="en-US" altLang="en-US" sz="2800">
                <a:solidFill>
                  <a:srgbClr val="990099"/>
                </a:solidFill>
              </a:rPr>
              <a:t> </a:t>
            </a:r>
            <a:r>
              <a:rPr lang="en-US" altLang="en-US" sz="2800" b="1" i="1">
                <a:solidFill>
                  <a:srgbClr val="990099"/>
                </a:solidFill>
              </a:rPr>
              <a:t>w.w</a:t>
            </a:r>
            <a:r>
              <a:rPr lang="en-US" altLang="en-US" sz="2800">
                <a:solidFill>
                  <a:srgbClr val="990099"/>
                </a:solidFill>
              </a:rPr>
              <a:t> </a:t>
            </a:r>
            <a:r>
              <a:rPr lang="en-US" altLang="en-US" sz="2800" i="1">
                <a:solidFill>
                  <a:srgbClr val="990099"/>
                </a:solidFill>
              </a:rPr>
              <a:t>+ C (#train errors)</a:t>
            </a:r>
          </a:p>
          <a:p>
            <a:pPr lvl="1"/>
            <a:endParaRPr lang="en-US" altLang="en-US" sz="2800" i="1">
              <a:solidFill>
                <a:srgbClr val="990099"/>
              </a:solidFill>
            </a:endParaRPr>
          </a:p>
          <a:p>
            <a:pPr lvl="1"/>
            <a:endParaRPr lang="en-US" altLang="en-US" sz="2800" i="1">
              <a:solidFill>
                <a:srgbClr val="990099"/>
              </a:solidFill>
            </a:endParaRPr>
          </a:p>
          <a:p>
            <a:r>
              <a:rPr lang="en-US" altLang="en-US" sz="2800">
                <a:solidFill>
                  <a:schemeClr val="hlink"/>
                </a:solidFill>
              </a:rPr>
              <a:t>There’s a serious practical problem that’s about to make us reject this approach. Can you guess what it is?</a:t>
            </a:r>
          </a:p>
        </p:txBody>
      </p:sp>
      <p:grpSp>
        <p:nvGrpSpPr>
          <p:cNvPr id="665609" name="Group 9">
            <a:extLst>
              <a:ext uri="{FF2B5EF4-FFF2-40B4-BE49-F238E27FC236}">
                <a16:creationId xmlns:a16="http://schemas.microsoft.com/office/drawing/2014/main" id="{3A1D1CD5-1DB3-4545-A9BC-43AE033B09D1}"/>
              </a:ext>
            </a:extLst>
          </p:cNvPr>
          <p:cNvGrpSpPr>
            <a:grpSpLocks/>
          </p:cNvGrpSpPr>
          <p:nvPr/>
        </p:nvGrpSpPr>
        <p:grpSpPr bwMode="auto">
          <a:xfrm>
            <a:off x="228600" y="2743200"/>
            <a:ext cx="3657600" cy="3581400"/>
            <a:chOff x="1536" y="1344"/>
            <a:chExt cx="2304" cy="2256"/>
          </a:xfrm>
        </p:grpSpPr>
        <p:sp>
          <p:nvSpPr>
            <p:cNvPr id="665610" name="Line 10">
              <a:extLst>
                <a:ext uri="{FF2B5EF4-FFF2-40B4-BE49-F238E27FC236}">
                  <a16:creationId xmlns:a16="http://schemas.microsoft.com/office/drawing/2014/main" id="{2C39FD34-7FF7-4B67-B632-40876EC27A22}"/>
                </a:ext>
              </a:extLst>
            </p:cNvPr>
            <p:cNvSpPr>
              <a:spLocks noChangeShapeType="1"/>
            </p:cNvSpPr>
            <p:nvPr/>
          </p:nvSpPr>
          <p:spPr bwMode="auto">
            <a:xfrm>
              <a:off x="1632" y="1392"/>
              <a:ext cx="0" cy="220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11" name="Line 11">
              <a:extLst>
                <a:ext uri="{FF2B5EF4-FFF2-40B4-BE49-F238E27FC236}">
                  <a16:creationId xmlns:a16="http://schemas.microsoft.com/office/drawing/2014/main" id="{6A87F2BC-B86C-4654-9B07-138635E39E22}"/>
                </a:ext>
              </a:extLst>
            </p:cNvPr>
            <p:cNvSpPr>
              <a:spLocks noChangeShapeType="1"/>
            </p:cNvSpPr>
            <p:nvPr/>
          </p:nvSpPr>
          <p:spPr bwMode="auto">
            <a:xfrm flipV="1">
              <a:off x="1536" y="3504"/>
              <a:ext cx="230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5612" name="Oval 12">
              <a:extLst>
                <a:ext uri="{FF2B5EF4-FFF2-40B4-BE49-F238E27FC236}">
                  <a16:creationId xmlns:a16="http://schemas.microsoft.com/office/drawing/2014/main" id="{70F16829-82CE-4FDE-AD88-B36FCBB36024}"/>
                </a:ext>
              </a:extLst>
            </p:cNvPr>
            <p:cNvSpPr>
              <a:spLocks noChangeAspect="1" noChangeArrowheads="1"/>
            </p:cNvSpPr>
            <p:nvPr/>
          </p:nvSpPr>
          <p:spPr bwMode="auto">
            <a:xfrm>
              <a:off x="2342" y="3170"/>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3" name="Oval 13">
              <a:extLst>
                <a:ext uri="{FF2B5EF4-FFF2-40B4-BE49-F238E27FC236}">
                  <a16:creationId xmlns:a16="http://schemas.microsoft.com/office/drawing/2014/main" id="{2677A734-741C-42E3-89B3-0CCD0C92BDBC}"/>
                </a:ext>
              </a:extLst>
            </p:cNvPr>
            <p:cNvSpPr>
              <a:spLocks noChangeAspect="1" noChangeArrowheads="1"/>
            </p:cNvSpPr>
            <p:nvPr/>
          </p:nvSpPr>
          <p:spPr bwMode="auto">
            <a:xfrm>
              <a:off x="1566" y="2459"/>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4" name="Oval 14">
              <a:extLst>
                <a:ext uri="{FF2B5EF4-FFF2-40B4-BE49-F238E27FC236}">
                  <a16:creationId xmlns:a16="http://schemas.microsoft.com/office/drawing/2014/main" id="{9C53CDF8-35CC-420F-9EE5-597195D6EC2D}"/>
                </a:ext>
              </a:extLst>
            </p:cNvPr>
            <p:cNvSpPr>
              <a:spLocks noChangeAspect="1" noChangeArrowheads="1"/>
            </p:cNvSpPr>
            <p:nvPr/>
          </p:nvSpPr>
          <p:spPr bwMode="auto">
            <a:xfrm>
              <a:off x="2734" y="1773"/>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5" name="Oval 15">
              <a:extLst>
                <a:ext uri="{FF2B5EF4-FFF2-40B4-BE49-F238E27FC236}">
                  <a16:creationId xmlns:a16="http://schemas.microsoft.com/office/drawing/2014/main" id="{EA6186F9-E19D-4B87-9396-32EE8ADB0A3E}"/>
                </a:ext>
              </a:extLst>
            </p:cNvPr>
            <p:cNvSpPr>
              <a:spLocks noChangeAspect="1" noChangeArrowheads="1"/>
            </p:cNvSpPr>
            <p:nvPr/>
          </p:nvSpPr>
          <p:spPr bwMode="auto">
            <a:xfrm>
              <a:off x="2774" y="2290"/>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6" name="Oval 16">
              <a:extLst>
                <a:ext uri="{FF2B5EF4-FFF2-40B4-BE49-F238E27FC236}">
                  <a16:creationId xmlns:a16="http://schemas.microsoft.com/office/drawing/2014/main" id="{CD2059DF-3EC7-4E35-8944-D76213D5CCEB}"/>
                </a:ext>
              </a:extLst>
            </p:cNvPr>
            <p:cNvSpPr>
              <a:spLocks noChangeAspect="1" noChangeArrowheads="1"/>
            </p:cNvSpPr>
            <p:nvPr/>
          </p:nvSpPr>
          <p:spPr bwMode="auto">
            <a:xfrm>
              <a:off x="2148" y="1678"/>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7" name="Oval 17">
              <a:extLst>
                <a:ext uri="{FF2B5EF4-FFF2-40B4-BE49-F238E27FC236}">
                  <a16:creationId xmlns:a16="http://schemas.microsoft.com/office/drawing/2014/main" id="{53F44DE5-D80B-4DB6-9912-9B98A7B61FBC}"/>
                </a:ext>
              </a:extLst>
            </p:cNvPr>
            <p:cNvSpPr>
              <a:spLocks noChangeAspect="1" noChangeArrowheads="1"/>
            </p:cNvSpPr>
            <p:nvPr/>
          </p:nvSpPr>
          <p:spPr bwMode="auto">
            <a:xfrm>
              <a:off x="2448" y="2352"/>
              <a:ext cx="34"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8" name="Oval 18">
              <a:extLst>
                <a:ext uri="{FF2B5EF4-FFF2-40B4-BE49-F238E27FC236}">
                  <a16:creationId xmlns:a16="http://schemas.microsoft.com/office/drawing/2014/main" id="{7458BD06-122D-404E-B426-7080775320A4}"/>
                </a:ext>
              </a:extLst>
            </p:cNvPr>
            <p:cNvSpPr>
              <a:spLocks noChangeAspect="1" noChangeArrowheads="1"/>
            </p:cNvSpPr>
            <p:nvPr/>
          </p:nvSpPr>
          <p:spPr bwMode="auto">
            <a:xfrm>
              <a:off x="1920" y="1968"/>
              <a:ext cx="38" cy="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9" name="Oval 19">
              <a:extLst>
                <a:ext uri="{FF2B5EF4-FFF2-40B4-BE49-F238E27FC236}">
                  <a16:creationId xmlns:a16="http://schemas.microsoft.com/office/drawing/2014/main" id="{1F333512-5BEF-496B-9242-3D8E586083AA}"/>
                </a:ext>
              </a:extLst>
            </p:cNvPr>
            <p:cNvSpPr>
              <a:spLocks noChangeAspect="1" noChangeArrowheads="1"/>
            </p:cNvSpPr>
            <p:nvPr/>
          </p:nvSpPr>
          <p:spPr bwMode="auto">
            <a:xfrm>
              <a:off x="3216" y="2592"/>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0" name="Oval 20">
              <a:extLst>
                <a:ext uri="{FF2B5EF4-FFF2-40B4-BE49-F238E27FC236}">
                  <a16:creationId xmlns:a16="http://schemas.microsoft.com/office/drawing/2014/main" id="{5D1B2177-EA5F-4D3A-8F32-D9B12B9E33DD}"/>
                </a:ext>
              </a:extLst>
            </p:cNvPr>
            <p:cNvSpPr>
              <a:spLocks noChangeAspect="1" noChangeArrowheads="1"/>
            </p:cNvSpPr>
            <p:nvPr/>
          </p:nvSpPr>
          <p:spPr bwMode="auto">
            <a:xfrm rot="-1118274">
              <a:off x="2449" y="2799"/>
              <a:ext cx="34"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1" name="Oval 21">
              <a:extLst>
                <a:ext uri="{FF2B5EF4-FFF2-40B4-BE49-F238E27FC236}">
                  <a16:creationId xmlns:a16="http://schemas.microsoft.com/office/drawing/2014/main" id="{F179E031-F8F6-499F-B533-D9088746A134}"/>
                </a:ext>
              </a:extLst>
            </p:cNvPr>
            <p:cNvSpPr>
              <a:spLocks noChangeAspect="1" noChangeArrowheads="1"/>
            </p:cNvSpPr>
            <p:nvPr/>
          </p:nvSpPr>
          <p:spPr bwMode="auto">
            <a:xfrm rot="-1118274">
              <a:off x="3782" y="203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2" name="Oval 22">
              <a:extLst>
                <a:ext uri="{FF2B5EF4-FFF2-40B4-BE49-F238E27FC236}">
                  <a16:creationId xmlns:a16="http://schemas.microsoft.com/office/drawing/2014/main" id="{E0A238B1-E151-447A-905F-9F56490833A2}"/>
                </a:ext>
              </a:extLst>
            </p:cNvPr>
            <p:cNvSpPr>
              <a:spLocks noChangeAspect="1" noChangeArrowheads="1"/>
            </p:cNvSpPr>
            <p:nvPr/>
          </p:nvSpPr>
          <p:spPr bwMode="auto">
            <a:xfrm rot="-1118274">
              <a:off x="3336" y="2863"/>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3" name="Oval 23">
              <a:extLst>
                <a:ext uri="{FF2B5EF4-FFF2-40B4-BE49-F238E27FC236}">
                  <a16:creationId xmlns:a16="http://schemas.microsoft.com/office/drawing/2014/main" id="{C7B5C927-616A-4182-A083-600D9510CD66}"/>
                </a:ext>
              </a:extLst>
            </p:cNvPr>
            <p:cNvSpPr>
              <a:spLocks noChangeAspect="1" noChangeArrowheads="1"/>
            </p:cNvSpPr>
            <p:nvPr/>
          </p:nvSpPr>
          <p:spPr bwMode="auto">
            <a:xfrm rot="-1118274">
              <a:off x="1968" y="1680"/>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4" name="Oval 24">
              <a:extLst>
                <a:ext uri="{FF2B5EF4-FFF2-40B4-BE49-F238E27FC236}">
                  <a16:creationId xmlns:a16="http://schemas.microsoft.com/office/drawing/2014/main" id="{988D49E4-765E-487A-A063-2B21E506AC30}"/>
                </a:ext>
              </a:extLst>
            </p:cNvPr>
            <p:cNvSpPr>
              <a:spLocks noChangeAspect="1" noChangeArrowheads="1"/>
            </p:cNvSpPr>
            <p:nvPr/>
          </p:nvSpPr>
          <p:spPr bwMode="auto">
            <a:xfrm rot="-1118274">
              <a:off x="2968" y="2258"/>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5" name="Oval 25">
              <a:extLst>
                <a:ext uri="{FF2B5EF4-FFF2-40B4-BE49-F238E27FC236}">
                  <a16:creationId xmlns:a16="http://schemas.microsoft.com/office/drawing/2014/main" id="{031CD7E9-14E7-4876-9AC8-B3DB5C906041}"/>
                </a:ext>
              </a:extLst>
            </p:cNvPr>
            <p:cNvSpPr>
              <a:spLocks noChangeAspect="1" noChangeArrowheads="1"/>
            </p:cNvSpPr>
            <p:nvPr/>
          </p:nvSpPr>
          <p:spPr bwMode="auto">
            <a:xfrm rot="-1118274">
              <a:off x="3696" y="2832"/>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6" name="Oval 26">
              <a:extLst>
                <a:ext uri="{FF2B5EF4-FFF2-40B4-BE49-F238E27FC236}">
                  <a16:creationId xmlns:a16="http://schemas.microsoft.com/office/drawing/2014/main" id="{5ABF57D0-ABE9-4E1C-8FE6-32F38F0DD2E3}"/>
                </a:ext>
              </a:extLst>
            </p:cNvPr>
            <p:cNvSpPr>
              <a:spLocks noChangeAspect="1" noChangeArrowheads="1"/>
            </p:cNvSpPr>
            <p:nvPr/>
          </p:nvSpPr>
          <p:spPr bwMode="auto">
            <a:xfrm rot="-1118274">
              <a:off x="1962" y="2293"/>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7" name="Oval 27">
              <a:extLst>
                <a:ext uri="{FF2B5EF4-FFF2-40B4-BE49-F238E27FC236}">
                  <a16:creationId xmlns:a16="http://schemas.microsoft.com/office/drawing/2014/main" id="{974564CE-C37E-4CB9-B38A-42F788841D45}"/>
                </a:ext>
              </a:extLst>
            </p:cNvPr>
            <p:cNvSpPr>
              <a:spLocks noChangeAspect="1" noChangeArrowheads="1"/>
            </p:cNvSpPr>
            <p:nvPr/>
          </p:nvSpPr>
          <p:spPr bwMode="auto">
            <a:xfrm rot="5895381">
              <a:off x="2436" y="1926"/>
              <a:ext cx="30"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8" name="Oval 28">
              <a:extLst>
                <a:ext uri="{FF2B5EF4-FFF2-40B4-BE49-F238E27FC236}">
                  <a16:creationId xmlns:a16="http://schemas.microsoft.com/office/drawing/2014/main" id="{BEA72C6A-26AA-4BC1-8118-9D58B21DA1EE}"/>
                </a:ext>
              </a:extLst>
            </p:cNvPr>
            <p:cNvSpPr>
              <a:spLocks noChangeAspect="1" noChangeArrowheads="1"/>
            </p:cNvSpPr>
            <p:nvPr/>
          </p:nvSpPr>
          <p:spPr bwMode="auto">
            <a:xfrm rot="5895381">
              <a:off x="2605" y="3303"/>
              <a:ext cx="35"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9" name="Oval 29">
              <a:extLst>
                <a:ext uri="{FF2B5EF4-FFF2-40B4-BE49-F238E27FC236}">
                  <a16:creationId xmlns:a16="http://schemas.microsoft.com/office/drawing/2014/main" id="{322CB8E4-3585-4D9B-9677-5E51D76EC0BB}"/>
                </a:ext>
              </a:extLst>
            </p:cNvPr>
            <p:cNvSpPr>
              <a:spLocks noChangeAspect="1" noChangeArrowheads="1"/>
            </p:cNvSpPr>
            <p:nvPr/>
          </p:nvSpPr>
          <p:spPr bwMode="auto">
            <a:xfrm rot="5895381">
              <a:off x="1962" y="2582"/>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0" name="Oval 30">
              <a:extLst>
                <a:ext uri="{FF2B5EF4-FFF2-40B4-BE49-F238E27FC236}">
                  <a16:creationId xmlns:a16="http://schemas.microsoft.com/office/drawing/2014/main" id="{DABD898E-81C8-4BAC-A900-67D1A5156135}"/>
                </a:ext>
              </a:extLst>
            </p:cNvPr>
            <p:cNvSpPr>
              <a:spLocks noChangeAspect="1" noChangeArrowheads="1"/>
            </p:cNvSpPr>
            <p:nvPr/>
          </p:nvSpPr>
          <p:spPr bwMode="auto">
            <a:xfrm rot="5895381">
              <a:off x="2736" y="1508"/>
              <a:ext cx="30"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1" name="Oval 31">
              <a:extLst>
                <a:ext uri="{FF2B5EF4-FFF2-40B4-BE49-F238E27FC236}">
                  <a16:creationId xmlns:a16="http://schemas.microsoft.com/office/drawing/2014/main" id="{5607E2AE-E628-414B-A534-246E76EFE051}"/>
                </a:ext>
              </a:extLst>
            </p:cNvPr>
            <p:cNvSpPr>
              <a:spLocks noChangeAspect="1" noChangeArrowheads="1"/>
            </p:cNvSpPr>
            <p:nvPr/>
          </p:nvSpPr>
          <p:spPr bwMode="auto">
            <a:xfrm rot="5895381">
              <a:off x="3341" y="2611"/>
              <a:ext cx="37"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2" name="Oval 32">
              <a:extLst>
                <a:ext uri="{FF2B5EF4-FFF2-40B4-BE49-F238E27FC236}">
                  <a16:creationId xmlns:a16="http://schemas.microsoft.com/office/drawing/2014/main" id="{DDDD418C-4DDC-4267-AFB4-FC12A7CFE297}"/>
                </a:ext>
              </a:extLst>
            </p:cNvPr>
            <p:cNvSpPr>
              <a:spLocks noChangeAspect="1" noChangeArrowheads="1"/>
            </p:cNvSpPr>
            <p:nvPr/>
          </p:nvSpPr>
          <p:spPr bwMode="auto">
            <a:xfrm rot="5895381">
              <a:off x="2753" y="257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3" name="Oval 33">
              <a:extLst>
                <a:ext uri="{FF2B5EF4-FFF2-40B4-BE49-F238E27FC236}">
                  <a16:creationId xmlns:a16="http://schemas.microsoft.com/office/drawing/2014/main" id="{AB49F143-F3F1-44E1-9AF2-D96F04741C6F}"/>
                </a:ext>
              </a:extLst>
            </p:cNvPr>
            <p:cNvSpPr>
              <a:spLocks noChangeAspect="1" noChangeArrowheads="1"/>
            </p:cNvSpPr>
            <p:nvPr/>
          </p:nvSpPr>
          <p:spPr bwMode="auto">
            <a:xfrm rot="5895381">
              <a:off x="3540" y="212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4" name="Oval 34">
              <a:extLst>
                <a:ext uri="{FF2B5EF4-FFF2-40B4-BE49-F238E27FC236}">
                  <a16:creationId xmlns:a16="http://schemas.microsoft.com/office/drawing/2014/main" id="{577BE068-228E-47AE-AB7A-C0AE2EE649AC}"/>
                </a:ext>
              </a:extLst>
            </p:cNvPr>
            <p:cNvSpPr>
              <a:spLocks noChangeAspect="1" noChangeArrowheads="1"/>
            </p:cNvSpPr>
            <p:nvPr/>
          </p:nvSpPr>
          <p:spPr bwMode="auto">
            <a:xfrm rot="5895381">
              <a:off x="1945" y="1478"/>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5" name="Oval 35">
              <a:extLst>
                <a:ext uri="{FF2B5EF4-FFF2-40B4-BE49-F238E27FC236}">
                  <a16:creationId xmlns:a16="http://schemas.microsoft.com/office/drawing/2014/main" id="{C6CC0955-1C66-4D3B-BF8E-031B67BE8DF2}"/>
                </a:ext>
              </a:extLst>
            </p:cNvPr>
            <p:cNvSpPr>
              <a:spLocks noChangeAspect="1" noChangeArrowheads="1"/>
            </p:cNvSpPr>
            <p:nvPr/>
          </p:nvSpPr>
          <p:spPr bwMode="auto">
            <a:xfrm rot="5895381">
              <a:off x="3314" y="2062"/>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6" name="Oval 36">
              <a:extLst>
                <a:ext uri="{FF2B5EF4-FFF2-40B4-BE49-F238E27FC236}">
                  <a16:creationId xmlns:a16="http://schemas.microsoft.com/office/drawing/2014/main" id="{0DECEF80-9B43-4EEB-9EB8-7720048EEEB0}"/>
                </a:ext>
              </a:extLst>
            </p:cNvPr>
            <p:cNvSpPr>
              <a:spLocks noChangeAspect="1" noChangeArrowheads="1"/>
            </p:cNvSpPr>
            <p:nvPr/>
          </p:nvSpPr>
          <p:spPr bwMode="auto">
            <a:xfrm rot="5895381">
              <a:off x="3223" y="2973"/>
              <a:ext cx="37"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7" name="Oval 37">
              <a:extLst>
                <a:ext uri="{FF2B5EF4-FFF2-40B4-BE49-F238E27FC236}">
                  <a16:creationId xmlns:a16="http://schemas.microsoft.com/office/drawing/2014/main" id="{EEAEE371-CE4D-4AE3-8CA6-129A335322FA}"/>
                </a:ext>
              </a:extLst>
            </p:cNvPr>
            <p:cNvSpPr>
              <a:spLocks noChangeAspect="1" noChangeArrowheads="1"/>
            </p:cNvSpPr>
            <p:nvPr/>
          </p:nvSpPr>
          <p:spPr bwMode="auto">
            <a:xfrm rot="4777107">
              <a:off x="2203" y="2227"/>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8" name="Oval 38">
              <a:extLst>
                <a:ext uri="{FF2B5EF4-FFF2-40B4-BE49-F238E27FC236}">
                  <a16:creationId xmlns:a16="http://schemas.microsoft.com/office/drawing/2014/main" id="{ED42B4B0-B576-4298-8825-DA9046444032}"/>
                </a:ext>
              </a:extLst>
            </p:cNvPr>
            <p:cNvSpPr>
              <a:spLocks noChangeAspect="1" noChangeArrowheads="1"/>
            </p:cNvSpPr>
            <p:nvPr/>
          </p:nvSpPr>
          <p:spPr bwMode="auto">
            <a:xfrm rot="4777107">
              <a:off x="2930" y="331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9" name="Oval 39">
              <a:extLst>
                <a:ext uri="{FF2B5EF4-FFF2-40B4-BE49-F238E27FC236}">
                  <a16:creationId xmlns:a16="http://schemas.microsoft.com/office/drawing/2014/main" id="{86CC8D5B-4B79-4044-9BF3-E39B3B174BC9}"/>
                </a:ext>
              </a:extLst>
            </p:cNvPr>
            <p:cNvSpPr>
              <a:spLocks noChangeAspect="1" noChangeArrowheads="1"/>
            </p:cNvSpPr>
            <p:nvPr/>
          </p:nvSpPr>
          <p:spPr bwMode="auto">
            <a:xfrm rot="4777107">
              <a:off x="2738" y="307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0" name="Oval 40">
              <a:extLst>
                <a:ext uri="{FF2B5EF4-FFF2-40B4-BE49-F238E27FC236}">
                  <a16:creationId xmlns:a16="http://schemas.microsoft.com/office/drawing/2014/main" id="{CC957F25-8614-4BB5-A490-DDF0D2EE3639}"/>
                </a:ext>
              </a:extLst>
            </p:cNvPr>
            <p:cNvSpPr>
              <a:spLocks noChangeAspect="1" noChangeArrowheads="1"/>
            </p:cNvSpPr>
            <p:nvPr/>
          </p:nvSpPr>
          <p:spPr bwMode="auto">
            <a:xfrm rot="4777107">
              <a:off x="1774" y="2354"/>
              <a:ext cx="37"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1" name="Oval 41">
              <a:extLst>
                <a:ext uri="{FF2B5EF4-FFF2-40B4-BE49-F238E27FC236}">
                  <a16:creationId xmlns:a16="http://schemas.microsoft.com/office/drawing/2014/main" id="{361E68DD-7938-45C1-B121-BA77A5B24123}"/>
                </a:ext>
              </a:extLst>
            </p:cNvPr>
            <p:cNvSpPr>
              <a:spLocks noChangeAspect="1" noChangeArrowheads="1"/>
            </p:cNvSpPr>
            <p:nvPr/>
          </p:nvSpPr>
          <p:spPr bwMode="auto">
            <a:xfrm rot="4777107">
              <a:off x="2339" y="1749"/>
              <a:ext cx="32"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2" name="Oval 42">
              <a:extLst>
                <a:ext uri="{FF2B5EF4-FFF2-40B4-BE49-F238E27FC236}">
                  <a16:creationId xmlns:a16="http://schemas.microsoft.com/office/drawing/2014/main" id="{04FC545E-4F81-41E1-9BBA-BA2C49B703F8}"/>
                </a:ext>
              </a:extLst>
            </p:cNvPr>
            <p:cNvSpPr>
              <a:spLocks noChangeAspect="1" noChangeArrowheads="1"/>
            </p:cNvSpPr>
            <p:nvPr/>
          </p:nvSpPr>
          <p:spPr bwMode="auto">
            <a:xfrm rot="4777107">
              <a:off x="2744" y="2749"/>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3" name="Oval 43">
              <a:extLst>
                <a:ext uri="{FF2B5EF4-FFF2-40B4-BE49-F238E27FC236}">
                  <a16:creationId xmlns:a16="http://schemas.microsoft.com/office/drawing/2014/main" id="{36B0E777-8FB5-4BE8-8ED6-CE90674FE8D0}"/>
                </a:ext>
              </a:extLst>
            </p:cNvPr>
            <p:cNvSpPr>
              <a:spLocks noChangeAspect="1" noChangeArrowheads="1"/>
            </p:cNvSpPr>
            <p:nvPr/>
          </p:nvSpPr>
          <p:spPr bwMode="auto">
            <a:xfrm rot="4777107">
              <a:off x="1577" y="1942"/>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4" name="Oval 44">
              <a:extLst>
                <a:ext uri="{FF2B5EF4-FFF2-40B4-BE49-F238E27FC236}">
                  <a16:creationId xmlns:a16="http://schemas.microsoft.com/office/drawing/2014/main" id="{C581DB54-1594-4ACC-8091-B2E635B69501}"/>
                </a:ext>
              </a:extLst>
            </p:cNvPr>
            <p:cNvSpPr>
              <a:spLocks noChangeAspect="1" noChangeArrowheads="1"/>
            </p:cNvSpPr>
            <p:nvPr/>
          </p:nvSpPr>
          <p:spPr bwMode="auto">
            <a:xfrm rot="4777107">
              <a:off x="2480" y="3181"/>
              <a:ext cx="35"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5" name="Oval 45">
              <a:extLst>
                <a:ext uri="{FF2B5EF4-FFF2-40B4-BE49-F238E27FC236}">
                  <a16:creationId xmlns:a16="http://schemas.microsoft.com/office/drawing/2014/main" id="{B251BBA8-00B4-4D23-B892-7ABC4B7BF73D}"/>
                </a:ext>
              </a:extLst>
            </p:cNvPr>
            <p:cNvSpPr>
              <a:spLocks noChangeAspect="1" noChangeArrowheads="1"/>
            </p:cNvSpPr>
            <p:nvPr/>
          </p:nvSpPr>
          <p:spPr bwMode="auto">
            <a:xfrm rot="4777107">
              <a:off x="3341" y="2996"/>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6" name="Oval 46">
              <a:extLst>
                <a:ext uri="{FF2B5EF4-FFF2-40B4-BE49-F238E27FC236}">
                  <a16:creationId xmlns:a16="http://schemas.microsoft.com/office/drawing/2014/main" id="{C5F06261-58FC-4AAC-B1A5-B628E9F2A3EC}"/>
                </a:ext>
              </a:extLst>
            </p:cNvPr>
            <p:cNvSpPr>
              <a:spLocks noChangeAspect="1" noChangeArrowheads="1"/>
            </p:cNvSpPr>
            <p:nvPr/>
          </p:nvSpPr>
          <p:spPr bwMode="auto">
            <a:xfrm>
              <a:off x="2976" y="2496"/>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7" name="Oval 47">
              <a:extLst>
                <a:ext uri="{FF2B5EF4-FFF2-40B4-BE49-F238E27FC236}">
                  <a16:creationId xmlns:a16="http://schemas.microsoft.com/office/drawing/2014/main" id="{5A347995-53C7-4185-BC39-58DDBF111B80}"/>
                </a:ext>
              </a:extLst>
            </p:cNvPr>
            <p:cNvSpPr>
              <a:spLocks noChangeAspect="1" noChangeArrowheads="1"/>
            </p:cNvSpPr>
            <p:nvPr/>
          </p:nvSpPr>
          <p:spPr bwMode="auto">
            <a:xfrm rot="-1118274">
              <a:off x="2160" y="206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8" name="Oval 48">
              <a:extLst>
                <a:ext uri="{FF2B5EF4-FFF2-40B4-BE49-F238E27FC236}">
                  <a16:creationId xmlns:a16="http://schemas.microsoft.com/office/drawing/2014/main" id="{3ED7F872-BC21-477D-9A3F-01745BE72508}"/>
                </a:ext>
              </a:extLst>
            </p:cNvPr>
            <p:cNvSpPr>
              <a:spLocks noChangeAspect="1" noChangeArrowheads="1"/>
            </p:cNvSpPr>
            <p:nvPr/>
          </p:nvSpPr>
          <p:spPr bwMode="auto">
            <a:xfrm rot="-1118274">
              <a:off x="2928" y="134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5649" name="AutoShape 49">
            <a:extLst>
              <a:ext uri="{FF2B5EF4-FFF2-40B4-BE49-F238E27FC236}">
                <a16:creationId xmlns:a16="http://schemas.microsoft.com/office/drawing/2014/main" id="{7D0565D7-B246-4FDF-83E9-D2DC07146E14}"/>
              </a:ext>
            </a:extLst>
          </p:cNvPr>
          <p:cNvSpPr>
            <a:spLocks noChangeArrowheads="1"/>
          </p:cNvSpPr>
          <p:nvPr/>
        </p:nvSpPr>
        <p:spPr bwMode="auto">
          <a:xfrm>
            <a:off x="5105400" y="3505200"/>
            <a:ext cx="2895600" cy="533400"/>
          </a:xfrm>
          <a:prstGeom prst="wedgeRectCallout">
            <a:avLst>
              <a:gd name="adj1" fmla="val -20667"/>
              <a:gd name="adj2" fmla="val -94347"/>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Tradeoff parameter</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a:extLst>
              <a:ext uri="{FF2B5EF4-FFF2-40B4-BE49-F238E27FC236}">
                <a16:creationId xmlns:a16="http://schemas.microsoft.com/office/drawing/2014/main" id="{9401F676-A631-4E15-ACE6-B2B9CB6D34FF}"/>
              </a:ext>
            </a:extLst>
          </p:cNvPr>
          <p:cNvSpPr>
            <a:spLocks noGrp="1"/>
          </p:cNvSpPr>
          <p:nvPr>
            <p:ph type="ftr" sz="quarter" idx="10"/>
          </p:nvPr>
        </p:nvSpPr>
        <p:spPr/>
        <p:txBody>
          <a:bodyPr/>
          <a:lstStyle/>
          <a:p>
            <a:r>
              <a:rPr lang="en-US" altLang="en-US"/>
              <a:t>Copyright © 2001, 2003, Andrew W. Moore</a:t>
            </a:r>
          </a:p>
        </p:txBody>
      </p:sp>
      <p:sp>
        <p:nvSpPr>
          <p:cNvPr id="684034" name="Rectangle 2">
            <a:extLst>
              <a:ext uri="{FF2B5EF4-FFF2-40B4-BE49-F238E27FC236}">
                <a16:creationId xmlns:a16="http://schemas.microsoft.com/office/drawing/2014/main" id="{78E4D411-9309-4D41-BF21-A55BA5006F3D}"/>
              </a:ext>
            </a:extLst>
          </p:cNvPr>
          <p:cNvSpPr>
            <a:spLocks noGrp="1" noChangeArrowheads="1"/>
          </p:cNvSpPr>
          <p:nvPr>
            <p:ph type="title"/>
          </p:nvPr>
        </p:nvSpPr>
        <p:spPr>
          <a:xfrm>
            <a:off x="152400" y="304800"/>
            <a:ext cx="4648200" cy="685800"/>
          </a:xfrm>
        </p:spPr>
        <p:txBody>
          <a:bodyPr/>
          <a:lstStyle/>
          <a:p>
            <a:r>
              <a:rPr lang="en-US" altLang="en-US"/>
              <a:t> Linear Classifiers</a:t>
            </a:r>
          </a:p>
        </p:txBody>
      </p:sp>
      <p:sp>
        <p:nvSpPr>
          <p:cNvPr id="684035" name="Rectangle 3">
            <a:extLst>
              <a:ext uri="{FF2B5EF4-FFF2-40B4-BE49-F238E27FC236}">
                <a16:creationId xmlns:a16="http://schemas.microsoft.com/office/drawing/2014/main" id="{CBB0E5B6-7DDC-4ED6-8783-5F855926FA1B}"/>
              </a:ext>
            </a:extLst>
          </p:cNvPr>
          <p:cNvSpPr>
            <a:spLocks noChangeArrowheads="1"/>
          </p:cNvSpPr>
          <p:nvPr/>
        </p:nvSpPr>
        <p:spPr bwMode="auto">
          <a:xfrm>
            <a:off x="5334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3600" i="1"/>
              <a:t>f </a:t>
            </a:r>
            <a:r>
              <a:rPr lang="en-US" altLang="en-US"/>
              <a:t>        </a:t>
            </a:r>
          </a:p>
        </p:txBody>
      </p:sp>
      <p:sp>
        <p:nvSpPr>
          <p:cNvPr id="684036" name="Line 4">
            <a:extLst>
              <a:ext uri="{FF2B5EF4-FFF2-40B4-BE49-F238E27FC236}">
                <a16:creationId xmlns:a16="http://schemas.microsoft.com/office/drawing/2014/main" id="{1B690F8B-F70A-45B5-8C30-8E09E651C4FB}"/>
              </a:ext>
            </a:extLst>
          </p:cNvPr>
          <p:cNvSpPr>
            <a:spLocks noChangeShapeType="1"/>
          </p:cNvSpPr>
          <p:nvPr/>
        </p:nvSpPr>
        <p:spPr bwMode="auto">
          <a:xfrm>
            <a:off x="3962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84037" name="Text Box 5">
            <a:extLst>
              <a:ext uri="{FF2B5EF4-FFF2-40B4-BE49-F238E27FC236}">
                <a16:creationId xmlns:a16="http://schemas.microsoft.com/office/drawing/2014/main" id="{215AC028-10B7-43AE-8E30-FD5E5DF5C1A8}"/>
              </a:ext>
            </a:extLst>
          </p:cNvPr>
          <p:cNvSpPr txBox="1">
            <a:spLocks noChangeArrowheads="1"/>
          </p:cNvSpPr>
          <p:nvPr/>
        </p:nvSpPr>
        <p:spPr bwMode="auto">
          <a:xfrm>
            <a:off x="3505200" y="762000"/>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i="1"/>
              <a:t>x</a:t>
            </a:r>
          </a:p>
        </p:txBody>
      </p:sp>
      <p:sp>
        <p:nvSpPr>
          <p:cNvPr id="684038" name="Line 6">
            <a:extLst>
              <a:ext uri="{FF2B5EF4-FFF2-40B4-BE49-F238E27FC236}">
                <a16:creationId xmlns:a16="http://schemas.microsoft.com/office/drawing/2014/main" id="{D7DB29DC-D5F4-4902-A35C-35B46EB123CA}"/>
              </a:ext>
            </a:extLst>
          </p:cNvPr>
          <p:cNvSpPr>
            <a:spLocks noChangeShapeType="1"/>
          </p:cNvSpPr>
          <p:nvPr/>
        </p:nvSpPr>
        <p:spPr bwMode="auto">
          <a:xfrm>
            <a:off x="6019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84039" name="Text Box 7">
            <a:extLst>
              <a:ext uri="{FF2B5EF4-FFF2-40B4-BE49-F238E27FC236}">
                <a16:creationId xmlns:a16="http://schemas.microsoft.com/office/drawing/2014/main" id="{FB596601-9615-4C89-9832-AB80469B00D9}"/>
              </a:ext>
            </a:extLst>
          </p:cNvPr>
          <p:cNvSpPr txBox="1">
            <a:spLocks noChangeArrowheads="1"/>
          </p:cNvSpPr>
          <p:nvPr/>
        </p:nvSpPr>
        <p:spPr bwMode="auto">
          <a:xfrm>
            <a:off x="5791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rgbClr val="00CC00"/>
                </a:solidFill>
                <a:latin typeface="Symbol" panose="05050102010706020507" pitchFamily="18" charset="2"/>
              </a:rPr>
              <a:t>a</a:t>
            </a:r>
          </a:p>
        </p:txBody>
      </p:sp>
      <p:sp>
        <p:nvSpPr>
          <p:cNvPr id="684040" name="Line 8">
            <a:extLst>
              <a:ext uri="{FF2B5EF4-FFF2-40B4-BE49-F238E27FC236}">
                <a16:creationId xmlns:a16="http://schemas.microsoft.com/office/drawing/2014/main" id="{E4EAF8FB-E409-4871-A7E6-AE644E2E93CD}"/>
              </a:ext>
            </a:extLst>
          </p:cNvPr>
          <p:cNvSpPr>
            <a:spLocks noChangeShapeType="1"/>
          </p:cNvSpPr>
          <p:nvPr/>
        </p:nvSpPr>
        <p:spPr bwMode="auto">
          <a:xfrm>
            <a:off x="6934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84041" name="Text Box 9">
            <a:extLst>
              <a:ext uri="{FF2B5EF4-FFF2-40B4-BE49-F238E27FC236}">
                <a16:creationId xmlns:a16="http://schemas.microsoft.com/office/drawing/2014/main" id="{5BB3E0DC-35ED-4BDD-961F-F56E559515AC}"/>
              </a:ext>
            </a:extLst>
          </p:cNvPr>
          <p:cNvSpPr txBox="1">
            <a:spLocks noChangeArrowheads="1"/>
          </p:cNvSpPr>
          <p:nvPr/>
        </p:nvSpPr>
        <p:spPr bwMode="auto">
          <a:xfrm>
            <a:off x="8305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200"/>
              <a:t>y</a:t>
            </a:r>
            <a:r>
              <a:rPr lang="en-US" altLang="en-US" sz="3200" baseline="30000"/>
              <a:t>est</a:t>
            </a:r>
          </a:p>
        </p:txBody>
      </p:sp>
      <p:sp>
        <p:nvSpPr>
          <p:cNvPr id="684042" name="Text Box 10">
            <a:extLst>
              <a:ext uri="{FF2B5EF4-FFF2-40B4-BE49-F238E27FC236}">
                <a16:creationId xmlns:a16="http://schemas.microsoft.com/office/drawing/2014/main" id="{5135F682-4560-4B87-A448-DCF8B5AB5EB3}"/>
              </a:ext>
            </a:extLst>
          </p:cNvPr>
          <p:cNvSpPr txBox="1">
            <a:spLocks noChangeArrowheads="1"/>
          </p:cNvSpPr>
          <p:nvPr/>
        </p:nvSpPr>
        <p:spPr bwMode="auto">
          <a:xfrm>
            <a:off x="838200" y="1905000"/>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84043" name="Oval 11">
            <a:extLst>
              <a:ext uri="{FF2B5EF4-FFF2-40B4-BE49-F238E27FC236}">
                <a16:creationId xmlns:a16="http://schemas.microsoft.com/office/drawing/2014/main" id="{E9B5C9DE-8339-42BD-AA7F-C151FE21ADD4}"/>
              </a:ext>
            </a:extLst>
          </p:cNvPr>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44" name="Oval 12">
            <a:extLst>
              <a:ext uri="{FF2B5EF4-FFF2-40B4-BE49-F238E27FC236}">
                <a16:creationId xmlns:a16="http://schemas.microsoft.com/office/drawing/2014/main" id="{E6628FF9-DA14-41F8-A496-15A1DB70E750}"/>
              </a:ext>
            </a:extLst>
          </p:cNvPr>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45" name="Line 13">
            <a:extLst>
              <a:ext uri="{FF2B5EF4-FFF2-40B4-BE49-F238E27FC236}">
                <a16:creationId xmlns:a16="http://schemas.microsoft.com/office/drawing/2014/main" id="{35534DEB-790B-463A-9AD4-19836F405FE1}"/>
              </a:ext>
            </a:extLst>
          </p:cNvPr>
          <p:cNvSpPr>
            <a:spLocks noChangeShapeType="1"/>
          </p:cNvSpPr>
          <p:nvPr/>
        </p:nvSpPr>
        <p:spPr bwMode="auto">
          <a:xfrm>
            <a:off x="2590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84046" name="Line 14">
            <a:extLst>
              <a:ext uri="{FF2B5EF4-FFF2-40B4-BE49-F238E27FC236}">
                <a16:creationId xmlns:a16="http://schemas.microsoft.com/office/drawing/2014/main" id="{03084FFC-7A88-460D-8F46-AC701239439C}"/>
              </a:ext>
            </a:extLst>
          </p:cNvPr>
          <p:cNvSpPr>
            <a:spLocks noChangeShapeType="1"/>
          </p:cNvSpPr>
          <p:nvPr/>
        </p:nvSpPr>
        <p:spPr bwMode="auto">
          <a:xfrm flipV="1">
            <a:off x="2438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4047" name="Oval 15">
            <a:extLst>
              <a:ext uri="{FF2B5EF4-FFF2-40B4-BE49-F238E27FC236}">
                <a16:creationId xmlns:a16="http://schemas.microsoft.com/office/drawing/2014/main" id="{D5D1B129-B3DC-45F0-B57E-969AE7D1C4B3}"/>
              </a:ext>
            </a:extLst>
          </p:cNvPr>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48" name="Oval 16">
            <a:extLst>
              <a:ext uri="{FF2B5EF4-FFF2-40B4-BE49-F238E27FC236}">
                <a16:creationId xmlns:a16="http://schemas.microsoft.com/office/drawing/2014/main" id="{94D9F894-AE0B-4A0B-9E72-E2CC4DC9F12D}"/>
              </a:ext>
            </a:extLst>
          </p:cNvPr>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49" name="Oval 17">
            <a:extLst>
              <a:ext uri="{FF2B5EF4-FFF2-40B4-BE49-F238E27FC236}">
                <a16:creationId xmlns:a16="http://schemas.microsoft.com/office/drawing/2014/main" id="{672331D6-CBF7-42E9-8B94-39316B13CBA2}"/>
              </a:ext>
            </a:extLst>
          </p:cNvPr>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50" name="Oval 18">
            <a:extLst>
              <a:ext uri="{FF2B5EF4-FFF2-40B4-BE49-F238E27FC236}">
                <a16:creationId xmlns:a16="http://schemas.microsoft.com/office/drawing/2014/main" id="{F0257ECF-2053-477B-85A3-B124405FF04B}"/>
              </a:ext>
            </a:extLst>
          </p:cNvPr>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51" name="Oval 19">
            <a:extLst>
              <a:ext uri="{FF2B5EF4-FFF2-40B4-BE49-F238E27FC236}">
                <a16:creationId xmlns:a16="http://schemas.microsoft.com/office/drawing/2014/main" id="{C3B97871-8071-4992-9527-1112E0101A78}"/>
              </a:ext>
            </a:extLst>
          </p:cNvPr>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52" name="Oval 20">
            <a:extLst>
              <a:ext uri="{FF2B5EF4-FFF2-40B4-BE49-F238E27FC236}">
                <a16:creationId xmlns:a16="http://schemas.microsoft.com/office/drawing/2014/main" id="{8D6CC4A9-DC9D-40E0-95D1-6BC046F864B1}"/>
              </a:ext>
            </a:extLst>
          </p:cNvPr>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53" name="Oval 21">
            <a:extLst>
              <a:ext uri="{FF2B5EF4-FFF2-40B4-BE49-F238E27FC236}">
                <a16:creationId xmlns:a16="http://schemas.microsoft.com/office/drawing/2014/main" id="{E7F6578E-D3D4-44FF-822F-B0F9984170C2}"/>
              </a:ext>
            </a:extLst>
          </p:cNvPr>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54" name="Oval 22">
            <a:extLst>
              <a:ext uri="{FF2B5EF4-FFF2-40B4-BE49-F238E27FC236}">
                <a16:creationId xmlns:a16="http://schemas.microsoft.com/office/drawing/2014/main" id="{1E10D493-98AA-4F73-A4E9-3A1904571450}"/>
              </a:ext>
            </a:extLst>
          </p:cNvPr>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55" name="Oval 23">
            <a:extLst>
              <a:ext uri="{FF2B5EF4-FFF2-40B4-BE49-F238E27FC236}">
                <a16:creationId xmlns:a16="http://schemas.microsoft.com/office/drawing/2014/main" id="{B3B1AE61-869E-40C4-94C6-1C205393B9D6}"/>
              </a:ext>
            </a:extLst>
          </p:cNvPr>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56" name="Oval 24">
            <a:extLst>
              <a:ext uri="{FF2B5EF4-FFF2-40B4-BE49-F238E27FC236}">
                <a16:creationId xmlns:a16="http://schemas.microsoft.com/office/drawing/2014/main" id="{9EA58008-792F-4243-B777-B405DB21729D}"/>
              </a:ext>
            </a:extLst>
          </p:cNvPr>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57" name="Oval 25">
            <a:extLst>
              <a:ext uri="{FF2B5EF4-FFF2-40B4-BE49-F238E27FC236}">
                <a16:creationId xmlns:a16="http://schemas.microsoft.com/office/drawing/2014/main" id="{328C85F7-FE68-4CE9-8A15-7E6D60055DAC}"/>
              </a:ext>
            </a:extLst>
          </p:cNvPr>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58" name="Oval 26">
            <a:extLst>
              <a:ext uri="{FF2B5EF4-FFF2-40B4-BE49-F238E27FC236}">
                <a16:creationId xmlns:a16="http://schemas.microsoft.com/office/drawing/2014/main" id="{98DEE1D1-E01B-4657-B3EF-E075D9093517}"/>
              </a:ext>
            </a:extLst>
          </p:cNvPr>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59" name="Oval 27">
            <a:extLst>
              <a:ext uri="{FF2B5EF4-FFF2-40B4-BE49-F238E27FC236}">
                <a16:creationId xmlns:a16="http://schemas.microsoft.com/office/drawing/2014/main" id="{F6D61AD1-1955-43D1-B368-41974C94ACCE}"/>
              </a:ext>
            </a:extLst>
          </p:cNvPr>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0" name="Oval 28">
            <a:extLst>
              <a:ext uri="{FF2B5EF4-FFF2-40B4-BE49-F238E27FC236}">
                <a16:creationId xmlns:a16="http://schemas.microsoft.com/office/drawing/2014/main" id="{49E7A54A-2F91-4054-B8B3-8D89C38B0922}"/>
              </a:ext>
            </a:extLst>
          </p:cNvPr>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1" name="Oval 29">
            <a:extLst>
              <a:ext uri="{FF2B5EF4-FFF2-40B4-BE49-F238E27FC236}">
                <a16:creationId xmlns:a16="http://schemas.microsoft.com/office/drawing/2014/main" id="{5B31BD45-20AF-44C7-9CF2-487824632B10}"/>
              </a:ext>
            </a:extLst>
          </p:cNvPr>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2" name="Oval 30">
            <a:extLst>
              <a:ext uri="{FF2B5EF4-FFF2-40B4-BE49-F238E27FC236}">
                <a16:creationId xmlns:a16="http://schemas.microsoft.com/office/drawing/2014/main" id="{F541509B-22E7-41DF-B34C-AD2FA091E54B}"/>
              </a:ext>
            </a:extLst>
          </p:cNvPr>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3" name="Oval 31">
            <a:extLst>
              <a:ext uri="{FF2B5EF4-FFF2-40B4-BE49-F238E27FC236}">
                <a16:creationId xmlns:a16="http://schemas.microsoft.com/office/drawing/2014/main" id="{7AFE797C-A6B9-4A64-ADE0-C847ED7E6881}"/>
              </a:ext>
            </a:extLst>
          </p:cNvPr>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4" name="Oval 32">
            <a:extLst>
              <a:ext uri="{FF2B5EF4-FFF2-40B4-BE49-F238E27FC236}">
                <a16:creationId xmlns:a16="http://schemas.microsoft.com/office/drawing/2014/main" id="{575F9AF8-15A6-42E3-B9FD-F49817345ECD}"/>
              </a:ext>
            </a:extLst>
          </p:cNvPr>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5" name="Oval 33">
            <a:extLst>
              <a:ext uri="{FF2B5EF4-FFF2-40B4-BE49-F238E27FC236}">
                <a16:creationId xmlns:a16="http://schemas.microsoft.com/office/drawing/2014/main" id="{FA38A299-02E4-4651-90E5-E1222B6C871B}"/>
              </a:ext>
            </a:extLst>
          </p:cNvPr>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6" name="Oval 34">
            <a:extLst>
              <a:ext uri="{FF2B5EF4-FFF2-40B4-BE49-F238E27FC236}">
                <a16:creationId xmlns:a16="http://schemas.microsoft.com/office/drawing/2014/main" id="{C6D95E47-FC52-4209-8592-BD08F9930852}"/>
              </a:ext>
            </a:extLst>
          </p:cNvPr>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7" name="Oval 35">
            <a:extLst>
              <a:ext uri="{FF2B5EF4-FFF2-40B4-BE49-F238E27FC236}">
                <a16:creationId xmlns:a16="http://schemas.microsoft.com/office/drawing/2014/main" id="{6E2CC297-AAFE-435F-B0C4-D57F6AC43D4D}"/>
              </a:ext>
            </a:extLst>
          </p:cNvPr>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8" name="Oval 36">
            <a:extLst>
              <a:ext uri="{FF2B5EF4-FFF2-40B4-BE49-F238E27FC236}">
                <a16:creationId xmlns:a16="http://schemas.microsoft.com/office/drawing/2014/main" id="{03BE6657-F702-4882-B968-35A85DC60C4F}"/>
              </a:ext>
            </a:extLst>
          </p:cNvPr>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69" name="Oval 37">
            <a:extLst>
              <a:ext uri="{FF2B5EF4-FFF2-40B4-BE49-F238E27FC236}">
                <a16:creationId xmlns:a16="http://schemas.microsoft.com/office/drawing/2014/main" id="{24F590A3-A41D-4BB1-B33C-5D9B4BDA54C8}"/>
              </a:ext>
            </a:extLst>
          </p:cNvPr>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70" name="Oval 38">
            <a:extLst>
              <a:ext uri="{FF2B5EF4-FFF2-40B4-BE49-F238E27FC236}">
                <a16:creationId xmlns:a16="http://schemas.microsoft.com/office/drawing/2014/main" id="{A5BD811B-B534-499C-8705-4D2486F8D2B2}"/>
              </a:ext>
            </a:extLst>
          </p:cNvPr>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71" name="Oval 39">
            <a:extLst>
              <a:ext uri="{FF2B5EF4-FFF2-40B4-BE49-F238E27FC236}">
                <a16:creationId xmlns:a16="http://schemas.microsoft.com/office/drawing/2014/main" id="{C4918F2A-5ECA-4795-B122-379A72FAB76E}"/>
              </a:ext>
            </a:extLst>
          </p:cNvPr>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72" name="Oval 40">
            <a:extLst>
              <a:ext uri="{FF2B5EF4-FFF2-40B4-BE49-F238E27FC236}">
                <a16:creationId xmlns:a16="http://schemas.microsoft.com/office/drawing/2014/main" id="{CA920650-3A16-46A9-8994-8679E27E211A}"/>
              </a:ext>
            </a:extLst>
          </p:cNvPr>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73" name="Oval 41">
            <a:extLst>
              <a:ext uri="{FF2B5EF4-FFF2-40B4-BE49-F238E27FC236}">
                <a16:creationId xmlns:a16="http://schemas.microsoft.com/office/drawing/2014/main" id="{8A921495-E5FE-438E-AD84-214ED028FF8F}"/>
              </a:ext>
            </a:extLst>
          </p:cNvPr>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74" name="Oval 42">
            <a:extLst>
              <a:ext uri="{FF2B5EF4-FFF2-40B4-BE49-F238E27FC236}">
                <a16:creationId xmlns:a16="http://schemas.microsoft.com/office/drawing/2014/main" id="{97AAAD10-D79E-45D5-9110-3AB42F86CF9A}"/>
              </a:ext>
            </a:extLst>
          </p:cNvPr>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75" name="Oval 43">
            <a:extLst>
              <a:ext uri="{FF2B5EF4-FFF2-40B4-BE49-F238E27FC236}">
                <a16:creationId xmlns:a16="http://schemas.microsoft.com/office/drawing/2014/main" id="{8A407B7A-2E4E-453B-B374-C5C2ADD4FF76}"/>
              </a:ext>
            </a:extLst>
          </p:cNvPr>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76" name="Oval 44">
            <a:extLst>
              <a:ext uri="{FF2B5EF4-FFF2-40B4-BE49-F238E27FC236}">
                <a16:creationId xmlns:a16="http://schemas.microsoft.com/office/drawing/2014/main" id="{ABFBF868-E923-4984-A183-F2F581336E3D}"/>
              </a:ext>
            </a:extLst>
          </p:cNvPr>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77" name="Oval 45">
            <a:extLst>
              <a:ext uri="{FF2B5EF4-FFF2-40B4-BE49-F238E27FC236}">
                <a16:creationId xmlns:a16="http://schemas.microsoft.com/office/drawing/2014/main" id="{FA578868-B022-4F5C-9EA1-8D985EF474BE}"/>
              </a:ext>
            </a:extLst>
          </p:cNvPr>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78" name="Oval 46">
            <a:extLst>
              <a:ext uri="{FF2B5EF4-FFF2-40B4-BE49-F238E27FC236}">
                <a16:creationId xmlns:a16="http://schemas.microsoft.com/office/drawing/2014/main" id="{074A7601-187C-4F54-9550-5265BC8C6581}"/>
              </a:ext>
            </a:extLst>
          </p:cNvPr>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79" name="Oval 47">
            <a:extLst>
              <a:ext uri="{FF2B5EF4-FFF2-40B4-BE49-F238E27FC236}">
                <a16:creationId xmlns:a16="http://schemas.microsoft.com/office/drawing/2014/main" id="{0A15E3B4-3061-425F-86CB-49BD05F35314}"/>
              </a:ext>
            </a:extLst>
          </p:cNvPr>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80" name="Oval 48">
            <a:extLst>
              <a:ext uri="{FF2B5EF4-FFF2-40B4-BE49-F238E27FC236}">
                <a16:creationId xmlns:a16="http://schemas.microsoft.com/office/drawing/2014/main" id="{FBFA3780-D46A-4795-BAA8-8659EF6B50DF}"/>
              </a:ext>
            </a:extLst>
          </p:cNvPr>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81" name="Text Box 49">
            <a:extLst>
              <a:ext uri="{FF2B5EF4-FFF2-40B4-BE49-F238E27FC236}">
                <a16:creationId xmlns:a16="http://schemas.microsoft.com/office/drawing/2014/main" id="{A34C98F4-29E4-48A1-803C-4B4DA96FB299}"/>
              </a:ext>
            </a:extLst>
          </p:cNvPr>
          <p:cNvSpPr txBox="1">
            <a:spLocks noChangeArrowheads="1"/>
          </p:cNvSpPr>
          <p:nvPr/>
        </p:nvSpPr>
        <p:spPr bwMode="auto">
          <a:xfrm>
            <a:off x="5486400" y="1676400"/>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i="1"/>
              <a:t>f</a:t>
            </a:r>
            <a:r>
              <a:rPr lang="en-US" altLang="en-US" i="1"/>
              <a:t>(</a:t>
            </a:r>
            <a:r>
              <a:rPr lang="en-US" altLang="en-US" b="1" i="1"/>
              <a:t>x</a:t>
            </a:r>
            <a:r>
              <a:rPr lang="en-US" altLang="en-US" i="1"/>
              <a:t>,</a:t>
            </a:r>
            <a:r>
              <a:rPr lang="en-US" altLang="en-US" b="1" i="1">
                <a:solidFill>
                  <a:srgbClr val="00CC00"/>
                </a:solidFill>
              </a:rPr>
              <a:t>w</a:t>
            </a:r>
            <a:r>
              <a:rPr lang="en-US" altLang="en-US" i="1">
                <a:solidFill>
                  <a:srgbClr val="00CC00"/>
                </a:solidFill>
              </a:rPr>
              <a:t>,b</a:t>
            </a:r>
            <a:r>
              <a:rPr lang="en-US" altLang="en-US" i="1"/>
              <a:t>) = sign(</a:t>
            </a:r>
            <a:r>
              <a:rPr lang="en-US" altLang="en-US" b="1" i="1">
                <a:solidFill>
                  <a:srgbClr val="00CC00"/>
                </a:solidFill>
              </a:rPr>
              <a:t>w</a:t>
            </a:r>
            <a:r>
              <a:rPr lang="en-US" altLang="en-US" b="1" i="1"/>
              <a:t>. x</a:t>
            </a:r>
            <a:r>
              <a:rPr lang="en-US" altLang="en-US" i="1">
                <a:solidFill>
                  <a:srgbClr val="00CC00"/>
                </a:solidFill>
              </a:rPr>
              <a:t> </a:t>
            </a:r>
            <a:r>
              <a:rPr lang="en-US" altLang="en-US" i="1"/>
              <a:t>- </a:t>
            </a:r>
            <a:r>
              <a:rPr lang="en-US" altLang="en-US" i="1">
                <a:solidFill>
                  <a:srgbClr val="00CC00"/>
                </a:solidFill>
              </a:rPr>
              <a:t>b</a:t>
            </a:r>
            <a:r>
              <a:rPr lang="en-US" altLang="en-US" i="1"/>
              <a:t>)</a:t>
            </a:r>
          </a:p>
        </p:txBody>
      </p:sp>
      <p:sp>
        <p:nvSpPr>
          <p:cNvPr id="684082" name="Line 50">
            <a:extLst>
              <a:ext uri="{FF2B5EF4-FFF2-40B4-BE49-F238E27FC236}">
                <a16:creationId xmlns:a16="http://schemas.microsoft.com/office/drawing/2014/main" id="{B2F551D4-ADCE-4D2C-8CC4-C51DE60B84F6}"/>
              </a:ext>
            </a:extLst>
          </p:cNvPr>
          <p:cNvSpPr>
            <a:spLocks noChangeShapeType="1"/>
          </p:cNvSpPr>
          <p:nvPr/>
        </p:nvSpPr>
        <p:spPr bwMode="auto">
          <a:xfrm flipV="1">
            <a:off x="2590800" y="2209800"/>
            <a:ext cx="3124200" cy="304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4083" name="Text Box 51">
            <a:extLst>
              <a:ext uri="{FF2B5EF4-FFF2-40B4-BE49-F238E27FC236}">
                <a16:creationId xmlns:a16="http://schemas.microsoft.com/office/drawing/2014/main" id="{D8264289-5DB2-4E81-8565-9D4D03182037}"/>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84084" name="Text Box 52">
            <a:extLst>
              <a:ext uri="{FF2B5EF4-FFF2-40B4-BE49-F238E27FC236}">
                <a16:creationId xmlns:a16="http://schemas.microsoft.com/office/drawing/2014/main" id="{C2972C10-FE6C-442E-872D-06DDA847D65F}"/>
              </a:ext>
            </a:extLst>
          </p:cNvPr>
          <p:cNvSpPr txBox="1">
            <a:spLocks noChangeArrowheads="1"/>
          </p:cNvSpPr>
          <p:nvPr/>
        </p:nvSpPr>
        <p:spPr bwMode="auto">
          <a:xfrm>
            <a:off x="6400800" y="3352800"/>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How would you classify this data?</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3">
            <a:extLst>
              <a:ext uri="{FF2B5EF4-FFF2-40B4-BE49-F238E27FC236}">
                <a16:creationId xmlns:a16="http://schemas.microsoft.com/office/drawing/2014/main" id="{318983CA-522C-4C01-8047-61AB957FC881}"/>
              </a:ext>
            </a:extLst>
          </p:cNvPr>
          <p:cNvSpPr>
            <a:spLocks noGrp="1"/>
          </p:cNvSpPr>
          <p:nvPr>
            <p:ph type="ftr" sz="quarter" idx="10"/>
          </p:nvPr>
        </p:nvSpPr>
        <p:spPr/>
        <p:txBody>
          <a:bodyPr/>
          <a:lstStyle/>
          <a:p>
            <a:r>
              <a:rPr lang="en-US" altLang="en-US"/>
              <a:t>Copyright © 2001, 2003, Andrew W. Moore</a:t>
            </a:r>
          </a:p>
        </p:txBody>
      </p:sp>
      <p:sp>
        <p:nvSpPr>
          <p:cNvPr id="663554" name="Rectangle 2">
            <a:extLst>
              <a:ext uri="{FF2B5EF4-FFF2-40B4-BE49-F238E27FC236}">
                <a16:creationId xmlns:a16="http://schemas.microsoft.com/office/drawing/2014/main" id="{E4872B86-6E90-426F-936F-68C49671785F}"/>
              </a:ext>
            </a:extLst>
          </p:cNvPr>
          <p:cNvSpPr>
            <a:spLocks noGrp="1" noChangeArrowheads="1"/>
          </p:cNvSpPr>
          <p:nvPr>
            <p:ph type="title"/>
          </p:nvPr>
        </p:nvSpPr>
        <p:spPr>
          <a:xfrm>
            <a:off x="152400" y="304800"/>
            <a:ext cx="4648200" cy="685800"/>
          </a:xfrm>
        </p:spPr>
        <p:txBody>
          <a:bodyPr/>
          <a:lstStyle/>
          <a:p>
            <a:r>
              <a:rPr lang="en-US" altLang="en-US"/>
              <a:t>Uh-oh!</a:t>
            </a:r>
          </a:p>
        </p:txBody>
      </p:sp>
      <p:grpSp>
        <p:nvGrpSpPr>
          <p:cNvPr id="663555" name="Group 3">
            <a:extLst>
              <a:ext uri="{FF2B5EF4-FFF2-40B4-BE49-F238E27FC236}">
                <a16:creationId xmlns:a16="http://schemas.microsoft.com/office/drawing/2014/main" id="{839D3B53-D175-4FB5-962E-2F0EE776C311}"/>
              </a:ext>
            </a:extLst>
          </p:cNvPr>
          <p:cNvGrpSpPr>
            <a:grpSpLocks/>
          </p:cNvGrpSpPr>
          <p:nvPr/>
        </p:nvGrpSpPr>
        <p:grpSpPr bwMode="auto">
          <a:xfrm>
            <a:off x="152400" y="1676400"/>
            <a:ext cx="1905000" cy="866775"/>
            <a:chOff x="528" y="1200"/>
            <a:chExt cx="1200" cy="546"/>
          </a:xfrm>
        </p:grpSpPr>
        <p:sp>
          <p:nvSpPr>
            <p:cNvPr id="663556" name="Text Box 4">
              <a:extLst>
                <a:ext uri="{FF2B5EF4-FFF2-40B4-BE49-F238E27FC236}">
                  <a16:creationId xmlns:a16="http://schemas.microsoft.com/office/drawing/2014/main" id="{A18A4933-B701-4997-8931-63FF4568715B}"/>
                </a:ext>
              </a:extLst>
            </p:cNvPr>
            <p:cNvSpPr txBox="1">
              <a:spLocks noChangeArrowheads="1"/>
            </p:cNvSpPr>
            <p:nvPr/>
          </p:nvSpPr>
          <p:spPr bwMode="auto">
            <a:xfrm>
              <a:off x="528" y="1200"/>
              <a:ext cx="1200" cy="54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63557" name="Oval 5">
              <a:extLst>
                <a:ext uri="{FF2B5EF4-FFF2-40B4-BE49-F238E27FC236}">
                  <a16:creationId xmlns:a16="http://schemas.microsoft.com/office/drawing/2014/main" id="{05D4AB0C-A191-4E86-95F6-64073A39A622}"/>
                </a:ext>
              </a:extLst>
            </p:cNvPr>
            <p:cNvSpPr>
              <a:spLocks noChangeAspect="1" noChangeArrowheads="1"/>
            </p:cNvSpPr>
            <p:nvPr/>
          </p:nvSpPr>
          <p:spPr bwMode="auto">
            <a:xfrm rot="4777107">
              <a:off x="576" y="1296"/>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58" name="Oval 6">
              <a:extLst>
                <a:ext uri="{FF2B5EF4-FFF2-40B4-BE49-F238E27FC236}">
                  <a16:creationId xmlns:a16="http://schemas.microsoft.com/office/drawing/2014/main" id="{1EB18E87-20ED-41A9-9441-E4E70AE1E1EB}"/>
                </a:ext>
              </a:extLst>
            </p:cNvPr>
            <p:cNvSpPr>
              <a:spLocks noChangeAspect="1" noChangeArrowheads="1"/>
            </p:cNvSpPr>
            <p:nvPr/>
          </p:nvSpPr>
          <p:spPr bwMode="auto">
            <a:xfrm rot="5895381">
              <a:off x="577" y="1583"/>
              <a:ext cx="32"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3559" name="Text Box 7">
            <a:extLst>
              <a:ext uri="{FF2B5EF4-FFF2-40B4-BE49-F238E27FC236}">
                <a16:creationId xmlns:a16="http://schemas.microsoft.com/office/drawing/2014/main" id="{CCCC51EF-E791-4C2A-ADCC-DBF9EB3B95DC}"/>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63560" name="Text Box 8">
            <a:extLst>
              <a:ext uri="{FF2B5EF4-FFF2-40B4-BE49-F238E27FC236}">
                <a16:creationId xmlns:a16="http://schemas.microsoft.com/office/drawing/2014/main" id="{3AABEFF6-1B8A-4181-BBE8-01B804EA5C21}"/>
              </a:ext>
            </a:extLst>
          </p:cNvPr>
          <p:cNvSpPr txBox="1">
            <a:spLocks noChangeArrowheads="1"/>
          </p:cNvSpPr>
          <p:nvPr/>
        </p:nvSpPr>
        <p:spPr bwMode="auto">
          <a:xfrm>
            <a:off x="3962400" y="228600"/>
            <a:ext cx="5029200" cy="628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This is going to be a problem!</a:t>
            </a:r>
          </a:p>
          <a:p>
            <a:r>
              <a:rPr lang="en-US" altLang="en-US" sz="2800"/>
              <a:t>What should we do?</a:t>
            </a:r>
          </a:p>
          <a:p>
            <a:r>
              <a:rPr lang="en-US" altLang="en-US" sz="2800">
                <a:solidFill>
                  <a:srgbClr val="990099"/>
                </a:solidFill>
              </a:rPr>
              <a:t>Idea 1.1:</a:t>
            </a:r>
          </a:p>
          <a:p>
            <a:pPr lvl="1"/>
            <a:r>
              <a:rPr lang="en-US" altLang="en-US" sz="2800">
                <a:solidFill>
                  <a:srgbClr val="990099"/>
                </a:solidFill>
              </a:rPr>
              <a:t>Minimize</a:t>
            </a:r>
          </a:p>
          <a:p>
            <a:pPr lvl="1"/>
            <a:r>
              <a:rPr lang="en-US" altLang="en-US" sz="2800">
                <a:solidFill>
                  <a:srgbClr val="990099"/>
                </a:solidFill>
              </a:rPr>
              <a:t> </a:t>
            </a:r>
            <a:r>
              <a:rPr lang="en-US" altLang="en-US" sz="2800" b="1" i="1">
                <a:solidFill>
                  <a:srgbClr val="990099"/>
                </a:solidFill>
              </a:rPr>
              <a:t>w.w</a:t>
            </a:r>
            <a:r>
              <a:rPr lang="en-US" altLang="en-US" sz="2800">
                <a:solidFill>
                  <a:srgbClr val="990099"/>
                </a:solidFill>
              </a:rPr>
              <a:t> </a:t>
            </a:r>
            <a:r>
              <a:rPr lang="en-US" altLang="en-US" sz="2800" i="1">
                <a:solidFill>
                  <a:srgbClr val="990099"/>
                </a:solidFill>
              </a:rPr>
              <a:t>+ C (#train errors)</a:t>
            </a:r>
          </a:p>
          <a:p>
            <a:pPr lvl="1"/>
            <a:endParaRPr lang="en-US" altLang="en-US" sz="2800" i="1">
              <a:solidFill>
                <a:srgbClr val="990099"/>
              </a:solidFill>
            </a:endParaRPr>
          </a:p>
          <a:p>
            <a:pPr lvl="1"/>
            <a:endParaRPr lang="en-US" altLang="en-US" sz="2800" i="1">
              <a:solidFill>
                <a:srgbClr val="990099"/>
              </a:solidFill>
            </a:endParaRPr>
          </a:p>
          <a:p>
            <a:r>
              <a:rPr lang="en-US" altLang="en-US" sz="2800">
                <a:solidFill>
                  <a:schemeClr val="hlink"/>
                </a:solidFill>
              </a:rPr>
              <a:t>There’s a serious practical problem that’s about to make us reject this approach. Can you guess what it is?</a:t>
            </a:r>
          </a:p>
        </p:txBody>
      </p:sp>
      <p:grpSp>
        <p:nvGrpSpPr>
          <p:cNvPr id="663561" name="Group 9">
            <a:extLst>
              <a:ext uri="{FF2B5EF4-FFF2-40B4-BE49-F238E27FC236}">
                <a16:creationId xmlns:a16="http://schemas.microsoft.com/office/drawing/2014/main" id="{C030A95F-ED79-4D03-9731-45CE7B5A08E4}"/>
              </a:ext>
            </a:extLst>
          </p:cNvPr>
          <p:cNvGrpSpPr>
            <a:grpSpLocks/>
          </p:cNvGrpSpPr>
          <p:nvPr/>
        </p:nvGrpSpPr>
        <p:grpSpPr bwMode="auto">
          <a:xfrm>
            <a:off x="228600" y="2743200"/>
            <a:ext cx="3657600" cy="3581400"/>
            <a:chOff x="1536" y="1344"/>
            <a:chExt cx="2304" cy="2256"/>
          </a:xfrm>
        </p:grpSpPr>
        <p:sp>
          <p:nvSpPr>
            <p:cNvPr id="663562" name="Line 10">
              <a:extLst>
                <a:ext uri="{FF2B5EF4-FFF2-40B4-BE49-F238E27FC236}">
                  <a16:creationId xmlns:a16="http://schemas.microsoft.com/office/drawing/2014/main" id="{869B4A22-45BE-4BB0-BCDD-7059C6F18957}"/>
                </a:ext>
              </a:extLst>
            </p:cNvPr>
            <p:cNvSpPr>
              <a:spLocks noChangeShapeType="1"/>
            </p:cNvSpPr>
            <p:nvPr/>
          </p:nvSpPr>
          <p:spPr bwMode="auto">
            <a:xfrm>
              <a:off x="1632" y="1392"/>
              <a:ext cx="0" cy="220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3563" name="Line 11">
              <a:extLst>
                <a:ext uri="{FF2B5EF4-FFF2-40B4-BE49-F238E27FC236}">
                  <a16:creationId xmlns:a16="http://schemas.microsoft.com/office/drawing/2014/main" id="{A62AE5A2-F71B-45A7-9E2E-1D7DD58B1A65}"/>
                </a:ext>
              </a:extLst>
            </p:cNvPr>
            <p:cNvSpPr>
              <a:spLocks noChangeShapeType="1"/>
            </p:cNvSpPr>
            <p:nvPr/>
          </p:nvSpPr>
          <p:spPr bwMode="auto">
            <a:xfrm flipV="1">
              <a:off x="1536" y="3504"/>
              <a:ext cx="230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3564" name="Oval 12">
              <a:extLst>
                <a:ext uri="{FF2B5EF4-FFF2-40B4-BE49-F238E27FC236}">
                  <a16:creationId xmlns:a16="http://schemas.microsoft.com/office/drawing/2014/main" id="{EBC5B3EF-5F38-4B13-BDCA-934A22EA9D6A}"/>
                </a:ext>
              </a:extLst>
            </p:cNvPr>
            <p:cNvSpPr>
              <a:spLocks noChangeAspect="1" noChangeArrowheads="1"/>
            </p:cNvSpPr>
            <p:nvPr/>
          </p:nvSpPr>
          <p:spPr bwMode="auto">
            <a:xfrm>
              <a:off x="2342" y="3170"/>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5" name="Oval 13">
              <a:extLst>
                <a:ext uri="{FF2B5EF4-FFF2-40B4-BE49-F238E27FC236}">
                  <a16:creationId xmlns:a16="http://schemas.microsoft.com/office/drawing/2014/main" id="{9CC74651-ABA0-440B-9C08-96D2D56B5BF1}"/>
                </a:ext>
              </a:extLst>
            </p:cNvPr>
            <p:cNvSpPr>
              <a:spLocks noChangeAspect="1" noChangeArrowheads="1"/>
            </p:cNvSpPr>
            <p:nvPr/>
          </p:nvSpPr>
          <p:spPr bwMode="auto">
            <a:xfrm>
              <a:off x="1566" y="2459"/>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6" name="Oval 14">
              <a:extLst>
                <a:ext uri="{FF2B5EF4-FFF2-40B4-BE49-F238E27FC236}">
                  <a16:creationId xmlns:a16="http://schemas.microsoft.com/office/drawing/2014/main" id="{52C833F1-2CE4-477D-A6D8-12DE2E795121}"/>
                </a:ext>
              </a:extLst>
            </p:cNvPr>
            <p:cNvSpPr>
              <a:spLocks noChangeAspect="1" noChangeArrowheads="1"/>
            </p:cNvSpPr>
            <p:nvPr/>
          </p:nvSpPr>
          <p:spPr bwMode="auto">
            <a:xfrm>
              <a:off x="2734" y="1773"/>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7" name="Oval 15">
              <a:extLst>
                <a:ext uri="{FF2B5EF4-FFF2-40B4-BE49-F238E27FC236}">
                  <a16:creationId xmlns:a16="http://schemas.microsoft.com/office/drawing/2014/main" id="{D8C12FEC-B4C1-43F0-851E-BF630FB95979}"/>
                </a:ext>
              </a:extLst>
            </p:cNvPr>
            <p:cNvSpPr>
              <a:spLocks noChangeAspect="1" noChangeArrowheads="1"/>
            </p:cNvSpPr>
            <p:nvPr/>
          </p:nvSpPr>
          <p:spPr bwMode="auto">
            <a:xfrm>
              <a:off x="2774" y="2290"/>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8" name="Oval 16">
              <a:extLst>
                <a:ext uri="{FF2B5EF4-FFF2-40B4-BE49-F238E27FC236}">
                  <a16:creationId xmlns:a16="http://schemas.microsoft.com/office/drawing/2014/main" id="{6D15CE0C-7DC1-4E20-BB65-9607A51961CA}"/>
                </a:ext>
              </a:extLst>
            </p:cNvPr>
            <p:cNvSpPr>
              <a:spLocks noChangeAspect="1" noChangeArrowheads="1"/>
            </p:cNvSpPr>
            <p:nvPr/>
          </p:nvSpPr>
          <p:spPr bwMode="auto">
            <a:xfrm>
              <a:off x="2148" y="1678"/>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9" name="Oval 17">
              <a:extLst>
                <a:ext uri="{FF2B5EF4-FFF2-40B4-BE49-F238E27FC236}">
                  <a16:creationId xmlns:a16="http://schemas.microsoft.com/office/drawing/2014/main" id="{40409DC3-2DC8-4EA7-8F71-8E861B5A2C9F}"/>
                </a:ext>
              </a:extLst>
            </p:cNvPr>
            <p:cNvSpPr>
              <a:spLocks noChangeAspect="1" noChangeArrowheads="1"/>
            </p:cNvSpPr>
            <p:nvPr/>
          </p:nvSpPr>
          <p:spPr bwMode="auto">
            <a:xfrm>
              <a:off x="2448" y="2352"/>
              <a:ext cx="34"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0" name="Oval 18">
              <a:extLst>
                <a:ext uri="{FF2B5EF4-FFF2-40B4-BE49-F238E27FC236}">
                  <a16:creationId xmlns:a16="http://schemas.microsoft.com/office/drawing/2014/main" id="{965D576C-37FB-4B07-BD1E-9AB0D485E36A}"/>
                </a:ext>
              </a:extLst>
            </p:cNvPr>
            <p:cNvSpPr>
              <a:spLocks noChangeAspect="1" noChangeArrowheads="1"/>
            </p:cNvSpPr>
            <p:nvPr/>
          </p:nvSpPr>
          <p:spPr bwMode="auto">
            <a:xfrm>
              <a:off x="1920" y="1968"/>
              <a:ext cx="38" cy="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1" name="Oval 19">
              <a:extLst>
                <a:ext uri="{FF2B5EF4-FFF2-40B4-BE49-F238E27FC236}">
                  <a16:creationId xmlns:a16="http://schemas.microsoft.com/office/drawing/2014/main" id="{A34F745E-8BE0-4D41-B119-F9ACB5BC0865}"/>
                </a:ext>
              </a:extLst>
            </p:cNvPr>
            <p:cNvSpPr>
              <a:spLocks noChangeAspect="1" noChangeArrowheads="1"/>
            </p:cNvSpPr>
            <p:nvPr/>
          </p:nvSpPr>
          <p:spPr bwMode="auto">
            <a:xfrm>
              <a:off x="3216" y="2592"/>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2" name="Oval 20">
              <a:extLst>
                <a:ext uri="{FF2B5EF4-FFF2-40B4-BE49-F238E27FC236}">
                  <a16:creationId xmlns:a16="http://schemas.microsoft.com/office/drawing/2014/main" id="{CA53C006-7B55-4FDA-AB17-0830550F2A6B}"/>
                </a:ext>
              </a:extLst>
            </p:cNvPr>
            <p:cNvSpPr>
              <a:spLocks noChangeAspect="1" noChangeArrowheads="1"/>
            </p:cNvSpPr>
            <p:nvPr/>
          </p:nvSpPr>
          <p:spPr bwMode="auto">
            <a:xfrm rot="-1118274">
              <a:off x="2449" y="2799"/>
              <a:ext cx="34"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3" name="Oval 21">
              <a:extLst>
                <a:ext uri="{FF2B5EF4-FFF2-40B4-BE49-F238E27FC236}">
                  <a16:creationId xmlns:a16="http://schemas.microsoft.com/office/drawing/2014/main" id="{9938588C-D239-4F13-B53B-3CE59D02D3E8}"/>
                </a:ext>
              </a:extLst>
            </p:cNvPr>
            <p:cNvSpPr>
              <a:spLocks noChangeAspect="1" noChangeArrowheads="1"/>
            </p:cNvSpPr>
            <p:nvPr/>
          </p:nvSpPr>
          <p:spPr bwMode="auto">
            <a:xfrm rot="-1118274">
              <a:off x="3782" y="203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4" name="Oval 22">
              <a:extLst>
                <a:ext uri="{FF2B5EF4-FFF2-40B4-BE49-F238E27FC236}">
                  <a16:creationId xmlns:a16="http://schemas.microsoft.com/office/drawing/2014/main" id="{78693262-E4F0-4D97-AB3E-E2190A2A4F0D}"/>
                </a:ext>
              </a:extLst>
            </p:cNvPr>
            <p:cNvSpPr>
              <a:spLocks noChangeAspect="1" noChangeArrowheads="1"/>
            </p:cNvSpPr>
            <p:nvPr/>
          </p:nvSpPr>
          <p:spPr bwMode="auto">
            <a:xfrm rot="-1118274">
              <a:off x="3336" y="2863"/>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5" name="Oval 23">
              <a:extLst>
                <a:ext uri="{FF2B5EF4-FFF2-40B4-BE49-F238E27FC236}">
                  <a16:creationId xmlns:a16="http://schemas.microsoft.com/office/drawing/2014/main" id="{3B5517B5-37AB-4373-82A5-B3BAB60C5E1A}"/>
                </a:ext>
              </a:extLst>
            </p:cNvPr>
            <p:cNvSpPr>
              <a:spLocks noChangeAspect="1" noChangeArrowheads="1"/>
            </p:cNvSpPr>
            <p:nvPr/>
          </p:nvSpPr>
          <p:spPr bwMode="auto">
            <a:xfrm rot="-1118274">
              <a:off x="1968" y="1680"/>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6" name="Oval 24">
              <a:extLst>
                <a:ext uri="{FF2B5EF4-FFF2-40B4-BE49-F238E27FC236}">
                  <a16:creationId xmlns:a16="http://schemas.microsoft.com/office/drawing/2014/main" id="{C89B23F6-F9E7-4A74-AF05-D0F991C109BB}"/>
                </a:ext>
              </a:extLst>
            </p:cNvPr>
            <p:cNvSpPr>
              <a:spLocks noChangeAspect="1" noChangeArrowheads="1"/>
            </p:cNvSpPr>
            <p:nvPr/>
          </p:nvSpPr>
          <p:spPr bwMode="auto">
            <a:xfrm rot="-1118274">
              <a:off x="2968" y="2258"/>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7" name="Oval 25">
              <a:extLst>
                <a:ext uri="{FF2B5EF4-FFF2-40B4-BE49-F238E27FC236}">
                  <a16:creationId xmlns:a16="http://schemas.microsoft.com/office/drawing/2014/main" id="{2AC8B6C4-7456-4477-A809-D6C8A1EEEB25}"/>
                </a:ext>
              </a:extLst>
            </p:cNvPr>
            <p:cNvSpPr>
              <a:spLocks noChangeAspect="1" noChangeArrowheads="1"/>
            </p:cNvSpPr>
            <p:nvPr/>
          </p:nvSpPr>
          <p:spPr bwMode="auto">
            <a:xfrm rot="-1118274">
              <a:off x="3696" y="2832"/>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8" name="Oval 26">
              <a:extLst>
                <a:ext uri="{FF2B5EF4-FFF2-40B4-BE49-F238E27FC236}">
                  <a16:creationId xmlns:a16="http://schemas.microsoft.com/office/drawing/2014/main" id="{D0EBE407-2BA6-4061-9D02-AF6F45411BAC}"/>
                </a:ext>
              </a:extLst>
            </p:cNvPr>
            <p:cNvSpPr>
              <a:spLocks noChangeAspect="1" noChangeArrowheads="1"/>
            </p:cNvSpPr>
            <p:nvPr/>
          </p:nvSpPr>
          <p:spPr bwMode="auto">
            <a:xfrm rot="-1118274">
              <a:off x="1962" y="2293"/>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9" name="Oval 27">
              <a:extLst>
                <a:ext uri="{FF2B5EF4-FFF2-40B4-BE49-F238E27FC236}">
                  <a16:creationId xmlns:a16="http://schemas.microsoft.com/office/drawing/2014/main" id="{8152D4B0-1DD7-4C3C-BC44-9D20C75FCA31}"/>
                </a:ext>
              </a:extLst>
            </p:cNvPr>
            <p:cNvSpPr>
              <a:spLocks noChangeAspect="1" noChangeArrowheads="1"/>
            </p:cNvSpPr>
            <p:nvPr/>
          </p:nvSpPr>
          <p:spPr bwMode="auto">
            <a:xfrm rot="5895381">
              <a:off x="2436" y="1926"/>
              <a:ext cx="30"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0" name="Oval 28">
              <a:extLst>
                <a:ext uri="{FF2B5EF4-FFF2-40B4-BE49-F238E27FC236}">
                  <a16:creationId xmlns:a16="http://schemas.microsoft.com/office/drawing/2014/main" id="{406871C3-9A8A-444A-B288-E280460503C1}"/>
                </a:ext>
              </a:extLst>
            </p:cNvPr>
            <p:cNvSpPr>
              <a:spLocks noChangeAspect="1" noChangeArrowheads="1"/>
            </p:cNvSpPr>
            <p:nvPr/>
          </p:nvSpPr>
          <p:spPr bwMode="auto">
            <a:xfrm rot="5895381">
              <a:off x="2605" y="3303"/>
              <a:ext cx="35"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1" name="Oval 29">
              <a:extLst>
                <a:ext uri="{FF2B5EF4-FFF2-40B4-BE49-F238E27FC236}">
                  <a16:creationId xmlns:a16="http://schemas.microsoft.com/office/drawing/2014/main" id="{3E85A718-1611-4F82-8F67-F221A9C88018}"/>
                </a:ext>
              </a:extLst>
            </p:cNvPr>
            <p:cNvSpPr>
              <a:spLocks noChangeAspect="1" noChangeArrowheads="1"/>
            </p:cNvSpPr>
            <p:nvPr/>
          </p:nvSpPr>
          <p:spPr bwMode="auto">
            <a:xfrm rot="5895381">
              <a:off x="1962" y="2582"/>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2" name="Oval 30">
              <a:extLst>
                <a:ext uri="{FF2B5EF4-FFF2-40B4-BE49-F238E27FC236}">
                  <a16:creationId xmlns:a16="http://schemas.microsoft.com/office/drawing/2014/main" id="{48E8B20B-9076-4E80-BB05-4F5B2993BD69}"/>
                </a:ext>
              </a:extLst>
            </p:cNvPr>
            <p:cNvSpPr>
              <a:spLocks noChangeAspect="1" noChangeArrowheads="1"/>
            </p:cNvSpPr>
            <p:nvPr/>
          </p:nvSpPr>
          <p:spPr bwMode="auto">
            <a:xfrm rot="5895381">
              <a:off x="2736" y="1508"/>
              <a:ext cx="30"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3" name="Oval 31">
              <a:extLst>
                <a:ext uri="{FF2B5EF4-FFF2-40B4-BE49-F238E27FC236}">
                  <a16:creationId xmlns:a16="http://schemas.microsoft.com/office/drawing/2014/main" id="{4A3475C6-DD42-46D0-8DF0-D81F1C342BFD}"/>
                </a:ext>
              </a:extLst>
            </p:cNvPr>
            <p:cNvSpPr>
              <a:spLocks noChangeAspect="1" noChangeArrowheads="1"/>
            </p:cNvSpPr>
            <p:nvPr/>
          </p:nvSpPr>
          <p:spPr bwMode="auto">
            <a:xfrm rot="5895381">
              <a:off x="3341" y="2611"/>
              <a:ext cx="37"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4" name="Oval 32">
              <a:extLst>
                <a:ext uri="{FF2B5EF4-FFF2-40B4-BE49-F238E27FC236}">
                  <a16:creationId xmlns:a16="http://schemas.microsoft.com/office/drawing/2014/main" id="{4CC85231-E2BB-4681-8043-3AC0EB285C4F}"/>
                </a:ext>
              </a:extLst>
            </p:cNvPr>
            <p:cNvSpPr>
              <a:spLocks noChangeAspect="1" noChangeArrowheads="1"/>
            </p:cNvSpPr>
            <p:nvPr/>
          </p:nvSpPr>
          <p:spPr bwMode="auto">
            <a:xfrm rot="5895381">
              <a:off x="2753" y="257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5" name="Oval 33">
              <a:extLst>
                <a:ext uri="{FF2B5EF4-FFF2-40B4-BE49-F238E27FC236}">
                  <a16:creationId xmlns:a16="http://schemas.microsoft.com/office/drawing/2014/main" id="{F015FFA7-BD54-4969-91EB-39A20411AAF0}"/>
                </a:ext>
              </a:extLst>
            </p:cNvPr>
            <p:cNvSpPr>
              <a:spLocks noChangeAspect="1" noChangeArrowheads="1"/>
            </p:cNvSpPr>
            <p:nvPr/>
          </p:nvSpPr>
          <p:spPr bwMode="auto">
            <a:xfrm rot="5895381">
              <a:off x="3540" y="212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6" name="Oval 34">
              <a:extLst>
                <a:ext uri="{FF2B5EF4-FFF2-40B4-BE49-F238E27FC236}">
                  <a16:creationId xmlns:a16="http://schemas.microsoft.com/office/drawing/2014/main" id="{9DB1107D-AED0-42AB-84EE-4BA6EA959BB6}"/>
                </a:ext>
              </a:extLst>
            </p:cNvPr>
            <p:cNvSpPr>
              <a:spLocks noChangeAspect="1" noChangeArrowheads="1"/>
            </p:cNvSpPr>
            <p:nvPr/>
          </p:nvSpPr>
          <p:spPr bwMode="auto">
            <a:xfrm rot="5895381">
              <a:off x="1945" y="1478"/>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7" name="Oval 35">
              <a:extLst>
                <a:ext uri="{FF2B5EF4-FFF2-40B4-BE49-F238E27FC236}">
                  <a16:creationId xmlns:a16="http://schemas.microsoft.com/office/drawing/2014/main" id="{37664D67-F16D-4851-9FEA-C7D4AB9C6DBC}"/>
                </a:ext>
              </a:extLst>
            </p:cNvPr>
            <p:cNvSpPr>
              <a:spLocks noChangeAspect="1" noChangeArrowheads="1"/>
            </p:cNvSpPr>
            <p:nvPr/>
          </p:nvSpPr>
          <p:spPr bwMode="auto">
            <a:xfrm rot="5895381">
              <a:off x="3314" y="2062"/>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8" name="Oval 36">
              <a:extLst>
                <a:ext uri="{FF2B5EF4-FFF2-40B4-BE49-F238E27FC236}">
                  <a16:creationId xmlns:a16="http://schemas.microsoft.com/office/drawing/2014/main" id="{456E1BFD-1D69-4F74-BBF9-956BB80958AE}"/>
                </a:ext>
              </a:extLst>
            </p:cNvPr>
            <p:cNvSpPr>
              <a:spLocks noChangeAspect="1" noChangeArrowheads="1"/>
            </p:cNvSpPr>
            <p:nvPr/>
          </p:nvSpPr>
          <p:spPr bwMode="auto">
            <a:xfrm rot="5895381">
              <a:off x="3223" y="2973"/>
              <a:ext cx="37"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9" name="Oval 37">
              <a:extLst>
                <a:ext uri="{FF2B5EF4-FFF2-40B4-BE49-F238E27FC236}">
                  <a16:creationId xmlns:a16="http://schemas.microsoft.com/office/drawing/2014/main" id="{0C14C560-61D2-4B82-A1B4-4B71FBBB443B}"/>
                </a:ext>
              </a:extLst>
            </p:cNvPr>
            <p:cNvSpPr>
              <a:spLocks noChangeAspect="1" noChangeArrowheads="1"/>
            </p:cNvSpPr>
            <p:nvPr/>
          </p:nvSpPr>
          <p:spPr bwMode="auto">
            <a:xfrm rot="4777107">
              <a:off x="2203" y="2227"/>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0" name="Oval 38">
              <a:extLst>
                <a:ext uri="{FF2B5EF4-FFF2-40B4-BE49-F238E27FC236}">
                  <a16:creationId xmlns:a16="http://schemas.microsoft.com/office/drawing/2014/main" id="{0387B56F-1AF6-43FD-94A0-25EA1716C6CF}"/>
                </a:ext>
              </a:extLst>
            </p:cNvPr>
            <p:cNvSpPr>
              <a:spLocks noChangeAspect="1" noChangeArrowheads="1"/>
            </p:cNvSpPr>
            <p:nvPr/>
          </p:nvSpPr>
          <p:spPr bwMode="auto">
            <a:xfrm rot="4777107">
              <a:off x="2930" y="331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1" name="Oval 39">
              <a:extLst>
                <a:ext uri="{FF2B5EF4-FFF2-40B4-BE49-F238E27FC236}">
                  <a16:creationId xmlns:a16="http://schemas.microsoft.com/office/drawing/2014/main" id="{EEA208F8-D81A-4923-8ACE-BEF580126B56}"/>
                </a:ext>
              </a:extLst>
            </p:cNvPr>
            <p:cNvSpPr>
              <a:spLocks noChangeAspect="1" noChangeArrowheads="1"/>
            </p:cNvSpPr>
            <p:nvPr/>
          </p:nvSpPr>
          <p:spPr bwMode="auto">
            <a:xfrm rot="4777107">
              <a:off x="2738" y="307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2" name="Oval 40">
              <a:extLst>
                <a:ext uri="{FF2B5EF4-FFF2-40B4-BE49-F238E27FC236}">
                  <a16:creationId xmlns:a16="http://schemas.microsoft.com/office/drawing/2014/main" id="{DEB77EF0-AB36-4F92-A8B7-C58F503708F9}"/>
                </a:ext>
              </a:extLst>
            </p:cNvPr>
            <p:cNvSpPr>
              <a:spLocks noChangeAspect="1" noChangeArrowheads="1"/>
            </p:cNvSpPr>
            <p:nvPr/>
          </p:nvSpPr>
          <p:spPr bwMode="auto">
            <a:xfrm rot="4777107">
              <a:off x="1774" y="2354"/>
              <a:ext cx="37"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3" name="Oval 41">
              <a:extLst>
                <a:ext uri="{FF2B5EF4-FFF2-40B4-BE49-F238E27FC236}">
                  <a16:creationId xmlns:a16="http://schemas.microsoft.com/office/drawing/2014/main" id="{DDD6699D-E991-40DF-A9A5-8AEA3CE65F73}"/>
                </a:ext>
              </a:extLst>
            </p:cNvPr>
            <p:cNvSpPr>
              <a:spLocks noChangeAspect="1" noChangeArrowheads="1"/>
            </p:cNvSpPr>
            <p:nvPr/>
          </p:nvSpPr>
          <p:spPr bwMode="auto">
            <a:xfrm rot="4777107">
              <a:off x="2339" y="1749"/>
              <a:ext cx="32"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4" name="Oval 42">
              <a:extLst>
                <a:ext uri="{FF2B5EF4-FFF2-40B4-BE49-F238E27FC236}">
                  <a16:creationId xmlns:a16="http://schemas.microsoft.com/office/drawing/2014/main" id="{B58C7358-2830-477C-B634-A84A7ABEB87B}"/>
                </a:ext>
              </a:extLst>
            </p:cNvPr>
            <p:cNvSpPr>
              <a:spLocks noChangeAspect="1" noChangeArrowheads="1"/>
            </p:cNvSpPr>
            <p:nvPr/>
          </p:nvSpPr>
          <p:spPr bwMode="auto">
            <a:xfrm rot="4777107">
              <a:off x="2744" y="2749"/>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5" name="Oval 43">
              <a:extLst>
                <a:ext uri="{FF2B5EF4-FFF2-40B4-BE49-F238E27FC236}">
                  <a16:creationId xmlns:a16="http://schemas.microsoft.com/office/drawing/2014/main" id="{4756B2F2-787F-4178-87A9-C2FC62AFE8FC}"/>
                </a:ext>
              </a:extLst>
            </p:cNvPr>
            <p:cNvSpPr>
              <a:spLocks noChangeAspect="1" noChangeArrowheads="1"/>
            </p:cNvSpPr>
            <p:nvPr/>
          </p:nvSpPr>
          <p:spPr bwMode="auto">
            <a:xfrm rot="4777107">
              <a:off x="1577" y="1942"/>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6" name="Oval 44">
              <a:extLst>
                <a:ext uri="{FF2B5EF4-FFF2-40B4-BE49-F238E27FC236}">
                  <a16:creationId xmlns:a16="http://schemas.microsoft.com/office/drawing/2014/main" id="{9D65F694-31F2-413D-83FD-EB21A00369A3}"/>
                </a:ext>
              </a:extLst>
            </p:cNvPr>
            <p:cNvSpPr>
              <a:spLocks noChangeAspect="1" noChangeArrowheads="1"/>
            </p:cNvSpPr>
            <p:nvPr/>
          </p:nvSpPr>
          <p:spPr bwMode="auto">
            <a:xfrm rot="4777107">
              <a:off x="2480" y="3181"/>
              <a:ext cx="35"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7" name="Oval 45">
              <a:extLst>
                <a:ext uri="{FF2B5EF4-FFF2-40B4-BE49-F238E27FC236}">
                  <a16:creationId xmlns:a16="http://schemas.microsoft.com/office/drawing/2014/main" id="{29B45FAE-ABE8-4B19-9C86-F96D00252CB6}"/>
                </a:ext>
              </a:extLst>
            </p:cNvPr>
            <p:cNvSpPr>
              <a:spLocks noChangeAspect="1" noChangeArrowheads="1"/>
            </p:cNvSpPr>
            <p:nvPr/>
          </p:nvSpPr>
          <p:spPr bwMode="auto">
            <a:xfrm rot="4777107">
              <a:off x="3341" y="2996"/>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8" name="Oval 46">
              <a:extLst>
                <a:ext uri="{FF2B5EF4-FFF2-40B4-BE49-F238E27FC236}">
                  <a16:creationId xmlns:a16="http://schemas.microsoft.com/office/drawing/2014/main" id="{92359762-9453-466B-B1B9-4809D92FED2B}"/>
                </a:ext>
              </a:extLst>
            </p:cNvPr>
            <p:cNvSpPr>
              <a:spLocks noChangeAspect="1" noChangeArrowheads="1"/>
            </p:cNvSpPr>
            <p:nvPr/>
          </p:nvSpPr>
          <p:spPr bwMode="auto">
            <a:xfrm>
              <a:off x="2976" y="2496"/>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9" name="Oval 47">
              <a:extLst>
                <a:ext uri="{FF2B5EF4-FFF2-40B4-BE49-F238E27FC236}">
                  <a16:creationId xmlns:a16="http://schemas.microsoft.com/office/drawing/2014/main" id="{B680A45F-793D-48DD-B0A9-98FBD1A78847}"/>
                </a:ext>
              </a:extLst>
            </p:cNvPr>
            <p:cNvSpPr>
              <a:spLocks noChangeAspect="1" noChangeArrowheads="1"/>
            </p:cNvSpPr>
            <p:nvPr/>
          </p:nvSpPr>
          <p:spPr bwMode="auto">
            <a:xfrm rot="-1118274">
              <a:off x="2160" y="206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600" name="Oval 48">
              <a:extLst>
                <a:ext uri="{FF2B5EF4-FFF2-40B4-BE49-F238E27FC236}">
                  <a16:creationId xmlns:a16="http://schemas.microsoft.com/office/drawing/2014/main" id="{8F1737FA-EEF4-42D6-96A7-6FB8796A9B33}"/>
                </a:ext>
              </a:extLst>
            </p:cNvPr>
            <p:cNvSpPr>
              <a:spLocks noChangeAspect="1" noChangeArrowheads="1"/>
            </p:cNvSpPr>
            <p:nvPr/>
          </p:nvSpPr>
          <p:spPr bwMode="auto">
            <a:xfrm rot="-1118274">
              <a:off x="2928" y="134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3601" name="AutoShape 49">
            <a:extLst>
              <a:ext uri="{FF2B5EF4-FFF2-40B4-BE49-F238E27FC236}">
                <a16:creationId xmlns:a16="http://schemas.microsoft.com/office/drawing/2014/main" id="{06DA1523-8F1D-4953-8AE1-0A4B55C8FFDD}"/>
              </a:ext>
            </a:extLst>
          </p:cNvPr>
          <p:cNvSpPr>
            <a:spLocks noChangeArrowheads="1"/>
          </p:cNvSpPr>
          <p:nvPr/>
        </p:nvSpPr>
        <p:spPr bwMode="auto">
          <a:xfrm>
            <a:off x="5105400" y="3505200"/>
            <a:ext cx="2895600" cy="533400"/>
          </a:xfrm>
          <a:prstGeom prst="wedgeRectCallout">
            <a:avLst>
              <a:gd name="adj1" fmla="val -20667"/>
              <a:gd name="adj2" fmla="val -94347"/>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Tradeoff parameter</a:t>
            </a:r>
          </a:p>
        </p:txBody>
      </p:sp>
      <p:sp>
        <p:nvSpPr>
          <p:cNvPr id="663602" name="AutoShape 50">
            <a:extLst>
              <a:ext uri="{FF2B5EF4-FFF2-40B4-BE49-F238E27FC236}">
                <a16:creationId xmlns:a16="http://schemas.microsoft.com/office/drawing/2014/main" id="{B3133A38-50F2-47E6-B963-B47E2EEC6E86}"/>
              </a:ext>
            </a:extLst>
          </p:cNvPr>
          <p:cNvSpPr>
            <a:spLocks noChangeArrowheads="1"/>
          </p:cNvSpPr>
          <p:nvPr/>
        </p:nvSpPr>
        <p:spPr bwMode="auto">
          <a:xfrm>
            <a:off x="1143000" y="3886200"/>
            <a:ext cx="4724400" cy="1981200"/>
          </a:xfrm>
          <a:prstGeom prst="wedgeRectCallout">
            <a:avLst>
              <a:gd name="adj1" fmla="val 41903"/>
              <a:gd name="adj2" fmla="val -75801"/>
            </a:avLst>
          </a:prstGeom>
          <a:solidFill>
            <a:srgbClr val="FF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a:t>Can’t be expressed as a Quadratic Programming problem.</a:t>
            </a:r>
          </a:p>
          <a:p>
            <a:pPr algn="ctr">
              <a:spcBef>
                <a:spcPct val="50000"/>
              </a:spcBef>
            </a:pPr>
            <a:r>
              <a:rPr lang="en-US" altLang="en-US" sz="2000"/>
              <a:t>Solving it may be too slow.</a:t>
            </a:r>
          </a:p>
          <a:p>
            <a:pPr algn="ctr">
              <a:spcBef>
                <a:spcPct val="50000"/>
              </a:spcBef>
            </a:pPr>
            <a:r>
              <a:rPr lang="en-US" altLang="en-US" sz="2000"/>
              <a:t>(Also, doesn’t distinguish between disastrous errors and near misses)</a:t>
            </a:r>
          </a:p>
        </p:txBody>
      </p:sp>
      <p:sp>
        <p:nvSpPr>
          <p:cNvPr id="663603" name="AutoShape 51">
            <a:extLst>
              <a:ext uri="{FF2B5EF4-FFF2-40B4-BE49-F238E27FC236}">
                <a16:creationId xmlns:a16="http://schemas.microsoft.com/office/drawing/2014/main" id="{7BE028F4-8187-4F94-AFA2-A8BD53603BED}"/>
              </a:ext>
            </a:extLst>
          </p:cNvPr>
          <p:cNvSpPr>
            <a:spLocks noChangeArrowheads="1"/>
          </p:cNvSpPr>
          <p:nvPr/>
        </p:nvSpPr>
        <p:spPr bwMode="auto">
          <a:xfrm rot="-672357">
            <a:off x="5791200" y="4648200"/>
            <a:ext cx="2895600" cy="2057400"/>
          </a:xfrm>
          <a:prstGeom prst="star32">
            <a:avLst>
              <a:gd name="adj" fmla="val 37500"/>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So… any other ideas?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3">
            <a:extLst>
              <a:ext uri="{FF2B5EF4-FFF2-40B4-BE49-F238E27FC236}">
                <a16:creationId xmlns:a16="http://schemas.microsoft.com/office/drawing/2014/main" id="{9C3137D3-A249-4963-A9C7-7C795F35BEC2}"/>
              </a:ext>
            </a:extLst>
          </p:cNvPr>
          <p:cNvSpPr>
            <a:spLocks noGrp="1"/>
          </p:cNvSpPr>
          <p:nvPr>
            <p:ph type="ftr" sz="quarter" idx="10"/>
          </p:nvPr>
        </p:nvSpPr>
        <p:spPr/>
        <p:txBody>
          <a:bodyPr/>
          <a:lstStyle/>
          <a:p>
            <a:r>
              <a:rPr lang="en-US" altLang="en-US"/>
              <a:t>Copyright © 2001, 2003, Andrew W. Moore</a:t>
            </a:r>
          </a:p>
        </p:txBody>
      </p:sp>
      <p:sp>
        <p:nvSpPr>
          <p:cNvPr id="666626" name="Rectangle 2">
            <a:extLst>
              <a:ext uri="{FF2B5EF4-FFF2-40B4-BE49-F238E27FC236}">
                <a16:creationId xmlns:a16="http://schemas.microsoft.com/office/drawing/2014/main" id="{FFF44CAB-3F93-4B92-BD14-FD9F0121A015}"/>
              </a:ext>
            </a:extLst>
          </p:cNvPr>
          <p:cNvSpPr>
            <a:spLocks noGrp="1" noChangeArrowheads="1"/>
          </p:cNvSpPr>
          <p:nvPr>
            <p:ph type="title"/>
          </p:nvPr>
        </p:nvSpPr>
        <p:spPr>
          <a:xfrm>
            <a:off x="152400" y="304800"/>
            <a:ext cx="4648200" cy="685800"/>
          </a:xfrm>
        </p:spPr>
        <p:txBody>
          <a:bodyPr/>
          <a:lstStyle/>
          <a:p>
            <a:r>
              <a:rPr lang="en-US" altLang="en-US"/>
              <a:t>Uh-oh!</a:t>
            </a:r>
          </a:p>
        </p:txBody>
      </p:sp>
      <p:grpSp>
        <p:nvGrpSpPr>
          <p:cNvPr id="666627" name="Group 3">
            <a:extLst>
              <a:ext uri="{FF2B5EF4-FFF2-40B4-BE49-F238E27FC236}">
                <a16:creationId xmlns:a16="http://schemas.microsoft.com/office/drawing/2014/main" id="{933D6F11-3479-476F-990F-C51404BD5E67}"/>
              </a:ext>
            </a:extLst>
          </p:cNvPr>
          <p:cNvGrpSpPr>
            <a:grpSpLocks/>
          </p:cNvGrpSpPr>
          <p:nvPr/>
        </p:nvGrpSpPr>
        <p:grpSpPr bwMode="auto">
          <a:xfrm>
            <a:off x="152400" y="1676400"/>
            <a:ext cx="1905000" cy="866775"/>
            <a:chOff x="528" y="1200"/>
            <a:chExt cx="1200" cy="546"/>
          </a:xfrm>
        </p:grpSpPr>
        <p:sp>
          <p:nvSpPr>
            <p:cNvPr id="666628" name="Text Box 4">
              <a:extLst>
                <a:ext uri="{FF2B5EF4-FFF2-40B4-BE49-F238E27FC236}">
                  <a16:creationId xmlns:a16="http://schemas.microsoft.com/office/drawing/2014/main" id="{1CAFB34E-138D-4606-B77B-E77F12752A98}"/>
                </a:ext>
              </a:extLst>
            </p:cNvPr>
            <p:cNvSpPr txBox="1">
              <a:spLocks noChangeArrowheads="1"/>
            </p:cNvSpPr>
            <p:nvPr/>
          </p:nvSpPr>
          <p:spPr bwMode="auto">
            <a:xfrm>
              <a:off x="528" y="1200"/>
              <a:ext cx="1200" cy="54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66629" name="Oval 5">
              <a:extLst>
                <a:ext uri="{FF2B5EF4-FFF2-40B4-BE49-F238E27FC236}">
                  <a16:creationId xmlns:a16="http://schemas.microsoft.com/office/drawing/2014/main" id="{67FB4AE9-6BBE-4824-A8EF-30A4BCDAAD0C}"/>
                </a:ext>
              </a:extLst>
            </p:cNvPr>
            <p:cNvSpPr>
              <a:spLocks noChangeAspect="1" noChangeArrowheads="1"/>
            </p:cNvSpPr>
            <p:nvPr/>
          </p:nvSpPr>
          <p:spPr bwMode="auto">
            <a:xfrm rot="4777107">
              <a:off x="576" y="1296"/>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30" name="Oval 6">
              <a:extLst>
                <a:ext uri="{FF2B5EF4-FFF2-40B4-BE49-F238E27FC236}">
                  <a16:creationId xmlns:a16="http://schemas.microsoft.com/office/drawing/2014/main" id="{0254490A-67BC-4F9C-9A05-D6E2B82BE89C}"/>
                </a:ext>
              </a:extLst>
            </p:cNvPr>
            <p:cNvSpPr>
              <a:spLocks noChangeAspect="1" noChangeArrowheads="1"/>
            </p:cNvSpPr>
            <p:nvPr/>
          </p:nvSpPr>
          <p:spPr bwMode="auto">
            <a:xfrm rot="5895381">
              <a:off x="577" y="1583"/>
              <a:ext cx="32"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6631" name="Text Box 7">
            <a:extLst>
              <a:ext uri="{FF2B5EF4-FFF2-40B4-BE49-F238E27FC236}">
                <a16:creationId xmlns:a16="http://schemas.microsoft.com/office/drawing/2014/main" id="{F5890447-236E-4DA9-A3A8-65380B638DF9}"/>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66632" name="Text Box 8">
            <a:extLst>
              <a:ext uri="{FF2B5EF4-FFF2-40B4-BE49-F238E27FC236}">
                <a16:creationId xmlns:a16="http://schemas.microsoft.com/office/drawing/2014/main" id="{4B3E1651-9EF3-493A-80DC-6A26C28D6A1F}"/>
              </a:ext>
            </a:extLst>
          </p:cNvPr>
          <p:cNvSpPr txBox="1">
            <a:spLocks noChangeArrowheads="1"/>
          </p:cNvSpPr>
          <p:nvPr/>
        </p:nvSpPr>
        <p:spPr bwMode="auto">
          <a:xfrm>
            <a:off x="3962400" y="228600"/>
            <a:ext cx="5029200"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This is going to be a problem!</a:t>
            </a:r>
          </a:p>
          <a:p>
            <a:r>
              <a:rPr lang="en-US" altLang="en-US" sz="2800"/>
              <a:t>What should we do?</a:t>
            </a:r>
          </a:p>
          <a:p>
            <a:r>
              <a:rPr lang="en-US" altLang="en-US" sz="2800">
                <a:solidFill>
                  <a:srgbClr val="990099"/>
                </a:solidFill>
              </a:rPr>
              <a:t>Idea 2.0:</a:t>
            </a:r>
          </a:p>
          <a:p>
            <a:pPr lvl="1"/>
            <a:r>
              <a:rPr lang="en-US" altLang="en-US" sz="2800">
                <a:solidFill>
                  <a:srgbClr val="990099"/>
                </a:solidFill>
              </a:rPr>
              <a:t>Minimize</a:t>
            </a:r>
          </a:p>
          <a:p>
            <a:pPr lvl="1">
              <a:spcBef>
                <a:spcPct val="0"/>
              </a:spcBef>
            </a:pPr>
            <a:r>
              <a:rPr lang="en-US" altLang="en-US" sz="2800">
                <a:solidFill>
                  <a:srgbClr val="990099"/>
                </a:solidFill>
              </a:rPr>
              <a:t> </a:t>
            </a:r>
            <a:r>
              <a:rPr lang="en-US" altLang="en-US" sz="2800" b="1" i="1">
                <a:solidFill>
                  <a:srgbClr val="990099"/>
                </a:solidFill>
              </a:rPr>
              <a:t>w.w</a:t>
            </a:r>
            <a:r>
              <a:rPr lang="en-US" altLang="en-US" sz="2800">
                <a:solidFill>
                  <a:srgbClr val="990099"/>
                </a:solidFill>
              </a:rPr>
              <a:t> </a:t>
            </a:r>
            <a:r>
              <a:rPr lang="en-US" altLang="en-US" sz="2800" i="1">
                <a:solidFill>
                  <a:srgbClr val="990099"/>
                </a:solidFill>
              </a:rPr>
              <a:t>+ C (distance of error </a:t>
            </a:r>
          </a:p>
          <a:p>
            <a:pPr lvl="1">
              <a:spcBef>
                <a:spcPct val="0"/>
              </a:spcBef>
            </a:pPr>
            <a:r>
              <a:rPr lang="en-US" altLang="en-US" sz="2800" i="1">
                <a:solidFill>
                  <a:srgbClr val="990099"/>
                </a:solidFill>
              </a:rPr>
              <a:t>                points to their</a:t>
            </a:r>
          </a:p>
          <a:p>
            <a:pPr lvl="1">
              <a:spcBef>
                <a:spcPct val="0"/>
              </a:spcBef>
            </a:pPr>
            <a:r>
              <a:rPr lang="en-US" altLang="en-US" sz="2800" i="1">
                <a:solidFill>
                  <a:srgbClr val="990099"/>
                </a:solidFill>
              </a:rPr>
              <a:t>                correct place)</a:t>
            </a:r>
          </a:p>
          <a:p>
            <a:pPr lvl="1"/>
            <a:endParaRPr lang="en-US" altLang="en-US" sz="2800" i="1">
              <a:solidFill>
                <a:srgbClr val="990099"/>
              </a:solidFill>
            </a:endParaRPr>
          </a:p>
          <a:p>
            <a:pPr lvl="1"/>
            <a:endParaRPr lang="en-US" altLang="en-US" sz="2800" i="1">
              <a:solidFill>
                <a:srgbClr val="990099"/>
              </a:solidFill>
            </a:endParaRPr>
          </a:p>
        </p:txBody>
      </p:sp>
      <p:grpSp>
        <p:nvGrpSpPr>
          <p:cNvPr id="666633" name="Group 9">
            <a:extLst>
              <a:ext uri="{FF2B5EF4-FFF2-40B4-BE49-F238E27FC236}">
                <a16:creationId xmlns:a16="http://schemas.microsoft.com/office/drawing/2014/main" id="{9A512386-381A-4A62-BC92-0C6E84FFFE3D}"/>
              </a:ext>
            </a:extLst>
          </p:cNvPr>
          <p:cNvGrpSpPr>
            <a:grpSpLocks/>
          </p:cNvGrpSpPr>
          <p:nvPr/>
        </p:nvGrpSpPr>
        <p:grpSpPr bwMode="auto">
          <a:xfrm>
            <a:off x="228600" y="2743200"/>
            <a:ext cx="3657600" cy="3581400"/>
            <a:chOff x="1536" y="1344"/>
            <a:chExt cx="2304" cy="2256"/>
          </a:xfrm>
        </p:grpSpPr>
        <p:sp>
          <p:nvSpPr>
            <p:cNvPr id="666634" name="Line 10">
              <a:extLst>
                <a:ext uri="{FF2B5EF4-FFF2-40B4-BE49-F238E27FC236}">
                  <a16:creationId xmlns:a16="http://schemas.microsoft.com/office/drawing/2014/main" id="{1635A59E-12D9-41CD-A0B3-930463BBA637}"/>
                </a:ext>
              </a:extLst>
            </p:cNvPr>
            <p:cNvSpPr>
              <a:spLocks noChangeShapeType="1"/>
            </p:cNvSpPr>
            <p:nvPr/>
          </p:nvSpPr>
          <p:spPr bwMode="auto">
            <a:xfrm>
              <a:off x="1632" y="1392"/>
              <a:ext cx="0" cy="220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6635" name="Line 11">
              <a:extLst>
                <a:ext uri="{FF2B5EF4-FFF2-40B4-BE49-F238E27FC236}">
                  <a16:creationId xmlns:a16="http://schemas.microsoft.com/office/drawing/2014/main" id="{5D40AC3B-F814-41A8-8107-988323ACDB46}"/>
                </a:ext>
              </a:extLst>
            </p:cNvPr>
            <p:cNvSpPr>
              <a:spLocks noChangeShapeType="1"/>
            </p:cNvSpPr>
            <p:nvPr/>
          </p:nvSpPr>
          <p:spPr bwMode="auto">
            <a:xfrm flipV="1">
              <a:off x="1536" y="3504"/>
              <a:ext cx="230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6636" name="Oval 12">
              <a:extLst>
                <a:ext uri="{FF2B5EF4-FFF2-40B4-BE49-F238E27FC236}">
                  <a16:creationId xmlns:a16="http://schemas.microsoft.com/office/drawing/2014/main" id="{D71F4025-5AED-4F1A-83BE-A4BE2DE04FC0}"/>
                </a:ext>
              </a:extLst>
            </p:cNvPr>
            <p:cNvSpPr>
              <a:spLocks noChangeAspect="1" noChangeArrowheads="1"/>
            </p:cNvSpPr>
            <p:nvPr/>
          </p:nvSpPr>
          <p:spPr bwMode="auto">
            <a:xfrm>
              <a:off x="2342" y="3170"/>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37" name="Oval 13">
              <a:extLst>
                <a:ext uri="{FF2B5EF4-FFF2-40B4-BE49-F238E27FC236}">
                  <a16:creationId xmlns:a16="http://schemas.microsoft.com/office/drawing/2014/main" id="{6F58C169-A87F-43C5-89CD-2DC9A88F0DC5}"/>
                </a:ext>
              </a:extLst>
            </p:cNvPr>
            <p:cNvSpPr>
              <a:spLocks noChangeAspect="1" noChangeArrowheads="1"/>
            </p:cNvSpPr>
            <p:nvPr/>
          </p:nvSpPr>
          <p:spPr bwMode="auto">
            <a:xfrm>
              <a:off x="1566" y="2459"/>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38" name="Oval 14">
              <a:extLst>
                <a:ext uri="{FF2B5EF4-FFF2-40B4-BE49-F238E27FC236}">
                  <a16:creationId xmlns:a16="http://schemas.microsoft.com/office/drawing/2014/main" id="{B57D3FA4-B35B-42FD-B032-F8E245612561}"/>
                </a:ext>
              </a:extLst>
            </p:cNvPr>
            <p:cNvSpPr>
              <a:spLocks noChangeAspect="1" noChangeArrowheads="1"/>
            </p:cNvSpPr>
            <p:nvPr/>
          </p:nvSpPr>
          <p:spPr bwMode="auto">
            <a:xfrm>
              <a:off x="2734" y="1773"/>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39" name="Oval 15">
              <a:extLst>
                <a:ext uri="{FF2B5EF4-FFF2-40B4-BE49-F238E27FC236}">
                  <a16:creationId xmlns:a16="http://schemas.microsoft.com/office/drawing/2014/main" id="{6564E821-52D5-4E54-968E-C27EA8BA8DA1}"/>
                </a:ext>
              </a:extLst>
            </p:cNvPr>
            <p:cNvSpPr>
              <a:spLocks noChangeAspect="1" noChangeArrowheads="1"/>
            </p:cNvSpPr>
            <p:nvPr/>
          </p:nvSpPr>
          <p:spPr bwMode="auto">
            <a:xfrm>
              <a:off x="2774" y="2290"/>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0" name="Oval 16">
              <a:extLst>
                <a:ext uri="{FF2B5EF4-FFF2-40B4-BE49-F238E27FC236}">
                  <a16:creationId xmlns:a16="http://schemas.microsoft.com/office/drawing/2014/main" id="{DD407777-4B40-4138-83D3-C6C021168CFE}"/>
                </a:ext>
              </a:extLst>
            </p:cNvPr>
            <p:cNvSpPr>
              <a:spLocks noChangeAspect="1" noChangeArrowheads="1"/>
            </p:cNvSpPr>
            <p:nvPr/>
          </p:nvSpPr>
          <p:spPr bwMode="auto">
            <a:xfrm>
              <a:off x="2148" y="1678"/>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1" name="Oval 17">
              <a:extLst>
                <a:ext uri="{FF2B5EF4-FFF2-40B4-BE49-F238E27FC236}">
                  <a16:creationId xmlns:a16="http://schemas.microsoft.com/office/drawing/2014/main" id="{94117473-F4DF-4A79-B893-CD03E6AE96D8}"/>
                </a:ext>
              </a:extLst>
            </p:cNvPr>
            <p:cNvSpPr>
              <a:spLocks noChangeAspect="1" noChangeArrowheads="1"/>
            </p:cNvSpPr>
            <p:nvPr/>
          </p:nvSpPr>
          <p:spPr bwMode="auto">
            <a:xfrm>
              <a:off x="2448" y="2352"/>
              <a:ext cx="34"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2" name="Oval 18">
              <a:extLst>
                <a:ext uri="{FF2B5EF4-FFF2-40B4-BE49-F238E27FC236}">
                  <a16:creationId xmlns:a16="http://schemas.microsoft.com/office/drawing/2014/main" id="{8202E0CD-0CA1-4AAD-97A2-4035EF197613}"/>
                </a:ext>
              </a:extLst>
            </p:cNvPr>
            <p:cNvSpPr>
              <a:spLocks noChangeAspect="1" noChangeArrowheads="1"/>
            </p:cNvSpPr>
            <p:nvPr/>
          </p:nvSpPr>
          <p:spPr bwMode="auto">
            <a:xfrm>
              <a:off x="1920" y="1968"/>
              <a:ext cx="38" cy="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3" name="Oval 19">
              <a:extLst>
                <a:ext uri="{FF2B5EF4-FFF2-40B4-BE49-F238E27FC236}">
                  <a16:creationId xmlns:a16="http://schemas.microsoft.com/office/drawing/2014/main" id="{DC00F46C-A9CB-4007-8E4B-44FDAB8DA8A0}"/>
                </a:ext>
              </a:extLst>
            </p:cNvPr>
            <p:cNvSpPr>
              <a:spLocks noChangeAspect="1" noChangeArrowheads="1"/>
            </p:cNvSpPr>
            <p:nvPr/>
          </p:nvSpPr>
          <p:spPr bwMode="auto">
            <a:xfrm>
              <a:off x="3216" y="2592"/>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4" name="Oval 20">
              <a:extLst>
                <a:ext uri="{FF2B5EF4-FFF2-40B4-BE49-F238E27FC236}">
                  <a16:creationId xmlns:a16="http://schemas.microsoft.com/office/drawing/2014/main" id="{2770B437-091F-4068-8F54-2BA7986B2BE6}"/>
                </a:ext>
              </a:extLst>
            </p:cNvPr>
            <p:cNvSpPr>
              <a:spLocks noChangeAspect="1" noChangeArrowheads="1"/>
            </p:cNvSpPr>
            <p:nvPr/>
          </p:nvSpPr>
          <p:spPr bwMode="auto">
            <a:xfrm rot="-1118274">
              <a:off x="2449" y="2799"/>
              <a:ext cx="34"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5" name="Oval 21">
              <a:extLst>
                <a:ext uri="{FF2B5EF4-FFF2-40B4-BE49-F238E27FC236}">
                  <a16:creationId xmlns:a16="http://schemas.microsoft.com/office/drawing/2014/main" id="{339F8558-006B-4231-9DBA-D6ACC276BF7B}"/>
                </a:ext>
              </a:extLst>
            </p:cNvPr>
            <p:cNvSpPr>
              <a:spLocks noChangeAspect="1" noChangeArrowheads="1"/>
            </p:cNvSpPr>
            <p:nvPr/>
          </p:nvSpPr>
          <p:spPr bwMode="auto">
            <a:xfrm rot="-1118274">
              <a:off x="3782" y="203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6" name="Oval 22">
              <a:extLst>
                <a:ext uri="{FF2B5EF4-FFF2-40B4-BE49-F238E27FC236}">
                  <a16:creationId xmlns:a16="http://schemas.microsoft.com/office/drawing/2014/main" id="{C630F932-F239-41EF-B393-4B96A60529A9}"/>
                </a:ext>
              </a:extLst>
            </p:cNvPr>
            <p:cNvSpPr>
              <a:spLocks noChangeAspect="1" noChangeArrowheads="1"/>
            </p:cNvSpPr>
            <p:nvPr/>
          </p:nvSpPr>
          <p:spPr bwMode="auto">
            <a:xfrm rot="-1118274">
              <a:off x="3336" y="2863"/>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7" name="Oval 23">
              <a:extLst>
                <a:ext uri="{FF2B5EF4-FFF2-40B4-BE49-F238E27FC236}">
                  <a16:creationId xmlns:a16="http://schemas.microsoft.com/office/drawing/2014/main" id="{B95215D8-3B2C-4467-B4CD-646B82CAE911}"/>
                </a:ext>
              </a:extLst>
            </p:cNvPr>
            <p:cNvSpPr>
              <a:spLocks noChangeAspect="1" noChangeArrowheads="1"/>
            </p:cNvSpPr>
            <p:nvPr/>
          </p:nvSpPr>
          <p:spPr bwMode="auto">
            <a:xfrm rot="-1118274">
              <a:off x="1968" y="1680"/>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8" name="Oval 24">
              <a:extLst>
                <a:ext uri="{FF2B5EF4-FFF2-40B4-BE49-F238E27FC236}">
                  <a16:creationId xmlns:a16="http://schemas.microsoft.com/office/drawing/2014/main" id="{CADF3FED-9AA3-42D2-8312-8ECCC4D24863}"/>
                </a:ext>
              </a:extLst>
            </p:cNvPr>
            <p:cNvSpPr>
              <a:spLocks noChangeAspect="1" noChangeArrowheads="1"/>
            </p:cNvSpPr>
            <p:nvPr/>
          </p:nvSpPr>
          <p:spPr bwMode="auto">
            <a:xfrm rot="-1118274">
              <a:off x="2968" y="2258"/>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9" name="Oval 25">
              <a:extLst>
                <a:ext uri="{FF2B5EF4-FFF2-40B4-BE49-F238E27FC236}">
                  <a16:creationId xmlns:a16="http://schemas.microsoft.com/office/drawing/2014/main" id="{DE774D4C-8C06-48CE-AC7D-507A0835AC0A}"/>
                </a:ext>
              </a:extLst>
            </p:cNvPr>
            <p:cNvSpPr>
              <a:spLocks noChangeAspect="1" noChangeArrowheads="1"/>
            </p:cNvSpPr>
            <p:nvPr/>
          </p:nvSpPr>
          <p:spPr bwMode="auto">
            <a:xfrm rot="-1118274">
              <a:off x="3696" y="2832"/>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50" name="Oval 26">
              <a:extLst>
                <a:ext uri="{FF2B5EF4-FFF2-40B4-BE49-F238E27FC236}">
                  <a16:creationId xmlns:a16="http://schemas.microsoft.com/office/drawing/2014/main" id="{7D3A4A82-2857-4BC1-9D34-0F9E23662668}"/>
                </a:ext>
              </a:extLst>
            </p:cNvPr>
            <p:cNvSpPr>
              <a:spLocks noChangeAspect="1" noChangeArrowheads="1"/>
            </p:cNvSpPr>
            <p:nvPr/>
          </p:nvSpPr>
          <p:spPr bwMode="auto">
            <a:xfrm rot="-1118274">
              <a:off x="1962" y="2293"/>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51" name="Oval 27">
              <a:extLst>
                <a:ext uri="{FF2B5EF4-FFF2-40B4-BE49-F238E27FC236}">
                  <a16:creationId xmlns:a16="http://schemas.microsoft.com/office/drawing/2014/main" id="{8B0D600A-67DB-448A-86BE-C539305DA59B}"/>
                </a:ext>
              </a:extLst>
            </p:cNvPr>
            <p:cNvSpPr>
              <a:spLocks noChangeAspect="1" noChangeArrowheads="1"/>
            </p:cNvSpPr>
            <p:nvPr/>
          </p:nvSpPr>
          <p:spPr bwMode="auto">
            <a:xfrm rot="5895381">
              <a:off x="2436" y="1926"/>
              <a:ext cx="30"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52" name="Oval 28">
              <a:extLst>
                <a:ext uri="{FF2B5EF4-FFF2-40B4-BE49-F238E27FC236}">
                  <a16:creationId xmlns:a16="http://schemas.microsoft.com/office/drawing/2014/main" id="{8A2F2EC8-B248-4609-A3AD-F52B72B69756}"/>
                </a:ext>
              </a:extLst>
            </p:cNvPr>
            <p:cNvSpPr>
              <a:spLocks noChangeAspect="1" noChangeArrowheads="1"/>
            </p:cNvSpPr>
            <p:nvPr/>
          </p:nvSpPr>
          <p:spPr bwMode="auto">
            <a:xfrm rot="5895381">
              <a:off x="2605" y="3303"/>
              <a:ext cx="35"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53" name="Oval 29">
              <a:extLst>
                <a:ext uri="{FF2B5EF4-FFF2-40B4-BE49-F238E27FC236}">
                  <a16:creationId xmlns:a16="http://schemas.microsoft.com/office/drawing/2014/main" id="{D8E4EAD2-608F-462D-9D0A-BF24D55AE18D}"/>
                </a:ext>
              </a:extLst>
            </p:cNvPr>
            <p:cNvSpPr>
              <a:spLocks noChangeAspect="1" noChangeArrowheads="1"/>
            </p:cNvSpPr>
            <p:nvPr/>
          </p:nvSpPr>
          <p:spPr bwMode="auto">
            <a:xfrm rot="5895381">
              <a:off x="1962" y="2582"/>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54" name="Oval 30">
              <a:extLst>
                <a:ext uri="{FF2B5EF4-FFF2-40B4-BE49-F238E27FC236}">
                  <a16:creationId xmlns:a16="http://schemas.microsoft.com/office/drawing/2014/main" id="{A3E90B06-62CB-46A3-9778-F046E8BD4241}"/>
                </a:ext>
              </a:extLst>
            </p:cNvPr>
            <p:cNvSpPr>
              <a:spLocks noChangeAspect="1" noChangeArrowheads="1"/>
            </p:cNvSpPr>
            <p:nvPr/>
          </p:nvSpPr>
          <p:spPr bwMode="auto">
            <a:xfrm rot="5895381">
              <a:off x="2736" y="1508"/>
              <a:ext cx="30"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55" name="Oval 31">
              <a:extLst>
                <a:ext uri="{FF2B5EF4-FFF2-40B4-BE49-F238E27FC236}">
                  <a16:creationId xmlns:a16="http://schemas.microsoft.com/office/drawing/2014/main" id="{006EE5DA-1A28-499F-B847-2B0A285876E5}"/>
                </a:ext>
              </a:extLst>
            </p:cNvPr>
            <p:cNvSpPr>
              <a:spLocks noChangeAspect="1" noChangeArrowheads="1"/>
            </p:cNvSpPr>
            <p:nvPr/>
          </p:nvSpPr>
          <p:spPr bwMode="auto">
            <a:xfrm rot="5895381">
              <a:off x="3341" y="2611"/>
              <a:ext cx="37"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56" name="Oval 32">
              <a:extLst>
                <a:ext uri="{FF2B5EF4-FFF2-40B4-BE49-F238E27FC236}">
                  <a16:creationId xmlns:a16="http://schemas.microsoft.com/office/drawing/2014/main" id="{01DEF153-8270-440F-8C95-04256988A139}"/>
                </a:ext>
              </a:extLst>
            </p:cNvPr>
            <p:cNvSpPr>
              <a:spLocks noChangeAspect="1" noChangeArrowheads="1"/>
            </p:cNvSpPr>
            <p:nvPr/>
          </p:nvSpPr>
          <p:spPr bwMode="auto">
            <a:xfrm rot="5895381">
              <a:off x="2753" y="257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57" name="Oval 33">
              <a:extLst>
                <a:ext uri="{FF2B5EF4-FFF2-40B4-BE49-F238E27FC236}">
                  <a16:creationId xmlns:a16="http://schemas.microsoft.com/office/drawing/2014/main" id="{C56C914E-C270-424A-BF97-403B4FD5C2F4}"/>
                </a:ext>
              </a:extLst>
            </p:cNvPr>
            <p:cNvSpPr>
              <a:spLocks noChangeAspect="1" noChangeArrowheads="1"/>
            </p:cNvSpPr>
            <p:nvPr/>
          </p:nvSpPr>
          <p:spPr bwMode="auto">
            <a:xfrm rot="5895381">
              <a:off x="3540" y="212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58" name="Oval 34">
              <a:extLst>
                <a:ext uri="{FF2B5EF4-FFF2-40B4-BE49-F238E27FC236}">
                  <a16:creationId xmlns:a16="http://schemas.microsoft.com/office/drawing/2014/main" id="{7189D2C7-E5C6-4046-B4BB-216A226CDE29}"/>
                </a:ext>
              </a:extLst>
            </p:cNvPr>
            <p:cNvSpPr>
              <a:spLocks noChangeAspect="1" noChangeArrowheads="1"/>
            </p:cNvSpPr>
            <p:nvPr/>
          </p:nvSpPr>
          <p:spPr bwMode="auto">
            <a:xfrm rot="5895381">
              <a:off x="1945" y="1478"/>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59" name="Oval 35">
              <a:extLst>
                <a:ext uri="{FF2B5EF4-FFF2-40B4-BE49-F238E27FC236}">
                  <a16:creationId xmlns:a16="http://schemas.microsoft.com/office/drawing/2014/main" id="{F00E5A9F-04FB-4B6E-95B9-ECB288B842CC}"/>
                </a:ext>
              </a:extLst>
            </p:cNvPr>
            <p:cNvSpPr>
              <a:spLocks noChangeAspect="1" noChangeArrowheads="1"/>
            </p:cNvSpPr>
            <p:nvPr/>
          </p:nvSpPr>
          <p:spPr bwMode="auto">
            <a:xfrm rot="5895381">
              <a:off x="3314" y="2062"/>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60" name="Oval 36">
              <a:extLst>
                <a:ext uri="{FF2B5EF4-FFF2-40B4-BE49-F238E27FC236}">
                  <a16:creationId xmlns:a16="http://schemas.microsoft.com/office/drawing/2014/main" id="{082ECABD-2E07-4F96-963B-406FE7CCB6AF}"/>
                </a:ext>
              </a:extLst>
            </p:cNvPr>
            <p:cNvSpPr>
              <a:spLocks noChangeAspect="1" noChangeArrowheads="1"/>
            </p:cNvSpPr>
            <p:nvPr/>
          </p:nvSpPr>
          <p:spPr bwMode="auto">
            <a:xfrm rot="5895381">
              <a:off x="3223" y="2973"/>
              <a:ext cx="37"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61" name="Oval 37">
              <a:extLst>
                <a:ext uri="{FF2B5EF4-FFF2-40B4-BE49-F238E27FC236}">
                  <a16:creationId xmlns:a16="http://schemas.microsoft.com/office/drawing/2014/main" id="{928AC96D-9B75-460F-8C72-4C3B6B92D8BD}"/>
                </a:ext>
              </a:extLst>
            </p:cNvPr>
            <p:cNvSpPr>
              <a:spLocks noChangeAspect="1" noChangeArrowheads="1"/>
            </p:cNvSpPr>
            <p:nvPr/>
          </p:nvSpPr>
          <p:spPr bwMode="auto">
            <a:xfrm rot="4777107">
              <a:off x="2203" y="2227"/>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62" name="Oval 38">
              <a:extLst>
                <a:ext uri="{FF2B5EF4-FFF2-40B4-BE49-F238E27FC236}">
                  <a16:creationId xmlns:a16="http://schemas.microsoft.com/office/drawing/2014/main" id="{126DB206-86C6-47BC-B8D7-87BBEC5E3EA1}"/>
                </a:ext>
              </a:extLst>
            </p:cNvPr>
            <p:cNvSpPr>
              <a:spLocks noChangeAspect="1" noChangeArrowheads="1"/>
            </p:cNvSpPr>
            <p:nvPr/>
          </p:nvSpPr>
          <p:spPr bwMode="auto">
            <a:xfrm rot="4777107">
              <a:off x="2930" y="331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63" name="Oval 39">
              <a:extLst>
                <a:ext uri="{FF2B5EF4-FFF2-40B4-BE49-F238E27FC236}">
                  <a16:creationId xmlns:a16="http://schemas.microsoft.com/office/drawing/2014/main" id="{7D927065-C914-4843-A7E0-805542F259ED}"/>
                </a:ext>
              </a:extLst>
            </p:cNvPr>
            <p:cNvSpPr>
              <a:spLocks noChangeAspect="1" noChangeArrowheads="1"/>
            </p:cNvSpPr>
            <p:nvPr/>
          </p:nvSpPr>
          <p:spPr bwMode="auto">
            <a:xfrm rot="4777107">
              <a:off x="2738" y="307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64" name="Oval 40">
              <a:extLst>
                <a:ext uri="{FF2B5EF4-FFF2-40B4-BE49-F238E27FC236}">
                  <a16:creationId xmlns:a16="http://schemas.microsoft.com/office/drawing/2014/main" id="{6F96107C-A92F-4984-A299-884BFA9103B9}"/>
                </a:ext>
              </a:extLst>
            </p:cNvPr>
            <p:cNvSpPr>
              <a:spLocks noChangeAspect="1" noChangeArrowheads="1"/>
            </p:cNvSpPr>
            <p:nvPr/>
          </p:nvSpPr>
          <p:spPr bwMode="auto">
            <a:xfrm rot="4777107">
              <a:off x="1774" y="2354"/>
              <a:ext cx="37"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65" name="Oval 41">
              <a:extLst>
                <a:ext uri="{FF2B5EF4-FFF2-40B4-BE49-F238E27FC236}">
                  <a16:creationId xmlns:a16="http://schemas.microsoft.com/office/drawing/2014/main" id="{E5EB01F8-7450-42E1-981E-1CD7770F735E}"/>
                </a:ext>
              </a:extLst>
            </p:cNvPr>
            <p:cNvSpPr>
              <a:spLocks noChangeAspect="1" noChangeArrowheads="1"/>
            </p:cNvSpPr>
            <p:nvPr/>
          </p:nvSpPr>
          <p:spPr bwMode="auto">
            <a:xfrm rot="4777107">
              <a:off x="2339" y="1749"/>
              <a:ext cx="32"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66" name="Oval 42">
              <a:extLst>
                <a:ext uri="{FF2B5EF4-FFF2-40B4-BE49-F238E27FC236}">
                  <a16:creationId xmlns:a16="http://schemas.microsoft.com/office/drawing/2014/main" id="{A79B3562-0B01-4CAC-A3CD-DE0B32D0E16F}"/>
                </a:ext>
              </a:extLst>
            </p:cNvPr>
            <p:cNvSpPr>
              <a:spLocks noChangeAspect="1" noChangeArrowheads="1"/>
            </p:cNvSpPr>
            <p:nvPr/>
          </p:nvSpPr>
          <p:spPr bwMode="auto">
            <a:xfrm rot="4777107">
              <a:off x="2744" y="2749"/>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67" name="Oval 43">
              <a:extLst>
                <a:ext uri="{FF2B5EF4-FFF2-40B4-BE49-F238E27FC236}">
                  <a16:creationId xmlns:a16="http://schemas.microsoft.com/office/drawing/2014/main" id="{247FF697-3FFB-4046-810B-CC128092EE1B}"/>
                </a:ext>
              </a:extLst>
            </p:cNvPr>
            <p:cNvSpPr>
              <a:spLocks noChangeAspect="1" noChangeArrowheads="1"/>
            </p:cNvSpPr>
            <p:nvPr/>
          </p:nvSpPr>
          <p:spPr bwMode="auto">
            <a:xfrm rot="4777107">
              <a:off x="1577" y="1942"/>
              <a:ext cx="37"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68" name="Oval 44">
              <a:extLst>
                <a:ext uri="{FF2B5EF4-FFF2-40B4-BE49-F238E27FC236}">
                  <a16:creationId xmlns:a16="http://schemas.microsoft.com/office/drawing/2014/main" id="{3E306581-50C8-4519-A48D-15CACF5AEC23}"/>
                </a:ext>
              </a:extLst>
            </p:cNvPr>
            <p:cNvSpPr>
              <a:spLocks noChangeAspect="1" noChangeArrowheads="1"/>
            </p:cNvSpPr>
            <p:nvPr/>
          </p:nvSpPr>
          <p:spPr bwMode="auto">
            <a:xfrm rot="4777107">
              <a:off x="2480" y="3181"/>
              <a:ext cx="35"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69" name="Oval 45">
              <a:extLst>
                <a:ext uri="{FF2B5EF4-FFF2-40B4-BE49-F238E27FC236}">
                  <a16:creationId xmlns:a16="http://schemas.microsoft.com/office/drawing/2014/main" id="{A48B605F-4455-4D90-B863-B2F30FFC3B0E}"/>
                </a:ext>
              </a:extLst>
            </p:cNvPr>
            <p:cNvSpPr>
              <a:spLocks noChangeAspect="1" noChangeArrowheads="1"/>
            </p:cNvSpPr>
            <p:nvPr/>
          </p:nvSpPr>
          <p:spPr bwMode="auto">
            <a:xfrm rot="4777107">
              <a:off x="3341" y="2996"/>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70" name="Oval 46">
              <a:extLst>
                <a:ext uri="{FF2B5EF4-FFF2-40B4-BE49-F238E27FC236}">
                  <a16:creationId xmlns:a16="http://schemas.microsoft.com/office/drawing/2014/main" id="{BF3D3354-6CE4-4932-9659-31D975030B1D}"/>
                </a:ext>
              </a:extLst>
            </p:cNvPr>
            <p:cNvSpPr>
              <a:spLocks noChangeAspect="1" noChangeArrowheads="1"/>
            </p:cNvSpPr>
            <p:nvPr/>
          </p:nvSpPr>
          <p:spPr bwMode="auto">
            <a:xfrm>
              <a:off x="2976" y="2496"/>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71" name="Oval 47">
              <a:extLst>
                <a:ext uri="{FF2B5EF4-FFF2-40B4-BE49-F238E27FC236}">
                  <a16:creationId xmlns:a16="http://schemas.microsoft.com/office/drawing/2014/main" id="{B29E01D1-2DAE-476C-B1B8-33D1E2A27920}"/>
                </a:ext>
              </a:extLst>
            </p:cNvPr>
            <p:cNvSpPr>
              <a:spLocks noChangeAspect="1" noChangeArrowheads="1"/>
            </p:cNvSpPr>
            <p:nvPr/>
          </p:nvSpPr>
          <p:spPr bwMode="auto">
            <a:xfrm rot="-1118274">
              <a:off x="2160" y="206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72" name="Oval 48">
              <a:extLst>
                <a:ext uri="{FF2B5EF4-FFF2-40B4-BE49-F238E27FC236}">
                  <a16:creationId xmlns:a16="http://schemas.microsoft.com/office/drawing/2014/main" id="{623E5FE7-C9AC-458E-9E9D-AAE5EC9CDEBB}"/>
                </a:ext>
              </a:extLst>
            </p:cNvPr>
            <p:cNvSpPr>
              <a:spLocks noChangeAspect="1" noChangeArrowheads="1"/>
            </p:cNvSpPr>
            <p:nvPr/>
          </p:nvSpPr>
          <p:spPr bwMode="auto">
            <a:xfrm rot="-1118274">
              <a:off x="2928" y="1344"/>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4">
            <a:extLst>
              <a:ext uri="{FF2B5EF4-FFF2-40B4-BE49-F238E27FC236}">
                <a16:creationId xmlns:a16="http://schemas.microsoft.com/office/drawing/2014/main" id="{4B07E9A4-8D5D-49E6-97E4-A80FE2E0B1A4}"/>
              </a:ext>
            </a:extLst>
          </p:cNvPr>
          <p:cNvSpPr>
            <a:spLocks noGrp="1"/>
          </p:cNvSpPr>
          <p:nvPr>
            <p:ph type="ftr" sz="quarter" idx="10"/>
          </p:nvPr>
        </p:nvSpPr>
        <p:spPr/>
        <p:txBody>
          <a:bodyPr/>
          <a:lstStyle/>
          <a:p>
            <a:r>
              <a:rPr lang="en-US" altLang="en-US"/>
              <a:t>Copyright © 2001, 2003, Andrew W. Moore</a:t>
            </a:r>
          </a:p>
        </p:txBody>
      </p:sp>
      <p:sp>
        <p:nvSpPr>
          <p:cNvPr id="667650" name="Rectangle 2">
            <a:extLst>
              <a:ext uri="{FF2B5EF4-FFF2-40B4-BE49-F238E27FC236}">
                <a16:creationId xmlns:a16="http://schemas.microsoft.com/office/drawing/2014/main" id="{982597FB-9EE9-47EA-B954-BA8E756451C4}"/>
              </a:ext>
            </a:extLst>
          </p:cNvPr>
          <p:cNvSpPr>
            <a:spLocks noGrp="1" noChangeArrowheads="1"/>
          </p:cNvSpPr>
          <p:nvPr>
            <p:ph type="title"/>
          </p:nvPr>
        </p:nvSpPr>
        <p:spPr/>
        <p:txBody>
          <a:bodyPr/>
          <a:lstStyle/>
          <a:p>
            <a:r>
              <a:rPr lang="en-US" altLang="en-US" sz="3600"/>
              <a:t>Learning Maximum Margin with Noise</a:t>
            </a:r>
          </a:p>
        </p:txBody>
      </p:sp>
      <p:sp>
        <p:nvSpPr>
          <p:cNvPr id="667651" name="Rectangle 3">
            <a:extLst>
              <a:ext uri="{FF2B5EF4-FFF2-40B4-BE49-F238E27FC236}">
                <a16:creationId xmlns:a16="http://schemas.microsoft.com/office/drawing/2014/main" id="{D8E31AFD-329F-4815-AB0F-3F0A0811700B}"/>
              </a:ext>
            </a:extLst>
          </p:cNvPr>
          <p:cNvSpPr>
            <a:spLocks noGrp="1" noChangeArrowheads="1"/>
          </p:cNvSpPr>
          <p:nvPr>
            <p:ph type="body" sz="half" idx="1"/>
          </p:nvPr>
        </p:nvSpPr>
        <p:spPr>
          <a:xfrm>
            <a:off x="4595813" y="757238"/>
            <a:ext cx="4233862" cy="3052762"/>
          </a:xfrm>
        </p:spPr>
        <p:txBody>
          <a:bodyPr/>
          <a:lstStyle/>
          <a:p>
            <a:pPr>
              <a:buFontTx/>
              <a:buNone/>
            </a:pPr>
            <a:r>
              <a:rPr lang="en-US" altLang="en-US" sz="2400"/>
              <a:t>Given guess of </a:t>
            </a:r>
            <a:r>
              <a:rPr lang="en-US" altLang="en-US" sz="2400" b="1" i="1"/>
              <a:t>w</a:t>
            </a:r>
            <a:r>
              <a:rPr lang="en-US" altLang="en-US" sz="2400"/>
              <a:t> , </a:t>
            </a:r>
            <a:r>
              <a:rPr lang="en-US" altLang="en-US" sz="2400" i="1"/>
              <a:t>b</a:t>
            </a:r>
            <a:r>
              <a:rPr lang="en-US" altLang="en-US" sz="2400"/>
              <a:t> we can</a:t>
            </a:r>
          </a:p>
          <a:p>
            <a:r>
              <a:rPr lang="en-US" altLang="en-US" sz="2400"/>
              <a:t>Compute sum of distances of points to their correct zones</a:t>
            </a:r>
          </a:p>
          <a:p>
            <a:r>
              <a:rPr lang="en-US" altLang="en-US" sz="2400"/>
              <a:t>Compute the margin width</a:t>
            </a:r>
          </a:p>
          <a:p>
            <a:pPr>
              <a:buFontTx/>
              <a:buNone/>
            </a:pPr>
            <a:r>
              <a:rPr lang="en-US" altLang="en-US" sz="2400"/>
              <a:t>Assume </a:t>
            </a:r>
            <a:r>
              <a:rPr lang="en-US" altLang="en-US" sz="2400" i="1"/>
              <a:t>R</a:t>
            </a:r>
            <a:r>
              <a:rPr lang="en-US" altLang="en-US" sz="2400"/>
              <a:t> datapoints, each </a:t>
            </a:r>
            <a:r>
              <a:rPr lang="en-US" altLang="en-US" sz="2400" i="1"/>
              <a:t>(</a:t>
            </a:r>
            <a:r>
              <a:rPr lang="en-US" altLang="en-US" sz="2400" b="1" i="1"/>
              <a:t>x</a:t>
            </a:r>
            <a:r>
              <a:rPr lang="en-US" altLang="en-US" sz="2400" i="1" baseline="-25000"/>
              <a:t>k</a:t>
            </a:r>
            <a:r>
              <a:rPr lang="en-US" altLang="en-US" sz="2400" i="1"/>
              <a:t>,y</a:t>
            </a:r>
            <a:r>
              <a:rPr lang="en-US" altLang="en-US" sz="2400" i="1" baseline="-25000"/>
              <a:t>k</a:t>
            </a:r>
            <a:r>
              <a:rPr lang="en-US" altLang="en-US" sz="2400" i="1"/>
              <a:t>) </a:t>
            </a:r>
            <a:r>
              <a:rPr lang="en-US" altLang="en-US" sz="2400"/>
              <a:t>where </a:t>
            </a:r>
            <a:r>
              <a:rPr lang="en-US" altLang="en-US" sz="2400" i="1"/>
              <a:t>y</a:t>
            </a:r>
            <a:r>
              <a:rPr lang="en-US" altLang="en-US" sz="2400" i="1" baseline="-25000"/>
              <a:t>k</a:t>
            </a:r>
            <a:r>
              <a:rPr lang="en-US" altLang="en-US" sz="2400" i="1"/>
              <a:t> = +/- 1</a:t>
            </a:r>
          </a:p>
        </p:txBody>
      </p:sp>
      <p:sp>
        <p:nvSpPr>
          <p:cNvPr id="667652" name="Line 4">
            <a:extLst>
              <a:ext uri="{FF2B5EF4-FFF2-40B4-BE49-F238E27FC236}">
                <a16:creationId xmlns:a16="http://schemas.microsoft.com/office/drawing/2014/main" id="{A242DC18-2707-4D9B-ADDE-695E1AC685F1}"/>
              </a:ext>
            </a:extLst>
          </p:cNvPr>
          <p:cNvSpPr>
            <a:spLocks noChangeShapeType="1"/>
          </p:cNvSpPr>
          <p:nvPr/>
        </p:nvSpPr>
        <p:spPr bwMode="auto">
          <a:xfrm rot="-23199335">
            <a:off x="862013" y="1674813"/>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7653" name="Line 5">
            <a:extLst>
              <a:ext uri="{FF2B5EF4-FFF2-40B4-BE49-F238E27FC236}">
                <a16:creationId xmlns:a16="http://schemas.microsoft.com/office/drawing/2014/main" id="{45A2C751-E2B5-481A-A3B9-D1737A22AD02}"/>
              </a:ext>
            </a:extLst>
          </p:cNvPr>
          <p:cNvSpPr>
            <a:spLocks noChangeShapeType="1"/>
          </p:cNvSpPr>
          <p:nvPr/>
        </p:nvSpPr>
        <p:spPr bwMode="auto">
          <a:xfrm rot="-23199335">
            <a:off x="1008063" y="1965325"/>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7654" name="Line 6">
            <a:extLst>
              <a:ext uri="{FF2B5EF4-FFF2-40B4-BE49-F238E27FC236}">
                <a16:creationId xmlns:a16="http://schemas.microsoft.com/office/drawing/2014/main" id="{E4904FCA-4FCC-49BC-8A41-1E28A8A08C7E}"/>
              </a:ext>
            </a:extLst>
          </p:cNvPr>
          <p:cNvSpPr>
            <a:spLocks noChangeShapeType="1"/>
          </p:cNvSpPr>
          <p:nvPr/>
        </p:nvSpPr>
        <p:spPr bwMode="auto">
          <a:xfrm rot="-23199335">
            <a:off x="1152525" y="2254250"/>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7657" name="Text Box 9">
            <a:extLst>
              <a:ext uri="{FF2B5EF4-FFF2-40B4-BE49-F238E27FC236}">
                <a16:creationId xmlns:a16="http://schemas.microsoft.com/office/drawing/2014/main" id="{1C7EE44D-8651-4850-B1D3-CD3C36BD89A0}"/>
              </a:ext>
            </a:extLst>
          </p:cNvPr>
          <p:cNvSpPr txBox="1">
            <a:spLocks noChangeArrowheads="1"/>
          </p:cNvSpPr>
          <p:nvPr/>
        </p:nvSpPr>
        <p:spPr bwMode="auto">
          <a:xfrm rot="-1777892">
            <a:off x="169863" y="24034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67658" name="Text Box 10">
            <a:extLst>
              <a:ext uri="{FF2B5EF4-FFF2-40B4-BE49-F238E27FC236}">
                <a16:creationId xmlns:a16="http://schemas.microsoft.com/office/drawing/2014/main" id="{0D59CF12-7BD8-408D-8CFF-669EC830C120}"/>
              </a:ext>
            </a:extLst>
          </p:cNvPr>
          <p:cNvSpPr txBox="1">
            <a:spLocks noChangeArrowheads="1"/>
          </p:cNvSpPr>
          <p:nvPr/>
        </p:nvSpPr>
        <p:spPr bwMode="auto">
          <a:xfrm rot="-1777892">
            <a:off x="323850" y="26733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67659" name="Text Box 11">
            <a:extLst>
              <a:ext uri="{FF2B5EF4-FFF2-40B4-BE49-F238E27FC236}">
                <a16:creationId xmlns:a16="http://schemas.microsoft.com/office/drawing/2014/main" id="{3A021F4B-20AD-463B-B2DE-4D551CA79F79}"/>
              </a:ext>
            </a:extLst>
          </p:cNvPr>
          <p:cNvSpPr txBox="1">
            <a:spLocks noChangeArrowheads="1"/>
          </p:cNvSpPr>
          <p:nvPr/>
        </p:nvSpPr>
        <p:spPr bwMode="auto">
          <a:xfrm rot="-1777892">
            <a:off x="474663" y="291782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67660" name="Line 12">
            <a:extLst>
              <a:ext uri="{FF2B5EF4-FFF2-40B4-BE49-F238E27FC236}">
                <a16:creationId xmlns:a16="http://schemas.microsoft.com/office/drawing/2014/main" id="{00BE7E25-6C65-41EB-B4DE-35B8C8313A3A}"/>
              </a:ext>
            </a:extLst>
          </p:cNvPr>
          <p:cNvSpPr>
            <a:spLocks noChangeShapeType="1"/>
          </p:cNvSpPr>
          <p:nvPr/>
        </p:nvSpPr>
        <p:spPr bwMode="auto">
          <a:xfrm>
            <a:off x="3740150" y="984250"/>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7661" name="Text Box 13">
            <a:extLst>
              <a:ext uri="{FF2B5EF4-FFF2-40B4-BE49-F238E27FC236}">
                <a16:creationId xmlns:a16="http://schemas.microsoft.com/office/drawing/2014/main" id="{318C1D34-E3C8-44A8-813B-1492D7CC3C9F}"/>
              </a:ext>
            </a:extLst>
          </p:cNvPr>
          <p:cNvSpPr txBox="1">
            <a:spLocks noChangeArrowheads="1"/>
          </p:cNvSpPr>
          <p:nvPr/>
        </p:nvSpPr>
        <p:spPr bwMode="auto">
          <a:xfrm>
            <a:off x="3890963" y="773113"/>
            <a:ext cx="646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endParaRPr lang="en-US" altLang="en-US" sz="2000"/>
          </a:p>
        </p:txBody>
      </p:sp>
      <p:sp>
        <p:nvSpPr>
          <p:cNvPr id="667662" name="Oval 14">
            <a:extLst>
              <a:ext uri="{FF2B5EF4-FFF2-40B4-BE49-F238E27FC236}">
                <a16:creationId xmlns:a16="http://schemas.microsoft.com/office/drawing/2014/main" id="{6EBC516E-C0AF-48B9-AADD-61E324023301}"/>
              </a:ext>
            </a:extLst>
          </p:cNvPr>
          <p:cNvSpPr>
            <a:spLocks noChangeArrowheads="1"/>
          </p:cNvSpPr>
          <p:nvPr/>
        </p:nvSpPr>
        <p:spPr bwMode="auto">
          <a:xfrm>
            <a:off x="3954463" y="232092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63" name="Oval 15">
            <a:extLst>
              <a:ext uri="{FF2B5EF4-FFF2-40B4-BE49-F238E27FC236}">
                <a16:creationId xmlns:a16="http://schemas.microsoft.com/office/drawing/2014/main" id="{E46F491D-B420-4340-8A08-9D0B82DCB12E}"/>
              </a:ext>
            </a:extLst>
          </p:cNvPr>
          <p:cNvSpPr>
            <a:spLocks noChangeArrowheads="1"/>
          </p:cNvSpPr>
          <p:nvPr/>
        </p:nvSpPr>
        <p:spPr bwMode="auto">
          <a:xfrm>
            <a:off x="1574800" y="113188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67664" name="Object 16">
            <a:extLst>
              <a:ext uri="{FF2B5EF4-FFF2-40B4-BE49-F238E27FC236}">
                <a16:creationId xmlns:a16="http://schemas.microsoft.com/office/drawing/2014/main" id="{FC2D792E-E75F-4608-8735-468FBD16DEB4}"/>
              </a:ext>
            </a:extLst>
          </p:cNvPr>
          <p:cNvGraphicFramePr>
            <a:graphicFrameLocks noChangeAspect="1"/>
          </p:cNvGraphicFramePr>
          <p:nvPr/>
        </p:nvGraphicFramePr>
        <p:xfrm>
          <a:off x="4040188" y="1031875"/>
          <a:ext cx="720725" cy="679450"/>
        </p:xfrm>
        <a:graphic>
          <a:graphicData uri="http://schemas.openxmlformats.org/presentationml/2006/ole">
            <mc:AlternateContent xmlns:mc="http://schemas.openxmlformats.org/markup-compatibility/2006">
              <mc:Choice xmlns:v="urn:schemas-microsoft-com:vml" Requires="v">
                <p:oleObj spid="_x0000_s667682" name="Equation" r:id="rId3" imgW="444240" imgH="419040" progId="Equation.3">
                  <p:embed/>
                </p:oleObj>
              </mc:Choice>
              <mc:Fallback>
                <p:oleObj name="Equation" r:id="rId3" imgW="444240" imgH="41904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1031875"/>
                        <a:ext cx="7207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7665" name="Oval 17">
            <a:extLst>
              <a:ext uri="{FF2B5EF4-FFF2-40B4-BE49-F238E27FC236}">
                <a16:creationId xmlns:a16="http://schemas.microsoft.com/office/drawing/2014/main" id="{1134DB3F-66C1-45E9-9008-A63983379978}"/>
              </a:ext>
            </a:extLst>
          </p:cNvPr>
          <p:cNvSpPr>
            <a:spLocks noChangeArrowheads="1"/>
          </p:cNvSpPr>
          <p:nvPr/>
        </p:nvSpPr>
        <p:spPr bwMode="auto">
          <a:xfrm>
            <a:off x="706438" y="10033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66" name="Oval 18">
            <a:extLst>
              <a:ext uri="{FF2B5EF4-FFF2-40B4-BE49-F238E27FC236}">
                <a16:creationId xmlns:a16="http://schemas.microsoft.com/office/drawing/2014/main" id="{E8C48B99-E43F-49DE-8034-BFEA60495517}"/>
              </a:ext>
            </a:extLst>
          </p:cNvPr>
          <p:cNvSpPr>
            <a:spLocks noChangeArrowheads="1"/>
          </p:cNvSpPr>
          <p:nvPr/>
        </p:nvSpPr>
        <p:spPr bwMode="auto">
          <a:xfrm>
            <a:off x="1447800" y="20574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67" name="Oval 19">
            <a:extLst>
              <a:ext uri="{FF2B5EF4-FFF2-40B4-BE49-F238E27FC236}">
                <a16:creationId xmlns:a16="http://schemas.microsoft.com/office/drawing/2014/main" id="{AC8AF195-AC5A-4AF5-8BDF-AD5FB4C653D4}"/>
              </a:ext>
            </a:extLst>
          </p:cNvPr>
          <p:cNvSpPr>
            <a:spLocks noChangeArrowheads="1"/>
          </p:cNvSpPr>
          <p:nvPr/>
        </p:nvSpPr>
        <p:spPr bwMode="auto">
          <a:xfrm>
            <a:off x="954088" y="13081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68" name="Oval 20">
            <a:extLst>
              <a:ext uri="{FF2B5EF4-FFF2-40B4-BE49-F238E27FC236}">
                <a16:creationId xmlns:a16="http://schemas.microsoft.com/office/drawing/2014/main" id="{ED296983-F85F-4F0E-9907-FD71B3B89CBE}"/>
              </a:ext>
            </a:extLst>
          </p:cNvPr>
          <p:cNvSpPr>
            <a:spLocks noChangeArrowheads="1"/>
          </p:cNvSpPr>
          <p:nvPr/>
        </p:nvSpPr>
        <p:spPr bwMode="auto">
          <a:xfrm>
            <a:off x="577850" y="2093913"/>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69" name="Oval 21">
            <a:extLst>
              <a:ext uri="{FF2B5EF4-FFF2-40B4-BE49-F238E27FC236}">
                <a16:creationId xmlns:a16="http://schemas.microsoft.com/office/drawing/2014/main" id="{B5B9E0AD-1A7C-4A35-A594-C7ABB5D7A990}"/>
              </a:ext>
            </a:extLst>
          </p:cNvPr>
          <p:cNvSpPr>
            <a:spLocks noChangeArrowheads="1"/>
          </p:cNvSpPr>
          <p:nvPr/>
        </p:nvSpPr>
        <p:spPr bwMode="auto">
          <a:xfrm>
            <a:off x="3133725" y="121443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70" name="Oval 22">
            <a:extLst>
              <a:ext uri="{FF2B5EF4-FFF2-40B4-BE49-F238E27FC236}">
                <a16:creationId xmlns:a16="http://schemas.microsoft.com/office/drawing/2014/main" id="{2E59A608-FC32-475D-B341-59C2489E005C}"/>
              </a:ext>
            </a:extLst>
          </p:cNvPr>
          <p:cNvSpPr>
            <a:spLocks noChangeArrowheads="1"/>
          </p:cNvSpPr>
          <p:nvPr/>
        </p:nvSpPr>
        <p:spPr bwMode="auto">
          <a:xfrm>
            <a:off x="2787650" y="2125663"/>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71" name="Oval 23">
            <a:extLst>
              <a:ext uri="{FF2B5EF4-FFF2-40B4-BE49-F238E27FC236}">
                <a16:creationId xmlns:a16="http://schemas.microsoft.com/office/drawing/2014/main" id="{39DED959-5F85-453F-A7FF-3EE6F0464262}"/>
              </a:ext>
            </a:extLst>
          </p:cNvPr>
          <p:cNvSpPr>
            <a:spLocks noChangeArrowheads="1"/>
          </p:cNvSpPr>
          <p:nvPr/>
        </p:nvSpPr>
        <p:spPr bwMode="auto">
          <a:xfrm>
            <a:off x="3492500" y="236537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72" name="Oval 24">
            <a:extLst>
              <a:ext uri="{FF2B5EF4-FFF2-40B4-BE49-F238E27FC236}">
                <a16:creationId xmlns:a16="http://schemas.microsoft.com/office/drawing/2014/main" id="{481F9851-8D3D-4161-A1B4-1DC07C7B3FFA}"/>
              </a:ext>
            </a:extLst>
          </p:cNvPr>
          <p:cNvSpPr>
            <a:spLocks noChangeArrowheads="1"/>
          </p:cNvSpPr>
          <p:nvPr/>
        </p:nvSpPr>
        <p:spPr bwMode="auto">
          <a:xfrm>
            <a:off x="1495425" y="306228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73" name="Oval 25">
            <a:extLst>
              <a:ext uri="{FF2B5EF4-FFF2-40B4-BE49-F238E27FC236}">
                <a16:creationId xmlns:a16="http://schemas.microsoft.com/office/drawing/2014/main" id="{CC28A208-929B-48E6-99DC-67EC84E5906B}"/>
              </a:ext>
            </a:extLst>
          </p:cNvPr>
          <p:cNvSpPr>
            <a:spLocks noChangeArrowheads="1"/>
          </p:cNvSpPr>
          <p:nvPr/>
        </p:nvSpPr>
        <p:spPr bwMode="auto">
          <a:xfrm>
            <a:off x="2427288" y="301783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74" name="Oval 26">
            <a:extLst>
              <a:ext uri="{FF2B5EF4-FFF2-40B4-BE49-F238E27FC236}">
                <a16:creationId xmlns:a16="http://schemas.microsoft.com/office/drawing/2014/main" id="{43125CFF-5C2D-4B27-A058-17782CA0530A}"/>
              </a:ext>
            </a:extLst>
          </p:cNvPr>
          <p:cNvSpPr>
            <a:spLocks noChangeArrowheads="1"/>
          </p:cNvSpPr>
          <p:nvPr/>
        </p:nvSpPr>
        <p:spPr bwMode="auto">
          <a:xfrm>
            <a:off x="4160838" y="2093913"/>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75" name="Rectangle 27">
            <a:extLst>
              <a:ext uri="{FF2B5EF4-FFF2-40B4-BE49-F238E27FC236}">
                <a16:creationId xmlns:a16="http://schemas.microsoft.com/office/drawing/2014/main" id="{036702A0-B86B-4D4A-AE93-E52E81967210}"/>
              </a:ext>
            </a:extLst>
          </p:cNvPr>
          <p:cNvSpPr>
            <a:spLocks noChangeArrowheads="1"/>
          </p:cNvSpPr>
          <p:nvPr/>
        </p:nvSpPr>
        <p:spPr bwMode="auto">
          <a:xfrm>
            <a:off x="292100" y="3946525"/>
            <a:ext cx="42338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What should our quadratic optimization criterion be?</a:t>
            </a:r>
            <a:endParaRPr lang="en-US" altLang="en-US" b="1" i="1">
              <a:solidFill>
                <a:srgbClr val="990099"/>
              </a:solidFill>
            </a:endParaRPr>
          </a:p>
        </p:txBody>
      </p:sp>
      <p:sp>
        <p:nvSpPr>
          <p:cNvPr id="667676" name="Rectangle 28">
            <a:extLst>
              <a:ext uri="{FF2B5EF4-FFF2-40B4-BE49-F238E27FC236}">
                <a16:creationId xmlns:a16="http://schemas.microsoft.com/office/drawing/2014/main" id="{8B870484-15C1-42D4-A746-CFBE93A8791E}"/>
              </a:ext>
            </a:extLst>
          </p:cNvPr>
          <p:cNvSpPr>
            <a:spLocks noChangeArrowheads="1"/>
          </p:cNvSpPr>
          <p:nvPr/>
        </p:nvSpPr>
        <p:spPr bwMode="auto">
          <a:xfrm>
            <a:off x="4606925" y="3957638"/>
            <a:ext cx="4233863" cy="220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How many constraints will we have? </a:t>
            </a:r>
            <a:endParaRPr lang="en-US" altLang="en-US" i="1">
              <a:solidFill>
                <a:srgbClr val="990099"/>
              </a:solidFill>
            </a:endParaRPr>
          </a:p>
          <a:p>
            <a:pPr>
              <a:buFontTx/>
              <a:buNone/>
            </a:pPr>
            <a:r>
              <a:rPr lang="en-US" altLang="en-US"/>
              <a:t>What should they be?</a:t>
            </a:r>
          </a:p>
        </p:txBody>
      </p:sp>
      <p:sp>
        <p:nvSpPr>
          <p:cNvPr id="667677" name="Oval 29">
            <a:extLst>
              <a:ext uri="{FF2B5EF4-FFF2-40B4-BE49-F238E27FC236}">
                <a16:creationId xmlns:a16="http://schemas.microsoft.com/office/drawing/2014/main" id="{785231E0-9FE1-49AA-B5B8-2CFA71489D51}"/>
              </a:ext>
            </a:extLst>
          </p:cNvPr>
          <p:cNvSpPr>
            <a:spLocks noChangeArrowheads="1"/>
          </p:cNvSpPr>
          <p:nvPr/>
        </p:nvSpPr>
        <p:spPr bwMode="auto">
          <a:xfrm>
            <a:off x="2438400" y="914400"/>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78" name="Oval 30">
            <a:extLst>
              <a:ext uri="{FF2B5EF4-FFF2-40B4-BE49-F238E27FC236}">
                <a16:creationId xmlns:a16="http://schemas.microsoft.com/office/drawing/2014/main" id="{BAEAF265-1BDF-4BD9-87B3-B037F7979B9C}"/>
              </a:ext>
            </a:extLst>
          </p:cNvPr>
          <p:cNvSpPr>
            <a:spLocks noChangeArrowheads="1"/>
          </p:cNvSpPr>
          <p:nvPr/>
        </p:nvSpPr>
        <p:spPr bwMode="auto">
          <a:xfrm>
            <a:off x="1143000" y="1066800"/>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7679" name="Oval 31">
            <a:extLst>
              <a:ext uri="{FF2B5EF4-FFF2-40B4-BE49-F238E27FC236}">
                <a16:creationId xmlns:a16="http://schemas.microsoft.com/office/drawing/2014/main" id="{2D5FA43D-5C6C-4325-A6AE-CB661E503D09}"/>
              </a:ext>
            </a:extLst>
          </p:cNvPr>
          <p:cNvSpPr>
            <a:spLocks noChangeArrowheads="1"/>
          </p:cNvSpPr>
          <p:nvPr/>
        </p:nvSpPr>
        <p:spPr bwMode="auto">
          <a:xfrm>
            <a:off x="2911475" y="319563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4">
            <a:extLst>
              <a:ext uri="{FF2B5EF4-FFF2-40B4-BE49-F238E27FC236}">
                <a16:creationId xmlns:a16="http://schemas.microsoft.com/office/drawing/2014/main" id="{67A95FAD-6281-4086-AF79-455009275538}"/>
              </a:ext>
            </a:extLst>
          </p:cNvPr>
          <p:cNvSpPr>
            <a:spLocks noGrp="1"/>
          </p:cNvSpPr>
          <p:nvPr>
            <p:ph type="ftr" sz="quarter" idx="10"/>
          </p:nvPr>
        </p:nvSpPr>
        <p:spPr/>
        <p:txBody>
          <a:bodyPr/>
          <a:lstStyle/>
          <a:p>
            <a:r>
              <a:rPr lang="en-US" altLang="en-US"/>
              <a:t>Copyright © 2001, 2003, Andrew W. Moore</a:t>
            </a:r>
          </a:p>
        </p:txBody>
      </p:sp>
      <p:sp>
        <p:nvSpPr>
          <p:cNvPr id="668674" name="Rectangle 2">
            <a:extLst>
              <a:ext uri="{FF2B5EF4-FFF2-40B4-BE49-F238E27FC236}">
                <a16:creationId xmlns:a16="http://schemas.microsoft.com/office/drawing/2014/main" id="{CC7B4E0D-A3FE-4D96-A19C-59EE872D2D94}"/>
              </a:ext>
            </a:extLst>
          </p:cNvPr>
          <p:cNvSpPr>
            <a:spLocks noGrp="1" noChangeArrowheads="1"/>
          </p:cNvSpPr>
          <p:nvPr>
            <p:ph type="title"/>
          </p:nvPr>
        </p:nvSpPr>
        <p:spPr/>
        <p:txBody>
          <a:bodyPr/>
          <a:lstStyle/>
          <a:p>
            <a:r>
              <a:rPr lang="en-US" altLang="en-US" sz="3600"/>
              <a:t>Learning Maximum Margin with Noise</a:t>
            </a:r>
          </a:p>
        </p:txBody>
      </p:sp>
      <p:sp>
        <p:nvSpPr>
          <p:cNvPr id="668675" name="Rectangle 3">
            <a:extLst>
              <a:ext uri="{FF2B5EF4-FFF2-40B4-BE49-F238E27FC236}">
                <a16:creationId xmlns:a16="http://schemas.microsoft.com/office/drawing/2014/main" id="{D61BE000-3392-4A3D-B7CF-7B2B8E1C361A}"/>
              </a:ext>
            </a:extLst>
          </p:cNvPr>
          <p:cNvSpPr>
            <a:spLocks noGrp="1" noChangeArrowheads="1"/>
          </p:cNvSpPr>
          <p:nvPr>
            <p:ph type="body" sz="half" idx="1"/>
          </p:nvPr>
        </p:nvSpPr>
        <p:spPr>
          <a:xfrm>
            <a:off x="4595813" y="757238"/>
            <a:ext cx="4233862" cy="3052762"/>
          </a:xfrm>
        </p:spPr>
        <p:txBody>
          <a:bodyPr/>
          <a:lstStyle/>
          <a:p>
            <a:pPr>
              <a:buFontTx/>
              <a:buNone/>
            </a:pPr>
            <a:r>
              <a:rPr lang="en-US" altLang="en-US" sz="2400"/>
              <a:t>Given guess of </a:t>
            </a:r>
            <a:r>
              <a:rPr lang="en-US" altLang="en-US" sz="2400" b="1" i="1"/>
              <a:t>w</a:t>
            </a:r>
            <a:r>
              <a:rPr lang="en-US" altLang="en-US" sz="2400"/>
              <a:t> , </a:t>
            </a:r>
            <a:r>
              <a:rPr lang="en-US" altLang="en-US" sz="2400" i="1"/>
              <a:t>b</a:t>
            </a:r>
            <a:r>
              <a:rPr lang="en-US" altLang="en-US" sz="2400"/>
              <a:t> we can</a:t>
            </a:r>
          </a:p>
          <a:p>
            <a:r>
              <a:rPr lang="en-US" altLang="en-US" sz="2400"/>
              <a:t>Compute sum of distances of points to their correct zones</a:t>
            </a:r>
          </a:p>
          <a:p>
            <a:r>
              <a:rPr lang="en-US" altLang="en-US" sz="2400"/>
              <a:t>Compute the margin width</a:t>
            </a:r>
          </a:p>
          <a:p>
            <a:pPr>
              <a:buFontTx/>
              <a:buNone/>
            </a:pPr>
            <a:r>
              <a:rPr lang="en-US" altLang="en-US" sz="2400"/>
              <a:t>Assume </a:t>
            </a:r>
            <a:r>
              <a:rPr lang="en-US" altLang="en-US" sz="2400" i="1"/>
              <a:t>R</a:t>
            </a:r>
            <a:r>
              <a:rPr lang="en-US" altLang="en-US" sz="2400"/>
              <a:t> datapoints, each </a:t>
            </a:r>
            <a:r>
              <a:rPr lang="en-US" altLang="en-US" sz="2400" i="1"/>
              <a:t>(</a:t>
            </a:r>
            <a:r>
              <a:rPr lang="en-US" altLang="en-US" sz="2400" b="1" i="1"/>
              <a:t>x</a:t>
            </a:r>
            <a:r>
              <a:rPr lang="en-US" altLang="en-US" sz="2400" i="1" baseline="-25000"/>
              <a:t>k</a:t>
            </a:r>
            <a:r>
              <a:rPr lang="en-US" altLang="en-US" sz="2400" i="1"/>
              <a:t>,y</a:t>
            </a:r>
            <a:r>
              <a:rPr lang="en-US" altLang="en-US" sz="2400" i="1" baseline="-25000"/>
              <a:t>k</a:t>
            </a:r>
            <a:r>
              <a:rPr lang="en-US" altLang="en-US" sz="2400" i="1"/>
              <a:t>) </a:t>
            </a:r>
            <a:r>
              <a:rPr lang="en-US" altLang="en-US" sz="2400"/>
              <a:t>where </a:t>
            </a:r>
            <a:r>
              <a:rPr lang="en-US" altLang="en-US" sz="2400" i="1"/>
              <a:t>y</a:t>
            </a:r>
            <a:r>
              <a:rPr lang="en-US" altLang="en-US" sz="2400" i="1" baseline="-25000"/>
              <a:t>k</a:t>
            </a:r>
            <a:r>
              <a:rPr lang="en-US" altLang="en-US" sz="2400" i="1"/>
              <a:t> = +/- 1</a:t>
            </a:r>
          </a:p>
        </p:txBody>
      </p:sp>
      <p:sp>
        <p:nvSpPr>
          <p:cNvPr id="668676" name="Line 4">
            <a:extLst>
              <a:ext uri="{FF2B5EF4-FFF2-40B4-BE49-F238E27FC236}">
                <a16:creationId xmlns:a16="http://schemas.microsoft.com/office/drawing/2014/main" id="{B47C0F80-EB38-4C2A-92EC-6D7EBD7E376C}"/>
              </a:ext>
            </a:extLst>
          </p:cNvPr>
          <p:cNvSpPr>
            <a:spLocks noChangeShapeType="1"/>
          </p:cNvSpPr>
          <p:nvPr/>
        </p:nvSpPr>
        <p:spPr bwMode="auto">
          <a:xfrm rot="-23199335">
            <a:off x="862013" y="1674813"/>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8677" name="Line 5">
            <a:extLst>
              <a:ext uri="{FF2B5EF4-FFF2-40B4-BE49-F238E27FC236}">
                <a16:creationId xmlns:a16="http://schemas.microsoft.com/office/drawing/2014/main" id="{0759687E-01C6-4650-B582-9E39CB8ACB07}"/>
              </a:ext>
            </a:extLst>
          </p:cNvPr>
          <p:cNvSpPr>
            <a:spLocks noChangeShapeType="1"/>
          </p:cNvSpPr>
          <p:nvPr/>
        </p:nvSpPr>
        <p:spPr bwMode="auto">
          <a:xfrm rot="-23199335">
            <a:off x="1008063" y="1965325"/>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8678" name="Line 6">
            <a:extLst>
              <a:ext uri="{FF2B5EF4-FFF2-40B4-BE49-F238E27FC236}">
                <a16:creationId xmlns:a16="http://schemas.microsoft.com/office/drawing/2014/main" id="{DABEA970-48A3-497A-883E-F8627A21BC39}"/>
              </a:ext>
            </a:extLst>
          </p:cNvPr>
          <p:cNvSpPr>
            <a:spLocks noChangeShapeType="1"/>
          </p:cNvSpPr>
          <p:nvPr/>
        </p:nvSpPr>
        <p:spPr bwMode="auto">
          <a:xfrm rot="-23199335">
            <a:off x="1152525" y="2254250"/>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8679" name="Text Box 7">
            <a:extLst>
              <a:ext uri="{FF2B5EF4-FFF2-40B4-BE49-F238E27FC236}">
                <a16:creationId xmlns:a16="http://schemas.microsoft.com/office/drawing/2014/main" id="{AA12B5C8-B6AA-4400-B26B-4B36FC8C1C17}"/>
              </a:ext>
            </a:extLst>
          </p:cNvPr>
          <p:cNvSpPr txBox="1">
            <a:spLocks noChangeArrowheads="1"/>
          </p:cNvSpPr>
          <p:nvPr/>
        </p:nvSpPr>
        <p:spPr bwMode="auto">
          <a:xfrm rot="-1777892">
            <a:off x="169863" y="24034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68680" name="Text Box 8">
            <a:extLst>
              <a:ext uri="{FF2B5EF4-FFF2-40B4-BE49-F238E27FC236}">
                <a16:creationId xmlns:a16="http://schemas.microsoft.com/office/drawing/2014/main" id="{DDD0BE2A-E5AD-4A90-9059-05E275812FF6}"/>
              </a:ext>
            </a:extLst>
          </p:cNvPr>
          <p:cNvSpPr txBox="1">
            <a:spLocks noChangeArrowheads="1"/>
          </p:cNvSpPr>
          <p:nvPr/>
        </p:nvSpPr>
        <p:spPr bwMode="auto">
          <a:xfrm rot="-1777892">
            <a:off x="323850" y="26733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68681" name="Text Box 9">
            <a:extLst>
              <a:ext uri="{FF2B5EF4-FFF2-40B4-BE49-F238E27FC236}">
                <a16:creationId xmlns:a16="http://schemas.microsoft.com/office/drawing/2014/main" id="{BE443F1A-D8D5-4E3E-9C5A-8748639420F8}"/>
              </a:ext>
            </a:extLst>
          </p:cNvPr>
          <p:cNvSpPr txBox="1">
            <a:spLocks noChangeArrowheads="1"/>
          </p:cNvSpPr>
          <p:nvPr/>
        </p:nvSpPr>
        <p:spPr bwMode="auto">
          <a:xfrm rot="-1777892">
            <a:off x="474663" y="291782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68682" name="Line 10">
            <a:extLst>
              <a:ext uri="{FF2B5EF4-FFF2-40B4-BE49-F238E27FC236}">
                <a16:creationId xmlns:a16="http://schemas.microsoft.com/office/drawing/2014/main" id="{D3C16B96-6B27-4DA4-9553-5611CD9FAC78}"/>
              </a:ext>
            </a:extLst>
          </p:cNvPr>
          <p:cNvSpPr>
            <a:spLocks noChangeShapeType="1"/>
          </p:cNvSpPr>
          <p:nvPr/>
        </p:nvSpPr>
        <p:spPr bwMode="auto">
          <a:xfrm>
            <a:off x="3740150" y="984250"/>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8683" name="Text Box 11">
            <a:extLst>
              <a:ext uri="{FF2B5EF4-FFF2-40B4-BE49-F238E27FC236}">
                <a16:creationId xmlns:a16="http://schemas.microsoft.com/office/drawing/2014/main" id="{7C37E425-D730-459A-BE1B-907934C45871}"/>
              </a:ext>
            </a:extLst>
          </p:cNvPr>
          <p:cNvSpPr txBox="1">
            <a:spLocks noChangeArrowheads="1"/>
          </p:cNvSpPr>
          <p:nvPr/>
        </p:nvSpPr>
        <p:spPr bwMode="auto">
          <a:xfrm>
            <a:off x="3890963" y="773113"/>
            <a:ext cx="646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endParaRPr lang="en-US" altLang="en-US" sz="2000"/>
          </a:p>
        </p:txBody>
      </p:sp>
      <p:sp>
        <p:nvSpPr>
          <p:cNvPr id="668684" name="Oval 12">
            <a:extLst>
              <a:ext uri="{FF2B5EF4-FFF2-40B4-BE49-F238E27FC236}">
                <a16:creationId xmlns:a16="http://schemas.microsoft.com/office/drawing/2014/main" id="{30E7E154-5F6A-41B4-A534-EA0D2C42A6AF}"/>
              </a:ext>
            </a:extLst>
          </p:cNvPr>
          <p:cNvSpPr>
            <a:spLocks noChangeArrowheads="1"/>
          </p:cNvSpPr>
          <p:nvPr/>
        </p:nvSpPr>
        <p:spPr bwMode="auto">
          <a:xfrm>
            <a:off x="3954463" y="2320925"/>
            <a:ext cx="76200" cy="76200"/>
          </a:xfrm>
          <a:prstGeom prst="ellipse">
            <a:avLst/>
          </a:prstGeom>
          <a:noFill/>
          <a:ln w="19050" algn="ctr">
            <a:solidFill>
              <a:schemeClr val="tx2"/>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685" name="Oval 13">
            <a:extLst>
              <a:ext uri="{FF2B5EF4-FFF2-40B4-BE49-F238E27FC236}">
                <a16:creationId xmlns:a16="http://schemas.microsoft.com/office/drawing/2014/main" id="{2503EB72-EAA0-4EA3-B6B0-3DB898D530A5}"/>
              </a:ext>
            </a:extLst>
          </p:cNvPr>
          <p:cNvSpPr>
            <a:spLocks noChangeArrowheads="1"/>
          </p:cNvSpPr>
          <p:nvPr/>
        </p:nvSpPr>
        <p:spPr bwMode="auto">
          <a:xfrm>
            <a:off x="1574800" y="1131888"/>
            <a:ext cx="76200" cy="76200"/>
          </a:xfrm>
          <a:prstGeom prst="ellipse">
            <a:avLst/>
          </a:prstGeom>
          <a:solidFill>
            <a:schemeClr val="hlink"/>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68686" name="Object 14">
            <a:extLst>
              <a:ext uri="{FF2B5EF4-FFF2-40B4-BE49-F238E27FC236}">
                <a16:creationId xmlns:a16="http://schemas.microsoft.com/office/drawing/2014/main" id="{B23D4761-38DE-4C93-90D9-9DDB045CA69B}"/>
              </a:ext>
            </a:extLst>
          </p:cNvPr>
          <p:cNvGraphicFramePr>
            <a:graphicFrameLocks noChangeAspect="1"/>
          </p:cNvGraphicFramePr>
          <p:nvPr/>
        </p:nvGraphicFramePr>
        <p:xfrm>
          <a:off x="4040188" y="1031875"/>
          <a:ext cx="720725" cy="679450"/>
        </p:xfrm>
        <a:graphic>
          <a:graphicData uri="http://schemas.openxmlformats.org/presentationml/2006/ole">
            <mc:AlternateContent xmlns:mc="http://schemas.openxmlformats.org/markup-compatibility/2006">
              <mc:Choice xmlns:v="urn:schemas-microsoft-com:vml" Requires="v">
                <p:oleObj spid="_x0000_s668720" name="Equation" r:id="rId3" imgW="444240" imgH="419040" progId="Equation.3">
                  <p:embed/>
                </p:oleObj>
              </mc:Choice>
              <mc:Fallback>
                <p:oleObj name="Equation" r:id="rId3" imgW="444240" imgH="41904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1031875"/>
                        <a:ext cx="7207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8687" name="Oval 15">
            <a:extLst>
              <a:ext uri="{FF2B5EF4-FFF2-40B4-BE49-F238E27FC236}">
                <a16:creationId xmlns:a16="http://schemas.microsoft.com/office/drawing/2014/main" id="{20E5A585-6EDC-4D65-90A3-62322CC25672}"/>
              </a:ext>
            </a:extLst>
          </p:cNvPr>
          <p:cNvSpPr>
            <a:spLocks noChangeArrowheads="1"/>
          </p:cNvSpPr>
          <p:nvPr/>
        </p:nvSpPr>
        <p:spPr bwMode="auto">
          <a:xfrm>
            <a:off x="706438" y="1003300"/>
            <a:ext cx="76200" cy="76200"/>
          </a:xfrm>
          <a:prstGeom prst="ellipse">
            <a:avLst/>
          </a:prstGeom>
          <a:solidFill>
            <a:schemeClr val="hlink"/>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688" name="Oval 16">
            <a:extLst>
              <a:ext uri="{FF2B5EF4-FFF2-40B4-BE49-F238E27FC236}">
                <a16:creationId xmlns:a16="http://schemas.microsoft.com/office/drawing/2014/main" id="{C6C3AA76-DCC7-435C-9649-EB57D14A070C}"/>
              </a:ext>
            </a:extLst>
          </p:cNvPr>
          <p:cNvSpPr>
            <a:spLocks noChangeArrowheads="1"/>
          </p:cNvSpPr>
          <p:nvPr/>
        </p:nvSpPr>
        <p:spPr bwMode="auto">
          <a:xfrm>
            <a:off x="1447800" y="2057400"/>
            <a:ext cx="76200" cy="76200"/>
          </a:xfrm>
          <a:prstGeom prst="ellipse">
            <a:avLst/>
          </a:prstGeom>
          <a:solidFill>
            <a:schemeClr val="hlink"/>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689" name="Oval 17">
            <a:extLst>
              <a:ext uri="{FF2B5EF4-FFF2-40B4-BE49-F238E27FC236}">
                <a16:creationId xmlns:a16="http://schemas.microsoft.com/office/drawing/2014/main" id="{5C2B1DD9-1CCC-4E9F-A44B-670C73E65521}"/>
              </a:ext>
            </a:extLst>
          </p:cNvPr>
          <p:cNvSpPr>
            <a:spLocks noChangeArrowheads="1"/>
          </p:cNvSpPr>
          <p:nvPr/>
        </p:nvSpPr>
        <p:spPr bwMode="auto">
          <a:xfrm>
            <a:off x="954088" y="1308100"/>
            <a:ext cx="76200" cy="76200"/>
          </a:xfrm>
          <a:prstGeom prst="ellipse">
            <a:avLst/>
          </a:prstGeom>
          <a:solidFill>
            <a:schemeClr val="hlink"/>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690" name="Oval 18">
            <a:extLst>
              <a:ext uri="{FF2B5EF4-FFF2-40B4-BE49-F238E27FC236}">
                <a16:creationId xmlns:a16="http://schemas.microsoft.com/office/drawing/2014/main" id="{02ECC2B7-E96E-4C81-B699-ED8FC731D604}"/>
              </a:ext>
            </a:extLst>
          </p:cNvPr>
          <p:cNvSpPr>
            <a:spLocks noChangeArrowheads="1"/>
          </p:cNvSpPr>
          <p:nvPr/>
        </p:nvSpPr>
        <p:spPr bwMode="auto">
          <a:xfrm>
            <a:off x="577850" y="2093913"/>
            <a:ext cx="76200" cy="76200"/>
          </a:xfrm>
          <a:prstGeom prst="ellipse">
            <a:avLst/>
          </a:prstGeom>
          <a:solidFill>
            <a:schemeClr val="hlink"/>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691" name="Oval 19">
            <a:extLst>
              <a:ext uri="{FF2B5EF4-FFF2-40B4-BE49-F238E27FC236}">
                <a16:creationId xmlns:a16="http://schemas.microsoft.com/office/drawing/2014/main" id="{062DBA36-E2EB-4BBD-8073-E56B3B608139}"/>
              </a:ext>
            </a:extLst>
          </p:cNvPr>
          <p:cNvSpPr>
            <a:spLocks noChangeArrowheads="1"/>
          </p:cNvSpPr>
          <p:nvPr/>
        </p:nvSpPr>
        <p:spPr bwMode="auto">
          <a:xfrm>
            <a:off x="3133725" y="1214438"/>
            <a:ext cx="76200" cy="76200"/>
          </a:xfrm>
          <a:prstGeom prst="ellipse">
            <a:avLst/>
          </a:prstGeom>
          <a:solidFill>
            <a:schemeClr val="hlink"/>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692" name="Oval 20">
            <a:extLst>
              <a:ext uri="{FF2B5EF4-FFF2-40B4-BE49-F238E27FC236}">
                <a16:creationId xmlns:a16="http://schemas.microsoft.com/office/drawing/2014/main" id="{478F5A07-9F9C-4CA9-8032-10EA6BCF28C0}"/>
              </a:ext>
            </a:extLst>
          </p:cNvPr>
          <p:cNvSpPr>
            <a:spLocks noChangeArrowheads="1"/>
          </p:cNvSpPr>
          <p:nvPr/>
        </p:nvSpPr>
        <p:spPr bwMode="auto">
          <a:xfrm>
            <a:off x="2787650" y="2125663"/>
            <a:ext cx="76200" cy="76200"/>
          </a:xfrm>
          <a:prstGeom prst="ellipse">
            <a:avLst/>
          </a:prstGeom>
          <a:noFill/>
          <a:ln w="19050" algn="ctr">
            <a:solidFill>
              <a:schemeClr val="tx2"/>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693" name="Oval 21">
            <a:extLst>
              <a:ext uri="{FF2B5EF4-FFF2-40B4-BE49-F238E27FC236}">
                <a16:creationId xmlns:a16="http://schemas.microsoft.com/office/drawing/2014/main" id="{3FED7B52-17E7-4354-9165-C8DF4F31301D}"/>
              </a:ext>
            </a:extLst>
          </p:cNvPr>
          <p:cNvSpPr>
            <a:spLocks noChangeArrowheads="1"/>
          </p:cNvSpPr>
          <p:nvPr/>
        </p:nvSpPr>
        <p:spPr bwMode="auto">
          <a:xfrm>
            <a:off x="3492500" y="2365375"/>
            <a:ext cx="76200" cy="76200"/>
          </a:xfrm>
          <a:prstGeom prst="ellipse">
            <a:avLst/>
          </a:prstGeom>
          <a:noFill/>
          <a:ln w="19050" algn="ctr">
            <a:solidFill>
              <a:schemeClr val="tx2"/>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694" name="Oval 22">
            <a:extLst>
              <a:ext uri="{FF2B5EF4-FFF2-40B4-BE49-F238E27FC236}">
                <a16:creationId xmlns:a16="http://schemas.microsoft.com/office/drawing/2014/main" id="{8E394C9F-3019-4416-931F-FBF873B2FBFC}"/>
              </a:ext>
            </a:extLst>
          </p:cNvPr>
          <p:cNvSpPr>
            <a:spLocks noChangeArrowheads="1"/>
          </p:cNvSpPr>
          <p:nvPr/>
        </p:nvSpPr>
        <p:spPr bwMode="auto">
          <a:xfrm>
            <a:off x="1495425" y="3062288"/>
            <a:ext cx="76200" cy="76200"/>
          </a:xfrm>
          <a:prstGeom prst="ellipse">
            <a:avLst/>
          </a:prstGeom>
          <a:noFill/>
          <a:ln w="19050" algn="ctr">
            <a:solidFill>
              <a:schemeClr val="tx2"/>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695" name="Oval 23">
            <a:extLst>
              <a:ext uri="{FF2B5EF4-FFF2-40B4-BE49-F238E27FC236}">
                <a16:creationId xmlns:a16="http://schemas.microsoft.com/office/drawing/2014/main" id="{9B12D654-5968-4C7C-BDDF-9EFF224C5FCB}"/>
              </a:ext>
            </a:extLst>
          </p:cNvPr>
          <p:cNvSpPr>
            <a:spLocks noChangeArrowheads="1"/>
          </p:cNvSpPr>
          <p:nvPr/>
        </p:nvSpPr>
        <p:spPr bwMode="auto">
          <a:xfrm>
            <a:off x="2427288" y="3017838"/>
            <a:ext cx="76200" cy="76200"/>
          </a:xfrm>
          <a:prstGeom prst="ellipse">
            <a:avLst/>
          </a:prstGeom>
          <a:noFill/>
          <a:ln w="19050" algn="ctr">
            <a:solidFill>
              <a:schemeClr val="tx2"/>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696" name="Oval 24">
            <a:extLst>
              <a:ext uri="{FF2B5EF4-FFF2-40B4-BE49-F238E27FC236}">
                <a16:creationId xmlns:a16="http://schemas.microsoft.com/office/drawing/2014/main" id="{2BF4DAE2-1C51-4E92-806A-F27E69992135}"/>
              </a:ext>
            </a:extLst>
          </p:cNvPr>
          <p:cNvSpPr>
            <a:spLocks noChangeArrowheads="1"/>
          </p:cNvSpPr>
          <p:nvPr/>
        </p:nvSpPr>
        <p:spPr bwMode="auto">
          <a:xfrm>
            <a:off x="4160838" y="2093913"/>
            <a:ext cx="76200" cy="76200"/>
          </a:xfrm>
          <a:prstGeom prst="ellipse">
            <a:avLst/>
          </a:prstGeom>
          <a:noFill/>
          <a:ln w="19050" algn="ctr">
            <a:solidFill>
              <a:schemeClr val="tx2"/>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697" name="Rectangle 25">
            <a:extLst>
              <a:ext uri="{FF2B5EF4-FFF2-40B4-BE49-F238E27FC236}">
                <a16:creationId xmlns:a16="http://schemas.microsoft.com/office/drawing/2014/main" id="{80916013-7DF9-467D-99E2-7BF2D3CD57D0}"/>
              </a:ext>
            </a:extLst>
          </p:cNvPr>
          <p:cNvSpPr>
            <a:spLocks noChangeArrowheads="1"/>
          </p:cNvSpPr>
          <p:nvPr/>
        </p:nvSpPr>
        <p:spPr bwMode="auto">
          <a:xfrm>
            <a:off x="292100" y="3946525"/>
            <a:ext cx="42338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What should our quadratic optimization criterion be?</a:t>
            </a:r>
          </a:p>
          <a:p>
            <a:pPr>
              <a:buFontTx/>
              <a:buNone/>
            </a:pPr>
            <a:r>
              <a:rPr lang="en-US" altLang="en-US">
                <a:solidFill>
                  <a:srgbClr val="990099"/>
                </a:solidFill>
              </a:rPr>
              <a:t>Minimize</a:t>
            </a:r>
            <a:endParaRPr lang="en-US" altLang="en-US" b="1" i="1">
              <a:solidFill>
                <a:srgbClr val="990099"/>
              </a:solidFill>
            </a:endParaRPr>
          </a:p>
        </p:txBody>
      </p:sp>
      <p:sp>
        <p:nvSpPr>
          <p:cNvPr id="668699" name="Oval 27">
            <a:extLst>
              <a:ext uri="{FF2B5EF4-FFF2-40B4-BE49-F238E27FC236}">
                <a16:creationId xmlns:a16="http://schemas.microsoft.com/office/drawing/2014/main" id="{001C2771-84A2-42D0-9C54-3191D02B6775}"/>
              </a:ext>
            </a:extLst>
          </p:cNvPr>
          <p:cNvSpPr>
            <a:spLocks noChangeArrowheads="1"/>
          </p:cNvSpPr>
          <p:nvPr/>
        </p:nvSpPr>
        <p:spPr bwMode="auto">
          <a:xfrm>
            <a:off x="2438400" y="914400"/>
            <a:ext cx="76200" cy="76200"/>
          </a:xfrm>
          <a:prstGeom prst="ellipse">
            <a:avLst/>
          </a:prstGeom>
          <a:noFill/>
          <a:ln w="19050" algn="ctr">
            <a:solidFill>
              <a:schemeClr val="tx2"/>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700" name="Oval 28">
            <a:extLst>
              <a:ext uri="{FF2B5EF4-FFF2-40B4-BE49-F238E27FC236}">
                <a16:creationId xmlns:a16="http://schemas.microsoft.com/office/drawing/2014/main" id="{46DCBD35-217C-4CB9-87F9-3BBF9C1B9B9F}"/>
              </a:ext>
            </a:extLst>
          </p:cNvPr>
          <p:cNvSpPr>
            <a:spLocks noChangeArrowheads="1"/>
          </p:cNvSpPr>
          <p:nvPr/>
        </p:nvSpPr>
        <p:spPr bwMode="auto">
          <a:xfrm>
            <a:off x="1143000" y="1066800"/>
            <a:ext cx="76200" cy="76200"/>
          </a:xfrm>
          <a:prstGeom prst="ellipse">
            <a:avLst/>
          </a:prstGeom>
          <a:noFill/>
          <a:ln w="19050" algn="ctr">
            <a:solidFill>
              <a:schemeClr val="tx2"/>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8701" name="Oval 29">
            <a:extLst>
              <a:ext uri="{FF2B5EF4-FFF2-40B4-BE49-F238E27FC236}">
                <a16:creationId xmlns:a16="http://schemas.microsoft.com/office/drawing/2014/main" id="{D76C84E1-9D25-44EF-A353-25FFA1CA508D}"/>
              </a:ext>
            </a:extLst>
          </p:cNvPr>
          <p:cNvSpPr>
            <a:spLocks noChangeArrowheads="1"/>
          </p:cNvSpPr>
          <p:nvPr/>
        </p:nvSpPr>
        <p:spPr bwMode="auto">
          <a:xfrm>
            <a:off x="2911475" y="3195638"/>
            <a:ext cx="76200" cy="76200"/>
          </a:xfrm>
          <a:prstGeom prst="ellipse">
            <a:avLst/>
          </a:prstGeom>
          <a:solidFill>
            <a:schemeClr val="hlink"/>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68702" name="Object 30">
            <a:extLst>
              <a:ext uri="{FF2B5EF4-FFF2-40B4-BE49-F238E27FC236}">
                <a16:creationId xmlns:a16="http://schemas.microsoft.com/office/drawing/2014/main" id="{873E3BEB-3EAD-4A74-BB1A-A702C46B554E}"/>
              </a:ext>
            </a:extLst>
          </p:cNvPr>
          <p:cNvGraphicFramePr>
            <a:graphicFrameLocks noChangeAspect="1"/>
          </p:cNvGraphicFramePr>
          <p:nvPr/>
        </p:nvGraphicFramePr>
        <p:xfrm>
          <a:off x="1631950" y="4865688"/>
          <a:ext cx="2387600" cy="1054100"/>
        </p:xfrm>
        <a:graphic>
          <a:graphicData uri="http://schemas.openxmlformats.org/presentationml/2006/ole">
            <mc:AlternateContent xmlns:mc="http://schemas.openxmlformats.org/markup-compatibility/2006">
              <mc:Choice xmlns:v="urn:schemas-microsoft-com:vml" Requires="v">
                <p:oleObj spid="_x0000_s668721" name="Equation" r:id="rId5" imgW="977760" imgH="431640" progId="Equation.3">
                  <p:embed/>
                </p:oleObj>
              </mc:Choice>
              <mc:Fallback>
                <p:oleObj name="Equation" r:id="rId5" imgW="977760" imgH="43164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4865688"/>
                        <a:ext cx="2387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8704" name="Line 32">
            <a:extLst>
              <a:ext uri="{FF2B5EF4-FFF2-40B4-BE49-F238E27FC236}">
                <a16:creationId xmlns:a16="http://schemas.microsoft.com/office/drawing/2014/main" id="{843FBC69-78C0-45E9-B62A-4DD9BA71AF5E}"/>
              </a:ext>
            </a:extLst>
          </p:cNvPr>
          <p:cNvSpPr>
            <a:spLocks noChangeShapeType="1"/>
          </p:cNvSpPr>
          <p:nvPr/>
        </p:nvSpPr>
        <p:spPr bwMode="auto">
          <a:xfrm flipH="1" flipV="1">
            <a:off x="2201863" y="1736725"/>
            <a:ext cx="741362" cy="149860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706" name="Text Box 34">
            <a:extLst>
              <a:ext uri="{FF2B5EF4-FFF2-40B4-BE49-F238E27FC236}">
                <a16:creationId xmlns:a16="http://schemas.microsoft.com/office/drawing/2014/main" id="{D6EBB8F5-AE61-46C6-A899-4E0B115A1668}"/>
              </a:ext>
            </a:extLst>
          </p:cNvPr>
          <p:cNvSpPr txBox="1">
            <a:spLocks noChangeArrowheads="1"/>
          </p:cNvSpPr>
          <p:nvPr/>
        </p:nvSpPr>
        <p:spPr bwMode="auto">
          <a:xfrm>
            <a:off x="2825750" y="2425700"/>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hlink"/>
                </a:solidFill>
                <a:latin typeface="Symbol" panose="05050102010706020507" pitchFamily="18" charset="2"/>
              </a:rPr>
              <a:t>e</a:t>
            </a:r>
            <a:r>
              <a:rPr lang="en-US" altLang="en-US" i="1" baseline="-25000">
                <a:solidFill>
                  <a:schemeClr val="hlink"/>
                </a:solidFill>
              </a:rPr>
              <a:t>7</a:t>
            </a:r>
            <a:r>
              <a:rPr lang="en-US" altLang="en-US" i="1">
                <a:solidFill>
                  <a:schemeClr val="hlink"/>
                </a:solidFill>
              </a:rPr>
              <a:t> </a:t>
            </a:r>
          </a:p>
        </p:txBody>
      </p:sp>
      <p:sp>
        <p:nvSpPr>
          <p:cNvPr id="668707" name="Line 35">
            <a:extLst>
              <a:ext uri="{FF2B5EF4-FFF2-40B4-BE49-F238E27FC236}">
                <a16:creationId xmlns:a16="http://schemas.microsoft.com/office/drawing/2014/main" id="{3E9A1F09-0A1D-48D1-B6FD-2F722BA8DCBE}"/>
              </a:ext>
            </a:extLst>
          </p:cNvPr>
          <p:cNvSpPr>
            <a:spLocks noChangeShapeType="1"/>
          </p:cNvSpPr>
          <p:nvPr/>
        </p:nvSpPr>
        <p:spPr bwMode="auto">
          <a:xfrm flipH="1" flipV="1">
            <a:off x="2322513" y="1652588"/>
            <a:ext cx="750887" cy="1500187"/>
          </a:xfrm>
          <a:prstGeom prst="line">
            <a:avLst/>
          </a:prstGeom>
          <a:noFill/>
          <a:ln w="12700">
            <a:solidFill>
              <a:schemeClr va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710" name="Line 38">
            <a:extLst>
              <a:ext uri="{FF2B5EF4-FFF2-40B4-BE49-F238E27FC236}">
                <a16:creationId xmlns:a16="http://schemas.microsoft.com/office/drawing/2014/main" id="{6BD281C9-1B44-4B45-A529-896EF3523D7A}"/>
              </a:ext>
            </a:extLst>
          </p:cNvPr>
          <p:cNvSpPr>
            <a:spLocks noChangeShapeType="1"/>
          </p:cNvSpPr>
          <p:nvPr/>
        </p:nvSpPr>
        <p:spPr bwMode="auto">
          <a:xfrm flipH="1" flipV="1">
            <a:off x="2484438" y="960438"/>
            <a:ext cx="528637" cy="110172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711" name="Text Box 39">
            <a:extLst>
              <a:ext uri="{FF2B5EF4-FFF2-40B4-BE49-F238E27FC236}">
                <a16:creationId xmlns:a16="http://schemas.microsoft.com/office/drawing/2014/main" id="{2C4049DC-5E3F-4B8A-B876-AB015E21483B}"/>
              </a:ext>
            </a:extLst>
          </p:cNvPr>
          <p:cNvSpPr txBox="1">
            <a:spLocks noChangeArrowheads="1"/>
          </p:cNvSpPr>
          <p:nvPr/>
        </p:nvSpPr>
        <p:spPr bwMode="auto">
          <a:xfrm>
            <a:off x="2622550" y="819150"/>
            <a:ext cx="692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folHlink"/>
                </a:solidFill>
                <a:latin typeface="Symbol" panose="05050102010706020507" pitchFamily="18" charset="2"/>
              </a:rPr>
              <a:t>e</a:t>
            </a:r>
            <a:r>
              <a:rPr lang="en-US" altLang="en-US" i="1" baseline="-25000">
                <a:solidFill>
                  <a:schemeClr val="folHlink"/>
                </a:solidFill>
              </a:rPr>
              <a:t>11</a:t>
            </a:r>
            <a:r>
              <a:rPr lang="en-US" altLang="en-US" i="1">
                <a:solidFill>
                  <a:schemeClr val="folHlink"/>
                </a:solidFill>
              </a:rPr>
              <a:t> </a:t>
            </a:r>
          </a:p>
        </p:txBody>
      </p:sp>
      <p:sp>
        <p:nvSpPr>
          <p:cNvPr id="668712" name="Line 40">
            <a:extLst>
              <a:ext uri="{FF2B5EF4-FFF2-40B4-BE49-F238E27FC236}">
                <a16:creationId xmlns:a16="http://schemas.microsoft.com/office/drawing/2014/main" id="{97AFFDC5-3140-46D7-9BA4-7A5BF56B1E99}"/>
              </a:ext>
            </a:extLst>
          </p:cNvPr>
          <p:cNvSpPr>
            <a:spLocks noChangeShapeType="1"/>
          </p:cNvSpPr>
          <p:nvPr/>
        </p:nvSpPr>
        <p:spPr bwMode="auto">
          <a:xfrm flipH="1" flipV="1">
            <a:off x="2603500" y="890588"/>
            <a:ext cx="541338" cy="1149350"/>
          </a:xfrm>
          <a:prstGeom prst="line">
            <a:avLst/>
          </a:prstGeom>
          <a:noFill/>
          <a:ln w="12700">
            <a:solidFill>
              <a:schemeClr val="fo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714" name="Line 42">
            <a:extLst>
              <a:ext uri="{FF2B5EF4-FFF2-40B4-BE49-F238E27FC236}">
                <a16:creationId xmlns:a16="http://schemas.microsoft.com/office/drawing/2014/main" id="{0D9D8413-5FEF-4D48-9602-5C823318D876}"/>
              </a:ext>
            </a:extLst>
          </p:cNvPr>
          <p:cNvSpPr>
            <a:spLocks noChangeShapeType="1"/>
          </p:cNvSpPr>
          <p:nvPr/>
        </p:nvSpPr>
        <p:spPr bwMode="auto">
          <a:xfrm flipH="1" flipV="1">
            <a:off x="1206500" y="1136650"/>
            <a:ext cx="704850" cy="14652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715" name="Text Box 43">
            <a:extLst>
              <a:ext uri="{FF2B5EF4-FFF2-40B4-BE49-F238E27FC236}">
                <a16:creationId xmlns:a16="http://schemas.microsoft.com/office/drawing/2014/main" id="{02B8B2F4-A15F-4FDD-A450-41F843A8DBFA}"/>
              </a:ext>
            </a:extLst>
          </p:cNvPr>
          <p:cNvSpPr txBox="1">
            <a:spLocks noChangeArrowheads="1"/>
          </p:cNvSpPr>
          <p:nvPr/>
        </p:nvSpPr>
        <p:spPr bwMode="auto">
          <a:xfrm>
            <a:off x="1524000" y="1241425"/>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folHlink"/>
                </a:solidFill>
                <a:latin typeface="Symbol" panose="05050102010706020507" pitchFamily="18" charset="2"/>
              </a:rPr>
              <a:t>e</a:t>
            </a:r>
            <a:r>
              <a:rPr lang="en-US" altLang="en-US" i="1" baseline="-25000">
                <a:solidFill>
                  <a:schemeClr val="folHlink"/>
                </a:solidFill>
              </a:rPr>
              <a:t>2</a:t>
            </a:r>
            <a:r>
              <a:rPr lang="en-US" altLang="en-US" i="1">
                <a:solidFill>
                  <a:schemeClr val="folHlink"/>
                </a:solidFill>
              </a:rPr>
              <a:t> </a:t>
            </a:r>
          </a:p>
        </p:txBody>
      </p:sp>
      <p:sp>
        <p:nvSpPr>
          <p:cNvPr id="668716" name="Line 44">
            <a:extLst>
              <a:ext uri="{FF2B5EF4-FFF2-40B4-BE49-F238E27FC236}">
                <a16:creationId xmlns:a16="http://schemas.microsoft.com/office/drawing/2014/main" id="{ED3BC052-2123-4998-8C67-924CADBBFE81}"/>
              </a:ext>
            </a:extLst>
          </p:cNvPr>
          <p:cNvSpPr>
            <a:spLocks noChangeShapeType="1"/>
          </p:cNvSpPr>
          <p:nvPr/>
        </p:nvSpPr>
        <p:spPr bwMode="auto">
          <a:xfrm flipH="1" flipV="1">
            <a:off x="1336675" y="1054100"/>
            <a:ext cx="693738" cy="1500188"/>
          </a:xfrm>
          <a:prstGeom prst="line">
            <a:avLst/>
          </a:prstGeom>
          <a:noFill/>
          <a:ln w="12700">
            <a:solidFill>
              <a:schemeClr val="fo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717" name="Rectangle 45">
            <a:extLst>
              <a:ext uri="{FF2B5EF4-FFF2-40B4-BE49-F238E27FC236}">
                <a16:creationId xmlns:a16="http://schemas.microsoft.com/office/drawing/2014/main" id="{F9D5B48C-7374-4D64-BDFB-237D682EBE81}"/>
              </a:ext>
            </a:extLst>
          </p:cNvPr>
          <p:cNvSpPr>
            <a:spLocks noChangeArrowheads="1"/>
          </p:cNvSpPr>
          <p:nvPr/>
        </p:nvSpPr>
        <p:spPr bwMode="auto">
          <a:xfrm>
            <a:off x="4267200" y="3957638"/>
            <a:ext cx="4573588"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How many constraints will we have? </a:t>
            </a:r>
            <a:r>
              <a:rPr lang="en-US" altLang="en-US" i="1">
                <a:solidFill>
                  <a:srgbClr val="990099"/>
                </a:solidFill>
              </a:rPr>
              <a:t>R</a:t>
            </a:r>
          </a:p>
          <a:p>
            <a:pPr>
              <a:buFontTx/>
              <a:buNone/>
            </a:pPr>
            <a:r>
              <a:rPr lang="en-US" altLang="en-US"/>
              <a:t>What should they be?</a:t>
            </a:r>
          </a:p>
          <a:p>
            <a:pPr>
              <a:buFontTx/>
              <a:buNone/>
            </a:pPr>
            <a:r>
              <a:rPr lang="en-US" altLang="en-US" b="1" i="1">
                <a:solidFill>
                  <a:schemeClr val="hlink"/>
                </a:solidFill>
              </a:rPr>
              <a:t>w</a:t>
            </a:r>
            <a:r>
              <a:rPr lang="en-US" altLang="en-US" i="1">
                <a:solidFill>
                  <a:schemeClr val="hlink"/>
                </a:solidFill>
              </a:rPr>
              <a:t> . </a:t>
            </a:r>
            <a:r>
              <a:rPr lang="en-US" altLang="en-US" b="1" i="1">
                <a:solidFill>
                  <a:schemeClr val="hlink"/>
                </a:solidFill>
              </a:rPr>
              <a:t>x</a:t>
            </a:r>
            <a:r>
              <a:rPr lang="en-US" altLang="en-US" i="1" baseline="-25000">
                <a:solidFill>
                  <a:schemeClr val="hlink"/>
                </a:solidFill>
              </a:rPr>
              <a:t>k</a:t>
            </a:r>
            <a:r>
              <a:rPr lang="en-US" altLang="en-US" i="1">
                <a:solidFill>
                  <a:schemeClr val="hlink"/>
                </a:solidFill>
              </a:rPr>
              <a:t> + b &gt;= 1-</a:t>
            </a:r>
            <a:r>
              <a:rPr lang="en-US" altLang="en-US" i="1">
                <a:solidFill>
                  <a:schemeClr val="hlink"/>
                </a:solidFill>
                <a:latin typeface="Symbol" panose="05050102010706020507" pitchFamily="18" charset="2"/>
              </a:rPr>
              <a:t>e</a:t>
            </a:r>
            <a:r>
              <a:rPr lang="en-US" altLang="en-US" i="1" baseline="-25000">
                <a:solidFill>
                  <a:schemeClr val="hlink"/>
                </a:solidFill>
              </a:rPr>
              <a:t>k</a:t>
            </a:r>
            <a:r>
              <a:rPr lang="en-US" altLang="en-US" i="1">
                <a:solidFill>
                  <a:schemeClr val="hlink"/>
                </a:solidFill>
              </a:rPr>
              <a:t> if y</a:t>
            </a:r>
            <a:r>
              <a:rPr lang="en-US" altLang="en-US" i="1" baseline="-25000">
                <a:solidFill>
                  <a:schemeClr val="hlink"/>
                </a:solidFill>
              </a:rPr>
              <a:t>k</a:t>
            </a:r>
            <a:r>
              <a:rPr lang="en-US" altLang="en-US" i="1">
                <a:solidFill>
                  <a:schemeClr val="hlink"/>
                </a:solidFill>
              </a:rPr>
              <a:t> = 1</a:t>
            </a:r>
          </a:p>
          <a:p>
            <a:pPr>
              <a:buFontTx/>
              <a:buNone/>
            </a:pPr>
            <a:r>
              <a:rPr lang="en-US" altLang="en-US" b="1" i="1">
                <a:solidFill>
                  <a:schemeClr val="folHlink"/>
                </a:solidFill>
              </a:rPr>
              <a:t>w</a:t>
            </a:r>
            <a:r>
              <a:rPr lang="en-US" altLang="en-US" i="1">
                <a:solidFill>
                  <a:schemeClr val="folHlink"/>
                </a:solidFill>
              </a:rPr>
              <a:t> . </a:t>
            </a:r>
            <a:r>
              <a:rPr lang="en-US" altLang="en-US" b="1" i="1">
                <a:solidFill>
                  <a:schemeClr val="folHlink"/>
                </a:solidFill>
              </a:rPr>
              <a:t>x</a:t>
            </a:r>
            <a:r>
              <a:rPr lang="en-US" altLang="en-US" i="1" baseline="-25000">
                <a:solidFill>
                  <a:schemeClr val="folHlink"/>
                </a:solidFill>
              </a:rPr>
              <a:t>k</a:t>
            </a:r>
            <a:r>
              <a:rPr lang="en-US" altLang="en-US" i="1">
                <a:solidFill>
                  <a:schemeClr val="folHlink"/>
                </a:solidFill>
              </a:rPr>
              <a:t> + b &lt;= -1+</a:t>
            </a:r>
            <a:r>
              <a:rPr lang="en-US" altLang="en-US" i="1">
                <a:solidFill>
                  <a:schemeClr val="folHlink"/>
                </a:solidFill>
                <a:latin typeface="Symbol" panose="05050102010706020507" pitchFamily="18" charset="2"/>
              </a:rPr>
              <a:t>e</a:t>
            </a:r>
            <a:r>
              <a:rPr lang="en-US" altLang="en-US" i="1" baseline="-25000">
                <a:solidFill>
                  <a:schemeClr val="folHlink"/>
                </a:solidFill>
              </a:rPr>
              <a:t>k</a:t>
            </a:r>
            <a:r>
              <a:rPr lang="en-US" altLang="en-US" i="1">
                <a:solidFill>
                  <a:schemeClr val="folHlink"/>
                </a:solidFill>
              </a:rPr>
              <a:t> if y</a:t>
            </a:r>
            <a:r>
              <a:rPr lang="en-US" altLang="en-US" i="1" baseline="-25000">
                <a:solidFill>
                  <a:schemeClr val="folHlink"/>
                </a:solidFill>
              </a:rPr>
              <a:t>k</a:t>
            </a:r>
            <a:r>
              <a:rPr lang="en-US" altLang="en-US" i="1">
                <a:solidFill>
                  <a:schemeClr val="folHlink"/>
                </a:solidFill>
              </a:rPr>
              <a:t> = -1</a:t>
            </a:r>
            <a:endParaRPr lang="en-US" altLang="en-US" i="1">
              <a:solidFill>
                <a:srgbClr val="990099"/>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4">
            <a:extLst>
              <a:ext uri="{FF2B5EF4-FFF2-40B4-BE49-F238E27FC236}">
                <a16:creationId xmlns:a16="http://schemas.microsoft.com/office/drawing/2014/main" id="{76B40827-E6DE-4114-B802-463812D38C58}"/>
              </a:ext>
            </a:extLst>
          </p:cNvPr>
          <p:cNvSpPr>
            <a:spLocks noGrp="1"/>
          </p:cNvSpPr>
          <p:nvPr>
            <p:ph type="ftr" sz="quarter" idx="10"/>
          </p:nvPr>
        </p:nvSpPr>
        <p:spPr/>
        <p:txBody>
          <a:bodyPr/>
          <a:lstStyle/>
          <a:p>
            <a:r>
              <a:rPr lang="en-US" altLang="en-US"/>
              <a:t>Copyright © 2001, 2003, Andrew W. Moore</a:t>
            </a:r>
          </a:p>
        </p:txBody>
      </p:sp>
      <p:sp>
        <p:nvSpPr>
          <p:cNvPr id="669698" name="Rectangle 2">
            <a:extLst>
              <a:ext uri="{FF2B5EF4-FFF2-40B4-BE49-F238E27FC236}">
                <a16:creationId xmlns:a16="http://schemas.microsoft.com/office/drawing/2014/main" id="{7D764CEF-67F1-486E-A03C-1CAC4E92F173}"/>
              </a:ext>
            </a:extLst>
          </p:cNvPr>
          <p:cNvSpPr>
            <a:spLocks noGrp="1" noChangeArrowheads="1"/>
          </p:cNvSpPr>
          <p:nvPr>
            <p:ph type="title"/>
          </p:nvPr>
        </p:nvSpPr>
        <p:spPr/>
        <p:txBody>
          <a:bodyPr/>
          <a:lstStyle/>
          <a:p>
            <a:r>
              <a:rPr lang="en-US" altLang="en-US" sz="3600"/>
              <a:t>Learning Maximum Margin with Noise</a:t>
            </a:r>
          </a:p>
        </p:txBody>
      </p:sp>
      <p:sp>
        <p:nvSpPr>
          <p:cNvPr id="669699" name="Rectangle 3">
            <a:extLst>
              <a:ext uri="{FF2B5EF4-FFF2-40B4-BE49-F238E27FC236}">
                <a16:creationId xmlns:a16="http://schemas.microsoft.com/office/drawing/2014/main" id="{96C34AF6-12EE-4EAE-89A0-EECEAE181DE4}"/>
              </a:ext>
            </a:extLst>
          </p:cNvPr>
          <p:cNvSpPr>
            <a:spLocks noGrp="1" noChangeArrowheads="1"/>
          </p:cNvSpPr>
          <p:nvPr>
            <p:ph type="body" sz="half" idx="1"/>
          </p:nvPr>
        </p:nvSpPr>
        <p:spPr>
          <a:xfrm>
            <a:off x="4595813" y="757238"/>
            <a:ext cx="4233862" cy="3052762"/>
          </a:xfrm>
        </p:spPr>
        <p:txBody>
          <a:bodyPr/>
          <a:lstStyle/>
          <a:p>
            <a:pPr>
              <a:buFontTx/>
              <a:buNone/>
            </a:pPr>
            <a:r>
              <a:rPr lang="en-US" altLang="en-US" sz="2400"/>
              <a:t>Given guess of </a:t>
            </a:r>
            <a:r>
              <a:rPr lang="en-US" altLang="en-US" sz="2400" b="1" i="1"/>
              <a:t>w</a:t>
            </a:r>
            <a:r>
              <a:rPr lang="en-US" altLang="en-US" sz="2400"/>
              <a:t> , </a:t>
            </a:r>
            <a:r>
              <a:rPr lang="en-US" altLang="en-US" sz="2400" i="1"/>
              <a:t>b</a:t>
            </a:r>
            <a:r>
              <a:rPr lang="en-US" altLang="en-US" sz="2400"/>
              <a:t> we can</a:t>
            </a:r>
          </a:p>
          <a:p>
            <a:r>
              <a:rPr lang="en-US" altLang="en-US" sz="2400"/>
              <a:t>Compute sum of distances of points to their correct zones</a:t>
            </a:r>
          </a:p>
          <a:p>
            <a:r>
              <a:rPr lang="en-US" altLang="en-US" sz="2400"/>
              <a:t>Compute the margin width</a:t>
            </a:r>
          </a:p>
          <a:p>
            <a:pPr>
              <a:buFontTx/>
              <a:buNone/>
            </a:pPr>
            <a:r>
              <a:rPr lang="en-US" altLang="en-US" sz="2400"/>
              <a:t>Assume </a:t>
            </a:r>
            <a:r>
              <a:rPr lang="en-US" altLang="en-US" sz="2400" i="1"/>
              <a:t>R</a:t>
            </a:r>
            <a:r>
              <a:rPr lang="en-US" altLang="en-US" sz="2400"/>
              <a:t> datapoints, each </a:t>
            </a:r>
            <a:r>
              <a:rPr lang="en-US" altLang="en-US" sz="2400" i="1"/>
              <a:t>(</a:t>
            </a:r>
            <a:r>
              <a:rPr lang="en-US" altLang="en-US" sz="2400" b="1" i="1"/>
              <a:t>x</a:t>
            </a:r>
            <a:r>
              <a:rPr lang="en-US" altLang="en-US" sz="2400" i="1" baseline="-25000"/>
              <a:t>k</a:t>
            </a:r>
            <a:r>
              <a:rPr lang="en-US" altLang="en-US" sz="2400" i="1"/>
              <a:t>,y</a:t>
            </a:r>
            <a:r>
              <a:rPr lang="en-US" altLang="en-US" sz="2400" i="1" baseline="-25000"/>
              <a:t>k</a:t>
            </a:r>
            <a:r>
              <a:rPr lang="en-US" altLang="en-US" sz="2400" i="1"/>
              <a:t>) </a:t>
            </a:r>
            <a:r>
              <a:rPr lang="en-US" altLang="en-US" sz="2400"/>
              <a:t>where </a:t>
            </a:r>
            <a:r>
              <a:rPr lang="en-US" altLang="en-US" sz="2400" i="1"/>
              <a:t>y</a:t>
            </a:r>
            <a:r>
              <a:rPr lang="en-US" altLang="en-US" sz="2400" i="1" baseline="-25000"/>
              <a:t>k</a:t>
            </a:r>
            <a:r>
              <a:rPr lang="en-US" altLang="en-US" sz="2400" i="1"/>
              <a:t> = +/- 1</a:t>
            </a:r>
          </a:p>
        </p:txBody>
      </p:sp>
      <p:sp>
        <p:nvSpPr>
          <p:cNvPr id="669700" name="Line 4">
            <a:extLst>
              <a:ext uri="{FF2B5EF4-FFF2-40B4-BE49-F238E27FC236}">
                <a16:creationId xmlns:a16="http://schemas.microsoft.com/office/drawing/2014/main" id="{BC215375-2876-4D6B-B95B-A86F13C9BCDD}"/>
              </a:ext>
            </a:extLst>
          </p:cNvPr>
          <p:cNvSpPr>
            <a:spLocks noChangeShapeType="1"/>
          </p:cNvSpPr>
          <p:nvPr/>
        </p:nvSpPr>
        <p:spPr bwMode="auto">
          <a:xfrm rot="-23199335">
            <a:off x="862013" y="1674813"/>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9701" name="Line 5">
            <a:extLst>
              <a:ext uri="{FF2B5EF4-FFF2-40B4-BE49-F238E27FC236}">
                <a16:creationId xmlns:a16="http://schemas.microsoft.com/office/drawing/2014/main" id="{CDF9C80F-D430-440A-BAF3-1DC4F228BDF3}"/>
              </a:ext>
            </a:extLst>
          </p:cNvPr>
          <p:cNvSpPr>
            <a:spLocks noChangeShapeType="1"/>
          </p:cNvSpPr>
          <p:nvPr/>
        </p:nvSpPr>
        <p:spPr bwMode="auto">
          <a:xfrm rot="-23199335">
            <a:off x="1008063" y="1965325"/>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9702" name="Line 6">
            <a:extLst>
              <a:ext uri="{FF2B5EF4-FFF2-40B4-BE49-F238E27FC236}">
                <a16:creationId xmlns:a16="http://schemas.microsoft.com/office/drawing/2014/main" id="{00E8DE71-C26B-4274-B4E6-77E0CDE6E4E3}"/>
              </a:ext>
            </a:extLst>
          </p:cNvPr>
          <p:cNvSpPr>
            <a:spLocks noChangeShapeType="1"/>
          </p:cNvSpPr>
          <p:nvPr/>
        </p:nvSpPr>
        <p:spPr bwMode="auto">
          <a:xfrm rot="-23199335">
            <a:off x="1152525" y="2254250"/>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9703" name="Text Box 7">
            <a:extLst>
              <a:ext uri="{FF2B5EF4-FFF2-40B4-BE49-F238E27FC236}">
                <a16:creationId xmlns:a16="http://schemas.microsoft.com/office/drawing/2014/main" id="{EF99FB67-36A8-4497-BC1D-A9EC48F32F88}"/>
              </a:ext>
            </a:extLst>
          </p:cNvPr>
          <p:cNvSpPr txBox="1">
            <a:spLocks noChangeArrowheads="1"/>
          </p:cNvSpPr>
          <p:nvPr/>
        </p:nvSpPr>
        <p:spPr bwMode="auto">
          <a:xfrm rot="-1777892">
            <a:off x="169863" y="24034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69704" name="Text Box 8">
            <a:extLst>
              <a:ext uri="{FF2B5EF4-FFF2-40B4-BE49-F238E27FC236}">
                <a16:creationId xmlns:a16="http://schemas.microsoft.com/office/drawing/2014/main" id="{EA13EC5B-A4DE-4534-AD1B-56784AA745D6}"/>
              </a:ext>
            </a:extLst>
          </p:cNvPr>
          <p:cNvSpPr txBox="1">
            <a:spLocks noChangeArrowheads="1"/>
          </p:cNvSpPr>
          <p:nvPr/>
        </p:nvSpPr>
        <p:spPr bwMode="auto">
          <a:xfrm rot="-1777892">
            <a:off x="323850" y="26733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69705" name="Text Box 9">
            <a:extLst>
              <a:ext uri="{FF2B5EF4-FFF2-40B4-BE49-F238E27FC236}">
                <a16:creationId xmlns:a16="http://schemas.microsoft.com/office/drawing/2014/main" id="{6B364857-601D-46E2-BE61-6AD3E18A7E30}"/>
              </a:ext>
            </a:extLst>
          </p:cNvPr>
          <p:cNvSpPr txBox="1">
            <a:spLocks noChangeArrowheads="1"/>
          </p:cNvSpPr>
          <p:nvPr/>
        </p:nvSpPr>
        <p:spPr bwMode="auto">
          <a:xfrm rot="-1777892">
            <a:off x="474663" y="291782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69706" name="Line 10">
            <a:extLst>
              <a:ext uri="{FF2B5EF4-FFF2-40B4-BE49-F238E27FC236}">
                <a16:creationId xmlns:a16="http://schemas.microsoft.com/office/drawing/2014/main" id="{7BF7838C-C183-4984-B191-23BCA8592014}"/>
              </a:ext>
            </a:extLst>
          </p:cNvPr>
          <p:cNvSpPr>
            <a:spLocks noChangeShapeType="1"/>
          </p:cNvSpPr>
          <p:nvPr/>
        </p:nvSpPr>
        <p:spPr bwMode="auto">
          <a:xfrm>
            <a:off x="3740150" y="984250"/>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69707" name="Text Box 11">
            <a:extLst>
              <a:ext uri="{FF2B5EF4-FFF2-40B4-BE49-F238E27FC236}">
                <a16:creationId xmlns:a16="http://schemas.microsoft.com/office/drawing/2014/main" id="{99A7707C-5901-4D48-8F14-D9A896C1D1C1}"/>
              </a:ext>
            </a:extLst>
          </p:cNvPr>
          <p:cNvSpPr txBox="1">
            <a:spLocks noChangeArrowheads="1"/>
          </p:cNvSpPr>
          <p:nvPr/>
        </p:nvSpPr>
        <p:spPr bwMode="auto">
          <a:xfrm>
            <a:off x="3890963" y="773113"/>
            <a:ext cx="646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endParaRPr lang="en-US" altLang="en-US" sz="2000"/>
          </a:p>
        </p:txBody>
      </p:sp>
      <p:sp>
        <p:nvSpPr>
          <p:cNvPr id="669708" name="Oval 12">
            <a:extLst>
              <a:ext uri="{FF2B5EF4-FFF2-40B4-BE49-F238E27FC236}">
                <a16:creationId xmlns:a16="http://schemas.microsoft.com/office/drawing/2014/main" id="{9A72C1E0-1032-4EC2-9E48-CE4AA2118B8B}"/>
              </a:ext>
            </a:extLst>
          </p:cNvPr>
          <p:cNvSpPr>
            <a:spLocks noChangeArrowheads="1"/>
          </p:cNvSpPr>
          <p:nvPr/>
        </p:nvSpPr>
        <p:spPr bwMode="auto">
          <a:xfrm>
            <a:off x="3954463" y="232092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09" name="Oval 13">
            <a:extLst>
              <a:ext uri="{FF2B5EF4-FFF2-40B4-BE49-F238E27FC236}">
                <a16:creationId xmlns:a16="http://schemas.microsoft.com/office/drawing/2014/main" id="{81320D8B-EC8E-4E3D-80F4-E610F10DD2FF}"/>
              </a:ext>
            </a:extLst>
          </p:cNvPr>
          <p:cNvSpPr>
            <a:spLocks noChangeArrowheads="1"/>
          </p:cNvSpPr>
          <p:nvPr/>
        </p:nvSpPr>
        <p:spPr bwMode="auto">
          <a:xfrm>
            <a:off x="1574800" y="113188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69710" name="Object 14">
            <a:extLst>
              <a:ext uri="{FF2B5EF4-FFF2-40B4-BE49-F238E27FC236}">
                <a16:creationId xmlns:a16="http://schemas.microsoft.com/office/drawing/2014/main" id="{F900B3F7-8BAB-42BF-8ED5-20307F7CA141}"/>
              </a:ext>
            </a:extLst>
          </p:cNvPr>
          <p:cNvGraphicFramePr>
            <a:graphicFrameLocks noChangeAspect="1"/>
          </p:cNvGraphicFramePr>
          <p:nvPr/>
        </p:nvGraphicFramePr>
        <p:xfrm>
          <a:off x="4040188" y="1031875"/>
          <a:ext cx="720725" cy="679450"/>
        </p:xfrm>
        <a:graphic>
          <a:graphicData uri="http://schemas.openxmlformats.org/presentationml/2006/ole">
            <mc:AlternateContent xmlns:mc="http://schemas.openxmlformats.org/markup-compatibility/2006">
              <mc:Choice xmlns:v="urn:schemas-microsoft-com:vml" Requires="v">
                <p:oleObj spid="_x0000_s669743" name="Equation" r:id="rId3" imgW="444240" imgH="419040" progId="Equation.3">
                  <p:embed/>
                </p:oleObj>
              </mc:Choice>
              <mc:Fallback>
                <p:oleObj name="Equation" r:id="rId3" imgW="444240" imgH="41904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1031875"/>
                        <a:ext cx="7207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9711" name="Oval 15">
            <a:extLst>
              <a:ext uri="{FF2B5EF4-FFF2-40B4-BE49-F238E27FC236}">
                <a16:creationId xmlns:a16="http://schemas.microsoft.com/office/drawing/2014/main" id="{D361BD49-5B75-4190-9A0D-7F3B64820BAE}"/>
              </a:ext>
            </a:extLst>
          </p:cNvPr>
          <p:cNvSpPr>
            <a:spLocks noChangeArrowheads="1"/>
          </p:cNvSpPr>
          <p:nvPr/>
        </p:nvSpPr>
        <p:spPr bwMode="auto">
          <a:xfrm>
            <a:off x="706438" y="10033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12" name="Oval 16">
            <a:extLst>
              <a:ext uri="{FF2B5EF4-FFF2-40B4-BE49-F238E27FC236}">
                <a16:creationId xmlns:a16="http://schemas.microsoft.com/office/drawing/2014/main" id="{A3F40E53-04D6-4FEB-857E-B50D15C5EA8E}"/>
              </a:ext>
            </a:extLst>
          </p:cNvPr>
          <p:cNvSpPr>
            <a:spLocks noChangeArrowheads="1"/>
          </p:cNvSpPr>
          <p:nvPr/>
        </p:nvSpPr>
        <p:spPr bwMode="auto">
          <a:xfrm>
            <a:off x="1447800" y="20574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13" name="Oval 17">
            <a:extLst>
              <a:ext uri="{FF2B5EF4-FFF2-40B4-BE49-F238E27FC236}">
                <a16:creationId xmlns:a16="http://schemas.microsoft.com/office/drawing/2014/main" id="{F89CE2BC-21E2-46BF-B134-5D4652E3478C}"/>
              </a:ext>
            </a:extLst>
          </p:cNvPr>
          <p:cNvSpPr>
            <a:spLocks noChangeArrowheads="1"/>
          </p:cNvSpPr>
          <p:nvPr/>
        </p:nvSpPr>
        <p:spPr bwMode="auto">
          <a:xfrm>
            <a:off x="954088" y="13081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14" name="Oval 18">
            <a:extLst>
              <a:ext uri="{FF2B5EF4-FFF2-40B4-BE49-F238E27FC236}">
                <a16:creationId xmlns:a16="http://schemas.microsoft.com/office/drawing/2014/main" id="{0F5BDF3A-09DB-406C-BD0B-A9D6A5608C88}"/>
              </a:ext>
            </a:extLst>
          </p:cNvPr>
          <p:cNvSpPr>
            <a:spLocks noChangeArrowheads="1"/>
          </p:cNvSpPr>
          <p:nvPr/>
        </p:nvSpPr>
        <p:spPr bwMode="auto">
          <a:xfrm>
            <a:off x="577850" y="2093913"/>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15" name="Oval 19">
            <a:extLst>
              <a:ext uri="{FF2B5EF4-FFF2-40B4-BE49-F238E27FC236}">
                <a16:creationId xmlns:a16="http://schemas.microsoft.com/office/drawing/2014/main" id="{27AAE8D4-DDAC-4CBE-9DB2-8D11E584E5E3}"/>
              </a:ext>
            </a:extLst>
          </p:cNvPr>
          <p:cNvSpPr>
            <a:spLocks noChangeArrowheads="1"/>
          </p:cNvSpPr>
          <p:nvPr/>
        </p:nvSpPr>
        <p:spPr bwMode="auto">
          <a:xfrm>
            <a:off x="3133725" y="121443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16" name="Oval 20">
            <a:extLst>
              <a:ext uri="{FF2B5EF4-FFF2-40B4-BE49-F238E27FC236}">
                <a16:creationId xmlns:a16="http://schemas.microsoft.com/office/drawing/2014/main" id="{26A519DF-7691-4A0C-A37C-31FBD747A31D}"/>
              </a:ext>
            </a:extLst>
          </p:cNvPr>
          <p:cNvSpPr>
            <a:spLocks noChangeArrowheads="1"/>
          </p:cNvSpPr>
          <p:nvPr/>
        </p:nvSpPr>
        <p:spPr bwMode="auto">
          <a:xfrm>
            <a:off x="2787650" y="2125663"/>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17" name="Oval 21">
            <a:extLst>
              <a:ext uri="{FF2B5EF4-FFF2-40B4-BE49-F238E27FC236}">
                <a16:creationId xmlns:a16="http://schemas.microsoft.com/office/drawing/2014/main" id="{C9F8DBFA-3A74-433C-BEC7-5C3D45CB9C58}"/>
              </a:ext>
            </a:extLst>
          </p:cNvPr>
          <p:cNvSpPr>
            <a:spLocks noChangeArrowheads="1"/>
          </p:cNvSpPr>
          <p:nvPr/>
        </p:nvSpPr>
        <p:spPr bwMode="auto">
          <a:xfrm>
            <a:off x="3492500" y="236537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18" name="Oval 22">
            <a:extLst>
              <a:ext uri="{FF2B5EF4-FFF2-40B4-BE49-F238E27FC236}">
                <a16:creationId xmlns:a16="http://schemas.microsoft.com/office/drawing/2014/main" id="{0D03C543-A953-4B67-9F28-50AEE676BBAC}"/>
              </a:ext>
            </a:extLst>
          </p:cNvPr>
          <p:cNvSpPr>
            <a:spLocks noChangeArrowheads="1"/>
          </p:cNvSpPr>
          <p:nvPr/>
        </p:nvSpPr>
        <p:spPr bwMode="auto">
          <a:xfrm>
            <a:off x="1495425" y="306228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19" name="Oval 23">
            <a:extLst>
              <a:ext uri="{FF2B5EF4-FFF2-40B4-BE49-F238E27FC236}">
                <a16:creationId xmlns:a16="http://schemas.microsoft.com/office/drawing/2014/main" id="{8CEBFF7A-D5A3-4159-B11B-0892EC96A908}"/>
              </a:ext>
            </a:extLst>
          </p:cNvPr>
          <p:cNvSpPr>
            <a:spLocks noChangeArrowheads="1"/>
          </p:cNvSpPr>
          <p:nvPr/>
        </p:nvSpPr>
        <p:spPr bwMode="auto">
          <a:xfrm>
            <a:off x="2427288" y="301783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20" name="Oval 24">
            <a:extLst>
              <a:ext uri="{FF2B5EF4-FFF2-40B4-BE49-F238E27FC236}">
                <a16:creationId xmlns:a16="http://schemas.microsoft.com/office/drawing/2014/main" id="{EF944EB3-417F-4A48-A51E-2B28EC54D52E}"/>
              </a:ext>
            </a:extLst>
          </p:cNvPr>
          <p:cNvSpPr>
            <a:spLocks noChangeArrowheads="1"/>
          </p:cNvSpPr>
          <p:nvPr/>
        </p:nvSpPr>
        <p:spPr bwMode="auto">
          <a:xfrm>
            <a:off x="4160838" y="2093913"/>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21" name="Rectangle 25">
            <a:extLst>
              <a:ext uri="{FF2B5EF4-FFF2-40B4-BE49-F238E27FC236}">
                <a16:creationId xmlns:a16="http://schemas.microsoft.com/office/drawing/2014/main" id="{65CAF106-6B95-4CC4-A4F4-0FBC45F97458}"/>
              </a:ext>
            </a:extLst>
          </p:cNvPr>
          <p:cNvSpPr>
            <a:spLocks noChangeArrowheads="1"/>
          </p:cNvSpPr>
          <p:nvPr/>
        </p:nvSpPr>
        <p:spPr bwMode="auto">
          <a:xfrm>
            <a:off x="292100" y="3946525"/>
            <a:ext cx="42338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What should our quadratic optimization criterion be?</a:t>
            </a:r>
          </a:p>
          <a:p>
            <a:pPr>
              <a:buFontTx/>
              <a:buNone/>
            </a:pPr>
            <a:r>
              <a:rPr lang="en-US" altLang="en-US">
                <a:solidFill>
                  <a:srgbClr val="990099"/>
                </a:solidFill>
              </a:rPr>
              <a:t>Minimize</a:t>
            </a:r>
            <a:endParaRPr lang="en-US" altLang="en-US" b="1" i="1">
              <a:solidFill>
                <a:srgbClr val="990099"/>
              </a:solidFill>
            </a:endParaRPr>
          </a:p>
        </p:txBody>
      </p:sp>
      <p:sp>
        <p:nvSpPr>
          <p:cNvPr id="669723" name="Oval 27">
            <a:extLst>
              <a:ext uri="{FF2B5EF4-FFF2-40B4-BE49-F238E27FC236}">
                <a16:creationId xmlns:a16="http://schemas.microsoft.com/office/drawing/2014/main" id="{3395B96A-A06E-49FD-AC41-8C25870F9647}"/>
              </a:ext>
            </a:extLst>
          </p:cNvPr>
          <p:cNvSpPr>
            <a:spLocks noChangeArrowheads="1"/>
          </p:cNvSpPr>
          <p:nvPr/>
        </p:nvSpPr>
        <p:spPr bwMode="auto">
          <a:xfrm>
            <a:off x="2438400" y="914400"/>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24" name="Oval 28">
            <a:extLst>
              <a:ext uri="{FF2B5EF4-FFF2-40B4-BE49-F238E27FC236}">
                <a16:creationId xmlns:a16="http://schemas.microsoft.com/office/drawing/2014/main" id="{9D9F9316-9A2C-4725-8A73-BF5145877D5F}"/>
              </a:ext>
            </a:extLst>
          </p:cNvPr>
          <p:cNvSpPr>
            <a:spLocks noChangeArrowheads="1"/>
          </p:cNvSpPr>
          <p:nvPr/>
        </p:nvSpPr>
        <p:spPr bwMode="auto">
          <a:xfrm>
            <a:off x="1143000" y="1066800"/>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9725" name="Oval 29">
            <a:extLst>
              <a:ext uri="{FF2B5EF4-FFF2-40B4-BE49-F238E27FC236}">
                <a16:creationId xmlns:a16="http://schemas.microsoft.com/office/drawing/2014/main" id="{77B6C8AA-731F-480A-930B-28FF35D640FA}"/>
              </a:ext>
            </a:extLst>
          </p:cNvPr>
          <p:cNvSpPr>
            <a:spLocks noChangeArrowheads="1"/>
          </p:cNvSpPr>
          <p:nvPr/>
        </p:nvSpPr>
        <p:spPr bwMode="auto">
          <a:xfrm>
            <a:off x="2911475" y="319563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69726" name="Object 30">
            <a:extLst>
              <a:ext uri="{FF2B5EF4-FFF2-40B4-BE49-F238E27FC236}">
                <a16:creationId xmlns:a16="http://schemas.microsoft.com/office/drawing/2014/main" id="{DECA8D6C-5844-4926-926B-B4EE71A536BB}"/>
              </a:ext>
            </a:extLst>
          </p:cNvPr>
          <p:cNvGraphicFramePr>
            <a:graphicFrameLocks noChangeAspect="1"/>
          </p:cNvGraphicFramePr>
          <p:nvPr/>
        </p:nvGraphicFramePr>
        <p:xfrm>
          <a:off x="1631950" y="4865688"/>
          <a:ext cx="2387600" cy="1054100"/>
        </p:xfrm>
        <a:graphic>
          <a:graphicData uri="http://schemas.openxmlformats.org/presentationml/2006/ole">
            <mc:AlternateContent xmlns:mc="http://schemas.openxmlformats.org/markup-compatibility/2006">
              <mc:Choice xmlns:v="urn:schemas-microsoft-com:vml" Requires="v">
                <p:oleObj spid="_x0000_s669744" name="Equation" r:id="rId5" imgW="977760" imgH="431640" progId="Equation.3">
                  <p:embed/>
                </p:oleObj>
              </mc:Choice>
              <mc:Fallback>
                <p:oleObj name="Equation" r:id="rId5" imgW="977760" imgH="43164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4865688"/>
                        <a:ext cx="2387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9727" name="Line 31">
            <a:extLst>
              <a:ext uri="{FF2B5EF4-FFF2-40B4-BE49-F238E27FC236}">
                <a16:creationId xmlns:a16="http://schemas.microsoft.com/office/drawing/2014/main" id="{4939D448-FB86-4386-A6A3-05A59F937CE4}"/>
              </a:ext>
            </a:extLst>
          </p:cNvPr>
          <p:cNvSpPr>
            <a:spLocks noChangeShapeType="1"/>
          </p:cNvSpPr>
          <p:nvPr/>
        </p:nvSpPr>
        <p:spPr bwMode="auto">
          <a:xfrm flipH="1" flipV="1">
            <a:off x="2201863" y="1736725"/>
            <a:ext cx="741362" cy="149860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9728" name="Text Box 32">
            <a:extLst>
              <a:ext uri="{FF2B5EF4-FFF2-40B4-BE49-F238E27FC236}">
                <a16:creationId xmlns:a16="http://schemas.microsoft.com/office/drawing/2014/main" id="{D2B9C23C-6938-4A8D-A660-73B3C41CDBE0}"/>
              </a:ext>
            </a:extLst>
          </p:cNvPr>
          <p:cNvSpPr txBox="1">
            <a:spLocks noChangeArrowheads="1"/>
          </p:cNvSpPr>
          <p:nvPr/>
        </p:nvSpPr>
        <p:spPr bwMode="auto">
          <a:xfrm>
            <a:off x="2825750" y="2425700"/>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hlink"/>
                </a:solidFill>
                <a:latin typeface="Symbol" panose="05050102010706020507" pitchFamily="18" charset="2"/>
              </a:rPr>
              <a:t>e</a:t>
            </a:r>
            <a:r>
              <a:rPr lang="en-US" altLang="en-US" i="1" baseline="-25000">
                <a:solidFill>
                  <a:schemeClr val="hlink"/>
                </a:solidFill>
              </a:rPr>
              <a:t>7</a:t>
            </a:r>
            <a:r>
              <a:rPr lang="en-US" altLang="en-US" i="1">
                <a:solidFill>
                  <a:schemeClr val="hlink"/>
                </a:solidFill>
              </a:rPr>
              <a:t> </a:t>
            </a:r>
          </a:p>
        </p:txBody>
      </p:sp>
      <p:sp>
        <p:nvSpPr>
          <p:cNvPr id="669729" name="Line 33">
            <a:extLst>
              <a:ext uri="{FF2B5EF4-FFF2-40B4-BE49-F238E27FC236}">
                <a16:creationId xmlns:a16="http://schemas.microsoft.com/office/drawing/2014/main" id="{E787B49A-B1B1-4858-B288-488ADA36FCFF}"/>
              </a:ext>
            </a:extLst>
          </p:cNvPr>
          <p:cNvSpPr>
            <a:spLocks noChangeShapeType="1"/>
          </p:cNvSpPr>
          <p:nvPr/>
        </p:nvSpPr>
        <p:spPr bwMode="auto">
          <a:xfrm flipH="1" flipV="1">
            <a:off x="2322513" y="1652588"/>
            <a:ext cx="750887" cy="1500187"/>
          </a:xfrm>
          <a:prstGeom prst="line">
            <a:avLst/>
          </a:prstGeom>
          <a:noFill/>
          <a:ln w="12700">
            <a:solidFill>
              <a:schemeClr va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9730" name="Line 34">
            <a:extLst>
              <a:ext uri="{FF2B5EF4-FFF2-40B4-BE49-F238E27FC236}">
                <a16:creationId xmlns:a16="http://schemas.microsoft.com/office/drawing/2014/main" id="{EBF0B6D1-0680-429C-AB67-AA815573116D}"/>
              </a:ext>
            </a:extLst>
          </p:cNvPr>
          <p:cNvSpPr>
            <a:spLocks noChangeShapeType="1"/>
          </p:cNvSpPr>
          <p:nvPr/>
        </p:nvSpPr>
        <p:spPr bwMode="auto">
          <a:xfrm flipH="1" flipV="1">
            <a:off x="2484438" y="960438"/>
            <a:ext cx="528637" cy="110172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9731" name="Text Box 35">
            <a:extLst>
              <a:ext uri="{FF2B5EF4-FFF2-40B4-BE49-F238E27FC236}">
                <a16:creationId xmlns:a16="http://schemas.microsoft.com/office/drawing/2014/main" id="{59FFD62F-EDFB-4D9B-BB99-63BC57613697}"/>
              </a:ext>
            </a:extLst>
          </p:cNvPr>
          <p:cNvSpPr txBox="1">
            <a:spLocks noChangeArrowheads="1"/>
          </p:cNvSpPr>
          <p:nvPr/>
        </p:nvSpPr>
        <p:spPr bwMode="auto">
          <a:xfrm>
            <a:off x="2660650" y="1019175"/>
            <a:ext cx="692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folHlink"/>
                </a:solidFill>
                <a:latin typeface="Symbol" panose="05050102010706020507" pitchFamily="18" charset="2"/>
              </a:rPr>
              <a:t>e</a:t>
            </a:r>
            <a:r>
              <a:rPr lang="en-US" altLang="en-US" i="1" baseline="-25000">
                <a:solidFill>
                  <a:schemeClr val="folHlink"/>
                </a:solidFill>
              </a:rPr>
              <a:t>11</a:t>
            </a:r>
            <a:r>
              <a:rPr lang="en-US" altLang="en-US" i="1">
                <a:solidFill>
                  <a:schemeClr val="folHlink"/>
                </a:solidFill>
              </a:rPr>
              <a:t> </a:t>
            </a:r>
          </a:p>
        </p:txBody>
      </p:sp>
      <p:sp>
        <p:nvSpPr>
          <p:cNvPr id="669732" name="Line 36">
            <a:extLst>
              <a:ext uri="{FF2B5EF4-FFF2-40B4-BE49-F238E27FC236}">
                <a16:creationId xmlns:a16="http://schemas.microsoft.com/office/drawing/2014/main" id="{56DE4C5C-2537-4D2F-A272-7A0570202374}"/>
              </a:ext>
            </a:extLst>
          </p:cNvPr>
          <p:cNvSpPr>
            <a:spLocks noChangeShapeType="1"/>
          </p:cNvSpPr>
          <p:nvPr/>
        </p:nvSpPr>
        <p:spPr bwMode="auto">
          <a:xfrm flipH="1" flipV="1">
            <a:off x="2603500" y="890588"/>
            <a:ext cx="541338" cy="1149350"/>
          </a:xfrm>
          <a:prstGeom prst="line">
            <a:avLst/>
          </a:prstGeom>
          <a:noFill/>
          <a:ln w="12700">
            <a:solidFill>
              <a:schemeClr val="fo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9733" name="Line 37">
            <a:extLst>
              <a:ext uri="{FF2B5EF4-FFF2-40B4-BE49-F238E27FC236}">
                <a16:creationId xmlns:a16="http://schemas.microsoft.com/office/drawing/2014/main" id="{A9257BEE-5B22-4BFC-838F-9B0AC3332995}"/>
              </a:ext>
            </a:extLst>
          </p:cNvPr>
          <p:cNvSpPr>
            <a:spLocks noChangeShapeType="1"/>
          </p:cNvSpPr>
          <p:nvPr/>
        </p:nvSpPr>
        <p:spPr bwMode="auto">
          <a:xfrm flipH="1" flipV="1">
            <a:off x="1206500" y="1136650"/>
            <a:ext cx="704850" cy="14652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9734" name="Text Box 38">
            <a:extLst>
              <a:ext uri="{FF2B5EF4-FFF2-40B4-BE49-F238E27FC236}">
                <a16:creationId xmlns:a16="http://schemas.microsoft.com/office/drawing/2014/main" id="{6EA857CA-84D1-4442-862A-E86309FA2FE9}"/>
              </a:ext>
            </a:extLst>
          </p:cNvPr>
          <p:cNvSpPr txBox="1">
            <a:spLocks noChangeArrowheads="1"/>
          </p:cNvSpPr>
          <p:nvPr/>
        </p:nvSpPr>
        <p:spPr bwMode="auto">
          <a:xfrm>
            <a:off x="1524000" y="1241425"/>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folHlink"/>
                </a:solidFill>
                <a:latin typeface="Symbol" panose="05050102010706020507" pitchFamily="18" charset="2"/>
              </a:rPr>
              <a:t>e</a:t>
            </a:r>
            <a:r>
              <a:rPr lang="en-US" altLang="en-US" i="1" baseline="-25000">
                <a:solidFill>
                  <a:schemeClr val="folHlink"/>
                </a:solidFill>
              </a:rPr>
              <a:t>2</a:t>
            </a:r>
            <a:r>
              <a:rPr lang="en-US" altLang="en-US" i="1">
                <a:solidFill>
                  <a:schemeClr val="folHlink"/>
                </a:solidFill>
              </a:rPr>
              <a:t> </a:t>
            </a:r>
          </a:p>
        </p:txBody>
      </p:sp>
      <p:sp>
        <p:nvSpPr>
          <p:cNvPr id="669735" name="Line 39">
            <a:extLst>
              <a:ext uri="{FF2B5EF4-FFF2-40B4-BE49-F238E27FC236}">
                <a16:creationId xmlns:a16="http://schemas.microsoft.com/office/drawing/2014/main" id="{ABF5D4A0-225F-4F1D-B936-13F302D87FFD}"/>
              </a:ext>
            </a:extLst>
          </p:cNvPr>
          <p:cNvSpPr>
            <a:spLocks noChangeShapeType="1"/>
          </p:cNvSpPr>
          <p:nvPr/>
        </p:nvSpPr>
        <p:spPr bwMode="auto">
          <a:xfrm flipH="1" flipV="1">
            <a:off x="1336675" y="1054100"/>
            <a:ext cx="693738" cy="1500188"/>
          </a:xfrm>
          <a:prstGeom prst="line">
            <a:avLst/>
          </a:prstGeom>
          <a:noFill/>
          <a:ln w="12700">
            <a:solidFill>
              <a:schemeClr val="fo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9736" name="Text Box 40">
            <a:extLst>
              <a:ext uri="{FF2B5EF4-FFF2-40B4-BE49-F238E27FC236}">
                <a16:creationId xmlns:a16="http://schemas.microsoft.com/office/drawing/2014/main" id="{B58FF122-266B-462D-B56F-0AE3B1A87F54}"/>
              </a:ext>
            </a:extLst>
          </p:cNvPr>
          <p:cNvSpPr txBox="1">
            <a:spLocks noChangeArrowheads="1"/>
          </p:cNvSpPr>
          <p:nvPr/>
        </p:nvSpPr>
        <p:spPr bwMode="auto">
          <a:xfrm>
            <a:off x="2355850" y="1733550"/>
            <a:ext cx="5934075" cy="1747838"/>
          </a:xfrm>
          <a:prstGeom prst="rect">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Our original (noiseless data) QP had </a:t>
            </a:r>
            <a:r>
              <a:rPr lang="en-US" altLang="en-US" i="1"/>
              <a:t>m+1 </a:t>
            </a:r>
            <a:r>
              <a:rPr lang="en-US" altLang="en-US"/>
              <a:t>variables: </a:t>
            </a:r>
            <a:r>
              <a:rPr lang="en-US" altLang="en-US" i="1"/>
              <a:t>w</a:t>
            </a:r>
            <a:r>
              <a:rPr lang="en-US" altLang="en-US" i="1" baseline="-25000"/>
              <a:t>1</a:t>
            </a:r>
            <a:r>
              <a:rPr lang="en-US" altLang="en-US" i="1"/>
              <a:t>, w</a:t>
            </a:r>
            <a:r>
              <a:rPr lang="en-US" altLang="en-US" i="1" baseline="-25000"/>
              <a:t>2</a:t>
            </a:r>
            <a:r>
              <a:rPr lang="en-US" altLang="en-US" i="1"/>
              <a:t>, … w</a:t>
            </a:r>
            <a:r>
              <a:rPr lang="en-US" altLang="en-US" i="1" baseline="-25000"/>
              <a:t>m</a:t>
            </a:r>
            <a:r>
              <a:rPr lang="en-US" altLang="en-US" i="1"/>
              <a:t>, </a:t>
            </a:r>
            <a:r>
              <a:rPr lang="en-US" altLang="en-US"/>
              <a:t>and</a:t>
            </a:r>
            <a:r>
              <a:rPr lang="en-US" altLang="en-US" i="1"/>
              <a:t> b.</a:t>
            </a:r>
          </a:p>
          <a:p>
            <a:pPr>
              <a:spcBef>
                <a:spcPct val="50000"/>
              </a:spcBef>
            </a:pPr>
            <a:r>
              <a:rPr lang="en-US" altLang="en-US"/>
              <a:t>Our new (noisy data) QP has </a:t>
            </a:r>
            <a:r>
              <a:rPr lang="en-US" altLang="en-US" i="1"/>
              <a:t>m+1+R </a:t>
            </a:r>
            <a:r>
              <a:rPr lang="en-US" altLang="en-US"/>
              <a:t>variables: </a:t>
            </a:r>
            <a:r>
              <a:rPr lang="en-US" altLang="en-US" i="1"/>
              <a:t>w</a:t>
            </a:r>
            <a:r>
              <a:rPr lang="en-US" altLang="en-US" i="1" baseline="-25000"/>
              <a:t>1</a:t>
            </a:r>
            <a:r>
              <a:rPr lang="en-US" altLang="en-US" i="1"/>
              <a:t>, w</a:t>
            </a:r>
            <a:r>
              <a:rPr lang="en-US" altLang="en-US" i="1" baseline="-25000"/>
              <a:t>2</a:t>
            </a:r>
            <a:r>
              <a:rPr lang="en-US" altLang="en-US" i="1"/>
              <a:t>, … w</a:t>
            </a:r>
            <a:r>
              <a:rPr lang="en-US" altLang="en-US" i="1" baseline="-25000"/>
              <a:t>m</a:t>
            </a:r>
            <a:r>
              <a:rPr lang="en-US" altLang="en-US" i="1"/>
              <a:t>, b, </a:t>
            </a:r>
            <a:r>
              <a:rPr lang="en-US" altLang="en-US" i="1">
                <a:latin typeface="Symbol" panose="05050102010706020507" pitchFamily="18" charset="2"/>
              </a:rPr>
              <a:t>e</a:t>
            </a:r>
            <a:r>
              <a:rPr lang="en-US" altLang="en-US" i="1" baseline="-25000"/>
              <a:t>k </a:t>
            </a:r>
            <a:r>
              <a:rPr lang="en-US" altLang="en-US" i="1"/>
              <a:t>, </a:t>
            </a:r>
            <a:r>
              <a:rPr lang="en-US" altLang="en-US" i="1">
                <a:latin typeface="Symbol" panose="05050102010706020507" pitchFamily="18" charset="2"/>
              </a:rPr>
              <a:t>e</a:t>
            </a:r>
            <a:r>
              <a:rPr lang="en-US" altLang="en-US" i="1" baseline="-25000"/>
              <a:t>1 </a:t>
            </a:r>
            <a:r>
              <a:rPr lang="en-US" altLang="en-US" i="1"/>
              <a:t>,… </a:t>
            </a:r>
            <a:r>
              <a:rPr lang="en-US" altLang="en-US" i="1">
                <a:latin typeface="Symbol" panose="05050102010706020507" pitchFamily="18" charset="2"/>
              </a:rPr>
              <a:t>e</a:t>
            </a:r>
            <a:r>
              <a:rPr lang="en-US" altLang="en-US" i="1" baseline="-25000"/>
              <a:t>R </a:t>
            </a:r>
            <a:endParaRPr lang="en-US" altLang="en-US" i="1"/>
          </a:p>
        </p:txBody>
      </p:sp>
      <p:sp>
        <p:nvSpPr>
          <p:cNvPr id="669737" name="AutoShape 41">
            <a:extLst>
              <a:ext uri="{FF2B5EF4-FFF2-40B4-BE49-F238E27FC236}">
                <a16:creationId xmlns:a16="http://schemas.microsoft.com/office/drawing/2014/main" id="{4BA1B734-2663-40B2-B794-4B86417F465F}"/>
              </a:ext>
            </a:extLst>
          </p:cNvPr>
          <p:cNvSpPr>
            <a:spLocks noChangeArrowheads="1"/>
          </p:cNvSpPr>
          <p:nvPr/>
        </p:nvSpPr>
        <p:spPr bwMode="auto">
          <a:xfrm>
            <a:off x="5780088" y="377825"/>
            <a:ext cx="1863725" cy="727075"/>
          </a:xfrm>
          <a:prstGeom prst="wedgeRectCallout">
            <a:avLst>
              <a:gd name="adj1" fmla="val 46167"/>
              <a:gd name="adj2" fmla="val 154366"/>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i="1"/>
              <a:t>m </a:t>
            </a:r>
            <a:r>
              <a:rPr lang="en-US" altLang="en-US" sz="2000"/>
              <a:t>= # input dimensions</a:t>
            </a:r>
          </a:p>
        </p:txBody>
      </p:sp>
      <p:sp>
        <p:nvSpPr>
          <p:cNvPr id="669740" name="Rectangle 44">
            <a:extLst>
              <a:ext uri="{FF2B5EF4-FFF2-40B4-BE49-F238E27FC236}">
                <a16:creationId xmlns:a16="http://schemas.microsoft.com/office/drawing/2014/main" id="{D0FB8CE5-3959-496A-82ED-97A368BBDBF3}"/>
              </a:ext>
            </a:extLst>
          </p:cNvPr>
          <p:cNvSpPr>
            <a:spLocks noChangeArrowheads="1"/>
          </p:cNvSpPr>
          <p:nvPr/>
        </p:nvSpPr>
        <p:spPr bwMode="auto">
          <a:xfrm>
            <a:off x="4267200" y="3957638"/>
            <a:ext cx="4573588"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How many constraints will we have? </a:t>
            </a:r>
            <a:r>
              <a:rPr lang="en-US" altLang="en-US" i="1">
                <a:solidFill>
                  <a:srgbClr val="990099"/>
                </a:solidFill>
              </a:rPr>
              <a:t>R</a:t>
            </a:r>
          </a:p>
          <a:p>
            <a:pPr>
              <a:buFontTx/>
              <a:buNone/>
            </a:pPr>
            <a:r>
              <a:rPr lang="en-US" altLang="en-US"/>
              <a:t>What should they be?</a:t>
            </a:r>
          </a:p>
          <a:p>
            <a:pPr>
              <a:buFontTx/>
              <a:buNone/>
            </a:pPr>
            <a:r>
              <a:rPr lang="en-US" altLang="en-US" b="1" i="1">
                <a:solidFill>
                  <a:schemeClr val="hlink"/>
                </a:solidFill>
              </a:rPr>
              <a:t>w</a:t>
            </a:r>
            <a:r>
              <a:rPr lang="en-US" altLang="en-US" i="1">
                <a:solidFill>
                  <a:schemeClr val="hlink"/>
                </a:solidFill>
              </a:rPr>
              <a:t> . </a:t>
            </a:r>
            <a:r>
              <a:rPr lang="en-US" altLang="en-US" b="1" i="1">
                <a:solidFill>
                  <a:schemeClr val="hlink"/>
                </a:solidFill>
              </a:rPr>
              <a:t>x</a:t>
            </a:r>
            <a:r>
              <a:rPr lang="en-US" altLang="en-US" i="1" baseline="-25000">
                <a:solidFill>
                  <a:schemeClr val="hlink"/>
                </a:solidFill>
              </a:rPr>
              <a:t>k</a:t>
            </a:r>
            <a:r>
              <a:rPr lang="en-US" altLang="en-US" i="1">
                <a:solidFill>
                  <a:schemeClr val="hlink"/>
                </a:solidFill>
              </a:rPr>
              <a:t> + b &gt;= 1-</a:t>
            </a:r>
            <a:r>
              <a:rPr lang="en-US" altLang="en-US" i="1">
                <a:solidFill>
                  <a:schemeClr val="hlink"/>
                </a:solidFill>
                <a:latin typeface="Symbol" panose="05050102010706020507" pitchFamily="18" charset="2"/>
              </a:rPr>
              <a:t>e</a:t>
            </a:r>
            <a:r>
              <a:rPr lang="en-US" altLang="en-US" i="1" baseline="-25000">
                <a:solidFill>
                  <a:schemeClr val="hlink"/>
                </a:solidFill>
              </a:rPr>
              <a:t>k</a:t>
            </a:r>
            <a:r>
              <a:rPr lang="en-US" altLang="en-US" i="1">
                <a:solidFill>
                  <a:schemeClr val="hlink"/>
                </a:solidFill>
              </a:rPr>
              <a:t> if y</a:t>
            </a:r>
            <a:r>
              <a:rPr lang="en-US" altLang="en-US" i="1" baseline="-25000">
                <a:solidFill>
                  <a:schemeClr val="hlink"/>
                </a:solidFill>
              </a:rPr>
              <a:t>k</a:t>
            </a:r>
            <a:r>
              <a:rPr lang="en-US" altLang="en-US" i="1">
                <a:solidFill>
                  <a:schemeClr val="hlink"/>
                </a:solidFill>
              </a:rPr>
              <a:t> = 1</a:t>
            </a:r>
          </a:p>
          <a:p>
            <a:pPr>
              <a:buFontTx/>
              <a:buNone/>
            </a:pPr>
            <a:r>
              <a:rPr lang="en-US" altLang="en-US" b="1" i="1">
                <a:solidFill>
                  <a:schemeClr val="folHlink"/>
                </a:solidFill>
              </a:rPr>
              <a:t>w</a:t>
            </a:r>
            <a:r>
              <a:rPr lang="en-US" altLang="en-US" i="1">
                <a:solidFill>
                  <a:schemeClr val="folHlink"/>
                </a:solidFill>
              </a:rPr>
              <a:t> . </a:t>
            </a:r>
            <a:r>
              <a:rPr lang="en-US" altLang="en-US" b="1" i="1">
                <a:solidFill>
                  <a:schemeClr val="folHlink"/>
                </a:solidFill>
              </a:rPr>
              <a:t>x</a:t>
            </a:r>
            <a:r>
              <a:rPr lang="en-US" altLang="en-US" i="1" baseline="-25000">
                <a:solidFill>
                  <a:schemeClr val="folHlink"/>
                </a:solidFill>
              </a:rPr>
              <a:t>k</a:t>
            </a:r>
            <a:r>
              <a:rPr lang="en-US" altLang="en-US" i="1">
                <a:solidFill>
                  <a:schemeClr val="folHlink"/>
                </a:solidFill>
              </a:rPr>
              <a:t> + b &lt;= -1+</a:t>
            </a:r>
            <a:r>
              <a:rPr lang="en-US" altLang="en-US" i="1">
                <a:solidFill>
                  <a:schemeClr val="folHlink"/>
                </a:solidFill>
                <a:latin typeface="Symbol" panose="05050102010706020507" pitchFamily="18" charset="2"/>
              </a:rPr>
              <a:t>e</a:t>
            </a:r>
            <a:r>
              <a:rPr lang="en-US" altLang="en-US" i="1" baseline="-25000">
                <a:solidFill>
                  <a:schemeClr val="folHlink"/>
                </a:solidFill>
              </a:rPr>
              <a:t>k</a:t>
            </a:r>
            <a:r>
              <a:rPr lang="en-US" altLang="en-US" i="1">
                <a:solidFill>
                  <a:schemeClr val="folHlink"/>
                </a:solidFill>
              </a:rPr>
              <a:t> if y</a:t>
            </a:r>
            <a:r>
              <a:rPr lang="en-US" altLang="en-US" i="1" baseline="-25000">
                <a:solidFill>
                  <a:schemeClr val="folHlink"/>
                </a:solidFill>
              </a:rPr>
              <a:t>k</a:t>
            </a:r>
            <a:r>
              <a:rPr lang="en-US" altLang="en-US" i="1">
                <a:solidFill>
                  <a:schemeClr val="folHlink"/>
                </a:solidFill>
              </a:rPr>
              <a:t> = -1</a:t>
            </a:r>
            <a:endParaRPr lang="en-US" altLang="en-US" i="1">
              <a:solidFill>
                <a:srgbClr val="990099"/>
              </a:solidFill>
            </a:endParaRPr>
          </a:p>
        </p:txBody>
      </p:sp>
      <p:sp>
        <p:nvSpPr>
          <p:cNvPr id="669738" name="AutoShape 42">
            <a:extLst>
              <a:ext uri="{FF2B5EF4-FFF2-40B4-BE49-F238E27FC236}">
                <a16:creationId xmlns:a16="http://schemas.microsoft.com/office/drawing/2014/main" id="{A4E9E47C-F54B-4A3D-A671-35C4EF35A5B7}"/>
              </a:ext>
            </a:extLst>
          </p:cNvPr>
          <p:cNvSpPr>
            <a:spLocks noChangeArrowheads="1"/>
          </p:cNvSpPr>
          <p:nvPr/>
        </p:nvSpPr>
        <p:spPr bwMode="auto">
          <a:xfrm>
            <a:off x="7046913" y="4175125"/>
            <a:ext cx="1863725" cy="446088"/>
          </a:xfrm>
          <a:prstGeom prst="wedgeRectCallout">
            <a:avLst>
              <a:gd name="adj1" fmla="val -28111"/>
              <a:gd name="adj2" fmla="val -221176"/>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2000" i="1"/>
              <a:t>R</a:t>
            </a:r>
            <a:r>
              <a:rPr lang="en-US" altLang="en-US" sz="2000"/>
              <a:t>= # records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4">
            <a:extLst>
              <a:ext uri="{FF2B5EF4-FFF2-40B4-BE49-F238E27FC236}">
                <a16:creationId xmlns:a16="http://schemas.microsoft.com/office/drawing/2014/main" id="{BFD997E2-0D38-49A3-ADDC-3900745691C5}"/>
              </a:ext>
            </a:extLst>
          </p:cNvPr>
          <p:cNvSpPr>
            <a:spLocks noGrp="1"/>
          </p:cNvSpPr>
          <p:nvPr>
            <p:ph type="ftr" sz="quarter" idx="10"/>
          </p:nvPr>
        </p:nvSpPr>
        <p:spPr/>
        <p:txBody>
          <a:bodyPr/>
          <a:lstStyle/>
          <a:p>
            <a:r>
              <a:rPr lang="en-US" altLang="en-US"/>
              <a:t>Copyright © 2001, 2003, Andrew W. Moore</a:t>
            </a:r>
          </a:p>
        </p:txBody>
      </p:sp>
      <p:sp>
        <p:nvSpPr>
          <p:cNvPr id="670763" name="Rectangle 43">
            <a:extLst>
              <a:ext uri="{FF2B5EF4-FFF2-40B4-BE49-F238E27FC236}">
                <a16:creationId xmlns:a16="http://schemas.microsoft.com/office/drawing/2014/main" id="{DA1F3024-E4A5-4EE4-91D4-0F4C1175615D}"/>
              </a:ext>
            </a:extLst>
          </p:cNvPr>
          <p:cNvSpPr>
            <a:spLocks noChangeArrowheads="1"/>
          </p:cNvSpPr>
          <p:nvPr/>
        </p:nvSpPr>
        <p:spPr bwMode="auto">
          <a:xfrm>
            <a:off x="4267200" y="3957638"/>
            <a:ext cx="4573588"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How many constraints will we have? </a:t>
            </a:r>
            <a:r>
              <a:rPr lang="en-US" altLang="en-US" i="1">
                <a:solidFill>
                  <a:srgbClr val="990099"/>
                </a:solidFill>
              </a:rPr>
              <a:t>R</a:t>
            </a:r>
          </a:p>
          <a:p>
            <a:pPr>
              <a:buFontTx/>
              <a:buNone/>
            </a:pPr>
            <a:r>
              <a:rPr lang="en-US" altLang="en-US"/>
              <a:t>What should they be?</a:t>
            </a:r>
          </a:p>
          <a:p>
            <a:pPr>
              <a:buFontTx/>
              <a:buNone/>
            </a:pPr>
            <a:r>
              <a:rPr lang="en-US" altLang="en-US" b="1" i="1">
                <a:solidFill>
                  <a:schemeClr val="hlink"/>
                </a:solidFill>
              </a:rPr>
              <a:t>w</a:t>
            </a:r>
            <a:r>
              <a:rPr lang="en-US" altLang="en-US" i="1">
                <a:solidFill>
                  <a:schemeClr val="hlink"/>
                </a:solidFill>
              </a:rPr>
              <a:t> . </a:t>
            </a:r>
            <a:r>
              <a:rPr lang="en-US" altLang="en-US" b="1" i="1">
                <a:solidFill>
                  <a:schemeClr val="hlink"/>
                </a:solidFill>
              </a:rPr>
              <a:t>x</a:t>
            </a:r>
            <a:r>
              <a:rPr lang="en-US" altLang="en-US" i="1" baseline="-25000">
                <a:solidFill>
                  <a:schemeClr val="hlink"/>
                </a:solidFill>
              </a:rPr>
              <a:t>k</a:t>
            </a:r>
            <a:r>
              <a:rPr lang="en-US" altLang="en-US" i="1">
                <a:solidFill>
                  <a:schemeClr val="hlink"/>
                </a:solidFill>
              </a:rPr>
              <a:t> + b &gt;= 1-</a:t>
            </a:r>
            <a:r>
              <a:rPr lang="en-US" altLang="en-US" i="1">
                <a:solidFill>
                  <a:schemeClr val="hlink"/>
                </a:solidFill>
                <a:latin typeface="Symbol" panose="05050102010706020507" pitchFamily="18" charset="2"/>
              </a:rPr>
              <a:t>e</a:t>
            </a:r>
            <a:r>
              <a:rPr lang="en-US" altLang="en-US" i="1" baseline="-25000">
                <a:solidFill>
                  <a:schemeClr val="hlink"/>
                </a:solidFill>
              </a:rPr>
              <a:t>k</a:t>
            </a:r>
            <a:r>
              <a:rPr lang="en-US" altLang="en-US" i="1">
                <a:solidFill>
                  <a:schemeClr val="hlink"/>
                </a:solidFill>
              </a:rPr>
              <a:t> if y</a:t>
            </a:r>
            <a:r>
              <a:rPr lang="en-US" altLang="en-US" i="1" baseline="-25000">
                <a:solidFill>
                  <a:schemeClr val="hlink"/>
                </a:solidFill>
              </a:rPr>
              <a:t>k</a:t>
            </a:r>
            <a:r>
              <a:rPr lang="en-US" altLang="en-US" i="1">
                <a:solidFill>
                  <a:schemeClr val="hlink"/>
                </a:solidFill>
              </a:rPr>
              <a:t> = 1</a:t>
            </a:r>
          </a:p>
          <a:p>
            <a:pPr>
              <a:buFontTx/>
              <a:buNone/>
            </a:pPr>
            <a:r>
              <a:rPr lang="en-US" altLang="en-US" b="1" i="1">
                <a:solidFill>
                  <a:schemeClr val="folHlink"/>
                </a:solidFill>
              </a:rPr>
              <a:t>w</a:t>
            </a:r>
            <a:r>
              <a:rPr lang="en-US" altLang="en-US" i="1">
                <a:solidFill>
                  <a:schemeClr val="folHlink"/>
                </a:solidFill>
              </a:rPr>
              <a:t> . </a:t>
            </a:r>
            <a:r>
              <a:rPr lang="en-US" altLang="en-US" b="1" i="1">
                <a:solidFill>
                  <a:schemeClr val="folHlink"/>
                </a:solidFill>
              </a:rPr>
              <a:t>x</a:t>
            </a:r>
            <a:r>
              <a:rPr lang="en-US" altLang="en-US" i="1" baseline="-25000">
                <a:solidFill>
                  <a:schemeClr val="folHlink"/>
                </a:solidFill>
              </a:rPr>
              <a:t>k</a:t>
            </a:r>
            <a:r>
              <a:rPr lang="en-US" altLang="en-US" i="1">
                <a:solidFill>
                  <a:schemeClr val="folHlink"/>
                </a:solidFill>
              </a:rPr>
              <a:t> + b &lt;= -1+</a:t>
            </a:r>
            <a:r>
              <a:rPr lang="en-US" altLang="en-US" i="1">
                <a:solidFill>
                  <a:schemeClr val="folHlink"/>
                </a:solidFill>
                <a:latin typeface="Symbol" panose="05050102010706020507" pitchFamily="18" charset="2"/>
              </a:rPr>
              <a:t>e</a:t>
            </a:r>
            <a:r>
              <a:rPr lang="en-US" altLang="en-US" i="1" baseline="-25000">
                <a:solidFill>
                  <a:schemeClr val="folHlink"/>
                </a:solidFill>
              </a:rPr>
              <a:t>k</a:t>
            </a:r>
            <a:r>
              <a:rPr lang="en-US" altLang="en-US" i="1">
                <a:solidFill>
                  <a:schemeClr val="folHlink"/>
                </a:solidFill>
              </a:rPr>
              <a:t> if y</a:t>
            </a:r>
            <a:r>
              <a:rPr lang="en-US" altLang="en-US" i="1" baseline="-25000">
                <a:solidFill>
                  <a:schemeClr val="folHlink"/>
                </a:solidFill>
              </a:rPr>
              <a:t>k</a:t>
            </a:r>
            <a:r>
              <a:rPr lang="en-US" altLang="en-US" i="1">
                <a:solidFill>
                  <a:schemeClr val="folHlink"/>
                </a:solidFill>
              </a:rPr>
              <a:t> = -1</a:t>
            </a:r>
            <a:endParaRPr lang="en-US" altLang="en-US" i="1">
              <a:solidFill>
                <a:srgbClr val="990099"/>
              </a:solidFill>
            </a:endParaRPr>
          </a:p>
        </p:txBody>
      </p:sp>
      <p:sp>
        <p:nvSpPr>
          <p:cNvPr id="670722" name="Rectangle 2">
            <a:extLst>
              <a:ext uri="{FF2B5EF4-FFF2-40B4-BE49-F238E27FC236}">
                <a16:creationId xmlns:a16="http://schemas.microsoft.com/office/drawing/2014/main" id="{890BD80C-3C49-4337-B0E6-C2D02AA49336}"/>
              </a:ext>
            </a:extLst>
          </p:cNvPr>
          <p:cNvSpPr>
            <a:spLocks noGrp="1" noChangeArrowheads="1"/>
          </p:cNvSpPr>
          <p:nvPr>
            <p:ph type="title"/>
          </p:nvPr>
        </p:nvSpPr>
        <p:spPr/>
        <p:txBody>
          <a:bodyPr/>
          <a:lstStyle/>
          <a:p>
            <a:r>
              <a:rPr lang="en-US" altLang="en-US" sz="3600"/>
              <a:t>Learning Maximum Margin with Noise</a:t>
            </a:r>
          </a:p>
        </p:txBody>
      </p:sp>
      <p:sp>
        <p:nvSpPr>
          <p:cNvPr id="670723" name="Rectangle 3">
            <a:extLst>
              <a:ext uri="{FF2B5EF4-FFF2-40B4-BE49-F238E27FC236}">
                <a16:creationId xmlns:a16="http://schemas.microsoft.com/office/drawing/2014/main" id="{734F655A-FCD1-467B-B04D-EB180D67E1B2}"/>
              </a:ext>
            </a:extLst>
          </p:cNvPr>
          <p:cNvSpPr>
            <a:spLocks noGrp="1" noChangeArrowheads="1"/>
          </p:cNvSpPr>
          <p:nvPr>
            <p:ph type="body" sz="half" idx="1"/>
          </p:nvPr>
        </p:nvSpPr>
        <p:spPr>
          <a:xfrm>
            <a:off x="4595813" y="757238"/>
            <a:ext cx="4233862" cy="3052762"/>
          </a:xfrm>
        </p:spPr>
        <p:txBody>
          <a:bodyPr/>
          <a:lstStyle/>
          <a:p>
            <a:pPr>
              <a:buFontTx/>
              <a:buNone/>
            </a:pPr>
            <a:r>
              <a:rPr lang="en-US" altLang="en-US" sz="2400"/>
              <a:t>Given guess of </a:t>
            </a:r>
            <a:r>
              <a:rPr lang="en-US" altLang="en-US" sz="2400" b="1" i="1"/>
              <a:t>w</a:t>
            </a:r>
            <a:r>
              <a:rPr lang="en-US" altLang="en-US" sz="2400"/>
              <a:t> , </a:t>
            </a:r>
            <a:r>
              <a:rPr lang="en-US" altLang="en-US" sz="2400" i="1"/>
              <a:t>b</a:t>
            </a:r>
            <a:r>
              <a:rPr lang="en-US" altLang="en-US" sz="2400"/>
              <a:t> we can</a:t>
            </a:r>
          </a:p>
          <a:p>
            <a:r>
              <a:rPr lang="en-US" altLang="en-US" sz="2400"/>
              <a:t>Compute sum of distances of points to their correct zones</a:t>
            </a:r>
          </a:p>
          <a:p>
            <a:r>
              <a:rPr lang="en-US" altLang="en-US" sz="2400"/>
              <a:t>Compute the margin width</a:t>
            </a:r>
          </a:p>
          <a:p>
            <a:pPr>
              <a:buFontTx/>
              <a:buNone/>
            </a:pPr>
            <a:r>
              <a:rPr lang="en-US" altLang="en-US" sz="2400"/>
              <a:t>Assume </a:t>
            </a:r>
            <a:r>
              <a:rPr lang="en-US" altLang="en-US" sz="2400" i="1"/>
              <a:t>R</a:t>
            </a:r>
            <a:r>
              <a:rPr lang="en-US" altLang="en-US" sz="2400"/>
              <a:t> datapoints, each </a:t>
            </a:r>
            <a:r>
              <a:rPr lang="en-US" altLang="en-US" sz="2400" i="1"/>
              <a:t>(</a:t>
            </a:r>
            <a:r>
              <a:rPr lang="en-US" altLang="en-US" sz="2400" b="1" i="1"/>
              <a:t>x</a:t>
            </a:r>
            <a:r>
              <a:rPr lang="en-US" altLang="en-US" sz="2400" i="1" baseline="-25000"/>
              <a:t>k</a:t>
            </a:r>
            <a:r>
              <a:rPr lang="en-US" altLang="en-US" sz="2400" i="1"/>
              <a:t>,y</a:t>
            </a:r>
            <a:r>
              <a:rPr lang="en-US" altLang="en-US" sz="2400" i="1" baseline="-25000"/>
              <a:t>k</a:t>
            </a:r>
            <a:r>
              <a:rPr lang="en-US" altLang="en-US" sz="2400" i="1"/>
              <a:t>) </a:t>
            </a:r>
            <a:r>
              <a:rPr lang="en-US" altLang="en-US" sz="2400"/>
              <a:t>where </a:t>
            </a:r>
            <a:r>
              <a:rPr lang="en-US" altLang="en-US" sz="2400" i="1"/>
              <a:t>y</a:t>
            </a:r>
            <a:r>
              <a:rPr lang="en-US" altLang="en-US" sz="2400" i="1" baseline="-25000"/>
              <a:t>k</a:t>
            </a:r>
            <a:r>
              <a:rPr lang="en-US" altLang="en-US" sz="2400" i="1"/>
              <a:t> = +/- 1</a:t>
            </a:r>
          </a:p>
        </p:txBody>
      </p:sp>
      <p:sp>
        <p:nvSpPr>
          <p:cNvPr id="670724" name="Line 4">
            <a:extLst>
              <a:ext uri="{FF2B5EF4-FFF2-40B4-BE49-F238E27FC236}">
                <a16:creationId xmlns:a16="http://schemas.microsoft.com/office/drawing/2014/main" id="{695BBA23-8602-4D82-BABA-F67D34C7898B}"/>
              </a:ext>
            </a:extLst>
          </p:cNvPr>
          <p:cNvSpPr>
            <a:spLocks noChangeShapeType="1"/>
          </p:cNvSpPr>
          <p:nvPr/>
        </p:nvSpPr>
        <p:spPr bwMode="auto">
          <a:xfrm rot="-23199335">
            <a:off x="862013" y="1674813"/>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0725" name="Line 5">
            <a:extLst>
              <a:ext uri="{FF2B5EF4-FFF2-40B4-BE49-F238E27FC236}">
                <a16:creationId xmlns:a16="http://schemas.microsoft.com/office/drawing/2014/main" id="{0366335E-0566-4312-A779-EA260E70C9EF}"/>
              </a:ext>
            </a:extLst>
          </p:cNvPr>
          <p:cNvSpPr>
            <a:spLocks noChangeShapeType="1"/>
          </p:cNvSpPr>
          <p:nvPr/>
        </p:nvSpPr>
        <p:spPr bwMode="auto">
          <a:xfrm rot="-23199335">
            <a:off x="1008063" y="1965325"/>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0726" name="Line 6">
            <a:extLst>
              <a:ext uri="{FF2B5EF4-FFF2-40B4-BE49-F238E27FC236}">
                <a16:creationId xmlns:a16="http://schemas.microsoft.com/office/drawing/2014/main" id="{A82B8BFA-0A23-4E4B-8FC7-81CDBAE8A9EF}"/>
              </a:ext>
            </a:extLst>
          </p:cNvPr>
          <p:cNvSpPr>
            <a:spLocks noChangeShapeType="1"/>
          </p:cNvSpPr>
          <p:nvPr/>
        </p:nvSpPr>
        <p:spPr bwMode="auto">
          <a:xfrm rot="-23199335">
            <a:off x="1152525" y="2254250"/>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0727" name="Text Box 7">
            <a:extLst>
              <a:ext uri="{FF2B5EF4-FFF2-40B4-BE49-F238E27FC236}">
                <a16:creationId xmlns:a16="http://schemas.microsoft.com/office/drawing/2014/main" id="{8553EF11-5518-43FC-AE2E-C299CAE3DCBC}"/>
              </a:ext>
            </a:extLst>
          </p:cNvPr>
          <p:cNvSpPr txBox="1">
            <a:spLocks noChangeArrowheads="1"/>
          </p:cNvSpPr>
          <p:nvPr/>
        </p:nvSpPr>
        <p:spPr bwMode="auto">
          <a:xfrm rot="-1777892">
            <a:off x="169863" y="24034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70728" name="Text Box 8">
            <a:extLst>
              <a:ext uri="{FF2B5EF4-FFF2-40B4-BE49-F238E27FC236}">
                <a16:creationId xmlns:a16="http://schemas.microsoft.com/office/drawing/2014/main" id="{0BD968DF-5454-483A-B106-0C417BC38164}"/>
              </a:ext>
            </a:extLst>
          </p:cNvPr>
          <p:cNvSpPr txBox="1">
            <a:spLocks noChangeArrowheads="1"/>
          </p:cNvSpPr>
          <p:nvPr/>
        </p:nvSpPr>
        <p:spPr bwMode="auto">
          <a:xfrm rot="-1777892">
            <a:off x="323850" y="26733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70729" name="Text Box 9">
            <a:extLst>
              <a:ext uri="{FF2B5EF4-FFF2-40B4-BE49-F238E27FC236}">
                <a16:creationId xmlns:a16="http://schemas.microsoft.com/office/drawing/2014/main" id="{A9C50F76-FBFF-47CD-9684-E6A8CDB80444}"/>
              </a:ext>
            </a:extLst>
          </p:cNvPr>
          <p:cNvSpPr txBox="1">
            <a:spLocks noChangeArrowheads="1"/>
          </p:cNvSpPr>
          <p:nvPr/>
        </p:nvSpPr>
        <p:spPr bwMode="auto">
          <a:xfrm rot="-1777892">
            <a:off x="474663" y="291782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70730" name="Line 10">
            <a:extLst>
              <a:ext uri="{FF2B5EF4-FFF2-40B4-BE49-F238E27FC236}">
                <a16:creationId xmlns:a16="http://schemas.microsoft.com/office/drawing/2014/main" id="{29F6F351-E143-4FCF-BD01-4856CEFF276B}"/>
              </a:ext>
            </a:extLst>
          </p:cNvPr>
          <p:cNvSpPr>
            <a:spLocks noChangeShapeType="1"/>
          </p:cNvSpPr>
          <p:nvPr/>
        </p:nvSpPr>
        <p:spPr bwMode="auto">
          <a:xfrm>
            <a:off x="3740150" y="984250"/>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0731" name="Text Box 11">
            <a:extLst>
              <a:ext uri="{FF2B5EF4-FFF2-40B4-BE49-F238E27FC236}">
                <a16:creationId xmlns:a16="http://schemas.microsoft.com/office/drawing/2014/main" id="{BF137096-4533-445E-B857-E14E9573EC02}"/>
              </a:ext>
            </a:extLst>
          </p:cNvPr>
          <p:cNvSpPr txBox="1">
            <a:spLocks noChangeArrowheads="1"/>
          </p:cNvSpPr>
          <p:nvPr/>
        </p:nvSpPr>
        <p:spPr bwMode="auto">
          <a:xfrm>
            <a:off x="3890963" y="773113"/>
            <a:ext cx="646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endParaRPr lang="en-US" altLang="en-US" sz="2000"/>
          </a:p>
        </p:txBody>
      </p:sp>
      <p:sp>
        <p:nvSpPr>
          <p:cNvPr id="670732" name="Oval 12">
            <a:extLst>
              <a:ext uri="{FF2B5EF4-FFF2-40B4-BE49-F238E27FC236}">
                <a16:creationId xmlns:a16="http://schemas.microsoft.com/office/drawing/2014/main" id="{F1CE1A00-42B1-4790-B00E-717839CD3241}"/>
              </a:ext>
            </a:extLst>
          </p:cNvPr>
          <p:cNvSpPr>
            <a:spLocks noChangeArrowheads="1"/>
          </p:cNvSpPr>
          <p:nvPr/>
        </p:nvSpPr>
        <p:spPr bwMode="auto">
          <a:xfrm>
            <a:off x="3954463" y="232092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33" name="Oval 13">
            <a:extLst>
              <a:ext uri="{FF2B5EF4-FFF2-40B4-BE49-F238E27FC236}">
                <a16:creationId xmlns:a16="http://schemas.microsoft.com/office/drawing/2014/main" id="{33F78CAF-42B9-4142-840F-C9319EDF8521}"/>
              </a:ext>
            </a:extLst>
          </p:cNvPr>
          <p:cNvSpPr>
            <a:spLocks noChangeArrowheads="1"/>
          </p:cNvSpPr>
          <p:nvPr/>
        </p:nvSpPr>
        <p:spPr bwMode="auto">
          <a:xfrm>
            <a:off x="1574800" y="113188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70734" name="Object 14">
            <a:extLst>
              <a:ext uri="{FF2B5EF4-FFF2-40B4-BE49-F238E27FC236}">
                <a16:creationId xmlns:a16="http://schemas.microsoft.com/office/drawing/2014/main" id="{913726BC-36CE-4A4C-BA66-49D6960F9835}"/>
              </a:ext>
            </a:extLst>
          </p:cNvPr>
          <p:cNvGraphicFramePr>
            <a:graphicFrameLocks noChangeAspect="1"/>
          </p:cNvGraphicFramePr>
          <p:nvPr/>
        </p:nvGraphicFramePr>
        <p:xfrm>
          <a:off x="4040188" y="1031875"/>
          <a:ext cx="720725" cy="679450"/>
        </p:xfrm>
        <a:graphic>
          <a:graphicData uri="http://schemas.openxmlformats.org/presentationml/2006/ole">
            <mc:AlternateContent xmlns:mc="http://schemas.openxmlformats.org/markup-compatibility/2006">
              <mc:Choice xmlns:v="urn:schemas-microsoft-com:vml" Requires="v">
                <p:oleObj spid="_x0000_s670766" name="Equation" r:id="rId3" imgW="444240" imgH="419040" progId="Equation.3">
                  <p:embed/>
                </p:oleObj>
              </mc:Choice>
              <mc:Fallback>
                <p:oleObj name="Equation" r:id="rId3" imgW="444240" imgH="41904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1031875"/>
                        <a:ext cx="7207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0735" name="Oval 15">
            <a:extLst>
              <a:ext uri="{FF2B5EF4-FFF2-40B4-BE49-F238E27FC236}">
                <a16:creationId xmlns:a16="http://schemas.microsoft.com/office/drawing/2014/main" id="{ED848CF2-B2D5-4C4C-9DB7-1917CD6B748F}"/>
              </a:ext>
            </a:extLst>
          </p:cNvPr>
          <p:cNvSpPr>
            <a:spLocks noChangeArrowheads="1"/>
          </p:cNvSpPr>
          <p:nvPr/>
        </p:nvSpPr>
        <p:spPr bwMode="auto">
          <a:xfrm>
            <a:off x="706438" y="10033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36" name="Oval 16">
            <a:extLst>
              <a:ext uri="{FF2B5EF4-FFF2-40B4-BE49-F238E27FC236}">
                <a16:creationId xmlns:a16="http://schemas.microsoft.com/office/drawing/2014/main" id="{7A8D9761-92A9-424A-9390-F993D464806D}"/>
              </a:ext>
            </a:extLst>
          </p:cNvPr>
          <p:cNvSpPr>
            <a:spLocks noChangeArrowheads="1"/>
          </p:cNvSpPr>
          <p:nvPr/>
        </p:nvSpPr>
        <p:spPr bwMode="auto">
          <a:xfrm>
            <a:off x="1447800" y="20574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37" name="Oval 17">
            <a:extLst>
              <a:ext uri="{FF2B5EF4-FFF2-40B4-BE49-F238E27FC236}">
                <a16:creationId xmlns:a16="http://schemas.microsoft.com/office/drawing/2014/main" id="{A8BD9F76-D75D-424D-BCA8-879C53B1C933}"/>
              </a:ext>
            </a:extLst>
          </p:cNvPr>
          <p:cNvSpPr>
            <a:spLocks noChangeArrowheads="1"/>
          </p:cNvSpPr>
          <p:nvPr/>
        </p:nvSpPr>
        <p:spPr bwMode="auto">
          <a:xfrm>
            <a:off x="954088" y="13081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38" name="Oval 18">
            <a:extLst>
              <a:ext uri="{FF2B5EF4-FFF2-40B4-BE49-F238E27FC236}">
                <a16:creationId xmlns:a16="http://schemas.microsoft.com/office/drawing/2014/main" id="{BCBF39A0-821F-455E-AE7E-8BD2633F230D}"/>
              </a:ext>
            </a:extLst>
          </p:cNvPr>
          <p:cNvSpPr>
            <a:spLocks noChangeArrowheads="1"/>
          </p:cNvSpPr>
          <p:nvPr/>
        </p:nvSpPr>
        <p:spPr bwMode="auto">
          <a:xfrm>
            <a:off x="577850" y="2093913"/>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39" name="Oval 19">
            <a:extLst>
              <a:ext uri="{FF2B5EF4-FFF2-40B4-BE49-F238E27FC236}">
                <a16:creationId xmlns:a16="http://schemas.microsoft.com/office/drawing/2014/main" id="{AB2BA17B-C3FA-4821-AB55-AB6C7742553C}"/>
              </a:ext>
            </a:extLst>
          </p:cNvPr>
          <p:cNvSpPr>
            <a:spLocks noChangeArrowheads="1"/>
          </p:cNvSpPr>
          <p:nvPr/>
        </p:nvSpPr>
        <p:spPr bwMode="auto">
          <a:xfrm>
            <a:off x="3133725" y="121443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40" name="Oval 20">
            <a:extLst>
              <a:ext uri="{FF2B5EF4-FFF2-40B4-BE49-F238E27FC236}">
                <a16:creationId xmlns:a16="http://schemas.microsoft.com/office/drawing/2014/main" id="{65DE497C-6C3F-4BAA-972C-4706E269D642}"/>
              </a:ext>
            </a:extLst>
          </p:cNvPr>
          <p:cNvSpPr>
            <a:spLocks noChangeArrowheads="1"/>
          </p:cNvSpPr>
          <p:nvPr/>
        </p:nvSpPr>
        <p:spPr bwMode="auto">
          <a:xfrm>
            <a:off x="2787650" y="2125663"/>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41" name="Oval 21">
            <a:extLst>
              <a:ext uri="{FF2B5EF4-FFF2-40B4-BE49-F238E27FC236}">
                <a16:creationId xmlns:a16="http://schemas.microsoft.com/office/drawing/2014/main" id="{E8746EC4-8EF2-47A6-A932-D967572AB710}"/>
              </a:ext>
            </a:extLst>
          </p:cNvPr>
          <p:cNvSpPr>
            <a:spLocks noChangeArrowheads="1"/>
          </p:cNvSpPr>
          <p:nvPr/>
        </p:nvSpPr>
        <p:spPr bwMode="auto">
          <a:xfrm>
            <a:off x="3492500" y="236537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42" name="Oval 22">
            <a:extLst>
              <a:ext uri="{FF2B5EF4-FFF2-40B4-BE49-F238E27FC236}">
                <a16:creationId xmlns:a16="http://schemas.microsoft.com/office/drawing/2014/main" id="{4B913ACE-DB78-4FE6-AEE7-782F0B04C8B2}"/>
              </a:ext>
            </a:extLst>
          </p:cNvPr>
          <p:cNvSpPr>
            <a:spLocks noChangeArrowheads="1"/>
          </p:cNvSpPr>
          <p:nvPr/>
        </p:nvSpPr>
        <p:spPr bwMode="auto">
          <a:xfrm>
            <a:off x="1495425" y="306228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43" name="Oval 23">
            <a:extLst>
              <a:ext uri="{FF2B5EF4-FFF2-40B4-BE49-F238E27FC236}">
                <a16:creationId xmlns:a16="http://schemas.microsoft.com/office/drawing/2014/main" id="{C92A1A5A-6E92-487A-A86E-62E23D1BABFC}"/>
              </a:ext>
            </a:extLst>
          </p:cNvPr>
          <p:cNvSpPr>
            <a:spLocks noChangeArrowheads="1"/>
          </p:cNvSpPr>
          <p:nvPr/>
        </p:nvSpPr>
        <p:spPr bwMode="auto">
          <a:xfrm>
            <a:off x="2427288" y="301783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44" name="Oval 24">
            <a:extLst>
              <a:ext uri="{FF2B5EF4-FFF2-40B4-BE49-F238E27FC236}">
                <a16:creationId xmlns:a16="http://schemas.microsoft.com/office/drawing/2014/main" id="{687CE329-E1C3-4FD7-8F3B-AE8615443AB1}"/>
              </a:ext>
            </a:extLst>
          </p:cNvPr>
          <p:cNvSpPr>
            <a:spLocks noChangeArrowheads="1"/>
          </p:cNvSpPr>
          <p:nvPr/>
        </p:nvSpPr>
        <p:spPr bwMode="auto">
          <a:xfrm>
            <a:off x="4160838" y="2093913"/>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45" name="Rectangle 25">
            <a:extLst>
              <a:ext uri="{FF2B5EF4-FFF2-40B4-BE49-F238E27FC236}">
                <a16:creationId xmlns:a16="http://schemas.microsoft.com/office/drawing/2014/main" id="{7E532571-4D27-4E5D-8AD2-530595DA6E7C}"/>
              </a:ext>
            </a:extLst>
          </p:cNvPr>
          <p:cNvSpPr>
            <a:spLocks noChangeArrowheads="1"/>
          </p:cNvSpPr>
          <p:nvPr/>
        </p:nvSpPr>
        <p:spPr bwMode="auto">
          <a:xfrm>
            <a:off x="292100" y="3946525"/>
            <a:ext cx="42338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What should our quadratic optimization criterion be?</a:t>
            </a:r>
          </a:p>
          <a:p>
            <a:pPr>
              <a:buFontTx/>
              <a:buNone/>
            </a:pPr>
            <a:r>
              <a:rPr lang="en-US" altLang="en-US">
                <a:solidFill>
                  <a:srgbClr val="990099"/>
                </a:solidFill>
              </a:rPr>
              <a:t>Minimize</a:t>
            </a:r>
            <a:endParaRPr lang="en-US" altLang="en-US" b="1" i="1">
              <a:solidFill>
                <a:srgbClr val="990099"/>
              </a:solidFill>
            </a:endParaRPr>
          </a:p>
        </p:txBody>
      </p:sp>
      <p:sp>
        <p:nvSpPr>
          <p:cNvPr id="670747" name="Oval 27">
            <a:extLst>
              <a:ext uri="{FF2B5EF4-FFF2-40B4-BE49-F238E27FC236}">
                <a16:creationId xmlns:a16="http://schemas.microsoft.com/office/drawing/2014/main" id="{4CF85DF0-7503-4C6B-9FF9-6F99BD6581EB}"/>
              </a:ext>
            </a:extLst>
          </p:cNvPr>
          <p:cNvSpPr>
            <a:spLocks noChangeArrowheads="1"/>
          </p:cNvSpPr>
          <p:nvPr/>
        </p:nvSpPr>
        <p:spPr bwMode="auto">
          <a:xfrm>
            <a:off x="2438400" y="914400"/>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48" name="Oval 28">
            <a:extLst>
              <a:ext uri="{FF2B5EF4-FFF2-40B4-BE49-F238E27FC236}">
                <a16:creationId xmlns:a16="http://schemas.microsoft.com/office/drawing/2014/main" id="{F3004422-62F7-4326-AC2B-6A0604804DCE}"/>
              </a:ext>
            </a:extLst>
          </p:cNvPr>
          <p:cNvSpPr>
            <a:spLocks noChangeArrowheads="1"/>
          </p:cNvSpPr>
          <p:nvPr/>
        </p:nvSpPr>
        <p:spPr bwMode="auto">
          <a:xfrm>
            <a:off x="1143000" y="1066800"/>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0749" name="Oval 29">
            <a:extLst>
              <a:ext uri="{FF2B5EF4-FFF2-40B4-BE49-F238E27FC236}">
                <a16:creationId xmlns:a16="http://schemas.microsoft.com/office/drawing/2014/main" id="{5309229E-EFC7-4A1E-ADBA-3B876ECCA767}"/>
              </a:ext>
            </a:extLst>
          </p:cNvPr>
          <p:cNvSpPr>
            <a:spLocks noChangeArrowheads="1"/>
          </p:cNvSpPr>
          <p:nvPr/>
        </p:nvSpPr>
        <p:spPr bwMode="auto">
          <a:xfrm>
            <a:off x="2911475" y="319563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70750" name="Object 30">
            <a:extLst>
              <a:ext uri="{FF2B5EF4-FFF2-40B4-BE49-F238E27FC236}">
                <a16:creationId xmlns:a16="http://schemas.microsoft.com/office/drawing/2014/main" id="{5AFAA7EF-7647-4088-9C3A-CF1DE8D36227}"/>
              </a:ext>
            </a:extLst>
          </p:cNvPr>
          <p:cNvGraphicFramePr>
            <a:graphicFrameLocks noChangeAspect="1"/>
          </p:cNvGraphicFramePr>
          <p:nvPr/>
        </p:nvGraphicFramePr>
        <p:xfrm>
          <a:off x="1631950" y="4865688"/>
          <a:ext cx="2387600" cy="1054100"/>
        </p:xfrm>
        <a:graphic>
          <a:graphicData uri="http://schemas.openxmlformats.org/presentationml/2006/ole">
            <mc:AlternateContent xmlns:mc="http://schemas.openxmlformats.org/markup-compatibility/2006">
              <mc:Choice xmlns:v="urn:schemas-microsoft-com:vml" Requires="v">
                <p:oleObj spid="_x0000_s670767" name="Equation" r:id="rId5" imgW="977760" imgH="431640" progId="Equation.3">
                  <p:embed/>
                </p:oleObj>
              </mc:Choice>
              <mc:Fallback>
                <p:oleObj name="Equation" r:id="rId5" imgW="977760" imgH="43164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4865688"/>
                        <a:ext cx="2387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0751" name="Line 31">
            <a:extLst>
              <a:ext uri="{FF2B5EF4-FFF2-40B4-BE49-F238E27FC236}">
                <a16:creationId xmlns:a16="http://schemas.microsoft.com/office/drawing/2014/main" id="{E9813F05-AFE6-48C6-8443-5AFD76BC0034}"/>
              </a:ext>
            </a:extLst>
          </p:cNvPr>
          <p:cNvSpPr>
            <a:spLocks noChangeShapeType="1"/>
          </p:cNvSpPr>
          <p:nvPr/>
        </p:nvSpPr>
        <p:spPr bwMode="auto">
          <a:xfrm flipH="1" flipV="1">
            <a:off x="2201863" y="1736725"/>
            <a:ext cx="741362" cy="149860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52" name="Text Box 32">
            <a:extLst>
              <a:ext uri="{FF2B5EF4-FFF2-40B4-BE49-F238E27FC236}">
                <a16:creationId xmlns:a16="http://schemas.microsoft.com/office/drawing/2014/main" id="{0879A86B-1BAD-4B0C-ADBF-9B9BEB3B8240}"/>
              </a:ext>
            </a:extLst>
          </p:cNvPr>
          <p:cNvSpPr txBox="1">
            <a:spLocks noChangeArrowheads="1"/>
          </p:cNvSpPr>
          <p:nvPr/>
        </p:nvSpPr>
        <p:spPr bwMode="auto">
          <a:xfrm>
            <a:off x="2825750" y="2425700"/>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hlink"/>
                </a:solidFill>
                <a:latin typeface="Symbol" panose="05050102010706020507" pitchFamily="18" charset="2"/>
              </a:rPr>
              <a:t>e</a:t>
            </a:r>
            <a:r>
              <a:rPr lang="en-US" altLang="en-US" i="1" baseline="-25000">
                <a:solidFill>
                  <a:schemeClr val="hlink"/>
                </a:solidFill>
              </a:rPr>
              <a:t>7</a:t>
            </a:r>
            <a:r>
              <a:rPr lang="en-US" altLang="en-US" i="1">
                <a:solidFill>
                  <a:schemeClr val="hlink"/>
                </a:solidFill>
              </a:rPr>
              <a:t> </a:t>
            </a:r>
          </a:p>
        </p:txBody>
      </p:sp>
      <p:sp>
        <p:nvSpPr>
          <p:cNvPr id="670753" name="Line 33">
            <a:extLst>
              <a:ext uri="{FF2B5EF4-FFF2-40B4-BE49-F238E27FC236}">
                <a16:creationId xmlns:a16="http://schemas.microsoft.com/office/drawing/2014/main" id="{5663C2B4-A6C3-48C7-9C86-5347B0F1F344}"/>
              </a:ext>
            </a:extLst>
          </p:cNvPr>
          <p:cNvSpPr>
            <a:spLocks noChangeShapeType="1"/>
          </p:cNvSpPr>
          <p:nvPr/>
        </p:nvSpPr>
        <p:spPr bwMode="auto">
          <a:xfrm flipH="1" flipV="1">
            <a:off x="2322513" y="1652588"/>
            <a:ext cx="750887" cy="1500187"/>
          </a:xfrm>
          <a:prstGeom prst="line">
            <a:avLst/>
          </a:prstGeom>
          <a:noFill/>
          <a:ln w="12700">
            <a:solidFill>
              <a:schemeClr va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54" name="Line 34">
            <a:extLst>
              <a:ext uri="{FF2B5EF4-FFF2-40B4-BE49-F238E27FC236}">
                <a16:creationId xmlns:a16="http://schemas.microsoft.com/office/drawing/2014/main" id="{C87EF81E-C200-4091-AA53-E24E4145073D}"/>
              </a:ext>
            </a:extLst>
          </p:cNvPr>
          <p:cNvSpPr>
            <a:spLocks noChangeShapeType="1"/>
          </p:cNvSpPr>
          <p:nvPr/>
        </p:nvSpPr>
        <p:spPr bwMode="auto">
          <a:xfrm flipH="1" flipV="1">
            <a:off x="2484438" y="960438"/>
            <a:ext cx="528637" cy="110172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55" name="Text Box 35">
            <a:extLst>
              <a:ext uri="{FF2B5EF4-FFF2-40B4-BE49-F238E27FC236}">
                <a16:creationId xmlns:a16="http://schemas.microsoft.com/office/drawing/2014/main" id="{777C8120-6E67-4305-AE2D-88043E95A51D}"/>
              </a:ext>
            </a:extLst>
          </p:cNvPr>
          <p:cNvSpPr txBox="1">
            <a:spLocks noChangeArrowheads="1"/>
          </p:cNvSpPr>
          <p:nvPr/>
        </p:nvSpPr>
        <p:spPr bwMode="auto">
          <a:xfrm>
            <a:off x="2660650" y="1019175"/>
            <a:ext cx="692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folHlink"/>
                </a:solidFill>
                <a:latin typeface="Symbol" panose="05050102010706020507" pitchFamily="18" charset="2"/>
              </a:rPr>
              <a:t>e</a:t>
            </a:r>
            <a:r>
              <a:rPr lang="en-US" altLang="en-US" i="1" baseline="-25000">
                <a:solidFill>
                  <a:schemeClr val="folHlink"/>
                </a:solidFill>
              </a:rPr>
              <a:t>11</a:t>
            </a:r>
            <a:r>
              <a:rPr lang="en-US" altLang="en-US" i="1">
                <a:solidFill>
                  <a:schemeClr val="folHlink"/>
                </a:solidFill>
              </a:rPr>
              <a:t> </a:t>
            </a:r>
          </a:p>
        </p:txBody>
      </p:sp>
      <p:sp>
        <p:nvSpPr>
          <p:cNvPr id="670756" name="Line 36">
            <a:extLst>
              <a:ext uri="{FF2B5EF4-FFF2-40B4-BE49-F238E27FC236}">
                <a16:creationId xmlns:a16="http://schemas.microsoft.com/office/drawing/2014/main" id="{70DA8148-9E33-4D26-9339-4632406703EC}"/>
              </a:ext>
            </a:extLst>
          </p:cNvPr>
          <p:cNvSpPr>
            <a:spLocks noChangeShapeType="1"/>
          </p:cNvSpPr>
          <p:nvPr/>
        </p:nvSpPr>
        <p:spPr bwMode="auto">
          <a:xfrm flipH="1" flipV="1">
            <a:off x="2603500" y="890588"/>
            <a:ext cx="541338" cy="1149350"/>
          </a:xfrm>
          <a:prstGeom prst="line">
            <a:avLst/>
          </a:prstGeom>
          <a:noFill/>
          <a:ln w="12700">
            <a:solidFill>
              <a:schemeClr val="fo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57" name="Line 37">
            <a:extLst>
              <a:ext uri="{FF2B5EF4-FFF2-40B4-BE49-F238E27FC236}">
                <a16:creationId xmlns:a16="http://schemas.microsoft.com/office/drawing/2014/main" id="{F5E72334-8DEB-4CBB-B894-82B85988A9E6}"/>
              </a:ext>
            </a:extLst>
          </p:cNvPr>
          <p:cNvSpPr>
            <a:spLocks noChangeShapeType="1"/>
          </p:cNvSpPr>
          <p:nvPr/>
        </p:nvSpPr>
        <p:spPr bwMode="auto">
          <a:xfrm flipH="1" flipV="1">
            <a:off x="1206500" y="1136650"/>
            <a:ext cx="704850" cy="14652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58" name="Text Box 38">
            <a:extLst>
              <a:ext uri="{FF2B5EF4-FFF2-40B4-BE49-F238E27FC236}">
                <a16:creationId xmlns:a16="http://schemas.microsoft.com/office/drawing/2014/main" id="{4A6687BB-D118-4AB2-B70E-D0CB1BF41016}"/>
              </a:ext>
            </a:extLst>
          </p:cNvPr>
          <p:cNvSpPr txBox="1">
            <a:spLocks noChangeArrowheads="1"/>
          </p:cNvSpPr>
          <p:nvPr/>
        </p:nvSpPr>
        <p:spPr bwMode="auto">
          <a:xfrm>
            <a:off x="1524000" y="1241425"/>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folHlink"/>
                </a:solidFill>
                <a:latin typeface="Symbol" panose="05050102010706020507" pitchFamily="18" charset="2"/>
              </a:rPr>
              <a:t>e</a:t>
            </a:r>
            <a:r>
              <a:rPr lang="en-US" altLang="en-US" i="1" baseline="-25000">
                <a:solidFill>
                  <a:schemeClr val="folHlink"/>
                </a:solidFill>
              </a:rPr>
              <a:t>2</a:t>
            </a:r>
            <a:r>
              <a:rPr lang="en-US" altLang="en-US" i="1">
                <a:solidFill>
                  <a:schemeClr val="folHlink"/>
                </a:solidFill>
              </a:rPr>
              <a:t> </a:t>
            </a:r>
          </a:p>
        </p:txBody>
      </p:sp>
      <p:sp>
        <p:nvSpPr>
          <p:cNvPr id="670759" name="Line 39">
            <a:extLst>
              <a:ext uri="{FF2B5EF4-FFF2-40B4-BE49-F238E27FC236}">
                <a16:creationId xmlns:a16="http://schemas.microsoft.com/office/drawing/2014/main" id="{F0A4658F-D009-4003-9270-0AA895970C7C}"/>
              </a:ext>
            </a:extLst>
          </p:cNvPr>
          <p:cNvSpPr>
            <a:spLocks noChangeShapeType="1"/>
          </p:cNvSpPr>
          <p:nvPr/>
        </p:nvSpPr>
        <p:spPr bwMode="auto">
          <a:xfrm flipH="1" flipV="1">
            <a:off x="1336675" y="1054100"/>
            <a:ext cx="693738" cy="1500188"/>
          </a:xfrm>
          <a:prstGeom prst="line">
            <a:avLst/>
          </a:prstGeom>
          <a:noFill/>
          <a:ln w="12700">
            <a:solidFill>
              <a:schemeClr val="fo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60" name="Text Box 40">
            <a:extLst>
              <a:ext uri="{FF2B5EF4-FFF2-40B4-BE49-F238E27FC236}">
                <a16:creationId xmlns:a16="http://schemas.microsoft.com/office/drawing/2014/main" id="{19F18299-C43C-490F-8192-EC4DDBFDFDE3}"/>
              </a:ext>
            </a:extLst>
          </p:cNvPr>
          <p:cNvSpPr txBox="1">
            <a:spLocks noChangeArrowheads="1"/>
          </p:cNvSpPr>
          <p:nvPr/>
        </p:nvSpPr>
        <p:spPr bwMode="auto">
          <a:xfrm>
            <a:off x="481013" y="6081713"/>
            <a:ext cx="5884862" cy="485775"/>
          </a:xfrm>
          <a:prstGeom prst="rect">
            <a:avLst/>
          </a:prstGeom>
          <a:solidFill>
            <a:srgbClr val="FFCCFF"/>
          </a:solidFill>
          <a:ln w="28575" algn="ctr">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solidFill>
                  <a:schemeClr val="hlink"/>
                </a:solidFill>
              </a:rPr>
              <a:t>There’s a bug in this QP. Can you spot it?</a:t>
            </a:r>
            <a:endParaRPr lang="en-US" altLang="en-US" i="1">
              <a:solidFill>
                <a:schemeClr val="hlink"/>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4">
            <a:extLst>
              <a:ext uri="{FF2B5EF4-FFF2-40B4-BE49-F238E27FC236}">
                <a16:creationId xmlns:a16="http://schemas.microsoft.com/office/drawing/2014/main" id="{D6150B4B-A674-402A-B842-74F3A916C664}"/>
              </a:ext>
            </a:extLst>
          </p:cNvPr>
          <p:cNvSpPr>
            <a:spLocks noGrp="1"/>
          </p:cNvSpPr>
          <p:nvPr>
            <p:ph type="ftr" sz="quarter" idx="10"/>
          </p:nvPr>
        </p:nvSpPr>
        <p:spPr/>
        <p:txBody>
          <a:bodyPr/>
          <a:lstStyle/>
          <a:p>
            <a:r>
              <a:rPr lang="en-US" altLang="en-US"/>
              <a:t>Copyright © 2001, 2003, Andrew W. Moore</a:t>
            </a:r>
          </a:p>
        </p:txBody>
      </p:sp>
      <p:sp>
        <p:nvSpPr>
          <p:cNvPr id="671746" name="Rectangle 2">
            <a:extLst>
              <a:ext uri="{FF2B5EF4-FFF2-40B4-BE49-F238E27FC236}">
                <a16:creationId xmlns:a16="http://schemas.microsoft.com/office/drawing/2014/main" id="{45D87EA5-8EFA-4243-94F1-8B09D4DABCAA}"/>
              </a:ext>
            </a:extLst>
          </p:cNvPr>
          <p:cNvSpPr>
            <a:spLocks noGrp="1" noChangeArrowheads="1"/>
          </p:cNvSpPr>
          <p:nvPr>
            <p:ph type="title"/>
          </p:nvPr>
        </p:nvSpPr>
        <p:spPr/>
        <p:txBody>
          <a:bodyPr/>
          <a:lstStyle/>
          <a:p>
            <a:r>
              <a:rPr lang="en-US" altLang="en-US" sz="3600"/>
              <a:t>Learning Maximum Margin with Noise</a:t>
            </a:r>
          </a:p>
        </p:txBody>
      </p:sp>
      <p:sp>
        <p:nvSpPr>
          <p:cNvPr id="671747" name="Rectangle 3">
            <a:extLst>
              <a:ext uri="{FF2B5EF4-FFF2-40B4-BE49-F238E27FC236}">
                <a16:creationId xmlns:a16="http://schemas.microsoft.com/office/drawing/2014/main" id="{E11F915D-A4D8-468B-83E6-F82214724883}"/>
              </a:ext>
            </a:extLst>
          </p:cNvPr>
          <p:cNvSpPr>
            <a:spLocks noGrp="1" noChangeArrowheads="1"/>
          </p:cNvSpPr>
          <p:nvPr>
            <p:ph type="body" sz="half" idx="1"/>
          </p:nvPr>
        </p:nvSpPr>
        <p:spPr>
          <a:xfrm>
            <a:off x="4595813" y="757238"/>
            <a:ext cx="4233862" cy="3052762"/>
          </a:xfrm>
        </p:spPr>
        <p:txBody>
          <a:bodyPr/>
          <a:lstStyle/>
          <a:p>
            <a:pPr>
              <a:buFontTx/>
              <a:buNone/>
            </a:pPr>
            <a:r>
              <a:rPr lang="en-US" altLang="en-US" sz="2400"/>
              <a:t>Given guess of </a:t>
            </a:r>
            <a:r>
              <a:rPr lang="en-US" altLang="en-US" sz="2400" b="1" i="1"/>
              <a:t>w</a:t>
            </a:r>
            <a:r>
              <a:rPr lang="en-US" altLang="en-US" sz="2400"/>
              <a:t> , </a:t>
            </a:r>
            <a:r>
              <a:rPr lang="en-US" altLang="en-US" sz="2400" i="1"/>
              <a:t>b</a:t>
            </a:r>
            <a:r>
              <a:rPr lang="en-US" altLang="en-US" sz="2400"/>
              <a:t> we can</a:t>
            </a:r>
          </a:p>
          <a:p>
            <a:r>
              <a:rPr lang="en-US" altLang="en-US" sz="2400"/>
              <a:t>Compute sum of distances of points to their correct zones</a:t>
            </a:r>
          </a:p>
          <a:p>
            <a:r>
              <a:rPr lang="en-US" altLang="en-US" sz="2400"/>
              <a:t>Compute the margin width</a:t>
            </a:r>
          </a:p>
          <a:p>
            <a:pPr>
              <a:buFontTx/>
              <a:buNone/>
            </a:pPr>
            <a:r>
              <a:rPr lang="en-US" altLang="en-US" sz="2400"/>
              <a:t>Assume </a:t>
            </a:r>
            <a:r>
              <a:rPr lang="en-US" altLang="en-US" sz="2400" i="1"/>
              <a:t>R</a:t>
            </a:r>
            <a:r>
              <a:rPr lang="en-US" altLang="en-US" sz="2400"/>
              <a:t> datapoints, each </a:t>
            </a:r>
            <a:r>
              <a:rPr lang="en-US" altLang="en-US" sz="2400" i="1"/>
              <a:t>(</a:t>
            </a:r>
            <a:r>
              <a:rPr lang="en-US" altLang="en-US" sz="2400" b="1" i="1"/>
              <a:t>x</a:t>
            </a:r>
            <a:r>
              <a:rPr lang="en-US" altLang="en-US" sz="2400" i="1" baseline="-25000"/>
              <a:t>k</a:t>
            </a:r>
            <a:r>
              <a:rPr lang="en-US" altLang="en-US" sz="2400" i="1"/>
              <a:t>,y</a:t>
            </a:r>
            <a:r>
              <a:rPr lang="en-US" altLang="en-US" sz="2400" i="1" baseline="-25000"/>
              <a:t>k</a:t>
            </a:r>
            <a:r>
              <a:rPr lang="en-US" altLang="en-US" sz="2400" i="1"/>
              <a:t>) </a:t>
            </a:r>
            <a:r>
              <a:rPr lang="en-US" altLang="en-US" sz="2400"/>
              <a:t>where </a:t>
            </a:r>
            <a:r>
              <a:rPr lang="en-US" altLang="en-US" sz="2400" i="1"/>
              <a:t>y</a:t>
            </a:r>
            <a:r>
              <a:rPr lang="en-US" altLang="en-US" sz="2400" i="1" baseline="-25000"/>
              <a:t>k</a:t>
            </a:r>
            <a:r>
              <a:rPr lang="en-US" altLang="en-US" sz="2400" i="1"/>
              <a:t> = +/- 1</a:t>
            </a:r>
          </a:p>
        </p:txBody>
      </p:sp>
      <p:sp>
        <p:nvSpPr>
          <p:cNvPr id="671748" name="Line 4">
            <a:extLst>
              <a:ext uri="{FF2B5EF4-FFF2-40B4-BE49-F238E27FC236}">
                <a16:creationId xmlns:a16="http://schemas.microsoft.com/office/drawing/2014/main" id="{3EB15E6B-8AE8-43DC-86EF-6809975E602F}"/>
              </a:ext>
            </a:extLst>
          </p:cNvPr>
          <p:cNvSpPr>
            <a:spLocks noChangeShapeType="1"/>
          </p:cNvSpPr>
          <p:nvPr/>
        </p:nvSpPr>
        <p:spPr bwMode="auto">
          <a:xfrm rot="-23199335">
            <a:off x="862013" y="1674813"/>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1749" name="Line 5">
            <a:extLst>
              <a:ext uri="{FF2B5EF4-FFF2-40B4-BE49-F238E27FC236}">
                <a16:creationId xmlns:a16="http://schemas.microsoft.com/office/drawing/2014/main" id="{83B094A7-EFDD-4756-8CBA-9E5DF46A71E2}"/>
              </a:ext>
            </a:extLst>
          </p:cNvPr>
          <p:cNvSpPr>
            <a:spLocks noChangeShapeType="1"/>
          </p:cNvSpPr>
          <p:nvPr/>
        </p:nvSpPr>
        <p:spPr bwMode="auto">
          <a:xfrm rot="-23199335">
            <a:off x="1008063" y="1965325"/>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1750" name="Line 6">
            <a:extLst>
              <a:ext uri="{FF2B5EF4-FFF2-40B4-BE49-F238E27FC236}">
                <a16:creationId xmlns:a16="http://schemas.microsoft.com/office/drawing/2014/main" id="{46DF1333-B7CC-41D6-B207-7D27AF4A5AA4}"/>
              </a:ext>
            </a:extLst>
          </p:cNvPr>
          <p:cNvSpPr>
            <a:spLocks noChangeShapeType="1"/>
          </p:cNvSpPr>
          <p:nvPr/>
        </p:nvSpPr>
        <p:spPr bwMode="auto">
          <a:xfrm rot="-23199335">
            <a:off x="1152525" y="2254250"/>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1751" name="Text Box 7">
            <a:extLst>
              <a:ext uri="{FF2B5EF4-FFF2-40B4-BE49-F238E27FC236}">
                <a16:creationId xmlns:a16="http://schemas.microsoft.com/office/drawing/2014/main" id="{105D188F-6658-4601-8BE9-B583DD58D1C8}"/>
              </a:ext>
            </a:extLst>
          </p:cNvPr>
          <p:cNvSpPr txBox="1">
            <a:spLocks noChangeArrowheads="1"/>
          </p:cNvSpPr>
          <p:nvPr/>
        </p:nvSpPr>
        <p:spPr bwMode="auto">
          <a:xfrm rot="-1777892">
            <a:off x="169863" y="240347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hlink"/>
                </a:solidFill>
              </a:rPr>
              <a:t>wx+b=1</a:t>
            </a:r>
          </a:p>
        </p:txBody>
      </p:sp>
      <p:sp>
        <p:nvSpPr>
          <p:cNvPr id="671752" name="Text Box 8">
            <a:extLst>
              <a:ext uri="{FF2B5EF4-FFF2-40B4-BE49-F238E27FC236}">
                <a16:creationId xmlns:a16="http://schemas.microsoft.com/office/drawing/2014/main" id="{B0F70CAD-D681-438B-AB48-05873E304AAC}"/>
              </a:ext>
            </a:extLst>
          </p:cNvPr>
          <p:cNvSpPr txBox="1">
            <a:spLocks noChangeArrowheads="1"/>
          </p:cNvSpPr>
          <p:nvPr/>
        </p:nvSpPr>
        <p:spPr bwMode="auto">
          <a:xfrm rot="-1777892">
            <a:off x="323850" y="267335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t>wx+b=0</a:t>
            </a:r>
          </a:p>
        </p:txBody>
      </p:sp>
      <p:sp>
        <p:nvSpPr>
          <p:cNvPr id="671753" name="Text Box 9">
            <a:extLst>
              <a:ext uri="{FF2B5EF4-FFF2-40B4-BE49-F238E27FC236}">
                <a16:creationId xmlns:a16="http://schemas.microsoft.com/office/drawing/2014/main" id="{C57AE855-08A9-42EB-B2E1-D0D8E8B51A1F}"/>
              </a:ext>
            </a:extLst>
          </p:cNvPr>
          <p:cNvSpPr txBox="1">
            <a:spLocks noChangeArrowheads="1"/>
          </p:cNvSpPr>
          <p:nvPr/>
        </p:nvSpPr>
        <p:spPr bwMode="auto">
          <a:xfrm rot="-1777892">
            <a:off x="474663" y="291782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400">
                <a:solidFill>
                  <a:schemeClr val="folHlink"/>
                </a:solidFill>
              </a:rPr>
              <a:t>wx+b=-1</a:t>
            </a:r>
          </a:p>
        </p:txBody>
      </p:sp>
      <p:sp>
        <p:nvSpPr>
          <p:cNvPr id="671754" name="Line 10">
            <a:extLst>
              <a:ext uri="{FF2B5EF4-FFF2-40B4-BE49-F238E27FC236}">
                <a16:creationId xmlns:a16="http://schemas.microsoft.com/office/drawing/2014/main" id="{6EB04BB7-DB8D-443C-80CE-89FCD7CB61AB}"/>
              </a:ext>
            </a:extLst>
          </p:cNvPr>
          <p:cNvSpPr>
            <a:spLocks noChangeShapeType="1"/>
          </p:cNvSpPr>
          <p:nvPr/>
        </p:nvSpPr>
        <p:spPr bwMode="auto">
          <a:xfrm>
            <a:off x="3740150" y="984250"/>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1755" name="Text Box 11">
            <a:extLst>
              <a:ext uri="{FF2B5EF4-FFF2-40B4-BE49-F238E27FC236}">
                <a16:creationId xmlns:a16="http://schemas.microsoft.com/office/drawing/2014/main" id="{BE1DF264-5D9A-4736-ADDE-9E7BCCE068E8}"/>
              </a:ext>
            </a:extLst>
          </p:cNvPr>
          <p:cNvSpPr txBox="1">
            <a:spLocks noChangeArrowheads="1"/>
          </p:cNvSpPr>
          <p:nvPr/>
        </p:nvSpPr>
        <p:spPr bwMode="auto">
          <a:xfrm>
            <a:off x="3890963" y="773113"/>
            <a:ext cx="6461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i="1"/>
              <a:t>M =</a:t>
            </a:r>
            <a:endParaRPr lang="en-US" altLang="en-US" sz="2000"/>
          </a:p>
        </p:txBody>
      </p:sp>
      <p:sp>
        <p:nvSpPr>
          <p:cNvPr id="671756" name="Oval 12">
            <a:extLst>
              <a:ext uri="{FF2B5EF4-FFF2-40B4-BE49-F238E27FC236}">
                <a16:creationId xmlns:a16="http://schemas.microsoft.com/office/drawing/2014/main" id="{B71A84FB-C403-4334-A104-F712551A8F76}"/>
              </a:ext>
            </a:extLst>
          </p:cNvPr>
          <p:cNvSpPr>
            <a:spLocks noChangeArrowheads="1"/>
          </p:cNvSpPr>
          <p:nvPr/>
        </p:nvSpPr>
        <p:spPr bwMode="auto">
          <a:xfrm>
            <a:off x="3954463" y="232092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57" name="Oval 13">
            <a:extLst>
              <a:ext uri="{FF2B5EF4-FFF2-40B4-BE49-F238E27FC236}">
                <a16:creationId xmlns:a16="http://schemas.microsoft.com/office/drawing/2014/main" id="{9E316A17-DEAE-4B79-8DB1-332A40411EA3}"/>
              </a:ext>
            </a:extLst>
          </p:cNvPr>
          <p:cNvSpPr>
            <a:spLocks noChangeArrowheads="1"/>
          </p:cNvSpPr>
          <p:nvPr/>
        </p:nvSpPr>
        <p:spPr bwMode="auto">
          <a:xfrm>
            <a:off x="1574800" y="113188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71758" name="Object 14">
            <a:extLst>
              <a:ext uri="{FF2B5EF4-FFF2-40B4-BE49-F238E27FC236}">
                <a16:creationId xmlns:a16="http://schemas.microsoft.com/office/drawing/2014/main" id="{D0DC36F1-D0E0-4171-B479-FC76CACCE4D9}"/>
              </a:ext>
            </a:extLst>
          </p:cNvPr>
          <p:cNvGraphicFramePr>
            <a:graphicFrameLocks noChangeAspect="1"/>
          </p:cNvGraphicFramePr>
          <p:nvPr/>
        </p:nvGraphicFramePr>
        <p:xfrm>
          <a:off x="4040188" y="1031875"/>
          <a:ext cx="720725" cy="679450"/>
        </p:xfrm>
        <a:graphic>
          <a:graphicData uri="http://schemas.openxmlformats.org/presentationml/2006/ole">
            <mc:AlternateContent xmlns:mc="http://schemas.openxmlformats.org/markup-compatibility/2006">
              <mc:Choice xmlns:v="urn:schemas-microsoft-com:vml" Requires="v">
                <p:oleObj spid="_x0000_s671787" name="Equation" r:id="rId3" imgW="444240" imgH="419040" progId="Equation.3">
                  <p:embed/>
                </p:oleObj>
              </mc:Choice>
              <mc:Fallback>
                <p:oleObj name="Equation" r:id="rId3" imgW="444240" imgH="41904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1031875"/>
                        <a:ext cx="7207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1759" name="Oval 15">
            <a:extLst>
              <a:ext uri="{FF2B5EF4-FFF2-40B4-BE49-F238E27FC236}">
                <a16:creationId xmlns:a16="http://schemas.microsoft.com/office/drawing/2014/main" id="{60E46B6C-AFC3-4FCE-B81A-D2308B582E7D}"/>
              </a:ext>
            </a:extLst>
          </p:cNvPr>
          <p:cNvSpPr>
            <a:spLocks noChangeArrowheads="1"/>
          </p:cNvSpPr>
          <p:nvPr/>
        </p:nvSpPr>
        <p:spPr bwMode="auto">
          <a:xfrm>
            <a:off x="706438" y="10033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60" name="Oval 16">
            <a:extLst>
              <a:ext uri="{FF2B5EF4-FFF2-40B4-BE49-F238E27FC236}">
                <a16:creationId xmlns:a16="http://schemas.microsoft.com/office/drawing/2014/main" id="{E0200885-8519-483C-B40F-63AC619CB827}"/>
              </a:ext>
            </a:extLst>
          </p:cNvPr>
          <p:cNvSpPr>
            <a:spLocks noChangeArrowheads="1"/>
          </p:cNvSpPr>
          <p:nvPr/>
        </p:nvSpPr>
        <p:spPr bwMode="auto">
          <a:xfrm>
            <a:off x="1447800" y="20574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61" name="Oval 17">
            <a:extLst>
              <a:ext uri="{FF2B5EF4-FFF2-40B4-BE49-F238E27FC236}">
                <a16:creationId xmlns:a16="http://schemas.microsoft.com/office/drawing/2014/main" id="{E71C8760-22CC-4217-8B52-DA7E4C08A224}"/>
              </a:ext>
            </a:extLst>
          </p:cNvPr>
          <p:cNvSpPr>
            <a:spLocks noChangeArrowheads="1"/>
          </p:cNvSpPr>
          <p:nvPr/>
        </p:nvSpPr>
        <p:spPr bwMode="auto">
          <a:xfrm>
            <a:off x="954088" y="1308100"/>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62" name="Oval 18">
            <a:extLst>
              <a:ext uri="{FF2B5EF4-FFF2-40B4-BE49-F238E27FC236}">
                <a16:creationId xmlns:a16="http://schemas.microsoft.com/office/drawing/2014/main" id="{7EB19970-FE6B-444D-88C2-B7C4601E57E7}"/>
              </a:ext>
            </a:extLst>
          </p:cNvPr>
          <p:cNvSpPr>
            <a:spLocks noChangeArrowheads="1"/>
          </p:cNvSpPr>
          <p:nvPr/>
        </p:nvSpPr>
        <p:spPr bwMode="auto">
          <a:xfrm>
            <a:off x="577850" y="2093913"/>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63" name="Oval 19">
            <a:extLst>
              <a:ext uri="{FF2B5EF4-FFF2-40B4-BE49-F238E27FC236}">
                <a16:creationId xmlns:a16="http://schemas.microsoft.com/office/drawing/2014/main" id="{E2C39735-C60A-4E26-B410-B09A5DC3553E}"/>
              </a:ext>
            </a:extLst>
          </p:cNvPr>
          <p:cNvSpPr>
            <a:spLocks noChangeArrowheads="1"/>
          </p:cNvSpPr>
          <p:nvPr/>
        </p:nvSpPr>
        <p:spPr bwMode="auto">
          <a:xfrm>
            <a:off x="3133725" y="121443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64" name="Oval 20">
            <a:extLst>
              <a:ext uri="{FF2B5EF4-FFF2-40B4-BE49-F238E27FC236}">
                <a16:creationId xmlns:a16="http://schemas.microsoft.com/office/drawing/2014/main" id="{C2E05079-2AC9-4296-9183-D081EC441C5F}"/>
              </a:ext>
            </a:extLst>
          </p:cNvPr>
          <p:cNvSpPr>
            <a:spLocks noChangeArrowheads="1"/>
          </p:cNvSpPr>
          <p:nvPr/>
        </p:nvSpPr>
        <p:spPr bwMode="auto">
          <a:xfrm>
            <a:off x="2787650" y="2125663"/>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65" name="Oval 21">
            <a:extLst>
              <a:ext uri="{FF2B5EF4-FFF2-40B4-BE49-F238E27FC236}">
                <a16:creationId xmlns:a16="http://schemas.microsoft.com/office/drawing/2014/main" id="{4BC986AC-2C4E-4BD0-96F0-6F2AFC448472}"/>
              </a:ext>
            </a:extLst>
          </p:cNvPr>
          <p:cNvSpPr>
            <a:spLocks noChangeArrowheads="1"/>
          </p:cNvSpPr>
          <p:nvPr/>
        </p:nvSpPr>
        <p:spPr bwMode="auto">
          <a:xfrm>
            <a:off x="3492500" y="2365375"/>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66" name="Oval 22">
            <a:extLst>
              <a:ext uri="{FF2B5EF4-FFF2-40B4-BE49-F238E27FC236}">
                <a16:creationId xmlns:a16="http://schemas.microsoft.com/office/drawing/2014/main" id="{F77024A2-2697-49D1-B579-45889BB9876C}"/>
              </a:ext>
            </a:extLst>
          </p:cNvPr>
          <p:cNvSpPr>
            <a:spLocks noChangeArrowheads="1"/>
          </p:cNvSpPr>
          <p:nvPr/>
        </p:nvSpPr>
        <p:spPr bwMode="auto">
          <a:xfrm>
            <a:off x="1495425" y="306228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67" name="Oval 23">
            <a:extLst>
              <a:ext uri="{FF2B5EF4-FFF2-40B4-BE49-F238E27FC236}">
                <a16:creationId xmlns:a16="http://schemas.microsoft.com/office/drawing/2014/main" id="{AD7462BF-C987-468C-9731-8602B3BC0F3F}"/>
              </a:ext>
            </a:extLst>
          </p:cNvPr>
          <p:cNvSpPr>
            <a:spLocks noChangeArrowheads="1"/>
          </p:cNvSpPr>
          <p:nvPr/>
        </p:nvSpPr>
        <p:spPr bwMode="auto">
          <a:xfrm>
            <a:off x="2427288" y="3017838"/>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68" name="Oval 24">
            <a:extLst>
              <a:ext uri="{FF2B5EF4-FFF2-40B4-BE49-F238E27FC236}">
                <a16:creationId xmlns:a16="http://schemas.microsoft.com/office/drawing/2014/main" id="{0F594A89-81F7-442D-B5B4-0533C20404A4}"/>
              </a:ext>
            </a:extLst>
          </p:cNvPr>
          <p:cNvSpPr>
            <a:spLocks noChangeArrowheads="1"/>
          </p:cNvSpPr>
          <p:nvPr/>
        </p:nvSpPr>
        <p:spPr bwMode="auto">
          <a:xfrm>
            <a:off x="4160838" y="2093913"/>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69" name="Rectangle 25">
            <a:extLst>
              <a:ext uri="{FF2B5EF4-FFF2-40B4-BE49-F238E27FC236}">
                <a16:creationId xmlns:a16="http://schemas.microsoft.com/office/drawing/2014/main" id="{1107133E-0036-4E69-AB39-796EA71F250F}"/>
              </a:ext>
            </a:extLst>
          </p:cNvPr>
          <p:cNvSpPr>
            <a:spLocks noChangeArrowheads="1"/>
          </p:cNvSpPr>
          <p:nvPr/>
        </p:nvSpPr>
        <p:spPr bwMode="auto">
          <a:xfrm>
            <a:off x="292100" y="3946525"/>
            <a:ext cx="42338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What should our quadratic optimization criterion be?</a:t>
            </a:r>
          </a:p>
          <a:p>
            <a:pPr>
              <a:buFontTx/>
              <a:buNone/>
            </a:pPr>
            <a:r>
              <a:rPr lang="en-US" altLang="en-US">
                <a:solidFill>
                  <a:srgbClr val="990099"/>
                </a:solidFill>
              </a:rPr>
              <a:t>Minimize</a:t>
            </a:r>
            <a:endParaRPr lang="en-US" altLang="en-US" b="1" i="1">
              <a:solidFill>
                <a:srgbClr val="990099"/>
              </a:solidFill>
            </a:endParaRPr>
          </a:p>
        </p:txBody>
      </p:sp>
      <p:sp>
        <p:nvSpPr>
          <p:cNvPr id="671770" name="Rectangle 26">
            <a:extLst>
              <a:ext uri="{FF2B5EF4-FFF2-40B4-BE49-F238E27FC236}">
                <a16:creationId xmlns:a16="http://schemas.microsoft.com/office/drawing/2014/main" id="{3A4CB0C7-AA64-4FE7-A330-EA4481BDC090}"/>
              </a:ext>
            </a:extLst>
          </p:cNvPr>
          <p:cNvSpPr>
            <a:spLocks noChangeArrowheads="1"/>
          </p:cNvSpPr>
          <p:nvPr/>
        </p:nvSpPr>
        <p:spPr bwMode="auto">
          <a:xfrm>
            <a:off x="4267200" y="3957638"/>
            <a:ext cx="4573588"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400">
                <a:solidFill>
                  <a:schemeClr val="tx1"/>
                </a:solidFill>
                <a:latin typeface="Tahoma" panose="020B0604030504040204" pitchFamily="34" charset="0"/>
              </a:defRPr>
            </a:lvl2pPr>
            <a:lvl3pPr marL="1143000" indent="-228600">
              <a:spcBef>
                <a:spcPct val="20000"/>
              </a:spcBef>
              <a:buChar char="•"/>
              <a:defRPr sz="2000">
                <a:solidFill>
                  <a:schemeClr val="tx1"/>
                </a:solidFill>
                <a:latin typeface="Tahoma" panose="020B0604030504040204" pitchFamily="34" charset="0"/>
              </a:defRPr>
            </a:lvl3pPr>
            <a:lvl4pPr marL="1600200" indent="-228600">
              <a:spcBef>
                <a:spcPct val="20000"/>
              </a:spcBef>
              <a:buChar char="•"/>
              <a:defRPr>
                <a:solidFill>
                  <a:schemeClr val="tx1"/>
                </a:solidFill>
                <a:latin typeface="Tahoma" panose="020B0604030504040204" pitchFamily="34" charset="0"/>
              </a:defRPr>
            </a:lvl4pPr>
            <a:lvl5pPr marL="2057400" indent="-228600">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a:solidFill>
                  <a:schemeClr val="tx1"/>
                </a:solidFill>
                <a:latin typeface="Tahoma" panose="020B0604030504040204" pitchFamily="34" charset="0"/>
              </a:defRPr>
            </a:lvl9pPr>
          </a:lstStyle>
          <a:p>
            <a:pPr>
              <a:buFontTx/>
              <a:buNone/>
            </a:pPr>
            <a:r>
              <a:rPr lang="en-US" altLang="en-US"/>
              <a:t>How many constraints will we have? </a:t>
            </a:r>
            <a:r>
              <a:rPr lang="en-US" altLang="en-US" i="1">
                <a:solidFill>
                  <a:srgbClr val="990099"/>
                </a:solidFill>
              </a:rPr>
              <a:t>2R</a:t>
            </a:r>
          </a:p>
          <a:p>
            <a:pPr>
              <a:buFontTx/>
              <a:buNone/>
            </a:pPr>
            <a:r>
              <a:rPr lang="en-US" altLang="en-US"/>
              <a:t>What should they be?</a:t>
            </a:r>
          </a:p>
          <a:p>
            <a:pPr>
              <a:buFontTx/>
              <a:buNone/>
            </a:pPr>
            <a:r>
              <a:rPr lang="en-US" altLang="en-US" b="1" i="1">
                <a:solidFill>
                  <a:schemeClr val="hlink"/>
                </a:solidFill>
              </a:rPr>
              <a:t>w</a:t>
            </a:r>
            <a:r>
              <a:rPr lang="en-US" altLang="en-US" i="1">
                <a:solidFill>
                  <a:schemeClr val="hlink"/>
                </a:solidFill>
              </a:rPr>
              <a:t> . </a:t>
            </a:r>
            <a:r>
              <a:rPr lang="en-US" altLang="en-US" b="1" i="1">
                <a:solidFill>
                  <a:schemeClr val="hlink"/>
                </a:solidFill>
              </a:rPr>
              <a:t>x</a:t>
            </a:r>
            <a:r>
              <a:rPr lang="en-US" altLang="en-US" i="1" baseline="-25000">
                <a:solidFill>
                  <a:schemeClr val="hlink"/>
                </a:solidFill>
              </a:rPr>
              <a:t>k</a:t>
            </a:r>
            <a:r>
              <a:rPr lang="en-US" altLang="en-US" i="1">
                <a:solidFill>
                  <a:schemeClr val="hlink"/>
                </a:solidFill>
              </a:rPr>
              <a:t> + b &gt;= 1-</a:t>
            </a:r>
            <a:r>
              <a:rPr lang="en-US" altLang="en-US" i="1">
                <a:solidFill>
                  <a:schemeClr val="hlink"/>
                </a:solidFill>
                <a:latin typeface="Symbol" panose="05050102010706020507" pitchFamily="18" charset="2"/>
              </a:rPr>
              <a:t>e</a:t>
            </a:r>
            <a:r>
              <a:rPr lang="en-US" altLang="en-US" i="1" baseline="-25000">
                <a:solidFill>
                  <a:schemeClr val="hlink"/>
                </a:solidFill>
              </a:rPr>
              <a:t>k</a:t>
            </a:r>
            <a:r>
              <a:rPr lang="en-US" altLang="en-US" i="1">
                <a:solidFill>
                  <a:schemeClr val="hlink"/>
                </a:solidFill>
              </a:rPr>
              <a:t> if y</a:t>
            </a:r>
            <a:r>
              <a:rPr lang="en-US" altLang="en-US" i="1" baseline="-25000">
                <a:solidFill>
                  <a:schemeClr val="hlink"/>
                </a:solidFill>
              </a:rPr>
              <a:t>k</a:t>
            </a:r>
            <a:r>
              <a:rPr lang="en-US" altLang="en-US" i="1">
                <a:solidFill>
                  <a:schemeClr val="hlink"/>
                </a:solidFill>
              </a:rPr>
              <a:t> = 1</a:t>
            </a:r>
          </a:p>
          <a:p>
            <a:pPr>
              <a:buFontTx/>
              <a:buNone/>
            </a:pPr>
            <a:r>
              <a:rPr lang="en-US" altLang="en-US" b="1" i="1">
                <a:solidFill>
                  <a:schemeClr val="folHlink"/>
                </a:solidFill>
              </a:rPr>
              <a:t>w</a:t>
            </a:r>
            <a:r>
              <a:rPr lang="en-US" altLang="en-US" i="1">
                <a:solidFill>
                  <a:schemeClr val="folHlink"/>
                </a:solidFill>
              </a:rPr>
              <a:t> . </a:t>
            </a:r>
            <a:r>
              <a:rPr lang="en-US" altLang="en-US" b="1" i="1">
                <a:solidFill>
                  <a:schemeClr val="folHlink"/>
                </a:solidFill>
              </a:rPr>
              <a:t>x</a:t>
            </a:r>
            <a:r>
              <a:rPr lang="en-US" altLang="en-US" i="1" baseline="-25000">
                <a:solidFill>
                  <a:schemeClr val="folHlink"/>
                </a:solidFill>
              </a:rPr>
              <a:t>k</a:t>
            </a:r>
            <a:r>
              <a:rPr lang="en-US" altLang="en-US" i="1">
                <a:solidFill>
                  <a:schemeClr val="folHlink"/>
                </a:solidFill>
              </a:rPr>
              <a:t> + b &lt;= -1+</a:t>
            </a:r>
            <a:r>
              <a:rPr lang="en-US" altLang="en-US" i="1">
                <a:solidFill>
                  <a:schemeClr val="folHlink"/>
                </a:solidFill>
                <a:latin typeface="Symbol" panose="05050102010706020507" pitchFamily="18" charset="2"/>
              </a:rPr>
              <a:t>e</a:t>
            </a:r>
            <a:r>
              <a:rPr lang="en-US" altLang="en-US" i="1" baseline="-25000">
                <a:solidFill>
                  <a:schemeClr val="folHlink"/>
                </a:solidFill>
              </a:rPr>
              <a:t>k</a:t>
            </a:r>
            <a:r>
              <a:rPr lang="en-US" altLang="en-US" i="1">
                <a:solidFill>
                  <a:schemeClr val="folHlink"/>
                </a:solidFill>
              </a:rPr>
              <a:t> if y</a:t>
            </a:r>
            <a:r>
              <a:rPr lang="en-US" altLang="en-US" i="1" baseline="-25000">
                <a:solidFill>
                  <a:schemeClr val="folHlink"/>
                </a:solidFill>
              </a:rPr>
              <a:t>k</a:t>
            </a:r>
            <a:r>
              <a:rPr lang="en-US" altLang="en-US" i="1">
                <a:solidFill>
                  <a:schemeClr val="folHlink"/>
                </a:solidFill>
              </a:rPr>
              <a:t> = -1</a:t>
            </a:r>
          </a:p>
          <a:p>
            <a:pPr>
              <a:buFontTx/>
              <a:buNone/>
            </a:pPr>
            <a:r>
              <a:rPr lang="en-US" altLang="en-US" i="1">
                <a:solidFill>
                  <a:srgbClr val="990099"/>
                </a:solidFill>
                <a:latin typeface="Symbol" panose="05050102010706020507" pitchFamily="18" charset="2"/>
              </a:rPr>
              <a:t>e</a:t>
            </a:r>
            <a:r>
              <a:rPr lang="en-US" altLang="en-US" i="1" baseline="-25000">
                <a:solidFill>
                  <a:srgbClr val="990099"/>
                </a:solidFill>
              </a:rPr>
              <a:t>k</a:t>
            </a:r>
            <a:r>
              <a:rPr lang="en-US" altLang="en-US" i="1">
                <a:solidFill>
                  <a:srgbClr val="990099"/>
                </a:solidFill>
              </a:rPr>
              <a:t> &gt;= 0 </a:t>
            </a:r>
            <a:r>
              <a:rPr lang="en-US" altLang="en-US">
                <a:solidFill>
                  <a:srgbClr val="990099"/>
                </a:solidFill>
              </a:rPr>
              <a:t>for all</a:t>
            </a:r>
            <a:r>
              <a:rPr lang="en-US" altLang="en-US" i="1">
                <a:solidFill>
                  <a:srgbClr val="990099"/>
                </a:solidFill>
              </a:rPr>
              <a:t> k</a:t>
            </a:r>
          </a:p>
        </p:txBody>
      </p:sp>
      <p:sp>
        <p:nvSpPr>
          <p:cNvPr id="671771" name="Oval 27">
            <a:extLst>
              <a:ext uri="{FF2B5EF4-FFF2-40B4-BE49-F238E27FC236}">
                <a16:creationId xmlns:a16="http://schemas.microsoft.com/office/drawing/2014/main" id="{45DC06CF-CB6F-4DBA-9CFD-C0BAD245CC61}"/>
              </a:ext>
            </a:extLst>
          </p:cNvPr>
          <p:cNvSpPr>
            <a:spLocks noChangeArrowheads="1"/>
          </p:cNvSpPr>
          <p:nvPr/>
        </p:nvSpPr>
        <p:spPr bwMode="auto">
          <a:xfrm>
            <a:off x="2438400" y="914400"/>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72" name="Oval 28">
            <a:extLst>
              <a:ext uri="{FF2B5EF4-FFF2-40B4-BE49-F238E27FC236}">
                <a16:creationId xmlns:a16="http://schemas.microsoft.com/office/drawing/2014/main" id="{B80F90BD-E5FD-42E0-AEE0-660E8490C923}"/>
              </a:ext>
            </a:extLst>
          </p:cNvPr>
          <p:cNvSpPr>
            <a:spLocks noChangeArrowheads="1"/>
          </p:cNvSpPr>
          <p:nvPr/>
        </p:nvSpPr>
        <p:spPr bwMode="auto">
          <a:xfrm>
            <a:off x="1143000" y="1066800"/>
            <a:ext cx="76200" cy="76200"/>
          </a:xfrm>
          <a:prstGeom prst="ellipse">
            <a:avLst/>
          </a:prstGeom>
          <a:solidFill>
            <a:schemeClr val="fo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1773" name="Oval 29">
            <a:extLst>
              <a:ext uri="{FF2B5EF4-FFF2-40B4-BE49-F238E27FC236}">
                <a16:creationId xmlns:a16="http://schemas.microsoft.com/office/drawing/2014/main" id="{7AFD8675-B0A1-4C1D-86CB-0CF4B56528EF}"/>
              </a:ext>
            </a:extLst>
          </p:cNvPr>
          <p:cNvSpPr>
            <a:spLocks noChangeArrowheads="1"/>
          </p:cNvSpPr>
          <p:nvPr/>
        </p:nvSpPr>
        <p:spPr bwMode="auto">
          <a:xfrm>
            <a:off x="2911475" y="3195638"/>
            <a:ext cx="76200" cy="76200"/>
          </a:xfrm>
          <a:prstGeom prst="ellipse">
            <a:avLst/>
          </a:prstGeom>
          <a:solidFill>
            <a:schemeClr val="hlink"/>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71774" name="Object 30">
            <a:extLst>
              <a:ext uri="{FF2B5EF4-FFF2-40B4-BE49-F238E27FC236}">
                <a16:creationId xmlns:a16="http://schemas.microsoft.com/office/drawing/2014/main" id="{5FC372C8-0292-4813-BE10-C9F42A751C8A}"/>
              </a:ext>
            </a:extLst>
          </p:cNvPr>
          <p:cNvGraphicFramePr>
            <a:graphicFrameLocks noChangeAspect="1"/>
          </p:cNvGraphicFramePr>
          <p:nvPr/>
        </p:nvGraphicFramePr>
        <p:xfrm>
          <a:off x="1631950" y="4865688"/>
          <a:ext cx="2387600" cy="1054100"/>
        </p:xfrm>
        <a:graphic>
          <a:graphicData uri="http://schemas.openxmlformats.org/presentationml/2006/ole">
            <mc:AlternateContent xmlns:mc="http://schemas.openxmlformats.org/markup-compatibility/2006">
              <mc:Choice xmlns:v="urn:schemas-microsoft-com:vml" Requires="v">
                <p:oleObj spid="_x0000_s671788" name="Equation" r:id="rId5" imgW="977760" imgH="431640" progId="Equation.3">
                  <p:embed/>
                </p:oleObj>
              </mc:Choice>
              <mc:Fallback>
                <p:oleObj name="Equation" r:id="rId5" imgW="977760" imgH="43164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4865688"/>
                        <a:ext cx="2387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1775" name="Line 31">
            <a:extLst>
              <a:ext uri="{FF2B5EF4-FFF2-40B4-BE49-F238E27FC236}">
                <a16:creationId xmlns:a16="http://schemas.microsoft.com/office/drawing/2014/main" id="{4D989346-EFD8-45AE-9FE9-64C85691E424}"/>
              </a:ext>
            </a:extLst>
          </p:cNvPr>
          <p:cNvSpPr>
            <a:spLocks noChangeShapeType="1"/>
          </p:cNvSpPr>
          <p:nvPr/>
        </p:nvSpPr>
        <p:spPr bwMode="auto">
          <a:xfrm flipH="1" flipV="1">
            <a:off x="2201863" y="1736725"/>
            <a:ext cx="741362" cy="149860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76" name="Text Box 32">
            <a:extLst>
              <a:ext uri="{FF2B5EF4-FFF2-40B4-BE49-F238E27FC236}">
                <a16:creationId xmlns:a16="http://schemas.microsoft.com/office/drawing/2014/main" id="{D680E739-2EE3-4566-961E-349AC2BDCA16}"/>
              </a:ext>
            </a:extLst>
          </p:cNvPr>
          <p:cNvSpPr txBox="1">
            <a:spLocks noChangeArrowheads="1"/>
          </p:cNvSpPr>
          <p:nvPr/>
        </p:nvSpPr>
        <p:spPr bwMode="auto">
          <a:xfrm>
            <a:off x="2825750" y="2425700"/>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hlink"/>
                </a:solidFill>
                <a:latin typeface="Symbol" panose="05050102010706020507" pitchFamily="18" charset="2"/>
              </a:rPr>
              <a:t>e</a:t>
            </a:r>
            <a:r>
              <a:rPr lang="en-US" altLang="en-US" i="1" baseline="-25000">
                <a:solidFill>
                  <a:schemeClr val="hlink"/>
                </a:solidFill>
              </a:rPr>
              <a:t>7</a:t>
            </a:r>
            <a:r>
              <a:rPr lang="en-US" altLang="en-US" i="1">
                <a:solidFill>
                  <a:schemeClr val="hlink"/>
                </a:solidFill>
              </a:rPr>
              <a:t> </a:t>
            </a:r>
          </a:p>
        </p:txBody>
      </p:sp>
      <p:sp>
        <p:nvSpPr>
          <p:cNvPr id="671777" name="Line 33">
            <a:extLst>
              <a:ext uri="{FF2B5EF4-FFF2-40B4-BE49-F238E27FC236}">
                <a16:creationId xmlns:a16="http://schemas.microsoft.com/office/drawing/2014/main" id="{A3E4189D-C173-451D-BD8A-687A1C889B10}"/>
              </a:ext>
            </a:extLst>
          </p:cNvPr>
          <p:cNvSpPr>
            <a:spLocks noChangeShapeType="1"/>
          </p:cNvSpPr>
          <p:nvPr/>
        </p:nvSpPr>
        <p:spPr bwMode="auto">
          <a:xfrm flipH="1" flipV="1">
            <a:off x="2322513" y="1652588"/>
            <a:ext cx="750887" cy="1500187"/>
          </a:xfrm>
          <a:prstGeom prst="line">
            <a:avLst/>
          </a:prstGeom>
          <a:noFill/>
          <a:ln w="12700">
            <a:solidFill>
              <a:schemeClr va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78" name="Line 34">
            <a:extLst>
              <a:ext uri="{FF2B5EF4-FFF2-40B4-BE49-F238E27FC236}">
                <a16:creationId xmlns:a16="http://schemas.microsoft.com/office/drawing/2014/main" id="{9635C25E-0E13-433C-AD0D-570422AABD4E}"/>
              </a:ext>
            </a:extLst>
          </p:cNvPr>
          <p:cNvSpPr>
            <a:spLocks noChangeShapeType="1"/>
          </p:cNvSpPr>
          <p:nvPr/>
        </p:nvSpPr>
        <p:spPr bwMode="auto">
          <a:xfrm flipH="1" flipV="1">
            <a:off x="2484438" y="960438"/>
            <a:ext cx="528637" cy="110172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79" name="Text Box 35">
            <a:extLst>
              <a:ext uri="{FF2B5EF4-FFF2-40B4-BE49-F238E27FC236}">
                <a16:creationId xmlns:a16="http://schemas.microsoft.com/office/drawing/2014/main" id="{CC582E01-B815-4EF7-9A19-2C393479DBA5}"/>
              </a:ext>
            </a:extLst>
          </p:cNvPr>
          <p:cNvSpPr txBox="1">
            <a:spLocks noChangeArrowheads="1"/>
          </p:cNvSpPr>
          <p:nvPr/>
        </p:nvSpPr>
        <p:spPr bwMode="auto">
          <a:xfrm>
            <a:off x="2660650" y="1019175"/>
            <a:ext cx="692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folHlink"/>
                </a:solidFill>
                <a:latin typeface="Symbol" panose="05050102010706020507" pitchFamily="18" charset="2"/>
              </a:rPr>
              <a:t>e</a:t>
            </a:r>
            <a:r>
              <a:rPr lang="en-US" altLang="en-US" i="1" baseline="-25000">
                <a:solidFill>
                  <a:schemeClr val="folHlink"/>
                </a:solidFill>
              </a:rPr>
              <a:t>11</a:t>
            </a:r>
            <a:r>
              <a:rPr lang="en-US" altLang="en-US" i="1">
                <a:solidFill>
                  <a:schemeClr val="folHlink"/>
                </a:solidFill>
              </a:rPr>
              <a:t> </a:t>
            </a:r>
          </a:p>
        </p:txBody>
      </p:sp>
      <p:sp>
        <p:nvSpPr>
          <p:cNvPr id="671780" name="Line 36">
            <a:extLst>
              <a:ext uri="{FF2B5EF4-FFF2-40B4-BE49-F238E27FC236}">
                <a16:creationId xmlns:a16="http://schemas.microsoft.com/office/drawing/2014/main" id="{1092F50F-D2E5-4106-8978-29A4371A2F9F}"/>
              </a:ext>
            </a:extLst>
          </p:cNvPr>
          <p:cNvSpPr>
            <a:spLocks noChangeShapeType="1"/>
          </p:cNvSpPr>
          <p:nvPr/>
        </p:nvSpPr>
        <p:spPr bwMode="auto">
          <a:xfrm flipH="1" flipV="1">
            <a:off x="2603500" y="890588"/>
            <a:ext cx="541338" cy="1149350"/>
          </a:xfrm>
          <a:prstGeom prst="line">
            <a:avLst/>
          </a:prstGeom>
          <a:noFill/>
          <a:ln w="12700">
            <a:solidFill>
              <a:schemeClr val="fo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81" name="Line 37">
            <a:extLst>
              <a:ext uri="{FF2B5EF4-FFF2-40B4-BE49-F238E27FC236}">
                <a16:creationId xmlns:a16="http://schemas.microsoft.com/office/drawing/2014/main" id="{5DDDA949-44B6-4BCF-91C7-138156188DDC}"/>
              </a:ext>
            </a:extLst>
          </p:cNvPr>
          <p:cNvSpPr>
            <a:spLocks noChangeShapeType="1"/>
          </p:cNvSpPr>
          <p:nvPr/>
        </p:nvSpPr>
        <p:spPr bwMode="auto">
          <a:xfrm flipH="1" flipV="1">
            <a:off x="1206500" y="1136650"/>
            <a:ext cx="704850" cy="14652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82" name="Text Box 38">
            <a:extLst>
              <a:ext uri="{FF2B5EF4-FFF2-40B4-BE49-F238E27FC236}">
                <a16:creationId xmlns:a16="http://schemas.microsoft.com/office/drawing/2014/main" id="{3D426B60-4BA8-4170-B42A-D69B92583C45}"/>
              </a:ext>
            </a:extLst>
          </p:cNvPr>
          <p:cNvSpPr txBox="1">
            <a:spLocks noChangeArrowheads="1"/>
          </p:cNvSpPr>
          <p:nvPr/>
        </p:nvSpPr>
        <p:spPr bwMode="auto">
          <a:xfrm>
            <a:off x="1524000" y="1241425"/>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i="1">
                <a:solidFill>
                  <a:schemeClr val="folHlink"/>
                </a:solidFill>
                <a:latin typeface="Symbol" panose="05050102010706020507" pitchFamily="18" charset="2"/>
              </a:rPr>
              <a:t>e</a:t>
            </a:r>
            <a:r>
              <a:rPr lang="en-US" altLang="en-US" i="1" baseline="-25000">
                <a:solidFill>
                  <a:schemeClr val="folHlink"/>
                </a:solidFill>
              </a:rPr>
              <a:t>2</a:t>
            </a:r>
            <a:r>
              <a:rPr lang="en-US" altLang="en-US" i="1">
                <a:solidFill>
                  <a:schemeClr val="folHlink"/>
                </a:solidFill>
              </a:rPr>
              <a:t> </a:t>
            </a:r>
          </a:p>
        </p:txBody>
      </p:sp>
      <p:sp>
        <p:nvSpPr>
          <p:cNvPr id="671783" name="Line 39">
            <a:extLst>
              <a:ext uri="{FF2B5EF4-FFF2-40B4-BE49-F238E27FC236}">
                <a16:creationId xmlns:a16="http://schemas.microsoft.com/office/drawing/2014/main" id="{46FCDB9B-68AD-42A0-B478-11F85AABEA1A}"/>
              </a:ext>
            </a:extLst>
          </p:cNvPr>
          <p:cNvSpPr>
            <a:spLocks noChangeShapeType="1"/>
          </p:cNvSpPr>
          <p:nvPr/>
        </p:nvSpPr>
        <p:spPr bwMode="auto">
          <a:xfrm flipH="1" flipV="1">
            <a:off x="1336675" y="1054100"/>
            <a:ext cx="693738" cy="1500188"/>
          </a:xfrm>
          <a:prstGeom prst="line">
            <a:avLst/>
          </a:prstGeom>
          <a:noFill/>
          <a:ln w="12700">
            <a:solidFill>
              <a:schemeClr val="folHlink"/>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2">
            <a:extLst>
              <a:ext uri="{FF2B5EF4-FFF2-40B4-BE49-F238E27FC236}">
                <a16:creationId xmlns:a16="http://schemas.microsoft.com/office/drawing/2014/main" id="{9F6422A7-FE7E-4C9F-986D-65B0811F31BA}"/>
              </a:ext>
            </a:extLst>
          </p:cNvPr>
          <p:cNvSpPr>
            <a:spLocks noGrp="1"/>
          </p:cNvSpPr>
          <p:nvPr>
            <p:ph type="ftr" sz="quarter" idx="10"/>
          </p:nvPr>
        </p:nvSpPr>
        <p:spPr/>
        <p:txBody>
          <a:bodyPr/>
          <a:lstStyle/>
          <a:p>
            <a:r>
              <a:rPr lang="en-US" altLang="en-US"/>
              <a:t>Copyright © 2001, 2003, Andrew W. Moore</a:t>
            </a:r>
          </a:p>
        </p:txBody>
      </p:sp>
      <p:sp>
        <p:nvSpPr>
          <p:cNvPr id="672772" name="Rectangle 4">
            <a:extLst>
              <a:ext uri="{FF2B5EF4-FFF2-40B4-BE49-F238E27FC236}">
                <a16:creationId xmlns:a16="http://schemas.microsoft.com/office/drawing/2014/main" id="{897BD6C2-A98F-4C9C-B6E2-778D384F51D3}"/>
              </a:ext>
            </a:extLst>
          </p:cNvPr>
          <p:cNvSpPr>
            <a:spLocks noGrp="1" noChangeArrowheads="1"/>
          </p:cNvSpPr>
          <p:nvPr>
            <p:ph type="title"/>
          </p:nvPr>
        </p:nvSpPr>
        <p:spPr>
          <a:xfrm>
            <a:off x="152400" y="0"/>
            <a:ext cx="4419600" cy="685800"/>
          </a:xfrm>
        </p:spPr>
        <p:txBody>
          <a:bodyPr/>
          <a:lstStyle/>
          <a:p>
            <a:r>
              <a:rPr lang="en-US" altLang="en-US" sz="4000"/>
              <a:t>An Equivalent QP</a:t>
            </a:r>
          </a:p>
        </p:txBody>
      </p:sp>
      <p:sp>
        <p:nvSpPr>
          <p:cNvPr id="672773" name="Text Box 5">
            <a:extLst>
              <a:ext uri="{FF2B5EF4-FFF2-40B4-BE49-F238E27FC236}">
                <a16:creationId xmlns:a16="http://schemas.microsoft.com/office/drawing/2014/main" id="{C5F29CE2-2CEB-4F4A-BE7C-FE3EFDF24DCA}"/>
              </a:ext>
            </a:extLst>
          </p:cNvPr>
          <p:cNvSpPr txBox="1">
            <a:spLocks noChangeArrowheads="1"/>
          </p:cNvSpPr>
          <p:nvPr/>
        </p:nvSpPr>
        <p:spPr bwMode="auto">
          <a:xfrm>
            <a:off x="234950" y="984250"/>
            <a:ext cx="142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Maximize</a:t>
            </a:r>
          </a:p>
        </p:txBody>
      </p:sp>
      <p:graphicFrame>
        <p:nvGraphicFramePr>
          <p:cNvPr id="672774" name="Object 6">
            <a:extLst>
              <a:ext uri="{FF2B5EF4-FFF2-40B4-BE49-F238E27FC236}">
                <a16:creationId xmlns:a16="http://schemas.microsoft.com/office/drawing/2014/main" id="{AE50A9D9-CCA4-4F29-8254-04BFFC24ED21}"/>
              </a:ext>
            </a:extLst>
          </p:cNvPr>
          <p:cNvGraphicFramePr>
            <a:graphicFrameLocks noChangeAspect="1"/>
          </p:cNvGraphicFramePr>
          <p:nvPr/>
        </p:nvGraphicFramePr>
        <p:xfrm>
          <a:off x="1533525" y="728663"/>
          <a:ext cx="3498850" cy="1052512"/>
        </p:xfrm>
        <a:graphic>
          <a:graphicData uri="http://schemas.openxmlformats.org/presentationml/2006/ole">
            <mc:AlternateContent xmlns:mc="http://schemas.openxmlformats.org/markup-compatibility/2006">
              <mc:Choice xmlns:v="urn:schemas-microsoft-com:vml" Requires="v">
                <p:oleObj spid="_x0000_s672797" name="Equation" r:id="rId3" imgW="1434960" imgH="431640" progId="Equation.3">
                  <p:embed/>
                </p:oleObj>
              </mc:Choice>
              <mc:Fallback>
                <p:oleObj name="Equation" r:id="rId3" imgW="143496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525" y="728663"/>
                        <a:ext cx="34988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2775" name="Text Box 7">
            <a:extLst>
              <a:ext uri="{FF2B5EF4-FFF2-40B4-BE49-F238E27FC236}">
                <a16:creationId xmlns:a16="http://schemas.microsoft.com/office/drawing/2014/main" id="{F26A0C8B-5908-4EAE-BA83-B8096000F640}"/>
              </a:ext>
            </a:extLst>
          </p:cNvPr>
          <p:cNvSpPr txBox="1">
            <a:spLocks noChangeArrowheads="1"/>
          </p:cNvSpPr>
          <p:nvPr/>
        </p:nvSpPr>
        <p:spPr bwMode="auto">
          <a:xfrm>
            <a:off x="4854575" y="996950"/>
            <a:ext cx="1135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where</a:t>
            </a:r>
          </a:p>
        </p:txBody>
      </p:sp>
      <p:graphicFrame>
        <p:nvGraphicFramePr>
          <p:cNvPr id="672776" name="Object 8">
            <a:extLst>
              <a:ext uri="{FF2B5EF4-FFF2-40B4-BE49-F238E27FC236}">
                <a16:creationId xmlns:a16="http://schemas.microsoft.com/office/drawing/2014/main" id="{A565F258-23B0-46BB-BF70-44904F9E3D3A}"/>
              </a:ext>
            </a:extLst>
          </p:cNvPr>
          <p:cNvGraphicFramePr>
            <a:graphicFrameLocks noChangeAspect="1"/>
          </p:cNvGraphicFramePr>
          <p:nvPr/>
        </p:nvGraphicFramePr>
        <p:xfrm>
          <a:off x="5980113" y="987425"/>
          <a:ext cx="2600325" cy="557213"/>
        </p:xfrm>
        <a:graphic>
          <a:graphicData uri="http://schemas.openxmlformats.org/presentationml/2006/ole">
            <mc:AlternateContent xmlns:mc="http://schemas.openxmlformats.org/markup-compatibility/2006">
              <mc:Choice xmlns:v="urn:schemas-microsoft-com:vml" Requires="v">
                <p:oleObj spid="_x0000_s672798" name="Equation" r:id="rId5" imgW="1066680" imgH="228600" progId="Equation.3">
                  <p:embed/>
                </p:oleObj>
              </mc:Choice>
              <mc:Fallback>
                <p:oleObj name="Equation" r:id="rId5" imgW="106668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0113" y="987425"/>
                        <a:ext cx="2600325"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2777" name="Text Box 9">
            <a:extLst>
              <a:ext uri="{FF2B5EF4-FFF2-40B4-BE49-F238E27FC236}">
                <a16:creationId xmlns:a16="http://schemas.microsoft.com/office/drawing/2014/main" id="{729EE083-2B11-4FBD-8FCB-86FF9468BFDE}"/>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672778" name="Object 10">
            <a:extLst>
              <a:ext uri="{FF2B5EF4-FFF2-40B4-BE49-F238E27FC236}">
                <a16:creationId xmlns:a16="http://schemas.microsoft.com/office/drawing/2014/main" id="{93A04C3C-FFD7-40EE-84D0-2200B106CEB0}"/>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672799" name="Equation" r:id="rId7" imgW="1002960" imgH="228600" progId="Equation.3">
                  <p:embed/>
                </p:oleObj>
              </mc:Choice>
              <mc:Fallback>
                <p:oleObj name="Equation" r:id="rId7" imgW="100296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2780" name="Rectangle 12">
            <a:extLst>
              <a:ext uri="{FF2B5EF4-FFF2-40B4-BE49-F238E27FC236}">
                <a16:creationId xmlns:a16="http://schemas.microsoft.com/office/drawing/2014/main" id="{0F550C89-D6A2-4B9D-8210-5A5BC61706D1}"/>
              </a:ext>
            </a:extLst>
          </p:cNvPr>
          <p:cNvSpPr>
            <a:spLocks noChangeArrowheads="1"/>
          </p:cNvSpPr>
          <p:nvPr/>
        </p:nvSpPr>
        <p:spPr bwMode="auto">
          <a:xfrm>
            <a:off x="200025" y="762000"/>
            <a:ext cx="8639175"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672789" name="Group 21">
            <a:extLst>
              <a:ext uri="{FF2B5EF4-FFF2-40B4-BE49-F238E27FC236}">
                <a16:creationId xmlns:a16="http://schemas.microsoft.com/office/drawing/2014/main" id="{4EB6D14C-C5D9-4A81-937E-2F32CD59B984}"/>
              </a:ext>
            </a:extLst>
          </p:cNvPr>
          <p:cNvGrpSpPr>
            <a:grpSpLocks/>
          </p:cNvGrpSpPr>
          <p:nvPr/>
        </p:nvGrpSpPr>
        <p:grpSpPr bwMode="auto">
          <a:xfrm>
            <a:off x="174625" y="3305175"/>
            <a:ext cx="4665663" cy="3048000"/>
            <a:chOff x="110" y="1905"/>
            <a:chExt cx="2939" cy="1920"/>
          </a:xfrm>
        </p:grpSpPr>
        <p:sp>
          <p:nvSpPr>
            <p:cNvPr id="672781" name="Text Box 13">
              <a:extLst>
                <a:ext uri="{FF2B5EF4-FFF2-40B4-BE49-F238E27FC236}">
                  <a16:creationId xmlns:a16="http://schemas.microsoft.com/office/drawing/2014/main" id="{168C8FFA-806D-486B-B928-602186E66656}"/>
                </a:ext>
              </a:extLst>
            </p:cNvPr>
            <p:cNvSpPr txBox="1">
              <a:spLocks noChangeArrowheads="1"/>
            </p:cNvSpPr>
            <p:nvPr/>
          </p:nvSpPr>
          <p:spPr bwMode="auto">
            <a:xfrm>
              <a:off x="111" y="1905"/>
              <a:ext cx="13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672782" name="Object 14">
              <a:extLst>
                <a:ext uri="{FF2B5EF4-FFF2-40B4-BE49-F238E27FC236}">
                  <a16:creationId xmlns:a16="http://schemas.microsoft.com/office/drawing/2014/main" id="{561C510F-CDA4-40B0-8AB6-DE9C1DC34225}"/>
                </a:ext>
              </a:extLst>
            </p:cNvPr>
            <p:cNvGraphicFramePr>
              <a:graphicFrameLocks noChangeAspect="1"/>
            </p:cNvGraphicFramePr>
            <p:nvPr/>
          </p:nvGraphicFramePr>
          <p:xfrm>
            <a:off x="110" y="2247"/>
            <a:ext cx="1889" cy="663"/>
          </p:xfrm>
          <a:graphic>
            <a:graphicData uri="http://schemas.openxmlformats.org/presentationml/2006/ole">
              <mc:AlternateContent xmlns:mc="http://schemas.openxmlformats.org/markup-compatibility/2006">
                <mc:Choice xmlns:v="urn:schemas-microsoft-com:vml" Requires="v">
                  <p:oleObj spid="_x0000_s672800" name="Equation" r:id="rId9" imgW="927000" imgH="431640" progId="Equation.3">
                    <p:embed/>
                  </p:oleObj>
                </mc:Choice>
                <mc:Fallback>
                  <p:oleObj name="Equation" r:id="rId9" imgW="927000" imgH="4316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 y="2247"/>
                          <a:ext cx="1889"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2783" name="Object 15">
              <a:extLst>
                <a:ext uri="{FF2B5EF4-FFF2-40B4-BE49-F238E27FC236}">
                  <a16:creationId xmlns:a16="http://schemas.microsoft.com/office/drawing/2014/main" id="{F61D5889-BBB4-4646-9577-3CEC90097DDF}"/>
                </a:ext>
              </a:extLst>
            </p:cNvPr>
            <p:cNvGraphicFramePr>
              <a:graphicFrameLocks noChangeAspect="1"/>
            </p:cNvGraphicFramePr>
            <p:nvPr/>
          </p:nvGraphicFramePr>
          <p:xfrm>
            <a:off x="124" y="2979"/>
            <a:ext cx="2925" cy="820"/>
          </p:xfrm>
          <a:graphic>
            <a:graphicData uri="http://schemas.openxmlformats.org/presentationml/2006/ole">
              <mc:AlternateContent xmlns:mc="http://schemas.openxmlformats.org/markup-compatibility/2006">
                <mc:Choice xmlns:v="urn:schemas-microsoft-com:vml" Requires="v">
                  <p:oleObj spid="_x0000_s672801" name="Equation" r:id="rId11" imgW="1434960" imgH="533160" progId="Equation.3">
                    <p:embed/>
                  </p:oleObj>
                </mc:Choice>
                <mc:Fallback>
                  <p:oleObj name="Equation" r:id="rId11" imgW="1434960" imgH="53316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 y="2979"/>
                          <a:ext cx="2925" cy="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2785" name="Rectangle 17">
              <a:extLst>
                <a:ext uri="{FF2B5EF4-FFF2-40B4-BE49-F238E27FC236}">
                  <a16:creationId xmlns:a16="http://schemas.microsoft.com/office/drawing/2014/main" id="{087E789A-8F59-4589-95AF-3D1C85C39F8F}"/>
                </a:ext>
              </a:extLst>
            </p:cNvPr>
            <p:cNvSpPr>
              <a:spLocks noChangeArrowheads="1"/>
            </p:cNvSpPr>
            <p:nvPr/>
          </p:nvSpPr>
          <p:spPr bwMode="auto">
            <a:xfrm>
              <a:off x="118" y="1913"/>
              <a:ext cx="2902" cy="1912"/>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672786" name="Rectangle 18">
            <a:extLst>
              <a:ext uri="{FF2B5EF4-FFF2-40B4-BE49-F238E27FC236}">
                <a16:creationId xmlns:a16="http://schemas.microsoft.com/office/drawing/2014/main" id="{2061DE17-4076-4437-928C-43AA2C08EB22}"/>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2787" name="Text Box 19">
            <a:extLst>
              <a:ext uri="{FF2B5EF4-FFF2-40B4-BE49-F238E27FC236}">
                <a16:creationId xmlns:a16="http://schemas.microsoft.com/office/drawing/2014/main" id="{7C0D3F88-55D5-4A67-896F-EC343F970E05}"/>
              </a:ext>
            </a:extLst>
          </p:cNvPr>
          <p:cNvSpPr txBox="1">
            <a:spLocks noChangeArrowheads="1"/>
          </p:cNvSpPr>
          <p:nvPr/>
        </p:nvSpPr>
        <p:spPr bwMode="auto">
          <a:xfrm>
            <a:off x="5018088" y="3998913"/>
            <a:ext cx="3797300" cy="86677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x</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endParaRPr lang="en-US" altLang="en-US" sz="2000"/>
          </a:p>
        </p:txBody>
      </p:sp>
      <p:graphicFrame>
        <p:nvGraphicFramePr>
          <p:cNvPr id="672788" name="Object 20">
            <a:extLst>
              <a:ext uri="{FF2B5EF4-FFF2-40B4-BE49-F238E27FC236}">
                <a16:creationId xmlns:a16="http://schemas.microsoft.com/office/drawing/2014/main" id="{985AB7FB-CF83-425F-925E-DB775E84A732}"/>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672802" name="Equation" r:id="rId13" imgW="736560" imgH="431640" progId="Equation.3">
                  <p:embed/>
                </p:oleObj>
              </mc:Choice>
              <mc:Fallback>
                <p:oleObj name="Equation" r:id="rId13" imgW="736560" imgH="43164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2790" name="AutoShape 22">
            <a:extLst>
              <a:ext uri="{FF2B5EF4-FFF2-40B4-BE49-F238E27FC236}">
                <a16:creationId xmlns:a16="http://schemas.microsoft.com/office/drawing/2014/main" id="{B9B695A7-F2FE-4DA0-96E2-2CC37FE35375}"/>
              </a:ext>
            </a:extLst>
          </p:cNvPr>
          <p:cNvSpPr>
            <a:spLocks noChangeArrowheads="1"/>
          </p:cNvSpPr>
          <p:nvPr/>
        </p:nvSpPr>
        <p:spPr bwMode="auto">
          <a:xfrm>
            <a:off x="5867400" y="76200"/>
            <a:ext cx="3048000" cy="609600"/>
          </a:xfrm>
          <a:prstGeom prst="wedgeRectCallout">
            <a:avLst>
              <a:gd name="adj1" fmla="val -73074"/>
              <a:gd name="adj2" fmla="val 5599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000"/>
              <a:t>Warning: up until Rong Zhang spotted my error in Oct 2003, this equation had been wrong in earlier versions of the notes. This version is correct.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a:extLst>
              <a:ext uri="{FF2B5EF4-FFF2-40B4-BE49-F238E27FC236}">
                <a16:creationId xmlns:a16="http://schemas.microsoft.com/office/drawing/2014/main" id="{929E2ADB-4BBE-4B30-86AB-0CEB6E7CD391}"/>
              </a:ext>
            </a:extLst>
          </p:cNvPr>
          <p:cNvSpPr>
            <a:spLocks noGrp="1"/>
          </p:cNvSpPr>
          <p:nvPr>
            <p:ph type="ftr" sz="quarter" idx="10"/>
          </p:nvPr>
        </p:nvSpPr>
        <p:spPr/>
        <p:txBody>
          <a:bodyPr/>
          <a:lstStyle/>
          <a:p>
            <a:r>
              <a:rPr lang="en-US" altLang="en-US"/>
              <a:t>Copyright © 2001, 2003, Andrew W. Moore</a:t>
            </a:r>
          </a:p>
        </p:txBody>
      </p:sp>
      <p:sp>
        <p:nvSpPr>
          <p:cNvPr id="674818" name="Rectangle 2">
            <a:extLst>
              <a:ext uri="{FF2B5EF4-FFF2-40B4-BE49-F238E27FC236}">
                <a16:creationId xmlns:a16="http://schemas.microsoft.com/office/drawing/2014/main" id="{71236CF5-5089-4F1C-890A-C52AF1302158}"/>
              </a:ext>
            </a:extLst>
          </p:cNvPr>
          <p:cNvSpPr>
            <a:spLocks noGrp="1" noChangeArrowheads="1"/>
          </p:cNvSpPr>
          <p:nvPr>
            <p:ph type="title"/>
          </p:nvPr>
        </p:nvSpPr>
        <p:spPr>
          <a:xfrm>
            <a:off x="228600" y="76200"/>
            <a:ext cx="4953000" cy="685800"/>
          </a:xfrm>
        </p:spPr>
        <p:txBody>
          <a:bodyPr/>
          <a:lstStyle/>
          <a:p>
            <a:r>
              <a:rPr lang="en-US" altLang="en-US" sz="4000"/>
              <a:t>An Equivalent QP</a:t>
            </a:r>
          </a:p>
        </p:txBody>
      </p:sp>
      <p:sp>
        <p:nvSpPr>
          <p:cNvPr id="674819" name="Text Box 3">
            <a:extLst>
              <a:ext uri="{FF2B5EF4-FFF2-40B4-BE49-F238E27FC236}">
                <a16:creationId xmlns:a16="http://schemas.microsoft.com/office/drawing/2014/main" id="{6B532EB4-1F39-4E32-BB47-95F27823F958}"/>
              </a:ext>
            </a:extLst>
          </p:cNvPr>
          <p:cNvSpPr txBox="1">
            <a:spLocks noChangeArrowheads="1"/>
          </p:cNvSpPr>
          <p:nvPr/>
        </p:nvSpPr>
        <p:spPr bwMode="auto">
          <a:xfrm>
            <a:off x="234950" y="984250"/>
            <a:ext cx="142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Maximize</a:t>
            </a:r>
          </a:p>
        </p:txBody>
      </p:sp>
      <p:sp>
        <p:nvSpPr>
          <p:cNvPr id="674821" name="Text Box 5">
            <a:extLst>
              <a:ext uri="{FF2B5EF4-FFF2-40B4-BE49-F238E27FC236}">
                <a16:creationId xmlns:a16="http://schemas.microsoft.com/office/drawing/2014/main" id="{83CCBDE6-B4A9-4212-92ED-15D4AC35678D}"/>
              </a:ext>
            </a:extLst>
          </p:cNvPr>
          <p:cNvSpPr txBox="1">
            <a:spLocks noChangeArrowheads="1"/>
          </p:cNvSpPr>
          <p:nvPr/>
        </p:nvSpPr>
        <p:spPr bwMode="auto">
          <a:xfrm>
            <a:off x="4854575" y="996950"/>
            <a:ext cx="1135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where</a:t>
            </a:r>
          </a:p>
        </p:txBody>
      </p:sp>
      <p:graphicFrame>
        <p:nvGraphicFramePr>
          <p:cNvPr id="674822" name="Object 6">
            <a:extLst>
              <a:ext uri="{FF2B5EF4-FFF2-40B4-BE49-F238E27FC236}">
                <a16:creationId xmlns:a16="http://schemas.microsoft.com/office/drawing/2014/main" id="{B068F4D6-BC76-4422-9EE0-8BF6AFCAFB7E}"/>
              </a:ext>
            </a:extLst>
          </p:cNvPr>
          <p:cNvGraphicFramePr>
            <a:graphicFrameLocks noChangeAspect="1"/>
          </p:cNvGraphicFramePr>
          <p:nvPr/>
        </p:nvGraphicFramePr>
        <p:xfrm>
          <a:off x="5980113" y="987425"/>
          <a:ext cx="2600325" cy="557213"/>
        </p:xfrm>
        <a:graphic>
          <a:graphicData uri="http://schemas.openxmlformats.org/presentationml/2006/ole">
            <mc:AlternateContent xmlns:mc="http://schemas.openxmlformats.org/markup-compatibility/2006">
              <mc:Choice xmlns:v="urn:schemas-microsoft-com:vml" Requires="v">
                <p:oleObj spid="_x0000_s674846" name="Equation" r:id="rId3" imgW="1066680" imgH="228600" progId="Equation.3">
                  <p:embed/>
                </p:oleObj>
              </mc:Choice>
              <mc:Fallback>
                <p:oleObj name="Equation" r:id="rId3" imgW="10666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0113" y="987425"/>
                        <a:ext cx="2600325"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4823" name="Text Box 7">
            <a:extLst>
              <a:ext uri="{FF2B5EF4-FFF2-40B4-BE49-F238E27FC236}">
                <a16:creationId xmlns:a16="http://schemas.microsoft.com/office/drawing/2014/main" id="{E04F6858-4389-46BD-AB2D-C3DFB89117BB}"/>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674824" name="Object 8">
            <a:extLst>
              <a:ext uri="{FF2B5EF4-FFF2-40B4-BE49-F238E27FC236}">
                <a16:creationId xmlns:a16="http://schemas.microsoft.com/office/drawing/2014/main" id="{4D356FCB-7E0C-4C2B-AD58-8C0BA5560BA5}"/>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674847" name="Equation" r:id="rId5" imgW="1002960" imgH="228600" progId="Equation.3">
                  <p:embed/>
                </p:oleObj>
              </mc:Choice>
              <mc:Fallback>
                <p:oleObj name="Equation" r:id="rId5" imgW="100296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4825" name="Rectangle 9">
            <a:extLst>
              <a:ext uri="{FF2B5EF4-FFF2-40B4-BE49-F238E27FC236}">
                <a16:creationId xmlns:a16="http://schemas.microsoft.com/office/drawing/2014/main" id="{D23DF306-BDEB-41C7-BCEA-DE600988FC0C}"/>
              </a:ext>
            </a:extLst>
          </p:cNvPr>
          <p:cNvSpPr>
            <a:spLocks noChangeArrowheads="1"/>
          </p:cNvSpPr>
          <p:nvPr/>
        </p:nvSpPr>
        <p:spPr bwMode="auto">
          <a:xfrm>
            <a:off x="200025" y="762000"/>
            <a:ext cx="8639175"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674826" name="Group 10">
            <a:extLst>
              <a:ext uri="{FF2B5EF4-FFF2-40B4-BE49-F238E27FC236}">
                <a16:creationId xmlns:a16="http://schemas.microsoft.com/office/drawing/2014/main" id="{376B63E5-E38A-45B4-B194-A1E3C1F5A7EC}"/>
              </a:ext>
            </a:extLst>
          </p:cNvPr>
          <p:cNvGrpSpPr>
            <a:grpSpLocks/>
          </p:cNvGrpSpPr>
          <p:nvPr/>
        </p:nvGrpSpPr>
        <p:grpSpPr bwMode="auto">
          <a:xfrm>
            <a:off x="174625" y="3305175"/>
            <a:ext cx="4665663" cy="3048000"/>
            <a:chOff x="110" y="1905"/>
            <a:chExt cx="2939" cy="1920"/>
          </a:xfrm>
        </p:grpSpPr>
        <p:sp>
          <p:nvSpPr>
            <p:cNvPr id="674827" name="Text Box 11">
              <a:extLst>
                <a:ext uri="{FF2B5EF4-FFF2-40B4-BE49-F238E27FC236}">
                  <a16:creationId xmlns:a16="http://schemas.microsoft.com/office/drawing/2014/main" id="{72C54405-5531-4F57-AE9C-7529153D6406}"/>
                </a:ext>
              </a:extLst>
            </p:cNvPr>
            <p:cNvSpPr txBox="1">
              <a:spLocks noChangeArrowheads="1"/>
            </p:cNvSpPr>
            <p:nvPr/>
          </p:nvSpPr>
          <p:spPr bwMode="auto">
            <a:xfrm>
              <a:off x="111" y="1905"/>
              <a:ext cx="13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674828" name="Object 12">
              <a:extLst>
                <a:ext uri="{FF2B5EF4-FFF2-40B4-BE49-F238E27FC236}">
                  <a16:creationId xmlns:a16="http://schemas.microsoft.com/office/drawing/2014/main" id="{410F8C50-1608-4B23-BF86-0471503D3F05}"/>
                </a:ext>
              </a:extLst>
            </p:cNvPr>
            <p:cNvGraphicFramePr>
              <a:graphicFrameLocks noChangeAspect="1"/>
            </p:cNvGraphicFramePr>
            <p:nvPr/>
          </p:nvGraphicFramePr>
          <p:xfrm>
            <a:off x="110" y="2247"/>
            <a:ext cx="1889" cy="663"/>
          </p:xfrm>
          <a:graphic>
            <a:graphicData uri="http://schemas.openxmlformats.org/presentationml/2006/ole">
              <mc:AlternateContent xmlns:mc="http://schemas.openxmlformats.org/markup-compatibility/2006">
                <mc:Choice xmlns:v="urn:schemas-microsoft-com:vml" Requires="v">
                  <p:oleObj spid="_x0000_s674848" name="Equation" r:id="rId7" imgW="927000" imgH="431640" progId="Equation.3">
                    <p:embed/>
                  </p:oleObj>
                </mc:Choice>
                <mc:Fallback>
                  <p:oleObj name="Equation" r:id="rId7" imgW="927000" imgH="4316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 y="2247"/>
                          <a:ext cx="1889"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4829" name="Object 13">
              <a:extLst>
                <a:ext uri="{FF2B5EF4-FFF2-40B4-BE49-F238E27FC236}">
                  <a16:creationId xmlns:a16="http://schemas.microsoft.com/office/drawing/2014/main" id="{638D96F9-292A-445D-BC41-B24E7D002D54}"/>
                </a:ext>
              </a:extLst>
            </p:cNvPr>
            <p:cNvGraphicFramePr>
              <a:graphicFrameLocks noChangeAspect="1"/>
            </p:cNvGraphicFramePr>
            <p:nvPr/>
          </p:nvGraphicFramePr>
          <p:xfrm>
            <a:off x="124" y="2979"/>
            <a:ext cx="2925" cy="820"/>
          </p:xfrm>
          <a:graphic>
            <a:graphicData uri="http://schemas.openxmlformats.org/presentationml/2006/ole">
              <mc:AlternateContent xmlns:mc="http://schemas.openxmlformats.org/markup-compatibility/2006">
                <mc:Choice xmlns:v="urn:schemas-microsoft-com:vml" Requires="v">
                  <p:oleObj spid="_x0000_s674849" name="Equation" r:id="rId9" imgW="1434960" imgH="533160" progId="Equation.3">
                    <p:embed/>
                  </p:oleObj>
                </mc:Choice>
                <mc:Fallback>
                  <p:oleObj name="Equation" r:id="rId9" imgW="1434960" imgH="53316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 y="2979"/>
                          <a:ext cx="2925" cy="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4830" name="Rectangle 14">
              <a:extLst>
                <a:ext uri="{FF2B5EF4-FFF2-40B4-BE49-F238E27FC236}">
                  <a16:creationId xmlns:a16="http://schemas.microsoft.com/office/drawing/2014/main" id="{7C8761A0-7769-4292-B8CB-B01AFBAAD684}"/>
                </a:ext>
              </a:extLst>
            </p:cNvPr>
            <p:cNvSpPr>
              <a:spLocks noChangeArrowheads="1"/>
            </p:cNvSpPr>
            <p:nvPr/>
          </p:nvSpPr>
          <p:spPr bwMode="auto">
            <a:xfrm>
              <a:off x="118" y="1913"/>
              <a:ext cx="2902" cy="1912"/>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674831" name="Rectangle 15">
            <a:extLst>
              <a:ext uri="{FF2B5EF4-FFF2-40B4-BE49-F238E27FC236}">
                <a16:creationId xmlns:a16="http://schemas.microsoft.com/office/drawing/2014/main" id="{FFDEF0E9-3DE3-446E-8066-D64F7A4C4368}"/>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4832" name="Text Box 16">
            <a:extLst>
              <a:ext uri="{FF2B5EF4-FFF2-40B4-BE49-F238E27FC236}">
                <a16:creationId xmlns:a16="http://schemas.microsoft.com/office/drawing/2014/main" id="{322DAD27-5C68-4B77-BBA2-180DA1790C83}"/>
              </a:ext>
            </a:extLst>
          </p:cNvPr>
          <p:cNvSpPr txBox="1">
            <a:spLocks noChangeArrowheads="1"/>
          </p:cNvSpPr>
          <p:nvPr/>
        </p:nvSpPr>
        <p:spPr bwMode="auto">
          <a:xfrm>
            <a:off x="5018088" y="3998913"/>
            <a:ext cx="3797300" cy="86677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x</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endParaRPr lang="en-US" altLang="en-US" sz="2000"/>
          </a:p>
        </p:txBody>
      </p:sp>
      <p:graphicFrame>
        <p:nvGraphicFramePr>
          <p:cNvPr id="674833" name="Object 17">
            <a:extLst>
              <a:ext uri="{FF2B5EF4-FFF2-40B4-BE49-F238E27FC236}">
                <a16:creationId xmlns:a16="http://schemas.microsoft.com/office/drawing/2014/main" id="{3B7BE7CB-CE81-4956-8029-8338FCACC067}"/>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674850" name="Equation" r:id="rId11" imgW="736560" imgH="431640" progId="Equation.3">
                  <p:embed/>
                </p:oleObj>
              </mc:Choice>
              <mc:Fallback>
                <p:oleObj name="Equation" r:id="rId11" imgW="736560" imgH="43164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4834" name="AutoShape 18">
            <a:extLst>
              <a:ext uri="{FF2B5EF4-FFF2-40B4-BE49-F238E27FC236}">
                <a16:creationId xmlns:a16="http://schemas.microsoft.com/office/drawing/2014/main" id="{6E6E00FF-846F-41AD-BFF9-1A8CED931B3F}"/>
              </a:ext>
            </a:extLst>
          </p:cNvPr>
          <p:cNvSpPr>
            <a:spLocks noChangeArrowheads="1"/>
          </p:cNvSpPr>
          <p:nvPr/>
        </p:nvSpPr>
        <p:spPr bwMode="auto">
          <a:xfrm>
            <a:off x="4384675" y="3363913"/>
            <a:ext cx="2941638" cy="1020762"/>
          </a:xfrm>
          <a:prstGeom prst="wedgeRectCallout">
            <a:avLst>
              <a:gd name="adj1" fmla="val -63653"/>
              <a:gd name="adj2" fmla="val -108319"/>
            </a:avLst>
          </a:prstGeom>
          <a:solidFill>
            <a:schemeClr val="accent2"/>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Datapoints with </a:t>
            </a:r>
            <a:r>
              <a:rPr lang="en-US" altLang="en-US" sz="2000" i="1">
                <a:latin typeface="Symbol" panose="05050102010706020507" pitchFamily="18" charset="2"/>
              </a:rPr>
              <a:t>a</a:t>
            </a:r>
            <a:r>
              <a:rPr lang="en-US" altLang="en-US" sz="2000" i="1" baseline="-25000"/>
              <a:t>k</a:t>
            </a:r>
            <a:r>
              <a:rPr lang="en-US" altLang="en-US" sz="2000" i="1"/>
              <a:t> &gt; 0 </a:t>
            </a:r>
            <a:r>
              <a:rPr lang="en-US" altLang="en-US" sz="2000"/>
              <a:t>will be the support vectors</a:t>
            </a:r>
          </a:p>
        </p:txBody>
      </p:sp>
      <p:sp>
        <p:nvSpPr>
          <p:cNvPr id="674835" name="AutoShape 19">
            <a:extLst>
              <a:ext uri="{FF2B5EF4-FFF2-40B4-BE49-F238E27FC236}">
                <a16:creationId xmlns:a16="http://schemas.microsoft.com/office/drawing/2014/main" id="{D0628DE9-8CF8-4166-8974-123DF1F97481}"/>
              </a:ext>
            </a:extLst>
          </p:cNvPr>
          <p:cNvSpPr>
            <a:spLocks noChangeArrowheads="1"/>
          </p:cNvSpPr>
          <p:nvPr/>
        </p:nvSpPr>
        <p:spPr bwMode="auto">
          <a:xfrm>
            <a:off x="4502150" y="4699000"/>
            <a:ext cx="2941638" cy="1020763"/>
          </a:xfrm>
          <a:prstGeom prst="wedgeRectCallout">
            <a:avLst>
              <a:gd name="adj1" fmla="val -97167"/>
              <a:gd name="adj2" fmla="val -72551"/>
            </a:avLst>
          </a:prstGeom>
          <a:solidFill>
            <a:schemeClr val="accent2"/>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..so this sum only needs to be over the support vectors.</a:t>
            </a:r>
          </a:p>
        </p:txBody>
      </p:sp>
      <p:sp>
        <p:nvSpPr>
          <p:cNvPr id="674836" name="AutoShape 20">
            <a:extLst>
              <a:ext uri="{FF2B5EF4-FFF2-40B4-BE49-F238E27FC236}">
                <a16:creationId xmlns:a16="http://schemas.microsoft.com/office/drawing/2014/main" id="{2FA5FA28-5726-4B17-8B9A-C6A264F5186D}"/>
              </a:ext>
            </a:extLst>
          </p:cNvPr>
          <p:cNvSpPr>
            <a:spLocks noChangeArrowheads="1"/>
          </p:cNvSpPr>
          <p:nvPr/>
        </p:nvSpPr>
        <p:spPr bwMode="auto">
          <a:xfrm>
            <a:off x="5867400" y="76200"/>
            <a:ext cx="3048000" cy="609600"/>
          </a:xfrm>
          <a:prstGeom prst="wedgeRectCallout">
            <a:avLst>
              <a:gd name="adj1" fmla="val -73074"/>
              <a:gd name="adj2" fmla="val 5599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000"/>
              <a:t>Warning: up until Rong Zhang spotted my error in Oct 2003, this equation had been wrong in earlier versions of the notes. This version is correct.</a:t>
            </a:r>
          </a:p>
        </p:txBody>
      </p:sp>
      <p:graphicFrame>
        <p:nvGraphicFramePr>
          <p:cNvPr id="674839" name="Object 23">
            <a:extLst>
              <a:ext uri="{FF2B5EF4-FFF2-40B4-BE49-F238E27FC236}">
                <a16:creationId xmlns:a16="http://schemas.microsoft.com/office/drawing/2014/main" id="{E87875DD-2571-4FA3-9C0B-192D35D82CEA}"/>
              </a:ext>
            </a:extLst>
          </p:cNvPr>
          <p:cNvGraphicFramePr>
            <a:graphicFrameLocks noChangeAspect="1"/>
          </p:cNvGraphicFramePr>
          <p:nvPr/>
        </p:nvGraphicFramePr>
        <p:xfrm>
          <a:off x="1533525" y="728663"/>
          <a:ext cx="3498850" cy="1052512"/>
        </p:xfrm>
        <a:graphic>
          <a:graphicData uri="http://schemas.openxmlformats.org/presentationml/2006/ole">
            <mc:AlternateContent xmlns:mc="http://schemas.openxmlformats.org/markup-compatibility/2006">
              <mc:Choice xmlns:v="urn:schemas-microsoft-com:vml" Requires="v">
                <p:oleObj spid="_x0000_s674851" name="Equation" r:id="rId13" imgW="1434960" imgH="431640" progId="Equation.3">
                  <p:embed/>
                </p:oleObj>
              </mc:Choice>
              <mc:Fallback>
                <p:oleObj name="Equation" r:id="rId13" imgW="1434960" imgH="43164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3525" y="728663"/>
                        <a:ext cx="34988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a:extLst>
              <a:ext uri="{FF2B5EF4-FFF2-40B4-BE49-F238E27FC236}">
                <a16:creationId xmlns:a16="http://schemas.microsoft.com/office/drawing/2014/main" id="{B2BF8827-D4FB-470C-9569-A8654F562545}"/>
              </a:ext>
            </a:extLst>
          </p:cNvPr>
          <p:cNvSpPr>
            <a:spLocks noGrp="1"/>
          </p:cNvSpPr>
          <p:nvPr>
            <p:ph type="ftr" sz="quarter" idx="10"/>
          </p:nvPr>
        </p:nvSpPr>
        <p:spPr/>
        <p:txBody>
          <a:bodyPr/>
          <a:lstStyle/>
          <a:p>
            <a:r>
              <a:rPr lang="en-US" altLang="en-US"/>
              <a:t>Copyright © 2001, 2003, Andrew W. Moore</a:t>
            </a:r>
          </a:p>
        </p:txBody>
      </p:sp>
      <p:graphicFrame>
        <p:nvGraphicFramePr>
          <p:cNvPr id="675861" name="Object 1045">
            <a:extLst>
              <a:ext uri="{FF2B5EF4-FFF2-40B4-BE49-F238E27FC236}">
                <a16:creationId xmlns:a16="http://schemas.microsoft.com/office/drawing/2014/main" id="{C84DC4DD-26A8-4015-86F7-66E1DE65B1F8}"/>
              </a:ext>
            </a:extLst>
          </p:cNvPr>
          <p:cNvGraphicFramePr>
            <a:graphicFrameLocks noChangeAspect="1"/>
          </p:cNvGraphicFramePr>
          <p:nvPr/>
        </p:nvGraphicFramePr>
        <p:xfrm>
          <a:off x="1533525" y="728663"/>
          <a:ext cx="3498850" cy="1052512"/>
        </p:xfrm>
        <a:graphic>
          <a:graphicData uri="http://schemas.openxmlformats.org/presentationml/2006/ole">
            <mc:AlternateContent xmlns:mc="http://schemas.openxmlformats.org/markup-compatibility/2006">
              <mc:Choice xmlns:v="urn:schemas-microsoft-com:vml" Requires="v">
                <p:oleObj spid="_x0000_s675868" name="Equation" r:id="rId3" imgW="1434960" imgH="431640" progId="Equation.3">
                  <p:embed/>
                </p:oleObj>
              </mc:Choice>
              <mc:Fallback>
                <p:oleObj name="Equation" r:id="rId3" imgW="1434960" imgH="431640" progId="Equation.3">
                  <p:embed/>
                  <p:pic>
                    <p:nvPicPr>
                      <p:cNvPr id="0" name="Object 10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525" y="728663"/>
                        <a:ext cx="34988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42" name="Rectangle 1026">
            <a:extLst>
              <a:ext uri="{FF2B5EF4-FFF2-40B4-BE49-F238E27FC236}">
                <a16:creationId xmlns:a16="http://schemas.microsoft.com/office/drawing/2014/main" id="{FE44BE71-89CF-47F2-AF65-3E2D1EDF030A}"/>
              </a:ext>
            </a:extLst>
          </p:cNvPr>
          <p:cNvSpPr>
            <a:spLocks noGrp="1" noChangeArrowheads="1"/>
          </p:cNvSpPr>
          <p:nvPr>
            <p:ph type="title"/>
          </p:nvPr>
        </p:nvSpPr>
        <p:spPr/>
        <p:txBody>
          <a:bodyPr/>
          <a:lstStyle/>
          <a:p>
            <a:r>
              <a:rPr lang="en-US" altLang="en-US" sz="4000"/>
              <a:t>An Equivalent QP</a:t>
            </a:r>
          </a:p>
        </p:txBody>
      </p:sp>
      <p:sp>
        <p:nvSpPr>
          <p:cNvPr id="675843" name="Text Box 1027">
            <a:extLst>
              <a:ext uri="{FF2B5EF4-FFF2-40B4-BE49-F238E27FC236}">
                <a16:creationId xmlns:a16="http://schemas.microsoft.com/office/drawing/2014/main" id="{6B81F2E7-C824-4496-A413-D7F829524E62}"/>
              </a:ext>
            </a:extLst>
          </p:cNvPr>
          <p:cNvSpPr txBox="1">
            <a:spLocks noChangeArrowheads="1"/>
          </p:cNvSpPr>
          <p:nvPr/>
        </p:nvSpPr>
        <p:spPr bwMode="auto">
          <a:xfrm>
            <a:off x="234950" y="984250"/>
            <a:ext cx="142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Maximize</a:t>
            </a:r>
          </a:p>
        </p:txBody>
      </p:sp>
      <p:sp>
        <p:nvSpPr>
          <p:cNvPr id="675845" name="Text Box 1029">
            <a:extLst>
              <a:ext uri="{FF2B5EF4-FFF2-40B4-BE49-F238E27FC236}">
                <a16:creationId xmlns:a16="http://schemas.microsoft.com/office/drawing/2014/main" id="{7FC4D1B2-D380-4783-BAFC-FCC6A4EAB413}"/>
              </a:ext>
            </a:extLst>
          </p:cNvPr>
          <p:cNvSpPr txBox="1">
            <a:spLocks noChangeArrowheads="1"/>
          </p:cNvSpPr>
          <p:nvPr/>
        </p:nvSpPr>
        <p:spPr bwMode="auto">
          <a:xfrm>
            <a:off x="4854575" y="996950"/>
            <a:ext cx="1135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where</a:t>
            </a:r>
          </a:p>
        </p:txBody>
      </p:sp>
      <p:graphicFrame>
        <p:nvGraphicFramePr>
          <p:cNvPr id="675846" name="Object 1030">
            <a:extLst>
              <a:ext uri="{FF2B5EF4-FFF2-40B4-BE49-F238E27FC236}">
                <a16:creationId xmlns:a16="http://schemas.microsoft.com/office/drawing/2014/main" id="{72680348-B585-4C50-81FE-571F5098182C}"/>
              </a:ext>
            </a:extLst>
          </p:cNvPr>
          <p:cNvGraphicFramePr>
            <a:graphicFrameLocks noChangeAspect="1"/>
          </p:cNvGraphicFramePr>
          <p:nvPr/>
        </p:nvGraphicFramePr>
        <p:xfrm>
          <a:off x="5980113" y="987425"/>
          <a:ext cx="2600325" cy="557213"/>
        </p:xfrm>
        <a:graphic>
          <a:graphicData uri="http://schemas.openxmlformats.org/presentationml/2006/ole">
            <mc:AlternateContent xmlns:mc="http://schemas.openxmlformats.org/markup-compatibility/2006">
              <mc:Choice xmlns:v="urn:schemas-microsoft-com:vml" Requires="v">
                <p:oleObj spid="_x0000_s675869" name="Equation" r:id="rId5" imgW="1066680" imgH="228600" progId="Equation.3">
                  <p:embed/>
                </p:oleObj>
              </mc:Choice>
              <mc:Fallback>
                <p:oleObj name="Equation" r:id="rId5" imgW="1066680" imgH="228600" progId="Equation.3">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0113" y="987425"/>
                        <a:ext cx="2600325"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47" name="Text Box 1031">
            <a:extLst>
              <a:ext uri="{FF2B5EF4-FFF2-40B4-BE49-F238E27FC236}">
                <a16:creationId xmlns:a16="http://schemas.microsoft.com/office/drawing/2014/main" id="{5798A251-14EF-4A4C-BFD6-9ABF79FDC183}"/>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675848" name="Object 1032">
            <a:extLst>
              <a:ext uri="{FF2B5EF4-FFF2-40B4-BE49-F238E27FC236}">
                <a16:creationId xmlns:a16="http://schemas.microsoft.com/office/drawing/2014/main" id="{C053868F-E573-4DA6-AE90-0C7C6E30C85D}"/>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675870" name="Equation" r:id="rId7" imgW="1002960" imgH="228600" progId="Equation.3">
                  <p:embed/>
                </p:oleObj>
              </mc:Choice>
              <mc:Fallback>
                <p:oleObj name="Equation" r:id="rId7" imgW="1002960" imgH="228600" progId="Equation.3">
                  <p:embed/>
                  <p:pic>
                    <p:nvPicPr>
                      <p:cNvPr id="0" name="Object 10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49" name="Rectangle 1033">
            <a:extLst>
              <a:ext uri="{FF2B5EF4-FFF2-40B4-BE49-F238E27FC236}">
                <a16:creationId xmlns:a16="http://schemas.microsoft.com/office/drawing/2014/main" id="{6125D6D5-C49B-4819-9505-C3A0DF01A007}"/>
              </a:ext>
            </a:extLst>
          </p:cNvPr>
          <p:cNvSpPr>
            <a:spLocks noChangeArrowheads="1"/>
          </p:cNvSpPr>
          <p:nvPr/>
        </p:nvSpPr>
        <p:spPr bwMode="auto">
          <a:xfrm>
            <a:off x="200025" y="762000"/>
            <a:ext cx="8639175"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675850" name="Group 1034">
            <a:extLst>
              <a:ext uri="{FF2B5EF4-FFF2-40B4-BE49-F238E27FC236}">
                <a16:creationId xmlns:a16="http://schemas.microsoft.com/office/drawing/2014/main" id="{58432771-B9B8-47BC-948C-015BCC1992BC}"/>
              </a:ext>
            </a:extLst>
          </p:cNvPr>
          <p:cNvGrpSpPr>
            <a:grpSpLocks/>
          </p:cNvGrpSpPr>
          <p:nvPr/>
        </p:nvGrpSpPr>
        <p:grpSpPr bwMode="auto">
          <a:xfrm>
            <a:off x="174625" y="3305175"/>
            <a:ext cx="4665663" cy="3048000"/>
            <a:chOff x="110" y="1905"/>
            <a:chExt cx="2939" cy="1920"/>
          </a:xfrm>
        </p:grpSpPr>
        <p:sp>
          <p:nvSpPr>
            <p:cNvPr id="675851" name="Text Box 1035">
              <a:extLst>
                <a:ext uri="{FF2B5EF4-FFF2-40B4-BE49-F238E27FC236}">
                  <a16:creationId xmlns:a16="http://schemas.microsoft.com/office/drawing/2014/main" id="{2C7C5FFF-B7A4-4CD7-85D8-B00FD95FBE86}"/>
                </a:ext>
              </a:extLst>
            </p:cNvPr>
            <p:cNvSpPr txBox="1">
              <a:spLocks noChangeArrowheads="1"/>
            </p:cNvSpPr>
            <p:nvPr/>
          </p:nvSpPr>
          <p:spPr bwMode="auto">
            <a:xfrm>
              <a:off x="111" y="1905"/>
              <a:ext cx="13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675852" name="Object 1036">
              <a:extLst>
                <a:ext uri="{FF2B5EF4-FFF2-40B4-BE49-F238E27FC236}">
                  <a16:creationId xmlns:a16="http://schemas.microsoft.com/office/drawing/2014/main" id="{D8BEE3C4-4710-4184-8D55-FBA453EE9D00}"/>
                </a:ext>
              </a:extLst>
            </p:cNvPr>
            <p:cNvGraphicFramePr>
              <a:graphicFrameLocks noChangeAspect="1"/>
            </p:cNvGraphicFramePr>
            <p:nvPr/>
          </p:nvGraphicFramePr>
          <p:xfrm>
            <a:off x="110" y="2247"/>
            <a:ext cx="1889" cy="663"/>
          </p:xfrm>
          <a:graphic>
            <a:graphicData uri="http://schemas.openxmlformats.org/presentationml/2006/ole">
              <mc:AlternateContent xmlns:mc="http://schemas.openxmlformats.org/markup-compatibility/2006">
                <mc:Choice xmlns:v="urn:schemas-microsoft-com:vml" Requires="v">
                  <p:oleObj spid="_x0000_s675871" name="Equation" r:id="rId9" imgW="927000" imgH="431640" progId="Equation.3">
                    <p:embed/>
                  </p:oleObj>
                </mc:Choice>
                <mc:Fallback>
                  <p:oleObj name="Equation" r:id="rId9" imgW="927000" imgH="431640" progId="Equation.3">
                    <p:embed/>
                    <p:pic>
                      <p:nvPicPr>
                        <p:cNvPr id="0" name="Object 10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 y="2247"/>
                          <a:ext cx="1889"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53" name="Object 1037">
              <a:extLst>
                <a:ext uri="{FF2B5EF4-FFF2-40B4-BE49-F238E27FC236}">
                  <a16:creationId xmlns:a16="http://schemas.microsoft.com/office/drawing/2014/main" id="{9472945A-4728-48B0-BE85-77844A78C108}"/>
                </a:ext>
              </a:extLst>
            </p:cNvPr>
            <p:cNvGraphicFramePr>
              <a:graphicFrameLocks noChangeAspect="1"/>
            </p:cNvGraphicFramePr>
            <p:nvPr/>
          </p:nvGraphicFramePr>
          <p:xfrm>
            <a:off x="124" y="2979"/>
            <a:ext cx="2925" cy="820"/>
          </p:xfrm>
          <a:graphic>
            <a:graphicData uri="http://schemas.openxmlformats.org/presentationml/2006/ole">
              <mc:AlternateContent xmlns:mc="http://schemas.openxmlformats.org/markup-compatibility/2006">
                <mc:Choice xmlns:v="urn:schemas-microsoft-com:vml" Requires="v">
                  <p:oleObj spid="_x0000_s675872" name="Equation" r:id="rId11" imgW="1434960" imgH="533160" progId="Equation.3">
                    <p:embed/>
                  </p:oleObj>
                </mc:Choice>
                <mc:Fallback>
                  <p:oleObj name="Equation" r:id="rId11" imgW="1434960" imgH="533160" progId="Equation.3">
                    <p:embed/>
                    <p:pic>
                      <p:nvPicPr>
                        <p:cNvPr id="0" name="Object 10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 y="2979"/>
                          <a:ext cx="2925" cy="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54" name="Rectangle 1038">
              <a:extLst>
                <a:ext uri="{FF2B5EF4-FFF2-40B4-BE49-F238E27FC236}">
                  <a16:creationId xmlns:a16="http://schemas.microsoft.com/office/drawing/2014/main" id="{B9715A01-B491-4409-B95F-2F70F5383CF7}"/>
                </a:ext>
              </a:extLst>
            </p:cNvPr>
            <p:cNvSpPr>
              <a:spLocks noChangeArrowheads="1"/>
            </p:cNvSpPr>
            <p:nvPr/>
          </p:nvSpPr>
          <p:spPr bwMode="auto">
            <a:xfrm>
              <a:off x="118" y="1913"/>
              <a:ext cx="2902" cy="1912"/>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675855" name="Rectangle 1039">
            <a:extLst>
              <a:ext uri="{FF2B5EF4-FFF2-40B4-BE49-F238E27FC236}">
                <a16:creationId xmlns:a16="http://schemas.microsoft.com/office/drawing/2014/main" id="{49F6C44C-FACC-4367-9DC1-FEDBAF0B8BF2}"/>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5856" name="Text Box 1040">
            <a:extLst>
              <a:ext uri="{FF2B5EF4-FFF2-40B4-BE49-F238E27FC236}">
                <a16:creationId xmlns:a16="http://schemas.microsoft.com/office/drawing/2014/main" id="{47156447-F726-4CCD-9D23-8EA7FE96D008}"/>
              </a:ext>
            </a:extLst>
          </p:cNvPr>
          <p:cNvSpPr txBox="1">
            <a:spLocks noChangeArrowheads="1"/>
          </p:cNvSpPr>
          <p:nvPr/>
        </p:nvSpPr>
        <p:spPr bwMode="auto">
          <a:xfrm>
            <a:off x="5018088" y="3998913"/>
            <a:ext cx="3797300" cy="86677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x</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endParaRPr lang="en-US" altLang="en-US" sz="2000"/>
          </a:p>
        </p:txBody>
      </p:sp>
      <p:graphicFrame>
        <p:nvGraphicFramePr>
          <p:cNvPr id="675857" name="Object 1041">
            <a:extLst>
              <a:ext uri="{FF2B5EF4-FFF2-40B4-BE49-F238E27FC236}">
                <a16:creationId xmlns:a16="http://schemas.microsoft.com/office/drawing/2014/main" id="{F41684A0-3A77-4DA4-A457-DD43BE23D1D2}"/>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675873" name="Equation" r:id="rId13" imgW="736560" imgH="431640" progId="Equation.3">
                  <p:embed/>
                </p:oleObj>
              </mc:Choice>
              <mc:Fallback>
                <p:oleObj name="Equation" r:id="rId13" imgW="736560" imgH="431640" progId="Equation.3">
                  <p:embed/>
                  <p:pic>
                    <p:nvPicPr>
                      <p:cNvPr id="0" name="Object 10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58" name="AutoShape 1042">
            <a:extLst>
              <a:ext uri="{FF2B5EF4-FFF2-40B4-BE49-F238E27FC236}">
                <a16:creationId xmlns:a16="http://schemas.microsoft.com/office/drawing/2014/main" id="{5D6C740D-469F-4DED-BB21-16599A33C888}"/>
              </a:ext>
            </a:extLst>
          </p:cNvPr>
          <p:cNvSpPr>
            <a:spLocks noChangeArrowheads="1"/>
          </p:cNvSpPr>
          <p:nvPr/>
        </p:nvSpPr>
        <p:spPr bwMode="auto">
          <a:xfrm>
            <a:off x="4384675" y="3363913"/>
            <a:ext cx="2941638" cy="1020762"/>
          </a:xfrm>
          <a:prstGeom prst="wedgeRectCallout">
            <a:avLst>
              <a:gd name="adj1" fmla="val -63653"/>
              <a:gd name="adj2" fmla="val -108319"/>
            </a:avLst>
          </a:prstGeom>
          <a:solidFill>
            <a:schemeClr val="accent2"/>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Datapoints with </a:t>
            </a:r>
            <a:r>
              <a:rPr lang="en-US" altLang="en-US" sz="2000" i="1">
                <a:latin typeface="Symbol" panose="05050102010706020507" pitchFamily="18" charset="2"/>
              </a:rPr>
              <a:t>a</a:t>
            </a:r>
            <a:r>
              <a:rPr lang="en-US" altLang="en-US" sz="2000" i="1" baseline="-25000"/>
              <a:t>k</a:t>
            </a:r>
            <a:r>
              <a:rPr lang="en-US" altLang="en-US" sz="2000" i="1"/>
              <a:t> &gt; 0 </a:t>
            </a:r>
            <a:r>
              <a:rPr lang="en-US" altLang="en-US" sz="2000"/>
              <a:t>will be the support vectors</a:t>
            </a:r>
          </a:p>
        </p:txBody>
      </p:sp>
      <p:sp>
        <p:nvSpPr>
          <p:cNvPr id="675859" name="AutoShape 1043">
            <a:extLst>
              <a:ext uri="{FF2B5EF4-FFF2-40B4-BE49-F238E27FC236}">
                <a16:creationId xmlns:a16="http://schemas.microsoft.com/office/drawing/2014/main" id="{EF3B797E-125F-4B14-ACA4-B9B22DF06B02}"/>
              </a:ext>
            </a:extLst>
          </p:cNvPr>
          <p:cNvSpPr>
            <a:spLocks noChangeArrowheads="1"/>
          </p:cNvSpPr>
          <p:nvPr/>
        </p:nvSpPr>
        <p:spPr bwMode="auto">
          <a:xfrm>
            <a:off x="4502150" y="4699000"/>
            <a:ext cx="2941638" cy="1020763"/>
          </a:xfrm>
          <a:prstGeom prst="wedgeRectCallout">
            <a:avLst>
              <a:gd name="adj1" fmla="val -97167"/>
              <a:gd name="adj2" fmla="val -72551"/>
            </a:avLst>
          </a:prstGeom>
          <a:solidFill>
            <a:schemeClr val="accent2"/>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..so this sum only needs to be over the support vectors.</a:t>
            </a:r>
          </a:p>
        </p:txBody>
      </p:sp>
      <p:sp>
        <p:nvSpPr>
          <p:cNvPr id="675860" name="AutoShape 1044">
            <a:extLst>
              <a:ext uri="{FF2B5EF4-FFF2-40B4-BE49-F238E27FC236}">
                <a16:creationId xmlns:a16="http://schemas.microsoft.com/office/drawing/2014/main" id="{D88112CE-8D73-40EC-AFAE-6997DEB213D9}"/>
              </a:ext>
            </a:extLst>
          </p:cNvPr>
          <p:cNvSpPr>
            <a:spLocks noChangeArrowheads="1"/>
          </p:cNvSpPr>
          <p:nvPr/>
        </p:nvSpPr>
        <p:spPr bwMode="auto">
          <a:xfrm>
            <a:off x="352425" y="342900"/>
            <a:ext cx="8631238" cy="6302375"/>
          </a:xfrm>
          <a:prstGeom prst="star32">
            <a:avLst>
              <a:gd name="adj" fmla="val 37500"/>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Why did I tell you about this equivalent QP?</a:t>
            </a:r>
          </a:p>
          <a:p>
            <a:pPr>
              <a:spcBef>
                <a:spcPct val="50000"/>
              </a:spcBef>
              <a:buFontTx/>
              <a:buChar char="•"/>
            </a:pPr>
            <a:r>
              <a:rPr lang="en-US" altLang="en-US"/>
              <a:t>It’s a formulation that QP packages can optimize more quickly</a:t>
            </a:r>
          </a:p>
          <a:p>
            <a:pPr>
              <a:spcBef>
                <a:spcPct val="50000"/>
              </a:spcBef>
              <a:buFontTx/>
              <a:buChar char="•"/>
            </a:pPr>
            <a:r>
              <a:rPr lang="en-US" altLang="en-US"/>
              <a:t>Because of further jaw-dropping developments you’re about to learn.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a:extLst>
              <a:ext uri="{FF2B5EF4-FFF2-40B4-BE49-F238E27FC236}">
                <a16:creationId xmlns:a16="http://schemas.microsoft.com/office/drawing/2014/main" id="{EC405FB0-DCA3-4988-BB7F-45E916D00616}"/>
              </a:ext>
            </a:extLst>
          </p:cNvPr>
          <p:cNvSpPr>
            <a:spLocks noGrp="1"/>
          </p:cNvSpPr>
          <p:nvPr>
            <p:ph type="ftr" sz="quarter" idx="10"/>
          </p:nvPr>
        </p:nvSpPr>
        <p:spPr/>
        <p:txBody>
          <a:bodyPr/>
          <a:lstStyle/>
          <a:p>
            <a:r>
              <a:rPr lang="en-US" altLang="en-US"/>
              <a:t>Copyright © 2001, 2003, Andrew W. Moore</a:t>
            </a:r>
          </a:p>
        </p:txBody>
      </p:sp>
      <p:sp>
        <p:nvSpPr>
          <p:cNvPr id="634882" name="Rectangle 2">
            <a:extLst>
              <a:ext uri="{FF2B5EF4-FFF2-40B4-BE49-F238E27FC236}">
                <a16:creationId xmlns:a16="http://schemas.microsoft.com/office/drawing/2014/main" id="{BA4388ED-1045-49CC-908B-95001420A338}"/>
              </a:ext>
            </a:extLst>
          </p:cNvPr>
          <p:cNvSpPr>
            <a:spLocks noGrp="1" noChangeArrowheads="1"/>
          </p:cNvSpPr>
          <p:nvPr>
            <p:ph type="title"/>
          </p:nvPr>
        </p:nvSpPr>
        <p:spPr>
          <a:xfrm>
            <a:off x="152400" y="304800"/>
            <a:ext cx="4648200" cy="685800"/>
          </a:xfrm>
        </p:spPr>
        <p:txBody>
          <a:bodyPr/>
          <a:lstStyle/>
          <a:p>
            <a:r>
              <a:rPr lang="en-US" altLang="en-US"/>
              <a:t> Linear Classifiers</a:t>
            </a:r>
          </a:p>
        </p:txBody>
      </p:sp>
      <p:sp>
        <p:nvSpPr>
          <p:cNvPr id="634883" name="Rectangle 3">
            <a:extLst>
              <a:ext uri="{FF2B5EF4-FFF2-40B4-BE49-F238E27FC236}">
                <a16:creationId xmlns:a16="http://schemas.microsoft.com/office/drawing/2014/main" id="{97CBCBB6-F423-4894-A19A-F733EF830CB2}"/>
              </a:ext>
            </a:extLst>
          </p:cNvPr>
          <p:cNvSpPr>
            <a:spLocks noChangeArrowheads="1"/>
          </p:cNvSpPr>
          <p:nvPr/>
        </p:nvSpPr>
        <p:spPr bwMode="auto">
          <a:xfrm>
            <a:off x="5334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3600" i="1"/>
              <a:t>f </a:t>
            </a:r>
            <a:r>
              <a:rPr lang="en-US" altLang="en-US"/>
              <a:t>        </a:t>
            </a:r>
          </a:p>
        </p:txBody>
      </p:sp>
      <p:sp>
        <p:nvSpPr>
          <p:cNvPr id="634884" name="Line 4">
            <a:extLst>
              <a:ext uri="{FF2B5EF4-FFF2-40B4-BE49-F238E27FC236}">
                <a16:creationId xmlns:a16="http://schemas.microsoft.com/office/drawing/2014/main" id="{2E46C097-BD78-4B69-B7F6-28DF3F07B5BE}"/>
              </a:ext>
            </a:extLst>
          </p:cNvPr>
          <p:cNvSpPr>
            <a:spLocks noChangeShapeType="1"/>
          </p:cNvSpPr>
          <p:nvPr/>
        </p:nvSpPr>
        <p:spPr bwMode="auto">
          <a:xfrm>
            <a:off x="3962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4885" name="Text Box 5">
            <a:extLst>
              <a:ext uri="{FF2B5EF4-FFF2-40B4-BE49-F238E27FC236}">
                <a16:creationId xmlns:a16="http://schemas.microsoft.com/office/drawing/2014/main" id="{32D7BAB0-AC5D-4319-9E51-0E340332B55E}"/>
              </a:ext>
            </a:extLst>
          </p:cNvPr>
          <p:cNvSpPr txBox="1">
            <a:spLocks noChangeArrowheads="1"/>
          </p:cNvSpPr>
          <p:nvPr/>
        </p:nvSpPr>
        <p:spPr bwMode="auto">
          <a:xfrm>
            <a:off x="3505200" y="762000"/>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i="1"/>
              <a:t>x</a:t>
            </a:r>
          </a:p>
        </p:txBody>
      </p:sp>
      <p:sp>
        <p:nvSpPr>
          <p:cNvPr id="634886" name="Line 6">
            <a:extLst>
              <a:ext uri="{FF2B5EF4-FFF2-40B4-BE49-F238E27FC236}">
                <a16:creationId xmlns:a16="http://schemas.microsoft.com/office/drawing/2014/main" id="{C46C2150-D9F1-44DD-B7E6-BCFF4FC1DEF6}"/>
              </a:ext>
            </a:extLst>
          </p:cNvPr>
          <p:cNvSpPr>
            <a:spLocks noChangeShapeType="1"/>
          </p:cNvSpPr>
          <p:nvPr/>
        </p:nvSpPr>
        <p:spPr bwMode="auto">
          <a:xfrm>
            <a:off x="6019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4887" name="Text Box 7">
            <a:extLst>
              <a:ext uri="{FF2B5EF4-FFF2-40B4-BE49-F238E27FC236}">
                <a16:creationId xmlns:a16="http://schemas.microsoft.com/office/drawing/2014/main" id="{5D07797B-0A64-4A29-9509-9740E9B46857}"/>
              </a:ext>
            </a:extLst>
          </p:cNvPr>
          <p:cNvSpPr txBox="1">
            <a:spLocks noChangeArrowheads="1"/>
          </p:cNvSpPr>
          <p:nvPr/>
        </p:nvSpPr>
        <p:spPr bwMode="auto">
          <a:xfrm>
            <a:off x="5791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rgbClr val="00CC00"/>
                </a:solidFill>
                <a:latin typeface="Symbol" panose="05050102010706020507" pitchFamily="18" charset="2"/>
              </a:rPr>
              <a:t>a</a:t>
            </a:r>
          </a:p>
        </p:txBody>
      </p:sp>
      <p:sp>
        <p:nvSpPr>
          <p:cNvPr id="634888" name="Line 8">
            <a:extLst>
              <a:ext uri="{FF2B5EF4-FFF2-40B4-BE49-F238E27FC236}">
                <a16:creationId xmlns:a16="http://schemas.microsoft.com/office/drawing/2014/main" id="{CB1D99CD-F0DE-4069-8FA8-31283A356353}"/>
              </a:ext>
            </a:extLst>
          </p:cNvPr>
          <p:cNvSpPr>
            <a:spLocks noChangeShapeType="1"/>
          </p:cNvSpPr>
          <p:nvPr/>
        </p:nvSpPr>
        <p:spPr bwMode="auto">
          <a:xfrm>
            <a:off x="6934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4889" name="Text Box 9">
            <a:extLst>
              <a:ext uri="{FF2B5EF4-FFF2-40B4-BE49-F238E27FC236}">
                <a16:creationId xmlns:a16="http://schemas.microsoft.com/office/drawing/2014/main" id="{B5F5747A-F90A-4590-8F06-D413CB9CE2A6}"/>
              </a:ext>
            </a:extLst>
          </p:cNvPr>
          <p:cNvSpPr txBox="1">
            <a:spLocks noChangeArrowheads="1"/>
          </p:cNvSpPr>
          <p:nvPr/>
        </p:nvSpPr>
        <p:spPr bwMode="auto">
          <a:xfrm>
            <a:off x="8305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200"/>
              <a:t>y</a:t>
            </a:r>
            <a:r>
              <a:rPr lang="en-US" altLang="en-US" sz="3200" baseline="30000"/>
              <a:t>est</a:t>
            </a:r>
          </a:p>
        </p:txBody>
      </p:sp>
      <p:sp>
        <p:nvSpPr>
          <p:cNvPr id="634890" name="Text Box 10">
            <a:extLst>
              <a:ext uri="{FF2B5EF4-FFF2-40B4-BE49-F238E27FC236}">
                <a16:creationId xmlns:a16="http://schemas.microsoft.com/office/drawing/2014/main" id="{6B5D64A6-8A18-4A08-A048-77702DBCD248}"/>
              </a:ext>
            </a:extLst>
          </p:cNvPr>
          <p:cNvSpPr txBox="1">
            <a:spLocks noChangeArrowheads="1"/>
          </p:cNvSpPr>
          <p:nvPr/>
        </p:nvSpPr>
        <p:spPr bwMode="auto">
          <a:xfrm>
            <a:off x="838200" y="1905000"/>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34891" name="Oval 11">
            <a:extLst>
              <a:ext uri="{FF2B5EF4-FFF2-40B4-BE49-F238E27FC236}">
                <a16:creationId xmlns:a16="http://schemas.microsoft.com/office/drawing/2014/main" id="{A0AB91AF-4AAD-4715-B6E8-57BF9A4837A4}"/>
              </a:ext>
            </a:extLst>
          </p:cNvPr>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892" name="Oval 12">
            <a:extLst>
              <a:ext uri="{FF2B5EF4-FFF2-40B4-BE49-F238E27FC236}">
                <a16:creationId xmlns:a16="http://schemas.microsoft.com/office/drawing/2014/main" id="{1C465FE3-85F6-48AB-9961-FA36A2136707}"/>
              </a:ext>
            </a:extLst>
          </p:cNvPr>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893" name="Line 13">
            <a:extLst>
              <a:ext uri="{FF2B5EF4-FFF2-40B4-BE49-F238E27FC236}">
                <a16:creationId xmlns:a16="http://schemas.microsoft.com/office/drawing/2014/main" id="{A0E84538-BB39-44F8-BA38-DF721F694CE2}"/>
              </a:ext>
            </a:extLst>
          </p:cNvPr>
          <p:cNvSpPr>
            <a:spLocks noChangeShapeType="1"/>
          </p:cNvSpPr>
          <p:nvPr/>
        </p:nvSpPr>
        <p:spPr bwMode="auto">
          <a:xfrm>
            <a:off x="2590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4894" name="Line 14">
            <a:extLst>
              <a:ext uri="{FF2B5EF4-FFF2-40B4-BE49-F238E27FC236}">
                <a16:creationId xmlns:a16="http://schemas.microsoft.com/office/drawing/2014/main" id="{31FD49CE-0857-44DE-AE6D-D1D9C87F2D67}"/>
              </a:ext>
            </a:extLst>
          </p:cNvPr>
          <p:cNvSpPr>
            <a:spLocks noChangeShapeType="1"/>
          </p:cNvSpPr>
          <p:nvPr/>
        </p:nvSpPr>
        <p:spPr bwMode="auto">
          <a:xfrm flipV="1">
            <a:off x="2438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4895" name="Oval 15">
            <a:extLst>
              <a:ext uri="{FF2B5EF4-FFF2-40B4-BE49-F238E27FC236}">
                <a16:creationId xmlns:a16="http://schemas.microsoft.com/office/drawing/2014/main" id="{CEFEFFC2-005F-4E03-A748-23A519C8124E}"/>
              </a:ext>
            </a:extLst>
          </p:cNvPr>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896" name="Oval 16">
            <a:extLst>
              <a:ext uri="{FF2B5EF4-FFF2-40B4-BE49-F238E27FC236}">
                <a16:creationId xmlns:a16="http://schemas.microsoft.com/office/drawing/2014/main" id="{BFBEA7FB-C2BE-41BA-A7DB-45F2E9456CC1}"/>
              </a:ext>
            </a:extLst>
          </p:cNvPr>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897" name="Oval 17">
            <a:extLst>
              <a:ext uri="{FF2B5EF4-FFF2-40B4-BE49-F238E27FC236}">
                <a16:creationId xmlns:a16="http://schemas.microsoft.com/office/drawing/2014/main" id="{5AFB29FC-11B4-434C-8E42-42919F68D997}"/>
              </a:ext>
            </a:extLst>
          </p:cNvPr>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898" name="Oval 18">
            <a:extLst>
              <a:ext uri="{FF2B5EF4-FFF2-40B4-BE49-F238E27FC236}">
                <a16:creationId xmlns:a16="http://schemas.microsoft.com/office/drawing/2014/main" id="{0CFFA7E1-ED2E-4648-9E89-A9BBCEBC374D}"/>
              </a:ext>
            </a:extLst>
          </p:cNvPr>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899" name="Oval 19">
            <a:extLst>
              <a:ext uri="{FF2B5EF4-FFF2-40B4-BE49-F238E27FC236}">
                <a16:creationId xmlns:a16="http://schemas.microsoft.com/office/drawing/2014/main" id="{A0AC854B-70CA-4FDF-A07E-6ED9E25731BF}"/>
              </a:ext>
            </a:extLst>
          </p:cNvPr>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00" name="Oval 20">
            <a:extLst>
              <a:ext uri="{FF2B5EF4-FFF2-40B4-BE49-F238E27FC236}">
                <a16:creationId xmlns:a16="http://schemas.microsoft.com/office/drawing/2014/main" id="{09D2EBFD-55CA-4041-BBED-3F3F9669A161}"/>
              </a:ext>
            </a:extLst>
          </p:cNvPr>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01" name="Oval 21">
            <a:extLst>
              <a:ext uri="{FF2B5EF4-FFF2-40B4-BE49-F238E27FC236}">
                <a16:creationId xmlns:a16="http://schemas.microsoft.com/office/drawing/2014/main" id="{DDAA5E9F-5A24-4905-990A-F05F707BE4D5}"/>
              </a:ext>
            </a:extLst>
          </p:cNvPr>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02" name="Oval 22">
            <a:extLst>
              <a:ext uri="{FF2B5EF4-FFF2-40B4-BE49-F238E27FC236}">
                <a16:creationId xmlns:a16="http://schemas.microsoft.com/office/drawing/2014/main" id="{67BC533A-EDCB-451D-B1C0-5F1E998A2310}"/>
              </a:ext>
            </a:extLst>
          </p:cNvPr>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03" name="Oval 23">
            <a:extLst>
              <a:ext uri="{FF2B5EF4-FFF2-40B4-BE49-F238E27FC236}">
                <a16:creationId xmlns:a16="http://schemas.microsoft.com/office/drawing/2014/main" id="{9FC2F7DF-D85D-4141-9275-C84C93DEC308}"/>
              </a:ext>
            </a:extLst>
          </p:cNvPr>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04" name="Oval 24">
            <a:extLst>
              <a:ext uri="{FF2B5EF4-FFF2-40B4-BE49-F238E27FC236}">
                <a16:creationId xmlns:a16="http://schemas.microsoft.com/office/drawing/2014/main" id="{749989E0-12FD-4905-88B8-5ED47F72E2F1}"/>
              </a:ext>
            </a:extLst>
          </p:cNvPr>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05" name="Oval 25">
            <a:extLst>
              <a:ext uri="{FF2B5EF4-FFF2-40B4-BE49-F238E27FC236}">
                <a16:creationId xmlns:a16="http://schemas.microsoft.com/office/drawing/2014/main" id="{51BABD0C-92FB-41E2-BFFA-6BCF8CB3A961}"/>
              </a:ext>
            </a:extLst>
          </p:cNvPr>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06" name="Oval 26">
            <a:extLst>
              <a:ext uri="{FF2B5EF4-FFF2-40B4-BE49-F238E27FC236}">
                <a16:creationId xmlns:a16="http://schemas.microsoft.com/office/drawing/2014/main" id="{8E63C541-6CC1-4E41-914A-14B87BA220D3}"/>
              </a:ext>
            </a:extLst>
          </p:cNvPr>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07" name="Oval 27">
            <a:extLst>
              <a:ext uri="{FF2B5EF4-FFF2-40B4-BE49-F238E27FC236}">
                <a16:creationId xmlns:a16="http://schemas.microsoft.com/office/drawing/2014/main" id="{8EA5096E-716A-48C6-A21A-F21BBA4F4FF8}"/>
              </a:ext>
            </a:extLst>
          </p:cNvPr>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08" name="Oval 28">
            <a:extLst>
              <a:ext uri="{FF2B5EF4-FFF2-40B4-BE49-F238E27FC236}">
                <a16:creationId xmlns:a16="http://schemas.microsoft.com/office/drawing/2014/main" id="{4B07BFBE-D3E6-4CF5-8A79-BA4667B7957C}"/>
              </a:ext>
            </a:extLst>
          </p:cNvPr>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09" name="Oval 29">
            <a:extLst>
              <a:ext uri="{FF2B5EF4-FFF2-40B4-BE49-F238E27FC236}">
                <a16:creationId xmlns:a16="http://schemas.microsoft.com/office/drawing/2014/main" id="{77572A6B-28C6-4A58-A823-512F3B9C5A2E}"/>
              </a:ext>
            </a:extLst>
          </p:cNvPr>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0" name="Oval 30">
            <a:extLst>
              <a:ext uri="{FF2B5EF4-FFF2-40B4-BE49-F238E27FC236}">
                <a16:creationId xmlns:a16="http://schemas.microsoft.com/office/drawing/2014/main" id="{F5D73551-BD64-4819-846F-AD15707B498E}"/>
              </a:ext>
            </a:extLst>
          </p:cNvPr>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1" name="Oval 31">
            <a:extLst>
              <a:ext uri="{FF2B5EF4-FFF2-40B4-BE49-F238E27FC236}">
                <a16:creationId xmlns:a16="http://schemas.microsoft.com/office/drawing/2014/main" id="{9CDE4B25-FDD0-4592-A7AB-EC8E145920DA}"/>
              </a:ext>
            </a:extLst>
          </p:cNvPr>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2" name="Oval 32">
            <a:extLst>
              <a:ext uri="{FF2B5EF4-FFF2-40B4-BE49-F238E27FC236}">
                <a16:creationId xmlns:a16="http://schemas.microsoft.com/office/drawing/2014/main" id="{518A4945-9A9F-432F-ACAB-1816C87126F2}"/>
              </a:ext>
            </a:extLst>
          </p:cNvPr>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3" name="Oval 33">
            <a:extLst>
              <a:ext uri="{FF2B5EF4-FFF2-40B4-BE49-F238E27FC236}">
                <a16:creationId xmlns:a16="http://schemas.microsoft.com/office/drawing/2014/main" id="{DBA535B7-1EC7-4980-A50F-AC3E5C1CA8B1}"/>
              </a:ext>
            </a:extLst>
          </p:cNvPr>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4" name="Oval 34">
            <a:extLst>
              <a:ext uri="{FF2B5EF4-FFF2-40B4-BE49-F238E27FC236}">
                <a16:creationId xmlns:a16="http://schemas.microsoft.com/office/drawing/2014/main" id="{3B64F3B0-B6AF-44AF-88DB-70EC80E52D5B}"/>
              </a:ext>
            </a:extLst>
          </p:cNvPr>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5" name="Oval 35">
            <a:extLst>
              <a:ext uri="{FF2B5EF4-FFF2-40B4-BE49-F238E27FC236}">
                <a16:creationId xmlns:a16="http://schemas.microsoft.com/office/drawing/2014/main" id="{63AFB527-8F7A-4865-9EDD-BEF46AD5A9AC}"/>
              </a:ext>
            </a:extLst>
          </p:cNvPr>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6" name="Oval 36">
            <a:extLst>
              <a:ext uri="{FF2B5EF4-FFF2-40B4-BE49-F238E27FC236}">
                <a16:creationId xmlns:a16="http://schemas.microsoft.com/office/drawing/2014/main" id="{3D417E74-EE74-4DE6-BF69-912E43986672}"/>
              </a:ext>
            </a:extLst>
          </p:cNvPr>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7" name="Oval 37">
            <a:extLst>
              <a:ext uri="{FF2B5EF4-FFF2-40B4-BE49-F238E27FC236}">
                <a16:creationId xmlns:a16="http://schemas.microsoft.com/office/drawing/2014/main" id="{4A735197-E130-4417-9098-2D7D758E394D}"/>
              </a:ext>
            </a:extLst>
          </p:cNvPr>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8" name="Oval 38">
            <a:extLst>
              <a:ext uri="{FF2B5EF4-FFF2-40B4-BE49-F238E27FC236}">
                <a16:creationId xmlns:a16="http://schemas.microsoft.com/office/drawing/2014/main" id="{74993E74-6794-4629-A320-A2F69ADD02C8}"/>
              </a:ext>
            </a:extLst>
          </p:cNvPr>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9" name="Oval 39">
            <a:extLst>
              <a:ext uri="{FF2B5EF4-FFF2-40B4-BE49-F238E27FC236}">
                <a16:creationId xmlns:a16="http://schemas.microsoft.com/office/drawing/2014/main" id="{69633306-E54D-4A13-947C-61813EA1A766}"/>
              </a:ext>
            </a:extLst>
          </p:cNvPr>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0" name="Oval 40">
            <a:extLst>
              <a:ext uri="{FF2B5EF4-FFF2-40B4-BE49-F238E27FC236}">
                <a16:creationId xmlns:a16="http://schemas.microsoft.com/office/drawing/2014/main" id="{5053D969-B767-4034-8597-C357AAD20CAB}"/>
              </a:ext>
            </a:extLst>
          </p:cNvPr>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1" name="Oval 41">
            <a:extLst>
              <a:ext uri="{FF2B5EF4-FFF2-40B4-BE49-F238E27FC236}">
                <a16:creationId xmlns:a16="http://schemas.microsoft.com/office/drawing/2014/main" id="{46EC4F7A-4D9F-41D5-AC59-2C66EF340B1E}"/>
              </a:ext>
            </a:extLst>
          </p:cNvPr>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2" name="Oval 42">
            <a:extLst>
              <a:ext uri="{FF2B5EF4-FFF2-40B4-BE49-F238E27FC236}">
                <a16:creationId xmlns:a16="http://schemas.microsoft.com/office/drawing/2014/main" id="{A3C4C844-C83C-4F9B-9D02-8DDE62A0691F}"/>
              </a:ext>
            </a:extLst>
          </p:cNvPr>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3" name="Oval 43">
            <a:extLst>
              <a:ext uri="{FF2B5EF4-FFF2-40B4-BE49-F238E27FC236}">
                <a16:creationId xmlns:a16="http://schemas.microsoft.com/office/drawing/2014/main" id="{D0AE5F8B-E3C9-40A2-82B1-E068C9EFA58B}"/>
              </a:ext>
            </a:extLst>
          </p:cNvPr>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4" name="Oval 44">
            <a:extLst>
              <a:ext uri="{FF2B5EF4-FFF2-40B4-BE49-F238E27FC236}">
                <a16:creationId xmlns:a16="http://schemas.microsoft.com/office/drawing/2014/main" id="{EE3144F2-ED35-4915-BDE2-5E97C9CDAE86}"/>
              </a:ext>
            </a:extLst>
          </p:cNvPr>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5" name="Oval 45">
            <a:extLst>
              <a:ext uri="{FF2B5EF4-FFF2-40B4-BE49-F238E27FC236}">
                <a16:creationId xmlns:a16="http://schemas.microsoft.com/office/drawing/2014/main" id="{6B0CA464-A9E2-4CA5-AB26-64528C0CD1A6}"/>
              </a:ext>
            </a:extLst>
          </p:cNvPr>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6" name="Oval 46">
            <a:extLst>
              <a:ext uri="{FF2B5EF4-FFF2-40B4-BE49-F238E27FC236}">
                <a16:creationId xmlns:a16="http://schemas.microsoft.com/office/drawing/2014/main" id="{E3B0233B-EF0F-4D74-9C2E-FDEF5D358CCF}"/>
              </a:ext>
            </a:extLst>
          </p:cNvPr>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7" name="Oval 47">
            <a:extLst>
              <a:ext uri="{FF2B5EF4-FFF2-40B4-BE49-F238E27FC236}">
                <a16:creationId xmlns:a16="http://schemas.microsoft.com/office/drawing/2014/main" id="{E6C0D426-8B5C-4A93-8B44-26896BB49466}"/>
              </a:ext>
            </a:extLst>
          </p:cNvPr>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8" name="Oval 48">
            <a:extLst>
              <a:ext uri="{FF2B5EF4-FFF2-40B4-BE49-F238E27FC236}">
                <a16:creationId xmlns:a16="http://schemas.microsoft.com/office/drawing/2014/main" id="{BBD68296-F638-45F6-A0F2-8E276EE89600}"/>
              </a:ext>
            </a:extLst>
          </p:cNvPr>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9" name="Text Box 49">
            <a:extLst>
              <a:ext uri="{FF2B5EF4-FFF2-40B4-BE49-F238E27FC236}">
                <a16:creationId xmlns:a16="http://schemas.microsoft.com/office/drawing/2014/main" id="{B1D53B01-0978-4CB6-A475-CFE6269200EF}"/>
              </a:ext>
            </a:extLst>
          </p:cNvPr>
          <p:cNvSpPr txBox="1">
            <a:spLocks noChangeArrowheads="1"/>
          </p:cNvSpPr>
          <p:nvPr/>
        </p:nvSpPr>
        <p:spPr bwMode="auto">
          <a:xfrm>
            <a:off x="5486400" y="1676400"/>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i="1"/>
              <a:t>f</a:t>
            </a:r>
            <a:r>
              <a:rPr lang="en-US" altLang="en-US" i="1"/>
              <a:t>(</a:t>
            </a:r>
            <a:r>
              <a:rPr lang="en-US" altLang="en-US" b="1" i="1"/>
              <a:t>x</a:t>
            </a:r>
            <a:r>
              <a:rPr lang="en-US" altLang="en-US" i="1"/>
              <a:t>,</a:t>
            </a:r>
            <a:r>
              <a:rPr lang="en-US" altLang="en-US" b="1" i="1">
                <a:solidFill>
                  <a:srgbClr val="00CC00"/>
                </a:solidFill>
              </a:rPr>
              <a:t>w</a:t>
            </a:r>
            <a:r>
              <a:rPr lang="en-US" altLang="en-US" i="1">
                <a:solidFill>
                  <a:srgbClr val="00CC00"/>
                </a:solidFill>
              </a:rPr>
              <a:t>,b</a:t>
            </a:r>
            <a:r>
              <a:rPr lang="en-US" altLang="en-US" i="1"/>
              <a:t>) = sign(</a:t>
            </a:r>
            <a:r>
              <a:rPr lang="en-US" altLang="en-US" b="1" i="1">
                <a:solidFill>
                  <a:srgbClr val="00CC00"/>
                </a:solidFill>
              </a:rPr>
              <a:t>w</a:t>
            </a:r>
            <a:r>
              <a:rPr lang="en-US" altLang="en-US" b="1" i="1"/>
              <a:t>. x</a:t>
            </a:r>
            <a:r>
              <a:rPr lang="en-US" altLang="en-US" i="1">
                <a:solidFill>
                  <a:srgbClr val="00CC00"/>
                </a:solidFill>
              </a:rPr>
              <a:t> </a:t>
            </a:r>
            <a:r>
              <a:rPr lang="en-US" altLang="en-US" i="1"/>
              <a:t>- </a:t>
            </a:r>
            <a:r>
              <a:rPr lang="en-US" altLang="en-US" i="1">
                <a:solidFill>
                  <a:srgbClr val="00CC00"/>
                </a:solidFill>
              </a:rPr>
              <a:t>b</a:t>
            </a:r>
            <a:r>
              <a:rPr lang="en-US" altLang="en-US" i="1"/>
              <a:t>)</a:t>
            </a:r>
          </a:p>
        </p:txBody>
      </p:sp>
      <p:sp>
        <p:nvSpPr>
          <p:cNvPr id="634930" name="Line 50">
            <a:extLst>
              <a:ext uri="{FF2B5EF4-FFF2-40B4-BE49-F238E27FC236}">
                <a16:creationId xmlns:a16="http://schemas.microsoft.com/office/drawing/2014/main" id="{18210B1C-246E-48C1-B42F-C58B150F4169}"/>
              </a:ext>
            </a:extLst>
          </p:cNvPr>
          <p:cNvSpPr>
            <a:spLocks noChangeShapeType="1"/>
          </p:cNvSpPr>
          <p:nvPr/>
        </p:nvSpPr>
        <p:spPr bwMode="auto">
          <a:xfrm flipV="1">
            <a:off x="2286000" y="2362200"/>
            <a:ext cx="4038600" cy="2590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4931" name="Text Box 51">
            <a:extLst>
              <a:ext uri="{FF2B5EF4-FFF2-40B4-BE49-F238E27FC236}">
                <a16:creationId xmlns:a16="http://schemas.microsoft.com/office/drawing/2014/main" id="{E0159ECD-656E-4F3A-A99C-58691EE26A4B}"/>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34932" name="Text Box 52">
            <a:extLst>
              <a:ext uri="{FF2B5EF4-FFF2-40B4-BE49-F238E27FC236}">
                <a16:creationId xmlns:a16="http://schemas.microsoft.com/office/drawing/2014/main" id="{E40EF479-B17D-4C6C-9833-D0C52173F5A7}"/>
              </a:ext>
            </a:extLst>
          </p:cNvPr>
          <p:cNvSpPr txBox="1">
            <a:spLocks noChangeArrowheads="1"/>
          </p:cNvSpPr>
          <p:nvPr/>
        </p:nvSpPr>
        <p:spPr bwMode="auto">
          <a:xfrm>
            <a:off x="6400800" y="3352800"/>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How would you classify this data?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
            <a:extLst>
              <a:ext uri="{FF2B5EF4-FFF2-40B4-BE49-F238E27FC236}">
                <a16:creationId xmlns:a16="http://schemas.microsoft.com/office/drawing/2014/main" id="{B809CBAE-356A-4115-A611-9A60396FC6A9}"/>
              </a:ext>
            </a:extLst>
          </p:cNvPr>
          <p:cNvSpPr>
            <a:spLocks noGrp="1"/>
          </p:cNvSpPr>
          <p:nvPr>
            <p:ph type="ftr" sz="quarter" idx="10"/>
          </p:nvPr>
        </p:nvSpPr>
        <p:spPr/>
        <p:txBody>
          <a:bodyPr/>
          <a:lstStyle/>
          <a:p>
            <a:r>
              <a:rPr lang="en-US" altLang="en-US"/>
              <a:t>Copyright © 2001, 2003, Andrew W. Moore</a:t>
            </a:r>
          </a:p>
        </p:txBody>
      </p:sp>
      <p:sp>
        <p:nvSpPr>
          <p:cNvPr id="676868" name="Rectangle 4">
            <a:extLst>
              <a:ext uri="{FF2B5EF4-FFF2-40B4-BE49-F238E27FC236}">
                <a16:creationId xmlns:a16="http://schemas.microsoft.com/office/drawing/2014/main" id="{0863000F-2F8E-4B58-97A9-A1F6D9474158}"/>
              </a:ext>
            </a:extLst>
          </p:cNvPr>
          <p:cNvSpPr>
            <a:spLocks noGrp="1" noChangeArrowheads="1"/>
          </p:cNvSpPr>
          <p:nvPr>
            <p:ph type="title"/>
          </p:nvPr>
        </p:nvSpPr>
        <p:spPr/>
        <p:txBody>
          <a:bodyPr/>
          <a:lstStyle/>
          <a:p>
            <a:r>
              <a:rPr lang="en-US" altLang="en-US" sz="4000"/>
              <a:t>Suppose we’re in 1-dimension</a:t>
            </a:r>
          </a:p>
        </p:txBody>
      </p:sp>
      <p:grpSp>
        <p:nvGrpSpPr>
          <p:cNvPr id="676910" name="Group 46">
            <a:extLst>
              <a:ext uri="{FF2B5EF4-FFF2-40B4-BE49-F238E27FC236}">
                <a16:creationId xmlns:a16="http://schemas.microsoft.com/office/drawing/2014/main" id="{50D70AFE-4FB8-42C0-842C-CD97B3B57BA4}"/>
              </a:ext>
            </a:extLst>
          </p:cNvPr>
          <p:cNvGrpSpPr>
            <a:grpSpLocks/>
          </p:cNvGrpSpPr>
          <p:nvPr/>
        </p:nvGrpSpPr>
        <p:grpSpPr bwMode="auto">
          <a:xfrm>
            <a:off x="1371600" y="4114800"/>
            <a:ext cx="4267200" cy="1066800"/>
            <a:chOff x="144" y="3552"/>
            <a:chExt cx="2304" cy="432"/>
          </a:xfrm>
        </p:grpSpPr>
        <p:sp>
          <p:nvSpPr>
            <p:cNvPr id="676871" name="Line 7">
              <a:extLst>
                <a:ext uri="{FF2B5EF4-FFF2-40B4-BE49-F238E27FC236}">
                  <a16:creationId xmlns:a16="http://schemas.microsoft.com/office/drawing/2014/main" id="{2647A31F-DDD3-474B-B99A-2DC865AE15BC}"/>
                </a:ext>
              </a:extLst>
            </p:cNvPr>
            <p:cNvSpPr>
              <a:spLocks noChangeShapeType="1"/>
            </p:cNvSpPr>
            <p:nvPr/>
          </p:nvSpPr>
          <p:spPr bwMode="auto">
            <a:xfrm>
              <a:off x="864" y="3552"/>
              <a:ext cx="0" cy="43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6872" name="Line 8">
              <a:extLst>
                <a:ext uri="{FF2B5EF4-FFF2-40B4-BE49-F238E27FC236}">
                  <a16:creationId xmlns:a16="http://schemas.microsoft.com/office/drawing/2014/main" id="{1C125AC8-42F8-4557-8267-C2BD92365B3B}"/>
                </a:ext>
              </a:extLst>
            </p:cNvPr>
            <p:cNvSpPr>
              <a:spLocks noChangeShapeType="1"/>
            </p:cNvSpPr>
            <p:nvPr/>
          </p:nvSpPr>
          <p:spPr bwMode="auto">
            <a:xfrm flipV="1">
              <a:off x="144" y="3888"/>
              <a:ext cx="230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6873" name="Oval 9">
              <a:extLst>
                <a:ext uri="{FF2B5EF4-FFF2-40B4-BE49-F238E27FC236}">
                  <a16:creationId xmlns:a16="http://schemas.microsoft.com/office/drawing/2014/main" id="{1E43775B-895F-48A3-99C7-F3FC18D6F953}"/>
                </a:ext>
              </a:extLst>
            </p:cNvPr>
            <p:cNvSpPr>
              <a:spLocks noChangeAspect="1" noChangeArrowheads="1"/>
            </p:cNvSpPr>
            <p:nvPr/>
          </p:nvSpPr>
          <p:spPr bwMode="auto">
            <a:xfrm>
              <a:off x="1440" y="3792"/>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74" name="Oval 10">
              <a:extLst>
                <a:ext uri="{FF2B5EF4-FFF2-40B4-BE49-F238E27FC236}">
                  <a16:creationId xmlns:a16="http://schemas.microsoft.com/office/drawing/2014/main" id="{02AE0689-3F9C-4971-881A-355703F9DCC4}"/>
                </a:ext>
              </a:extLst>
            </p:cNvPr>
            <p:cNvSpPr>
              <a:spLocks noChangeAspect="1" noChangeArrowheads="1"/>
            </p:cNvSpPr>
            <p:nvPr/>
          </p:nvSpPr>
          <p:spPr bwMode="auto">
            <a:xfrm>
              <a:off x="336" y="3792"/>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80" name="Oval 16">
              <a:extLst>
                <a:ext uri="{FF2B5EF4-FFF2-40B4-BE49-F238E27FC236}">
                  <a16:creationId xmlns:a16="http://schemas.microsoft.com/office/drawing/2014/main" id="{F03AD6EE-6B93-4CF9-82AF-81062D590688}"/>
                </a:ext>
              </a:extLst>
            </p:cNvPr>
            <p:cNvSpPr>
              <a:spLocks noChangeAspect="1" noChangeArrowheads="1"/>
            </p:cNvSpPr>
            <p:nvPr/>
          </p:nvSpPr>
          <p:spPr bwMode="auto">
            <a:xfrm>
              <a:off x="2112" y="3792"/>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86" name="Oval 22">
              <a:extLst>
                <a:ext uri="{FF2B5EF4-FFF2-40B4-BE49-F238E27FC236}">
                  <a16:creationId xmlns:a16="http://schemas.microsoft.com/office/drawing/2014/main" id="{5F37C429-B77B-4153-960A-62EBA087CC09}"/>
                </a:ext>
              </a:extLst>
            </p:cNvPr>
            <p:cNvSpPr>
              <a:spLocks noChangeAspect="1" noChangeArrowheads="1"/>
            </p:cNvSpPr>
            <p:nvPr/>
          </p:nvSpPr>
          <p:spPr bwMode="auto">
            <a:xfrm rot="-1118274">
              <a:off x="2352" y="3792"/>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0" name="Oval 26">
              <a:extLst>
                <a:ext uri="{FF2B5EF4-FFF2-40B4-BE49-F238E27FC236}">
                  <a16:creationId xmlns:a16="http://schemas.microsoft.com/office/drawing/2014/main" id="{E861D345-26AE-48C0-8439-83268499046F}"/>
                </a:ext>
              </a:extLst>
            </p:cNvPr>
            <p:cNvSpPr>
              <a:spLocks noChangeAspect="1" noChangeArrowheads="1"/>
            </p:cNvSpPr>
            <p:nvPr/>
          </p:nvSpPr>
          <p:spPr bwMode="auto">
            <a:xfrm rot="5895381">
              <a:off x="580" y="3788"/>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9" name="Oval 35">
              <a:extLst>
                <a:ext uri="{FF2B5EF4-FFF2-40B4-BE49-F238E27FC236}">
                  <a16:creationId xmlns:a16="http://schemas.microsoft.com/office/drawing/2014/main" id="{8D250750-8A42-4840-A7B0-32F85A7F8F5E}"/>
                </a:ext>
              </a:extLst>
            </p:cNvPr>
            <p:cNvSpPr>
              <a:spLocks noChangeAspect="1" noChangeArrowheads="1"/>
            </p:cNvSpPr>
            <p:nvPr/>
          </p:nvSpPr>
          <p:spPr bwMode="auto">
            <a:xfrm rot="4777107">
              <a:off x="1634" y="379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0" name="Oval 36">
              <a:extLst>
                <a:ext uri="{FF2B5EF4-FFF2-40B4-BE49-F238E27FC236}">
                  <a16:creationId xmlns:a16="http://schemas.microsoft.com/office/drawing/2014/main" id="{FA035AAF-6452-47CA-8D00-8B6AD82BAC13}"/>
                </a:ext>
              </a:extLst>
            </p:cNvPr>
            <p:cNvSpPr>
              <a:spLocks noChangeAspect="1" noChangeArrowheads="1"/>
            </p:cNvSpPr>
            <p:nvPr/>
          </p:nvSpPr>
          <p:spPr bwMode="auto">
            <a:xfrm rot="4777107">
              <a:off x="2018" y="379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1" name="Oval 37">
              <a:extLst>
                <a:ext uri="{FF2B5EF4-FFF2-40B4-BE49-F238E27FC236}">
                  <a16:creationId xmlns:a16="http://schemas.microsoft.com/office/drawing/2014/main" id="{0E1D109D-E83F-40F6-A700-3C67C09A6602}"/>
                </a:ext>
              </a:extLst>
            </p:cNvPr>
            <p:cNvSpPr>
              <a:spLocks noChangeAspect="1" noChangeArrowheads="1"/>
            </p:cNvSpPr>
            <p:nvPr/>
          </p:nvSpPr>
          <p:spPr bwMode="auto">
            <a:xfrm rot="4777107">
              <a:off x="814" y="3794"/>
              <a:ext cx="37"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6" name="Oval 42">
              <a:extLst>
                <a:ext uri="{FF2B5EF4-FFF2-40B4-BE49-F238E27FC236}">
                  <a16:creationId xmlns:a16="http://schemas.microsoft.com/office/drawing/2014/main" id="{0C103CE6-7943-4F1C-A9F6-D57C07B919F7}"/>
                </a:ext>
              </a:extLst>
            </p:cNvPr>
            <p:cNvSpPr>
              <a:spLocks noChangeAspect="1" noChangeArrowheads="1"/>
            </p:cNvSpPr>
            <p:nvPr/>
          </p:nvSpPr>
          <p:spPr bwMode="auto">
            <a:xfrm rot="4777107">
              <a:off x="1731" y="3789"/>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7" name="Oval 43">
              <a:extLst>
                <a:ext uri="{FF2B5EF4-FFF2-40B4-BE49-F238E27FC236}">
                  <a16:creationId xmlns:a16="http://schemas.microsoft.com/office/drawing/2014/main" id="{870F543E-AB35-400C-944E-168995C60B67}"/>
                </a:ext>
              </a:extLst>
            </p:cNvPr>
            <p:cNvSpPr>
              <a:spLocks noChangeAspect="1" noChangeArrowheads="1"/>
            </p:cNvSpPr>
            <p:nvPr/>
          </p:nvSpPr>
          <p:spPr bwMode="auto">
            <a:xfrm>
              <a:off x="960" y="3792"/>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911" name="Text Box 47">
            <a:extLst>
              <a:ext uri="{FF2B5EF4-FFF2-40B4-BE49-F238E27FC236}">
                <a16:creationId xmlns:a16="http://schemas.microsoft.com/office/drawing/2014/main" id="{6E640260-6DBC-4712-8F82-4133294F429D}"/>
              </a:ext>
            </a:extLst>
          </p:cNvPr>
          <p:cNvSpPr txBox="1">
            <a:spLocks noChangeArrowheads="1"/>
          </p:cNvSpPr>
          <p:nvPr/>
        </p:nvSpPr>
        <p:spPr bwMode="auto">
          <a:xfrm>
            <a:off x="5638800" y="1676400"/>
            <a:ext cx="29718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800"/>
              <a:t>What would SVMs do with this data?</a:t>
            </a:r>
          </a:p>
        </p:txBody>
      </p:sp>
      <p:sp>
        <p:nvSpPr>
          <p:cNvPr id="676912" name="Text Box 48">
            <a:extLst>
              <a:ext uri="{FF2B5EF4-FFF2-40B4-BE49-F238E27FC236}">
                <a16:creationId xmlns:a16="http://schemas.microsoft.com/office/drawing/2014/main" id="{D67CF4AF-C29A-418B-AA8D-A23ACC28EEFD}"/>
              </a:ext>
            </a:extLst>
          </p:cNvPr>
          <p:cNvSpPr txBox="1">
            <a:spLocks noChangeArrowheads="1"/>
          </p:cNvSpPr>
          <p:nvPr/>
        </p:nvSpPr>
        <p:spPr bwMode="auto">
          <a:xfrm>
            <a:off x="2401888" y="5051425"/>
            <a:ext cx="9032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i="1"/>
              <a:t>x=0</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
            <a:extLst>
              <a:ext uri="{FF2B5EF4-FFF2-40B4-BE49-F238E27FC236}">
                <a16:creationId xmlns:a16="http://schemas.microsoft.com/office/drawing/2014/main" id="{9403B13B-558B-4F47-8B1F-CA43C7C5843B}"/>
              </a:ext>
            </a:extLst>
          </p:cNvPr>
          <p:cNvSpPr>
            <a:spLocks noGrp="1"/>
          </p:cNvSpPr>
          <p:nvPr>
            <p:ph type="ftr" sz="quarter" idx="10"/>
          </p:nvPr>
        </p:nvSpPr>
        <p:spPr/>
        <p:txBody>
          <a:bodyPr/>
          <a:lstStyle/>
          <a:p>
            <a:r>
              <a:rPr lang="en-US" altLang="en-US"/>
              <a:t>Copyright © 2001, 2003, Andrew W. Moore</a:t>
            </a:r>
          </a:p>
        </p:txBody>
      </p:sp>
      <p:sp>
        <p:nvSpPr>
          <p:cNvPr id="678914" name="Rectangle 2">
            <a:extLst>
              <a:ext uri="{FF2B5EF4-FFF2-40B4-BE49-F238E27FC236}">
                <a16:creationId xmlns:a16="http://schemas.microsoft.com/office/drawing/2014/main" id="{760C4EB2-5347-4689-BF7A-B6093CC0B3D7}"/>
              </a:ext>
            </a:extLst>
          </p:cNvPr>
          <p:cNvSpPr>
            <a:spLocks noGrp="1" noChangeArrowheads="1"/>
          </p:cNvSpPr>
          <p:nvPr>
            <p:ph type="title"/>
          </p:nvPr>
        </p:nvSpPr>
        <p:spPr/>
        <p:txBody>
          <a:bodyPr/>
          <a:lstStyle/>
          <a:p>
            <a:r>
              <a:rPr lang="en-US" altLang="en-US" sz="4000"/>
              <a:t>Suppose we’re in 1-dimension</a:t>
            </a:r>
          </a:p>
        </p:txBody>
      </p:sp>
      <p:grpSp>
        <p:nvGrpSpPr>
          <p:cNvPr id="678915" name="Group 3">
            <a:extLst>
              <a:ext uri="{FF2B5EF4-FFF2-40B4-BE49-F238E27FC236}">
                <a16:creationId xmlns:a16="http://schemas.microsoft.com/office/drawing/2014/main" id="{3AA4DD6A-04E5-4F5E-BCB5-66B28EA66958}"/>
              </a:ext>
            </a:extLst>
          </p:cNvPr>
          <p:cNvGrpSpPr>
            <a:grpSpLocks/>
          </p:cNvGrpSpPr>
          <p:nvPr/>
        </p:nvGrpSpPr>
        <p:grpSpPr bwMode="auto">
          <a:xfrm>
            <a:off x="1371600" y="4114800"/>
            <a:ext cx="4267200" cy="1066800"/>
            <a:chOff x="144" y="3552"/>
            <a:chExt cx="2304" cy="432"/>
          </a:xfrm>
        </p:grpSpPr>
        <p:sp>
          <p:nvSpPr>
            <p:cNvPr id="678916" name="Line 4">
              <a:extLst>
                <a:ext uri="{FF2B5EF4-FFF2-40B4-BE49-F238E27FC236}">
                  <a16:creationId xmlns:a16="http://schemas.microsoft.com/office/drawing/2014/main" id="{37641096-2DFB-4E7E-926A-3FBC713DFC1B}"/>
                </a:ext>
              </a:extLst>
            </p:cNvPr>
            <p:cNvSpPr>
              <a:spLocks noChangeShapeType="1"/>
            </p:cNvSpPr>
            <p:nvPr/>
          </p:nvSpPr>
          <p:spPr bwMode="auto">
            <a:xfrm>
              <a:off x="864" y="3552"/>
              <a:ext cx="0" cy="43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8917" name="Line 5">
              <a:extLst>
                <a:ext uri="{FF2B5EF4-FFF2-40B4-BE49-F238E27FC236}">
                  <a16:creationId xmlns:a16="http://schemas.microsoft.com/office/drawing/2014/main" id="{2F189A1A-2134-4CFE-8ABE-65394C6C861A}"/>
                </a:ext>
              </a:extLst>
            </p:cNvPr>
            <p:cNvSpPr>
              <a:spLocks noChangeShapeType="1"/>
            </p:cNvSpPr>
            <p:nvPr/>
          </p:nvSpPr>
          <p:spPr bwMode="auto">
            <a:xfrm flipV="1">
              <a:off x="144" y="3888"/>
              <a:ext cx="230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8918" name="Oval 6">
              <a:extLst>
                <a:ext uri="{FF2B5EF4-FFF2-40B4-BE49-F238E27FC236}">
                  <a16:creationId xmlns:a16="http://schemas.microsoft.com/office/drawing/2014/main" id="{01116A20-B00B-4AF9-84CB-CE881EAAAA67}"/>
                </a:ext>
              </a:extLst>
            </p:cNvPr>
            <p:cNvSpPr>
              <a:spLocks noChangeAspect="1" noChangeArrowheads="1"/>
            </p:cNvSpPr>
            <p:nvPr/>
          </p:nvSpPr>
          <p:spPr bwMode="auto">
            <a:xfrm>
              <a:off x="1440" y="3792"/>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919" name="Oval 7">
              <a:extLst>
                <a:ext uri="{FF2B5EF4-FFF2-40B4-BE49-F238E27FC236}">
                  <a16:creationId xmlns:a16="http://schemas.microsoft.com/office/drawing/2014/main" id="{02ABC033-26FC-49AD-93CE-FDC1EC23B414}"/>
                </a:ext>
              </a:extLst>
            </p:cNvPr>
            <p:cNvSpPr>
              <a:spLocks noChangeAspect="1" noChangeArrowheads="1"/>
            </p:cNvSpPr>
            <p:nvPr/>
          </p:nvSpPr>
          <p:spPr bwMode="auto">
            <a:xfrm>
              <a:off x="336" y="3792"/>
              <a:ext cx="38" cy="3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920" name="Oval 8">
              <a:extLst>
                <a:ext uri="{FF2B5EF4-FFF2-40B4-BE49-F238E27FC236}">
                  <a16:creationId xmlns:a16="http://schemas.microsoft.com/office/drawing/2014/main" id="{DF873CD0-6B4F-46E3-8923-94EB4589CDB5}"/>
                </a:ext>
              </a:extLst>
            </p:cNvPr>
            <p:cNvSpPr>
              <a:spLocks noChangeAspect="1" noChangeArrowheads="1"/>
            </p:cNvSpPr>
            <p:nvPr/>
          </p:nvSpPr>
          <p:spPr bwMode="auto">
            <a:xfrm>
              <a:off x="2112" y="3792"/>
              <a:ext cx="38" cy="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921" name="Oval 9">
              <a:extLst>
                <a:ext uri="{FF2B5EF4-FFF2-40B4-BE49-F238E27FC236}">
                  <a16:creationId xmlns:a16="http://schemas.microsoft.com/office/drawing/2014/main" id="{B974A512-897E-4B91-9EC7-F4DC27FFFE92}"/>
                </a:ext>
              </a:extLst>
            </p:cNvPr>
            <p:cNvSpPr>
              <a:spLocks noChangeAspect="1" noChangeArrowheads="1"/>
            </p:cNvSpPr>
            <p:nvPr/>
          </p:nvSpPr>
          <p:spPr bwMode="auto">
            <a:xfrm rot="-1118274">
              <a:off x="2352" y="3792"/>
              <a:ext cx="38" cy="3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922" name="Oval 10">
              <a:extLst>
                <a:ext uri="{FF2B5EF4-FFF2-40B4-BE49-F238E27FC236}">
                  <a16:creationId xmlns:a16="http://schemas.microsoft.com/office/drawing/2014/main" id="{C5A1924C-6745-4641-9C14-8241BF17F9CD}"/>
                </a:ext>
              </a:extLst>
            </p:cNvPr>
            <p:cNvSpPr>
              <a:spLocks noChangeAspect="1" noChangeArrowheads="1"/>
            </p:cNvSpPr>
            <p:nvPr/>
          </p:nvSpPr>
          <p:spPr bwMode="auto">
            <a:xfrm rot="5895381">
              <a:off x="580" y="3788"/>
              <a:ext cx="30" cy="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923" name="Oval 11">
              <a:extLst>
                <a:ext uri="{FF2B5EF4-FFF2-40B4-BE49-F238E27FC236}">
                  <a16:creationId xmlns:a16="http://schemas.microsoft.com/office/drawing/2014/main" id="{F21E5788-F978-41B2-9247-28129B3C6284}"/>
                </a:ext>
              </a:extLst>
            </p:cNvPr>
            <p:cNvSpPr>
              <a:spLocks noChangeAspect="1" noChangeArrowheads="1"/>
            </p:cNvSpPr>
            <p:nvPr/>
          </p:nvSpPr>
          <p:spPr bwMode="auto">
            <a:xfrm rot="4777107">
              <a:off x="1634" y="379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924" name="Oval 12">
              <a:extLst>
                <a:ext uri="{FF2B5EF4-FFF2-40B4-BE49-F238E27FC236}">
                  <a16:creationId xmlns:a16="http://schemas.microsoft.com/office/drawing/2014/main" id="{8B56E9DE-5474-452B-A283-5DB17D763D39}"/>
                </a:ext>
              </a:extLst>
            </p:cNvPr>
            <p:cNvSpPr>
              <a:spLocks noChangeAspect="1" noChangeArrowheads="1"/>
            </p:cNvSpPr>
            <p:nvPr/>
          </p:nvSpPr>
          <p:spPr bwMode="auto">
            <a:xfrm rot="4777107">
              <a:off x="2018" y="3790"/>
              <a:ext cx="30"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925" name="Oval 13">
              <a:extLst>
                <a:ext uri="{FF2B5EF4-FFF2-40B4-BE49-F238E27FC236}">
                  <a16:creationId xmlns:a16="http://schemas.microsoft.com/office/drawing/2014/main" id="{A56A5F54-9ED7-4591-9668-9169E2DD7273}"/>
                </a:ext>
              </a:extLst>
            </p:cNvPr>
            <p:cNvSpPr>
              <a:spLocks noChangeAspect="1" noChangeArrowheads="1"/>
            </p:cNvSpPr>
            <p:nvPr/>
          </p:nvSpPr>
          <p:spPr bwMode="auto">
            <a:xfrm rot="4777107">
              <a:off x="814" y="3794"/>
              <a:ext cx="37" cy="3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926" name="Oval 14">
              <a:extLst>
                <a:ext uri="{FF2B5EF4-FFF2-40B4-BE49-F238E27FC236}">
                  <a16:creationId xmlns:a16="http://schemas.microsoft.com/office/drawing/2014/main" id="{9BB3C4F4-3306-4937-9C9C-74AEFCB3BE47}"/>
                </a:ext>
              </a:extLst>
            </p:cNvPr>
            <p:cNvSpPr>
              <a:spLocks noChangeAspect="1" noChangeArrowheads="1"/>
            </p:cNvSpPr>
            <p:nvPr/>
          </p:nvSpPr>
          <p:spPr bwMode="auto">
            <a:xfrm rot="4777107">
              <a:off x="1731" y="3789"/>
              <a:ext cx="32" cy="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927" name="Oval 15">
              <a:extLst>
                <a:ext uri="{FF2B5EF4-FFF2-40B4-BE49-F238E27FC236}">
                  <a16:creationId xmlns:a16="http://schemas.microsoft.com/office/drawing/2014/main" id="{5E516660-896F-4D5A-BF03-5467D9B0C3A9}"/>
                </a:ext>
              </a:extLst>
            </p:cNvPr>
            <p:cNvSpPr>
              <a:spLocks noChangeAspect="1" noChangeArrowheads="1"/>
            </p:cNvSpPr>
            <p:nvPr/>
          </p:nvSpPr>
          <p:spPr bwMode="auto">
            <a:xfrm>
              <a:off x="960" y="3792"/>
              <a:ext cx="38" cy="3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8928" name="Text Box 16">
            <a:extLst>
              <a:ext uri="{FF2B5EF4-FFF2-40B4-BE49-F238E27FC236}">
                <a16:creationId xmlns:a16="http://schemas.microsoft.com/office/drawing/2014/main" id="{24A5DD58-A945-437A-9999-DB711843BF87}"/>
              </a:ext>
            </a:extLst>
          </p:cNvPr>
          <p:cNvSpPr txBox="1">
            <a:spLocks noChangeArrowheads="1"/>
          </p:cNvSpPr>
          <p:nvPr/>
        </p:nvSpPr>
        <p:spPr bwMode="auto">
          <a:xfrm>
            <a:off x="5638800" y="1676400"/>
            <a:ext cx="2971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800"/>
              <a:t>Not a big surprise</a:t>
            </a:r>
          </a:p>
        </p:txBody>
      </p:sp>
      <p:sp>
        <p:nvSpPr>
          <p:cNvPr id="678930" name="Line 18">
            <a:extLst>
              <a:ext uri="{FF2B5EF4-FFF2-40B4-BE49-F238E27FC236}">
                <a16:creationId xmlns:a16="http://schemas.microsoft.com/office/drawing/2014/main" id="{C4D07A98-4E80-4D3C-A4BB-C3A9D76079E1}"/>
              </a:ext>
            </a:extLst>
          </p:cNvPr>
          <p:cNvSpPr>
            <a:spLocks noChangeShapeType="1"/>
          </p:cNvSpPr>
          <p:nvPr/>
        </p:nvSpPr>
        <p:spPr bwMode="auto">
          <a:xfrm flipV="1">
            <a:off x="2919413" y="4225925"/>
            <a:ext cx="0" cy="91440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8931" name="Line 19">
            <a:extLst>
              <a:ext uri="{FF2B5EF4-FFF2-40B4-BE49-F238E27FC236}">
                <a16:creationId xmlns:a16="http://schemas.microsoft.com/office/drawing/2014/main" id="{311A20A6-CFEF-41B4-A224-C9B680BFD9CB}"/>
              </a:ext>
            </a:extLst>
          </p:cNvPr>
          <p:cNvSpPr>
            <a:spLocks noChangeShapeType="1"/>
          </p:cNvSpPr>
          <p:nvPr/>
        </p:nvSpPr>
        <p:spPr bwMode="auto">
          <a:xfrm flipV="1">
            <a:off x="3798888" y="4203700"/>
            <a:ext cx="0" cy="9144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8932" name="Text Box 20">
            <a:extLst>
              <a:ext uri="{FF2B5EF4-FFF2-40B4-BE49-F238E27FC236}">
                <a16:creationId xmlns:a16="http://schemas.microsoft.com/office/drawing/2014/main" id="{C68F80A0-C41D-411D-BD55-CCF4FA9EDB0F}"/>
              </a:ext>
            </a:extLst>
          </p:cNvPr>
          <p:cNvSpPr txBox="1">
            <a:spLocks noChangeArrowheads="1"/>
          </p:cNvSpPr>
          <p:nvPr/>
        </p:nvSpPr>
        <p:spPr bwMode="auto">
          <a:xfrm>
            <a:off x="962025" y="5427663"/>
            <a:ext cx="22272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solidFill>
                  <a:schemeClr val="hlink"/>
                </a:solidFill>
              </a:rPr>
              <a:t>Positive “plane”</a:t>
            </a:r>
          </a:p>
        </p:txBody>
      </p:sp>
      <p:sp>
        <p:nvSpPr>
          <p:cNvPr id="678933" name="Freeform 21">
            <a:extLst>
              <a:ext uri="{FF2B5EF4-FFF2-40B4-BE49-F238E27FC236}">
                <a16:creationId xmlns:a16="http://schemas.microsoft.com/office/drawing/2014/main" id="{CE302088-1561-45C6-8A73-2A184DEBB394}"/>
              </a:ext>
            </a:extLst>
          </p:cNvPr>
          <p:cNvSpPr>
            <a:spLocks/>
          </p:cNvSpPr>
          <p:nvPr/>
        </p:nvSpPr>
        <p:spPr bwMode="auto">
          <a:xfrm>
            <a:off x="2695575" y="5073650"/>
            <a:ext cx="452438" cy="565150"/>
          </a:xfrm>
          <a:custGeom>
            <a:avLst/>
            <a:gdLst>
              <a:gd name="T0" fmla="*/ 0 w 285"/>
              <a:gd name="T1" fmla="*/ 356 h 356"/>
              <a:gd name="T2" fmla="*/ 119 w 285"/>
              <a:gd name="T3" fmla="*/ 334 h 356"/>
              <a:gd name="T4" fmla="*/ 185 w 285"/>
              <a:gd name="T5" fmla="*/ 282 h 356"/>
              <a:gd name="T6" fmla="*/ 207 w 285"/>
              <a:gd name="T7" fmla="*/ 267 h 356"/>
              <a:gd name="T8" fmla="*/ 222 w 285"/>
              <a:gd name="T9" fmla="*/ 245 h 356"/>
              <a:gd name="T10" fmla="*/ 244 w 285"/>
              <a:gd name="T11" fmla="*/ 230 h 356"/>
              <a:gd name="T12" fmla="*/ 274 w 285"/>
              <a:gd name="T13" fmla="*/ 164 h 356"/>
              <a:gd name="T14" fmla="*/ 259 w 285"/>
              <a:gd name="T15" fmla="*/ 53 h 356"/>
              <a:gd name="T16" fmla="*/ 215 w 285"/>
              <a:gd name="T17" fmla="*/ 24 h 356"/>
              <a:gd name="T18" fmla="*/ 192 w 285"/>
              <a:gd name="T19" fmla="*/ 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356">
                <a:moveTo>
                  <a:pt x="0" y="356"/>
                </a:moveTo>
                <a:cubicBezTo>
                  <a:pt x="45" y="351"/>
                  <a:pt x="77" y="347"/>
                  <a:pt x="119" y="334"/>
                </a:cubicBezTo>
                <a:cubicBezTo>
                  <a:pt x="154" y="299"/>
                  <a:pt x="132" y="318"/>
                  <a:pt x="185" y="282"/>
                </a:cubicBezTo>
                <a:cubicBezTo>
                  <a:pt x="192" y="277"/>
                  <a:pt x="207" y="267"/>
                  <a:pt x="207" y="267"/>
                </a:cubicBezTo>
                <a:cubicBezTo>
                  <a:pt x="212" y="260"/>
                  <a:pt x="216" y="251"/>
                  <a:pt x="222" y="245"/>
                </a:cubicBezTo>
                <a:cubicBezTo>
                  <a:pt x="228" y="239"/>
                  <a:pt x="238" y="237"/>
                  <a:pt x="244" y="230"/>
                </a:cubicBezTo>
                <a:cubicBezTo>
                  <a:pt x="258" y="213"/>
                  <a:pt x="261" y="183"/>
                  <a:pt x="274" y="164"/>
                </a:cubicBezTo>
                <a:cubicBezTo>
                  <a:pt x="271" y="127"/>
                  <a:pt x="285" y="79"/>
                  <a:pt x="259" y="53"/>
                </a:cubicBezTo>
                <a:cubicBezTo>
                  <a:pt x="247" y="41"/>
                  <a:pt x="215" y="24"/>
                  <a:pt x="215" y="24"/>
                </a:cubicBezTo>
                <a:cubicBezTo>
                  <a:pt x="198" y="0"/>
                  <a:pt x="209" y="2"/>
                  <a:pt x="192" y="2"/>
                </a:cubicBezTo>
              </a:path>
            </a:pathLst>
          </a:custGeom>
          <a:noFill/>
          <a:ln w="127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8934" name="Text Box 22">
            <a:extLst>
              <a:ext uri="{FF2B5EF4-FFF2-40B4-BE49-F238E27FC236}">
                <a16:creationId xmlns:a16="http://schemas.microsoft.com/office/drawing/2014/main" id="{7C690801-25E2-4405-BF18-E641DA9B946C}"/>
              </a:ext>
            </a:extLst>
          </p:cNvPr>
          <p:cNvSpPr txBox="1">
            <a:spLocks noChangeArrowheads="1"/>
          </p:cNvSpPr>
          <p:nvPr/>
        </p:nvSpPr>
        <p:spPr bwMode="auto">
          <a:xfrm>
            <a:off x="3670300" y="5521325"/>
            <a:ext cx="22272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solidFill>
                  <a:schemeClr val="folHlink"/>
                </a:solidFill>
              </a:rPr>
              <a:t>Negative “plane”</a:t>
            </a:r>
          </a:p>
        </p:txBody>
      </p:sp>
      <p:sp>
        <p:nvSpPr>
          <p:cNvPr id="678935" name="Freeform 23">
            <a:extLst>
              <a:ext uri="{FF2B5EF4-FFF2-40B4-BE49-F238E27FC236}">
                <a16:creationId xmlns:a16="http://schemas.microsoft.com/office/drawing/2014/main" id="{9CE24CA7-2104-48F2-8A9B-D1350F1663EB}"/>
              </a:ext>
            </a:extLst>
          </p:cNvPr>
          <p:cNvSpPr>
            <a:spLocks/>
          </p:cNvSpPr>
          <p:nvPr/>
        </p:nvSpPr>
        <p:spPr bwMode="auto">
          <a:xfrm>
            <a:off x="3468688" y="5111750"/>
            <a:ext cx="293687" cy="609600"/>
          </a:xfrm>
          <a:custGeom>
            <a:avLst/>
            <a:gdLst>
              <a:gd name="T0" fmla="*/ 185 w 185"/>
              <a:gd name="T1" fmla="*/ 384 h 384"/>
              <a:gd name="T2" fmla="*/ 67 w 185"/>
              <a:gd name="T3" fmla="*/ 354 h 384"/>
              <a:gd name="T4" fmla="*/ 1 w 185"/>
              <a:gd name="T5" fmla="*/ 236 h 384"/>
              <a:gd name="T6" fmla="*/ 45 w 185"/>
              <a:gd name="T7" fmla="*/ 81 h 384"/>
              <a:gd name="T8" fmla="*/ 134 w 185"/>
              <a:gd name="T9" fmla="*/ 7 h 384"/>
              <a:gd name="T10" fmla="*/ 156 w 185"/>
              <a:gd name="T11" fmla="*/ 0 h 384"/>
            </a:gdLst>
            <a:ahLst/>
            <a:cxnLst>
              <a:cxn ang="0">
                <a:pos x="T0" y="T1"/>
              </a:cxn>
              <a:cxn ang="0">
                <a:pos x="T2" y="T3"/>
              </a:cxn>
              <a:cxn ang="0">
                <a:pos x="T4" y="T5"/>
              </a:cxn>
              <a:cxn ang="0">
                <a:pos x="T6" y="T7"/>
              </a:cxn>
              <a:cxn ang="0">
                <a:pos x="T8" y="T9"/>
              </a:cxn>
              <a:cxn ang="0">
                <a:pos x="T10" y="T11"/>
              </a:cxn>
            </a:cxnLst>
            <a:rect l="0" t="0" r="r" b="b"/>
            <a:pathLst>
              <a:path w="185" h="384">
                <a:moveTo>
                  <a:pt x="185" y="384"/>
                </a:moveTo>
                <a:cubicBezTo>
                  <a:pt x="138" y="378"/>
                  <a:pt x="110" y="366"/>
                  <a:pt x="67" y="354"/>
                </a:cubicBezTo>
                <a:cubicBezTo>
                  <a:pt x="30" y="317"/>
                  <a:pt x="17" y="285"/>
                  <a:pt x="1" y="236"/>
                </a:cubicBezTo>
                <a:cubicBezTo>
                  <a:pt x="6" y="175"/>
                  <a:pt x="0" y="126"/>
                  <a:pt x="45" y="81"/>
                </a:cubicBezTo>
                <a:cubicBezTo>
                  <a:pt x="65" y="61"/>
                  <a:pt x="104" y="17"/>
                  <a:pt x="134" y="7"/>
                </a:cubicBezTo>
                <a:cubicBezTo>
                  <a:pt x="141" y="5"/>
                  <a:pt x="156" y="0"/>
                  <a:pt x="156" y="0"/>
                </a:cubicBezTo>
              </a:path>
            </a:pathLst>
          </a:custGeom>
          <a:noFill/>
          <a:ln w="12700" cap="flat" cmpd="sng">
            <a:solidFill>
              <a:schemeClr val="fo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78936" name="Text Box 24">
            <a:extLst>
              <a:ext uri="{FF2B5EF4-FFF2-40B4-BE49-F238E27FC236}">
                <a16:creationId xmlns:a16="http://schemas.microsoft.com/office/drawing/2014/main" id="{EDE79DE6-80FE-4EBE-881E-1D2C4AB51C53}"/>
              </a:ext>
            </a:extLst>
          </p:cNvPr>
          <p:cNvSpPr txBox="1">
            <a:spLocks noChangeArrowheads="1"/>
          </p:cNvSpPr>
          <p:nvPr/>
        </p:nvSpPr>
        <p:spPr bwMode="auto">
          <a:xfrm>
            <a:off x="2401888" y="5051425"/>
            <a:ext cx="9032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i="1"/>
              <a:t>x=0</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2">
            <a:extLst>
              <a:ext uri="{FF2B5EF4-FFF2-40B4-BE49-F238E27FC236}">
                <a16:creationId xmlns:a16="http://schemas.microsoft.com/office/drawing/2014/main" id="{CC741CCD-2838-49DF-885B-4D0DB66C9B69}"/>
              </a:ext>
            </a:extLst>
          </p:cNvPr>
          <p:cNvSpPr>
            <a:spLocks noGrp="1"/>
          </p:cNvSpPr>
          <p:nvPr>
            <p:ph type="ftr" sz="quarter" idx="10"/>
          </p:nvPr>
        </p:nvSpPr>
        <p:spPr/>
        <p:txBody>
          <a:bodyPr/>
          <a:lstStyle/>
          <a:p>
            <a:r>
              <a:rPr lang="en-US" altLang="en-US"/>
              <a:t>Copyright © 2001, 2003, Andrew W. Moore</a:t>
            </a:r>
          </a:p>
        </p:txBody>
      </p:sp>
      <p:sp>
        <p:nvSpPr>
          <p:cNvPr id="679938" name="Rectangle 2">
            <a:extLst>
              <a:ext uri="{FF2B5EF4-FFF2-40B4-BE49-F238E27FC236}">
                <a16:creationId xmlns:a16="http://schemas.microsoft.com/office/drawing/2014/main" id="{701D9E0E-2D82-41B5-B1E7-B7237555310A}"/>
              </a:ext>
            </a:extLst>
          </p:cNvPr>
          <p:cNvSpPr>
            <a:spLocks noGrp="1" noChangeArrowheads="1"/>
          </p:cNvSpPr>
          <p:nvPr>
            <p:ph type="title"/>
          </p:nvPr>
        </p:nvSpPr>
        <p:spPr/>
        <p:txBody>
          <a:bodyPr/>
          <a:lstStyle/>
          <a:p>
            <a:r>
              <a:rPr lang="en-US" altLang="en-US" sz="4000"/>
              <a:t>Harder 1-dimensional dataset</a:t>
            </a:r>
          </a:p>
        </p:txBody>
      </p:sp>
      <p:sp>
        <p:nvSpPr>
          <p:cNvPr id="679940" name="Line 4">
            <a:extLst>
              <a:ext uri="{FF2B5EF4-FFF2-40B4-BE49-F238E27FC236}">
                <a16:creationId xmlns:a16="http://schemas.microsoft.com/office/drawing/2014/main" id="{3264B0B5-F327-43BD-8E05-1B4DFBBB35B9}"/>
              </a:ext>
            </a:extLst>
          </p:cNvPr>
          <p:cNvSpPr>
            <a:spLocks noChangeShapeType="1"/>
          </p:cNvSpPr>
          <p:nvPr/>
        </p:nvSpPr>
        <p:spPr bwMode="auto">
          <a:xfrm>
            <a:off x="2705100" y="4114800"/>
            <a:ext cx="0" cy="10668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9941" name="Line 5">
            <a:extLst>
              <a:ext uri="{FF2B5EF4-FFF2-40B4-BE49-F238E27FC236}">
                <a16:creationId xmlns:a16="http://schemas.microsoft.com/office/drawing/2014/main" id="{C6759AE1-CFF2-4C1D-8DD3-C8B52013F491}"/>
              </a:ext>
            </a:extLst>
          </p:cNvPr>
          <p:cNvSpPr>
            <a:spLocks noChangeShapeType="1"/>
          </p:cNvSpPr>
          <p:nvPr/>
        </p:nvSpPr>
        <p:spPr bwMode="auto">
          <a:xfrm flipV="1">
            <a:off x="1371600" y="4945063"/>
            <a:ext cx="42672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9942" name="Oval 6">
            <a:extLst>
              <a:ext uri="{FF2B5EF4-FFF2-40B4-BE49-F238E27FC236}">
                <a16:creationId xmlns:a16="http://schemas.microsoft.com/office/drawing/2014/main" id="{9A6CC8DA-3837-45AD-86F1-669207BCC40E}"/>
              </a:ext>
            </a:extLst>
          </p:cNvPr>
          <p:cNvSpPr>
            <a:spLocks noChangeAspect="1" noChangeArrowheads="1"/>
          </p:cNvSpPr>
          <p:nvPr/>
        </p:nvSpPr>
        <p:spPr bwMode="auto">
          <a:xfrm>
            <a:off x="3771900" y="4706938"/>
            <a:ext cx="69850" cy="746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43" name="Oval 7">
            <a:extLst>
              <a:ext uri="{FF2B5EF4-FFF2-40B4-BE49-F238E27FC236}">
                <a16:creationId xmlns:a16="http://schemas.microsoft.com/office/drawing/2014/main" id="{152D5130-7332-4C31-A50B-F313DA54780B}"/>
              </a:ext>
            </a:extLst>
          </p:cNvPr>
          <p:cNvSpPr>
            <a:spLocks noChangeAspect="1" noChangeArrowheads="1"/>
          </p:cNvSpPr>
          <p:nvPr/>
        </p:nvSpPr>
        <p:spPr bwMode="auto">
          <a:xfrm>
            <a:off x="1727200" y="4706938"/>
            <a:ext cx="69850" cy="746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44" name="Oval 8">
            <a:extLst>
              <a:ext uri="{FF2B5EF4-FFF2-40B4-BE49-F238E27FC236}">
                <a16:creationId xmlns:a16="http://schemas.microsoft.com/office/drawing/2014/main" id="{58523DF3-0699-4863-91D5-98FCD5D9FFF9}"/>
              </a:ext>
            </a:extLst>
          </p:cNvPr>
          <p:cNvSpPr>
            <a:spLocks noChangeAspect="1" noChangeArrowheads="1"/>
          </p:cNvSpPr>
          <p:nvPr/>
        </p:nvSpPr>
        <p:spPr bwMode="auto">
          <a:xfrm>
            <a:off x="5016500" y="4706938"/>
            <a:ext cx="69850" cy="793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45" name="Oval 9">
            <a:extLst>
              <a:ext uri="{FF2B5EF4-FFF2-40B4-BE49-F238E27FC236}">
                <a16:creationId xmlns:a16="http://schemas.microsoft.com/office/drawing/2014/main" id="{F0E4EEA1-FB8E-4843-A5E6-6108E065467D}"/>
              </a:ext>
            </a:extLst>
          </p:cNvPr>
          <p:cNvSpPr>
            <a:spLocks noChangeAspect="1" noChangeArrowheads="1"/>
          </p:cNvSpPr>
          <p:nvPr/>
        </p:nvSpPr>
        <p:spPr bwMode="auto">
          <a:xfrm rot="-1118274">
            <a:off x="5461000" y="4706938"/>
            <a:ext cx="69850" cy="746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46" name="Oval 10">
            <a:extLst>
              <a:ext uri="{FF2B5EF4-FFF2-40B4-BE49-F238E27FC236}">
                <a16:creationId xmlns:a16="http://schemas.microsoft.com/office/drawing/2014/main" id="{4F1BFE6C-4BBB-437B-9355-C80465F44C0E}"/>
              </a:ext>
            </a:extLst>
          </p:cNvPr>
          <p:cNvSpPr>
            <a:spLocks noChangeAspect="1" noChangeArrowheads="1"/>
          </p:cNvSpPr>
          <p:nvPr/>
        </p:nvSpPr>
        <p:spPr bwMode="auto">
          <a:xfrm rot="5895381">
            <a:off x="2169319" y="4709319"/>
            <a:ext cx="74612" cy="698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47" name="Oval 11">
            <a:extLst>
              <a:ext uri="{FF2B5EF4-FFF2-40B4-BE49-F238E27FC236}">
                <a16:creationId xmlns:a16="http://schemas.microsoft.com/office/drawing/2014/main" id="{DBEB376B-C10A-43AE-817A-0A4BEB9A2BE8}"/>
              </a:ext>
            </a:extLst>
          </p:cNvPr>
          <p:cNvSpPr>
            <a:spLocks noChangeAspect="1" noChangeArrowheads="1"/>
          </p:cNvSpPr>
          <p:nvPr/>
        </p:nvSpPr>
        <p:spPr bwMode="auto">
          <a:xfrm rot="4777107">
            <a:off x="4121944" y="4712494"/>
            <a:ext cx="74612" cy="635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48" name="Oval 12">
            <a:extLst>
              <a:ext uri="{FF2B5EF4-FFF2-40B4-BE49-F238E27FC236}">
                <a16:creationId xmlns:a16="http://schemas.microsoft.com/office/drawing/2014/main" id="{7279D961-C0EF-4874-AEC1-3237ACABA22F}"/>
              </a:ext>
            </a:extLst>
          </p:cNvPr>
          <p:cNvSpPr>
            <a:spLocks noChangeAspect="1" noChangeArrowheads="1"/>
          </p:cNvSpPr>
          <p:nvPr/>
        </p:nvSpPr>
        <p:spPr bwMode="auto">
          <a:xfrm rot="4777107">
            <a:off x="4833144" y="4712494"/>
            <a:ext cx="74612" cy="635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49" name="Oval 13">
            <a:extLst>
              <a:ext uri="{FF2B5EF4-FFF2-40B4-BE49-F238E27FC236}">
                <a16:creationId xmlns:a16="http://schemas.microsoft.com/office/drawing/2014/main" id="{E5AE75A3-4A06-4DEF-A787-179C4A3637A9}"/>
              </a:ext>
            </a:extLst>
          </p:cNvPr>
          <p:cNvSpPr>
            <a:spLocks noChangeAspect="1" noChangeArrowheads="1"/>
          </p:cNvSpPr>
          <p:nvPr/>
        </p:nvSpPr>
        <p:spPr bwMode="auto">
          <a:xfrm rot="4777107">
            <a:off x="2601912" y="4721226"/>
            <a:ext cx="92075" cy="635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50" name="Oval 14">
            <a:extLst>
              <a:ext uri="{FF2B5EF4-FFF2-40B4-BE49-F238E27FC236}">
                <a16:creationId xmlns:a16="http://schemas.microsoft.com/office/drawing/2014/main" id="{6711823A-D70E-455F-880B-BC08BAC01FB7}"/>
              </a:ext>
            </a:extLst>
          </p:cNvPr>
          <p:cNvSpPr>
            <a:spLocks noChangeAspect="1" noChangeArrowheads="1"/>
          </p:cNvSpPr>
          <p:nvPr/>
        </p:nvSpPr>
        <p:spPr bwMode="auto">
          <a:xfrm rot="4777107">
            <a:off x="4300537" y="4711701"/>
            <a:ext cx="79375" cy="698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51" name="Oval 15">
            <a:extLst>
              <a:ext uri="{FF2B5EF4-FFF2-40B4-BE49-F238E27FC236}">
                <a16:creationId xmlns:a16="http://schemas.microsoft.com/office/drawing/2014/main" id="{84B6F4E5-E588-4232-9842-4D989A5105AD}"/>
              </a:ext>
            </a:extLst>
          </p:cNvPr>
          <p:cNvSpPr>
            <a:spLocks noChangeAspect="1" noChangeArrowheads="1"/>
          </p:cNvSpPr>
          <p:nvPr/>
        </p:nvSpPr>
        <p:spPr bwMode="auto">
          <a:xfrm>
            <a:off x="2882900" y="4706938"/>
            <a:ext cx="69850" cy="793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952" name="Text Box 16">
            <a:extLst>
              <a:ext uri="{FF2B5EF4-FFF2-40B4-BE49-F238E27FC236}">
                <a16:creationId xmlns:a16="http://schemas.microsoft.com/office/drawing/2014/main" id="{A4824765-B4AC-48AD-B372-C85AB192F1A3}"/>
              </a:ext>
            </a:extLst>
          </p:cNvPr>
          <p:cNvSpPr txBox="1">
            <a:spLocks noChangeArrowheads="1"/>
          </p:cNvSpPr>
          <p:nvPr/>
        </p:nvSpPr>
        <p:spPr bwMode="auto">
          <a:xfrm>
            <a:off x="5638800" y="1676400"/>
            <a:ext cx="2971800" cy="286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800"/>
              <a:t>That’s wiped the smirk off SVM’s face.</a:t>
            </a:r>
          </a:p>
          <a:p>
            <a:pPr>
              <a:spcBef>
                <a:spcPct val="50000"/>
              </a:spcBef>
            </a:pPr>
            <a:r>
              <a:rPr lang="en-US" altLang="en-US" sz="2800"/>
              <a:t>What can be done about this?</a:t>
            </a:r>
          </a:p>
        </p:txBody>
      </p:sp>
      <p:sp>
        <p:nvSpPr>
          <p:cNvPr id="679959" name="Text Box 23">
            <a:extLst>
              <a:ext uri="{FF2B5EF4-FFF2-40B4-BE49-F238E27FC236}">
                <a16:creationId xmlns:a16="http://schemas.microsoft.com/office/drawing/2014/main" id="{CCB91B9D-DB64-4B66-8EDA-FF710842812F}"/>
              </a:ext>
            </a:extLst>
          </p:cNvPr>
          <p:cNvSpPr txBox="1">
            <a:spLocks noChangeArrowheads="1"/>
          </p:cNvSpPr>
          <p:nvPr/>
        </p:nvSpPr>
        <p:spPr bwMode="auto">
          <a:xfrm>
            <a:off x="2401888" y="5051425"/>
            <a:ext cx="9032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i="1"/>
              <a:t>x=0</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
            <a:extLst>
              <a:ext uri="{FF2B5EF4-FFF2-40B4-BE49-F238E27FC236}">
                <a16:creationId xmlns:a16="http://schemas.microsoft.com/office/drawing/2014/main" id="{70978C57-B25E-4C00-8B3C-BAB9DC564BA0}"/>
              </a:ext>
            </a:extLst>
          </p:cNvPr>
          <p:cNvSpPr>
            <a:spLocks noGrp="1"/>
          </p:cNvSpPr>
          <p:nvPr>
            <p:ph type="ftr" sz="quarter" idx="10"/>
          </p:nvPr>
        </p:nvSpPr>
        <p:spPr/>
        <p:txBody>
          <a:bodyPr/>
          <a:lstStyle/>
          <a:p>
            <a:r>
              <a:rPr lang="en-US" altLang="en-US"/>
              <a:t>Copyright © 2001, 2003, Andrew W. Moore</a:t>
            </a:r>
          </a:p>
        </p:txBody>
      </p:sp>
      <p:sp>
        <p:nvSpPr>
          <p:cNvPr id="680962" name="Rectangle 2">
            <a:extLst>
              <a:ext uri="{FF2B5EF4-FFF2-40B4-BE49-F238E27FC236}">
                <a16:creationId xmlns:a16="http://schemas.microsoft.com/office/drawing/2014/main" id="{9C3CEE9E-141C-44A9-A672-0BF9EB973613}"/>
              </a:ext>
            </a:extLst>
          </p:cNvPr>
          <p:cNvSpPr>
            <a:spLocks noGrp="1" noChangeArrowheads="1"/>
          </p:cNvSpPr>
          <p:nvPr>
            <p:ph type="title"/>
          </p:nvPr>
        </p:nvSpPr>
        <p:spPr/>
        <p:txBody>
          <a:bodyPr/>
          <a:lstStyle/>
          <a:p>
            <a:r>
              <a:rPr lang="en-US" altLang="en-US" sz="4000"/>
              <a:t>Harder 1-dimensional dataset</a:t>
            </a:r>
          </a:p>
        </p:txBody>
      </p:sp>
      <p:sp>
        <p:nvSpPr>
          <p:cNvPr id="680963" name="Line 3">
            <a:extLst>
              <a:ext uri="{FF2B5EF4-FFF2-40B4-BE49-F238E27FC236}">
                <a16:creationId xmlns:a16="http://schemas.microsoft.com/office/drawing/2014/main" id="{DE1BCAD3-C65A-4EA3-BEF5-F1481377176F}"/>
              </a:ext>
            </a:extLst>
          </p:cNvPr>
          <p:cNvSpPr>
            <a:spLocks noChangeShapeType="1"/>
          </p:cNvSpPr>
          <p:nvPr/>
        </p:nvSpPr>
        <p:spPr bwMode="auto">
          <a:xfrm flipH="1">
            <a:off x="2705100" y="1014413"/>
            <a:ext cx="14288" cy="416718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0964" name="Line 4">
            <a:extLst>
              <a:ext uri="{FF2B5EF4-FFF2-40B4-BE49-F238E27FC236}">
                <a16:creationId xmlns:a16="http://schemas.microsoft.com/office/drawing/2014/main" id="{E7F8A6BE-A1A3-4BA3-86B3-D7B2D98700C4}"/>
              </a:ext>
            </a:extLst>
          </p:cNvPr>
          <p:cNvSpPr>
            <a:spLocks noChangeShapeType="1"/>
          </p:cNvSpPr>
          <p:nvPr/>
        </p:nvSpPr>
        <p:spPr bwMode="auto">
          <a:xfrm flipV="1">
            <a:off x="1371600" y="4945063"/>
            <a:ext cx="42672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0965" name="Oval 5">
            <a:extLst>
              <a:ext uri="{FF2B5EF4-FFF2-40B4-BE49-F238E27FC236}">
                <a16:creationId xmlns:a16="http://schemas.microsoft.com/office/drawing/2014/main" id="{4DF401D3-A5E3-4CDA-A19C-D8A4E6AA3FE6}"/>
              </a:ext>
            </a:extLst>
          </p:cNvPr>
          <p:cNvSpPr>
            <a:spLocks noChangeAspect="1" noChangeArrowheads="1"/>
          </p:cNvSpPr>
          <p:nvPr/>
        </p:nvSpPr>
        <p:spPr bwMode="auto">
          <a:xfrm>
            <a:off x="3748088" y="4389438"/>
            <a:ext cx="69850" cy="746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966" name="Oval 6">
            <a:extLst>
              <a:ext uri="{FF2B5EF4-FFF2-40B4-BE49-F238E27FC236}">
                <a16:creationId xmlns:a16="http://schemas.microsoft.com/office/drawing/2014/main" id="{DAB5C864-62E5-4F93-9E24-66DD6C94C223}"/>
              </a:ext>
            </a:extLst>
          </p:cNvPr>
          <p:cNvSpPr>
            <a:spLocks noChangeAspect="1" noChangeArrowheads="1"/>
          </p:cNvSpPr>
          <p:nvPr/>
        </p:nvSpPr>
        <p:spPr bwMode="auto">
          <a:xfrm>
            <a:off x="1727200" y="4530725"/>
            <a:ext cx="69850" cy="7461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967" name="Oval 7">
            <a:extLst>
              <a:ext uri="{FF2B5EF4-FFF2-40B4-BE49-F238E27FC236}">
                <a16:creationId xmlns:a16="http://schemas.microsoft.com/office/drawing/2014/main" id="{16C53B36-358C-4D7C-AE22-EF56B091B4C7}"/>
              </a:ext>
            </a:extLst>
          </p:cNvPr>
          <p:cNvSpPr>
            <a:spLocks noChangeAspect="1" noChangeArrowheads="1"/>
          </p:cNvSpPr>
          <p:nvPr/>
        </p:nvSpPr>
        <p:spPr bwMode="auto">
          <a:xfrm>
            <a:off x="5062538" y="2116138"/>
            <a:ext cx="69850" cy="793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968" name="Oval 8">
            <a:extLst>
              <a:ext uri="{FF2B5EF4-FFF2-40B4-BE49-F238E27FC236}">
                <a16:creationId xmlns:a16="http://schemas.microsoft.com/office/drawing/2014/main" id="{0FD2FEC7-AED6-4844-B634-406DAF364DA8}"/>
              </a:ext>
            </a:extLst>
          </p:cNvPr>
          <p:cNvSpPr>
            <a:spLocks noChangeAspect="1" noChangeArrowheads="1"/>
          </p:cNvSpPr>
          <p:nvPr/>
        </p:nvSpPr>
        <p:spPr bwMode="auto">
          <a:xfrm rot="-1118274">
            <a:off x="5378450" y="814388"/>
            <a:ext cx="69850" cy="746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969" name="Oval 9">
            <a:extLst>
              <a:ext uri="{FF2B5EF4-FFF2-40B4-BE49-F238E27FC236}">
                <a16:creationId xmlns:a16="http://schemas.microsoft.com/office/drawing/2014/main" id="{B3371DEB-92DD-44A5-8D68-D73C358446A3}"/>
              </a:ext>
            </a:extLst>
          </p:cNvPr>
          <p:cNvSpPr>
            <a:spLocks noChangeAspect="1" noChangeArrowheads="1"/>
          </p:cNvSpPr>
          <p:nvPr/>
        </p:nvSpPr>
        <p:spPr bwMode="auto">
          <a:xfrm rot="5895381">
            <a:off x="2180432" y="4779169"/>
            <a:ext cx="74612" cy="698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970" name="Oval 10">
            <a:extLst>
              <a:ext uri="{FF2B5EF4-FFF2-40B4-BE49-F238E27FC236}">
                <a16:creationId xmlns:a16="http://schemas.microsoft.com/office/drawing/2014/main" id="{166A6152-87F9-46D9-99EA-923D5F02D421}"/>
              </a:ext>
            </a:extLst>
          </p:cNvPr>
          <p:cNvSpPr>
            <a:spLocks noChangeAspect="1" noChangeArrowheads="1"/>
          </p:cNvSpPr>
          <p:nvPr/>
        </p:nvSpPr>
        <p:spPr bwMode="auto">
          <a:xfrm rot="4777107">
            <a:off x="4121943" y="4056857"/>
            <a:ext cx="74613" cy="635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971" name="Oval 11">
            <a:extLst>
              <a:ext uri="{FF2B5EF4-FFF2-40B4-BE49-F238E27FC236}">
                <a16:creationId xmlns:a16="http://schemas.microsoft.com/office/drawing/2014/main" id="{23C830F3-43C4-4E30-9200-694744F845CE}"/>
              </a:ext>
            </a:extLst>
          </p:cNvPr>
          <p:cNvSpPr>
            <a:spLocks noChangeAspect="1" noChangeArrowheads="1"/>
          </p:cNvSpPr>
          <p:nvPr/>
        </p:nvSpPr>
        <p:spPr bwMode="auto">
          <a:xfrm rot="4777107">
            <a:off x="4704557" y="2931319"/>
            <a:ext cx="74612" cy="635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972" name="Oval 12">
            <a:extLst>
              <a:ext uri="{FF2B5EF4-FFF2-40B4-BE49-F238E27FC236}">
                <a16:creationId xmlns:a16="http://schemas.microsoft.com/office/drawing/2014/main" id="{F93C4F7E-1C4E-41B3-9544-6A84DD030034}"/>
              </a:ext>
            </a:extLst>
          </p:cNvPr>
          <p:cNvSpPr>
            <a:spLocks noChangeAspect="1" noChangeArrowheads="1"/>
          </p:cNvSpPr>
          <p:nvPr/>
        </p:nvSpPr>
        <p:spPr bwMode="auto">
          <a:xfrm rot="4777107">
            <a:off x="2541587" y="4849813"/>
            <a:ext cx="92075" cy="635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973" name="Oval 13">
            <a:extLst>
              <a:ext uri="{FF2B5EF4-FFF2-40B4-BE49-F238E27FC236}">
                <a16:creationId xmlns:a16="http://schemas.microsoft.com/office/drawing/2014/main" id="{67C9C527-E7B6-4A6A-A12E-711F207323B9}"/>
              </a:ext>
            </a:extLst>
          </p:cNvPr>
          <p:cNvSpPr>
            <a:spLocks noChangeAspect="1" noChangeArrowheads="1"/>
          </p:cNvSpPr>
          <p:nvPr/>
        </p:nvSpPr>
        <p:spPr bwMode="auto">
          <a:xfrm rot="4777107">
            <a:off x="4311650" y="3844926"/>
            <a:ext cx="79375" cy="698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974" name="Oval 14">
            <a:extLst>
              <a:ext uri="{FF2B5EF4-FFF2-40B4-BE49-F238E27FC236}">
                <a16:creationId xmlns:a16="http://schemas.microsoft.com/office/drawing/2014/main" id="{49D639BA-0C30-498E-834A-93CE8C26E4F9}"/>
              </a:ext>
            </a:extLst>
          </p:cNvPr>
          <p:cNvSpPr>
            <a:spLocks noChangeAspect="1" noChangeArrowheads="1"/>
          </p:cNvSpPr>
          <p:nvPr/>
        </p:nvSpPr>
        <p:spPr bwMode="auto">
          <a:xfrm>
            <a:off x="2895600" y="4813300"/>
            <a:ext cx="69850" cy="793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975" name="Text Box 15">
            <a:extLst>
              <a:ext uri="{FF2B5EF4-FFF2-40B4-BE49-F238E27FC236}">
                <a16:creationId xmlns:a16="http://schemas.microsoft.com/office/drawing/2014/main" id="{358341F9-330A-45CB-81D0-2FFD7B5F7184}"/>
              </a:ext>
            </a:extLst>
          </p:cNvPr>
          <p:cNvSpPr txBox="1">
            <a:spLocks noChangeArrowheads="1"/>
          </p:cNvSpPr>
          <p:nvPr/>
        </p:nvSpPr>
        <p:spPr bwMode="auto">
          <a:xfrm>
            <a:off x="5662613" y="809625"/>
            <a:ext cx="3336925" cy="372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800"/>
              <a:t>Remember how permitting non-linear basis functions made linear regression so much nicer?</a:t>
            </a:r>
          </a:p>
          <a:p>
            <a:pPr>
              <a:spcBef>
                <a:spcPct val="50000"/>
              </a:spcBef>
            </a:pPr>
            <a:r>
              <a:rPr lang="en-US" altLang="en-US" sz="2800"/>
              <a:t>Let’s permit them here too</a:t>
            </a:r>
          </a:p>
        </p:txBody>
      </p:sp>
      <p:sp>
        <p:nvSpPr>
          <p:cNvPr id="680976" name="Text Box 16">
            <a:extLst>
              <a:ext uri="{FF2B5EF4-FFF2-40B4-BE49-F238E27FC236}">
                <a16:creationId xmlns:a16="http://schemas.microsoft.com/office/drawing/2014/main" id="{CC637F3B-34F8-4884-AB6C-62655CEFE84C}"/>
              </a:ext>
            </a:extLst>
          </p:cNvPr>
          <p:cNvSpPr txBox="1">
            <a:spLocks noChangeArrowheads="1"/>
          </p:cNvSpPr>
          <p:nvPr/>
        </p:nvSpPr>
        <p:spPr bwMode="auto">
          <a:xfrm>
            <a:off x="2401888" y="5051425"/>
            <a:ext cx="9032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i="1"/>
              <a:t>x=0</a:t>
            </a:r>
          </a:p>
        </p:txBody>
      </p:sp>
      <p:graphicFrame>
        <p:nvGraphicFramePr>
          <p:cNvPr id="680977" name="Object 17">
            <a:extLst>
              <a:ext uri="{FF2B5EF4-FFF2-40B4-BE49-F238E27FC236}">
                <a16:creationId xmlns:a16="http://schemas.microsoft.com/office/drawing/2014/main" id="{3D2C7BA4-9F7A-4ADB-8FC3-49CC249C8DCC}"/>
              </a:ext>
            </a:extLst>
          </p:cNvPr>
          <p:cNvGraphicFramePr>
            <a:graphicFrameLocks noChangeAspect="1"/>
          </p:cNvGraphicFramePr>
          <p:nvPr/>
        </p:nvGraphicFramePr>
        <p:xfrm>
          <a:off x="6146800" y="4749800"/>
          <a:ext cx="2279650" cy="698500"/>
        </p:xfrm>
        <a:graphic>
          <a:graphicData uri="http://schemas.openxmlformats.org/presentationml/2006/ole">
            <mc:AlternateContent xmlns:mc="http://schemas.openxmlformats.org/markup-compatibility/2006">
              <mc:Choice xmlns:v="urn:schemas-microsoft-com:vml" Requires="v">
                <p:oleObj spid="_x0000_s680986" name="Equation" r:id="rId3" imgW="787320" imgH="241200" progId="Equation.3">
                  <p:embed/>
                </p:oleObj>
              </mc:Choice>
              <mc:Fallback>
                <p:oleObj name="Equation" r:id="rId3" imgW="787320" imgH="2412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4749800"/>
                        <a:ext cx="227965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
            <a:extLst>
              <a:ext uri="{FF2B5EF4-FFF2-40B4-BE49-F238E27FC236}">
                <a16:creationId xmlns:a16="http://schemas.microsoft.com/office/drawing/2014/main" id="{52A99EF5-F508-43C4-988D-6BC28AA85218}"/>
              </a:ext>
            </a:extLst>
          </p:cNvPr>
          <p:cNvSpPr>
            <a:spLocks noGrp="1"/>
          </p:cNvSpPr>
          <p:nvPr>
            <p:ph type="ftr" sz="quarter" idx="10"/>
          </p:nvPr>
        </p:nvSpPr>
        <p:spPr/>
        <p:txBody>
          <a:bodyPr/>
          <a:lstStyle/>
          <a:p>
            <a:r>
              <a:rPr lang="en-US" altLang="en-US"/>
              <a:t>Copyright © 2001, 2003, Andrew W. Moore</a:t>
            </a:r>
          </a:p>
        </p:txBody>
      </p:sp>
      <p:sp>
        <p:nvSpPr>
          <p:cNvPr id="681986" name="Rectangle 2">
            <a:extLst>
              <a:ext uri="{FF2B5EF4-FFF2-40B4-BE49-F238E27FC236}">
                <a16:creationId xmlns:a16="http://schemas.microsoft.com/office/drawing/2014/main" id="{C2D37890-DD7D-46BA-9DBE-DE864DE626B4}"/>
              </a:ext>
            </a:extLst>
          </p:cNvPr>
          <p:cNvSpPr>
            <a:spLocks noGrp="1" noChangeArrowheads="1"/>
          </p:cNvSpPr>
          <p:nvPr>
            <p:ph type="title"/>
          </p:nvPr>
        </p:nvSpPr>
        <p:spPr/>
        <p:txBody>
          <a:bodyPr/>
          <a:lstStyle/>
          <a:p>
            <a:r>
              <a:rPr lang="en-US" altLang="en-US" sz="4000"/>
              <a:t>Harder 1-dimensional dataset</a:t>
            </a:r>
          </a:p>
        </p:txBody>
      </p:sp>
      <p:sp>
        <p:nvSpPr>
          <p:cNvPr id="681987" name="Line 3">
            <a:extLst>
              <a:ext uri="{FF2B5EF4-FFF2-40B4-BE49-F238E27FC236}">
                <a16:creationId xmlns:a16="http://schemas.microsoft.com/office/drawing/2014/main" id="{FD186B89-8F0A-4C7E-9EC2-CD5E25EE5210}"/>
              </a:ext>
            </a:extLst>
          </p:cNvPr>
          <p:cNvSpPr>
            <a:spLocks noChangeShapeType="1"/>
          </p:cNvSpPr>
          <p:nvPr/>
        </p:nvSpPr>
        <p:spPr bwMode="auto">
          <a:xfrm flipH="1">
            <a:off x="2705100" y="1014413"/>
            <a:ext cx="14288" cy="416718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1988" name="Line 4">
            <a:extLst>
              <a:ext uri="{FF2B5EF4-FFF2-40B4-BE49-F238E27FC236}">
                <a16:creationId xmlns:a16="http://schemas.microsoft.com/office/drawing/2014/main" id="{BD1357DE-2DE2-41FA-8E67-0AFD4F7BBD68}"/>
              </a:ext>
            </a:extLst>
          </p:cNvPr>
          <p:cNvSpPr>
            <a:spLocks noChangeShapeType="1"/>
          </p:cNvSpPr>
          <p:nvPr/>
        </p:nvSpPr>
        <p:spPr bwMode="auto">
          <a:xfrm flipV="1">
            <a:off x="1371600" y="4945063"/>
            <a:ext cx="42672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1989" name="Oval 5">
            <a:extLst>
              <a:ext uri="{FF2B5EF4-FFF2-40B4-BE49-F238E27FC236}">
                <a16:creationId xmlns:a16="http://schemas.microsoft.com/office/drawing/2014/main" id="{E955E023-A07F-4D8E-BAB6-F4E933362CEE}"/>
              </a:ext>
            </a:extLst>
          </p:cNvPr>
          <p:cNvSpPr>
            <a:spLocks noChangeAspect="1" noChangeArrowheads="1"/>
          </p:cNvSpPr>
          <p:nvPr/>
        </p:nvSpPr>
        <p:spPr bwMode="auto">
          <a:xfrm>
            <a:off x="3748088" y="4389438"/>
            <a:ext cx="69850" cy="746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990" name="Oval 6">
            <a:extLst>
              <a:ext uri="{FF2B5EF4-FFF2-40B4-BE49-F238E27FC236}">
                <a16:creationId xmlns:a16="http://schemas.microsoft.com/office/drawing/2014/main" id="{513890C8-BEEC-4126-9C21-1216D2F2A9F0}"/>
              </a:ext>
            </a:extLst>
          </p:cNvPr>
          <p:cNvSpPr>
            <a:spLocks noChangeAspect="1" noChangeArrowheads="1"/>
          </p:cNvSpPr>
          <p:nvPr/>
        </p:nvSpPr>
        <p:spPr bwMode="auto">
          <a:xfrm>
            <a:off x="1727200" y="4530725"/>
            <a:ext cx="69850" cy="7461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991" name="Oval 7">
            <a:extLst>
              <a:ext uri="{FF2B5EF4-FFF2-40B4-BE49-F238E27FC236}">
                <a16:creationId xmlns:a16="http://schemas.microsoft.com/office/drawing/2014/main" id="{A66E5464-C8F8-45DA-ADE1-54F841BD9999}"/>
              </a:ext>
            </a:extLst>
          </p:cNvPr>
          <p:cNvSpPr>
            <a:spLocks noChangeAspect="1" noChangeArrowheads="1"/>
          </p:cNvSpPr>
          <p:nvPr/>
        </p:nvSpPr>
        <p:spPr bwMode="auto">
          <a:xfrm>
            <a:off x="5062538" y="2116138"/>
            <a:ext cx="69850" cy="793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992" name="Oval 8">
            <a:extLst>
              <a:ext uri="{FF2B5EF4-FFF2-40B4-BE49-F238E27FC236}">
                <a16:creationId xmlns:a16="http://schemas.microsoft.com/office/drawing/2014/main" id="{84B4174E-2D99-452A-BCF3-D10899EA7377}"/>
              </a:ext>
            </a:extLst>
          </p:cNvPr>
          <p:cNvSpPr>
            <a:spLocks noChangeAspect="1" noChangeArrowheads="1"/>
          </p:cNvSpPr>
          <p:nvPr/>
        </p:nvSpPr>
        <p:spPr bwMode="auto">
          <a:xfrm rot="-1118274">
            <a:off x="5378450" y="814388"/>
            <a:ext cx="69850" cy="746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993" name="Oval 9">
            <a:extLst>
              <a:ext uri="{FF2B5EF4-FFF2-40B4-BE49-F238E27FC236}">
                <a16:creationId xmlns:a16="http://schemas.microsoft.com/office/drawing/2014/main" id="{B3041D64-0D8E-4AAC-BB17-8E8372A8B034}"/>
              </a:ext>
            </a:extLst>
          </p:cNvPr>
          <p:cNvSpPr>
            <a:spLocks noChangeAspect="1" noChangeArrowheads="1"/>
          </p:cNvSpPr>
          <p:nvPr/>
        </p:nvSpPr>
        <p:spPr bwMode="auto">
          <a:xfrm rot="5895381">
            <a:off x="2180432" y="4779169"/>
            <a:ext cx="74612" cy="698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994" name="Oval 10">
            <a:extLst>
              <a:ext uri="{FF2B5EF4-FFF2-40B4-BE49-F238E27FC236}">
                <a16:creationId xmlns:a16="http://schemas.microsoft.com/office/drawing/2014/main" id="{ECBD6E97-E2BF-49F5-AFD3-818CFAA02F50}"/>
              </a:ext>
            </a:extLst>
          </p:cNvPr>
          <p:cNvSpPr>
            <a:spLocks noChangeAspect="1" noChangeArrowheads="1"/>
          </p:cNvSpPr>
          <p:nvPr/>
        </p:nvSpPr>
        <p:spPr bwMode="auto">
          <a:xfrm rot="4777107">
            <a:off x="4121943" y="4056857"/>
            <a:ext cx="74613" cy="635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995" name="Oval 11">
            <a:extLst>
              <a:ext uri="{FF2B5EF4-FFF2-40B4-BE49-F238E27FC236}">
                <a16:creationId xmlns:a16="http://schemas.microsoft.com/office/drawing/2014/main" id="{8CA0CFCB-B736-40B0-A098-18567FF0B775}"/>
              </a:ext>
            </a:extLst>
          </p:cNvPr>
          <p:cNvSpPr>
            <a:spLocks noChangeAspect="1" noChangeArrowheads="1"/>
          </p:cNvSpPr>
          <p:nvPr/>
        </p:nvSpPr>
        <p:spPr bwMode="auto">
          <a:xfrm rot="4777107">
            <a:off x="4704557" y="2931319"/>
            <a:ext cx="74612" cy="635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996" name="Oval 12">
            <a:extLst>
              <a:ext uri="{FF2B5EF4-FFF2-40B4-BE49-F238E27FC236}">
                <a16:creationId xmlns:a16="http://schemas.microsoft.com/office/drawing/2014/main" id="{DA7C5544-65E3-42B0-8D25-0A6831F502B2}"/>
              </a:ext>
            </a:extLst>
          </p:cNvPr>
          <p:cNvSpPr>
            <a:spLocks noChangeAspect="1" noChangeArrowheads="1"/>
          </p:cNvSpPr>
          <p:nvPr/>
        </p:nvSpPr>
        <p:spPr bwMode="auto">
          <a:xfrm rot="4777107">
            <a:off x="2541587" y="4849813"/>
            <a:ext cx="92075" cy="635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997" name="Oval 13">
            <a:extLst>
              <a:ext uri="{FF2B5EF4-FFF2-40B4-BE49-F238E27FC236}">
                <a16:creationId xmlns:a16="http://schemas.microsoft.com/office/drawing/2014/main" id="{0C89ED46-B248-44EE-B942-E6A288542FD5}"/>
              </a:ext>
            </a:extLst>
          </p:cNvPr>
          <p:cNvSpPr>
            <a:spLocks noChangeAspect="1" noChangeArrowheads="1"/>
          </p:cNvSpPr>
          <p:nvPr/>
        </p:nvSpPr>
        <p:spPr bwMode="auto">
          <a:xfrm rot="4777107">
            <a:off x="4311650" y="3844926"/>
            <a:ext cx="79375" cy="698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998" name="Oval 14">
            <a:extLst>
              <a:ext uri="{FF2B5EF4-FFF2-40B4-BE49-F238E27FC236}">
                <a16:creationId xmlns:a16="http://schemas.microsoft.com/office/drawing/2014/main" id="{9CC804CA-EF70-4066-B14B-3A7E48346CB6}"/>
              </a:ext>
            </a:extLst>
          </p:cNvPr>
          <p:cNvSpPr>
            <a:spLocks noChangeAspect="1" noChangeArrowheads="1"/>
          </p:cNvSpPr>
          <p:nvPr/>
        </p:nvSpPr>
        <p:spPr bwMode="auto">
          <a:xfrm>
            <a:off x="2895600" y="4813300"/>
            <a:ext cx="69850" cy="793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999" name="Text Box 15">
            <a:extLst>
              <a:ext uri="{FF2B5EF4-FFF2-40B4-BE49-F238E27FC236}">
                <a16:creationId xmlns:a16="http://schemas.microsoft.com/office/drawing/2014/main" id="{A7FC51DA-46CB-413C-8C74-7E09ABEF6F84}"/>
              </a:ext>
            </a:extLst>
          </p:cNvPr>
          <p:cNvSpPr txBox="1">
            <a:spLocks noChangeArrowheads="1"/>
          </p:cNvSpPr>
          <p:nvPr/>
        </p:nvSpPr>
        <p:spPr bwMode="auto">
          <a:xfrm>
            <a:off x="5662613" y="809625"/>
            <a:ext cx="3336925" cy="372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800"/>
              <a:t>Remember how permitting non-linear basis functions made linear regression so much nicer?</a:t>
            </a:r>
          </a:p>
          <a:p>
            <a:pPr>
              <a:spcBef>
                <a:spcPct val="50000"/>
              </a:spcBef>
            </a:pPr>
            <a:r>
              <a:rPr lang="en-US" altLang="en-US" sz="2800"/>
              <a:t>Let’s permit them here too</a:t>
            </a:r>
          </a:p>
        </p:txBody>
      </p:sp>
      <p:sp>
        <p:nvSpPr>
          <p:cNvPr id="682000" name="Text Box 16">
            <a:extLst>
              <a:ext uri="{FF2B5EF4-FFF2-40B4-BE49-F238E27FC236}">
                <a16:creationId xmlns:a16="http://schemas.microsoft.com/office/drawing/2014/main" id="{523B7D1B-EEA7-4BE6-9233-3A9C260050CA}"/>
              </a:ext>
            </a:extLst>
          </p:cNvPr>
          <p:cNvSpPr txBox="1">
            <a:spLocks noChangeArrowheads="1"/>
          </p:cNvSpPr>
          <p:nvPr/>
        </p:nvSpPr>
        <p:spPr bwMode="auto">
          <a:xfrm>
            <a:off x="2401888" y="5051425"/>
            <a:ext cx="9032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i="1"/>
              <a:t>x=0</a:t>
            </a:r>
          </a:p>
        </p:txBody>
      </p:sp>
      <p:graphicFrame>
        <p:nvGraphicFramePr>
          <p:cNvPr id="682001" name="Object 17">
            <a:extLst>
              <a:ext uri="{FF2B5EF4-FFF2-40B4-BE49-F238E27FC236}">
                <a16:creationId xmlns:a16="http://schemas.microsoft.com/office/drawing/2014/main" id="{0D97EA59-714F-458B-B77B-BF545811776D}"/>
              </a:ext>
            </a:extLst>
          </p:cNvPr>
          <p:cNvGraphicFramePr>
            <a:graphicFrameLocks noChangeAspect="1"/>
          </p:cNvGraphicFramePr>
          <p:nvPr/>
        </p:nvGraphicFramePr>
        <p:xfrm>
          <a:off x="6146800" y="4749800"/>
          <a:ext cx="2279650" cy="698500"/>
        </p:xfrm>
        <a:graphic>
          <a:graphicData uri="http://schemas.openxmlformats.org/presentationml/2006/ole">
            <mc:AlternateContent xmlns:mc="http://schemas.openxmlformats.org/markup-compatibility/2006">
              <mc:Choice xmlns:v="urn:schemas-microsoft-com:vml" Requires="v">
                <p:oleObj spid="_x0000_s682005" name="Equation" r:id="rId3" imgW="787320" imgH="241200" progId="Equation.3">
                  <p:embed/>
                </p:oleObj>
              </mc:Choice>
              <mc:Fallback>
                <p:oleObj name="Equation" r:id="rId3" imgW="787320" imgH="2412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4749800"/>
                        <a:ext cx="227965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2002" name="Line 18">
            <a:extLst>
              <a:ext uri="{FF2B5EF4-FFF2-40B4-BE49-F238E27FC236}">
                <a16:creationId xmlns:a16="http://schemas.microsoft.com/office/drawing/2014/main" id="{144FE74B-6794-4DBC-8700-2EE5A79D39B0}"/>
              </a:ext>
            </a:extLst>
          </p:cNvPr>
          <p:cNvSpPr>
            <a:spLocks noChangeShapeType="1"/>
          </p:cNvSpPr>
          <p:nvPr/>
        </p:nvSpPr>
        <p:spPr bwMode="auto">
          <a:xfrm flipV="1">
            <a:off x="2638425" y="2087563"/>
            <a:ext cx="3305175" cy="35163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82003" name="Line 19">
            <a:extLst>
              <a:ext uri="{FF2B5EF4-FFF2-40B4-BE49-F238E27FC236}">
                <a16:creationId xmlns:a16="http://schemas.microsoft.com/office/drawing/2014/main" id="{54A3A46A-7055-47D8-8EC3-52B1623FCEB7}"/>
              </a:ext>
            </a:extLst>
          </p:cNvPr>
          <p:cNvSpPr>
            <a:spLocks noChangeShapeType="1"/>
          </p:cNvSpPr>
          <p:nvPr/>
        </p:nvSpPr>
        <p:spPr bwMode="auto">
          <a:xfrm flipV="1">
            <a:off x="2474913" y="1898650"/>
            <a:ext cx="3305175" cy="3516313"/>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FAD9F96B-2886-40F6-BB42-EF9AE923C3AE}"/>
              </a:ext>
            </a:extLst>
          </p:cNvPr>
          <p:cNvSpPr>
            <a:spLocks noGrp="1"/>
          </p:cNvSpPr>
          <p:nvPr>
            <p:ph type="ftr" sz="quarter" idx="10"/>
          </p:nvPr>
        </p:nvSpPr>
        <p:spPr/>
        <p:txBody>
          <a:bodyPr/>
          <a:lstStyle/>
          <a:p>
            <a:r>
              <a:rPr lang="en-US" altLang="en-US"/>
              <a:t>Copyright © 2001, 2003, Andrew W. Moore</a:t>
            </a:r>
          </a:p>
        </p:txBody>
      </p:sp>
      <p:sp>
        <p:nvSpPr>
          <p:cNvPr id="683010" name="Rectangle 2">
            <a:extLst>
              <a:ext uri="{FF2B5EF4-FFF2-40B4-BE49-F238E27FC236}">
                <a16:creationId xmlns:a16="http://schemas.microsoft.com/office/drawing/2014/main" id="{17F9EB97-AE71-49FE-9396-72971854E135}"/>
              </a:ext>
            </a:extLst>
          </p:cNvPr>
          <p:cNvSpPr>
            <a:spLocks noGrp="1" noChangeArrowheads="1"/>
          </p:cNvSpPr>
          <p:nvPr>
            <p:ph type="title"/>
          </p:nvPr>
        </p:nvSpPr>
        <p:spPr/>
        <p:txBody>
          <a:bodyPr/>
          <a:lstStyle/>
          <a:p>
            <a:r>
              <a:rPr lang="en-US" altLang="en-US" sz="4000"/>
              <a:t>Common SVM basis functions</a:t>
            </a:r>
          </a:p>
        </p:txBody>
      </p:sp>
      <p:sp>
        <p:nvSpPr>
          <p:cNvPr id="683028" name="Text Box 20">
            <a:extLst>
              <a:ext uri="{FF2B5EF4-FFF2-40B4-BE49-F238E27FC236}">
                <a16:creationId xmlns:a16="http://schemas.microsoft.com/office/drawing/2014/main" id="{F6D01E5B-5E2E-4872-9197-1430CF9CCF5D}"/>
              </a:ext>
            </a:extLst>
          </p:cNvPr>
          <p:cNvSpPr txBox="1">
            <a:spLocks noChangeArrowheads="1"/>
          </p:cNvSpPr>
          <p:nvPr/>
        </p:nvSpPr>
        <p:spPr bwMode="auto">
          <a:xfrm>
            <a:off x="422275" y="1090613"/>
            <a:ext cx="8486775" cy="500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800" b="1" i="1"/>
              <a:t>z</a:t>
            </a:r>
            <a:r>
              <a:rPr lang="en-US" altLang="en-US" sz="2800" i="1" baseline="-25000"/>
              <a:t>k</a:t>
            </a:r>
            <a:r>
              <a:rPr lang="en-US" altLang="en-US" sz="2800" i="1"/>
              <a:t> = </a:t>
            </a:r>
            <a:r>
              <a:rPr lang="en-US" altLang="en-US" sz="2800"/>
              <a:t>( polynomial terms of </a:t>
            </a:r>
            <a:r>
              <a:rPr lang="en-US" altLang="en-US" sz="2800" b="1" i="1"/>
              <a:t>x</a:t>
            </a:r>
            <a:r>
              <a:rPr lang="en-US" altLang="en-US" sz="2800" i="1" baseline="-25000"/>
              <a:t>k</a:t>
            </a:r>
            <a:r>
              <a:rPr lang="en-US" altLang="en-US" sz="2800"/>
              <a:t> of degree 1 to </a:t>
            </a:r>
            <a:r>
              <a:rPr lang="en-US" altLang="en-US" sz="2800" i="1"/>
              <a:t>q</a:t>
            </a:r>
            <a:r>
              <a:rPr lang="en-US" altLang="en-US" sz="2800"/>
              <a:t> )</a:t>
            </a:r>
          </a:p>
          <a:p>
            <a:pPr>
              <a:spcBef>
                <a:spcPct val="50000"/>
              </a:spcBef>
            </a:pPr>
            <a:r>
              <a:rPr lang="en-US" altLang="en-US" sz="2800" b="1" i="1"/>
              <a:t>z</a:t>
            </a:r>
            <a:r>
              <a:rPr lang="en-US" altLang="en-US" sz="2800" i="1" baseline="-25000"/>
              <a:t>k</a:t>
            </a:r>
            <a:r>
              <a:rPr lang="en-US" altLang="en-US" sz="2800" i="1"/>
              <a:t> = </a:t>
            </a:r>
            <a:r>
              <a:rPr lang="en-US" altLang="en-US" sz="2800"/>
              <a:t>( radial basis functions of </a:t>
            </a:r>
            <a:r>
              <a:rPr lang="en-US" altLang="en-US" sz="2800" b="1" i="1"/>
              <a:t>x</a:t>
            </a:r>
            <a:r>
              <a:rPr lang="en-US" altLang="en-US" sz="2800" i="1" baseline="-25000"/>
              <a:t>k</a:t>
            </a:r>
            <a:r>
              <a:rPr lang="en-US" altLang="en-US" sz="2800"/>
              <a:t> )</a:t>
            </a:r>
          </a:p>
          <a:p>
            <a:pPr>
              <a:spcBef>
                <a:spcPct val="50000"/>
              </a:spcBef>
            </a:pPr>
            <a:endParaRPr lang="en-US" altLang="en-US" sz="2800"/>
          </a:p>
          <a:p>
            <a:pPr>
              <a:spcBef>
                <a:spcPct val="50000"/>
              </a:spcBef>
            </a:pPr>
            <a:endParaRPr lang="en-US" altLang="en-US" sz="2800" b="1" i="1"/>
          </a:p>
          <a:p>
            <a:pPr>
              <a:spcBef>
                <a:spcPct val="50000"/>
              </a:spcBef>
            </a:pPr>
            <a:r>
              <a:rPr lang="en-US" altLang="en-US" sz="2800" b="1" i="1"/>
              <a:t>z</a:t>
            </a:r>
            <a:r>
              <a:rPr lang="en-US" altLang="en-US" sz="2800" i="1" baseline="-25000"/>
              <a:t>k</a:t>
            </a:r>
            <a:r>
              <a:rPr lang="en-US" altLang="en-US" sz="2800" i="1"/>
              <a:t> = </a:t>
            </a:r>
            <a:r>
              <a:rPr lang="en-US" altLang="en-US" sz="2800"/>
              <a:t>( sigmoid functions of </a:t>
            </a:r>
            <a:r>
              <a:rPr lang="en-US" altLang="en-US" sz="2800" b="1" i="1"/>
              <a:t>x</a:t>
            </a:r>
            <a:r>
              <a:rPr lang="en-US" altLang="en-US" sz="2800" i="1" baseline="-25000"/>
              <a:t>k</a:t>
            </a:r>
            <a:r>
              <a:rPr lang="en-US" altLang="en-US" sz="2800"/>
              <a:t> )</a:t>
            </a:r>
          </a:p>
          <a:p>
            <a:pPr>
              <a:spcBef>
                <a:spcPct val="50000"/>
              </a:spcBef>
            </a:pPr>
            <a:r>
              <a:rPr lang="en-US" altLang="en-US" sz="2800">
                <a:solidFill>
                  <a:schemeClr val="folHlink"/>
                </a:solidFill>
              </a:rPr>
              <a:t>This is sensible. </a:t>
            </a:r>
          </a:p>
          <a:p>
            <a:pPr>
              <a:spcBef>
                <a:spcPct val="50000"/>
              </a:spcBef>
            </a:pPr>
            <a:r>
              <a:rPr lang="en-US" altLang="en-US" sz="2800">
                <a:solidFill>
                  <a:schemeClr val="folHlink"/>
                </a:solidFill>
              </a:rPr>
              <a:t>Is that the end of the story?</a:t>
            </a:r>
          </a:p>
          <a:p>
            <a:pPr algn="r">
              <a:spcBef>
                <a:spcPct val="50000"/>
              </a:spcBef>
            </a:pPr>
            <a:r>
              <a:rPr lang="en-US" altLang="en-US" sz="2800">
                <a:solidFill>
                  <a:schemeClr val="hlink"/>
                </a:solidFill>
              </a:rPr>
              <a:t>No…there’s one more trick!</a:t>
            </a:r>
          </a:p>
        </p:txBody>
      </p:sp>
      <p:graphicFrame>
        <p:nvGraphicFramePr>
          <p:cNvPr id="683029" name="Object 21">
            <a:extLst>
              <a:ext uri="{FF2B5EF4-FFF2-40B4-BE49-F238E27FC236}">
                <a16:creationId xmlns:a16="http://schemas.microsoft.com/office/drawing/2014/main" id="{31A4C30D-E176-4785-9E21-C1B9C5FB6548}"/>
              </a:ext>
            </a:extLst>
          </p:cNvPr>
          <p:cNvGraphicFramePr>
            <a:graphicFrameLocks noChangeAspect="1"/>
          </p:cNvGraphicFramePr>
          <p:nvPr/>
        </p:nvGraphicFramePr>
        <p:xfrm>
          <a:off x="1931988" y="2139950"/>
          <a:ext cx="5734050" cy="1190625"/>
        </p:xfrm>
        <a:graphic>
          <a:graphicData uri="http://schemas.openxmlformats.org/presentationml/2006/ole">
            <mc:AlternateContent xmlns:mc="http://schemas.openxmlformats.org/markup-compatibility/2006">
              <mc:Choice xmlns:v="urn:schemas-microsoft-com:vml" Requires="v">
                <p:oleObj spid="_x0000_s683031" name="Equation" r:id="rId3" imgW="2323800" imgH="482400" progId="Equation.3">
                  <p:embed/>
                </p:oleObj>
              </mc:Choice>
              <mc:Fallback>
                <p:oleObj name="Equation" r:id="rId3" imgW="2323800" imgH="4824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988" y="2139950"/>
                        <a:ext cx="573405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2">
            <a:extLst>
              <a:ext uri="{FF2B5EF4-FFF2-40B4-BE49-F238E27FC236}">
                <a16:creationId xmlns:a16="http://schemas.microsoft.com/office/drawing/2014/main" id="{0391F605-00F7-4EAD-AEDD-0C1897A79D52}"/>
              </a:ext>
            </a:extLst>
          </p:cNvPr>
          <p:cNvSpPr>
            <a:spLocks noGrp="1"/>
          </p:cNvSpPr>
          <p:nvPr>
            <p:ph type="ftr" sz="quarter" idx="10"/>
          </p:nvPr>
        </p:nvSpPr>
        <p:spPr/>
        <p:txBody>
          <a:bodyPr/>
          <a:lstStyle/>
          <a:p>
            <a:r>
              <a:rPr lang="en-US" altLang="en-US"/>
              <a:t>Copyright © 2001, 2003, Andrew W. Moore</a:t>
            </a:r>
          </a:p>
        </p:txBody>
      </p:sp>
      <p:sp>
        <p:nvSpPr>
          <p:cNvPr id="688130" name="Rectangle 2">
            <a:extLst>
              <a:ext uri="{FF2B5EF4-FFF2-40B4-BE49-F238E27FC236}">
                <a16:creationId xmlns:a16="http://schemas.microsoft.com/office/drawing/2014/main" id="{E1149E71-71BF-4408-A155-D2812090001D}"/>
              </a:ext>
            </a:extLst>
          </p:cNvPr>
          <p:cNvSpPr>
            <a:spLocks noGrp="1" noChangeArrowheads="1"/>
          </p:cNvSpPr>
          <p:nvPr>
            <p:ph type="title"/>
          </p:nvPr>
        </p:nvSpPr>
        <p:spPr>
          <a:xfrm>
            <a:off x="5105400" y="0"/>
            <a:ext cx="3962400" cy="1317625"/>
          </a:xfrm>
        </p:spPr>
        <p:txBody>
          <a:bodyPr/>
          <a:lstStyle/>
          <a:p>
            <a:r>
              <a:rPr lang="en-US" altLang="en-US"/>
              <a:t>Quadratic Basis Functions</a:t>
            </a:r>
          </a:p>
        </p:txBody>
      </p:sp>
      <p:graphicFrame>
        <p:nvGraphicFramePr>
          <p:cNvPr id="688131" name="Object 3">
            <a:extLst>
              <a:ext uri="{FF2B5EF4-FFF2-40B4-BE49-F238E27FC236}">
                <a16:creationId xmlns:a16="http://schemas.microsoft.com/office/drawing/2014/main" id="{188F8EEB-A906-443A-A74D-2E8BF064E1BB}"/>
              </a:ext>
            </a:extLst>
          </p:cNvPr>
          <p:cNvGraphicFramePr>
            <a:graphicFrameLocks noChangeAspect="1"/>
          </p:cNvGraphicFramePr>
          <p:nvPr/>
        </p:nvGraphicFramePr>
        <p:xfrm>
          <a:off x="171450" y="0"/>
          <a:ext cx="1944688" cy="6604000"/>
        </p:xfrm>
        <a:graphic>
          <a:graphicData uri="http://schemas.openxmlformats.org/presentationml/2006/ole">
            <mc:AlternateContent xmlns:mc="http://schemas.openxmlformats.org/markup-compatibility/2006">
              <mc:Choice xmlns:v="urn:schemas-microsoft-com:vml" Requires="v">
                <p:oleObj spid="_x0000_s688144" name="Equation" r:id="rId3" imgW="1218960" imgH="4140000" progId="Equation.3">
                  <p:embed/>
                </p:oleObj>
              </mc:Choice>
              <mc:Fallback>
                <p:oleObj name="Equation" r:id="rId3" imgW="1218960" imgH="4140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 y="0"/>
                        <a:ext cx="1944688" cy="660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8132" name="AutoShape 4">
            <a:extLst>
              <a:ext uri="{FF2B5EF4-FFF2-40B4-BE49-F238E27FC236}">
                <a16:creationId xmlns:a16="http://schemas.microsoft.com/office/drawing/2014/main" id="{EEEE813C-D7DA-4A9F-B914-4A06539A4F9F}"/>
              </a:ext>
            </a:extLst>
          </p:cNvPr>
          <p:cNvSpPr>
            <a:spLocks/>
          </p:cNvSpPr>
          <p:nvPr/>
        </p:nvSpPr>
        <p:spPr bwMode="auto">
          <a:xfrm flipH="1">
            <a:off x="2255838" y="427038"/>
            <a:ext cx="349250" cy="1341437"/>
          </a:xfrm>
          <a:prstGeom prst="leftBrace">
            <a:avLst>
              <a:gd name="adj1" fmla="val 32008"/>
              <a:gd name="adj2" fmla="val 50000"/>
            </a:avLst>
          </a:prstGeom>
          <a:noFill/>
          <a:ln w="19050">
            <a:solidFill>
              <a:srgbClr val="00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8133" name="AutoShape 5">
            <a:extLst>
              <a:ext uri="{FF2B5EF4-FFF2-40B4-BE49-F238E27FC236}">
                <a16:creationId xmlns:a16="http://schemas.microsoft.com/office/drawing/2014/main" id="{C48C00F6-41B1-42B5-BC30-50EB4D7CBDF2}"/>
              </a:ext>
            </a:extLst>
          </p:cNvPr>
          <p:cNvSpPr>
            <a:spLocks/>
          </p:cNvSpPr>
          <p:nvPr/>
        </p:nvSpPr>
        <p:spPr bwMode="auto">
          <a:xfrm flipH="1">
            <a:off x="2273300" y="1811338"/>
            <a:ext cx="349250" cy="1454150"/>
          </a:xfrm>
          <a:prstGeom prst="leftBrace">
            <a:avLst>
              <a:gd name="adj1" fmla="val 34697"/>
              <a:gd name="adj2" fmla="val 50000"/>
            </a:avLst>
          </a:prstGeom>
          <a:noFill/>
          <a:ln w="19050">
            <a:solidFill>
              <a:srgbClr val="9900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8134" name="AutoShape 6">
            <a:extLst>
              <a:ext uri="{FF2B5EF4-FFF2-40B4-BE49-F238E27FC236}">
                <a16:creationId xmlns:a16="http://schemas.microsoft.com/office/drawing/2014/main" id="{62F0D944-0095-45F8-9F04-E21529CFD988}"/>
              </a:ext>
            </a:extLst>
          </p:cNvPr>
          <p:cNvSpPr>
            <a:spLocks/>
          </p:cNvSpPr>
          <p:nvPr/>
        </p:nvSpPr>
        <p:spPr bwMode="auto">
          <a:xfrm flipH="1">
            <a:off x="2270125" y="3305175"/>
            <a:ext cx="349250" cy="3213100"/>
          </a:xfrm>
          <a:prstGeom prst="leftBrace">
            <a:avLst>
              <a:gd name="adj1" fmla="val 76667"/>
              <a:gd name="adj2" fmla="val 50000"/>
            </a:avLst>
          </a:prstGeom>
          <a:noFill/>
          <a:ln w="19050">
            <a:solidFill>
              <a:schemeClr val="fo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8135" name="AutoShape 7">
            <a:extLst>
              <a:ext uri="{FF2B5EF4-FFF2-40B4-BE49-F238E27FC236}">
                <a16:creationId xmlns:a16="http://schemas.microsoft.com/office/drawing/2014/main" id="{BAB40D14-E9F9-4100-9A64-0BC57E6415E2}"/>
              </a:ext>
            </a:extLst>
          </p:cNvPr>
          <p:cNvSpPr>
            <a:spLocks/>
          </p:cNvSpPr>
          <p:nvPr/>
        </p:nvSpPr>
        <p:spPr bwMode="auto">
          <a:xfrm flipH="1">
            <a:off x="2235200" y="0"/>
            <a:ext cx="349250" cy="384175"/>
          </a:xfrm>
          <a:prstGeom prst="leftBrace">
            <a:avLst>
              <a:gd name="adj1" fmla="val 9167"/>
              <a:gd name="adj2" fmla="val 50000"/>
            </a:avLst>
          </a:prstGeom>
          <a:noFill/>
          <a:ln w="190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8136" name="Text Box 8">
            <a:extLst>
              <a:ext uri="{FF2B5EF4-FFF2-40B4-BE49-F238E27FC236}">
                <a16:creationId xmlns:a16="http://schemas.microsoft.com/office/drawing/2014/main" id="{4A7674CB-E39B-480B-8DF3-4E2BEFB377C8}"/>
              </a:ext>
            </a:extLst>
          </p:cNvPr>
          <p:cNvSpPr txBox="1">
            <a:spLocks noChangeArrowheads="1"/>
          </p:cNvSpPr>
          <p:nvPr/>
        </p:nvSpPr>
        <p:spPr bwMode="auto">
          <a:xfrm>
            <a:off x="2590800" y="0"/>
            <a:ext cx="1981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hlink"/>
                </a:solidFill>
              </a:rPr>
              <a:t>Constant Term</a:t>
            </a:r>
          </a:p>
        </p:txBody>
      </p:sp>
      <p:sp>
        <p:nvSpPr>
          <p:cNvPr id="688137" name="Text Box 9">
            <a:extLst>
              <a:ext uri="{FF2B5EF4-FFF2-40B4-BE49-F238E27FC236}">
                <a16:creationId xmlns:a16="http://schemas.microsoft.com/office/drawing/2014/main" id="{7F235FAE-5F36-4C72-803A-8436183761B7}"/>
              </a:ext>
            </a:extLst>
          </p:cNvPr>
          <p:cNvSpPr txBox="1">
            <a:spLocks noChangeArrowheads="1"/>
          </p:cNvSpPr>
          <p:nvPr/>
        </p:nvSpPr>
        <p:spPr bwMode="auto">
          <a:xfrm>
            <a:off x="2590800" y="914400"/>
            <a:ext cx="1981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9900"/>
                </a:solidFill>
              </a:rPr>
              <a:t>Linear Terms</a:t>
            </a:r>
          </a:p>
        </p:txBody>
      </p:sp>
      <p:sp>
        <p:nvSpPr>
          <p:cNvPr id="688138" name="Text Box 10">
            <a:extLst>
              <a:ext uri="{FF2B5EF4-FFF2-40B4-BE49-F238E27FC236}">
                <a16:creationId xmlns:a16="http://schemas.microsoft.com/office/drawing/2014/main" id="{6333D7D7-CC34-41E5-A062-193766E5098C}"/>
              </a:ext>
            </a:extLst>
          </p:cNvPr>
          <p:cNvSpPr txBox="1">
            <a:spLocks noChangeArrowheads="1"/>
          </p:cNvSpPr>
          <p:nvPr/>
        </p:nvSpPr>
        <p:spPr bwMode="auto">
          <a:xfrm>
            <a:off x="2209800" y="2057400"/>
            <a:ext cx="18288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rgbClr val="990099"/>
                </a:solidFill>
              </a:rPr>
              <a:t>Pure Quadratic Terms</a:t>
            </a:r>
          </a:p>
        </p:txBody>
      </p:sp>
      <p:sp>
        <p:nvSpPr>
          <p:cNvPr id="688139" name="Text Box 11">
            <a:extLst>
              <a:ext uri="{FF2B5EF4-FFF2-40B4-BE49-F238E27FC236}">
                <a16:creationId xmlns:a16="http://schemas.microsoft.com/office/drawing/2014/main" id="{F7167F73-19D6-41A2-8AF8-36E2C22836D3}"/>
              </a:ext>
            </a:extLst>
          </p:cNvPr>
          <p:cNvSpPr txBox="1">
            <a:spLocks noChangeArrowheads="1"/>
          </p:cNvSpPr>
          <p:nvPr/>
        </p:nvSpPr>
        <p:spPr bwMode="auto">
          <a:xfrm>
            <a:off x="2133600" y="4267200"/>
            <a:ext cx="18288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folHlink"/>
                </a:solidFill>
              </a:rPr>
              <a:t>Quadratic Cross-Terms</a:t>
            </a:r>
          </a:p>
        </p:txBody>
      </p:sp>
      <p:sp>
        <p:nvSpPr>
          <p:cNvPr id="688140" name="Text Box 12">
            <a:extLst>
              <a:ext uri="{FF2B5EF4-FFF2-40B4-BE49-F238E27FC236}">
                <a16:creationId xmlns:a16="http://schemas.microsoft.com/office/drawing/2014/main" id="{F395A3E8-44E2-4D31-9BE1-9FC5C7917DA0}"/>
              </a:ext>
            </a:extLst>
          </p:cNvPr>
          <p:cNvSpPr txBox="1">
            <a:spLocks noChangeArrowheads="1"/>
          </p:cNvSpPr>
          <p:nvPr/>
        </p:nvSpPr>
        <p:spPr bwMode="auto">
          <a:xfrm>
            <a:off x="4419600" y="1371600"/>
            <a:ext cx="4572000" cy="460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Number of terms (assuming m input dimensions) = (m+2)-choose-2</a:t>
            </a:r>
          </a:p>
          <a:p>
            <a:r>
              <a:rPr lang="en-US" altLang="en-US"/>
              <a:t>= (m+2)(m+1)/2</a:t>
            </a:r>
          </a:p>
          <a:p>
            <a:r>
              <a:rPr lang="en-US" altLang="en-US"/>
              <a:t>= </a:t>
            </a:r>
            <a:r>
              <a:rPr lang="en-US" altLang="en-US" sz="1800"/>
              <a:t>(as near as makes no difference)</a:t>
            </a:r>
            <a:r>
              <a:rPr lang="en-US" altLang="en-US" sz="2400"/>
              <a:t> </a:t>
            </a:r>
            <a:r>
              <a:rPr lang="en-US" altLang="en-US"/>
              <a:t>m</a:t>
            </a:r>
            <a:r>
              <a:rPr lang="en-US" altLang="en-US" baseline="30000"/>
              <a:t>2</a:t>
            </a:r>
            <a:r>
              <a:rPr lang="en-US" altLang="en-US"/>
              <a:t>/2</a:t>
            </a:r>
          </a:p>
          <a:p>
            <a:endParaRPr lang="en-US" altLang="en-US"/>
          </a:p>
          <a:p>
            <a:r>
              <a:rPr lang="en-US" altLang="en-US"/>
              <a:t>You may be wondering what those </a:t>
            </a:r>
          </a:p>
          <a:p>
            <a:r>
              <a:rPr lang="en-US" altLang="en-US"/>
              <a:t>     ’s are doing.</a:t>
            </a:r>
          </a:p>
          <a:p>
            <a:pPr>
              <a:buFontTx/>
              <a:buChar char="•"/>
            </a:pPr>
            <a:r>
              <a:rPr lang="en-US" altLang="en-US"/>
              <a:t>You should be happy that they do no harm</a:t>
            </a:r>
          </a:p>
          <a:p>
            <a:pPr>
              <a:buFontTx/>
              <a:buChar char="•"/>
            </a:pPr>
            <a:r>
              <a:rPr lang="en-US" altLang="en-US"/>
              <a:t>You’ll find out why they’re there soon. </a:t>
            </a:r>
          </a:p>
        </p:txBody>
      </p:sp>
      <p:graphicFrame>
        <p:nvGraphicFramePr>
          <p:cNvPr id="688141" name="Object 13">
            <a:extLst>
              <a:ext uri="{FF2B5EF4-FFF2-40B4-BE49-F238E27FC236}">
                <a16:creationId xmlns:a16="http://schemas.microsoft.com/office/drawing/2014/main" id="{C2316C7A-5715-4D83-B05A-A91F3DB2D56A}"/>
              </a:ext>
            </a:extLst>
          </p:cNvPr>
          <p:cNvGraphicFramePr>
            <a:graphicFrameLocks noChangeAspect="1"/>
          </p:cNvGraphicFramePr>
          <p:nvPr/>
        </p:nvGraphicFramePr>
        <p:xfrm>
          <a:off x="4419600" y="3962400"/>
          <a:ext cx="501650" cy="449263"/>
        </p:xfrm>
        <a:graphic>
          <a:graphicData uri="http://schemas.openxmlformats.org/presentationml/2006/ole">
            <mc:AlternateContent xmlns:mc="http://schemas.openxmlformats.org/markup-compatibility/2006">
              <mc:Choice xmlns:v="urn:schemas-microsoft-com:vml" Requires="v">
                <p:oleObj spid="_x0000_s688145" name="Equation" r:id="rId5" imgW="241200" imgH="215640" progId="Equation.3">
                  <p:embed/>
                </p:oleObj>
              </mc:Choice>
              <mc:Fallback>
                <p:oleObj name="Equation" r:id="rId5" imgW="241200" imgH="2156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962400"/>
                        <a:ext cx="5016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2">
            <a:extLst>
              <a:ext uri="{FF2B5EF4-FFF2-40B4-BE49-F238E27FC236}">
                <a16:creationId xmlns:a16="http://schemas.microsoft.com/office/drawing/2014/main" id="{3F1D697F-EB33-4F04-BCA2-A846E44EDC77}"/>
              </a:ext>
            </a:extLst>
          </p:cNvPr>
          <p:cNvSpPr>
            <a:spLocks noGrp="1"/>
          </p:cNvSpPr>
          <p:nvPr>
            <p:ph type="ftr" sz="quarter" idx="10"/>
          </p:nvPr>
        </p:nvSpPr>
        <p:spPr/>
        <p:txBody>
          <a:bodyPr/>
          <a:lstStyle/>
          <a:p>
            <a:r>
              <a:rPr lang="en-US" altLang="en-US"/>
              <a:t>Copyright © 2001, 2003, Andrew W. Moore</a:t>
            </a:r>
          </a:p>
        </p:txBody>
      </p:sp>
      <p:sp>
        <p:nvSpPr>
          <p:cNvPr id="689154" name="Rectangle 2">
            <a:extLst>
              <a:ext uri="{FF2B5EF4-FFF2-40B4-BE49-F238E27FC236}">
                <a16:creationId xmlns:a16="http://schemas.microsoft.com/office/drawing/2014/main" id="{AF793C3D-FF2B-4A26-90BC-7E1405F78850}"/>
              </a:ext>
            </a:extLst>
          </p:cNvPr>
          <p:cNvSpPr>
            <a:spLocks noGrp="1" noChangeArrowheads="1"/>
          </p:cNvSpPr>
          <p:nvPr>
            <p:ph type="title"/>
          </p:nvPr>
        </p:nvSpPr>
        <p:spPr>
          <a:xfrm>
            <a:off x="228600" y="76200"/>
            <a:ext cx="5410200" cy="685800"/>
          </a:xfrm>
        </p:spPr>
        <p:txBody>
          <a:bodyPr/>
          <a:lstStyle/>
          <a:p>
            <a:r>
              <a:rPr lang="en-US" altLang="en-US" sz="4000"/>
              <a:t>QP with basis functions</a:t>
            </a:r>
          </a:p>
        </p:txBody>
      </p:sp>
      <p:sp>
        <p:nvSpPr>
          <p:cNvPr id="689157" name="Text Box 5">
            <a:extLst>
              <a:ext uri="{FF2B5EF4-FFF2-40B4-BE49-F238E27FC236}">
                <a16:creationId xmlns:a16="http://schemas.microsoft.com/office/drawing/2014/main" id="{BF4A9801-A92D-4E89-A198-46780C31098B}"/>
              </a:ext>
            </a:extLst>
          </p:cNvPr>
          <p:cNvSpPr txBox="1">
            <a:spLocks noChangeArrowheads="1"/>
          </p:cNvSpPr>
          <p:nvPr/>
        </p:nvSpPr>
        <p:spPr bwMode="auto">
          <a:xfrm>
            <a:off x="4572000" y="1066800"/>
            <a:ext cx="11350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t>where</a:t>
            </a:r>
          </a:p>
        </p:txBody>
      </p:sp>
      <p:graphicFrame>
        <p:nvGraphicFramePr>
          <p:cNvPr id="689158" name="Object 6">
            <a:extLst>
              <a:ext uri="{FF2B5EF4-FFF2-40B4-BE49-F238E27FC236}">
                <a16:creationId xmlns:a16="http://schemas.microsoft.com/office/drawing/2014/main" id="{EFF15586-ADDE-4DE4-8BC3-146EF884EDEE}"/>
              </a:ext>
            </a:extLst>
          </p:cNvPr>
          <p:cNvGraphicFramePr>
            <a:graphicFrameLocks noChangeAspect="1"/>
          </p:cNvGraphicFramePr>
          <p:nvPr/>
        </p:nvGraphicFramePr>
        <p:xfrm>
          <a:off x="5407025" y="987425"/>
          <a:ext cx="3746500" cy="557213"/>
        </p:xfrm>
        <a:graphic>
          <a:graphicData uri="http://schemas.openxmlformats.org/presentationml/2006/ole">
            <mc:AlternateContent xmlns:mc="http://schemas.openxmlformats.org/markup-compatibility/2006">
              <mc:Choice xmlns:v="urn:schemas-microsoft-com:vml" Requires="v">
                <p:oleObj spid="_x0000_s689180" name="Equation" r:id="rId3" imgW="1536480" imgH="228600" progId="Equation.3">
                  <p:embed/>
                </p:oleObj>
              </mc:Choice>
              <mc:Fallback>
                <p:oleObj name="Equation" r:id="rId3" imgW="15364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025" y="987425"/>
                        <a:ext cx="37465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9159" name="Text Box 7">
            <a:extLst>
              <a:ext uri="{FF2B5EF4-FFF2-40B4-BE49-F238E27FC236}">
                <a16:creationId xmlns:a16="http://schemas.microsoft.com/office/drawing/2014/main" id="{A6FB7723-35D6-442F-983D-B75FE600BB32}"/>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689160" name="Object 8">
            <a:extLst>
              <a:ext uri="{FF2B5EF4-FFF2-40B4-BE49-F238E27FC236}">
                <a16:creationId xmlns:a16="http://schemas.microsoft.com/office/drawing/2014/main" id="{938DCF7A-5C9F-41FE-81FA-4FE1CA2BDF7E}"/>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689181" name="Equation" r:id="rId5" imgW="1002960" imgH="228600" progId="Equation.3">
                  <p:embed/>
                </p:oleObj>
              </mc:Choice>
              <mc:Fallback>
                <p:oleObj name="Equation" r:id="rId5" imgW="100296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9161" name="Rectangle 9">
            <a:extLst>
              <a:ext uri="{FF2B5EF4-FFF2-40B4-BE49-F238E27FC236}">
                <a16:creationId xmlns:a16="http://schemas.microsoft.com/office/drawing/2014/main" id="{5D72B0D0-2637-4417-8C91-51ED485BD6A3}"/>
              </a:ext>
            </a:extLst>
          </p:cNvPr>
          <p:cNvSpPr>
            <a:spLocks noChangeArrowheads="1"/>
          </p:cNvSpPr>
          <p:nvPr/>
        </p:nvSpPr>
        <p:spPr bwMode="auto">
          <a:xfrm>
            <a:off x="76200" y="762000"/>
            <a:ext cx="8991600"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9163" name="Text Box 11">
            <a:extLst>
              <a:ext uri="{FF2B5EF4-FFF2-40B4-BE49-F238E27FC236}">
                <a16:creationId xmlns:a16="http://schemas.microsoft.com/office/drawing/2014/main" id="{399101F8-5D43-419C-A53A-E1A6CA523A25}"/>
              </a:ext>
            </a:extLst>
          </p:cNvPr>
          <p:cNvSpPr txBox="1">
            <a:spLocks noChangeArrowheads="1"/>
          </p:cNvSpPr>
          <p:nvPr/>
        </p:nvSpPr>
        <p:spPr bwMode="auto">
          <a:xfrm>
            <a:off x="176213" y="3305175"/>
            <a:ext cx="2203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689165" name="Object 13">
            <a:extLst>
              <a:ext uri="{FF2B5EF4-FFF2-40B4-BE49-F238E27FC236}">
                <a16:creationId xmlns:a16="http://schemas.microsoft.com/office/drawing/2014/main" id="{1F1BD7FA-6F92-4562-8979-A34FD0A05AFD}"/>
              </a:ext>
            </a:extLst>
          </p:cNvPr>
          <p:cNvGraphicFramePr>
            <a:graphicFrameLocks noChangeAspect="1"/>
          </p:cNvGraphicFramePr>
          <p:nvPr/>
        </p:nvGraphicFramePr>
        <p:xfrm>
          <a:off x="196850" y="5010150"/>
          <a:ext cx="4643438" cy="1301750"/>
        </p:xfrm>
        <a:graphic>
          <a:graphicData uri="http://schemas.openxmlformats.org/presentationml/2006/ole">
            <mc:AlternateContent xmlns:mc="http://schemas.openxmlformats.org/markup-compatibility/2006">
              <mc:Choice xmlns:v="urn:schemas-microsoft-com:vml" Requires="v">
                <p:oleObj spid="_x0000_s689182" name="Equation" r:id="rId7" imgW="1434960" imgH="533160" progId="Equation.3">
                  <p:embed/>
                </p:oleObj>
              </mc:Choice>
              <mc:Fallback>
                <p:oleObj name="Equation" r:id="rId7" imgW="1434960" imgH="53316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50" y="5010150"/>
                        <a:ext cx="4643438"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9166" name="Rectangle 14">
            <a:extLst>
              <a:ext uri="{FF2B5EF4-FFF2-40B4-BE49-F238E27FC236}">
                <a16:creationId xmlns:a16="http://schemas.microsoft.com/office/drawing/2014/main" id="{EFC4FFFB-9F59-4B7C-A6B2-F9C02B18DFE7}"/>
              </a:ext>
            </a:extLst>
          </p:cNvPr>
          <p:cNvSpPr>
            <a:spLocks noChangeArrowheads="1"/>
          </p:cNvSpPr>
          <p:nvPr/>
        </p:nvSpPr>
        <p:spPr bwMode="auto">
          <a:xfrm>
            <a:off x="187325" y="3317875"/>
            <a:ext cx="4606925" cy="3035300"/>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9167" name="Rectangle 15">
            <a:extLst>
              <a:ext uri="{FF2B5EF4-FFF2-40B4-BE49-F238E27FC236}">
                <a16:creationId xmlns:a16="http://schemas.microsoft.com/office/drawing/2014/main" id="{B8BC64B3-9AA0-44F8-9326-5F06F77C0120}"/>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89168" name="Text Box 16">
            <a:extLst>
              <a:ext uri="{FF2B5EF4-FFF2-40B4-BE49-F238E27FC236}">
                <a16:creationId xmlns:a16="http://schemas.microsoft.com/office/drawing/2014/main" id="{B611CDC5-8350-4C8A-9ED3-BE3DF749DA57}"/>
              </a:ext>
            </a:extLst>
          </p:cNvPr>
          <p:cNvSpPr txBox="1">
            <a:spLocks noChangeArrowheads="1"/>
          </p:cNvSpPr>
          <p:nvPr/>
        </p:nvSpPr>
        <p:spPr bwMode="auto">
          <a:xfrm>
            <a:off x="5018088" y="3998913"/>
            <a:ext cx="3797300" cy="105092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a:t>
            </a:r>
            <a:r>
              <a:rPr lang="en-US" altLang="en-US" sz="2800" b="1">
                <a:latin typeface="Symbol" panose="05050102010706020507" pitchFamily="18" charset="2"/>
              </a:rPr>
              <a:t>f</a:t>
            </a:r>
            <a:r>
              <a:rPr lang="en-US" altLang="en-US" sz="2000" i="1"/>
              <a:t>(</a:t>
            </a:r>
            <a:r>
              <a:rPr lang="en-US" altLang="en-US" sz="2000" b="1" i="1"/>
              <a:t>x</a:t>
            </a:r>
            <a:r>
              <a:rPr lang="en-US" altLang="en-US" sz="2000" i="1"/>
              <a:t>)</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p>
        </p:txBody>
      </p:sp>
      <p:graphicFrame>
        <p:nvGraphicFramePr>
          <p:cNvPr id="689169" name="Object 17">
            <a:extLst>
              <a:ext uri="{FF2B5EF4-FFF2-40B4-BE49-F238E27FC236}">
                <a16:creationId xmlns:a16="http://schemas.microsoft.com/office/drawing/2014/main" id="{E29A8E08-257B-4549-AF65-E55862A954F2}"/>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689183" name="Equation" r:id="rId9" imgW="736560" imgH="431640" progId="Equation.3">
                  <p:embed/>
                </p:oleObj>
              </mc:Choice>
              <mc:Fallback>
                <p:oleObj name="Equation" r:id="rId9" imgW="736560" imgH="43164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9170" name="Object 18">
            <a:extLst>
              <a:ext uri="{FF2B5EF4-FFF2-40B4-BE49-F238E27FC236}">
                <a16:creationId xmlns:a16="http://schemas.microsoft.com/office/drawing/2014/main" id="{8A799375-3E13-40CA-AF13-6B0935971408}"/>
              </a:ext>
            </a:extLst>
          </p:cNvPr>
          <p:cNvGraphicFramePr>
            <a:graphicFrameLocks noChangeAspect="1"/>
          </p:cNvGraphicFramePr>
          <p:nvPr/>
        </p:nvGraphicFramePr>
        <p:xfrm>
          <a:off x="293688" y="3763963"/>
          <a:ext cx="4067175" cy="1144587"/>
        </p:xfrm>
        <a:graphic>
          <a:graphicData uri="http://schemas.openxmlformats.org/presentationml/2006/ole">
            <mc:AlternateContent xmlns:mc="http://schemas.openxmlformats.org/markup-compatibility/2006">
              <mc:Choice xmlns:v="urn:schemas-microsoft-com:vml" Requires="v">
                <p:oleObj spid="_x0000_s689184" name="Equation" r:id="rId11" imgW="1257120" imgH="469800" progId="Equation.3">
                  <p:embed/>
                </p:oleObj>
              </mc:Choice>
              <mc:Fallback>
                <p:oleObj name="Equation" r:id="rId11" imgW="1257120" imgH="4698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688" y="3763963"/>
                        <a:ext cx="406717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89173" name="Group 21">
            <a:extLst>
              <a:ext uri="{FF2B5EF4-FFF2-40B4-BE49-F238E27FC236}">
                <a16:creationId xmlns:a16="http://schemas.microsoft.com/office/drawing/2014/main" id="{C2DE38EF-2C71-4439-AE4E-70F7C397711B}"/>
              </a:ext>
            </a:extLst>
          </p:cNvPr>
          <p:cNvGrpSpPr>
            <a:grpSpLocks/>
          </p:cNvGrpSpPr>
          <p:nvPr/>
        </p:nvGrpSpPr>
        <p:grpSpPr bwMode="auto">
          <a:xfrm>
            <a:off x="0" y="728663"/>
            <a:ext cx="4692650" cy="1052512"/>
            <a:chOff x="0" y="459"/>
            <a:chExt cx="2956" cy="663"/>
          </a:xfrm>
        </p:grpSpPr>
        <p:sp>
          <p:nvSpPr>
            <p:cNvPr id="689155" name="Text Box 3">
              <a:extLst>
                <a:ext uri="{FF2B5EF4-FFF2-40B4-BE49-F238E27FC236}">
                  <a16:creationId xmlns:a16="http://schemas.microsoft.com/office/drawing/2014/main" id="{505ECDA9-7EC4-4A16-B7BA-4B548999CA18}"/>
                </a:ext>
              </a:extLst>
            </p:cNvPr>
            <p:cNvSpPr txBox="1">
              <a:spLocks noChangeArrowheads="1"/>
            </p:cNvSpPr>
            <p:nvPr/>
          </p:nvSpPr>
          <p:spPr bwMode="auto">
            <a:xfrm>
              <a:off x="0" y="672"/>
              <a:ext cx="9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Maximize</a:t>
              </a:r>
            </a:p>
          </p:txBody>
        </p:sp>
        <p:graphicFrame>
          <p:nvGraphicFramePr>
            <p:cNvPr id="689171" name="Object 19">
              <a:extLst>
                <a:ext uri="{FF2B5EF4-FFF2-40B4-BE49-F238E27FC236}">
                  <a16:creationId xmlns:a16="http://schemas.microsoft.com/office/drawing/2014/main" id="{906DD72B-4A44-4304-956F-118F26650E9A}"/>
                </a:ext>
              </a:extLst>
            </p:cNvPr>
            <p:cNvGraphicFramePr>
              <a:graphicFrameLocks noChangeAspect="1"/>
            </p:cNvGraphicFramePr>
            <p:nvPr/>
          </p:nvGraphicFramePr>
          <p:xfrm>
            <a:off x="752" y="459"/>
            <a:ext cx="2204" cy="663"/>
          </p:xfrm>
          <a:graphic>
            <a:graphicData uri="http://schemas.openxmlformats.org/presentationml/2006/ole">
              <mc:AlternateContent xmlns:mc="http://schemas.openxmlformats.org/markup-compatibility/2006">
                <mc:Choice xmlns:v="urn:schemas-microsoft-com:vml" Requires="v">
                  <p:oleObj spid="_x0000_s689185" name="Equation" r:id="rId13" imgW="1434960" imgH="431640" progId="Equation.3">
                    <p:embed/>
                  </p:oleObj>
                </mc:Choice>
                <mc:Fallback>
                  <p:oleObj name="Equation" r:id="rId13" imgW="1434960" imgH="43164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2" y="459"/>
                          <a:ext cx="2204"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9172" name="AutoShape 20">
            <a:extLst>
              <a:ext uri="{FF2B5EF4-FFF2-40B4-BE49-F238E27FC236}">
                <a16:creationId xmlns:a16="http://schemas.microsoft.com/office/drawing/2014/main" id="{50981887-19D3-446F-8357-014D0313EF7D}"/>
              </a:ext>
            </a:extLst>
          </p:cNvPr>
          <p:cNvSpPr>
            <a:spLocks noChangeArrowheads="1"/>
          </p:cNvSpPr>
          <p:nvPr/>
        </p:nvSpPr>
        <p:spPr bwMode="auto">
          <a:xfrm>
            <a:off x="5867400" y="76200"/>
            <a:ext cx="3048000" cy="609600"/>
          </a:xfrm>
          <a:prstGeom prst="wedgeRectCallout">
            <a:avLst>
              <a:gd name="adj1" fmla="val -73074"/>
              <a:gd name="adj2" fmla="val 5599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000"/>
              <a:t>Warning: up until Rong Zhang spotted my error in Oct 2003, this equation had been wrong in earlier versions of the notes. This version is correct.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2">
            <a:extLst>
              <a:ext uri="{FF2B5EF4-FFF2-40B4-BE49-F238E27FC236}">
                <a16:creationId xmlns:a16="http://schemas.microsoft.com/office/drawing/2014/main" id="{2581468B-30BB-4F96-9C1D-DE188A2505FC}"/>
              </a:ext>
            </a:extLst>
          </p:cNvPr>
          <p:cNvSpPr>
            <a:spLocks noGrp="1"/>
          </p:cNvSpPr>
          <p:nvPr>
            <p:ph type="ftr" sz="quarter" idx="10"/>
          </p:nvPr>
        </p:nvSpPr>
        <p:spPr/>
        <p:txBody>
          <a:bodyPr/>
          <a:lstStyle/>
          <a:p>
            <a:r>
              <a:rPr lang="en-US" altLang="en-US"/>
              <a:t>Copyright © 2001, 2003, Andrew W. Moore</a:t>
            </a:r>
          </a:p>
        </p:txBody>
      </p:sp>
      <p:sp>
        <p:nvSpPr>
          <p:cNvPr id="695298" name="Rectangle 2">
            <a:extLst>
              <a:ext uri="{FF2B5EF4-FFF2-40B4-BE49-F238E27FC236}">
                <a16:creationId xmlns:a16="http://schemas.microsoft.com/office/drawing/2014/main" id="{4866AEC7-09AD-4968-82A4-B5A971B7688A}"/>
              </a:ext>
            </a:extLst>
          </p:cNvPr>
          <p:cNvSpPr>
            <a:spLocks noGrp="1" noChangeArrowheads="1"/>
          </p:cNvSpPr>
          <p:nvPr>
            <p:ph type="title"/>
          </p:nvPr>
        </p:nvSpPr>
        <p:spPr/>
        <p:txBody>
          <a:bodyPr/>
          <a:lstStyle/>
          <a:p>
            <a:r>
              <a:rPr lang="en-US" altLang="en-US" sz="4000"/>
              <a:t>QP with basis functions</a:t>
            </a:r>
          </a:p>
        </p:txBody>
      </p:sp>
      <p:sp>
        <p:nvSpPr>
          <p:cNvPr id="695301" name="Text Box 5">
            <a:extLst>
              <a:ext uri="{FF2B5EF4-FFF2-40B4-BE49-F238E27FC236}">
                <a16:creationId xmlns:a16="http://schemas.microsoft.com/office/drawing/2014/main" id="{627A72D1-0A63-4B77-A193-DB683BAF7E0A}"/>
              </a:ext>
            </a:extLst>
          </p:cNvPr>
          <p:cNvSpPr txBox="1">
            <a:spLocks noChangeArrowheads="1"/>
          </p:cNvSpPr>
          <p:nvPr/>
        </p:nvSpPr>
        <p:spPr bwMode="auto">
          <a:xfrm>
            <a:off x="4572000" y="1066800"/>
            <a:ext cx="11350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t>where</a:t>
            </a:r>
          </a:p>
        </p:txBody>
      </p:sp>
      <p:graphicFrame>
        <p:nvGraphicFramePr>
          <p:cNvPr id="695302" name="Object 6">
            <a:extLst>
              <a:ext uri="{FF2B5EF4-FFF2-40B4-BE49-F238E27FC236}">
                <a16:creationId xmlns:a16="http://schemas.microsoft.com/office/drawing/2014/main" id="{829028C9-76EE-46A4-9AA0-1F5EBFC586BE}"/>
              </a:ext>
            </a:extLst>
          </p:cNvPr>
          <p:cNvGraphicFramePr>
            <a:graphicFrameLocks noChangeAspect="1"/>
          </p:cNvGraphicFramePr>
          <p:nvPr/>
        </p:nvGraphicFramePr>
        <p:xfrm>
          <a:off x="5407025" y="987425"/>
          <a:ext cx="3746500" cy="557213"/>
        </p:xfrm>
        <a:graphic>
          <a:graphicData uri="http://schemas.openxmlformats.org/presentationml/2006/ole">
            <mc:AlternateContent xmlns:mc="http://schemas.openxmlformats.org/markup-compatibility/2006">
              <mc:Choice xmlns:v="urn:schemas-microsoft-com:vml" Requires="v">
                <p:oleObj spid="_x0000_s695324" name="Equation" r:id="rId3" imgW="1536480" imgH="228600" progId="Equation.3">
                  <p:embed/>
                </p:oleObj>
              </mc:Choice>
              <mc:Fallback>
                <p:oleObj name="Equation" r:id="rId3" imgW="15364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025" y="987425"/>
                        <a:ext cx="37465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5303" name="Text Box 7">
            <a:extLst>
              <a:ext uri="{FF2B5EF4-FFF2-40B4-BE49-F238E27FC236}">
                <a16:creationId xmlns:a16="http://schemas.microsoft.com/office/drawing/2014/main" id="{72AC8525-8A34-42E7-83E9-E79B1E0A6E4B}"/>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695304" name="Object 8">
            <a:extLst>
              <a:ext uri="{FF2B5EF4-FFF2-40B4-BE49-F238E27FC236}">
                <a16:creationId xmlns:a16="http://schemas.microsoft.com/office/drawing/2014/main" id="{87AE5738-E143-41CD-B078-02F7A6C154F4}"/>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695325" name="Equation" r:id="rId5" imgW="1002960" imgH="228600" progId="Equation.3">
                  <p:embed/>
                </p:oleObj>
              </mc:Choice>
              <mc:Fallback>
                <p:oleObj name="Equation" r:id="rId5" imgW="100296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5305" name="Rectangle 9">
            <a:extLst>
              <a:ext uri="{FF2B5EF4-FFF2-40B4-BE49-F238E27FC236}">
                <a16:creationId xmlns:a16="http://schemas.microsoft.com/office/drawing/2014/main" id="{799900C6-9B37-4163-B3CC-90048E23F444}"/>
              </a:ext>
            </a:extLst>
          </p:cNvPr>
          <p:cNvSpPr>
            <a:spLocks noChangeArrowheads="1"/>
          </p:cNvSpPr>
          <p:nvPr/>
        </p:nvSpPr>
        <p:spPr bwMode="auto">
          <a:xfrm>
            <a:off x="76200" y="762000"/>
            <a:ext cx="8991600"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5306" name="Text Box 10">
            <a:extLst>
              <a:ext uri="{FF2B5EF4-FFF2-40B4-BE49-F238E27FC236}">
                <a16:creationId xmlns:a16="http://schemas.microsoft.com/office/drawing/2014/main" id="{A75D9D9E-9CA2-4E20-91F3-DA77FA0A4983}"/>
              </a:ext>
            </a:extLst>
          </p:cNvPr>
          <p:cNvSpPr txBox="1">
            <a:spLocks noChangeArrowheads="1"/>
          </p:cNvSpPr>
          <p:nvPr/>
        </p:nvSpPr>
        <p:spPr bwMode="auto">
          <a:xfrm>
            <a:off x="176213" y="3305175"/>
            <a:ext cx="2203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695308" name="Object 12">
            <a:extLst>
              <a:ext uri="{FF2B5EF4-FFF2-40B4-BE49-F238E27FC236}">
                <a16:creationId xmlns:a16="http://schemas.microsoft.com/office/drawing/2014/main" id="{DE9E1C73-9C9B-4409-9867-FCCA81CB3163}"/>
              </a:ext>
            </a:extLst>
          </p:cNvPr>
          <p:cNvGraphicFramePr>
            <a:graphicFrameLocks noChangeAspect="1"/>
          </p:cNvGraphicFramePr>
          <p:nvPr/>
        </p:nvGraphicFramePr>
        <p:xfrm>
          <a:off x="196850" y="5010150"/>
          <a:ext cx="4643438" cy="1301750"/>
        </p:xfrm>
        <a:graphic>
          <a:graphicData uri="http://schemas.openxmlformats.org/presentationml/2006/ole">
            <mc:AlternateContent xmlns:mc="http://schemas.openxmlformats.org/markup-compatibility/2006">
              <mc:Choice xmlns:v="urn:schemas-microsoft-com:vml" Requires="v">
                <p:oleObj spid="_x0000_s695326" name="Equation" r:id="rId7" imgW="1434960" imgH="533160" progId="Equation.3">
                  <p:embed/>
                </p:oleObj>
              </mc:Choice>
              <mc:Fallback>
                <p:oleObj name="Equation" r:id="rId7" imgW="1434960" imgH="53316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50" y="5010150"/>
                        <a:ext cx="4643438"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5309" name="Rectangle 13">
            <a:extLst>
              <a:ext uri="{FF2B5EF4-FFF2-40B4-BE49-F238E27FC236}">
                <a16:creationId xmlns:a16="http://schemas.microsoft.com/office/drawing/2014/main" id="{461E7BEC-FE25-480A-BABA-5FDBEC3E3329}"/>
              </a:ext>
            </a:extLst>
          </p:cNvPr>
          <p:cNvSpPr>
            <a:spLocks noChangeArrowheads="1"/>
          </p:cNvSpPr>
          <p:nvPr/>
        </p:nvSpPr>
        <p:spPr bwMode="auto">
          <a:xfrm>
            <a:off x="187325" y="3317875"/>
            <a:ext cx="4606925" cy="3035300"/>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5310" name="Rectangle 14">
            <a:extLst>
              <a:ext uri="{FF2B5EF4-FFF2-40B4-BE49-F238E27FC236}">
                <a16:creationId xmlns:a16="http://schemas.microsoft.com/office/drawing/2014/main" id="{BA003B45-7DC3-4372-AF64-41587290A202}"/>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5311" name="Text Box 15">
            <a:extLst>
              <a:ext uri="{FF2B5EF4-FFF2-40B4-BE49-F238E27FC236}">
                <a16:creationId xmlns:a16="http://schemas.microsoft.com/office/drawing/2014/main" id="{ECB32350-08B3-4308-9162-EEF026940898}"/>
              </a:ext>
            </a:extLst>
          </p:cNvPr>
          <p:cNvSpPr txBox="1">
            <a:spLocks noChangeArrowheads="1"/>
          </p:cNvSpPr>
          <p:nvPr/>
        </p:nvSpPr>
        <p:spPr bwMode="auto">
          <a:xfrm>
            <a:off x="5018088" y="3998913"/>
            <a:ext cx="3797300" cy="105092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a:t>
            </a:r>
            <a:r>
              <a:rPr lang="en-US" altLang="en-US" sz="2800" b="1">
                <a:latin typeface="Symbol" panose="05050102010706020507" pitchFamily="18" charset="2"/>
              </a:rPr>
              <a:t>f</a:t>
            </a:r>
            <a:r>
              <a:rPr lang="en-US" altLang="en-US" sz="2000" i="1"/>
              <a:t>(</a:t>
            </a:r>
            <a:r>
              <a:rPr lang="en-US" altLang="en-US" sz="2000" b="1" i="1"/>
              <a:t>x</a:t>
            </a:r>
            <a:r>
              <a:rPr lang="en-US" altLang="en-US" sz="2000" i="1"/>
              <a:t>)</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p>
        </p:txBody>
      </p:sp>
      <p:graphicFrame>
        <p:nvGraphicFramePr>
          <p:cNvPr id="695312" name="Object 16">
            <a:extLst>
              <a:ext uri="{FF2B5EF4-FFF2-40B4-BE49-F238E27FC236}">
                <a16:creationId xmlns:a16="http://schemas.microsoft.com/office/drawing/2014/main" id="{2440AA86-2603-426F-A2D3-DECBCFD60103}"/>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695327" name="Equation" r:id="rId9" imgW="736560" imgH="431640" progId="Equation.3">
                  <p:embed/>
                </p:oleObj>
              </mc:Choice>
              <mc:Fallback>
                <p:oleObj name="Equation" r:id="rId9" imgW="736560" imgH="43164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5313" name="AutoShape 17">
            <a:extLst>
              <a:ext uri="{FF2B5EF4-FFF2-40B4-BE49-F238E27FC236}">
                <a16:creationId xmlns:a16="http://schemas.microsoft.com/office/drawing/2014/main" id="{12E05D88-F3E6-4A8B-8B28-D8ADDC48E6C1}"/>
              </a:ext>
            </a:extLst>
          </p:cNvPr>
          <p:cNvSpPr>
            <a:spLocks noChangeArrowheads="1"/>
          </p:cNvSpPr>
          <p:nvPr/>
        </p:nvSpPr>
        <p:spPr bwMode="auto">
          <a:xfrm>
            <a:off x="4419600" y="1676400"/>
            <a:ext cx="4267200" cy="2819400"/>
          </a:xfrm>
          <a:prstGeom prst="wedgeRectCallout">
            <a:avLst>
              <a:gd name="adj1" fmla="val -23995"/>
              <a:gd name="adj2" fmla="val -56981"/>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We must do R</a:t>
            </a:r>
            <a:r>
              <a:rPr lang="en-US" altLang="en-US" baseline="30000"/>
              <a:t>2</a:t>
            </a:r>
            <a:r>
              <a:rPr lang="en-US" altLang="en-US"/>
              <a:t>/2 dot products to get this matrix ready.</a:t>
            </a:r>
          </a:p>
          <a:p>
            <a:r>
              <a:rPr lang="en-US" altLang="en-US"/>
              <a:t>Each dot product requires m</a:t>
            </a:r>
            <a:r>
              <a:rPr lang="en-US" altLang="en-US" baseline="30000"/>
              <a:t>2</a:t>
            </a:r>
            <a:r>
              <a:rPr lang="en-US" altLang="en-US"/>
              <a:t>/2 additions and multiplications</a:t>
            </a:r>
          </a:p>
          <a:p>
            <a:r>
              <a:rPr lang="en-US" altLang="en-US"/>
              <a:t>The whole thing costs R</a:t>
            </a:r>
            <a:r>
              <a:rPr lang="en-US" altLang="en-US" baseline="30000"/>
              <a:t>2 </a:t>
            </a:r>
            <a:r>
              <a:rPr lang="en-US" altLang="en-US"/>
              <a:t>m</a:t>
            </a:r>
            <a:r>
              <a:rPr lang="en-US" altLang="en-US" baseline="30000"/>
              <a:t>2 </a:t>
            </a:r>
            <a:r>
              <a:rPr lang="en-US" altLang="en-US"/>
              <a:t>/4. Yeeks!</a:t>
            </a:r>
          </a:p>
          <a:p>
            <a:pPr algn="r"/>
            <a:r>
              <a:rPr lang="en-US" altLang="en-US" b="1" i="1" u="sng">
                <a:solidFill>
                  <a:schemeClr val="hlink"/>
                </a:solidFill>
                <a:effectLst>
                  <a:outerShdw blurRad="38100" dist="38100" dir="2700000" algn="tl">
                    <a:srgbClr val="000000"/>
                  </a:outerShdw>
                </a:effectLst>
              </a:rPr>
              <a:t>…or does it?</a:t>
            </a:r>
          </a:p>
        </p:txBody>
      </p:sp>
      <p:graphicFrame>
        <p:nvGraphicFramePr>
          <p:cNvPr id="695314" name="Object 18">
            <a:extLst>
              <a:ext uri="{FF2B5EF4-FFF2-40B4-BE49-F238E27FC236}">
                <a16:creationId xmlns:a16="http://schemas.microsoft.com/office/drawing/2014/main" id="{126FE847-40C7-4946-9429-4C3EE84500B0}"/>
              </a:ext>
            </a:extLst>
          </p:cNvPr>
          <p:cNvGraphicFramePr>
            <a:graphicFrameLocks noChangeAspect="1"/>
          </p:cNvGraphicFramePr>
          <p:nvPr/>
        </p:nvGraphicFramePr>
        <p:xfrm>
          <a:off x="293688" y="3763963"/>
          <a:ext cx="4067175" cy="1144587"/>
        </p:xfrm>
        <a:graphic>
          <a:graphicData uri="http://schemas.openxmlformats.org/presentationml/2006/ole">
            <mc:AlternateContent xmlns:mc="http://schemas.openxmlformats.org/markup-compatibility/2006">
              <mc:Choice xmlns:v="urn:schemas-microsoft-com:vml" Requires="v">
                <p:oleObj spid="_x0000_s695328" name="Equation" r:id="rId11" imgW="1257120" imgH="469800" progId="Equation.3">
                  <p:embed/>
                </p:oleObj>
              </mc:Choice>
              <mc:Fallback>
                <p:oleObj name="Equation" r:id="rId11" imgW="1257120" imgH="4698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688" y="3763963"/>
                        <a:ext cx="406717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95315" name="Group 19">
            <a:extLst>
              <a:ext uri="{FF2B5EF4-FFF2-40B4-BE49-F238E27FC236}">
                <a16:creationId xmlns:a16="http://schemas.microsoft.com/office/drawing/2014/main" id="{4794EBC4-4CAD-4769-BBD6-33D613FDED1B}"/>
              </a:ext>
            </a:extLst>
          </p:cNvPr>
          <p:cNvGrpSpPr>
            <a:grpSpLocks/>
          </p:cNvGrpSpPr>
          <p:nvPr/>
        </p:nvGrpSpPr>
        <p:grpSpPr bwMode="auto">
          <a:xfrm>
            <a:off x="0" y="728663"/>
            <a:ext cx="4692650" cy="1052512"/>
            <a:chOff x="0" y="459"/>
            <a:chExt cx="2956" cy="663"/>
          </a:xfrm>
        </p:grpSpPr>
        <p:sp>
          <p:nvSpPr>
            <p:cNvPr id="695316" name="Text Box 20">
              <a:extLst>
                <a:ext uri="{FF2B5EF4-FFF2-40B4-BE49-F238E27FC236}">
                  <a16:creationId xmlns:a16="http://schemas.microsoft.com/office/drawing/2014/main" id="{11BE6B8A-2B2B-4F4D-BD25-380FD1270702}"/>
                </a:ext>
              </a:extLst>
            </p:cNvPr>
            <p:cNvSpPr txBox="1">
              <a:spLocks noChangeArrowheads="1"/>
            </p:cNvSpPr>
            <p:nvPr/>
          </p:nvSpPr>
          <p:spPr bwMode="auto">
            <a:xfrm>
              <a:off x="0" y="672"/>
              <a:ext cx="9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Maximize</a:t>
              </a:r>
            </a:p>
          </p:txBody>
        </p:sp>
        <p:graphicFrame>
          <p:nvGraphicFramePr>
            <p:cNvPr id="695317" name="Object 21">
              <a:extLst>
                <a:ext uri="{FF2B5EF4-FFF2-40B4-BE49-F238E27FC236}">
                  <a16:creationId xmlns:a16="http://schemas.microsoft.com/office/drawing/2014/main" id="{9020DAF0-E453-489A-991B-61DEBD1D5C2B}"/>
                </a:ext>
              </a:extLst>
            </p:cNvPr>
            <p:cNvGraphicFramePr>
              <a:graphicFrameLocks noChangeAspect="1"/>
            </p:cNvGraphicFramePr>
            <p:nvPr/>
          </p:nvGraphicFramePr>
          <p:xfrm>
            <a:off x="752" y="459"/>
            <a:ext cx="2204" cy="663"/>
          </p:xfrm>
          <a:graphic>
            <a:graphicData uri="http://schemas.openxmlformats.org/presentationml/2006/ole">
              <mc:AlternateContent xmlns:mc="http://schemas.openxmlformats.org/markup-compatibility/2006">
                <mc:Choice xmlns:v="urn:schemas-microsoft-com:vml" Requires="v">
                  <p:oleObj spid="_x0000_s695329" name="Equation" r:id="rId13" imgW="1434960" imgH="431640" progId="Equation.3">
                    <p:embed/>
                  </p:oleObj>
                </mc:Choice>
                <mc:Fallback>
                  <p:oleObj name="Equation" r:id="rId13" imgW="1434960" imgH="43164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2" y="459"/>
                          <a:ext cx="2204"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a:extLst>
              <a:ext uri="{FF2B5EF4-FFF2-40B4-BE49-F238E27FC236}">
                <a16:creationId xmlns:a16="http://schemas.microsoft.com/office/drawing/2014/main" id="{482D9B9B-7F1A-4B36-97E5-E601EEDE1AB2}"/>
              </a:ext>
            </a:extLst>
          </p:cNvPr>
          <p:cNvSpPr>
            <a:spLocks noGrp="1"/>
          </p:cNvSpPr>
          <p:nvPr>
            <p:ph type="ftr" sz="quarter" idx="10"/>
          </p:nvPr>
        </p:nvSpPr>
        <p:spPr/>
        <p:txBody>
          <a:bodyPr/>
          <a:lstStyle/>
          <a:p>
            <a:r>
              <a:rPr lang="en-US" altLang="en-US"/>
              <a:t>Copyright © 2001, 2003, Andrew W. Moore</a:t>
            </a:r>
          </a:p>
        </p:txBody>
      </p:sp>
      <p:sp>
        <p:nvSpPr>
          <p:cNvPr id="691202" name="Rectangle 2">
            <a:extLst>
              <a:ext uri="{FF2B5EF4-FFF2-40B4-BE49-F238E27FC236}">
                <a16:creationId xmlns:a16="http://schemas.microsoft.com/office/drawing/2014/main" id="{ADAFB0BC-1324-4C57-B7A6-DA7F0D409A77}"/>
              </a:ext>
            </a:extLst>
          </p:cNvPr>
          <p:cNvSpPr>
            <a:spLocks noGrp="1" noChangeArrowheads="1"/>
          </p:cNvSpPr>
          <p:nvPr>
            <p:ph type="title"/>
          </p:nvPr>
        </p:nvSpPr>
        <p:spPr>
          <a:xfrm rot="16200000">
            <a:off x="-788987" y="941387"/>
            <a:ext cx="2998788" cy="1116013"/>
          </a:xfrm>
        </p:spPr>
        <p:txBody>
          <a:bodyPr/>
          <a:lstStyle/>
          <a:p>
            <a:r>
              <a:rPr lang="en-US" altLang="en-US" sz="3600"/>
              <a:t>Quadratic Dot Products</a:t>
            </a:r>
          </a:p>
        </p:txBody>
      </p:sp>
      <p:graphicFrame>
        <p:nvGraphicFramePr>
          <p:cNvPr id="691203" name="Object 3">
            <a:extLst>
              <a:ext uri="{FF2B5EF4-FFF2-40B4-BE49-F238E27FC236}">
                <a16:creationId xmlns:a16="http://schemas.microsoft.com/office/drawing/2014/main" id="{3EE7EC82-B51A-4919-8F45-7B056CCA99F5}"/>
              </a:ext>
            </a:extLst>
          </p:cNvPr>
          <p:cNvGraphicFramePr>
            <a:graphicFrameLocks noChangeAspect="1"/>
          </p:cNvGraphicFramePr>
          <p:nvPr/>
        </p:nvGraphicFramePr>
        <p:xfrm>
          <a:off x="258763" y="0"/>
          <a:ext cx="3930650" cy="6604000"/>
        </p:xfrm>
        <a:graphic>
          <a:graphicData uri="http://schemas.openxmlformats.org/presentationml/2006/ole">
            <mc:AlternateContent xmlns:mc="http://schemas.openxmlformats.org/markup-compatibility/2006">
              <mc:Choice xmlns:v="urn:schemas-microsoft-com:vml" Requires="v">
                <p:oleObj spid="_x0000_s691228" name="Equation" r:id="rId3" imgW="2463480" imgH="4140000" progId="Equation.3">
                  <p:embed/>
                </p:oleObj>
              </mc:Choice>
              <mc:Fallback>
                <p:oleObj name="Equation" r:id="rId3" imgW="2463480" imgH="4140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3" y="0"/>
                        <a:ext cx="3930650" cy="660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1204" name="AutoShape 4">
            <a:extLst>
              <a:ext uri="{FF2B5EF4-FFF2-40B4-BE49-F238E27FC236}">
                <a16:creationId xmlns:a16="http://schemas.microsoft.com/office/drawing/2014/main" id="{AEF2C3FC-B0F0-435E-8864-213BF8B31B15}"/>
              </a:ext>
            </a:extLst>
          </p:cNvPr>
          <p:cNvSpPr>
            <a:spLocks/>
          </p:cNvSpPr>
          <p:nvPr/>
        </p:nvSpPr>
        <p:spPr bwMode="auto">
          <a:xfrm flipH="1">
            <a:off x="4694238" y="579438"/>
            <a:ext cx="349250" cy="1341437"/>
          </a:xfrm>
          <a:prstGeom prst="leftBrace">
            <a:avLst>
              <a:gd name="adj1" fmla="val 32008"/>
              <a:gd name="adj2" fmla="val 50000"/>
            </a:avLst>
          </a:prstGeom>
          <a:noFill/>
          <a:ln w="19050">
            <a:solidFill>
              <a:srgbClr val="00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1205" name="AutoShape 5">
            <a:extLst>
              <a:ext uri="{FF2B5EF4-FFF2-40B4-BE49-F238E27FC236}">
                <a16:creationId xmlns:a16="http://schemas.microsoft.com/office/drawing/2014/main" id="{E8658904-A671-4AC1-A49B-2DDAFDBECAA8}"/>
              </a:ext>
            </a:extLst>
          </p:cNvPr>
          <p:cNvSpPr>
            <a:spLocks/>
          </p:cNvSpPr>
          <p:nvPr/>
        </p:nvSpPr>
        <p:spPr bwMode="auto">
          <a:xfrm flipH="1">
            <a:off x="4711700" y="1963738"/>
            <a:ext cx="349250" cy="1454150"/>
          </a:xfrm>
          <a:prstGeom prst="leftBrace">
            <a:avLst>
              <a:gd name="adj1" fmla="val 34697"/>
              <a:gd name="adj2" fmla="val 50000"/>
            </a:avLst>
          </a:prstGeom>
          <a:noFill/>
          <a:ln w="19050">
            <a:solidFill>
              <a:srgbClr val="9900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1206" name="AutoShape 6">
            <a:extLst>
              <a:ext uri="{FF2B5EF4-FFF2-40B4-BE49-F238E27FC236}">
                <a16:creationId xmlns:a16="http://schemas.microsoft.com/office/drawing/2014/main" id="{756837F2-B08D-4CBC-8A32-7E0730E33BBC}"/>
              </a:ext>
            </a:extLst>
          </p:cNvPr>
          <p:cNvSpPr>
            <a:spLocks/>
          </p:cNvSpPr>
          <p:nvPr/>
        </p:nvSpPr>
        <p:spPr bwMode="auto">
          <a:xfrm flipH="1">
            <a:off x="4708525" y="3457575"/>
            <a:ext cx="349250" cy="3213100"/>
          </a:xfrm>
          <a:prstGeom prst="leftBrace">
            <a:avLst>
              <a:gd name="adj1" fmla="val 76667"/>
              <a:gd name="adj2" fmla="val 50000"/>
            </a:avLst>
          </a:prstGeom>
          <a:noFill/>
          <a:ln w="19050">
            <a:solidFill>
              <a:schemeClr val="fo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1207" name="AutoShape 7">
            <a:extLst>
              <a:ext uri="{FF2B5EF4-FFF2-40B4-BE49-F238E27FC236}">
                <a16:creationId xmlns:a16="http://schemas.microsoft.com/office/drawing/2014/main" id="{C617D7EC-C067-482F-9D52-4169933C82D9}"/>
              </a:ext>
            </a:extLst>
          </p:cNvPr>
          <p:cNvSpPr>
            <a:spLocks/>
          </p:cNvSpPr>
          <p:nvPr/>
        </p:nvSpPr>
        <p:spPr bwMode="auto">
          <a:xfrm flipH="1">
            <a:off x="4673600" y="152400"/>
            <a:ext cx="349250" cy="384175"/>
          </a:xfrm>
          <a:prstGeom prst="leftBrace">
            <a:avLst>
              <a:gd name="adj1" fmla="val 9167"/>
              <a:gd name="adj2" fmla="val 50000"/>
            </a:avLst>
          </a:prstGeom>
          <a:noFill/>
          <a:ln w="190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691216" name="Object 16">
            <a:extLst>
              <a:ext uri="{FF2B5EF4-FFF2-40B4-BE49-F238E27FC236}">
                <a16:creationId xmlns:a16="http://schemas.microsoft.com/office/drawing/2014/main" id="{64FC1EE4-AF14-445F-9E12-7859BA3EBBF8}"/>
              </a:ext>
            </a:extLst>
          </p:cNvPr>
          <p:cNvGraphicFramePr>
            <a:graphicFrameLocks noChangeAspect="1"/>
          </p:cNvGraphicFramePr>
          <p:nvPr/>
        </p:nvGraphicFramePr>
        <p:xfrm>
          <a:off x="5181600" y="152400"/>
          <a:ext cx="142875" cy="263525"/>
        </p:xfrm>
        <a:graphic>
          <a:graphicData uri="http://schemas.openxmlformats.org/presentationml/2006/ole">
            <mc:AlternateContent xmlns:mc="http://schemas.openxmlformats.org/markup-compatibility/2006">
              <mc:Choice xmlns:v="urn:schemas-microsoft-com:vml" Requires="v">
                <p:oleObj spid="_x0000_s691229" name="Equation" r:id="rId5" imgW="88560" imgH="164880" progId="Equation.3">
                  <p:embed/>
                </p:oleObj>
              </mc:Choice>
              <mc:Fallback>
                <p:oleObj name="Equation" r:id="rId5" imgW="88560" imgH="16488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52400"/>
                        <a:ext cx="142875"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1217" name="Object 17">
            <a:extLst>
              <a:ext uri="{FF2B5EF4-FFF2-40B4-BE49-F238E27FC236}">
                <a16:creationId xmlns:a16="http://schemas.microsoft.com/office/drawing/2014/main" id="{D30056F4-8F91-4F8D-8A39-14CE97FD11C6}"/>
              </a:ext>
            </a:extLst>
          </p:cNvPr>
          <p:cNvGraphicFramePr>
            <a:graphicFrameLocks noChangeAspect="1"/>
          </p:cNvGraphicFramePr>
          <p:nvPr/>
        </p:nvGraphicFramePr>
        <p:xfrm>
          <a:off x="5110163" y="914400"/>
          <a:ext cx="857250" cy="688975"/>
        </p:xfrm>
        <a:graphic>
          <a:graphicData uri="http://schemas.openxmlformats.org/presentationml/2006/ole">
            <mc:AlternateContent xmlns:mc="http://schemas.openxmlformats.org/markup-compatibility/2006">
              <mc:Choice xmlns:v="urn:schemas-microsoft-com:vml" Requires="v">
                <p:oleObj spid="_x0000_s691230" name="Equation" r:id="rId7" imgW="533160" imgH="431640" progId="Equation.3">
                  <p:embed/>
                </p:oleObj>
              </mc:Choice>
              <mc:Fallback>
                <p:oleObj name="Equation" r:id="rId7" imgW="533160" imgH="43164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0163" y="914400"/>
                        <a:ext cx="85725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1218" name="Object 18">
            <a:extLst>
              <a:ext uri="{FF2B5EF4-FFF2-40B4-BE49-F238E27FC236}">
                <a16:creationId xmlns:a16="http://schemas.microsoft.com/office/drawing/2014/main" id="{FBAC9125-0A83-4441-8A72-535B3338C0D1}"/>
              </a:ext>
            </a:extLst>
          </p:cNvPr>
          <p:cNvGraphicFramePr>
            <a:graphicFrameLocks noChangeAspect="1"/>
          </p:cNvGraphicFramePr>
          <p:nvPr/>
        </p:nvGraphicFramePr>
        <p:xfrm>
          <a:off x="5130800" y="2286000"/>
          <a:ext cx="817563" cy="688975"/>
        </p:xfrm>
        <a:graphic>
          <a:graphicData uri="http://schemas.openxmlformats.org/presentationml/2006/ole">
            <mc:AlternateContent xmlns:mc="http://schemas.openxmlformats.org/markup-compatibility/2006">
              <mc:Choice xmlns:v="urn:schemas-microsoft-com:vml" Requires="v">
                <p:oleObj spid="_x0000_s691231" name="Equation" r:id="rId9" imgW="507960" imgH="431640" progId="Equation.3">
                  <p:embed/>
                </p:oleObj>
              </mc:Choice>
              <mc:Fallback>
                <p:oleObj name="Equation" r:id="rId9" imgW="507960" imgH="43164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0800" y="2286000"/>
                        <a:ext cx="817563"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1219" name="Object 19">
            <a:extLst>
              <a:ext uri="{FF2B5EF4-FFF2-40B4-BE49-F238E27FC236}">
                <a16:creationId xmlns:a16="http://schemas.microsoft.com/office/drawing/2014/main" id="{6DA9ED10-F31B-4EA9-B1DA-D737B7C5BB76}"/>
              </a:ext>
            </a:extLst>
          </p:cNvPr>
          <p:cNvGraphicFramePr>
            <a:graphicFrameLocks noChangeAspect="1"/>
          </p:cNvGraphicFramePr>
          <p:nvPr/>
        </p:nvGraphicFramePr>
        <p:xfrm>
          <a:off x="5045075" y="4648200"/>
          <a:ext cx="1593850" cy="708025"/>
        </p:xfrm>
        <a:graphic>
          <a:graphicData uri="http://schemas.openxmlformats.org/presentationml/2006/ole">
            <mc:AlternateContent xmlns:mc="http://schemas.openxmlformats.org/markup-compatibility/2006">
              <mc:Choice xmlns:v="urn:schemas-microsoft-com:vml" Requires="v">
                <p:oleObj spid="_x0000_s691232" name="Equation" r:id="rId11" imgW="990360" imgH="444240" progId="Equation.3">
                  <p:embed/>
                </p:oleObj>
              </mc:Choice>
              <mc:Fallback>
                <p:oleObj name="Equation" r:id="rId11" imgW="990360" imgH="44424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5075" y="4648200"/>
                        <a:ext cx="159385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1220" name="Text Box 20">
            <a:extLst>
              <a:ext uri="{FF2B5EF4-FFF2-40B4-BE49-F238E27FC236}">
                <a16:creationId xmlns:a16="http://schemas.microsoft.com/office/drawing/2014/main" id="{73C62A87-8341-4C04-ACBC-888700F1EF81}"/>
              </a:ext>
            </a:extLst>
          </p:cNvPr>
          <p:cNvSpPr txBox="1">
            <a:spLocks noChangeArrowheads="1"/>
          </p:cNvSpPr>
          <p:nvPr/>
        </p:nvSpPr>
        <p:spPr bwMode="auto">
          <a:xfrm>
            <a:off x="5105400" y="533400"/>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t>
            </a:r>
          </a:p>
        </p:txBody>
      </p:sp>
      <p:sp>
        <p:nvSpPr>
          <p:cNvPr id="691221" name="Text Box 21">
            <a:extLst>
              <a:ext uri="{FF2B5EF4-FFF2-40B4-BE49-F238E27FC236}">
                <a16:creationId xmlns:a16="http://schemas.microsoft.com/office/drawing/2014/main" id="{E4EC8C38-04C0-4E65-9A0B-87045F63B91D}"/>
              </a:ext>
            </a:extLst>
          </p:cNvPr>
          <p:cNvSpPr txBox="1">
            <a:spLocks noChangeArrowheads="1"/>
          </p:cNvSpPr>
          <p:nvPr/>
        </p:nvSpPr>
        <p:spPr bwMode="auto">
          <a:xfrm>
            <a:off x="5105400" y="1752600"/>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t>
            </a:r>
          </a:p>
        </p:txBody>
      </p:sp>
      <p:sp>
        <p:nvSpPr>
          <p:cNvPr id="691222" name="Text Box 22">
            <a:extLst>
              <a:ext uri="{FF2B5EF4-FFF2-40B4-BE49-F238E27FC236}">
                <a16:creationId xmlns:a16="http://schemas.microsoft.com/office/drawing/2014/main" id="{6981A53C-9F61-478D-BD02-A9CE3A73DF9A}"/>
              </a:ext>
            </a:extLst>
          </p:cNvPr>
          <p:cNvSpPr txBox="1">
            <a:spLocks noChangeArrowheads="1"/>
          </p:cNvSpPr>
          <p:nvPr/>
        </p:nvSpPr>
        <p:spPr bwMode="auto">
          <a:xfrm>
            <a:off x="5181600" y="3657600"/>
            <a:ext cx="381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a:extLst>
              <a:ext uri="{FF2B5EF4-FFF2-40B4-BE49-F238E27FC236}">
                <a16:creationId xmlns:a16="http://schemas.microsoft.com/office/drawing/2014/main" id="{612D8595-BD91-4F16-B7D5-0966E468C77A}"/>
              </a:ext>
            </a:extLst>
          </p:cNvPr>
          <p:cNvSpPr>
            <a:spLocks noGrp="1"/>
          </p:cNvSpPr>
          <p:nvPr>
            <p:ph type="ftr" sz="quarter" idx="10"/>
          </p:nvPr>
        </p:nvSpPr>
        <p:spPr/>
        <p:txBody>
          <a:bodyPr/>
          <a:lstStyle/>
          <a:p>
            <a:r>
              <a:rPr lang="en-US" altLang="en-US"/>
              <a:t>Copyright © 2001, 2003, Andrew W. Moore</a:t>
            </a:r>
          </a:p>
        </p:txBody>
      </p:sp>
      <p:sp>
        <p:nvSpPr>
          <p:cNvPr id="635906" name="Rectangle 2">
            <a:extLst>
              <a:ext uri="{FF2B5EF4-FFF2-40B4-BE49-F238E27FC236}">
                <a16:creationId xmlns:a16="http://schemas.microsoft.com/office/drawing/2014/main" id="{0BBD8F1B-E096-4006-8641-B668666FCF7B}"/>
              </a:ext>
            </a:extLst>
          </p:cNvPr>
          <p:cNvSpPr>
            <a:spLocks noGrp="1" noChangeArrowheads="1"/>
          </p:cNvSpPr>
          <p:nvPr>
            <p:ph type="title"/>
          </p:nvPr>
        </p:nvSpPr>
        <p:spPr>
          <a:xfrm>
            <a:off x="152400" y="304800"/>
            <a:ext cx="4648200" cy="685800"/>
          </a:xfrm>
        </p:spPr>
        <p:txBody>
          <a:bodyPr/>
          <a:lstStyle/>
          <a:p>
            <a:r>
              <a:rPr lang="en-US" altLang="en-US"/>
              <a:t> Linear Classifiers</a:t>
            </a:r>
          </a:p>
        </p:txBody>
      </p:sp>
      <p:sp>
        <p:nvSpPr>
          <p:cNvPr id="635907" name="Rectangle 3">
            <a:extLst>
              <a:ext uri="{FF2B5EF4-FFF2-40B4-BE49-F238E27FC236}">
                <a16:creationId xmlns:a16="http://schemas.microsoft.com/office/drawing/2014/main" id="{B3F88B68-3975-4946-966B-DFAA1D2B68D0}"/>
              </a:ext>
            </a:extLst>
          </p:cNvPr>
          <p:cNvSpPr>
            <a:spLocks noChangeArrowheads="1"/>
          </p:cNvSpPr>
          <p:nvPr/>
        </p:nvSpPr>
        <p:spPr bwMode="auto">
          <a:xfrm>
            <a:off x="5334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3600" i="1"/>
              <a:t>f </a:t>
            </a:r>
            <a:r>
              <a:rPr lang="en-US" altLang="en-US"/>
              <a:t>        </a:t>
            </a:r>
          </a:p>
        </p:txBody>
      </p:sp>
      <p:sp>
        <p:nvSpPr>
          <p:cNvPr id="635908" name="Line 4">
            <a:extLst>
              <a:ext uri="{FF2B5EF4-FFF2-40B4-BE49-F238E27FC236}">
                <a16:creationId xmlns:a16="http://schemas.microsoft.com/office/drawing/2014/main" id="{F1B3F609-FB42-4895-AB46-59A27F79E2C3}"/>
              </a:ext>
            </a:extLst>
          </p:cNvPr>
          <p:cNvSpPr>
            <a:spLocks noChangeShapeType="1"/>
          </p:cNvSpPr>
          <p:nvPr/>
        </p:nvSpPr>
        <p:spPr bwMode="auto">
          <a:xfrm>
            <a:off x="3962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5909" name="Text Box 5">
            <a:extLst>
              <a:ext uri="{FF2B5EF4-FFF2-40B4-BE49-F238E27FC236}">
                <a16:creationId xmlns:a16="http://schemas.microsoft.com/office/drawing/2014/main" id="{6717EC17-166A-4531-988A-09DC98A71BD8}"/>
              </a:ext>
            </a:extLst>
          </p:cNvPr>
          <p:cNvSpPr txBox="1">
            <a:spLocks noChangeArrowheads="1"/>
          </p:cNvSpPr>
          <p:nvPr/>
        </p:nvSpPr>
        <p:spPr bwMode="auto">
          <a:xfrm>
            <a:off x="3505200" y="762000"/>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i="1"/>
              <a:t>x</a:t>
            </a:r>
          </a:p>
        </p:txBody>
      </p:sp>
      <p:sp>
        <p:nvSpPr>
          <p:cNvPr id="635910" name="Line 6">
            <a:extLst>
              <a:ext uri="{FF2B5EF4-FFF2-40B4-BE49-F238E27FC236}">
                <a16:creationId xmlns:a16="http://schemas.microsoft.com/office/drawing/2014/main" id="{14545FF2-1C96-4645-A3C3-2E55E707F195}"/>
              </a:ext>
            </a:extLst>
          </p:cNvPr>
          <p:cNvSpPr>
            <a:spLocks noChangeShapeType="1"/>
          </p:cNvSpPr>
          <p:nvPr/>
        </p:nvSpPr>
        <p:spPr bwMode="auto">
          <a:xfrm>
            <a:off x="6019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5911" name="Text Box 7">
            <a:extLst>
              <a:ext uri="{FF2B5EF4-FFF2-40B4-BE49-F238E27FC236}">
                <a16:creationId xmlns:a16="http://schemas.microsoft.com/office/drawing/2014/main" id="{222CD5F9-9B0C-408A-AF98-4D05AD032704}"/>
              </a:ext>
            </a:extLst>
          </p:cNvPr>
          <p:cNvSpPr txBox="1">
            <a:spLocks noChangeArrowheads="1"/>
          </p:cNvSpPr>
          <p:nvPr/>
        </p:nvSpPr>
        <p:spPr bwMode="auto">
          <a:xfrm>
            <a:off x="5791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rgbClr val="00CC00"/>
                </a:solidFill>
                <a:latin typeface="Symbol" panose="05050102010706020507" pitchFamily="18" charset="2"/>
              </a:rPr>
              <a:t>a</a:t>
            </a:r>
          </a:p>
        </p:txBody>
      </p:sp>
      <p:sp>
        <p:nvSpPr>
          <p:cNvPr id="635912" name="Line 8">
            <a:extLst>
              <a:ext uri="{FF2B5EF4-FFF2-40B4-BE49-F238E27FC236}">
                <a16:creationId xmlns:a16="http://schemas.microsoft.com/office/drawing/2014/main" id="{294E0F37-68E9-44D7-ABF1-44FCE62ED226}"/>
              </a:ext>
            </a:extLst>
          </p:cNvPr>
          <p:cNvSpPr>
            <a:spLocks noChangeShapeType="1"/>
          </p:cNvSpPr>
          <p:nvPr/>
        </p:nvSpPr>
        <p:spPr bwMode="auto">
          <a:xfrm>
            <a:off x="6934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5913" name="Text Box 9">
            <a:extLst>
              <a:ext uri="{FF2B5EF4-FFF2-40B4-BE49-F238E27FC236}">
                <a16:creationId xmlns:a16="http://schemas.microsoft.com/office/drawing/2014/main" id="{9B45B04F-D7D3-4256-916E-C7A4117EC5A0}"/>
              </a:ext>
            </a:extLst>
          </p:cNvPr>
          <p:cNvSpPr txBox="1">
            <a:spLocks noChangeArrowheads="1"/>
          </p:cNvSpPr>
          <p:nvPr/>
        </p:nvSpPr>
        <p:spPr bwMode="auto">
          <a:xfrm>
            <a:off x="8305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200"/>
              <a:t>y</a:t>
            </a:r>
            <a:r>
              <a:rPr lang="en-US" altLang="en-US" sz="3200" baseline="30000"/>
              <a:t>est</a:t>
            </a:r>
          </a:p>
        </p:txBody>
      </p:sp>
      <p:sp>
        <p:nvSpPr>
          <p:cNvPr id="635914" name="Text Box 10">
            <a:extLst>
              <a:ext uri="{FF2B5EF4-FFF2-40B4-BE49-F238E27FC236}">
                <a16:creationId xmlns:a16="http://schemas.microsoft.com/office/drawing/2014/main" id="{436E63E0-D9CE-464C-9843-884CF28A04CF}"/>
              </a:ext>
            </a:extLst>
          </p:cNvPr>
          <p:cNvSpPr txBox="1">
            <a:spLocks noChangeArrowheads="1"/>
          </p:cNvSpPr>
          <p:nvPr/>
        </p:nvSpPr>
        <p:spPr bwMode="auto">
          <a:xfrm>
            <a:off x="838200" y="1905000"/>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35915" name="Oval 11">
            <a:extLst>
              <a:ext uri="{FF2B5EF4-FFF2-40B4-BE49-F238E27FC236}">
                <a16:creationId xmlns:a16="http://schemas.microsoft.com/office/drawing/2014/main" id="{69EBE667-BC09-4458-ABD0-6A1B03627E27}"/>
              </a:ext>
            </a:extLst>
          </p:cNvPr>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16" name="Oval 12">
            <a:extLst>
              <a:ext uri="{FF2B5EF4-FFF2-40B4-BE49-F238E27FC236}">
                <a16:creationId xmlns:a16="http://schemas.microsoft.com/office/drawing/2014/main" id="{2209D7DC-A9D9-408D-80D0-89C07F9EB331}"/>
              </a:ext>
            </a:extLst>
          </p:cNvPr>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17" name="Line 13">
            <a:extLst>
              <a:ext uri="{FF2B5EF4-FFF2-40B4-BE49-F238E27FC236}">
                <a16:creationId xmlns:a16="http://schemas.microsoft.com/office/drawing/2014/main" id="{75EF49BA-26EF-4937-9EE9-1086841B12DD}"/>
              </a:ext>
            </a:extLst>
          </p:cNvPr>
          <p:cNvSpPr>
            <a:spLocks noChangeShapeType="1"/>
          </p:cNvSpPr>
          <p:nvPr/>
        </p:nvSpPr>
        <p:spPr bwMode="auto">
          <a:xfrm>
            <a:off x="2590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5918" name="Line 14">
            <a:extLst>
              <a:ext uri="{FF2B5EF4-FFF2-40B4-BE49-F238E27FC236}">
                <a16:creationId xmlns:a16="http://schemas.microsoft.com/office/drawing/2014/main" id="{A810E6D9-0AED-4515-973A-1028459AE000}"/>
              </a:ext>
            </a:extLst>
          </p:cNvPr>
          <p:cNvSpPr>
            <a:spLocks noChangeShapeType="1"/>
          </p:cNvSpPr>
          <p:nvPr/>
        </p:nvSpPr>
        <p:spPr bwMode="auto">
          <a:xfrm flipV="1">
            <a:off x="2438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5919" name="Oval 15">
            <a:extLst>
              <a:ext uri="{FF2B5EF4-FFF2-40B4-BE49-F238E27FC236}">
                <a16:creationId xmlns:a16="http://schemas.microsoft.com/office/drawing/2014/main" id="{CF061061-1B25-4AB3-8440-F5B1E308B7D5}"/>
              </a:ext>
            </a:extLst>
          </p:cNvPr>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20" name="Oval 16">
            <a:extLst>
              <a:ext uri="{FF2B5EF4-FFF2-40B4-BE49-F238E27FC236}">
                <a16:creationId xmlns:a16="http://schemas.microsoft.com/office/drawing/2014/main" id="{7D50563E-EAC6-4AF3-88A7-B8157510EBD5}"/>
              </a:ext>
            </a:extLst>
          </p:cNvPr>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21" name="Oval 17">
            <a:extLst>
              <a:ext uri="{FF2B5EF4-FFF2-40B4-BE49-F238E27FC236}">
                <a16:creationId xmlns:a16="http://schemas.microsoft.com/office/drawing/2014/main" id="{2441967D-70F4-4C54-8949-26C0E4930883}"/>
              </a:ext>
            </a:extLst>
          </p:cNvPr>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22" name="Oval 18">
            <a:extLst>
              <a:ext uri="{FF2B5EF4-FFF2-40B4-BE49-F238E27FC236}">
                <a16:creationId xmlns:a16="http://schemas.microsoft.com/office/drawing/2014/main" id="{E8AF4BF2-74EA-48F9-BFEC-406562B59EC2}"/>
              </a:ext>
            </a:extLst>
          </p:cNvPr>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23" name="Oval 19">
            <a:extLst>
              <a:ext uri="{FF2B5EF4-FFF2-40B4-BE49-F238E27FC236}">
                <a16:creationId xmlns:a16="http://schemas.microsoft.com/office/drawing/2014/main" id="{D8E3749E-6C59-4147-BAC3-5E5F9209E0E2}"/>
              </a:ext>
            </a:extLst>
          </p:cNvPr>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24" name="Oval 20">
            <a:extLst>
              <a:ext uri="{FF2B5EF4-FFF2-40B4-BE49-F238E27FC236}">
                <a16:creationId xmlns:a16="http://schemas.microsoft.com/office/drawing/2014/main" id="{28EAA97B-B7D3-47AC-9DE7-5BF26B28B34E}"/>
              </a:ext>
            </a:extLst>
          </p:cNvPr>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25" name="Oval 21">
            <a:extLst>
              <a:ext uri="{FF2B5EF4-FFF2-40B4-BE49-F238E27FC236}">
                <a16:creationId xmlns:a16="http://schemas.microsoft.com/office/drawing/2014/main" id="{06E60B95-F665-4193-B71F-4A8D97A81042}"/>
              </a:ext>
            </a:extLst>
          </p:cNvPr>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26" name="Oval 22">
            <a:extLst>
              <a:ext uri="{FF2B5EF4-FFF2-40B4-BE49-F238E27FC236}">
                <a16:creationId xmlns:a16="http://schemas.microsoft.com/office/drawing/2014/main" id="{E0724DBD-7BD8-421F-ADC4-FF5E092D3C00}"/>
              </a:ext>
            </a:extLst>
          </p:cNvPr>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27" name="Oval 23">
            <a:extLst>
              <a:ext uri="{FF2B5EF4-FFF2-40B4-BE49-F238E27FC236}">
                <a16:creationId xmlns:a16="http://schemas.microsoft.com/office/drawing/2014/main" id="{A86D69A1-F2C1-467E-9DA0-9DC35E76BC17}"/>
              </a:ext>
            </a:extLst>
          </p:cNvPr>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28" name="Oval 24">
            <a:extLst>
              <a:ext uri="{FF2B5EF4-FFF2-40B4-BE49-F238E27FC236}">
                <a16:creationId xmlns:a16="http://schemas.microsoft.com/office/drawing/2014/main" id="{69752D46-4BD6-458C-B1AD-6187C5C8EEEC}"/>
              </a:ext>
            </a:extLst>
          </p:cNvPr>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29" name="Oval 25">
            <a:extLst>
              <a:ext uri="{FF2B5EF4-FFF2-40B4-BE49-F238E27FC236}">
                <a16:creationId xmlns:a16="http://schemas.microsoft.com/office/drawing/2014/main" id="{74F1E1DB-6B22-4938-98BA-7B57F2413335}"/>
              </a:ext>
            </a:extLst>
          </p:cNvPr>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30" name="Oval 26">
            <a:extLst>
              <a:ext uri="{FF2B5EF4-FFF2-40B4-BE49-F238E27FC236}">
                <a16:creationId xmlns:a16="http://schemas.microsoft.com/office/drawing/2014/main" id="{0790A2F7-C5D0-45CB-AAEB-0B0088287771}"/>
              </a:ext>
            </a:extLst>
          </p:cNvPr>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31" name="Oval 27">
            <a:extLst>
              <a:ext uri="{FF2B5EF4-FFF2-40B4-BE49-F238E27FC236}">
                <a16:creationId xmlns:a16="http://schemas.microsoft.com/office/drawing/2014/main" id="{BEEDD4A3-EA0F-4282-8D46-DBF684BF695B}"/>
              </a:ext>
            </a:extLst>
          </p:cNvPr>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32" name="Oval 28">
            <a:extLst>
              <a:ext uri="{FF2B5EF4-FFF2-40B4-BE49-F238E27FC236}">
                <a16:creationId xmlns:a16="http://schemas.microsoft.com/office/drawing/2014/main" id="{1372C3EB-6994-40BB-9837-863D1EFB7118}"/>
              </a:ext>
            </a:extLst>
          </p:cNvPr>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33" name="Oval 29">
            <a:extLst>
              <a:ext uri="{FF2B5EF4-FFF2-40B4-BE49-F238E27FC236}">
                <a16:creationId xmlns:a16="http://schemas.microsoft.com/office/drawing/2014/main" id="{E1DCE1BE-18F6-43F2-AB20-9DE602090100}"/>
              </a:ext>
            </a:extLst>
          </p:cNvPr>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34" name="Oval 30">
            <a:extLst>
              <a:ext uri="{FF2B5EF4-FFF2-40B4-BE49-F238E27FC236}">
                <a16:creationId xmlns:a16="http://schemas.microsoft.com/office/drawing/2014/main" id="{CF3E719B-A118-40D6-85F0-114254204498}"/>
              </a:ext>
            </a:extLst>
          </p:cNvPr>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35" name="Oval 31">
            <a:extLst>
              <a:ext uri="{FF2B5EF4-FFF2-40B4-BE49-F238E27FC236}">
                <a16:creationId xmlns:a16="http://schemas.microsoft.com/office/drawing/2014/main" id="{9E01AF08-8220-4899-9D05-01E25E7C97DD}"/>
              </a:ext>
            </a:extLst>
          </p:cNvPr>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36" name="Oval 32">
            <a:extLst>
              <a:ext uri="{FF2B5EF4-FFF2-40B4-BE49-F238E27FC236}">
                <a16:creationId xmlns:a16="http://schemas.microsoft.com/office/drawing/2014/main" id="{6C4D4FBD-2241-4A73-B189-83F3966CFFE1}"/>
              </a:ext>
            </a:extLst>
          </p:cNvPr>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37" name="Oval 33">
            <a:extLst>
              <a:ext uri="{FF2B5EF4-FFF2-40B4-BE49-F238E27FC236}">
                <a16:creationId xmlns:a16="http://schemas.microsoft.com/office/drawing/2014/main" id="{0BF56CC2-518A-4986-875B-E88BE4670E5C}"/>
              </a:ext>
            </a:extLst>
          </p:cNvPr>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38" name="Oval 34">
            <a:extLst>
              <a:ext uri="{FF2B5EF4-FFF2-40B4-BE49-F238E27FC236}">
                <a16:creationId xmlns:a16="http://schemas.microsoft.com/office/drawing/2014/main" id="{134BC638-E49E-46A7-B6BB-14140B191157}"/>
              </a:ext>
            </a:extLst>
          </p:cNvPr>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39" name="Oval 35">
            <a:extLst>
              <a:ext uri="{FF2B5EF4-FFF2-40B4-BE49-F238E27FC236}">
                <a16:creationId xmlns:a16="http://schemas.microsoft.com/office/drawing/2014/main" id="{0BFFF181-970E-4351-9E93-57638BB248C0}"/>
              </a:ext>
            </a:extLst>
          </p:cNvPr>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40" name="Oval 36">
            <a:extLst>
              <a:ext uri="{FF2B5EF4-FFF2-40B4-BE49-F238E27FC236}">
                <a16:creationId xmlns:a16="http://schemas.microsoft.com/office/drawing/2014/main" id="{C54AAD56-FD16-493A-AA44-BD42C9084443}"/>
              </a:ext>
            </a:extLst>
          </p:cNvPr>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41" name="Oval 37">
            <a:extLst>
              <a:ext uri="{FF2B5EF4-FFF2-40B4-BE49-F238E27FC236}">
                <a16:creationId xmlns:a16="http://schemas.microsoft.com/office/drawing/2014/main" id="{935A7A14-3701-425D-8B64-2BB841137F5E}"/>
              </a:ext>
            </a:extLst>
          </p:cNvPr>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42" name="Oval 38">
            <a:extLst>
              <a:ext uri="{FF2B5EF4-FFF2-40B4-BE49-F238E27FC236}">
                <a16:creationId xmlns:a16="http://schemas.microsoft.com/office/drawing/2014/main" id="{5C924E8D-01B8-4CD7-BB57-4CE464BD113B}"/>
              </a:ext>
            </a:extLst>
          </p:cNvPr>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43" name="Oval 39">
            <a:extLst>
              <a:ext uri="{FF2B5EF4-FFF2-40B4-BE49-F238E27FC236}">
                <a16:creationId xmlns:a16="http://schemas.microsoft.com/office/drawing/2014/main" id="{C9251061-583C-4BAF-9B5B-CFBE3DDB452B}"/>
              </a:ext>
            </a:extLst>
          </p:cNvPr>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44" name="Oval 40">
            <a:extLst>
              <a:ext uri="{FF2B5EF4-FFF2-40B4-BE49-F238E27FC236}">
                <a16:creationId xmlns:a16="http://schemas.microsoft.com/office/drawing/2014/main" id="{E0E434FC-3BDF-4A70-ACD2-BF7132BC1E4E}"/>
              </a:ext>
            </a:extLst>
          </p:cNvPr>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45" name="Oval 41">
            <a:extLst>
              <a:ext uri="{FF2B5EF4-FFF2-40B4-BE49-F238E27FC236}">
                <a16:creationId xmlns:a16="http://schemas.microsoft.com/office/drawing/2014/main" id="{A102BDA9-DB4E-40E7-8408-BBADDE4934AC}"/>
              </a:ext>
            </a:extLst>
          </p:cNvPr>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46" name="Oval 42">
            <a:extLst>
              <a:ext uri="{FF2B5EF4-FFF2-40B4-BE49-F238E27FC236}">
                <a16:creationId xmlns:a16="http://schemas.microsoft.com/office/drawing/2014/main" id="{4253EFC7-9899-4D33-A8B8-89BF73A92816}"/>
              </a:ext>
            </a:extLst>
          </p:cNvPr>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47" name="Oval 43">
            <a:extLst>
              <a:ext uri="{FF2B5EF4-FFF2-40B4-BE49-F238E27FC236}">
                <a16:creationId xmlns:a16="http://schemas.microsoft.com/office/drawing/2014/main" id="{C14CEAC0-AFE5-4B6E-9D15-2C4C050C42D0}"/>
              </a:ext>
            </a:extLst>
          </p:cNvPr>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48" name="Oval 44">
            <a:extLst>
              <a:ext uri="{FF2B5EF4-FFF2-40B4-BE49-F238E27FC236}">
                <a16:creationId xmlns:a16="http://schemas.microsoft.com/office/drawing/2014/main" id="{55070DCE-7B71-489C-A3B1-F8D666FACD0E}"/>
              </a:ext>
            </a:extLst>
          </p:cNvPr>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49" name="Oval 45">
            <a:extLst>
              <a:ext uri="{FF2B5EF4-FFF2-40B4-BE49-F238E27FC236}">
                <a16:creationId xmlns:a16="http://schemas.microsoft.com/office/drawing/2014/main" id="{9C2C3456-6E26-4F92-8230-0CD4774FA299}"/>
              </a:ext>
            </a:extLst>
          </p:cNvPr>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50" name="Oval 46">
            <a:extLst>
              <a:ext uri="{FF2B5EF4-FFF2-40B4-BE49-F238E27FC236}">
                <a16:creationId xmlns:a16="http://schemas.microsoft.com/office/drawing/2014/main" id="{988D11A8-31A5-4AC8-829B-A5648417EB51}"/>
              </a:ext>
            </a:extLst>
          </p:cNvPr>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51" name="Oval 47">
            <a:extLst>
              <a:ext uri="{FF2B5EF4-FFF2-40B4-BE49-F238E27FC236}">
                <a16:creationId xmlns:a16="http://schemas.microsoft.com/office/drawing/2014/main" id="{E3337B73-9BC2-4A87-8771-5148327DA325}"/>
              </a:ext>
            </a:extLst>
          </p:cNvPr>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52" name="Oval 48">
            <a:extLst>
              <a:ext uri="{FF2B5EF4-FFF2-40B4-BE49-F238E27FC236}">
                <a16:creationId xmlns:a16="http://schemas.microsoft.com/office/drawing/2014/main" id="{EAC7FB76-3BA4-4FB0-98A7-AB1F8E4C3508}"/>
              </a:ext>
            </a:extLst>
          </p:cNvPr>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53" name="Text Box 49">
            <a:extLst>
              <a:ext uri="{FF2B5EF4-FFF2-40B4-BE49-F238E27FC236}">
                <a16:creationId xmlns:a16="http://schemas.microsoft.com/office/drawing/2014/main" id="{14C908DD-F49B-4ACC-915B-8724256ACB88}"/>
              </a:ext>
            </a:extLst>
          </p:cNvPr>
          <p:cNvSpPr txBox="1">
            <a:spLocks noChangeArrowheads="1"/>
          </p:cNvSpPr>
          <p:nvPr/>
        </p:nvSpPr>
        <p:spPr bwMode="auto">
          <a:xfrm>
            <a:off x="5486400" y="1676400"/>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i="1"/>
              <a:t>f</a:t>
            </a:r>
            <a:r>
              <a:rPr lang="en-US" altLang="en-US" i="1"/>
              <a:t>(</a:t>
            </a:r>
            <a:r>
              <a:rPr lang="en-US" altLang="en-US" b="1" i="1"/>
              <a:t>x</a:t>
            </a:r>
            <a:r>
              <a:rPr lang="en-US" altLang="en-US" i="1"/>
              <a:t>,</a:t>
            </a:r>
            <a:r>
              <a:rPr lang="en-US" altLang="en-US" b="1" i="1">
                <a:solidFill>
                  <a:srgbClr val="00CC00"/>
                </a:solidFill>
              </a:rPr>
              <a:t>w</a:t>
            </a:r>
            <a:r>
              <a:rPr lang="en-US" altLang="en-US" i="1">
                <a:solidFill>
                  <a:srgbClr val="00CC00"/>
                </a:solidFill>
              </a:rPr>
              <a:t>,b</a:t>
            </a:r>
            <a:r>
              <a:rPr lang="en-US" altLang="en-US" i="1"/>
              <a:t>) = sign(</a:t>
            </a:r>
            <a:r>
              <a:rPr lang="en-US" altLang="en-US" b="1" i="1">
                <a:solidFill>
                  <a:srgbClr val="00CC00"/>
                </a:solidFill>
              </a:rPr>
              <a:t>w</a:t>
            </a:r>
            <a:r>
              <a:rPr lang="en-US" altLang="en-US" b="1" i="1"/>
              <a:t>. x</a:t>
            </a:r>
            <a:r>
              <a:rPr lang="en-US" altLang="en-US" i="1">
                <a:solidFill>
                  <a:srgbClr val="00CC00"/>
                </a:solidFill>
              </a:rPr>
              <a:t> </a:t>
            </a:r>
            <a:r>
              <a:rPr lang="en-US" altLang="en-US" i="1"/>
              <a:t>- </a:t>
            </a:r>
            <a:r>
              <a:rPr lang="en-US" altLang="en-US" i="1">
                <a:solidFill>
                  <a:srgbClr val="00CC00"/>
                </a:solidFill>
              </a:rPr>
              <a:t>b</a:t>
            </a:r>
            <a:r>
              <a:rPr lang="en-US" altLang="en-US" i="1"/>
              <a:t>)</a:t>
            </a:r>
          </a:p>
        </p:txBody>
      </p:sp>
      <p:sp>
        <p:nvSpPr>
          <p:cNvPr id="635954" name="Line 50">
            <a:extLst>
              <a:ext uri="{FF2B5EF4-FFF2-40B4-BE49-F238E27FC236}">
                <a16:creationId xmlns:a16="http://schemas.microsoft.com/office/drawing/2014/main" id="{02AEB25F-9A27-4356-A974-880AA8AFDD39}"/>
              </a:ext>
            </a:extLst>
          </p:cNvPr>
          <p:cNvSpPr>
            <a:spLocks noChangeShapeType="1"/>
          </p:cNvSpPr>
          <p:nvPr/>
        </p:nvSpPr>
        <p:spPr bwMode="auto">
          <a:xfrm flipV="1">
            <a:off x="3429000" y="1676400"/>
            <a:ext cx="1447800" cy="403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5955" name="Text Box 51">
            <a:extLst>
              <a:ext uri="{FF2B5EF4-FFF2-40B4-BE49-F238E27FC236}">
                <a16:creationId xmlns:a16="http://schemas.microsoft.com/office/drawing/2014/main" id="{E2A91FAD-1379-4EB4-9A5D-7A1C20F4E79A}"/>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35956" name="Text Box 52">
            <a:extLst>
              <a:ext uri="{FF2B5EF4-FFF2-40B4-BE49-F238E27FC236}">
                <a16:creationId xmlns:a16="http://schemas.microsoft.com/office/drawing/2014/main" id="{50A31E1D-47EA-4CE7-982F-988821B5F1D9}"/>
              </a:ext>
            </a:extLst>
          </p:cNvPr>
          <p:cNvSpPr txBox="1">
            <a:spLocks noChangeArrowheads="1"/>
          </p:cNvSpPr>
          <p:nvPr/>
        </p:nvSpPr>
        <p:spPr bwMode="auto">
          <a:xfrm>
            <a:off x="6400800" y="3352800"/>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How would you classify this data?</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FD4DE2CC-C5D3-4F44-A287-E300D5C2F320}"/>
              </a:ext>
            </a:extLst>
          </p:cNvPr>
          <p:cNvSpPr>
            <a:spLocks noGrp="1"/>
          </p:cNvSpPr>
          <p:nvPr>
            <p:ph type="ftr" sz="quarter" idx="10"/>
          </p:nvPr>
        </p:nvSpPr>
        <p:spPr/>
        <p:txBody>
          <a:bodyPr/>
          <a:lstStyle/>
          <a:p>
            <a:r>
              <a:rPr lang="en-US" altLang="en-US"/>
              <a:t>Copyright © 2001, 2003, Andrew W. Moore</a:t>
            </a:r>
          </a:p>
        </p:txBody>
      </p:sp>
      <p:sp>
        <p:nvSpPr>
          <p:cNvPr id="692226" name="Rectangle 2">
            <a:extLst>
              <a:ext uri="{FF2B5EF4-FFF2-40B4-BE49-F238E27FC236}">
                <a16:creationId xmlns:a16="http://schemas.microsoft.com/office/drawing/2014/main" id="{176BEC32-7922-4CBD-A3CF-6592EEE98B3C}"/>
              </a:ext>
            </a:extLst>
          </p:cNvPr>
          <p:cNvSpPr>
            <a:spLocks noGrp="1" noChangeArrowheads="1"/>
          </p:cNvSpPr>
          <p:nvPr>
            <p:ph type="title"/>
          </p:nvPr>
        </p:nvSpPr>
        <p:spPr>
          <a:xfrm rot="16200000">
            <a:off x="-788987" y="941387"/>
            <a:ext cx="2998788" cy="1116013"/>
          </a:xfrm>
        </p:spPr>
        <p:txBody>
          <a:bodyPr/>
          <a:lstStyle/>
          <a:p>
            <a:r>
              <a:rPr lang="en-US" altLang="en-US" sz="3600"/>
              <a:t>Quadratic Dot Products</a:t>
            </a:r>
          </a:p>
        </p:txBody>
      </p:sp>
      <p:graphicFrame>
        <p:nvGraphicFramePr>
          <p:cNvPr id="692227" name="Object 3">
            <a:extLst>
              <a:ext uri="{FF2B5EF4-FFF2-40B4-BE49-F238E27FC236}">
                <a16:creationId xmlns:a16="http://schemas.microsoft.com/office/drawing/2014/main" id="{AABDF425-2B08-4F28-A5E5-50857AF7F057}"/>
              </a:ext>
            </a:extLst>
          </p:cNvPr>
          <p:cNvGraphicFramePr>
            <a:graphicFrameLocks noChangeAspect="1"/>
          </p:cNvGraphicFramePr>
          <p:nvPr/>
        </p:nvGraphicFramePr>
        <p:xfrm>
          <a:off x="228600" y="3200400"/>
          <a:ext cx="1438275" cy="323850"/>
        </p:xfrm>
        <a:graphic>
          <a:graphicData uri="http://schemas.openxmlformats.org/presentationml/2006/ole">
            <mc:AlternateContent xmlns:mc="http://schemas.openxmlformats.org/markup-compatibility/2006">
              <mc:Choice xmlns:v="urn:schemas-microsoft-com:vml" Requires="v">
                <p:oleObj spid="_x0000_s692253" name="Equation" r:id="rId3" imgW="901440" imgH="203040" progId="Equation.3">
                  <p:embed/>
                </p:oleObj>
              </mc:Choice>
              <mc:Fallback>
                <p:oleObj name="Equation" r:id="rId3" imgW="90144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200400"/>
                        <a:ext cx="14382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35" name="Object 11">
            <a:extLst>
              <a:ext uri="{FF2B5EF4-FFF2-40B4-BE49-F238E27FC236}">
                <a16:creationId xmlns:a16="http://schemas.microsoft.com/office/drawing/2014/main" id="{BB611EBA-7F34-49CE-B1ED-9B693587D58E}"/>
              </a:ext>
            </a:extLst>
          </p:cNvPr>
          <p:cNvGraphicFramePr>
            <a:graphicFrameLocks noChangeAspect="1"/>
          </p:cNvGraphicFramePr>
          <p:nvPr/>
        </p:nvGraphicFramePr>
        <p:xfrm>
          <a:off x="212725" y="3505200"/>
          <a:ext cx="3841750" cy="708025"/>
        </p:xfrm>
        <a:graphic>
          <a:graphicData uri="http://schemas.openxmlformats.org/presentationml/2006/ole">
            <mc:AlternateContent xmlns:mc="http://schemas.openxmlformats.org/markup-compatibility/2006">
              <mc:Choice xmlns:v="urn:schemas-microsoft-com:vml" Requires="v">
                <p:oleObj spid="_x0000_s692254" name="Equation" r:id="rId5" imgW="2387520" imgH="444240" progId="Equation.3">
                  <p:embed/>
                </p:oleObj>
              </mc:Choice>
              <mc:Fallback>
                <p:oleObj name="Equation" r:id="rId5" imgW="2387520" imgH="4442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725" y="3505200"/>
                        <a:ext cx="384175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2239" name="Text Box 15">
            <a:extLst>
              <a:ext uri="{FF2B5EF4-FFF2-40B4-BE49-F238E27FC236}">
                <a16:creationId xmlns:a16="http://schemas.microsoft.com/office/drawing/2014/main" id="{F6398102-7792-4D6B-A032-C4BFD14D6E38}"/>
              </a:ext>
            </a:extLst>
          </p:cNvPr>
          <p:cNvSpPr txBox="1">
            <a:spLocks noChangeArrowheads="1"/>
          </p:cNvSpPr>
          <p:nvPr/>
        </p:nvSpPr>
        <p:spPr bwMode="auto">
          <a:xfrm>
            <a:off x="4495800" y="152400"/>
            <a:ext cx="45720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Just out of casual, innocent, interest, let’s look at another function of </a:t>
            </a:r>
            <a:r>
              <a:rPr lang="en-US" altLang="en-US" b="1" i="1"/>
              <a:t>a</a:t>
            </a:r>
            <a:r>
              <a:rPr lang="en-US" altLang="en-US"/>
              <a:t> and </a:t>
            </a:r>
            <a:r>
              <a:rPr lang="en-US" altLang="en-US" b="1" i="1"/>
              <a:t>b</a:t>
            </a:r>
            <a:r>
              <a:rPr lang="en-US" altLang="en-US"/>
              <a:t>:</a:t>
            </a:r>
          </a:p>
        </p:txBody>
      </p:sp>
      <p:sp>
        <p:nvSpPr>
          <p:cNvPr id="692240" name="Line 16">
            <a:extLst>
              <a:ext uri="{FF2B5EF4-FFF2-40B4-BE49-F238E27FC236}">
                <a16:creationId xmlns:a16="http://schemas.microsoft.com/office/drawing/2014/main" id="{535FCDCA-B96D-4FEC-8A6D-22EBC2855B9C}"/>
              </a:ext>
            </a:extLst>
          </p:cNvPr>
          <p:cNvSpPr>
            <a:spLocks noChangeShapeType="1"/>
          </p:cNvSpPr>
          <p:nvPr/>
        </p:nvSpPr>
        <p:spPr bwMode="auto">
          <a:xfrm>
            <a:off x="4343400" y="0"/>
            <a:ext cx="0" cy="685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692241" name="Object 17">
            <a:extLst>
              <a:ext uri="{FF2B5EF4-FFF2-40B4-BE49-F238E27FC236}">
                <a16:creationId xmlns:a16="http://schemas.microsoft.com/office/drawing/2014/main" id="{837A4FCE-EA5B-4B38-9028-56008CBFA17B}"/>
              </a:ext>
            </a:extLst>
          </p:cNvPr>
          <p:cNvGraphicFramePr>
            <a:graphicFrameLocks noChangeAspect="1"/>
          </p:cNvGraphicFramePr>
          <p:nvPr/>
        </p:nvGraphicFramePr>
        <p:xfrm>
          <a:off x="4876800" y="1295400"/>
          <a:ext cx="919163" cy="363538"/>
        </p:xfrm>
        <a:graphic>
          <a:graphicData uri="http://schemas.openxmlformats.org/presentationml/2006/ole">
            <mc:AlternateContent xmlns:mc="http://schemas.openxmlformats.org/markup-compatibility/2006">
              <mc:Choice xmlns:v="urn:schemas-microsoft-com:vml" Requires="v">
                <p:oleObj spid="_x0000_s692255" name="Equation" r:id="rId7" imgW="571320" imgH="228600" progId="Equation.3">
                  <p:embed/>
                </p:oleObj>
              </mc:Choice>
              <mc:Fallback>
                <p:oleObj name="Equation" r:id="rId7" imgW="571320" imgH="2286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1295400"/>
                        <a:ext cx="91916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42" name="Object 18">
            <a:extLst>
              <a:ext uri="{FF2B5EF4-FFF2-40B4-BE49-F238E27FC236}">
                <a16:creationId xmlns:a16="http://schemas.microsoft.com/office/drawing/2014/main" id="{A92FC3A0-FC4E-46EE-9DEC-94314FB82843}"/>
              </a:ext>
            </a:extLst>
          </p:cNvPr>
          <p:cNvGraphicFramePr>
            <a:graphicFrameLocks noChangeAspect="1"/>
          </p:cNvGraphicFramePr>
          <p:nvPr/>
        </p:nvGraphicFramePr>
        <p:xfrm>
          <a:off x="4724400" y="1828800"/>
          <a:ext cx="1778000" cy="363538"/>
        </p:xfrm>
        <a:graphic>
          <a:graphicData uri="http://schemas.openxmlformats.org/presentationml/2006/ole">
            <mc:AlternateContent xmlns:mc="http://schemas.openxmlformats.org/markup-compatibility/2006">
              <mc:Choice xmlns:v="urn:schemas-microsoft-com:vml" Requires="v">
                <p:oleObj spid="_x0000_s692256" name="Equation" r:id="rId9" imgW="1104840" imgH="228600" progId="Equation.3">
                  <p:embed/>
                </p:oleObj>
              </mc:Choice>
              <mc:Fallback>
                <p:oleObj name="Equation" r:id="rId9" imgW="1104840" imgH="2286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1828800"/>
                        <a:ext cx="17780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43" name="Object 19">
            <a:extLst>
              <a:ext uri="{FF2B5EF4-FFF2-40B4-BE49-F238E27FC236}">
                <a16:creationId xmlns:a16="http://schemas.microsoft.com/office/drawing/2014/main" id="{868B3A6C-C34A-420A-94F3-2AD97D63B9CE}"/>
              </a:ext>
            </a:extLst>
          </p:cNvPr>
          <p:cNvGraphicFramePr>
            <a:graphicFrameLocks noChangeAspect="1"/>
          </p:cNvGraphicFramePr>
          <p:nvPr/>
        </p:nvGraphicFramePr>
        <p:xfrm>
          <a:off x="4724400" y="2286000"/>
          <a:ext cx="2533650" cy="766763"/>
        </p:xfrm>
        <a:graphic>
          <a:graphicData uri="http://schemas.openxmlformats.org/presentationml/2006/ole">
            <mc:AlternateContent xmlns:mc="http://schemas.openxmlformats.org/markup-compatibility/2006">
              <mc:Choice xmlns:v="urn:schemas-microsoft-com:vml" Requires="v">
                <p:oleObj spid="_x0000_s692257" name="Equation" r:id="rId11" imgW="1574640" imgH="482400" progId="Equation.3">
                  <p:embed/>
                </p:oleObj>
              </mc:Choice>
              <mc:Fallback>
                <p:oleObj name="Equation" r:id="rId11" imgW="1574640" imgH="4824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2286000"/>
                        <a:ext cx="2533650"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44" name="Object 20">
            <a:extLst>
              <a:ext uri="{FF2B5EF4-FFF2-40B4-BE49-F238E27FC236}">
                <a16:creationId xmlns:a16="http://schemas.microsoft.com/office/drawing/2014/main" id="{3B4B3BD7-019C-48D3-89DD-A73BE06D7CF5}"/>
              </a:ext>
            </a:extLst>
          </p:cNvPr>
          <p:cNvGraphicFramePr>
            <a:graphicFrameLocks noChangeAspect="1"/>
          </p:cNvGraphicFramePr>
          <p:nvPr/>
        </p:nvGraphicFramePr>
        <p:xfrm>
          <a:off x="4540250" y="3230563"/>
          <a:ext cx="2901950" cy="706437"/>
        </p:xfrm>
        <a:graphic>
          <a:graphicData uri="http://schemas.openxmlformats.org/presentationml/2006/ole">
            <mc:AlternateContent xmlns:mc="http://schemas.openxmlformats.org/markup-compatibility/2006">
              <mc:Choice xmlns:v="urn:schemas-microsoft-com:vml" Requires="v">
                <p:oleObj spid="_x0000_s692258" name="Equation" r:id="rId13" imgW="1803240" imgH="444240" progId="Equation.3">
                  <p:embed/>
                </p:oleObj>
              </mc:Choice>
              <mc:Fallback>
                <p:oleObj name="Equation" r:id="rId13" imgW="1803240" imgH="44424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40250" y="3230563"/>
                        <a:ext cx="2901950"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45" name="Object 21">
            <a:extLst>
              <a:ext uri="{FF2B5EF4-FFF2-40B4-BE49-F238E27FC236}">
                <a16:creationId xmlns:a16="http://schemas.microsoft.com/office/drawing/2014/main" id="{23623D22-A6ED-44B1-8617-09937DFEF32A}"/>
              </a:ext>
            </a:extLst>
          </p:cNvPr>
          <p:cNvGraphicFramePr>
            <a:graphicFrameLocks noChangeAspect="1"/>
          </p:cNvGraphicFramePr>
          <p:nvPr/>
        </p:nvGraphicFramePr>
        <p:xfrm>
          <a:off x="4572000" y="4191000"/>
          <a:ext cx="4210050" cy="706438"/>
        </p:xfrm>
        <a:graphic>
          <a:graphicData uri="http://schemas.openxmlformats.org/presentationml/2006/ole">
            <mc:AlternateContent xmlns:mc="http://schemas.openxmlformats.org/markup-compatibility/2006">
              <mc:Choice xmlns:v="urn:schemas-microsoft-com:vml" Requires="v">
                <p:oleObj spid="_x0000_s692259" name="Equation" r:id="rId15" imgW="2616120" imgH="444240" progId="Equation.3">
                  <p:embed/>
                </p:oleObj>
              </mc:Choice>
              <mc:Fallback>
                <p:oleObj name="Equation" r:id="rId15" imgW="2616120" imgH="44424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0" y="4191000"/>
                        <a:ext cx="4210050"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2">
            <a:extLst>
              <a:ext uri="{FF2B5EF4-FFF2-40B4-BE49-F238E27FC236}">
                <a16:creationId xmlns:a16="http://schemas.microsoft.com/office/drawing/2014/main" id="{F9D6FD05-B1B7-4FB9-90D9-A98654192240}"/>
              </a:ext>
            </a:extLst>
          </p:cNvPr>
          <p:cNvSpPr>
            <a:spLocks noGrp="1"/>
          </p:cNvSpPr>
          <p:nvPr>
            <p:ph type="ftr" sz="quarter" idx="10"/>
          </p:nvPr>
        </p:nvSpPr>
        <p:spPr/>
        <p:txBody>
          <a:bodyPr/>
          <a:lstStyle/>
          <a:p>
            <a:r>
              <a:rPr lang="en-US" altLang="en-US"/>
              <a:t>Copyright © 2001, 2003, Andrew W. Moore</a:t>
            </a:r>
          </a:p>
        </p:txBody>
      </p:sp>
      <p:sp>
        <p:nvSpPr>
          <p:cNvPr id="693250" name="Rectangle 2">
            <a:extLst>
              <a:ext uri="{FF2B5EF4-FFF2-40B4-BE49-F238E27FC236}">
                <a16:creationId xmlns:a16="http://schemas.microsoft.com/office/drawing/2014/main" id="{D79737C7-C678-408A-BAE0-19D9A6FAF983}"/>
              </a:ext>
            </a:extLst>
          </p:cNvPr>
          <p:cNvSpPr>
            <a:spLocks noGrp="1" noChangeArrowheads="1"/>
          </p:cNvSpPr>
          <p:nvPr>
            <p:ph type="title"/>
          </p:nvPr>
        </p:nvSpPr>
        <p:spPr>
          <a:xfrm rot="16200000">
            <a:off x="-788987" y="941387"/>
            <a:ext cx="2998788" cy="1116013"/>
          </a:xfrm>
        </p:spPr>
        <p:txBody>
          <a:bodyPr/>
          <a:lstStyle/>
          <a:p>
            <a:r>
              <a:rPr lang="en-US" altLang="en-US" sz="3600"/>
              <a:t>Quadratic Dot Products</a:t>
            </a:r>
          </a:p>
        </p:txBody>
      </p:sp>
      <p:graphicFrame>
        <p:nvGraphicFramePr>
          <p:cNvPr id="693251" name="Object 3">
            <a:extLst>
              <a:ext uri="{FF2B5EF4-FFF2-40B4-BE49-F238E27FC236}">
                <a16:creationId xmlns:a16="http://schemas.microsoft.com/office/drawing/2014/main" id="{D0FE9DCD-CC69-435F-A944-A07D18560FAA}"/>
              </a:ext>
            </a:extLst>
          </p:cNvPr>
          <p:cNvGraphicFramePr>
            <a:graphicFrameLocks noChangeAspect="1"/>
          </p:cNvGraphicFramePr>
          <p:nvPr/>
        </p:nvGraphicFramePr>
        <p:xfrm>
          <a:off x="228600" y="3200400"/>
          <a:ext cx="1438275" cy="323850"/>
        </p:xfrm>
        <a:graphic>
          <a:graphicData uri="http://schemas.openxmlformats.org/presentationml/2006/ole">
            <mc:AlternateContent xmlns:mc="http://schemas.openxmlformats.org/markup-compatibility/2006">
              <mc:Choice xmlns:v="urn:schemas-microsoft-com:vml" Requires="v">
                <p:oleObj spid="_x0000_s693273" name="Equation" r:id="rId3" imgW="901440" imgH="203040" progId="Equation.3">
                  <p:embed/>
                </p:oleObj>
              </mc:Choice>
              <mc:Fallback>
                <p:oleObj name="Equation" r:id="rId3" imgW="90144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200400"/>
                        <a:ext cx="14382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3253" name="Text Box 5">
            <a:extLst>
              <a:ext uri="{FF2B5EF4-FFF2-40B4-BE49-F238E27FC236}">
                <a16:creationId xmlns:a16="http://schemas.microsoft.com/office/drawing/2014/main" id="{C3C95216-E18C-47CF-A684-4F0CC2D3B873}"/>
              </a:ext>
            </a:extLst>
          </p:cNvPr>
          <p:cNvSpPr txBox="1">
            <a:spLocks noChangeArrowheads="1"/>
          </p:cNvSpPr>
          <p:nvPr/>
        </p:nvSpPr>
        <p:spPr bwMode="auto">
          <a:xfrm>
            <a:off x="4495800" y="152400"/>
            <a:ext cx="45720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Just out of casual, innocent, interest, let’s look at another function of </a:t>
            </a:r>
            <a:r>
              <a:rPr lang="en-US" altLang="en-US" b="1" i="1"/>
              <a:t>a</a:t>
            </a:r>
            <a:r>
              <a:rPr lang="en-US" altLang="en-US"/>
              <a:t> and </a:t>
            </a:r>
            <a:r>
              <a:rPr lang="en-US" altLang="en-US" b="1" i="1"/>
              <a:t>b</a:t>
            </a:r>
            <a:r>
              <a:rPr lang="en-US" altLang="en-US"/>
              <a:t>:</a:t>
            </a:r>
          </a:p>
        </p:txBody>
      </p:sp>
      <p:sp>
        <p:nvSpPr>
          <p:cNvPr id="693254" name="Line 6">
            <a:extLst>
              <a:ext uri="{FF2B5EF4-FFF2-40B4-BE49-F238E27FC236}">
                <a16:creationId xmlns:a16="http://schemas.microsoft.com/office/drawing/2014/main" id="{CDF4E5B8-8986-42BF-94BE-2BA3E7F226B3}"/>
              </a:ext>
            </a:extLst>
          </p:cNvPr>
          <p:cNvSpPr>
            <a:spLocks noChangeShapeType="1"/>
          </p:cNvSpPr>
          <p:nvPr/>
        </p:nvSpPr>
        <p:spPr bwMode="auto">
          <a:xfrm>
            <a:off x="4343400" y="0"/>
            <a:ext cx="0" cy="685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693255" name="Object 7">
            <a:extLst>
              <a:ext uri="{FF2B5EF4-FFF2-40B4-BE49-F238E27FC236}">
                <a16:creationId xmlns:a16="http://schemas.microsoft.com/office/drawing/2014/main" id="{D8CC0A27-789B-4A00-97D9-F69FB5FF4996}"/>
              </a:ext>
            </a:extLst>
          </p:cNvPr>
          <p:cNvGraphicFramePr>
            <a:graphicFrameLocks noChangeAspect="1"/>
          </p:cNvGraphicFramePr>
          <p:nvPr/>
        </p:nvGraphicFramePr>
        <p:xfrm>
          <a:off x="4876800" y="1295400"/>
          <a:ext cx="919163" cy="363538"/>
        </p:xfrm>
        <a:graphic>
          <a:graphicData uri="http://schemas.openxmlformats.org/presentationml/2006/ole">
            <mc:AlternateContent xmlns:mc="http://schemas.openxmlformats.org/markup-compatibility/2006">
              <mc:Choice xmlns:v="urn:schemas-microsoft-com:vml" Requires="v">
                <p:oleObj spid="_x0000_s693274" name="Equation" r:id="rId5" imgW="571320" imgH="228600" progId="Equation.3">
                  <p:embed/>
                </p:oleObj>
              </mc:Choice>
              <mc:Fallback>
                <p:oleObj name="Equation" r:id="rId5" imgW="57132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295400"/>
                        <a:ext cx="91916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3256" name="Object 8">
            <a:extLst>
              <a:ext uri="{FF2B5EF4-FFF2-40B4-BE49-F238E27FC236}">
                <a16:creationId xmlns:a16="http://schemas.microsoft.com/office/drawing/2014/main" id="{19F74015-6B94-456E-9F12-5AC247969727}"/>
              </a:ext>
            </a:extLst>
          </p:cNvPr>
          <p:cNvGraphicFramePr>
            <a:graphicFrameLocks noChangeAspect="1"/>
          </p:cNvGraphicFramePr>
          <p:nvPr/>
        </p:nvGraphicFramePr>
        <p:xfrm>
          <a:off x="4724400" y="1828800"/>
          <a:ext cx="1778000" cy="363538"/>
        </p:xfrm>
        <a:graphic>
          <a:graphicData uri="http://schemas.openxmlformats.org/presentationml/2006/ole">
            <mc:AlternateContent xmlns:mc="http://schemas.openxmlformats.org/markup-compatibility/2006">
              <mc:Choice xmlns:v="urn:schemas-microsoft-com:vml" Requires="v">
                <p:oleObj spid="_x0000_s693275" name="Equation" r:id="rId7" imgW="1104840" imgH="228600" progId="Equation.3">
                  <p:embed/>
                </p:oleObj>
              </mc:Choice>
              <mc:Fallback>
                <p:oleObj name="Equation" r:id="rId7" imgW="110484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1828800"/>
                        <a:ext cx="17780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3257" name="Object 9">
            <a:extLst>
              <a:ext uri="{FF2B5EF4-FFF2-40B4-BE49-F238E27FC236}">
                <a16:creationId xmlns:a16="http://schemas.microsoft.com/office/drawing/2014/main" id="{0796C882-2BA3-4CC6-8BA9-5E63926AD0A0}"/>
              </a:ext>
            </a:extLst>
          </p:cNvPr>
          <p:cNvGraphicFramePr>
            <a:graphicFrameLocks noChangeAspect="1"/>
          </p:cNvGraphicFramePr>
          <p:nvPr/>
        </p:nvGraphicFramePr>
        <p:xfrm>
          <a:off x="4724400" y="2286000"/>
          <a:ext cx="2533650" cy="766763"/>
        </p:xfrm>
        <a:graphic>
          <a:graphicData uri="http://schemas.openxmlformats.org/presentationml/2006/ole">
            <mc:AlternateContent xmlns:mc="http://schemas.openxmlformats.org/markup-compatibility/2006">
              <mc:Choice xmlns:v="urn:schemas-microsoft-com:vml" Requires="v">
                <p:oleObj spid="_x0000_s693276" name="Equation" r:id="rId9" imgW="1574640" imgH="482400" progId="Equation.3">
                  <p:embed/>
                </p:oleObj>
              </mc:Choice>
              <mc:Fallback>
                <p:oleObj name="Equation" r:id="rId9" imgW="1574640" imgH="4824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2286000"/>
                        <a:ext cx="2533650"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3258" name="Object 10">
            <a:extLst>
              <a:ext uri="{FF2B5EF4-FFF2-40B4-BE49-F238E27FC236}">
                <a16:creationId xmlns:a16="http://schemas.microsoft.com/office/drawing/2014/main" id="{3253FF51-1D31-4B43-9078-B63266242259}"/>
              </a:ext>
            </a:extLst>
          </p:cNvPr>
          <p:cNvGraphicFramePr>
            <a:graphicFrameLocks noChangeAspect="1"/>
          </p:cNvGraphicFramePr>
          <p:nvPr/>
        </p:nvGraphicFramePr>
        <p:xfrm>
          <a:off x="4540250" y="3230563"/>
          <a:ext cx="2901950" cy="706437"/>
        </p:xfrm>
        <a:graphic>
          <a:graphicData uri="http://schemas.openxmlformats.org/presentationml/2006/ole">
            <mc:AlternateContent xmlns:mc="http://schemas.openxmlformats.org/markup-compatibility/2006">
              <mc:Choice xmlns:v="urn:schemas-microsoft-com:vml" Requires="v">
                <p:oleObj spid="_x0000_s693277" name="Equation" r:id="rId11" imgW="1803240" imgH="444240" progId="Equation.3">
                  <p:embed/>
                </p:oleObj>
              </mc:Choice>
              <mc:Fallback>
                <p:oleObj name="Equation" r:id="rId11" imgW="1803240" imgH="44424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40250" y="3230563"/>
                        <a:ext cx="2901950"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3259" name="Object 11">
            <a:extLst>
              <a:ext uri="{FF2B5EF4-FFF2-40B4-BE49-F238E27FC236}">
                <a16:creationId xmlns:a16="http://schemas.microsoft.com/office/drawing/2014/main" id="{C1857F60-09B2-437B-BA39-79802990E242}"/>
              </a:ext>
            </a:extLst>
          </p:cNvPr>
          <p:cNvGraphicFramePr>
            <a:graphicFrameLocks noChangeAspect="1"/>
          </p:cNvGraphicFramePr>
          <p:nvPr/>
        </p:nvGraphicFramePr>
        <p:xfrm>
          <a:off x="4572000" y="4191000"/>
          <a:ext cx="4210050" cy="706438"/>
        </p:xfrm>
        <a:graphic>
          <a:graphicData uri="http://schemas.openxmlformats.org/presentationml/2006/ole">
            <mc:AlternateContent xmlns:mc="http://schemas.openxmlformats.org/markup-compatibility/2006">
              <mc:Choice xmlns:v="urn:schemas-microsoft-com:vml" Requires="v">
                <p:oleObj spid="_x0000_s693278" name="Equation" r:id="rId13" imgW="2616120" imgH="444240" progId="Equation.3">
                  <p:embed/>
                </p:oleObj>
              </mc:Choice>
              <mc:Fallback>
                <p:oleObj name="Equation" r:id="rId13" imgW="2616120" imgH="4442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4191000"/>
                        <a:ext cx="4210050"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3260" name="Rectangle 12">
            <a:extLst>
              <a:ext uri="{FF2B5EF4-FFF2-40B4-BE49-F238E27FC236}">
                <a16:creationId xmlns:a16="http://schemas.microsoft.com/office/drawing/2014/main" id="{AD9984E9-4758-4CF7-820A-078A9800D301}"/>
              </a:ext>
            </a:extLst>
          </p:cNvPr>
          <p:cNvSpPr>
            <a:spLocks noChangeArrowheads="1"/>
          </p:cNvSpPr>
          <p:nvPr/>
        </p:nvSpPr>
        <p:spPr bwMode="auto">
          <a:xfrm>
            <a:off x="3505200" y="5410200"/>
            <a:ext cx="1752600" cy="838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3261" name="Freeform 13">
            <a:extLst>
              <a:ext uri="{FF2B5EF4-FFF2-40B4-BE49-F238E27FC236}">
                <a16:creationId xmlns:a16="http://schemas.microsoft.com/office/drawing/2014/main" id="{F07F2F8E-F188-4FBD-9FF7-685D38ABAEC7}"/>
              </a:ext>
            </a:extLst>
          </p:cNvPr>
          <p:cNvSpPr>
            <a:spLocks/>
          </p:cNvSpPr>
          <p:nvPr/>
        </p:nvSpPr>
        <p:spPr bwMode="auto">
          <a:xfrm>
            <a:off x="1768475" y="4589463"/>
            <a:ext cx="3743325" cy="1154112"/>
          </a:xfrm>
          <a:custGeom>
            <a:avLst/>
            <a:gdLst>
              <a:gd name="T0" fmla="*/ 0 w 2358"/>
              <a:gd name="T1" fmla="*/ 0 h 727"/>
              <a:gd name="T2" fmla="*/ 130 w 2358"/>
              <a:gd name="T3" fmla="*/ 167 h 727"/>
              <a:gd name="T4" fmla="*/ 264 w 2358"/>
              <a:gd name="T5" fmla="*/ 274 h 727"/>
              <a:gd name="T6" fmla="*/ 436 w 2358"/>
              <a:gd name="T7" fmla="*/ 404 h 727"/>
              <a:gd name="T8" fmla="*/ 652 w 2358"/>
              <a:gd name="T9" fmla="*/ 490 h 727"/>
              <a:gd name="T10" fmla="*/ 759 w 2358"/>
              <a:gd name="T11" fmla="*/ 538 h 727"/>
              <a:gd name="T12" fmla="*/ 905 w 2358"/>
              <a:gd name="T13" fmla="*/ 592 h 727"/>
              <a:gd name="T14" fmla="*/ 1007 w 2358"/>
              <a:gd name="T15" fmla="*/ 624 h 727"/>
              <a:gd name="T16" fmla="*/ 1265 w 2358"/>
              <a:gd name="T17" fmla="*/ 683 h 727"/>
              <a:gd name="T18" fmla="*/ 1513 w 2358"/>
              <a:gd name="T19" fmla="*/ 716 h 727"/>
              <a:gd name="T20" fmla="*/ 1782 w 2358"/>
              <a:gd name="T21" fmla="*/ 721 h 727"/>
              <a:gd name="T22" fmla="*/ 1890 w 2358"/>
              <a:gd name="T23" fmla="*/ 700 h 727"/>
              <a:gd name="T24" fmla="*/ 1965 w 2358"/>
              <a:gd name="T25" fmla="*/ 683 h 727"/>
              <a:gd name="T26" fmla="*/ 2073 w 2358"/>
              <a:gd name="T27" fmla="*/ 646 h 727"/>
              <a:gd name="T28" fmla="*/ 2154 w 2358"/>
              <a:gd name="T29" fmla="*/ 613 h 727"/>
              <a:gd name="T30" fmla="*/ 2283 w 2358"/>
              <a:gd name="T31" fmla="*/ 490 h 727"/>
              <a:gd name="T32" fmla="*/ 2310 w 2358"/>
              <a:gd name="T33" fmla="*/ 447 h 727"/>
              <a:gd name="T34" fmla="*/ 2326 w 2358"/>
              <a:gd name="T35" fmla="*/ 404 h 727"/>
              <a:gd name="T36" fmla="*/ 2358 w 2358"/>
              <a:gd name="T37" fmla="*/ 124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58" h="727">
                <a:moveTo>
                  <a:pt x="0" y="0"/>
                </a:moveTo>
                <a:cubicBezTo>
                  <a:pt x="21" y="57"/>
                  <a:pt x="80" y="135"/>
                  <a:pt x="130" y="167"/>
                </a:cubicBezTo>
                <a:cubicBezTo>
                  <a:pt x="160" y="216"/>
                  <a:pt x="217" y="244"/>
                  <a:pt x="264" y="274"/>
                </a:cubicBezTo>
                <a:cubicBezTo>
                  <a:pt x="325" y="312"/>
                  <a:pt x="377" y="363"/>
                  <a:pt x="436" y="404"/>
                </a:cubicBezTo>
                <a:cubicBezTo>
                  <a:pt x="493" y="444"/>
                  <a:pt x="584" y="475"/>
                  <a:pt x="652" y="490"/>
                </a:cubicBezTo>
                <a:cubicBezTo>
                  <a:pt x="686" y="507"/>
                  <a:pt x="722" y="527"/>
                  <a:pt x="759" y="538"/>
                </a:cubicBezTo>
                <a:cubicBezTo>
                  <a:pt x="800" y="566"/>
                  <a:pt x="857" y="580"/>
                  <a:pt x="905" y="592"/>
                </a:cubicBezTo>
                <a:cubicBezTo>
                  <a:pt x="939" y="601"/>
                  <a:pt x="973" y="616"/>
                  <a:pt x="1007" y="624"/>
                </a:cubicBezTo>
                <a:cubicBezTo>
                  <a:pt x="1093" y="644"/>
                  <a:pt x="1179" y="663"/>
                  <a:pt x="1265" y="683"/>
                </a:cubicBezTo>
                <a:cubicBezTo>
                  <a:pt x="1331" y="726"/>
                  <a:pt x="1448" y="713"/>
                  <a:pt x="1513" y="716"/>
                </a:cubicBezTo>
                <a:cubicBezTo>
                  <a:pt x="1607" y="727"/>
                  <a:pt x="1682" y="724"/>
                  <a:pt x="1782" y="721"/>
                </a:cubicBezTo>
                <a:cubicBezTo>
                  <a:pt x="1817" y="710"/>
                  <a:pt x="1854" y="707"/>
                  <a:pt x="1890" y="700"/>
                </a:cubicBezTo>
                <a:cubicBezTo>
                  <a:pt x="1914" y="691"/>
                  <a:pt x="1940" y="690"/>
                  <a:pt x="1965" y="683"/>
                </a:cubicBezTo>
                <a:cubicBezTo>
                  <a:pt x="2002" y="673"/>
                  <a:pt x="2037" y="657"/>
                  <a:pt x="2073" y="646"/>
                </a:cubicBezTo>
                <a:cubicBezTo>
                  <a:pt x="2096" y="630"/>
                  <a:pt x="2127" y="620"/>
                  <a:pt x="2154" y="613"/>
                </a:cubicBezTo>
                <a:cubicBezTo>
                  <a:pt x="2207" y="578"/>
                  <a:pt x="2248" y="545"/>
                  <a:pt x="2283" y="490"/>
                </a:cubicBezTo>
                <a:cubicBezTo>
                  <a:pt x="2292" y="476"/>
                  <a:pt x="2303" y="462"/>
                  <a:pt x="2310" y="447"/>
                </a:cubicBezTo>
                <a:cubicBezTo>
                  <a:pt x="2316" y="433"/>
                  <a:pt x="2326" y="404"/>
                  <a:pt x="2326" y="404"/>
                </a:cubicBezTo>
                <a:cubicBezTo>
                  <a:pt x="2331" y="311"/>
                  <a:pt x="2358" y="216"/>
                  <a:pt x="2358" y="124"/>
                </a:cubicBezTo>
              </a:path>
            </a:pathLst>
          </a:custGeom>
          <a:noFill/>
          <a:ln w="381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93262" name="Freeform 14">
            <a:extLst>
              <a:ext uri="{FF2B5EF4-FFF2-40B4-BE49-F238E27FC236}">
                <a16:creationId xmlns:a16="http://schemas.microsoft.com/office/drawing/2014/main" id="{15E38834-4652-4B95-B41F-DFFCC9F7FAA6}"/>
              </a:ext>
            </a:extLst>
          </p:cNvPr>
          <p:cNvSpPr>
            <a:spLocks/>
          </p:cNvSpPr>
          <p:nvPr/>
        </p:nvSpPr>
        <p:spPr bwMode="auto">
          <a:xfrm>
            <a:off x="1676400" y="4648200"/>
            <a:ext cx="3886200" cy="1201738"/>
          </a:xfrm>
          <a:custGeom>
            <a:avLst/>
            <a:gdLst>
              <a:gd name="T0" fmla="*/ 0 w 2358"/>
              <a:gd name="T1" fmla="*/ 0 h 727"/>
              <a:gd name="T2" fmla="*/ 130 w 2358"/>
              <a:gd name="T3" fmla="*/ 167 h 727"/>
              <a:gd name="T4" fmla="*/ 264 w 2358"/>
              <a:gd name="T5" fmla="*/ 274 h 727"/>
              <a:gd name="T6" fmla="*/ 436 w 2358"/>
              <a:gd name="T7" fmla="*/ 404 h 727"/>
              <a:gd name="T8" fmla="*/ 652 w 2358"/>
              <a:gd name="T9" fmla="*/ 490 h 727"/>
              <a:gd name="T10" fmla="*/ 759 w 2358"/>
              <a:gd name="T11" fmla="*/ 538 h 727"/>
              <a:gd name="T12" fmla="*/ 905 w 2358"/>
              <a:gd name="T13" fmla="*/ 592 h 727"/>
              <a:gd name="T14" fmla="*/ 1007 w 2358"/>
              <a:gd name="T15" fmla="*/ 624 h 727"/>
              <a:gd name="T16" fmla="*/ 1265 w 2358"/>
              <a:gd name="T17" fmla="*/ 683 h 727"/>
              <a:gd name="T18" fmla="*/ 1513 w 2358"/>
              <a:gd name="T19" fmla="*/ 716 h 727"/>
              <a:gd name="T20" fmla="*/ 1782 w 2358"/>
              <a:gd name="T21" fmla="*/ 721 h 727"/>
              <a:gd name="T22" fmla="*/ 1890 w 2358"/>
              <a:gd name="T23" fmla="*/ 700 h 727"/>
              <a:gd name="T24" fmla="*/ 1965 w 2358"/>
              <a:gd name="T25" fmla="*/ 683 h 727"/>
              <a:gd name="T26" fmla="*/ 2073 w 2358"/>
              <a:gd name="T27" fmla="*/ 646 h 727"/>
              <a:gd name="T28" fmla="*/ 2154 w 2358"/>
              <a:gd name="T29" fmla="*/ 613 h 727"/>
              <a:gd name="T30" fmla="*/ 2283 w 2358"/>
              <a:gd name="T31" fmla="*/ 490 h 727"/>
              <a:gd name="T32" fmla="*/ 2310 w 2358"/>
              <a:gd name="T33" fmla="*/ 447 h 727"/>
              <a:gd name="T34" fmla="*/ 2326 w 2358"/>
              <a:gd name="T35" fmla="*/ 404 h 727"/>
              <a:gd name="T36" fmla="*/ 2358 w 2358"/>
              <a:gd name="T37" fmla="*/ 124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58" h="727">
                <a:moveTo>
                  <a:pt x="0" y="0"/>
                </a:moveTo>
                <a:cubicBezTo>
                  <a:pt x="21" y="57"/>
                  <a:pt x="80" y="135"/>
                  <a:pt x="130" y="167"/>
                </a:cubicBezTo>
                <a:cubicBezTo>
                  <a:pt x="160" y="216"/>
                  <a:pt x="217" y="244"/>
                  <a:pt x="264" y="274"/>
                </a:cubicBezTo>
                <a:cubicBezTo>
                  <a:pt x="325" y="312"/>
                  <a:pt x="377" y="363"/>
                  <a:pt x="436" y="404"/>
                </a:cubicBezTo>
                <a:cubicBezTo>
                  <a:pt x="493" y="444"/>
                  <a:pt x="584" y="475"/>
                  <a:pt x="652" y="490"/>
                </a:cubicBezTo>
                <a:cubicBezTo>
                  <a:pt x="686" y="507"/>
                  <a:pt x="722" y="527"/>
                  <a:pt x="759" y="538"/>
                </a:cubicBezTo>
                <a:cubicBezTo>
                  <a:pt x="800" y="566"/>
                  <a:pt x="857" y="580"/>
                  <a:pt x="905" y="592"/>
                </a:cubicBezTo>
                <a:cubicBezTo>
                  <a:pt x="939" y="601"/>
                  <a:pt x="973" y="616"/>
                  <a:pt x="1007" y="624"/>
                </a:cubicBezTo>
                <a:cubicBezTo>
                  <a:pt x="1093" y="644"/>
                  <a:pt x="1179" y="663"/>
                  <a:pt x="1265" y="683"/>
                </a:cubicBezTo>
                <a:cubicBezTo>
                  <a:pt x="1331" y="726"/>
                  <a:pt x="1448" y="713"/>
                  <a:pt x="1513" y="716"/>
                </a:cubicBezTo>
                <a:cubicBezTo>
                  <a:pt x="1607" y="727"/>
                  <a:pt x="1682" y="724"/>
                  <a:pt x="1782" y="721"/>
                </a:cubicBezTo>
                <a:cubicBezTo>
                  <a:pt x="1817" y="710"/>
                  <a:pt x="1854" y="707"/>
                  <a:pt x="1890" y="700"/>
                </a:cubicBezTo>
                <a:cubicBezTo>
                  <a:pt x="1914" y="691"/>
                  <a:pt x="1940" y="690"/>
                  <a:pt x="1965" y="683"/>
                </a:cubicBezTo>
                <a:cubicBezTo>
                  <a:pt x="2002" y="673"/>
                  <a:pt x="2037" y="657"/>
                  <a:pt x="2073" y="646"/>
                </a:cubicBezTo>
                <a:cubicBezTo>
                  <a:pt x="2096" y="630"/>
                  <a:pt x="2127" y="620"/>
                  <a:pt x="2154" y="613"/>
                </a:cubicBezTo>
                <a:cubicBezTo>
                  <a:pt x="2207" y="578"/>
                  <a:pt x="2248" y="545"/>
                  <a:pt x="2283" y="490"/>
                </a:cubicBezTo>
                <a:cubicBezTo>
                  <a:pt x="2292" y="476"/>
                  <a:pt x="2303" y="462"/>
                  <a:pt x="2310" y="447"/>
                </a:cubicBezTo>
                <a:cubicBezTo>
                  <a:pt x="2316" y="433"/>
                  <a:pt x="2326" y="404"/>
                  <a:pt x="2326" y="404"/>
                </a:cubicBezTo>
                <a:cubicBezTo>
                  <a:pt x="2331" y="311"/>
                  <a:pt x="2358" y="216"/>
                  <a:pt x="2358" y="124"/>
                </a:cubicBezTo>
              </a:path>
            </a:pathLst>
          </a:custGeom>
          <a:noFill/>
          <a:ln w="381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93263" name="Text Box 15">
            <a:extLst>
              <a:ext uri="{FF2B5EF4-FFF2-40B4-BE49-F238E27FC236}">
                <a16:creationId xmlns:a16="http://schemas.microsoft.com/office/drawing/2014/main" id="{87039A6B-1EC3-48BA-9360-0804E124EE84}"/>
              </a:ext>
            </a:extLst>
          </p:cNvPr>
          <p:cNvSpPr txBox="1">
            <a:spLocks noChangeArrowheads="1"/>
          </p:cNvSpPr>
          <p:nvPr/>
        </p:nvSpPr>
        <p:spPr bwMode="auto">
          <a:xfrm>
            <a:off x="5562600" y="5105400"/>
            <a:ext cx="3124200"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hlink"/>
                </a:solidFill>
              </a:rPr>
              <a:t>They’re the same!</a:t>
            </a:r>
          </a:p>
          <a:p>
            <a:r>
              <a:rPr lang="en-US" altLang="en-US">
                <a:solidFill>
                  <a:schemeClr val="folHlink"/>
                </a:solidFill>
              </a:rPr>
              <a:t>And </a:t>
            </a:r>
            <a:r>
              <a:rPr lang="en-US" altLang="en-US">
                <a:solidFill>
                  <a:srgbClr val="990099"/>
                </a:solidFill>
              </a:rPr>
              <a:t>this</a:t>
            </a:r>
            <a:r>
              <a:rPr lang="en-US" altLang="en-US">
                <a:solidFill>
                  <a:schemeClr val="folHlink"/>
                </a:solidFill>
              </a:rPr>
              <a:t> is only O(m) to compute!</a:t>
            </a:r>
          </a:p>
        </p:txBody>
      </p:sp>
      <p:sp>
        <p:nvSpPr>
          <p:cNvPr id="693264" name="Freeform 16">
            <a:extLst>
              <a:ext uri="{FF2B5EF4-FFF2-40B4-BE49-F238E27FC236}">
                <a16:creationId xmlns:a16="http://schemas.microsoft.com/office/drawing/2014/main" id="{6B9D5DA1-F844-40DA-A804-343F76F3822F}"/>
              </a:ext>
            </a:extLst>
          </p:cNvPr>
          <p:cNvSpPr>
            <a:spLocks/>
          </p:cNvSpPr>
          <p:nvPr/>
        </p:nvSpPr>
        <p:spPr bwMode="auto">
          <a:xfrm>
            <a:off x="5726113" y="1581150"/>
            <a:ext cx="3060700" cy="4084638"/>
          </a:xfrm>
          <a:custGeom>
            <a:avLst/>
            <a:gdLst>
              <a:gd name="T0" fmla="*/ 484 w 1928"/>
              <a:gd name="T1" fmla="*/ 2573 h 2573"/>
              <a:gd name="T2" fmla="*/ 576 w 1928"/>
              <a:gd name="T3" fmla="*/ 2525 h 2573"/>
              <a:gd name="T4" fmla="*/ 721 w 1928"/>
              <a:gd name="T5" fmla="*/ 2503 h 2573"/>
              <a:gd name="T6" fmla="*/ 1243 w 1928"/>
              <a:gd name="T7" fmla="*/ 2508 h 2573"/>
              <a:gd name="T8" fmla="*/ 1690 w 1928"/>
              <a:gd name="T9" fmla="*/ 2363 h 2573"/>
              <a:gd name="T10" fmla="*/ 1857 w 1928"/>
              <a:gd name="T11" fmla="*/ 2159 h 2573"/>
              <a:gd name="T12" fmla="*/ 1884 w 1928"/>
              <a:gd name="T13" fmla="*/ 2105 h 2573"/>
              <a:gd name="T14" fmla="*/ 1900 w 1928"/>
              <a:gd name="T15" fmla="*/ 2056 h 2573"/>
              <a:gd name="T16" fmla="*/ 1911 w 1928"/>
              <a:gd name="T17" fmla="*/ 2019 h 2573"/>
              <a:gd name="T18" fmla="*/ 1916 w 1928"/>
              <a:gd name="T19" fmla="*/ 1771 h 2573"/>
              <a:gd name="T20" fmla="*/ 1868 w 1928"/>
              <a:gd name="T21" fmla="*/ 1599 h 2573"/>
              <a:gd name="T22" fmla="*/ 1760 w 1928"/>
              <a:gd name="T23" fmla="*/ 1362 h 2573"/>
              <a:gd name="T24" fmla="*/ 1738 w 1928"/>
              <a:gd name="T25" fmla="*/ 1330 h 2573"/>
              <a:gd name="T26" fmla="*/ 1712 w 1928"/>
              <a:gd name="T27" fmla="*/ 1286 h 2573"/>
              <a:gd name="T28" fmla="*/ 1679 w 1928"/>
              <a:gd name="T29" fmla="*/ 1249 h 2573"/>
              <a:gd name="T30" fmla="*/ 1529 w 1928"/>
              <a:gd name="T31" fmla="*/ 1055 h 2573"/>
              <a:gd name="T32" fmla="*/ 1432 w 1928"/>
              <a:gd name="T33" fmla="*/ 942 h 2573"/>
              <a:gd name="T34" fmla="*/ 1362 w 1928"/>
              <a:gd name="T35" fmla="*/ 861 h 2573"/>
              <a:gd name="T36" fmla="*/ 1324 w 1928"/>
              <a:gd name="T37" fmla="*/ 824 h 2573"/>
              <a:gd name="T38" fmla="*/ 1206 w 1928"/>
              <a:gd name="T39" fmla="*/ 678 h 2573"/>
              <a:gd name="T40" fmla="*/ 947 w 1928"/>
              <a:gd name="T41" fmla="*/ 490 h 2573"/>
              <a:gd name="T42" fmla="*/ 796 w 1928"/>
              <a:gd name="T43" fmla="*/ 382 h 2573"/>
              <a:gd name="T44" fmla="*/ 743 w 1928"/>
              <a:gd name="T45" fmla="*/ 350 h 2573"/>
              <a:gd name="T46" fmla="*/ 403 w 1928"/>
              <a:gd name="T47" fmla="*/ 188 h 2573"/>
              <a:gd name="T48" fmla="*/ 301 w 1928"/>
              <a:gd name="T49" fmla="*/ 129 h 2573"/>
              <a:gd name="T50" fmla="*/ 215 w 1928"/>
              <a:gd name="T51" fmla="*/ 91 h 2573"/>
              <a:gd name="T52" fmla="*/ 161 w 1928"/>
              <a:gd name="T53" fmla="*/ 70 h 2573"/>
              <a:gd name="T54" fmla="*/ 0 w 1928"/>
              <a:gd name="T55" fmla="*/ 0 h 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28" h="2573">
                <a:moveTo>
                  <a:pt x="484" y="2573"/>
                </a:moveTo>
                <a:cubicBezTo>
                  <a:pt x="515" y="2558"/>
                  <a:pt x="545" y="2539"/>
                  <a:pt x="576" y="2525"/>
                </a:cubicBezTo>
                <a:cubicBezTo>
                  <a:pt x="619" y="2507"/>
                  <a:pt x="676" y="2507"/>
                  <a:pt x="721" y="2503"/>
                </a:cubicBezTo>
                <a:cubicBezTo>
                  <a:pt x="904" y="2508"/>
                  <a:pt x="1054" y="2512"/>
                  <a:pt x="1243" y="2508"/>
                </a:cubicBezTo>
                <a:cubicBezTo>
                  <a:pt x="1372" y="2497"/>
                  <a:pt x="1590" y="2458"/>
                  <a:pt x="1690" y="2363"/>
                </a:cubicBezTo>
                <a:cubicBezTo>
                  <a:pt x="1754" y="2302"/>
                  <a:pt x="1807" y="2232"/>
                  <a:pt x="1857" y="2159"/>
                </a:cubicBezTo>
                <a:cubicBezTo>
                  <a:pt x="1863" y="2139"/>
                  <a:pt x="1874" y="2124"/>
                  <a:pt x="1884" y="2105"/>
                </a:cubicBezTo>
                <a:cubicBezTo>
                  <a:pt x="1895" y="2047"/>
                  <a:pt x="1881" y="2107"/>
                  <a:pt x="1900" y="2056"/>
                </a:cubicBezTo>
                <a:cubicBezTo>
                  <a:pt x="1904" y="2044"/>
                  <a:pt x="1911" y="2019"/>
                  <a:pt x="1911" y="2019"/>
                </a:cubicBezTo>
                <a:cubicBezTo>
                  <a:pt x="1927" y="1902"/>
                  <a:pt x="1928" y="1926"/>
                  <a:pt x="1916" y="1771"/>
                </a:cubicBezTo>
                <a:cubicBezTo>
                  <a:pt x="1911" y="1714"/>
                  <a:pt x="1889" y="1652"/>
                  <a:pt x="1868" y="1599"/>
                </a:cubicBezTo>
                <a:cubicBezTo>
                  <a:pt x="1834" y="1516"/>
                  <a:pt x="1811" y="1437"/>
                  <a:pt x="1760" y="1362"/>
                </a:cubicBezTo>
                <a:cubicBezTo>
                  <a:pt x="1749" y="1326"/>
                  <a:pt x="1764" y="1367"/>
                  <a:pt x="1738" y="1330"/>
                </a:cubicBezTo>
                <a:cubicBezTo>
                  <a:pt x="1728" y="1316"/>
                  <a:pt x="1724" y="1298"/>
                  <a:pt x="1712" y="1286"/>
                </a:cubicBezTo>
                <a:cubicBezTo>
                  <a:pt x="1693" y="1268"/>
                  <a:pt x="1695" y="1272"/>
                  <a:pt x="1679" y="1249"/>
                </a:cubicBezTo>
                <a:cubicBezTo>
                  <a:pt x="1632" y="1182"/>
                  <a:pt x="1588" y="1114"/>
                  <a:pt x="1529" y="1055"/>
                </a:cubicBezTo>
                <a:cubicBezTo>
                  <a:pt x="1494" y="1020"/>
                  <a:pt x="1465" y="979"/>
                  <a:pt x="1432" y="942"/>
                </a:cubicBezTo>
                <a:cubicBezTo>
                  <a:pt x="1405" y="911"/>
                  <a:pt x="1385" y="896"/>
                  <a:pt x="1362" y="861"/>
                </a:cubicBezTo>
                <a:cubicBezTo>
                  <a:pt x="1352" y="846"/>
                  <a:pt x="1334" y="839"/>
                  <a:pt x="1324" y="824"/>
                </a:cubicBezTo>
                <a:cubicBezTo>
                  <a:pt x="1290" y="773"/>
                  <a:pt x="1253" y="718"/>
                  <a:pt x="1206" y="678"/>
                </a:cubicBezTo>
                <a:cubicBezTo>
                  <a:pt x="1125" y="609"/>
                  <a:pt x="1031" y="556"/>
                  <a:pt x="947" y="490"/>
                </a:cubicBezTo>
                <a:cubicBezTo>
                  <a:pt x="899" y="452"/>
                  <a:pt x="846" y="419"/>
                  <a:pt x="796" y="382"/>
                </a:cubicBezTo>
                <a:cubicBezTo>
                  <a:pt x="777" y="368"/>
                  <a:pt x="766" y="357"/>
                  <a:pt x="743" y="350"/>
                </a:cubicBezTo>
                <a:cubicBezTo>
                  <a:pt x="638" y="280"/>
                  <a:pt x="518" y="237"/>
                  <a:pt x="403" y="188"/>
                </a:cubicBezTo>
                <a:cubicBezTo>
                  <a:pt x="367" y="173"/>
                  <a:pt x="339" y="141"/>
                  <a:pt x="301" y="129"/>
                </a:cubicBezTo>
                <a:cubicBezTo>
                  <a:pt x="271" y="109"/>
                  <a:pt x="250" y="101"/>
                  <a:pt x="215" y="91"/>
                </a:cubicBezTo>
                <a:cubicBezTo>
                  <a:pt x="197" y="80"/>
                  <a:pt x="180" y="78"/>
                  <a:pt x="161" y="70"/>
                </a:cubicBezTo>
                <a:cubicBezTo>
                  <a:pt x="108" y="47"/>
                  <a:pt x="52" y="26"/>
                  <a:pt x="0" y="0"/>
                </a:cubicBezTo>
              </a:path>
            </a:pathLst>
          </a:custGeom>
          <a:noFill/>
          <a:ln w="38100" cap="flat" cmpd="sng">
            <a:solidFill>
              <a:srgbClr val="990099"/>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693265" name="Object 17">
            <a:extLst>
              <a:ext uri="{FF2B5EF4-FFF2-40B4-BE49-F238E27FC236}">
                <a16:creationId xmlns:a16="http://schemas.microsoft.com/office/drawing/2014/main" id="{0C75CC18-9DAF-4E76-9D3F-D3EB1D1BBB02}"/>
              </a:ext>
            </a:extLst>
          </p:cNvPr>
          <p:cNvGraphicFramePr>
            <a:graphicFrameLocks noChangeAspect="1"/>
          </p:cNvGraphicFramePr>
          <p:nvPr/>
        </p:nvGraphicFramePr>
        <p:xfrm>
          <a:off x="212725" y="3505200"/>
          <a:ext cx="3841750" cy="708025"/>
        </p:xfrm>
        <a:graphic>
          <a:graphicData uri="http://schemas.openxmlformats.org/presentationml/2006/ole">
            <mc:AlternateContent xmlns:mc="http://schemas.openxmlformats.org/markup-compatibility/2006">
              <mc:Choice xmlns:v="urn:schemas-microsoft-com:vml" Requires="v">
                <p:oleObj spid="_x0000_s693279" name="Equation" r:id="rId15" imgW="2387520" imgH="444240" progId="Equation.3">
                  <p:embed/>
                </p:oleObj>
              </mc:Choice>
              <mc:Fallback>
                <p:oleObj name="Equation" r:id="rId15" imgW="2387520" imgH="44424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725" y="3505200"/>
                        <a:ext cx="384175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
            <a:extLst>
              <a:ext uri="{FF2B5EF4-FFF2-40B4-BE49-F238E27FC236}">
                <a16:creationId xmlns:a16="http://schemas.microsoft.com/office/drawing/2014/main" id="{BE1CBFA8-65B8-4C80-BB82-E9E0C3EF139F}"/>
              </a:ext>
            </a:extLst>
          </p:cNvPr>
          <p:cNvSpPr>
            <a:spLocks noGrp="1"/>
          </p:cNvSpPr>
          <p:nvPr>
            <p:ph type="ftr" sz="quarter" idx="10"/>
          </p:nvPr>
        </p:nvSpPr>
        <p:spPr/>
        <p:txBody>
          <a:bodyPr/>
          <a:lstStyle/>
          <a:p>
            <a:r>
              <a:rPr lang="en-US" altLang="en-US"/>
              <a:t>Copyright © 2001, 2003, Andrew W. Moore</a:t>
            </a:r>
          </a:p>
        </p:txBody>
      </p:sp>
      <p:sp>
        <p:nvSpPr>
          <p:cNvPr id="690178" name="Rectangle 2">
            <a:extLst>
              <a:ext uri="{FF2B5EF4-FFF2-40B4-BE49-F238E27FC236}">
                <a16:creationId xmlns:a16="http://schemas.microsoft.com/office/drawing/2014/main" id="{E535D45B-EBBB-4AE1-85F3-2FCE44D2CDD3}"/>
              </a:ext>
            </a:extLst>
          </p:cNvPr>
          <p:cNvSpPr>
            <a:spLocks noGrp="1" noChangeArrowheads="1"/>
          </p:cNvSpPr>
          <p:nvPr>
            <p:ph type="title"/>
          </p:nvPr>
        </p:nvSpPr>
        <p:spPr/>
        <p:txBody>
          <a:bodyPr/>
          <a:lstStyle/>
          <a:p>
            <a:r>
              <a:rPr lang="en-US" altLang="en-US" sz="4000"/>
              <a:t>QP with Quadratic basis functions</a:t>
            </a:r>
          </a:p>
        </p:txBody>
      </p:sp>
      <p:sp>
        <p:nvSpPr>
          <p:cNvPr id="690181" name="Text Box 5">
            <a:extLst>
              <a:ext uri="{FF2B5EF4-FFF2-40B4-BE49-F238E27FC236}">
                <a16:creationId xmlns:a16="http://schemas.microsoft.com/office/drawing/2014/main" id="{DDA42C14-1A2F-4F40-9F67-ADF7349E2A14}"/>
              </a:ext>
            </a:extLst>
          </p:cNvPr>
          <p:cNvSpPr txBox="1">
            <a:spLocks noChangeArrowheads="1"/>
          </p:cNvSpPr>
          <p:nvPr/>
        </p:nvSpPr>
        <p:spPr bwMode="auto">
          <a:xfrm>
            <a:off x="4572000" y="1066800"/>
            <a:ext cx="11350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t>where</a:t>
            </a:r>
          </a:p>
        </p:txBody>
      </p:sp>
      <p:graphicFrame>
        <p:nvGraphicFramePr>
          <p:cNvPr id="690182" name="Object 6">
            <a:extLst>
              <a:ext uri="{FF2B5EF4-FFF2-40B4-BE49-F238E27FC236}">
                <a16:creationId xmlns:a16="http://schemas.microsoft.com/office/drawing/2014/main" id="{F50336BC-117C-4EE5-85C6-149511D95BD1}"/>
              </a:ext>
            </a:extLst>
          </p:cNvPr>
          <p:cNvGraphicFramePr>
            <a:graphicFrameLocks noChangeAspect="1"/>
          </p:cNvGraphicFramePr>
          <p:nvPr/>
        </p:nvGraphicFramePr>
        <p:xfrm>
          <a:off x="5407025" y="987425"/>
          <a:ext cx="3746500" cy="557213"/>
        </p:xfrm>
        <a:graphic>
          <a:graphicData uri="http://schemas.openxmlformats.org/presentationml/2006/ole">
            <mc:AlternateContent xmlns:mc="http://schemas.openxmlformats.org/markup-compatibility/2006">
              <mc:Choice xmlns:v="urn:schemas-microsoft-com:vml" Requires="v">
                <p:oleObj spid="_x0000_s690206" name="Equation" r:id="rId3" imgW="1536480" imgH="228600" progId="Equation.3">
                  <p:embed/>
                </p:oleObj>
              </mc:Choice>
              <mc:Fallback>
                <p:oleObj name="Equation" r:id="rId3" imgW="15364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025" y="987425"/>
                        <a:ext cx="37465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0183" name="Text Box 7">
            <a:extLst>
              <a:ext uri="{FF2B5EF4-FFF2-40B4-BE49-F238E27FC236}">
                <a16:creationId xmlns:a16="http://schemas.microsoft.com/office/drawing/2014/main" id="{ECC30C6B-8D03-476C-822B-A7D99094201A}"/>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690184" name="Object 8">
            <a:extLst>
              <a:ext uri="{FF2B5EF4-FFF2-40B4-BE49-F238E27FC236}">
                <a16:creationId xmlns:a16="http://schemas.microsoft.com/office/drawing/2014/main" id="{8C254D6F-3067-4CC5-99E5-345245D70397}"/>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690207" name="Equation" r:id="rId5" imgW="1002960" imgH="228600" progId="Equation.3">
                  <p:embed/>
                </p:oleObj>
              </mc:Choice>
              <mc:Fallback>
                <p:oleObj name="Equation" r:id="rId5" imgW="100296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0185" name="Rectangle 9">
            <a:extLst>
              <a:ext uri="{FF2B5EF4-FFF2-40B4-BE49-F238E27FC236}">
                <a16:creationId xmlns:a16="http://schemas.microsoft.com/office/drawing/2014/main" id="{006786F0-DEC7-42F5-9B16-994323CF9F93}"/>
              </a:ext>
            </a:extLst>
          </p:cNvPr>
          <p:cNvSpPr>
            <a:spLocks noChangeArrowheads="1"/>
          </p:cNvSpPr>
          <p:nvPr/>
        </p:nvSpPr>
        <p:spPr bwMode="auto">
          <a:xfrm>
            <a:off x="76200" y="762000"/>
            <a:ext cx="8991600"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0186" name="Text Box 10">
            <a:extLst>
              <a:ext uri="{FF2B5EF4-FFF2-40B4-BE49-F238E27FC236}">
                <a16:creationId xmlns:a16="http://schemas.microsoft.com/office/drawing/2014/main" id="{FAEDF4F2-6DDC-4C89-8F4E-E49CC3A9D076}"/>
              </a:ext>
            </a:extLst>
          </p:cNvPr>
          <p:cNvSpPr txBox="1">
            <a:spLocks noChangeArrowheads="1"/>
          </p:cNvSpPr>
          <p:nvPr/>
        </p:nvSpPr>
        <p:spPr bwMode="auto">
          <a:xfrm>
            <a:off x="176213" y="3305175"/>
            <a:ext cx="2203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690188" name="Object 12">
            <a:extLst>
              <a:ext uri="{FF2B5EF4-FFF2-40B4-BE49-F238E27FC236}">
                <a16:creationId xmlns:a16="http://schemas.microsoft.com/office/drawing/2014/main" id="{85C46EB0-E80A-4ADB-B679-EA08D67F7B9B}"/>
              </a:ext>
            </a:extLst>
          </p:cNvPr>
          <p:cNvGraphicFramePr>
            <a:graphicFrameLocks noChangeAspect="1"/>
          </p:cNvGraphicFramePr>
          <p:nvPr/>
        </p:nvGraphicFramePr>
        <p:xfrm>
          <a:off x="196850" y="5010150"/>
          <a:ext cx="4643438" cy="1301750"/>
        </p:xfrm>
        <a:graphic>
          <a:graphicData uri="http://schemas.openxmlformats.org/presentationml/2006/ole">
            <mc:AlternateContent xmlns:mc="http://schemas.openxmlformats.org/markup-compatibility/2006">
              <mc:Choice xmlns:v="urn:schemas-microsoft-com:vml" Requires="v">
                <p:oleObj spid="_x0000_s690208" name="Equation" r:id="rId7" imgW="1434960" imgH="533160" progId="Equation.3">
                  <p:embed/>
                </p:oleObj>
              </mc:Choice>
              <mc:Fallback>
                <p:oleObj name="Equation" r:id="rId7" imgW="1434960" imgH="53316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50" y="5010150"/>
                        <a:ext cx="4643438"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0189" name="Rectangle 13">
            <a:extLst>
              <a:ext uri="{FF2B5EF4-FFF2-40B4-BE49-F238E27FC236}">
                <a16:creationId xmlns:a16="http://schemas.microsoft.com/office/drawing/2014/main" id="{AEB196AA-ED40-4A2B-89B2-265FA9E39E7A}"/>
              </a:ext>
            </a:extLst>
          </p:cNvPr>
          <p:cNvSpPr>
            <a:spLocks noChangeArrowheads="1"/>
          </p:cNvSpPr>
          <p:nvPr/>
        </p:nvSpPr>
        <p:spPr bwMode="auto">
          <a:xfrm>
            <a:off x="187325" y="3317875"/>
            <a:ext cx="4606925" cy="3035300"/>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0190" name="Rectangle 14">
            <a:extLst>
              <a:ext uri="{FF2B5EF4-FFF2-40B4-BE49-F238E27FC236}">
                <a16:creationId xmlns:a16="http://schemas.microsoft.com/office/drawing/2014/main" id="{89EE6413-2300-4811-B21D-D058960424A3}"/>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0191" name="Text Box 15">
            <a:extLst>
              <a:ext uri="{FF2B5EF4-FFF2-40B4-BE49-F238E27FC236}">
                <a16:creationId xmlns:a16="http://schemas.microsoft.com/office/drawing/2014/main" id="{22545AE1-AB23-42C5-9C38-84E927ECC93B}"/>
              </a:ext>
            </a:extLst>
          </p:cNvPr>
          <p:cNvSpPr txBox="1">
            <a:spLocks noChangeArrowheads="1"/>
          </p:cNvSpPr>
          <p:nvPr/>
        </p:nvSpPr>
        <p:spPr bwMode="auto">
          <a:xfrm>
            <a:off x="5018088" y="3998913"/>
            <a:ext cx="3797300" cy="105092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a:t>
            </a:r>
            <a:r>
              <a:rPr lang="en-US" altLang="en-US" sz="2800" b="1">
                <a:latin typeface="Symbol" panose="05050102010706020507" pitchFamily="18" charset="2"/>
              </a:rPr>
              <a:t>f</a:t>
            </a:r>
            <a:r>
              <a:rPr lang="en-US" altLang="en-US" sz="2000" i="1"/>
              <a:t>(</a:t>
            </a:r>
            <a:r>
              <a:rPr lang="en-US" altLang="en-US" sz="2000" b="1" i="1"/>
              <a:t>x</a:t>
            </a:r>
            <a:r>
              <a:rPr lang="en-US" altLang="en-US" sz="2000" i="1"/>
              <a:t>)</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p>
        </p:txBody>
      </p:sp>
      <p:graphicFrame>
        <p:nvGraphicFramePr>
          <p:cNvPr id="690192" name="Object 16">
            <a:extLst>
              <a:ext uri="{FF2B5EF4-FFF2-40B4-BE49-F238E27FC236}">
                <a16:creationId xmlns:a16="http://schemas.microsoft.com/office/drawing/2014/main" id="{F0009A51-ECE9-48B5-B6E9-EA520B938AAA}"/>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690209" name="Equation" r:id="rId9" imgW="736560" imgH="431640" progId="Equation.3">
                  <p:embed/>
                </p:oleObj>
              </mc:Choice>
              <mc:Fallback>
                <p:oleObj name="Equation" r:id="rId9" imgW="736560" imgH="43164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0193" name="AutoShape 17">
            <a:extLst>
              <a:ext uri="{FF2B5EF4-FFF2-40B4-BE49-F238E27FC236}">
                <a16:creationId xmlns:a16="http://schemas.microsoft.com/office/drawing/2014/main" id="{67122455-B66D-49AA-8E97-F75492AD0BD9}"/>
              </a:ext>
            </a:extLst>
          </p:cNvPr>
          <p:cNvSpPr>
            <a:spLocks noChangeArrowheads="1"/>
          </p:cNvSpPr>
          <p:nvPr/>
        </p:nvSpPr>
        <p:spPr bwMode="auto">
          <a:xfrm>
            <a:off x="4419600" y="1676400"/>
            <a:ext cx="4267200" cy="1447800"/>
          </a:xfrm>
          <a:prstGeom prst="wedgeRectCallout">
            <a:avLst>
              <a:gd name="adj1" fmla="val -23995"/>
              <a:gd name="adj2" fmla="val -63597"/>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We must do R</a:t>
            </a:r>
            <a:r>
              <a:rPr lang="en-US" altLang="en-US" baseline="30000"/>
              <a:t>2</a:t>
            </a:r>
            <a:r>
              <a:rPr lang="en-US" altLang="en-US"/>
              <a:t>/2 dot products to get this matrix ready.</a:t>
            </a:r>
          </a:p>
          <a:p>
            <a:r>
              <a:rPr lang="en-US" altLang="en-US"/>
              <a:t>Each dot product now only requires </a:t>
            </a:r>
            <a:r>
              <a:rPr lang="en-US" altLang="en-US" i="1"/>
              <a:t>m</a:t>
            </a:r>
            <a:r>
              <a:rPr lang="en-US" altLang="en-US"/>
              <a:t> additions and multiplications</a:t>
            </a:r>
          </a:p>
        </p:txBody>
      </p:sp>
      <p:graphicFrame>
        <p:nvGraphicFramePr>
          <p:cNvPr id="690195" name="Object 19">
            <a:extLst>
              <a:ext uri="{FF2B5EF4-FFF2-40B4-BE49-F238E27FC236}">
                <a16:creationId xmlns:a16="http://schemas.microsoft.com/office/drawing/2014/main" id="{5DF010F8-B27D-4861-BF91-D1B8A0961475}"/>
              </a:ext>
            </a:extLst>
          </p:cNvPr>
          <p:cNvGraphicFramePr>
            <a:graphicFrameLocks noChangeAspect="1"/>
          </p:cNvGraphicFramePr>
          <p:nvPr/>
        </p:nvGraphicFramePr>
        <p:xfrm>
          <a:off x="293688" y="3763963"/>
          <a:ext cx="4067175" cy="1144587"/>
        </p:xfrm>
        <a:graphic>
          <a:graphicData uri="http://schemas.openxmlformats.org/presentationml/2006/ole">
            <mc:AlternateContent xmlns:mc="http://schemas.openxmlformats.org/markup-compatibility/2006">
              <mc:Choice xmlns:v="urn:schemas-microsoft-com:vml" Requires="v">
                <p:oleObj spid="_x0000_s690210" name="Equation" r:id="rId11" imgW="1257120" imgH="469800" progId="Equation.3">
                  <p:embed/>
                </p:oleObj>
              </mc:Choice>
              <mc:Fallback>
                <p:oleObj name="Equation" r:id="rId11" imgW="1257120" imgH="4698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688" y="3763963"/>
                        <a:ext cx="406717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0196" name="AutoShape 20">
            <a:extLst>
              <a:ext uri="{FF2B5EF4-FFF2-40B4-BE49-F238E27FC236}">
                <a16:creationId xmlns:a16="http://schemas.microsoft.com/office/drawing/2014/main" id="{C8598AF4-594B-4949-ADEE-AD43A50A0EAE}"/>
              </a:ext>
            </a:extLst>
          </p:cNvPr>
          <p:cNvSpPr>
            <a:spLocks noChangeArrowheads="1"/>
          </p:cNvSpPr>
          <p:nvPr/>
        </p:nvSpPr>
        <p:spPr bwMode="auto">
          <a:xfrm>
            <a:off x="5867400" y="76200"/>
            <a:ext cx="3048000" cy="609600"/>
          </a:xfrm>
          <a:prstGeom prst="wedgeRectCallout">
            <a:avLst>
              <a:gd name="adj1" fmla="val -73074"/>
              <a:gd name="adj2" fmla="val 5599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000"/>
              <a:t>Warning: up until Rong Zhang spotted my error in Oct 2003, this equation had been wrong in earlier versions of the notes. This version is correct.</a:t>
            </a:r>
          </a:p>
        </p:txBody>
      </p:sp>
      <p:grpSp>
        <p:nvGrpSpPr>
          <p:cNvPr id="690197" name="Group 21">
            <a:extLst>
              <a:ext uri="{FF2B5EF4-FFF2-40B4-BE49-F238E27FC236}">
                <a16:creationId xmlns:a16="http://schemas.microsoft.com/office/drawing/2014/main" id="{591E5982-331F-4D65-A46A-8AB638F221C4}"/>
              </a:ext>
            </a:extLst>
          </p:cNvPr>
          <p:cNvGrpSpPr>
            <a:grpSpLocks/>
          </p:cNvGrpSpPr>
          <p:nvPr/>
        </p:nvGrpSpPr>
        <p:grpSpPr bwMode="auto">
          <a:xfrm>
            <a:off x="0" y="728663"/>
            <a:ext cx="4692650" cy="1052512"/>
            <a:chOff x="0" y="459"/>
            <a:chExt cx="2956" cy="663"/>
          </a:xfrm>
        </p:grpSpPr>
        <p:sp>
          <p:nvSpPr>
            <p:cNvPr id="690198" name="Text Box 22">
              <a:extLst>
                <a:ext uri="{FF2B5EF4-FFF2-40B4-BE49-F238E27FC236}">
                  <a16:creationId xmlns:a16="http://schemas.microsoft.com/office/drawing/2014/main" id="{2190DF0A-DF1E-4943-AC17-B06243A00998}"/>
                </a:ext>
              </a:extLst>
            </p:cNvPr>
            <p:cNvSpPr txBox="1">
              <a:spLocks noChangeArrowheads="1"/>
            </p:cNvSpPr>
            <p:nvPr/>
          </p:nvSpPr>
          <p:spPr bwMode="auto">
            <a:xfrm>
              <a:off x="0" y="672"/>
              <a:ext cx="9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Maximize</a:t>
              </a:r>
            </a:p>
          </p:txBody>
        </p:sp>
        <p:graphicFrame>
          <p:nvGraphicFramePr>
            <p:cNvPr id="690199" name="Object 23">
              <a:extLst>
                <a:ext uri="{FF2B5EF4-FFF2-40B4-BE49-F238E27FC236}">
                  <a16:creationId xmlns:a16="http://schemas.microsoft.com/office/drawing/2014/main" id="{1A29EEB2-B588-4F0C-A66D-A56068110374}"/>
                </a:ext>
              </a:extLst>
            </p:cNvPr>
            <p:cNvGraphicFramePr>
              <a:graphicFrameLocks noChangeAspect="1"/>
            </p:cNvGraphicFramePr>
            <p:nvPr/>
          </p:nvGraphicFramePr>
          <p:xfrm>
            <a:off x="752" y="459"/>
            <a:ext cx="2204" cy="663"/>
          </p:xfrm>
          <a:graphic>
            <a:graphicData uri="http://schemas.openxmlformats.org/presentationml/2006/ole">
              <mc:AlternateContent xmlns:mc="http://schemas.openxmlformats.org/markup-compatibility/2006">
                <mc:Choice xmlns:v="urn:schemas-microsoft-com:vml" Requires="v">
                  <p:oleObj spid="_x0000_s690211" name="Equation" r:id="rId13" imgW="1434960" imgH="431640" progId="Equation.3">
                    <p:embed/>
                  </p:oleObj>
                </mc:Choice>
                <mc:Fallback>
                  <p:oleObj name="Equation" r:id="rId13" imgW="1434960" imgH="43164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2" y="459"/>
                          <a:ext cx="2204"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2">
            <a:extLst>
              <a:ext uri="{FF2B5EF4-FFF2-40B4-BE49-F238E27FC236}">
                <a16:creationId xmlns:a16="http://schemas.microsoft.com/office/drawing/2014/main" id="{2BD7612F-E2EB-420C-9FAB-A2C38CE11A62}"/>
              </a:ext>
            </a:extLst>
          </p:cNvPr>
          <p:cNvSpPr>
            <a:spLocks noGrp="1"/>
          </p:cNvSpPr>
          <p:nvPr>
            <p:ph type="ftr" sz="quarter" idx="10"/>
          </p:nvPr>
        </p:nvSpPr>
        <p:spPr/>
        <p:txBody>
          <a:bodyPr/>
          <a:lstStyle/>
          <a:p>
            <a:r>
              <a:rPr lang="en-US" altLang="en-US"/>
              <a:t>Copyright © 2001, 2003, Andrew W. Moore</a:t>
            </a:r>
          </a:p>
        </p:txBody>
      </p:sp>
      <p:sp>
        <p:nvSpPr>
          <p:cNvPr id="696322" name="Rectangle 2">
            <a:extLst>
              <a:ext uri="{FF2B5EF4-FFF2-40B4-BE49-F238E27FC236}">
                <a16:creationId xmlns:a16="http://schemas.microsoft.com/office/drawing/2014/main" id="{51E143EF-6724-49B2-AD86-D361FF2E5660}"/>
              </a:ext>
            </a:extLst>
          </p:cNvPr>
          <p:cNvSpPr>
            <a:spLocks noGrp="1" noChangeArrowheads="1"/>
          </p:cNvSpPr>
          <p:nvPr>
            <p:ph type="title"/>
          </p:nvPr>
        </p:nvSpPr>
        <p:spPr/>
        <p:txBody>
          <a:bodyPr/>
          <a:lstStyle/>
          <a:p>
            <a:r>
              <a:rPr lang="en-US" altLang="en-US"/>
              <a:t>Higher Order Polynomials</a:t>
            </a:r>
          </a:p>
        </p:txBody>
      </p:sp>
      <p:graphicFrame>
        <p:nvGraphicFramePr>
          <p:cNvPr id="696407" name="Group 87">
            <a:extLst>
              <a:ext uri="{FF2B5EF4-FFF2-40B4-BE49-F238E27FC236}">
                <a16:creationId xmlns:a16="http://schemas.microsoft.com/office/drawing/2014/main" id="{975BDB03-FCDF-41C4-908F-308D1AFA8BFC}"/>
              </a:ext>
            </a:extLst>
          </p:cNvPr>
          <p:cNvGraphicFramePr>
            <a:graphicFrameLocks noGrp="1"/>
          </p:cNvGraphicFramePr>
          <p:nvPr/>
        </p:nvGraphicFramePr>
        <p:xfrm>
          <a:off x="76200" y="1397000"/>
          <a:ext cx="8991600" cy="4662488"/>
        </p:xfrm>
        <a:graphic>
          <a:graphicData uri="http://schemas.openxmlformats.org/drawingml/2006/table">
            <a:tbl>
              <a:tblPr/>
              <a:tblGrid>
                <a:gridCol w="1295400">
                  <a:extLst>
                    <a:ext uri="{9D8B030D-6E8A-4147-A177-3AD203B41FA5}">
                      <a16:colId xmlns:a16="http://schemas.microsoft.com/office/drawing/2014/main" val="2858581196"/>
                    </a:ext>
                  </a:extLst>
                </a:gridCol>
                <a:gridCol w="1524000">
                  <a:extLst>
                    <a:ext uri="{9D8B030D-6E8A-4147-A177-3AD203B41FA5}">
                      <a16:colId xmlns:a16="http://schemas.microsoft.com/office/drawing/2014/main" val="2883307014"/>
                    </a:ext>
                  </a:extLst>
                </a:gridCol>
                <a:gridCol w="1219200">
                  <a:extLst>
                    <a:ext uri="{9D8B030D-6E8A-4147-A177-3AD203B41FA5}">
                      <a16:colId xmlns:a16="http://schemas.microsoft.com/office/drawing/2014/main" val="2602219283"/>
                    </a:ext>
                  </a:extLst>
                </a:gridCol>
                <a:gridCol w="1676400">
                  <a:extLst>
                    <a:ext uri="{9D8B030D-6E8A-4147-A177-3AD203B41FA5}">
                      <a16:colId xmlns:a16="http://schemas.microsoft.com/office/drawing/2014/main" val="1099634559"/>
                    </a:ext>
                  </a:extLst>
                </a:gridCol>
                <a:gridCol w="1219200">
                  <a:extLst>
                    <a:ext uri="{9D8B030D-6E8A-4147-A177-3AD203B41FA5}">
                      <a16:colId xmlns:a16="http://schemas.microsoft.com/office/drawing/2014/main" val="1435467589"/>
                    </a:ext>
                  </a:extLst>
                </a:gridCol>
                <a:gridCol w="1143000">
                  <a:extLst>
                    <a:ext uri="{9D8B030D-6E8A-4147-A177-3AD203B41FA5}">
                      <a16:colId xmlns:a16="http://schemas.microsoft.com/office/drawing/2014/main" val="1337938287"/>
                    </a:ext>
                  </a:extLst>
                </a:gridCol>
                <a:gridCol w="914400">
                  <a:extLst>
                    <a:ext uri="{9D8B030D-6E8A-4147-A177-3AD203B41FA5}">
                      <a16:colId xmlns:a16="http://schemas.microsoft.com/office/drawing/2014/main" val="726316672"/>
                    </a:ext>
                  </a:extLst>
                </a:gridCol>
              </a:tblGrid>
              <a:tr h="1016000">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Poly-nomial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1" i="0" u="none" strike="noStrike" cap="none" normalizeH="0" baseline="0">
                          <a:ln>
                            <a:noFill/>
                          </a:ln>
                          <a:solidFill>
                            <a:schemeClr val="tx1"/>
                          </a:solidFill>
                          <a:effectLst/>
                          <a:latin typeface="Symbol" panose="05050102010706020507" pitchFamily="18" charset="2"/>
                        </a:rPr>
                        <a:t>f</a:t>
                      </a:r>
                      <a:r>
                        <a:rPr kumimoji="0" lang="en-US" altLang="en-US" sz="1800" b="0" i="1" u="none" strike="noStrike" cap="none" normalizeH="0" baseline="0">
                          <a:ln>
                            <a:noFill/>
                          </a:ln>
                          <a:solidFill>
                            <a:schemeClr val="tx1"/>
                          </a:solidFill>
                          <a:effectLst/>
                          <a:latin typeface="Tahoma" panose="020B0604030504040204" pitchFamily="34" charset="0"/>
                        </a:rPr>
                        <a:t>(</a:t>
                      </a:r>
                      <a:r>
                        <a:rPr kumimoji="0" lang="en-US" altLang="en-US" sz="1800" b="1" i="1" u="none" strike="noStrike" cap="none" normalizeH="0" baseline="0">
                          <a:ln>
                            <a:noFill/>
                          </a:ln>
                          <a:solidFill>
                            <a:schemeClr val="tx1"/>
                          </a:solidFill>
                          <a:effectLst/>
                          <a:latin typeface="Tahoma" panose="020B0604030504040204" pitchFamily="34" charset="0"/>
                        </a:rPr>
                        <a:t>x</a:t>
                      </a:r>
                      <a:r>
                        <a:rPr kumimoji="0" lang="en-US" altLang="en-US" sz="1800" b="0" i="1"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Cost to build </a:t>
                      </a:r>
                      <a:r>
                        <a:rPr kumimoji="0" lang="en-US" altLang="en-US" sz="2000" b="0" i="1" u="none" strike="noStrike" cap="none" normalizeH="0" baseline="0">
                          <a:ln>
                            <a:noFill/>
                          </a:ln>
                          <a:solidFill>
                            <a:schemeClr val="tx1"/>
                          </a:solidFill>
                          <a:effectLst/>
                          <a:latin typeface="Tahoma" panose="020B0604030504040204" pitchFamily="34" charset="0"/>
                        </a:rPr>
                        <a:t>Q</a:t>
                      </a:r>
                      <a:r>
                        <a:rPr kumimoji="0" lang="en-US" altLang="en-US" sz="2000" b="0" i="1" u="none" strike="noStrike" cap="none" normalizeH="0" baseline="-25000">
                          <a:ln>
                            <a:noFill/>
                          </a:ln>
                          <a:solidFill>
                            <a:schemeClr val="tx1"/>
                          </a:solidFill>
                          <a:effectLst/>
                          <a:latin typeface="Tahoma" panose="020B0604030504040204" pitchFamily="34" charset="0"/>
                        </a:rPr>
                        <a:t>kl</a:t>
                      </a:r>
                      <a:r>
                        <a:rPr kumimoji="0" lang="en-US" altLang="en-US" sz="2000" b="0" i="1" u="none" strike="noStrike" cap="none" normalizeH="0" baseline="0">
                          <a:ln>
                            <a:noFill/>
                          </a:ln>
                          <a:solidFill>
                            <a:schemeClr val="tx1"/>
                          </a:solidFill>
                          <a:effectLst/>
                          <a:latin typeface="Tahoma" panose="020B0604030504040204" pitchFamily="34" charset="0"/>
                        </a:rPr>
                        <a:t> </a:t>
                      </a:r>
                      <a:r>
                        <a:rPr kumimoji="0" lang="en-US" altLang="en-US" sz="2000" b="0" i="0" u="none" strike="noStrike" cap="none" normalizeH="0" baseline="0">
                          <a:ln>
                            <a:noFill/>
                          </a:ln>
                          <a:solidFill>
                            <a:schemeClr val="tx1"/>
                          </a:solidFill>
                          <a:effectLst/>
                          <a:latin typeface="Tahoma" panose="020B0604030504040204" pitchFamily="34" charset="0"/>
                        </a:rPr>
                        <a:t>matrix traditionally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Cost if 100 inputs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400" b="1" i="0" u="none" strike="noStrike" cap="none" normalizeH="0" baseline="0">
                          <a:ln>
                            <a:noFill/>
                          </a:ln>
                          <a:solidFill>
                            <a:schemeClr val="tx1"/>
                          </a:solidFill>
                          <a:effectLst/>
                          <a:latin typeface="Symbol" panose="05050102010706020507" pitchFamily="18" charset="2"/>
                        </a:rPr>
                        <a:t>f</a:t>
                      </a:r>
                      <a:r>
                        <a:rPr kumimoji="0" lang="en-US" altLang="en-US" sz="1800" b="0" i="1" u="none" strike="noStrike" cap="none" normalizeH="0" baseline="0">
                          <a:ln>
                            <a:noFill/>
                          </a:ln>
                          <a:solidFill>
                            <a:schemeClr val="tx1"/>
                          </a:solidFill>
                          <a:effectLst/>
                          <a:latin typeface="Tahoma" panose="020B0604030504040204" pitchFamily="34" charset="0"/>
                        </a:rPr>
                        <a:t>(</a:t>
                      </a:r>
                      <a:r>
                        <a:rPr kumimoji="0" lang="en-US" altLang="en-US" sz="1800" b="1" i="1" u="none" strike="noStrike" cap="none" normalizeH="0" baseline="0">
                          <a:ln>
                            <a:noFill/>
                          </a:ln>
                          <a:solidFill>
                            <a:schemeClr val="tx1"/>
                          </a:solidFill>
                          <a:effectLst/>
                          <a:latin typeface="Tahoma" panose="020B0604030504040204" pitchFamily="34" charset="0"/>
                        </a:rPr>
                        <a:t>a</a:t>
                      </a:r>
                      <a:r>
                        <a:rPr kumimoji="0" lang="en-US" altLang="en-US" sz="1800" b="0" i="1" u="none" strike="noStrike" cap="none" normalizeH="0" baseline="0">
                          <a:ln>
                            <a:noFill/>
                          </a:ln>
                          <a:solidFill>
                            <a:schemeClr val="tx1"/>
                          </a:solidFill>
                          <a:effectLst/>
                          <a:latin typeface="Tahoma" panose="020B0604030504040204" pitchFamily="34" charset="0"/>
                        </a:rPr>
                        <a:t>).</a:t>
                      </a:r>
                      <a:r>
                        <a:rPr kumimoji="0" lang="en-US" altLang="en-US" sz="2400" b="1" i="0" u="none" strike="noStrike" cap="none" normalizeH="0" baseline="0">
                          <a:ln>
                            <a:noFill/>
                          </a:ln>
                          <a:solidFill>
                            <a:schemeClr val="tx1"/>
                          </a:solidFill>
                          <a:effectLst/>
                          <a:latin typeface="Symbol" panose="05050102010706020507" pitchFamily="18" charset="2"/>
                        </a:rPr>
                        <a:t>f</a:t>
                      </a:r>
                      <a:r>
                        <a:rPr kumimoji="0" lang="en-US" altLang="en-US" sz="1800" b="0" i="1" u="none" strike="noStrike" cap="none" normalizeH="0" baseline="0">
                          <a:ln>
                            <a:noFill/>
                          </a:ln>
                          <a:solidFill>
                            <a:schemeClr val="tx1"/>
                          </a:solidFill>
                          <a:effectLst/>
                          <a:latin typeface="Tahoma" panose="020B0604030504040204" pitchFamily="34" charset="0"/>
                        </a:rPr>
                        <a:t>(</a:t>
                      </a:r>
                      <a:r>
                        <a:rPr kumimoji="0" lang="en-US" altLang="en-US" sz="1800" b="1" i="1" u="none" strike="noStrike" cap="none" normalizeH="0" baseline="0">
                          <a:ln>
                            <a:noFill/>
                          </a:ln>
                          <a:solidFill>
                            <a:schemeClr val="tx1"/>
                          </a:solidFill>
                          <a:effectLst/>
                          <a:latin typeface="Tahoma" panose="020B0604030504040204" pitchFamily="34" charset="0"/>
                        </a:rPr>
                        <a:t>b</a:t>
                      </a:r>
                      <a:r>
                        <a:rPr kumimoji="0" lang="en-US" altLang="en-US" sz="1800" b="0" i="1" u="none" strike="noStrike" cap="none" normalizeH="0" baseline="0">
                          <a:ln>
                            <a:noFill/>
                          </a:ln>
                          <a:solidFill>
                            <a:schemeClr val="tx1"/>
                          </a:solidFill>
                          <a:effectLst/>
                          <a:latin typeface="Tahoma" panose="020B060403050404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Cost to build </a:t>
                      </a:r>
                      <a:r>
                        <a:rPr kumimoji="0" lang="en-US" altLang="en-US" sz="2000" b="0" i="1" u="none" strike="noStrike" cap="none" normalizeH="0" baseline="0">
                          <a:ln>
                            <a:noFill/>
                          </a:ln>
                          <a:solidFill>
                            <a:schemeClr val="tx1"/>
                          </a:solidFill>
                          <a:effectLst/>
                          <a:latin typeface="Tahoma" panose="020B0604030504040204" pitchFamily="34" charset="0"/>
                        </a:rPr>
                        <a:t>Q</a:t>
                      </a:r>
                      <a:r>
                        <a:rPr kumimoji="0" lang="en-US" altLang="en-US" sz="2000" b="0" i="1" u="none" strike="noStrike" cap="none" normalizeH="0" baseline="-25000">
                          <a:ln>
                            <a:noFill/>
                          </a:ln>
                          <a:solidFill>
                            <a:schemeClr val="tx1"/>
                          </a:solidFill>
                          <a:effectLst/>
                          <a:latin typeface="Tahoma" panose="020B0604030504040204" pitchFamily="34" charset="0"/>
                        </a:rPr>
                        <a:t>kl</a:t>
                      </a:r>
                      <a:r>
                        <a:rPr kumimoji="0" lang="en-US" altLang="en-US" sz="2000" b="0" i="1" u="none" strike="noStrike" cap="none" normalizeH="0" baseline="0">
                          <a:ln>
                            <a:noFill/>
                          </a:ln>
                          <a:solidFill>
                            <a:schemeClr val="tx1"/>
                          </a:solidFill>
                          <a:effectLst/>
                          <a:latin typeface="Tahoma" panose="020B0604030504040204" pitchFamily="34" charset="0"/>
                        </a:rPr>
                        <a:t> </a:t>
                      </a:r>
                      <a:r>
                        <a:rPr kumimoji="0" lang="en-US" altLang="en-US" sz="2000" b="0" i="0" u="none" strike="noStrike" cap="none" normalizeH="0" baseline="0">
                          <a:ln>
                            <a:noFill/>
                          </a:ln>
                          <a:solidFill>
                            <a:schemeClr val="tx1"/>
                          </a:solidFill>
                          <a:effectLst/>
                          <a:latin typeface="Tahoma" panose="020B0604030504040204" pitchFamily="34" charset="0"/>
                        </a:rPr>
                        <a:t>matrix sneakily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Cost if 100 inputs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120535732"/>
                  </a:ext>
                </a:extLst>
              </a:tr>
              <a:tr h="1016000">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Quadratic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All </a:t>
                      </a:r>
                      <a:r>
                        <a:rPr kumimoji="0" lang="en-US" altLang="en-US" sz="2000" b="0" i="1" u="none" strike="noStrike" cap="none" normalizeH="0" baseline="0">
                          <a:ln>
                            <a:noFill/>
                          </a:ln>
                          <a:solidFill>
                            <a:schemeClr val="tx1"/>
                          </a:solidFill>
                          <a:effectLst/>
                          <a:latin typeface="Tahoma" panose="020B0604030504040204" pitchFamily="34" charset="0"/>
                        </a:rPr>
                        <a:t>m</a:t>
                      </a:r>
                      <a:r>
                        <a:rPr kumimoji="0" lang="en-US" altLang="en-US" sz="2000" b="0" i="1" u="none" strike="noStrike" cap="none" normalizeH="0" baseline="30000">
                          <a:ln>
                            <a:noFill/>
                          </a:ln>
                          <a:solidFill>
                            <a:schemeClr val="tx1"/>
                          </a:solidFill>
                          <a:effectLst/>
                          <a:latin typeface="Tahoma" panose="020B0604030504040204" pitchFamily="34" charset="0"/>
                        </a:rPr>
                        <a:t>2</a:t>
                      </a:r>
                      <a:r>
                        <a:rPr kumimoji="0" lang="en-US" altLang="en-US" sz="2000" b="0" i="1" u="none" strike="noStrike" cap="none" normalizeH="0" baseline="0">
                          <a:ln>
                            <a:noFill/>
                          </a:ln>
                          <a:solidFill>
                            <a:schemeClr val="tx1"/>
                          </a:solidFill>
                          <a:effectLst/>
                          <a:latin typeface="Tahoma" panose="020B0604030504040204" pitchFamily="34" charset="0"/>
                        </a:rPr>
                        <a:t>/2 </a:t>
                      </a:r>
                      <a:r>
                        <a:rPr kumimoji="0" lang="en-US" altLang="en-US" sz="2000" b="0" i="0" u="none" strike="noStrike" cap="none" normalizeH="0" baseline="0">
                          <a:ln>
                            <a:noFill/>
                          </a:ln>
                          <a:solidFill>
                            <a:schemeClr val="tx1"/>
                          </a:solidFill>
                          <a:effectLst/>
                          <a:latin typeface="Tahoma" panose="020B0604030504040204" pitchFamily="34" charset="0"/>
                        </a:rPr>
                        <a:t>terms up to degree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1" u="none" strike="noStrike" cap="none" normalizeH="0" baseline="0">
                          <a:ln>
                            <a:noFill/>
                          </a:ln>
                          <a:solidFill>
                            <a:schemeClr val="hlink"/>
                          </a:solidFill>
                          <a:effectLst/>
                          <a:latin typeface="Tahoma" panose="020B0604030504040204" pitchFamily="34" charset="0"/>
                        </a:rPr>
                        <a:t>m</a:t>
                      </a:r>
                      <a:r>
                        <a:rPr kumimoji="0" lang="en-US" altLang="en-US" sz="2000" b="0" i="1" u="none" strike="noStrike" cap="none" normalizeH="0" baseline="30000">
                          <a:ln>
                            <a:noFill/>
                          </a:ln>
                          <a:solidFill>
                            <a:schemeClr val="hlink"/>
                          </a:solidFill>
                          <a:effectLst/>
                          <a:latin typeface="Tahoma" panose="020B0604030504040204" pitchFamily="34" charset="0"/>
                        </a:rPr>
                        <a:t>2 </a:t>
                      </a:r>
                      <a:r>
                        <a:rPr kumimoji="0" lang="en-US" altLang="en-US" sz="2000" b="0" i="1" u="none" strike="noStrike" cap="none" normalizeH="0" baseline="0">
                          <a:ln>
                            <a:noFill/>
                          </a:ln>
                          <a:solidFill>
                            <a:schemeClr val="hlink"/>
                          </a:solidFill>
                          <a:effectLst/>
                          <a:latin typeface="Tahoma" panose="020B0604030504040204" pitchFamily="34" charset="0"/>
                        </a:rPr>
                        <a:t>R</a:t>
                      </a:r>
                      <a:r>
                        <a:rPr kumimoji="0" lang="en-US" altLang="en-US" sz="2000" b="0" i="1" u="none" strike="noStrike" cap="none" normalizeH="0" baseline="30000">
                          <a:ln>
                            <a:noFill/>
                          </a:ln>
                          <a:solidFill>
                            <a:schemeClr val="hlink"/>
                          </a:solidFill>
                          <a:effectLst/>
                          <a:latin typeface="Tahoma" panose="020B0604030504040204" pitchFamily="34" charset="0"/>
                        </a:rPr>
                        <a:t>2 </a:t>
                      </a:r>
                      <a:r>
                        <a:rPr kumimoji="0" lang="en-US" altLang="en-US" sz="2000" b="0" i="1" u="none" strike="noStrike" cap="none" normalizeH="0" baseline="0">
                          <a:ln>
                            <a:noFill/>
                          </a:ln>
                          <a:solidFill>
                            <a:schemeClr val="hlink"/>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hlink"/>
                          </a:solidFill>
                          <a:effectLst/>
                          <a:latin typeface="Tahoma" panose="020B0604030504040204" pitchFamily="34" charset="0"/>
                        </a:rPr>
                        <a:t>2,500 </a:t>
                      </a:r>
                      <a:r>
                        <a:rPr kumimoji="0" lang="en-US" altLang="en-US" sz="2000" b="0" i="1" u="none" strike="noStrike" cap="none" normalizeH="0" baseline="0">
                          <a:ln>
                            <a:noFill/>
                          </a:ln>
                          <a:solidFill>
                            <a:schemeClr val="hlink"/>
                          </a:solidFill>
                          <a:effectLst/>
                          <a:latin typeface="Tahoma" panose="020B0604030504040204" pitchFamily="34" charset="0"/>
                        </a:rPr>
                        <a:t>R</a:t>
                      </a:r>
                      <a:r>
                        <a:rPr kumimoji="0" lang="en-US" altLang="en-US" sz="2000" b="0" i="1" u="none" strike="noStrike" cap="none" normalizeH="0" baseline="30000">
                          <a:ln>
                            <a:noFill/>
                          </a:ln>
                          <a:solidFill>
                            <a:schemeClr val="hlink"/>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1" u="none" strike="noStrike" cap="none" normalizeH="0" baseline="0">
                          <a:ln>
                            <a:noFill/>
                          </a:ln>
                          <a:solidFill>
                            <a:schemeClr val="tx1"/>
                          </a:solidFill>
                          <a:effectLst/>
                          <a:latin typeface="Tahoma" panose="020B0604030504040204" pitchFamily="34" charset="0"/>
                        </a:rPr>
                        <a:t>(</a:t>
                      </a:r>
                      <a:r>
                        <a:rPr kumimoji="0" lang="en-US" altLang="en-US" sz="2000" b="1" i="1" u="none" strike="noStrike" cap="none" normalizeH="0" baseline="0">
                          <a:ln>
                            <a:noFill/>
                          </a:ln>
                          <a:solidFill>
                            <a:schemeClr val="tx1"/>
                          </a:solidFill>
                          <a:effectLst/>
                          <a:latin typeface="Tahoma" panose="020B0604030504040204" pitchFamily="34" charset="0"/>
                        </a:rPr>
                        <a:t>a</a:t>
                      </a:r>
                      <a:r>
                        <a:rPr kumimoji="0" lang="en-US" altLang="en-US" sz="2000" b="0" i="1" u="none" strike="noStrike" cap="none" normalizeH="0" baseline="0">
                          <a:ln>
                            <a:noFill/>
                          </a:ln>
                          <a:solidFill>
                            <a:schemeClr val="tx1"/>
                          </a:solidFill>
                          <a:effectLst/>
                          <a:latin typeface="Tahoma" panose="020B0604030504040204" pitchFamily="34" charset="0"/>
                        </a:rPr>
                        <a:t>.</a:t>
                      </a:r>
                      <a:r>
                        <a:rPr kumimoji="0" lang="en-US" altLang="en-US" sz="2000" b="1" i="1" u="none" strike="noStrike" cap="none" normalizeH="0" baseline="0">
                          <a:ln>
                            <a:noFill/>
                          </a:ln>
                          <a:solidFill>
                            <a:schemeClr val="tx1"/>
                          </a:solidFill>
                          <a:effectLst/>
                          <a:latin typeface="Tahoma" panose="020B0604030504040204" pitchFamily="34" charset="0"/>
                        </a:rPr>
                        <a:t>b</a:t>
                      </a:r>
                      <a:r>
                        <a:rPr kumimoji="0" lang="en-US" altLang="en-US" sz="2000" b="0" i="1" u="none" strike="noStrike" cap="none" normalizeH="0" baseline="0">
                          <a:ln>
                            <a:noFill/>
                          </a:ln>
                          <a:solidFill>
                            <a:schemeClr val="tx1"/>
                          </a:solidFill>
                          <a:effectLst/>
                          <a:latin typeface="Tahoma" panose="020B0604030504040204" pitchFamily="34" charset="0"/>
                        </a:rPr>
                        <a:t>+1)</a:t>
                      </a:r>
                      <a:r>
                        <a:rPr kumimoji="0" lang="en-US" altLang="en-US" sz="2000" b="0" i="1" u="none" strike="noStrike" cap="none" normalizeH="0" baseline="3000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1" u="none" strike="noStrike" cap="none" normalizeH="0" baseline="0">
                          <a:ln>
                            <a:noFill/>
                          </a:ln>
                          <a:solidFill>
                            <a:srgbClr val="009900"/>
                          </a:solidFill>
                          <a:effectLst/>
                          <a:latin typeface="Tahoma" panose="020B0604030504040204" pitchFamily="34" charset="0"/>
                        </a:rPr>
                        <a:t>m</a:t>
                      </a:r>
                      <a:r>
                        <a:rPr kumimoji="0" lang="en-US" altLang="en-US" sz="2000" b="0" i="1" u="none" strike="noStrike" cap="none" normalizeH="0" baseline="30000">
                          <a:ln>
                            <a:noFill/>
                          </a:ln>
                          <a:solidFill>
                            <a:srgbClr val="009900"/>
                          </a:solidFill>
                          <a:effectLst/>
                          <a:latin typeface="Tahoma" panose="020B0604030504040204" pitchFamily="34" charset="0"/>
                        </a:rPr>
                        <a:t> </a:t>
                      </a:r>
                      <a:r>
                        <a:rPr kumimoji="0" lang="en-US" altLang="en-US" sz="2000" b="0" i="1" u="none" strike="noStrike" cap="none" normalizeH="0" baseline="0">
                          <a:ln>
                            <a:noFill/>
                          </a:ln>
                          <a:solidFill>
                            <a:srgbClr val="009900"/>
                          </a:solidFill>
                          <a:effectLst/>
                          <a:latin typeface="Tahoma" panose="020B0604030504040204" pitchFamily="34" charset="0"/>
                        </a:rPr>
                        <a:t>R</a:t>
                      </a:r>
                      <a:r>
                        <a:rPr kumimoji="0" lang="en-US" altLang="en-US" sz="2000" b="0" i="1" u="none" strike="noStrike" cap="none" normalizeH="0" baseline="30000">
                          <a:ln>
                            <a:noFill/>
                          </a:ln>
                          <a:solidFill>
                            <a:srgbClr val="009900"/>
                          </a:solidFill>
                          <a:effectLst/>
                          <a:latin typeface="Tahoma" panose="020B0604030504040204" pitchFamily="34" charset="0"/>
                        </a:rPr>
                        <a:t>2 </a:t>
                      </a:r>
                      <a:r>
                        <a:rPr kumimoji="0" lang="en-US" altLang="en-US" sz="2000" b="0" i="1" u="none" strike="noStrike" cap="none" normalizeH="0" baseline="0">
                          <a:ln>
                            <a:noFill/>
                          </a:ln>
                          <a:solidFill>
                            <a:srgbClr val="009900"/>
                          </a:solidFill>
                          <a:effectLst/>
                          <a:latin typeface="Tahoma" panose="020B0604030504040204" pitchFamily="34"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9900"/>
                          </a:solidFill>
                          <a:effectLst/>
                          <a:latin typeface="Tahoma" panose="020B0604030504040204" pitchFamily="34" charset="0"/>
                        </a:rPr>
                        <a:t>50 </a:t>
                      </a:r>
                      <a:r>
                        <a:rPr kumimoji="0" lang="en-US" altLang="en-US" sz="2000" b="0" i="1" u="none" strike="noStrike" cap="none" normalizeH="0" baseline="0">
                          <a:ln>
                            <a:noFill/>
                          </a:ln>
                          <a:solidFill>
                            <a:srgbClr val="009900"/>
                          </a:solidFill>
                          <a:effectLst/>
                          <a:latin typeface="Tahoma" panose="020B0604030504040204" pitchFamily="34" charset="0"/>
                        </a:rPr>
                        <a:t>R</a:t>
                      </a:r>
                      <a:r>
                        <a:rPr kumimoji="0" lang="en-US" altLang="en-US" sz="2000" b="0" i="1" u="none" strike="noStrike" cap="none" normalizeH="0" baseline="30000">
                          <a:ln>
                            <a:noFill/>
                          </a:ln>
                          <a:solidFill>
                            <a:srgbClr val="009900"/>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6344889"/>
                  </a:ext>
                </a:extLst>
              </a:tr>
              <a:tr h="1016000">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Cubic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All </a:t>
                      </a:r>
                      <a:r>
                        <a:rPr kumimoji="0" lang="en-US" altLang="en-US" sz="2000" b="0" i="1" u="none" strike="noStrike" cap="none" normalizeH="0" baseline="0">
                          <a:ln>
                            <a:noFill/>
                          </a:ln>
                          <a:solidFill>
                            <a:schemeClr val="tx1"/>
                          </a:solidFill>
                          <a:effectLst/>
                          <a:latin typeface="Tahoma" panose="020B0604030504040204" pitchFamily="34" charset="0"/>
                        </a:rPr>
                        <a:t>m</a:t>
                      </a:r>
                      <a:r>
                        <a:rPr kumimoji="0" lang="en-US" altLang="en-US" sz="2000" b="0" i="1" u="none" strike="noStrike" cap="none" normalizeH="0" baseline="30000">
                          <a:ln>
                            <a:noFill/>
                          </a:ln>
                          <a:solidFill>
                            <a:schemeClr val="tx1"/>
                          </a:solidFill>
                          <a:effectLst/>
                          <a:latin typeface="Tahoma" panose="020B0604030504040204" pitchFamily="34" charset="0"/>
                        </a:rPr>
                        <a:t>3</a:t>
                      </a:r>
                      <a:r>
                        <a:rPr kumimoji="0" lang="en-US" altLang="en-US" sz="2000" b="0" i="1" u="none" strike="noStrike" cap="none" normalizeH="0" baseline="0">
                          <a:ln>
                            <a:noFill/>
                          </a:ln>
                          <a:solidFill>
                            <a:schemeClr val="tx1"/>
                          </a:solidFill>
                          <a:effectLst/>
                          <a:latin typeface="Tahoma" panose="020B0604030504040204" pitchFamily="34" charset="0"/>
                        </a:rPr>
                        <a:t>/6 </a:t>
                      </a:r>
                      <a:r>
                        <a:rPr kumimoji="0" lang="en-US" altLang="en-US" sz="2000" b="0" i="0" u="none" strike="noStrike" cap="none" normalizeH="0" baseline="0">
                          <a:ln>
                            <a:noFill/>
                          </a:ln>
                          <a:solidFill>
                            <a:schemeClr val="tx1"/>
                          </a:solidFill>
                          <a:effectLst/>
                          <a:latin typeface="Tahoma" panose="020B0604030504040204" pitchFamily="34" charset="0"/>
                        </a:rPr>
                        <a:t>terms up to degree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1" u="none" strike="noStrike" cap="none" normalizeH="0" baseline="0">
                          <a:ln>
                            <a:noFill/>
                          </a:ln>
                          <a:solidFill>
                            <a:schemeClr val="hlink"/>
                          </a:solidFill>
                          <a:effectLst/>
                          <a:latin typeface="Tahoma" panose="020B0604030504040204" pitchFamily="34" charset="0"/>
                        </a:rPr>
                        <a:t>m</a:t>
                      </a:r>
                      <a:r>
                        <a:rPr kumimoji="0" lang="en-US" altLang="en-US" sz="2000" b="0" i="1" u="none" strike="noStrike" cap="none" normalizeH="0" baseline="30000">
                          <a:ln>
                            <a:noFill/>
                          </a:ln>
                          <a:solidFill>
                            <a:schemeClr val="hlink"/>
                          </a:solidFill>
                          <a:effectLst/>
                          <a:latin typeface="Tahoma" panose="020B0604030504040204" pitchFamily="34" charset="0"/>
                        </a:rPr>
                        <a:t>3 </a:t>
                      </a:r>
                      <a:r>
                        <a:rPr kumimoji="0" lang="en-US" altLang="en-US" sz="2000" b="0" i="1" u="none" strike="noStrike" cap="none" normalizeH="0" baseline="0">
                          <a:ln>
                            <a:noFill/>
                          </a:ln>
                          <a:solidFill>
                            <a:schemeClr val="hlink"/>
                          </a:solidFill>
                          <a:effectLst/>
                          <a:latin typeface="Tahoma" panose="020B0604030504040204" pitchFamily="34" charset="0"/>
                        </a:rPr>
                        <a:t>R</a:t>
                      </a:r>
                      <a:r>
                        <a:rPr kumimoji="0" lang="en-US" altLang="en-US" sz="2000" b="0" i="1" u="none" strike="noStrike" cap="none" normalizeH="0" baseline="30000">
                          <a:ln>
                            <a:noFill/>
                          </a:ln>
                          <a:solidFill>
                            <a:schemeClr val="hlink"/>
                          </a:solidFill>
                          <a:effectLst/>
                          <a:latin typeface="Tahoma" panose="020B0604030504040204" pitchFamily="34" charset="0"/>
                        </a:rPr>
                        <a:t>2 </a:t>
                      </a:r>
                      <a:r>
                        <a:rPr kumimoji="0" lang="en-US" altLang="en-US" sz="2000" b="0" i="1" u="none" strike="noStrike" cap="none" normalizeH="0" baseline="0">
                          <a:ln>
                            <a:noFill/>
                          </a:ln>
                          <a:solidFill>
                            <a:schemeClr val="hlink"/>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hlink"/>
                          </a:solidFill>
                          <a:effectLst/>
                          <a:latin typeface="Tahoma" panose="020B0604030504040204" pitchFamily="34" charset="0"/>
                        </a:rPr>
                        <a:t>83,000 </a:t>
                      </a:r>
                      <a:r>
                        <a:rPr kumimoji="0" lang="en-US" altLang="en-US" sz="2000" b="0" i="1" u="none" strike="noStrike" cap="none" normalizeH="0" baseline="0">
                          <a:ln>
                            <a:noFill/>
                          </a:ln>
                          <a:solidFill>
                            <a:schemeClr val="hlink"/>
                          </a:solidFill>
                          <a:effectLst/>
                          <a:latin typeface="Tahoma" panose="020B0604030504040204" pitchFamily="34" charset="0"/>
                        </a:rPr>
                        <a:t>R</a:t>
                      </a:r>
                      <a:r>
                        <a:rPr kumimoji="0" lang="en-US" altLang="en-US" sz="2000" b="0" i="1" u="none" strike="noStrike" cap="none" normalizeH="0" baseline="30000">
                          <a:ln>
                            <a:noFill/>
                          </a:ln>
                          <a:solidFill>
                            <a:schemeClr val="hlink"/>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1" u="none" strike="noStrike" cap="none" normalizeH="0" baseline="0">
                          <a:ln>
                            <a:noFill/>
                          </a:ln>
                          <a:solidFill>
                            <a:schemeClr val="tx1"/>
                          </a:solidFill>
                          <a:effectLst/>
                          <a:latin typeface="Tahoma" panose="020B0604030504040204" pitchFamily="34" charset="0"/>
                        </a:rPr>
                        <a:t>(</a:t>
                      </a:r>
                      <a:r>
                        <a:rPr kumimoji="0" lang="en-US" altLang="en-US" sz="2000" b="1" i="1" u="none" strike="noStrike" cap="none" normalizeH="0" baseline="0">
                          <a:ln>
                            <a:noFill/>
                          </a:ln>
                          <a:solidFill>
                            <a:schemeClr val="tx1"/>
                          </a:solidFill>
                          <a:effectLst/>
                          <a:latin typeface="Tahoma" panose="020B0604030504040204" pitchFamily="34" charset="0"/>
                        </a:rPr>
                        <a:t>a</a:t>
                      </a:r>
                      <a:r>
                        <a:rPr kumimoji="0" lang="en-US" altLang="en-US" sz="2000" b="0" i="1" u="none" strike="noStrike" cap="none" normalizeH="0" baseline="0">
                          <a:ln>
                            <a:noFill/>
                          </a:ln>
                          <a:solidFill>
                            <a:schemeClr val="tx1"/>
                          </a:solidFill>
                          <a:effectLst/>
                          <a:latin typeface="Tahoma" panose="020B0604030504040204" pitchFamily="34" charset="0"/>
                        </a:rPr>
                        <a:t>.</a:t>
                      </a:r>
                      <a:r>
                        <a:rPr kumimoji="0" lang="en-US" altLang="en-US" sz="2000" b="1" i="1" u="none" strike="noStrike" cap="none" normalizeH="0" baseline="0">
                          <a:ln>
                            <a:noFill/>
                          </a:ln>
                          <a:solidFill>
                            <a:schemeClr val="tx1"/>
                          </a:solidFill>
                          <a:effectLst/>
                          <a:latin typeface="Tahoma" panose="020B0604030504040204" pitchFamily="34" charset="0"/>
                        </a:rPr>
                        <a:t>b</a:t>
                      </a:r>
                      <a:r>
                        <a:rPr kumimoji="0" lang="en-US" altLang="en-US" sz="2000" b="0" i="1" u="none" strike="noStrike" cap="none" normalizeH="0" baseline="0">
                          <a:ln>
                            <a:noFill/>
                          </a:ln>
                          <a:solidFill>
                            <a:schemeClr val="tx1"/>
                          </a:solidFill>
                          <a:effectLst/>
                          <a:latin typeface="Tahoma" panose="020B0604030504040204" pitchFamily="34" charset="0"/>
                        </a:rPr>
                        <a:t>+1)</a:t>
                      </a:r>
                      <a:r>
                        <a:rPr kumimoji="0" lang="en-US" altLang="en-US" sz="2000" b="0" i="1" u="none" strike="noStrike" cap="none" normalizeH="0" baseline="3000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1" u="none" strike="noStrike" cap="none" normalizeH="0" baseline="0">
                          <a:ln>
                            <a:noFill/>
                          </a:ln>
                          <a:solidFill>
                            <a:srgbClr val="009900"/>
                          </a:solidFill>
                          <a:effectLst/>
                          <a:latin typeface="Tahoma" panose="020B0604030504040204" pitchFamily="34" charset="0"/>
                        </a:rPr>
                        <a:t>m</a:t>
                      </a:r>
                      <a:r>
                        <a:rPr kumimoji="0" lang="en-US" altLang="en-US" sz="2000" b="0" i="1" u="none" strike="noStrike" cap="none" normalizeH="0" baseline="30000">
                          <a:ln>
                            <a:noFill/>
                          </a:ln>
                          <a:solidFill>
                            <a:srgbClr val="009900"/>
                          </a:solidFill>
                          <a:effectLst/>
                          <a:latin typeface="Tahoma" panose="020B0604030504040204" pitchFamily="34" charset="0"/>
                        </a:rPr>
                        <a:t> </a:t>
                      </a:r>
                      <a:r>
                        <a:rPr kumimoji="0" lang="en-US" altLang="en-US" sz="2000" b="0" i="1" u="none" strike="noStrike" cap="none" normalizeH="0" baseline="0">
                          <a:ln>
                            <a:noFill/>
                          </a:ln>
                          <a:solidFill>
                            <a:srgbClr val="009900"/>
                          </a:solidFill>
                          <a:effectLst/>
                          <a:latin typeface="Tahoma" panose="020B0604030504040204" pitchFamily="34" charset="0"/>
                        </a:rPr>
                        <a:t>R</a:t>
                      </a:r>
                      <a:r>
                        <a:rPr kumimoji="0" lang="en-US" altLang="en-US" sz="2000" b="0" i="1" u="none" strike="noStrike" cap="none" normalizeH="0" baseline="30000">
                          <a:ln>
                            <a:noFill/>
                          </a:ln>
                          <a:solidFill>
                            <a:srgbClr val="009900"/>
                          </a:solidFill>
                          <a:effectLst/>
                          <a:latin typeface="Tahoma" panose="020B0604030504040204" pitchFamily="34" charset="0"/>
                        </a:rPr>
                        <a:t>2 </a:t>
                      </a:r>
                      <a:r>
                        <a:rPr kumimoji="0" lang="en-US" altLang="en-US" sz="2000" b="0" i="1" u="none" strike="noStrike" cap="none" normalizeH="0" baseline="0">
                          <a:ln>
                            <a:noFill/>
                          </a:ln>
                          <a:solidFill>
                            <a:srgbClr val="009900"/>
                          </a:solidFill>
                          <a:effectLst/>
                          <a:latin typeface="Tahoma" panose="020B0604030504040204" pitchFamily="34"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9900"/>
                          </a:solidFill>
                          <a:effectLst/>
                          <a:latin typeface="Tahoma" panose="020B0604030504040204" pitchFamily="34" charset="0"/>
                        </a:rPr>
                        <a:t>50 </a:t>
                      </a:r>
                      <a:r>
                        <a:rPr kumimoji="0" lang="en-US" altLang="en-US" sz="2000" b="0" i="1" u="none" strike="noStrike" cap="none" normalizeH="0" baseline="0">
                          <a:ln>
                            <a:noFill/>
                          </a:ln>
                          <a:solidFill>
                            <a:srgbClr val="009900"/>
                          </a:solidFill>
                          <a:effectLst/>
                          <a:latin typeface="Tahoma" panose="020B0604030504040204" pitchFamily="34" charset="0"/>
                        </a:rPr>
                        <a:t>R</a:t>
                      </a:r>
                      <a:r>
                        <a:rPr kumimoji="0" lang="en-US" altLang="en-US" sz="2000" b="0" i="1" u="none" strike="noStrike" cap="none" normalizeH="0" baseline="30000">
                          <a:ln>
                            <a:noFill/>
                          </a:ln>
                          <a:solidFill>
                            <a:srgbClr val="009900"/>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592819"/>
                  </a:ext>
                </a:extLst>
              </a:tr>
              <a:tr h="1016000">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Quartic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All </a:t>
                      </a:r>
                      <a:r>
                        <a:rPr kumimoji="0" lang="en-US" altLang="en-US" sz="2000" b="0" i="1" u="none" strike="noStrike" cap="none" normalizeH="0" baseline="0">
                          <a:ln>
                            <a:noFill/>
                          </a:ln>
                          <a:solidFill>
                            <a:schemeClr val="tx1"/>
                          </a:solidFill>
                          <a:effectLst/>
                          <a:latin typeface="Tahoma" panose="020B0604030504040204" pitchFamily="34" charset="0"/>
                        </a:rPr>
                        <a:t>m</a:t>
                      </a:r>
                      <a:r>
                        <a:rPr kumimoji="0" lang="en-US" altLang="en-US" sz="2000" b="0" i="1" u="none" strike="noStrike" cap="none" normalizeH="0" baseline="30000">
                          <a:ln>
                            <a:noFill/>
                          </a:ln>
                          <a:solidFill>
                            <a:schemeClr val="tx1"/>
                          </a:solidFill>
                          <a:effectLst/>
                          <a:latin typeface="Tahoma" panose="020B0604030504040204" pitchFamily="34" charset="0"/>
                        </a:rPr>
                        <a:t>4</a:t>
                      </a:r>
                      <a:r>
                        <a:rPr kumimoji="0" lang="en-US" altLang="en-US" sz="2000" b="0" i="1" u="none" strike="noStrike" cap="none" normalizeH="0" baseline="0">
                          <a:ln>
                            <a:noFill/>
                          </a:ln>
                          <a:solidFill>
                            <a:schemeClr val="tx1"/>
                          </a:solidFill>
                          <a:effectLst/>
                          <a:latin typeface="Tahoma" panose="020B0604030504040204" pitchFamily="34" charset="0"/>
                        </a:rPr>
                        <a:t>/24 </a:t>
                      </a:r>
                      <a:r>
                        <a:rPr kumimoji="0" lang="en-US" altLang="en-US" sz="2000" b="0" i="0" u="none" strike="noStrike" cap="none" normalizeH="0" baseline="0">
                          <a:ln>
                            <a:noFill/>
                          </a:ln>
                          <a:solidFill>
                            <a:schemeClr val="tx1"/>
                          </a:solidFill>
                          <a:effectLst/>
                          <a:latin typeface="Tahoma" panose="020B0604030504040204" pitchFamily="34" charset="0"/>
                        </a:rPr>
                        <a:t>terms up to degree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1" u="none" strike="noStrike" cap="none" normalizeH="0" baseline="0">
                          <a:ln>
                            <a:noFill/>
                          </a:ln>
                          <a:solidFill>
                            <a:schemeClr val="hlink"/>
                          </a:solidFill>
                          <a:effectLst/>
                          <a:latin typeface="Tahoma" panose="020B0604030504040204" pitchFamily="34" charset="0"/>
                        </a:rPr>
                        <a:t>m</a:t>
                      </a:r>
                      <a:r>
                        <a:rPr kumimoji="0" lang="en-US" altLang="en-US" sz="2000" b="0" i="1" u="none" strike="noStrike" cap="none" normalizeH="0" baseline="30000">
                          <a:ln>
                            <a:noFill/>
                          </a:ln>
                          <a:solidFill>
                            <a:schemeClr val="hlink"/>
                          </a:solidFill>
                          <a:effectLst/>
                          <a:latin typeface="Tahoma" panose="020B0604030504040204" pitchFamily="34" charset="0"/>
                        </a:rPr>
                        <a:t>4 </a:t>
                      </a:r>
                      <a:r>
                        <a:rPr kumimoji="0" lang="en-US" altLang="en-US" sz="2000" b="0" i="1" u="none" strike="noStrike" cap="none" normalizeH="0" baseline="0">
                          <a:ln>
                            <a:noFill/>
                          </a:ln>
                          <a:solidFill>
                            <a:schemeClr val="hlink"/>
                          </a:solidFill>
                          <a:effectLst/>
                          <a:latin typeface="Tahoma" panose="020B0604030504040204" pitchFamily="34" charset="0"/>
                        </a:rPr>
                        <a:t>R</a:t>
                      </a:r>
                      <a:r>
                        <a:rPr kumimoji="0" lang="en-US" altLang="en-US" sz="2000" b="0" i="1" u="none" strike="noStrike" cap="none" normalizeH="0" baseline="30000">
                          <a:ln>
                            <a:noFill/>
                          </a:ln>
                          <a:solidFill>
                            <a:schemeClr val="hlink"/>
                          </a:solidFill>
                          <a:effectLst/>
                          <a:latin typeface="Tahoma" panose="020B0604030504040204" pitchFamily="34" charset="0"/>
                        </a:rPr>
                        <a:t>2 </a:t>
                      </a:r>
                      <a:r>
                        <a:rPr kumimoji="0" lang="en-US" altLang="en-US" sz="2000" b="0" i="1" u="none" strike="noStrike" cap="none" normalizeH="0" baseline="0">
                          <a:ln>
                            <a:noFill/>
                          </a:ln>
                          <a:solidFill>
                            <a:schemeClr val="hlink"/>
                          </a:solidFill>
                          <a:effectLst/>
                          <a:latin typeface="Tahoma" panose="020B0604030504040204" pitchFamily="34"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hlink"/>
                          </a:solidFill>
                          <a:effectLst/>
                          <a:latin typeface="Tahoma" panose="020B0604030504040204" pitchFamily="34" charset="0"/>
                        </a:rPr>
                        <a:t>1,960,000 </a:t>
                      </a:r>
                      <a:r>
                        <a:rPr kumimoji="0" lang="en-US" altLang="en-US" sz="2000" b="0" i="1" u="none" strike="noStrike" cap="none" normalizeH="0" baseline="0">
                          <a:ln>
                            <a:noFill/>
                          </a:ln>
                          <a:solidFill>
                            <a:schemeClr val="hlink"/>
                          </a:solidFill>
                          <a:effectLst/>
                          <a:latin typeface="Tahoma" panose="020B0604030504040204" pitchFamily="34" charset="0"/>
                        </a:rPr>
                        <a:t>R</a:t>
                      </a:r>
                      <a:r>
                        <a:rPr kumimoji="0" lang="en-US" altLang="en-US" sz="2000" b="0" i="1" u="none" strike="noStrike" cap="none" normalizeH="0" baseline="30000">
                          <a:ln>
                            <a:noFill/>
                          </a:ln>
                          <a:solidFill>
                            <a:schemeClr val="hlink"/>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1" u="none" strike="noStrike" cap="none" normalizeH="0" baseline="0">
                          <a:ln>
                            <a:noFill/>
                          </a:ln>
                          <a:solidFill>
                            <a:schemeClr val="tx1"/>
                          </a:solidFill>
                          <a:effectLst/>
                          <a:latin typeface="Tahoma" panose="020B0604030504040204" pitchFamily="34" charset="0"/>
                        </a:rPr>
                        <a:t>(</a:t>
                      </a:r>
                      <a:r>
                        <a:rPr kumimoji="0" lang="en-US" altLang="en-US" sz="2000" b="1" i="1" u="none" strike="noStrike" cap="none" normalizeH="0" baseline="0">
                          <a:ln>
                            <a:noFill/>
                          </a:ln>
                          <a:solidFill>
                            <a:schemeClr val="tx1"/>
                          </a:solidFill>
                          <a:effectLst/>
                          <a:latin typeface="Tahoma" panose="020B0604030504040204" pitchFamily="34" charset="0"/>
                        </a:rPr>
                        <a:t>a</a:t>
                      </a:r>
                      <a:r>
                        <a:rPr kumimoji="0" lang="en-US" altLang="en-US" sz="2000" b="0" i="1" u="none" strike="noStrike" cap="none" normalizeH="0" baseline="0">
                          <a:ln>
                            <a:noFill/>
                          </a:ln>
                          <a:solidFill>
                            <a:schemeClr val="tx1"/>
                          </a:solidFill>
                          <a:effectLst/>
                          <a:latin typeface="Tahoma" panose="020B0604030504040204" pitchFamily="34" charset="0"/>
                        </a:rPr>
                        <a:t>.</a:t>
                      </a:r>
                      <a:r>
                        <a:rPr kumimoji="0" lang="en-US" altLang="en-US" sz="2000" b="1" i="1" u="none" strike="noStrike" cap="none" normalizeH="0" baseline="0">
                          <a:ln>
                            <a:noFill/>
                          </a:ln>
                          <a:solidFill>
                            <a:schemeClr val="tx1"/>
                          </a:solidFill>
                          <a:effectLst/>
                          <a:latin typeface="Tahoma" panose="020B0604030504040204" pitchFamily="34" charset="0"/>
                        </a:rPr>
                        <a:t>b</a:t>
                      </a:r>
                      <a:r>
                        <a:rPr kumimoji="0" lang="en-US" altLang="en-US" sz="2000" b="0" i="1" u="none" strike="noStrike" cap="none" normalizeH="0" baseline="0">
                          <a:ln>
                            <a:noFill/>
                          </a:ln>
                          <a:solidFill>
                            <a:schemeClr val="tx1"/>
                          </a:solidFill>
                          <a:effectLst/>
                          <a:latin typeface="Tahoma" panose="020B0604030504040204" pitchFamily="34" charset="0"/>
                        </a:rPr>
                        <a:t>+1)</a:t>
                      </a:r>
                      <a:r>
                        <a:rPr kumimoji="0" lang="en-US" altLang="en-US" sz="2000" b="0" i="1" u="none" strike="noStrike" cap="none" normalizeH="0" baseline="3000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1" u="none" strike="noStrike" cap="none" normalizeH="0" baseline="0">
                          <a:ln>
                            <a:noFill/>
                          </a:ln>
                          <a:solidFill>
                            <a:srgbClr val="009900"/>
                          </a:solidFill>
                          <a:effectLst/>
                          <a:latin typeface="Tahoma" panose="020B0604030504040204" pitchFamily="34" charset="0"/>
                        </a:rPr>
                        <a:t>m</a:t>
                      </a:r>
                      <a:r>
                        <a:rPr kumimoji="0" lang="en-US" altLang="en-US" sz="2000" b="0" i="1" u="none" strike="noStrike" cap="none" normalizeH="0" baseline="30000">
                          <a:ln>
                            <a:noFill/>
                          </a:ln>
                          <a:solidFill>
                            <a:srgbClr val="009900"/>
                          </a:solidFill>
                          <a:effectLst/>
                          <a:latin typeface="Tahoma" panose="020B0604030504040204" pitchFamily="34" charset="0"/>
                        </a:rPr>
                        <a:t> </a:t>
                      </a:r>
                      <a:r>
                        <a:rPr kumimoji="0" lang="en-US" altLang="en-US" sz="2000" b="0" i="1" u="none" strike="noStrike" cap="none" normalizeH="0" baseline="0">
                          <a:ln>
                            <a:noFill/>
                          </a:ln>
                          <a:solidFill>
                            <a:srgbClr val="009900"/>
                          </a:solidFill>
                          <a:effectLst/>
                          <a:latin typeface="Tahoma" panose="020B0604030504040204" pitchFamily="34" charset="0"/>
                        </a:rPr>
                        <a:t>R</a:t>
                      </a:r>
                      <a:r>
                        <a:rPr kumimoji="0" lang="en-US" altLang="en-US" sz="2000" b="0" i="1" u="none" strike="noStrike" cap="none" normalizeH="0" baseline="30000">
                          <a:ln>
                            <a:noFill/>
                          </a:ln>
                          <a:solidFill>
                            <a:srgbClr val="009900"/>
                          </a:solidFill>
                          <a:effectLst/>
                          <a:latin typeface="Tahoma" panose="020B0604030504040204" pitchFamily="34" charset="0"/>
                        </a:rPr>
                        <a:t>2 </a:t>
                      </a:r>
                      <a:r>
                        <a:rPr kumimoji="0" lang="en-US" altLang="en-US" sz="2000" b="0" i="1" u="none" strike="noStrike" cap="none" normalizeH="0" baseline="0">
                          <a:ln>
                            <a:noFill/>
                          </a:ln>
                          <a:solidFill>
                            <a:srgbClr val="009900"/>
                          </a:solidFill>
                          <a:effectLst/>
                          <a:latin typeface="Tahoma" panose="020B0604030504040204" pitchFamily="34"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9900"/>
                          </a:solidFill>
                          <a:effectLst/>
                          <a:latin typeface="Tahoma" panose="020B0604030504040204" pitchFamily="34" charset="0"/>
                        </a:rPr>
                        <a:t>50 </a:t>
                      </a:r>
                      <a:r>
                        <a:rPr kumimoji="0" lang="en-US" altLang="en-US" sz="2000" b="0" i="1" u="none" strike="noStrike" cap="none" normalizeH="0" baseline="0">
                          <a:ln>
                            <a:noFill/>
                          </a:ln>
                          <a:solidFill>
                            <a:srgbClr val="009900"/>
                          </a:solidFill>
                          <a:effectLst/>
                          <a:latin typeface="Tahoma" panose="020B0604030504040204" pitchFamily="34" charset="0"/>
                        </a:rPr>
                        <a:t>R</a:t>
                      </a:r>
                      <a:r>
                        <a:rPr kumimoji="0" lang="en-US" altLang="en-US" sz="2000" b="0" i="1" u="none" strike="noStrike" cap="none" normalizeH="0" baseline="30000">
                          <a:ln>
                            <a:noFill/>
                          </a:ln>
                          <a:solidFill>
                            <a:srgbClr val="009900"/>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6425112"/>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
            <a:extLst>
              <a:ext uri="{FF2B5EF4-FFF2-40B4-BE49-F238E27FC236}">
                <a16:creationId xmlns:a16="http://schemas.microsoft.com/office/drawing/2014/main" id="{BDD4CCDA-1DCD-44D5-9BE8-71EE70E663FD}"/>
              </a:ext>
            </a:extLst>
          </p:cNvPr>
          <p:cNvSpPr>
            <a:spLocks noGrp="1"/>
          </p:cNvSpPr>
          <p:nvPr>
            <p:ph type="ftr" sz="quarter" idx="10"/>
          </p:nvPr>
        </p:nvSpPr>
        <p:spPr/>
        <p:txBody>
          <a:bodyPr/>
          <a:lstStyle/>
          <a:p>
            <a:r>
              <a:rPr lang="en-US" altLang="en-US"/>
              <a:t>Copyright © 2001, 2003, Andrew W. Moore</a:t>
            </a:r>
          </a:p>
        </p:txBody>
      </p:sp>
      <p:sp>
        <p:nvSpPr>
          <p:cNvPr id="698370" name="Rectangle 2">
            <a:extLst>
              <a:ext uri="{FF2B5EF4-FFF2-40B4-BE49-F238E27FC236}">
                <a16:creationId xmlns:a16="http://schemas.microsoft.com/office/drawing/2014/main" id="{E90D0C5D-9E30-427C-B5A1-7D40CC0E22A2}"/>
              </a:ext>
            </a:extLst>
          </p:cNvPr>
          <p:cNvSpPr>
            <a:spLocks noGrp="1" noChangeArrowheads="1"/>
          </p:cNvSpPr>
          <p:nvPr>
            <p:ph type="title"/>
          </p:nvPr>
        </p:nvSpPr>
        <p:spPr/>
        <p:txBody>
          <a:bodyPr/>
          <a:lstStyle/>
          <a:p>
            <a:r>
              <a:rPr lang="en-US" altLang="en-US" sz="4000"/>
              <a:t>QP with </a:t>
            </a:r>
            <a:r>
              <a:rPr lang="en-US" altLang="en-US" sz="4000">
                <a:solidFill>
                  <a:schemeClr val="hlink"/>
                </a:solidFill>
              </a:rPr>
              <a:t>Quintic</a:t>
            </a:r>
            <a:r>
              <a:rPr lang="en-US" altLang="en-US" sz="4000"/>
              <a:t> basis functions</a:t>
            </a:r>
          </a:p>
        </p:txBody>
      </p:sp>
      <p:sp>
        <p:nvSpPr>
          <p:cNvPr id="698371" name="Text Box 3">
            <a:extLst>
              <a:ext uri="{FF2B5EF4-FFF2-40B4-BE49-F238E27FC236}">
                <a16:creationId xmlns:a16="http://schemas.microsoft.com/office/drawing/2014/main" id="{86D8CACB-7FB3-4089-9E65-55132FA95CE7}"/>
              </a:ext>
            </a:extLst>
          </p:cNvPr>
          <p:cNvSpPr txBox="1">
            <a:spLocks noChangeArrowheads="1"/>
          </p:cNvSpPr>
          <p:nvPr/>
        </p:nvSpPr>
        <p:spPr bwMode="auto">
          <a:xfrm>
            <a:off x="0" y="1066800"/>
            <a:ext cx="142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Maximize</a:t>
            </a:r>
          </a:p>
        </p:txBody>
      </p:sp>
      <p:graphicFrame>
        <p:nvGraphicFramePr>
          <p:cNvPr id="698372" name="Object 4">
            <a:extLst>
              <a:ext uri="{FF2B5EF4-FFF2-40B4-BE49-F238E27FC236}">
                <a16:creationId xmlns:a16="http://schemas.microsoft.com/office/drawing/2014/main" id="{62879FA9-F955-4090-9CB2-43A289744FB2}"/>
              </a:ext>
            </a:extLst>
          </p:cNvPr>
          <p:cNvGraphicFramePr>
            <a:graphicFrameLocks noChangeAspect="1"/>
          </p:cNvGraphicFramePr>
          <p:nvPr/>
        </p:nvGraphicFramePr>
        <p:xfrm>
          <a:off x="1371600" y="762000"/>
          <a:ext cx="3219450" cy="1052513"/>
        </p:xfrm>
        <a:graphic>
          <a:graphicData uri="http://schemas.openxmlformats.org/presentationml/2006/ole">
            <mc:AlternateContent xmlns:mc="http://schemas.openxmlformats.org/markup-compatibility/2006">
              <mc:Choice xmlns:v="urn:schemas-microsoft-com:vml" Requires="v">
                <p:oleObj spid="_x0000_s698400" name="Equation" r:id="rId3" imgW="1320480" imgH="431640" progId="Equation.3">
                  <p:embed/>
                </p:oleObj>
              </mc:Choice>
              <mc:Fallback>
                <p:oleObj name="Equation" r:id="rId3" imgW="13204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62000"/>
                        <a:ext cx="3219450"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373" name="Text Box 5">
            <a:extLst>
              <a:ext uri="{FF2B5EF4-FFF2-40B4-BE49-F238E27FC236}">
                <a16:creationId xmlns:a16="http://schemas.microsoft.com/office/drawing/2014/main" id="{1187CF89-1FBB-4875-9F20-ED95E339D560}"/>
              </a:ext>
            </a:extLst>
          </p:cNvPr>
          <p:cNvSpPr txBox="1">
            <a:spLocks noChangeArrowheads="1"/>
          </p:cNvSpPr>
          <p:nvPr/>
        </p:nvSpPr>
        <p:spPr bwMode="auto">
          <a:xfrm>
            <a:off x="4572000" y="1066800"/>
            <a:ext cx="11350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t>where</a:t>
            </a:r>
          </a:p>
        </p:txBody>
      </p:sp>
      <p:graphicFrame>
        <p:nvGraphicFramePr>
          <p:cNvPr id="698374" name="Object 6">
            <a:extLst>
              <a:ext uri="{FF2B5EF4-FFF2-40B4-BE49-F238E27FC236}">
                <a16:creationId xmlns:a16="http://schemas.microsoft.com/office/drawing/2014/main" id="{A58A7A1C-F7B5-4873-B4B6-DB056DF2CD50}"/>
              </a:ext>
            </a:extLst>
          </p:cNvPr>
          <p:cNvGraphicFramePr>
            <a:graphicFrameLocks noChangeAspect="1"/>
          </p:cNvGraphicFramePr>
          <p:nvPr/>
        </p:nvGraphicFramePr>
        <p:xfrm>
          <a:off x="5407025" y="987425"/>
          <a:ext cx="3746500" cy="557213"/>
        </p:xfrm>
        <a:graphic>
          <a:graphicData uri="http://schemas.openxmlformats.org/presentationml/2006/ole">
            <mc:AlternateContent xmlns:mc="http://schemas.openxmlformats.org/markup-compatibility/2006">
              <mc:Choice xmlns:v="urn:schemas-microsoft-com:vml" Requires="v">
                <p:oleObj spid="_x0000_s698401" name="Equation" r:id="rId5" imgW="1536480" imgH="228600" progId="Equation.3">
                  <p:embed/>
                </p:oleObj>
              </mc:Choice>
              <mc:Fallback>
                <p:oleObj name="Equation" r:id="rId5" imgW="15364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025" y="987425"/>
                        <a:ext cx="37465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375" name="Text Box 7">
            <a:extLst>
              <a:ext uri="{FF2B5EF4-FFF2-40B4-BE49-F238E27FC236}">
                <a16:creationId xmlns:a16="http://schemas.microsoft.com/office/drawing/2014/main" id="{4CE8C494-B33F-4880-9A84-B77936F5D274}"/>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698376" name="Object 8">
            <a:extLst>
              <a:ext uri="{FF2B5EF4-FFF2-40B4-BE49-F238E27FC236}">
                <a16:creationId xmlns:a16="http://schemas.microsoft.com/office/drawing/2014/main" id="{A751A110-F617-4DE9-A92A-AFFD3E5F5F8F}"/>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698402" name="Equation" r:id="rId7" imgW="1002960" imgH="228600" progId="Equation.3">
                  <p:embed/>
                </p:oleObj>
              </mc:Choice>
              <mc:Fallback>
                <p:oleObj name="Equation" r:id="rId7" imgW="100296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377" name="Rectangle 9">
            <a:extLst>
              <a:ext uri="{FF2B5EF4-FFF2-40B4-BE49-F238E27FC236}">
                <a16:creationId xmlns:a16="http://schemas.microsoft.com/office/drawing/2014/main" id="{41C7B4A5-27EF-41BD-B6FF-3A17DFB3C4D6}"/>
              </a:ext>
            </a:extLst>
          </p:cNvPr>
          <p:cNvSpPr>
            <a:spLocks noChangeArrowheads="1"/>
          </p:cNvSpPr>
          <p:nvPr/>
        </p:nvSpPr>
        <p:spPr bwMode="auto">
          <a:xfrm>
            <a:off x="76200" y="762000"/>
            <a:ext cx="8991600"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8378" name="Text Box 10">
            <a:extLst>
              <a:ext uri="{FF2B5EF4-FFF2-40B4-BE49-F238E27FC236}">
                <a16:creationId xmlns:a16="http://schemas.microsoft.com/office/drawing/2014/main" id="{8E89E7D0-D64A-4400-BA59-A111204FBC8D}"/>
              </a:ext>
            </a:extLst>
          </p:cNvPr>
          <p:cNvSpPr txBox="1">
            <a:spLocks noChangeArrowheads="1"/>
          </p:cNvSpPr>
          <p:nvPr/>
        </p:nvSpPr>
        <p:spPr bwMode="auto">
          <a:xfrm>
            <a:off x="176213" y="3305175"/>
            <a:ext cx="2203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698379" name="Object 11">
            <a:extLst>
              <a:ext uri="{FF2B5EF4-FFF2-40B4-BE49-F238E27FC236}">
                <a16:creationId xmlns:a16="http://schemas.microsoft.com/office/drawing/2014/main" id="{11301BA0-8E7F-4EF2-B922-F9D9DA5E507A}"/>
              </a:ext>
            </a:extLst>
          </p:cNvPr>
          <p:cNvGraphicFramePr>
            <a:graphicFrameLocks noChangeAspect="1"/>
          </p:cNvGraphicFramePr>
          <p:nvPr/>
        </p:nvGraphicFramePr>
        <p:xfrm>
          <a:off x="293688" y="3763963"/>
          <a:ext cx="4067175" cy="1144587"/>
        </p:xfrm>
        <a:graphic>
          <a:graphicData uri="http://schemas.openxmlformats.org/presentationml/2006/ole">
            <mc:AlternateContent xmlns:mc="http://schemas.openxmlformats.org/markup-compatibility/2006">
              <mc:Choice xmlns:v="urn:schemas-microsoft-com:vml" Requires="v">
                <p:oleObj spid="_x0000_s698403" name="Equation" r:id="rId9" imgW="1257120" imgH="469800" progId="Equation.3">
                  <p:embed/>
                </p:oleObj>
              </mc:Choice>
              <mc:Fallback>
                <p:oleObj name="Equation" r:id="rId9" imgW="1257120" imgH="469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688" y="3763963"/>
                        <a:ext cx="406717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8380" name="Object 12">
            <a:extLst>
              <a:ext uri="{FF2B5EF4-FFF2-40B4-BE49-F238E27FC236}">
                <a16:creationId xmlns:a16="http://schemas.microsoft.com/office/drawing/2014/main" id="{725A7B08-77EB-4742-9AA1-497BAB4794C1}"/>
              </a:ext>
            </a:extLst>
          </p:cNvPr>
          <p:cNvGraphicFramePr>
            <a:graphicFrameLocks noChangeAspect="1"/>
          </p:cNvGraphicFramePr>
          <p:nvPr/>
        </p:nvGraphicFramePr>
        <p:xfrm>
          <a:off x="196850" y="5010150"/>
          <a:ext cx="4643438" cy="1301750"/>
        </p:xfrm>
        <a:graphic>
          <a:graphicData uri="http://schemas.openxmlformats.org/presentationml/2006/ole">
            <mc:AlternateContent xmlns:mc="http://schemas.openxmlformats.org/markup-compatibility/2006">
              <mc:Choice xmlns:v="urn:schemas-microsoft-com:vml" Requires="v">
                <p:oleObj spid="_x0000_s698404" name="Equation" r:id="rId11" imgW="1434960" imgH="533160" progId="Equation.3">
                  <p:embed/>
                </p:oleObj>
              </mc:Choice>
              <mc:Fallback>
                <p:oleObj name="Equation" r:id="rId11" imgW="1434960" imgH="53316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850" y="5010150"/>
                        <a:ext cx="4643438"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381" name="Rectangle 13">
            <a:extLst>
              <a:ext uri="{FF2B5EF4-FFF2-40B4-BE49-F238E27FC236}">
                <a16:creationId xmlns:a16="http://schemas.microsoft.com/office/drawing/2014/main" id="{13247AEE-FF53-495D-817D-94641E528F08}"/>
              </a:ext>
            </a:extLst>
          </p:cNvPr>
          <p:cNvSpPr>
            <a:spLocks noChangeArrowheads="1"/>
          </p:cNvSpPr>
          <p:nvPr/>
        </p:nvSpPr>
        <p:spPr bwMode="auto">
          <a:xfrm>
            <a:off x="187325" y="3317875"/>
            <a:ext cx="4606925" cy="3035300"/>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8382" name="Rectangle 14">
            <a:extLst>
              <a:ext uri="{FF2B5EF4-FFF2-40B4-BE49-F238E27FC236}">
                <a16:creationId xmlns:a16="http://schemas.microsoft.com/office/drawing/2014/main" id="{741591A7-8787-42A3-AE20-17BCD865C8A5}"/>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8383" name="Text Box 15">
            <a:extLst>
              <a:ext uri="{FF2B5EF4-FFF2-40B4-BE49-F238E27FC236}">
                <a16:creationId xmlns:a16="http://schemas.microsoft.com/office/drawing/2014/main" id="{3304F280-E6A9-4259-B224-E8F206AE6A98}"/>
              </a:ext>
            </a:extLst>
          </p:cNvPr>
          <p:cNvSpPr txBox="1">
            <a:spLocks noChangeArrowheads="1"/>
          </p:cNvSpPr>
          <p:nvPr/>
        </p:nvSpPr>
        <p:spPr bwMode="auto">
          <a:xfrm>
            <a:off x="5105400" y="5410200"/>
            <a:ext cx="3797300" cy="105092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a:t>
            </a:r>
            <a:r>
              <a:rPr lang="en-US" altLang="en-US" sz="2800" b="1">
                <a:latin typeface="Symbol" panose="05050102010706020507" pitchFamily="18" charset="2"/>
              </a:rPr>
              <a:t>f</a:t>
            </a:r>
            <a:r>
              <a:rPr lang="en-US" altLang="en-US" sz="2000" i="1"/>
              <a:t>(</a:t>
            </a:r>
            <a:r>
              <a:rPr lang="en-US" altLang="en-US" sz="2000" b="1" i="1"/>
              <a:t>x</a:t>
            </a:r>
            <a:r>
              <a:rPr lang="en-US" altLang="en-US" sz="2000" i="1"/>
              <a:t>)</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p>
        </p:txBody>
      </p:sp>
      <p:graphicFrame>
        <p:nvGraphicFramePr>
          <p:cNvPr id="698384" name="Object 16">
            <a:extLst>
              <a:ext uri="{FF2B5EF4-FFF2-40B4-BE49-F238E27FC236}">
                <a16:creationId xmlns:a16="http://schemas.microsoft.com/office/drawing/2014/main" id="{306A6559-EE0F-4237-99AA-B8C44B6D15BD}"/>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698405" name="Equation" r:id="rId13" imgW="736560" imgH="431640" progId="Equation.3">
                  <p:embed/>
                </p:oleObj>
              </mc:Choice>
              <mc:Fallback>
                <p:oleObj name="Equation" r:id="rId13" imgW="736560" imgH="4316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8385" name="AutoShape 17">
            <a:extLst>
              <a:ext uri="{FF2B5EF4-FFF2-40B4-BE49-F238E27FC236}">
                <a16:creationId xmlns:a16="http://schemas.microsoft.com/office/drawing/2014/main" id="{7B3BB826-2075-4C6D-B8F9-848B61FA4B21}"/>
              </a:ext>
            </a:extLst>
          </p:cNvPr>
          <p:cNvSpPr>
            <a:spLocks noChangeArrowheads="1"/>
          </p:cNvSpPr>
          <p:nvPr/>
        </p:nvSpPr>
        <p:spPr bwMode="auto">
          <a:xfrm>
            <a:off x="76200" y="685800"/>
            <a:ext cx="5029200" cy="2057400"/>
          </a:xfrm>
          <a:prstGeom prst="wedgeRectCallout">
            <a:avLst>
              <a:gd name="adj1" fmla="val 56060"/>
              <a:gd name="adj2" fmla="val -21838"/>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We must do R</a:t>
            </a:r>
            <a:r>
              <a:rPr lang="en-US" altLang="en-US" sz="1800" baseline="30000"/>
              <a:t>2</a:t>
            </a:r>
            <a:r>
              <a:rPr lang="en-US" altLang="en-US" sz="1800"/>
              <a:t>/2 dot products to get this matrix ready.</a:t>
            </a:r>
          </a:p>
          <a:p>
            <a:r>
              <a:rPr lang="en-US" altLang="en-US" sz="1800"/>
              <a:t>In 100-d, each dot product now needs 103 operations instead of 75 million</a:t>
            </a:r>
          </a:p>
          <a:p>
            <a:r>
              <a:rPr lang="en-US" altLang="en-US" sz="1800"/>
              <a:t>But there are still worrying things lurking away. </a:t>
            </a:r>
            <a:r>
              <a:rPr lang="en-US" altLang="en-US" sz="1800" i="1">
                <a:solidFill>
                  <a:schemeClr val="hlink"/>
                </a:solidFill>
              </a:rPr>
              <a:t>What are they?</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2">
            <a:extLst>
              <a:ext uri="{FF2B5EF4-FFF2-40B4-BE49-F238E27FC236}">
                <a16:creationId xmlns:a16="http://schemas.microsoft.com/office/drawing/2014/main" id="{59AC526D-29EB-460B-9102-548EC3143ABC}"/>
              </a:ext>
            </a:extLst>
          </p:cNvPr>
          <p:cNvSpPr>
            <a:spLocks noGrp="1"/>
          </p:cNvSpPr>
          <p:nvPr>
            <p:ph type="ftr" sz="quarter" idx="10"/>
          </p:nvPr>
        </p:nvSpPr>
        <p:spPr/>
        <p:txBody>
          <a:bodyPr/>
          <a:lstStyle/>
          <a:p>
            <a:r>
              <a:rPr lang="en-US" altLang="en-US"/>
              <a:t>Copyright © 2001, 2003, Andrew W. Moore</a:t>
            </a:r>
          </a:p>
        </p:txBody>
      </p:sp>
      <p:sp>
        <p:nvSpPr>
          <p:cNvPr id="702466" name="Rectangle 2">
            <a:extLst>
              <a:ext uri="{FF2B5EF4-FFF2-40B4-BE49-F238E27FC236}">
                <a16:creationId xmlns:a16="http://schemas.microsoft.com/office/drawing/2014/main" id="{C9C3A314-1D66-4B55-B36E-C814C79F6007}"/>
              </a:ext>
            </a:extLst>
          </p:cNvPr>
          <p:cNvSpPr>
            <a:spLocks noGrp="1" noChangeArrowheads="1"/>
          </p:cNvSpPr>
          <p:nvPr>
            <p:ph type="title"/>
          </p:nvPr>
        </p:nvSpPr>
        <p:spPr/>
        <p:txBody>
          <a:bodyPr/>
          <a:lstStyle/>
          <a:p>
            <a:r>
              <a:rPr lang="en-US" altLang="en-US" sz="4000"/>
              <a:t>QP with </a:t>
            </a:r>
            <a:r>
              <a:rPr lang="en-US" altLang="en-US" sz="4000">
                <a:solidFill>
                  <a:schemeClr val="hlink"/>
                </a:solidFill>
              </a:rPr>
              <a:t>Quintic</a:t>
            </a:r>
            <a:r>
              <a:rPr lang="en-US" altLang="en-US" sz="4000"/>
              <a:t> basis functions</a:t>
            </a:r>
          </a:p>
        </p:txBody>
      </p:sp>
      <p:sp>
        <p:nvSpPr>
          <p:cNvPr id="702467" name="Text Box 3">
            <a:extLst>
              <a:ext uri="{FF2B5EF4-FFF2-40B4-BE49-F238E27FC236}">
                <a16:creationId xmlns:a16="http://schemas.microsoft.com/office/drawing/2014/main" id="{0B57A3AD-D8F6-46F4-9C77-E15E850FB849}"/>
              </a:ext>
            </a:extLst>
          </p:cNvPr>
          <p:cNvSpPr txBox="1">
            <a:spLocks noChangeArrowheads="1"/>
          </p:cNvSpPr>
          <p:nvPr/>
        </p:nvSpPr>
        <p:spPr bwMode="auto">
          <a:xfrm>
            <a:off x="0" y="1066800"/>
            <a:ext cx="142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Maximize</a:t>
            </a:r>
          </a:p>
        </p:txBody>
      </p:sp>
      <p:graphicFrame>
        <p:nvGraphicFramePr>
          <p:cNvPr id="702468" name="Object 4">
            <a:extLst>
              <a:ext uri="{FF2B5EF4-FFF2-40B4-BE49-F238E27FC236}">
                <a16:creationId xmlns:a16="http://schemas.microsoft.com/office/drawing/2014/main" id="{3082A6F7-0186-4D80-811E-CFB2DF239248}"/>
              </a:ext>
            </a:extLst>
          </p:cNvPr>
          <p:cNvGraphicFramePr>
            <a:graphicFrameLocks noChangeAspect="1"/>
          </p:cNvGraphicFramePr>
          <p:nvPr/>
        </p:nvGraphicFramePr>
        <p:xfrm>
          <a:off x="1371600" y="762000"/>
          <a:ext cx="3219450" cy="1052513"/>
        </p:xfrm>
        <a:graphic>
          <a:graphicData uri="http://schemas.openxmlformats.org/presentationml/2006/ole">
            <mc:AlternateContent xmlns:mc="http://schemas.openxmlformats.org/markup-compatibility/2006">
              <mc:Choice xmlns:v="urn:schemas-microsoft-com:vml" Requires="v">
                <p:oleObj spid="_x0000_s702489" name="Equation" r:id="rId3" imgW="1320480" imgH="431640" progId="Equation.3">
                  <p:embed/>
                </p:oleObj>
              </mc:Choice>
              <mc:Fallback>
                <p:oleObj name="Equation" r:id="rId3" imgW="13204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62000"/>
                        <a:ext cx="3219450"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2469" name="Text Box 5">
            <a:extLst>
              <a:ext uri="{FF2B5EF4-FFF2-40B4-BE49-F238E27FC236}">
                <a16:creationId xmlns:a16="http://schemas.microsoft.com/office/drawing/2014/main" id="{A3351E18-33A6-4909-BA7F-8B80A41AC402}"/>
              </a:ext>
            </a:extLst>
          </p:cNvPr>
          <p:cNvSpPr txBox="1">
            <a:spLocks noChangeArrowheads="1"/>
          </p:cNvSpPr>
          <p:nvPr/>
        </p:nvSpPr>
        <p:spPr bwMode="auto">
          <a:xfrm>
            <a:off x="4572000" y="1066800"/>
            <a:ext cx="11350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t>where</a:t>
            </a:r>
          </a:p>
        </p:txBody>
      </p:sp>
      <p:graphicFrame>
        <p:nvGraphicFramePr>
          <p:cNvPr id="702470" name="Object 6">
            <a:extLst>
              <a:ext uri="{FF2B5EF4-FFF2-40B4-BE49-F238E27FC236}">
                <a16:creationId xmlns:a16="http://schemas.microsoft.com/office/drawing/2014/main" id="{4A9C138F-74FE-4C21-8D19-7BD5B2FB5DD3}"/>
              </a:ext>
            </a:extLst>
          </p:cNvPr>
          <p:cNvGraphicFramePr>
            <a:graphicFrameLocks noChangeAspect="1"/>
          </p:cNvGraphicFramePr>
          <p:nvPr/>
        </p:nvGraphicFramePr>
        <p:xfrm>
          <a:off x="5407025" y="987425"/>
          <a:ext cx="3746500" cy="557213"/>
        </p:xfrm>
        <a:graphic>
          <a:graphicData uri="http://schemas.openxmlformats.org/presentationml/2006/ole">
            <mc:AlternateContent xmlns:mc="http://schemas.openxmlformats.org/markup-compatibility/2006">
              <mc:Choice xmlns:v="urn:schemas-microsoft-com:vml" Requires="v">
                <p:oleObj spid="_x0000_s702490" name="Equation" r:id="rId5" imgW="1536480" imgH="228600" progId="Equation.3">
                  <p:embed/>
                </p:oleObj>
              </mc:Choice>
              <mc:Fallback>
                <p:oleObj name="Equation" r:id="rId5" imgW="15364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025" y="987425"/>
                        <a:ext cx="37465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2471" name="Text Box 7">
            <a:extLst>
              <a:ext uri="{FF2B5EF4-FFF2-40B4-BE49-F238E27FC236}">
                <a16:creationId xmlns:a16="http://schemas.microsoft.com/office/drawing/2014/main" id="{AA3E293C-2E76-4F62-8E5A-4AB5B74510A2}"/>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702472" name="Object 8">
            <a:extLst>
              <a:ext uri="{FF2B5EF4-FFF2-40B4-BE49-F238E27FC236}">
                <a16:creationId xmlns:a16="http://schemas.microsoft.com/office/drawing/2014/main" id="{6A25589C-7B96-416D-ACBB-7CBE1C3F0C8F}"/>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702491" name="Equation" r:id="rId7" imgW="1002960" imgH="228600" progId="Equation.3">
                  <p:embed/>
                </p:oleObj>
              </mc:Choice>
              <mc:Fallback>
                <p:oleObj name="Equation" r:id="rId7" imgW="100296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2473" name="Rectangle 9">
            <a:extLst>
              <a:ext uri="{FF2B5EF4-FFF2-40B4-BE49-F238E27FC236}">
                <a16:creationId xmlns:a16="http://schemas.microsoft.com/office/drawing/2014/main" id="{F7CD9D8E-CB28-4B50-AFF1-5C875FC15BC9}"/>
              </a:ext>
            </a:extLst>
          </p:cNvPr>
          <p:cNvSpPr>
            <a:spLocks noChangeArrowheads="1"/>
          </p:cNvSpPr>
          <p:nvPr/>
        </p:nvSpPr>
        <p:spPr bwMode="auto">
          <a:xfrm>
            <a:off x="76200" y="762000"/>
            <a:ext cx="8991600"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2474" name="Text Box 10">
            <a:extLst>
              <a:ext uri="{FF2B5EF4-FFF2-40B4-BE49-F238E27FC236}">
                <a16:creationId xmlns:a16="http://schemas.microsoft.com/office/drawing/2014/main" id="{A687708A-081F-4CD4-9BA3-3264E1F0FEA2}"/>
              </a:ext>
            </a:extLst>
          </p:cNvPr>
          <p:cNvSpPr txBox="1">
            <a:spLocks noChangeArrowheads="1"/>
          </p:cNvSpPr>
          <p:nvPr/>
        </p:nvSpPr>
        <p:spPr bwMode="auto">
          <a:xfrm>
            <a:off x="176213" y="3305175"/>
            <a:ext cx="2203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702475" name="Object 11">
            <a:extLst>
              <a:ext uri="{FF2B5EF4-FFF2-40B4-BE49-F238E27FC236}">
                <a16:creationId xmlns:a16="http://schemas.microsoft.com/office/drawing/2014/main" id="{4A70C027-E71D-4532-890D-23FB824BC9C4}"/>
              </a:ext>
            </a:extLst>
          </p:cNvPr>
          <p:cNvGraphicFramePr>
            <a:graphicFrameLocks noChangeAspect="1"/>
          </p:cNvGraphicFramePr>
          <p:nvPr/>
        </p:nvGraphicFramePr>
        <p:xfrm>
          <a:off x="293688" y="3763963"/>
          <a:ext cx="4067175" cy="1144587"/>
        </p:xfrm>
        <a:graphic>
          <a:graphicData uri="http://schemas.openxmlformats.org/presentationml/2006/ole">
            <mc:AlternateContent xmlns:mc="http://schemas.openxmlformats.org/markup-compatibility/2006">
              <mc:Choice xmlns:v="urn:schemas-microsoft-com:vml" Requires="v">
                <p:oleObj spid="_x0000_s702492" name="Equation" r:id="rId9" imgW="1257120" imgH="469800" progId="Equation.3">
                  <p:embed/>
                </p:oleObj>
              </mc:Choice>
              <mc:Fallback>
                <p:oleObj name="Equation" r:id="rId9" imgW="1257120" imgH="469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688" y="3763963"/>
                        <a:ext cx="406717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2476" name="Object 12">
            <a:extLst>
              <a:ext uri="{FF2B5EF4-FFF2-40B4-BE49-F238E27FC236}">
                <a16:creationId xmlns:a16="http://schemas.microsoft.com/office/drawing/2014/main" id="{5608C878-CEBC-4442-A4A7-CDD2E8A358B6}"/>
              </a:ext>
            </a:extLst>
          </p:cNvPr>
          <p:cNvGraphicFramePr>
            <a:graphicFrameLocks noChangeAspect="1"/>
          </p:cNvGraphicFramePr>
          <p:nvPr/>
        </p:nvGraphicFramePr>
        <p:xfrm>
          <a:off x="196850" y="5010150"/>
          <a:ext cx="4643438" cy="1301750"/>
        </p:xfrm>
        <a:graphic>
          <a:graphicData uri="http://schemas.openxmlformats.org/presentationml/2006/ole">
            <mc:AlternateContent xmlns:mc="http://schemas.openxmlformats.org/markup-compatibility/2006">
              <mc:Choice xmlns:v="urn:schemas-microsoft-com:vml" Requires="v">
                <p:oleObj spid="_x0000_s702493" name="Equation" r:id="rId11" imgW="1434960" imgH="533160" progId="Equation.3">
                  <p:embed/>
                </p:oleObj>
              </mc:Choice>
              <mc:Fallback>
                <p:oleObj name="Equation" r:id="rId11" imgW="1434960" imgH="53316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850" y="5010150"/>
                        <a:ext cx="4643438"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2477" name="Rectangle 13">
            <a:extLst>
              <a:ext uri="{FF2B5EF4-FFF2-40B4-BE49-F238E27FC236}">
                <a16:creationId xmlns:a16="http://schemas.microsoft.com/office/drawing/2014/main" id="{631F8DD7-9113-41B7-8664-1204A7E44576}"/>
              </a:ext>
            </a:extLst>
          </p:cNvPr>
          <p:cNvSpPr>
            <a:spLocks noChangeArrowheads="1"/>
          </p:cNvSpPr>
          <p:nvPr/>
        </p:nvSpPr>
        <p:spPr bwMode="auto">
          <a:xfrm>
            <a:off x="187325" y="3317875"/>
            <a:ext cx="4606925" cy="3035300"/>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2478" name="Rectangle 14">
            <a:extLst>
              <a:ext uri="{FF2B5EF4-FFF2-40B4-BE49-F238E27FC236}">
                <a16:creationId xmlns:a16="http://schemas.microsoft.com/office/drawing/2014/main" id="{ACEEB227-510B-4782-A6BD-9D2707A35898}"/>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2479" name="Text Box 15">
            <a:extLst>
              <a:ext uri="{FF2B5EF4-FFF2-40B4-BE49-F238E27FC236}">
                <a16:creationId xmlns:a16="http://schemas.microsoft.com/office/drawing/2014/main" id="{7FD317B7-733D-4809-B433-CA907EDB0597}"/>
              </a:ext>
            </a:extLst>
          </p:cNvPr>
          <p:cNvSpPr txBox="1">
            <a:spLocks noChangeArrowheads="1"/>
          </p:cNvSpPr>
          <p:nvPr/>
        </p:nvSpPr>
        <p:spPr bwMode="auto">
          <a:xfrm>
            <a:off x="5105400" y="5410200"/>
            <a:ext cx="3797300" cy="105092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a:t>
            </a:r>
            <a:r>
              <a:rPr lang="en-US" altLang="en-US" sz="2800" b="1">
                <a:latin typeface="Symbol" panose="05050102010706020507" pitchFamily="18" charset="2"/>
              </a:rPr>
              <a:t>f</a:t>
            </a:r>
            <a:r>
              <a:rPr lang="en-US" altLang="en-US" sz="2000" i="1"/>
              <a:t>(</a:t>
            </a:r>
            <a:r>
              <a:rPr lang="en-US" altLang="en-US" sz="2000" b="1" i="1"/>
              <a:t>x</a:t>
            </a:r>
            <a:r>
              <a:rPr lang="en-US" altLang="en-US" sz="2000" i="1"/>
              <a:t>)</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p>
        </p:txBody>
      </p:sp>
      <p:graphicFrame>
        <p:nvGraphicFramePr>
          <p:cNvPr id="702480" name="Object 16">
            <a:extLst>
              <a:ext uri="{FF2B5EF4-FFF2-40B4-BE49-F238E27FC236}">
                <a16:creationId xmlns:a16="http://schemas.microsoft.com/office/drawing/2014/main" id="{EF69688F-90B6-4E1C-9D32-F83574087160}"/>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702494" name="Equation" r:id="rId13" imgW="736560" imgH="431640" progId="Equation.3">
                  <p:embed/>
                </p:oleObj>
              </mc:Choice>
              <mc:Fallback>
                <p:oleObj name="Equation" r:id="rId13" imgW="736560" imgH="4316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2481" name="AutoShape 17">
            <a:extLst>
              <a:ext uri="{FF2B5EF4-FFF2-40B4-BE49-F238E27FC236}">
                <a16:creationId xmlns:a16="http://schemas.microsoft.com/office/drawing/2014/main" id="{BDC9F9BC-187C-4942-8DF1-063017F0EACE}"/>
              </a:ext>
            </a:extLst>
          </p:cNvPr>
          <p:cNvSpPr>
            <a:spLocks noChangeArrowheads="1"/>
          </p:cNvSpPr>
          <p:nvPr/>
        </p:nvSpPr>
        <p:spPr bwMode="auto">
          <a:xfrm>
            <a:off x="76200" y="685800"/>
            <a:ext cx="5029200" cy="2057400"/>
          </a:xfrm>
          <a:prstGeom prst="wedgeRectCallout">
            <a:avLst>
              <a:gd name="adj1" fmla="val 56060"/>
              <a:gd name="adj2" fmla="val -21838"/>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We must do R</a:t>
            </a:r>
            <a:r>
              <a:rPr lang="en-US" altLang="en-US" sz="1800" baseline="30000"/>
              <a:t>2</a:t>
            </a:r>
            <a:r>
              <a:rPr lang="en-US" altLang="en-US" sz="1800"/>
              <a:t>/2 dot products to get this matrix ready.</a:t>
            </a:r>
          </a:p>
          <a:p>
            <a:r>
              <a:rPr lang="en-US" altLang="en-US" sz="1800"/>
              <a:t>In 100-d, each dot product now needs 103 operations instead of 75 million</a:t>
            </a:r>
          </a:p>
          <a:p>
            <a:r>
              <a:rPr lang="en-US" altLang="en-US" sz="1800"/>
              <a:t>But there are still worrying things lurking away. What are they?</a:t>
            </a:r>
          </a:p>
        </p:txBody>
      </p:sp>
      <p:sp>
        <p:nvSpPr>
          <p:cNvPr id="702482" name="AutoShape 18">
            <a:extLst>
              <a:ext uri="{FF2B5EF4-FFF2-40B4-BE49-F238E27FC236}">
                <a16:creationId xmlns:a16="http://schemas.microsoft.com/office/drawing/2014/main" id="{C8047688-F1B7-4D5F-8872-D3AE4083348F}"/>
              </a:ext>
            </a:extLst>
          </p:cNvPr>
          <p:cNvSpPr>
            <a:spLocks noChangeArrowheads="1"/>
          </p:cNvSpPr>
          <p:nvPr/>
        </p:nvSpPr>
        <p:spPr bwMode="auto">
          <a:xfrm>
            <a:off x="4114800" y="2667000"/>
            <a:ext cx="4800600" cy="1676400"/>
          </a:xfrm>
          <a:prstGeom prst="wedgeRectCallout">
            <a:avLst>
              <a:gd name="adj1" fmla="val -91301"/>
              <a:gd name="adj2" fmla="val -53125"/>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Char char="•"/>
            </a:pPr>
            <a:r>
              <a:rPr lang="en-US" altLang="en-US" sz="1800"/>
              <a:t>The fear of overfitting with this enormous number of terms</a:t>
            </a:r>
          </a:p>
          <a:p>
            <a:pPr>
              <a:buFontTx/>
              <a:buChar char="•"/>
            </a:pPr>
            <a:r>
              <a:rPr lang="en-US" altLang="en-US" sz="1800"/>
              <a:t>The evaluation phase (doing a set of predictions on a test set) will be very expensive</a:t>
            </a:r>
            <a:r>
              <a:rPr lang="en-US" altLang="en-US" sz="1800" i="1">
                <a:solidFill>
                  <a:schemeClr val="hlink"/>
                </a:solidFill>
              </a:rPr>
              <a:t> (why?)</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a:extLst>
              <a:ext uri="{FF2B5EF4-FFF2-40B4-BE49-F238E27FC236}">
                <a16:creationId xmlns:a16="http://schemas.microsoft.com/office/drawing/2014/main" id="{FAB3901A-CC2F-4060-8C6C-5ADE6238C060}"/>
              </a:ext>
            </a:extLst>
          </p:cNvPr>
          <p:cNvSpPr>
            <a:spLocks noGrp="1"/>
          </p:cNvSpPr>
          <p:nvPr>
            <p:ph type="ftr" sz="quarter" idx="10"/>
          </p:nvPr>
        </p:nvSpPr>
        <p:spPr/>
        <p:txBody>
          <a:bodyPr/>
          <a:lstStyle/>
          <a:p>
            <a:r>
              <a:rPr lang="en-US" altLang="en-US"/>
              <a:t>Copyright © 2001, 2003, Andrew W. Moore</a:t>
            </a:r>
          </a:p>
        </p:txBody>
      </p:sp>
      <p:sp>
        <p:nvSpPr>
          <p:cNvPr id="701442" name="Rectangle 2">
            <a:extLst>
              <a:ext uri="{FF2B5EF4-FFF2-40B4-BE49-F238E27FC236}">
                <a16:creationId xmlns:a16="http://schemas.microsoft.com/office/drawing/2014/main" id="{D99889CB-3D87-48CE-9741-6E6780E132C0}"/>
              </a:ext>
            </a:extLst>
          </p:cNvPr>
          <p:cNvSpPr>
            <a:spLocks noGrp="1" noChangeArrowheads="1"/>
          </p:cNvSpPr>
          <p:nvPr>
            <p:ph type="title"/>
          </p:nvPr>
        </p:nvSpPr>
        <p:spPr/>
        <p:txBody>
          <a:bodyPr/>
          <a:lstStyle/>
          <a:p>
            <a:r>
              <a:rPr lang="en-US" altLang="en-US" sz="4000"/>
              <a:t>QP with </a:t>
            </a:r>
            <a:r>
              <a:rPr lang="en-US" altLang="en-US" sz="4000">
                <a:solidFill>
                  <a:schemeClr val="hlink"/>
                </a:solidFill>
              </a:rPr>
              <a:t>Quintic</a:t>
            </a:r>
            <a:r>
              <a:rPr lang="en-US" altLang="en-US" sz="4000"/>
              <a:t> basis functions</a:t>
            </a:r>
          </a:p>
        </p:txBody>
      </p:sp>
      <p:sp>
        <p:nvSpPr>
          <p:cNvPr id="701443" name="Text Box 3">
            <a:extLst>
              <a:ext uri="{FF2B5EF4-FFF2-40B4-BE49-F238E27FC236}">
                <a16:creationId xmlns:a16="http://schemas.microsoft.com/office/drawing/2014/main" id="{E683F600-6362-4FF9-8EE3-2D5A1CB18D04}"/>
              </a:ext>
            </a:extLst>
          </p:cNvPr>
          <p:cNvSpPr txBox="1">
            <a:spLocks noChangeArrowheads="1"/>
          </p:cNvSpPr>
          <p:nvPr/>
        </p:nvSpPr>
        <p:spPr bwMode="auto">
          <a:xfrm>
            <a:off x="0" y="1066800"/>
            <a:ext cx="142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Maximize</a:t>
            </a:r>
          </a:p>
        </p:txBody>
      </p:sp>
      <p:graphicFrame>
        <p:nvGraphicFramePr>
          <p:cNvPr id="701444" name="Object 4">
            <a:extLst>
              <a:ext uri="{FF2B5EF4-FFF2-40B4-BE49-F238E27FC236}">
                <a16:creationId xmlns:a16="http://schemas.microsoft.com/office/drawing/2014/main" id="{0806554E-49E6-4915-B936-0FCC70EAF7AB}"/>
              </a:ext>
            </a:extLst>
          </p:cNvPr>
          <p:cNvGraphicFramePr>
            <a:graphicFrameLocks noChangeAspect="1"/>
          </p:cNvGraphicFramePr>
          <p:nvPr/>
        </p:nvGraphicFramePr>
        <p:xfrm>
          <a:off x="1371600" y="762000"/>
          <a:ext cx="3219450" cy="1052513"/>
        </p:xfrm>
        <a:graphic>
          <a:graphicData uri="http://schemas.openxmlformats.org/presentationml/2006/ole">
            <mc:AlternateContent xmlns:mc="http://schemas.openxmlformats.org/markup-compatibility/2006">
              <mc:Choice xmlns:v="urn:schemas-microsoft-com:vml" Requires="v">
                <p:oleObj spid="_x0000_s701467" name="Equation" r:id="rId3" imgW="1320480" imgH="431640" progId="Equation.3">
                  <p:embed/>
                </p:oleObj>
              </mc:Choice>
              <mc:Fallback>
                <p:oleObj name="Equation" r:id="rId3" imgW="13204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62000"/>
                        <a:ext cx="3219450"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1445" name="Text Box 5">
            <a:extLst>
              <a:ext uri="{FF2B5EF4-FFF2-40B4-BE49-F238E27FC236}">
                <a16:creationId xmlns:a16="http://schemas.microsoft.com/office/drawing/2014/main" id="{F11E0CA1-B637-4711-BC86-0276F4189B19}"/>
              </a:ext>
            </a:extLst>
          </p:cNvPr>
          <p:cNvSpPr txBox="1">
            <a:spLocks noChangeArrowheads="1"/>
          </p:cNvSpPr>
          <p:nvPr/>
        </p:nvSpPr>
        <p:spPr bwMode="auto">
          <a:xfrm>
            <a:off x="4572000" y="1066800"/>
            <a:ext cx="11350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t>where</a:t>
            </a:r>
          </a:p>
        </p:txBody>
      </p:sp>
      <p:graphicFrame>
        <p:nvGraphicFramePr>
          <p:cNvPr id="701446" name="Object 6">
            <a:extLst>
              <a:ext uri="{FF2B5EF4-FFF2-40B4-BE49-F238E27FC236}">
                <a16:creationId xmlns:a16="http://schemas.microsoft.com/office/drawing/2014/main" id="{CFC185D3-7C5F-4604-A96B-792C429FFB3E}"/>
              </a:ext>
            </a:extLst>
          </p:cNvPr>
          <p:cNvGraphicFramePr>
            <a:graphicFrameLocks noChangeAspect="1"/>
          </p:cNvGraphicFramePr>
          <p:nvPr/>
        </p:nvGraphicFramePr>
        <p:xfrm>
          <a:off x="5407025" y="987425"/>
          <a:ext cx="3746500" cy="557213"/>
        </p:xfrm>
        <a:graphic>
          <a:graphicData uri="http://schemas.openxmlformats.org/presentationml/2006/ole">
            <mc:AlternateContent xmlns:mc="http://schemas.openxmlformats.org/markup-compatibility/2006">
              <mc:Choice xmlns:v="urn:schemas-microsoft-com:vml" Requires="v">
                <p:oleObj spid="_x0000_s701468" name="Equation" r:id="rId5" imgW="1536480" imgH="228600" progId="Equation.3">
                  <p:embed/>
                </p:oleObj>
              </mc:Choice>
              <mc:Fallback>
                <p:oleObj name="Equation" r:id="rId5" imgW="15364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025" y="987425"/>
                        <a:ext cx="37465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1447" name="Text Box 7">
            <a:extLst>
              <a:ext uri="{FF2B5EF4-FFF2-40B4-BE49-F238E27FC236}">
                <a16:creationId xmlns:a16="http://schemas.microsoft.com/office/drawing/2014/main" id="{A7802585-48BE-4356-A328-0A0F5D43F27E}"/>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701448" name="Object 8">
            <a:extLst>
              <a:ext uri="{FF2B5EF4-FFF2-40B4-BE49-F238E27FC236}">
                <a16:creationId xmlns:a16="http://schemas.microsoft.com/office/drawing/2014/main" id="{4BF1AC01-F0D6-490F-9966-A3BB99B5896F}"/>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701469" name="Equation" r:id="rId7" imgW="1002960" imgH="228600" progId="Equation.3">
                  <p:embed/>
                </p:oleObj>
              </mc:Choice>
              <mc:Fallback>
                <p:oleObj name="Equation" r:id="rId7" imgW="100296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1449" name="Rectangle 9">
            <a:extLst>
              <a:ext uri="{FF2B5EF4-FFF2-40B4-BE49-F238E27FC236}">
                <a16:creationId xmlns:a16="http://schemas.microsoft.com/office/drawing/2014/main" id="{91F703F0-6507-487D-854F-D10997334A78}"/>
              </a:ext>
            </a:extLst>
          </p:cNvPr>
          <p:cNvSpPr>
            <a:spLocks noChangeArrowheads="1"/>
          </p:cNvSpPr>
          <p:nvPr/>
        </p:nvSpPr>
        <p:spPr bwMode="auto">
          <a:xfrm>
            <a:off x="76200" y="762000"/>
            <a:ext cx="8991600"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1450" name="Text Box 10">
            <a:extLst>
              <a:ext uri="{FF2B5EF4-FFF2-40B4-BE49-F238E27FC236}">
                <a16:creationId xmlns:a16="http://schemas.microsoft.com/office/drawing/2014/main" id="{D4ACC525-EEF5-44C7-8EC3-8A58894A1614}"/>
              </a:ext>
            </a:extLst>
          </p:cNvPr>
          <p:cNvSpPr txBox="1">
            <a:spLocks noChangeArrowheads="1"/>
          </p:cNvSpPr>
          <p:nvPr/>
        </p:nvSpPr>
        <p:spPr bwMode="auto">
          <a:xfrm>
            <a:off x="176213" y="3305175"/>
            <a:ext cx="2203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701451" name="Object 11">
            <a:extLst>
              <a:ext uri="{FF2B5EF4-FFF2-40B4-BE49-F238E27FC236}">
                <a16:creationId xmlns:a16="http://schemas.microsoft.com/office/drawing/2014/main" id="{0BA882FF-DAD7-4CFA-BED9-9A482BED5CA6}"/>
              </a:ext>
            </a:extLst>
          </p:cNvPr>
          <p:cNvGraphicFramePr>
            <a:graphicFrameLocks noChangeAspect="1"/>
          </p:cNvGraphicFramePr>
          <p:nvPr/>
        </p:nvGraphicFramePr>
        <p:xfrm>
          <a:off x="293688" y="3763963"/>
          <a:ext cx="4067175" cy="1144587"/>
        </p:xfrm>
        <a:graphic>
          <a:graphicData uri="http://schemas.openxmlformats.org/presentationml/2006/ole">
            <mc:AlternateContent xmlns:mc="http://schemas.openxmlformats.org/markup-compatibility/2006">
              <mc:Choice xmlns:v="urn:schemas-microsoft-com:vml" Requires="v">
                <p:oleObj spid="_x0000_s701470" name="Equation" r:id="rId9" imgW="1257120" imgH="469800" progId="Equation.3">
                  <p:embed/>
                </p:oleObj>
              </mc:Choice>
              <mc:Fallback>
                <p:oleObj name="Equation" r:id="rId9" imgW="1257120" imgH="469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688" y="3763963"/>
                        <a:ext cx="406717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1452" name="Object 12">
            <a:extLst>
              <a:ext uri="{FF2B5EF4-FFF2-40B4-BE49-F238E27FC236}">
                <a16:creationId xmlns:a16="http://schemas.microsoft.com/office/drawing/2014/main" id="{BAC6D94E-C0EB-4CBC-894D-54F1E9173F82}"/>
              </a:ext>
            </a:extLst>
          </p:cNvPr>
          <p:cNvGraphicFramePr>
            <a:graphicFrameLocks noChangeAspect="1"/>
          </p:cNvGraphicFramePr>
          <p:nvPr/>
        </p:nvGraphicFramePr>
        <p:xfrm>
          <a:off x="196850" y="5010150"/>
          <a:ext cx="4643438" cy="1301750"/>
        </p:xfrm>
        <a:graphic>
          <a:graphicData uri="http://schemas.openxmlformats.org/presentationml/2006/ole">
            <mc:AlternateContent xmlns:mc="http://schemas.openxmlformats.org/markup-compatibility/2006">
              <mc:Choice xmlns:v="urn:schemas-microsoft-com:vml" Requires="v">
                <p:oleObj spid="_x0000_s701471" name="Equation" r:id="rId11" imgW="1434960" imgH="533160" progId="Equation.3">
                  <p:embed/>
                </p:oleObj>
              </mc:Choice>
              <mc:Fallback>
                <p:oleObj name="Equation" r:id="rId11" imgW="1434960" imgH="53316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850" y="5010150"/>
                        <a:ext cx="4643438"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1453" name="Rectangle 13">
            <a:extLst>
              <a:ext uri="{FF2B5EF4-FFF2-40B4-BE49-F238E27FC236}">
                <a16:creationId xmlns:a16="http://schemas.microsoft.com/office/drawing/2014/main" id="{5A65CA1C-050A-44EB-A773-F93EB5B7A270}"/>
              </a:ext>
            </a:extLst>
          </p:cNvPr>
          <p:cNvSpPr>
            <a:spLocks noChangeArrowheads="1"/>
          </p:cNvSpPr>
          <p:nvPr/>
        </p:nvSpPr>
        <p:spPr bwMode="auto">
          <a:xfrm>
            <a:off x="187325" y="3317875"/>
            <a:ext cx="4606925" cy="3035300"/>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1454" name="Rectangle 14">
            <a:extLst>
              <a:ext uri="{FF2B5EF4-FFF2-40B4-BE49-F238E27FC236}">
                <a16:creationId xmlns:a16="http://schemas.microsoft.com/office/drawing/2014/main" id="{488BF3B8-40D5-4D75-BE41-0358377B7743}"/>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1455" name="Text Box 15">
            <a:extLst>
              <a:ext uri="{FF2B5EF4-FFF2-40B4-BE49-F238E27FC236}">
                <a16:creationId xmlns:a16="http://schemas.microsoft.com/office/drawing/2014/main" id="{4852CAFE-48C8-4E55-97C8-16E75623C9BA}"/>
              </a:ext>
            </a:extLst>
          </p:cNvPr>
          <p:cNvSpPr txBox="1">
            <a:spLocks noChangeArrowheads="1"/>
          </p:cNvSpPr>
          <p:nvPr/>
        </p:nvSpPr>
        <p:spPr bwMode="auto">
          <a:xfrm>
            <a:off x="5105400" y="5410200"/>
            <a:ext cx="3797300" cy="105092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a:t>
            </a:r>
            <a:r>
              <a:rPr lang="en-US" altLang="en-US" sz="2800" b="1">
                <a:latin typeface="Symbol" panose="05050102010706020507" pitchFamily="18" charset="2"/>
              </a:rPr>
              <a:t>f</a:t>
            </a:r>
            <a:r>
              <a:rPr lang="en-US" altLang="en-US" sz="2000" i="1"/>
              <a:t>(</a:t>
            </a:r>
            <a:r>
              <a:rPr lang="en-US" altLang="en-US" sz="2000" b="1" i="1"/>
              <a:t>x</a:t>
            </a:r>
            <a:r>
              <a:rPr lang="en-US" altLang="en-US" sz="2000" i="1"/>
              <a:t>)</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p>
        </p:txBody>
      </p:sp>
      <p:graphicFrame>
        <p:nvGraphicFramePr>
          <p:cNvPr id="701456" name="Object 16">
            <a:extLst>
              <a:ext uri="{FF2B5EF4-FFF2-40B4-BE49-F238E27FC236}">
                <a16:creationId xmlns:a16="http://schemas.microsoft.com/office/drawing/2014/main" id="{B87E97E4-50D4-4F97-9BB9-F9730B104C1E}"/>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701472" name="Equation" r:id="rId13" imgW="736560" imgH="431640" progId="Equation.3">
                  <p:embed/>
                </p:oleObj>
              </mc:Choice>
              <mc:Fallback>
                <p:oleObj name="Equation" r:id="rId13" imgW="736560" imgH="4316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1457" name="AutoShape 17">
            <a:extLst>
              <a:ext uri="{FF2B5EF4-FFF2-40B4-BE49-F238E27FC236}">
                <a16:creationId xmlns:a16="http://schemas.microsoft.com/office/drawing/2014/main" id="{1CB71A14-CFF6-42B7-A959-0A76587A8961}"/>
              </a:ext>
            </a:extLst>
          </p:cNvPr>
          <p:cNvSpPr>
            <a:spLocks noChangeArrowheads="1"/>
          </p:cNvSpPr>
          <p:nvPr/>
        </p:nvSpPr>
        <p:spPr bwMode="auto">
          <a:xfrm>
            <a:off x="76200" y="685800"/>
            <a:ext cx="5029200" cy="2057400"/>
          </a:xfrm>
          <a:prstGeom prst="wedgeRectCallout">
            <a:avLst>
              <a:gd name="adj1" fmla="val 56060"/>
              <a:gd name="adj2" fmla="val -21838"/>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We must do R</a:t>
            </a:r>
            <a:r>
              <a:rPr lang="en-US" altLang="en-US" sz="1800" baseline="30000"/>
              <a:t>2</a:t>
            </a:r>
            <a:r>
              <a:rPr lang="en-US" altLang="en-US" sz="1800"/>
              <a:t>/2 dot products to get this matrix ready.</a:t>
            </a:r>
          </a:p>
          <a:p>
            <a:r>
              <a:rPr lang="en-US" altLang="en-US" sz="1800"/>
              <a:t>In 100-d, each dot product now needs 103 operations instead of 75 million</a:t>
            </a:r>
          </a:p>
          <a:p>
            <a:r>
              <a:rPr lang="en-US" altLang="en-US" sz="1800"/>
              <a:t>But there are still worrying things lurking away. What are they?</a:t>
            </a:r>
          </a:p>
        </p:txBody>
      </p:sp>
      <p:sp>
        <p:nvSpPr>
          <p:cNvPr id="701458" name="AutoShape 18">
            <a:extLst>
              <a:ext uri="{FF2B5EF4-FFF2-40B4-BE49-F238E27FC236}">
                <a16:creationId xmlns:a16="http://schemas.microsoft.com/office/drawing/2014/main" id="{3BAC8202-D03E-4BC3-92E5-34C23F2C8804}"/>
              </a:ext>
            </a:extLst>
          </p:cNvPr>
          <p:cNvSpPr>
            <a:spLocks noChangeArrowheads="1"/>
          </p:cNvSpPr>
          <p:nvPr/>
        </p:nvSpPr>
        <p:spPr bwMode="auto">
          <a:xfrm>
            <a:off x="4114800" y="2667000"/>
            <a:ext cx="4800600" cy="1676400"/>
          </a:xfrm>
          <a:prstGeom prst="wedgeRectCallout">
            <a:avLst>
              <a:gd name="adj1" fmla="val -91301"/>
              <a:gd name="adj2" fmla="val -53125"/>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Char char="•"/>
            </a:pPr>
            <a:r>
              <a:rPr lang="en-US" altLang="en-US" sz="1800"/>
              <a:t>The fear of overfitting with this enormous number of terms</a:t>
            </a:r>
          </a:p>
          <a:p>
            <a:pPr>
              <a:buFontTx/>
              <a:buChar char="•"/>
            </a:pPr>
            <a:r>
              <a:rPr lang="en-US" altLang="en-US" sz="1800"/>
              <a:t>The evaluation phase (doing a set of predictions on a test set) will be very expensive (why?)</a:t>
            </a:r>
          </a:p>
        </p:txBody>
      </p:sp>
      <p:sp>
        <p:nvSpPr>
          <p:cNvPr id="701459" name="AutoShape 19">
            <a:extLst>
              <a:ext uri="{FF2B5EF4-FFF2-40B4-BE49-F238E27FC236}">
                <a16:creationId xmlns:a16="http://schemas.microsoft.com/office/drawing/2014/main" id="{F10EAF83-1364-42B4-96F3-0BFB978A3D14}"/>
              </a:ext>
            </a:extLst>
          </p:cNvPr>
          <p:cNvSpPr>
            <a:spLocks noChangeArrowheads="1"/>
          </p:cNvSpPr>
          <p:nvPr/>
        </p:nvSpPr>
        <p:spPr bwMode="auto">
          <a:xfrm>
            <a:off x="5334000" y="4419600"/>
            <a:ext cx="3733800" cy="914400"/>
          </a:xfrm>
          <a:prstGeom prst="wedgeRectCallout">
            <a:avLst>
              <a:gd name="adj1" fmla="val -23935"/>
              <a:gd name="adj2" fmla="val -82292"/>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Because each </a:t>
            </a:r>
            <a:r>
              <a:rPr lang="en-US" altLang="en-US" sz="1800" b="1">
                <a:solidFill>
                  <a:srgbClr val="00CC00"/>
                </a:solidFill>
              </a:rPr>
              <a:t>w</a:t>
            </a:r>
            <a:r>
              <a:rPr lang="en-US" altLang="en-US" sz="1800" b="1"/>
              <a:t>. </a:t>
            </a:r>
            <a:r>
              <a:rPr lang="en-US" altLang="en-US" b="1">
                <a:latin typeface="Symbol" panose="05050102010706020507" pitchFamily="18" charset="2"/>
              </a:rPr>
              <a:t>f</a:t>
            </a:r>
            <a:r>
              <a:rPr lang="en-US" altLang="en-US" sz="1800"/>
              <a:t>(</a:t>
            </a:r>
            <a:r>
              <a:rPr lang="en-US" altLang="en-US" sz="1800" b="1"/>
              <a:t>x</a:t>
            </a:r>
            <a:r>
              <a:rPr lang="en-US" altLang="en-US" sz="1800"/>
              <a:t>) (see below) needs 75 million operations. </a:t>
            </a:r>
            <a:r>
              <a:rPr lang="en-US" altLang="en-US" sz="1800" i="1">
                <a:solidFill>
                  <a:schemeClr val="hlink"/>
                </a:solidFill>
              </a:rPr>
              <a:t>What can be done?</a:t>
            </a:r>
          </a:p>
        </p:txBody>
      </p:sp>
      <p:sp>
        <p:nvSpPr>
          <p:cNvPr id="701460" name="AutoShape 20">
            <a:extLst>
              <a:ext uri="{FF2B5EF4-FFF2-40B4-BE49-F238E27FC236}">
                <a16:creationId xmlns:a16="http://schemas.microsoft.com/office/drawing/2014/main" id="{6D18676B-0DFE-424A-8614-971B6E91FE2F}"/>
              </a:ext>
            </a:extLst>
          </p:cNvPr>
          <p:cNvSpPr>
            <a:spLocks noChangeArrowheads="1"/>
          </p:cNvSpPr>
          <p:nvPr/>
        </p:nvSpPr>
        <p:spPr bwMode="auto">
          <a:xfrm>
            <a:off x="5562600" y="1371600"/>
            <a:ext cx="3429000" cy="914400"/>
          </a:xfrm>
          <a:prstGeom prst="wedgeRectCallout">
            <a:avLst>
              <a:gd name="adj1" fmla="val -39398"/>
              <a:gd name="adj2" fmla="val 100694"/>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The use of Maximum Margin </a:t>
            </a:r>
            <a:r>
              <a:rPr lang="en-US" altLang="en-US" sz="1800" u="sng">
                <a:solidFill>
                  <a:schemeClr val="hlink"/>
                </a:solidFill>
              </a:rPr>
              <a:t>magically</a:t>
            </a:r>
            <a:r>
              <a:rPr lang="en-US" altLang="en-US" sz="1800">
                <a:solidFill>
                  <a:schemeClr val="hlink"/>
                </a:solidFill>
              </a:rPr>
              <a:t> </a:t>
            </a:r>
            <a:r>
              <a:rPr lang="en-US" altLang="en-US" sz="1800"/>
              <a:t>makes this not a problem</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
            <a:extLst>
              <a:ext uri="{FF2B5EF4-FFF2-40B4-BE49-F238E27FC236}">
                <a16:creationId xmlns:a16="http://schemas.microsoft.com/office/drawing/2014/main" id="{0C608E48-B610-44CB-8918-2A2B0DA8ED53}"/>
              </a:ext>
            </a:extLst>
          </p:cNvPr>
          <p:cNvSpPr>
            <a:spLocks noGrp="1"/>
          </p:cNvSpPr>
          <p:nvPr>
            <p:ph type="ftr" sz="quarter" idx="10"/>
          </p:nvPr>
        </p:nvSpPr>
        <p:spPr/>
        <p:txBody>
          <a:bodyPr/>
          <a:lstStyle/>
          <a:p>
            <a:r>
              <a:rPr lang="en-US" altLang="en-US"/>
              <a:t>Copyright © 2001, 2003, Andrew W. Moore</a:t>
            </a:r>
          </a:p>
        </p:txBody>
      </p:sp>
      <p:sp>
        <p:nvSpPr>
          <p:cNvPr id="699394" name="Rectangle 2">
            <a:extLst>
              <a:ext uri="{FF2B5EF4-FFF2-40B4-BE49-F238E27FC236}">
                <a16:creationId xmlns:a16="http://schemas.microsoft.com/office/drawing/2014/main" id="{E8A053CE-C58D-4825-B7C7-76CA10C51488}"/>
              </a:ext>
            </a:extLst>
          </p:cNvPr>
          <p:cNvSpPr>
            <a:spLocks noGrp="1" noChangeArrowheads="1"/>
          </p:cNvSpPr>
          <p:nvPr>
            <p:ph type="title"/>
          </p:nvPr>
        </p:nvSpPr>
        <p:spPr/>
        <p:txBody>
          <a:bodyPr/>
          <a:lstStyle/>
          <a:p>
            <a:r>
              <a:rPr lang="en-US" altLang="en-US" sz="4000"/>
              <a:t>QP with </a:t>
            </a:r>
            <a:r>
              <a:rPr lang="en-US" altLang="en-US" sz="4000">
                <a:solidFill>
                  <a:schemeClr val="hlink"/>
                </a:solidFill>
              </a:rPr>
              <a:t>Quintic</a:t>
            </a:r>
            <a:r>
              <a:rPr lang="en-US" altLang="en-US" sz="4000"/>
              <a:t> basis functions</a:t>
            </a:r>
          </a:p>
        </p:txBody>
      </p:sp>
      <p:sp>
        <p:nvSpPr>
          <p:cNvPr id="699395" name="Text Box 3">
            <a:extLst>
              <a:ext uri="{FF2B5EF4-FFF2-40B4-BE49-F238E27FC236}">
                <a16:creationId xmlns:a16="http://schemas.microsoft.com/office/drawing/2014/main" id="{D9564A6E-D412-4F34-8010-23E068B07F9F}"/>
              </a:ext>
            </a:extLst>
          </p:cNvPr>
          <p:cNvSpPr txBox="1">
            <a:spLocks noChangeArrowheads="1"/>
          </p:cNvSpPr>
          <p:nvPr/>
        </p:nvSpPr>
        <p:spPr bwMode="auto">
          <a:xfrm>
            <a:off x="0" y="1066800"/>
            <a:ext cx="142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Maximize</a:t>
            </a:r>
          </a:p>
        </p:txBody>
      </p:sp>
      <p:graphicFrame>
        <p:nvGraphicFramePr>
          <p:cNvPr id="699396" name="Object 4">
            <a:extLst>
              <a:ext uri="{FF2B5EF4-FFF2-40B4-BE49-F238E27FC236}">
                <a16:creationId xmlns:a16="http://schemas.microsoft.com/office/drawing/2014/main" id="{5EC82B23-7303-40F8-9F33-601D60ED0ECE}"/>
              </a:ext>
            </a:extLst>
          </p:cNvPr>
          <p:cNvGraphicFramePr>
            <a:graphicFrameLocks noChangeAspect="1"/>
          </p:cNvGraphicFramePr>
          <p:nvPr/>
        </p:nvGraphicFramePr>
        <p:xfrm>
          <a:off x="1371600" y="762000"/>
          <a:ext cx="3219450" cy="1052513"/>
        </p:xfrm>
        <a:graphic>
          <a:graphicData uri="http://schemas.openxmlformats.org/presentationml/2006/ole">
            <mc:AlternateContent xmlns:mc="http://schemas.openxmlformats.org/markup-compatibility/2006">
              <mc:Choice xmlns:v="urn:schemas-microsoft-com:vml" Requires="v">
                <p:oleObj spid="_x0000_s715784" name="Equation" r:id="rId3" imgW="1320480" imgH="431640" progId="Equation.3">
                  <p:embed/>
                </p:oleObj>
              </mc:Choice>
              <mc:Fallback>
                <p:oleObj name="Equation" r:id="rId3" imgW="13204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62000"/>
                        <a:ext cx="3219450"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9397" name="Text Box 5">
            <a:extLst>
              <a:ext uri="{FF2B5EF4-FFF2-40B4-BE49-F238E27FC236}">
                <a16:creationId xmlns:a16="http://schemas.microsoft.com/office/drawing/2014/main" id="{3DC023DA-DC79-4B51-AFBF-D886D2050F97}"/>
              </a:ext>
            </a:extLst>
          </p:cNvPr>
          <p:cNvSpPr txBox="1">
            <a:spLocks noChangeArrowheads="1"/>
          </p:cNvSpPr>
          <p:nvPr/>
        </p:nvSpPr>
        <p:spPr bwMode="auto">
          <a:xfrm>
            <a:off x="4572000" y="1066800"/>
            <a:ext cx="11350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t>where</a:t>
            </a:r>
          </a:p>
        </p:txBody>
      </p:sp>
      <p:graphicFrame>
        <p:nvGraphicFramePr>
          <p:cNvPr id="699398" name="Object 6">
            <a:extLst>
              <a:ext uri="{FF2B5EF4-FFF2-40B4-BE49-F238E27FC236}">
                <a16:creationId xmlns:a16="http://schemas.microsoft.com/office/drawing/2014/main" id="{B3B91A71-13E3-48CC-BB52-F39979AB1F7E}"/>
              </a:ext>
            </a:extLst>
          </p:cNvPr>
          <p:cNvGraphicFramePr>
            <a:graphicFrameLocks noChangeAspect="1"/>
          </p:cNvGraphicFramePr>
          <p:nvPr/>
        </p:nvGraphicFramePr>
        <p:xfrm>
          <a:off x="5407025" y="987425"/>
          <a:ext cx="3746500" cy="557213"/>
        </p:xfrm>
        <a:graphic>
          <a:graphicData uri="http://schemas.openxmlformats.org/presentationml/2006/ole">
            <mc:AlternateContent xmlns:mc="http://schemas.openxmlformats.org/markup-compatibility/2006">
              <mc:Choice xmlns:v="urn:schemas-microsoft-com:vml" Requires="v">
                <p:oleObj spid="_x0000_s715785" name="Equation" r:id="rId5" imgW="1536480" imgH="228600" progId="Equation.3">
                  <p:embed/>
                </p:oleObj>
              </mc:Choice>
              <mc:Fallback>
                <p:oleObj name="Equation" r:id="rId5" imgW="15364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025" y="987425"/>
                        <a:ext cx="37465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9399" name="Text Box 7">
            <a:extLst>
              <a:ext uri="{FF2B5EF4-FFF2-40B4-BE49-F238E27FC236}">
                <a16:creationId xmlns:a16="http://schemas.microsoft.com/office/drawing/2014/main" id="{B97227EF-2197-4132-84D4-F3E9B4BE3ADA}"/>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699400" name="Object 8">
            <a:extLst>
              <a:ext uri="{FF2B5EF4-FFF2-40B4-BE49-F238E27FC236}">
                <a16:creationId xmlns:a16="http://schemas.microsoft.com/office/drawing/2014/main" id="{1784C4E3-06BB-496A-866A-213D3895BB54}"/>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715786" name="Equation" r:id="rId7" imgW="1002960" imgH="228600" progId="Equation.3">
                  <p:embed/>
                </p:oleObj>
              </mc:Choice>
              <mc:Fallback>
                <p:oleObj name="Equation" r:id="rId7" imgW="100296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9401" name="Rectangle 9">
            <a:extLst>
              <a:ext uri="{FF2B5EF4-FFF2-40B4-BE49-F238E27FC236}">
                <a16:creationId xmlns:a16="http://schemas.microsoft.com/office/drawing/2014/main" id="{845137BC-0EDD-40C3-B3F9-D0D971C93C0F}"/>
              </a:ext>
            </a:extLst>
          </p:cNvPr>
          <p:cNvSpPr>
            <a:spLocks noChangeArrowheads="1"/>
          </p:cNvSpPr>
          <p:nvPr/>
        </p:nvSpPr>
        <p:spPr bwMode="auto">
          <a:xfrm>
            <a:off x="76200" y="762000"/>
            <a:ext cx="8991600"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9402" name="Text Box 10">
            <a:extLst>
              <a:ext uri="{FF2B5EF4-FFF2-40B4-BE49-F238E27FC236}">
                <a16:creationId xmlns:a16="http://schemas.microsoft.com/office/drawing/2014/main" id="{CA8627C1-AC3F-4830-AF92-8A596592DEC2}"/>
              </a:ext>
            </a:extLst>
          </p:cNvPr>
          <p:cNvSpPr txBox="1">
            <a:spLocks noChangeArrowheads="1"/>
          </p:cNvSpPr>
          <p:nvPr/>
        </p:nvSpPr>
        <p:spPr bwMode="auto">
          <a:xfrm>
            <a:off x="176213" y="3305175"/>
            <a:ext cx="2203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699403" name="Object 11">
            <a:extLst>
              <a:ext uri="{FF2B5EF4-FFF2-40B4-BE49-F238E27FC236}">
                <a16:creationId xmlns:a16="http://schemas.microsoft.com/office/drawing/2014/main" id="{7F041B77-09DD-44FE-A908-77926FE74B90}"/>
              </a:ext>
            </a:extLst>
          </p:cNvPr>
          <p:cNvGraphicFramePr>
            <a:graphicFrameLocks noChangeAspect="1"/>
          </p:cNvGraphicFramePr>
          <p:nvPr/>
        </p:nvGraphicFramePr>
        <p:xfrm>
          <a:off x="293688" y="3763963"/>
          <a:ext cx="4067175" cy="1144587"/>
        </p:xfrm>
        <a:graphic>
          <a:graphicData uri="http://schemas.openxmlformats.org/presentationml/2006/ole">
            <mc:AlternateContent xmlns:mc="http://schemas.openxmlformats.org/markup-compatibility/2006">
              <mc:Choice xmlns:v="urn:schemas-microsoft-com:vml" Requires="v">
                <p:oleObj spid="_x0000_s715787" name="Equation" r:id="rId9" imgW="1257120" imgH="469800" progId="Equation.3">
                  <p:embed/>
                </p:oleObj>
              </mc:Choice>
              <mc:Fallback>
                <p:oleObj name="Equation" r:id="rId9" imgW="1257120" imgH="469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688" y="3763963"/>
                        <a:ext cx="406717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9404" name="Object 12">
            <a:extLst>
              <a:ext uri="{FF2B5EF4-FFF2-40B4-BE49-F238E27FC236}">
                <a16:creationId xmlns:a16="http://schemas.microsoft.com/office/drawing/2014/main" id="{D47BE236-76B7-45A0-B581-784AC5D79F84}"/>
              </a:ext>
            </a:extLst>
          </p:cNvPr>
          <p:cNvGraphicFramePr>
            <a:graphicFrameLocks noChangeAspect="1"/>
          </p:cNvGraphicFramePr>
          <p:nvPr/>
        </p:nvGraphicFramePr>
        <p:xfrm>
          <a:off x="196850" y="5010150"/>
          <a:ext cx="4643438" cy="1301750"/>
        </p:xfrm>
        <a:graphic>
          <a:graphicData uri="http://schemas.openxmlformats.org/presentationml/2006/ole">
            <mc:AlternateContent xmlns:mc="http://schemas.openxmlformats.org/markup-compatibility/2006">
              <mc:Choice xmlns:v="urn:schemas-microsoft-com:vml" Requires="v">
                <p:oleObj spid="_x0000_s715788" name="Equation" r:id="rId11" imgW="1434960" imgH="533160" progId="Equation.3">
                  <p:embed/>
                </p:oleObj>
              </mc:Choice>
              <mc:Fallback>
                <p:oleObj name="Equation" r:id="rId11" imgW="1434960" imgH="53316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850" y="5010150"/>
                        <a:ext cx="4643438"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9405" name="Rectangle 13">
            <a:extLst>
              <a:ext uri="{FF2B5EF4-FFF2-40B4-BE49-F238E27FC236}">
                <a16:creationId xmlns:a16="http://schemas.microsoft.com/office/drawing/2014/main" id="{5F7898B0-8E2D-4966-9E37-BFF07E1E0219}"/>
              </a:ext>
            </a:extLst>
          </p:cNvPr>
          <p:cNvSpPr>
            <a:spLocks noChangeArrowheads="1"/>
          </p:cNvSpPr>
          <p:nvPr/>
        </p:nvSpPr>
        <p:spPr bwMode="auto">
          <a:xfrm>
            <a:off x="187325" y="3317875"/>
            <a:ext cx="4606925" cy="3035300"/>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9406" name="Rectangle 14">
            <a:extLst>
              <a:ext uri="{FF2B5EF4-FFF2-40B4-BE49-F238E27FC236}">
                <a16:creationId xmlns:a16="http://schemas.microsoft.com/office/drawing/2014/main" id="{7DD3CE7F-DEED-480C-B73E-C304AA9EF732}"/>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9407" name="Text Box 15">
            <a:extLst>
              <a:ext uri="{FF2B5EF4-FFF2-40B4-BE49-F238E27FC236}">
                <a16:creationId xmlns:a16="http://schemas.microsoft.com/office/drawing/2014/main" id="{AFF5244F-7377-4EA3-B9E8-814140CD1897}"/>
              </a:ext>
            </a:extLst>
          </p:cNvPr>
          <p:cNvSpPr txBox="1">
            <a:spLocks noChangeArrowheads="1"/>
          </p:cNvSpPr>
          <p:nvPr/>
        </p:nvSpPr>
        <p:spPr bwMode="auto">
          <a:xfrm>
            <a:off x="5105400" y="5410200"/>
            <a:ext cx="3797300" cy="105092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a:t>
            </a:r>
            <a:r>
              <a:rPr lang="en-US" altLang="en-US" sz="2800" b="1">
                <a:latin typeface="Symbol" panose="05050102010706020507" pitchFamily="18" charset="2"/>
              </a:rPr>
              <a:t>f</a:t>
            </a:r>
            <a:r>
              <a:rPr lang="en-US" altLang="en-US" sz="2000" i="1"/>
              <a:t>(</a:t>
            </a:r>
            <a:r>
              <a:rPr lang="en-US" altLang="en-US" sz="2000" b="1" i="1"/>
              <a:t>x</a:t>
            </a:r>
            <a:r>
              <a:rPr lang="en-US" altLang="en-US" sz="2000" i="1"/>
              <a:t>)</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p>
        </p:txBody>
      </p:sp>
      <p:graphicFrame>
        <p:nvGraphicFramePr>
          <p:cNvPr id="699408" name="Object 16">
            <a:extLst>
              <a:ext uri="{FF2B5EF4-FFF2-40B4-BE49-F238E27FC236}">
                <a16:creationId xmlns:a16="http://schemas.microsoft.com/office/drawing/2014/main" id="{FB7F2E8F-6130-4CDB-9D14-AC4E93CEF894}"/>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715789" name="Equation" r:id="rId13" imgW="736560" imgH="431640" progId="Equation.3">
                  <p:embed/>
                </p:oleObj>
              </mc:Choice>
              <mc:Fallback>
                <p:oleObj name="Equation" r:id="rId13" imgW="736560" imgH="4316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9409" name="AutoShape 17">
            <a:extLst>
              <a:ext uri="{FF2B5EF4-FFF2-40B4-BE49-F238E27FC236}">
                <a16:creationId xmlns:a16="http://schemas.microsoft.com/office/drawing/2014/main" id="{DFD02ED3-5B48-414F-B10E-42C98C2D69B3}"/>
              </a:ext>
            </a:extLst>
          </p:cNvPr>
          <p:cNvSpPr>
            <a:spLocks noChangeArrowheads="1"/>
          </p:cNvSpPr>
          <p:nvPr/>
        </p:nvSpPr>
        <p:spPr bwMode="auto">
          <a:xfrm>
            <a:off x="76200" y="685800"/>
            <a:ext cx="5029200" cy="2057400"/>
          </a:xfrm>
          <a:prstGeom prst="wedgeRectCallout">
            <a:avLst>
              <a:gd name="adj1" fmla="val 56060"/>
              <a:gd name="adj2" fmla="val -21838"/>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We must do R</a:t>
            </a:r>
            <a:r>
              <a:rPr lang="en-US" altLang="en-US" sz="1800" baseline="30000"/>
              <a:t>2</a:t>
            </a:r>
            <a:r>
              <a:rPr lang="en-US" altLang="en-US" sz="1800"/>
              <a:t>/2 dot products to get this matrix ready.</a:t>
            </a:r>
          </a:p>
          <a:p>
            <a:r>
              <a:rPr lang="en-US" altLang="en-US" sz="1800"/>
              <a:t>In 100-d, each dot product now needs 103 operations instead of 75 million</a:t>
            </a:r>
          </a:p>
          <a:p>
            <a:r>
              <a:rPr lang="en-US" altLang="en-US" sz="1800"/>
              <a:t>But there are still worrying things lurking away. What are they?</a:t>
            </a:r>
          </a:p>
        </p:txBody>
      </p:sp>
      <p:sp>
        <p:nvSpPr>
          <p:cNvPr id="699410" name="AutoShape 18">
            <a:extLst>
              <a:ext uri="{FF2B5EF4-FFF2-40B4-BE49-F238E27FC236}">
                <a16:creationId xmlns:a16="http://schemas.microsoft.com/office/drawing/2014/main" id="{4D82C6C0-FDD1-4311-9DA0-8B34C64E3CAE}"/>
              </a:ext>
            </a:extLst>
          </p:cNvPr>
          <p:cNvSpPr>
            <a:spLocks noChangeArrowheads="1"/>
          </p:cNvSpPr>
          <p:nvPr/>
        </p:nvSpPr>
        <p:spPr bwMode="auto">
          <a:xfrm>
            <a:off x="4114800" y="2667000"/>
            <a:ext cx="4800600" cy="1676400"/>
          </a:xfrm>
          <a:prstGeom prst="wedgeRectCallout">
            <a:avLst>
              <a:gd name="adj1" fmla="val -91301"/>
              <a:gd name="adj2" fmla="val -53125"/>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Char char="•"/>
            </a:pPr>
            <a:r>
              <a:rPr lang="en-US" altLang="en-US" sz="1800"/>
              <a:t>The fear of overfitting with this enormous number of terms</a:t>
            </a:r>
          </a:p>
          <a:p>
            <a:pPr>
              <a:buFontTx/>
              <a:buChar char="•"/>
            </a:pPr>
            <a:r>
              <a:rPr lang="en-US" altLang="en-US" sz="1800"/>
              <a:t>The evaluation phase (doing a set of predictions on a test set) will be very expensive (why?)</a:t>
            </a:r>
          </a:p>
        </p:txBody>
      </p:sp>
      <p:sp>
        <p:nvSpPr>
          <p:cNvPr id="699411" name="AutoShape 19">
            <a:extLst>
              <a:ext uri="{FF2B5EF4-FFF2-40B4-BE49-F238E27FC236}">
                <a16:creationId xmlns:a16="http://schemas.microsoft.com/office/drawing/2014/main" id="{1A23585A-80B8-4B6C-8BA2-9577B9F3DCF9}"/>
              </a:ext>
            </a:extLst>
          </p:cNvPr>
          <p:cNvSpPr>
            <a:spLocks noChangeArrowheads="1"/>
          </p:cNvSpPr>
          <p:nvPr/>
        </p:nvSpPr>
        <p:spPr bwMode="auto">
          <a:xfrm>
            <a:off x="5334000" y="4419600"/>
            <a:ext cx="3733800" cy="914400"/>
          </a:xfrm>
          <a:prstGeom prst="wedgeRectCallout">
            <a:avLst>
              <a:gd name="adj1" fmla="val -23935"/>
              <a:gd name="adj2" fmla="val -82292"/>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Because each </a:t>
            </a:r>
            <a:r>
              <a:rPr lang="en-US" altLang="en-US" sz="1800" b="1">
                <a:solidFill>
                  <a:srgbClr val="00CC00"/>
                </a:solidFill>
              </a:rPr>
              <a:t>w</a:t>
            </a:r>
            <a:r>
              <a:rPr lang="en-US" altLang="en-US" sz="1800" b="1"/>
              <a:t>. </a:t>
            </a:r>
            <a:r>
              <a:rPr lang="en-US" altLang="en-US" b="1">
                <a:latin typeface="Symbol" panose="05050102010706020507" pitchFamily="18" charset="2"/>
              </a:rPr>
              <a:t>f</a:t>
            </a:r>
            <a:r>
              <a:rPr lang="en-US" altLang="en-US" sz="1800"/>
              <a:t>(</a:t>
            </a:r>
            <a:r>
              <a:rPr lang="en-US" altLang="en-US" sz="1800" b="1"/>
              <a:t>x</a:t>
            </a:r>
            <a:r>
              <a:rPr lang="en-US" altLang="en-US" sz="1800"/>
              <a:t>) (see below) needs 75 million operations. What can be done?</a:t>
            </a:r>
          </a:p>
        </p:txBody>
      </p:sp>
      <p:sp>
        <p:nvSpPr>
          <p:cNvPr id="699412" name="AutoShape 20">
            <a:extLst>
              <a:ext uri="{FF2B5EF4-FFF2-40B4-BE49-F238E27FC236}">
                <a16:creationId xmlns:a16="http://schemas.microsoft.com/office/drawing/2014/main" id="{5C8EC435-6A96-4336-BA84-0A754B6042C2}"/>
              </a:ext>
            </a:extLst>
          </p:cNvPr>
          <p:cNvSpPr>
            <a:spLocks noChangeArrowheads="1"/>
          </p:cNvSpPr>
          <p:nvPr/>
        </p:nvSpPr>
        <p:spPr bwMode="auto">
          <a:xfrm>
            <a:off x="5562600" y="1371600"/>
            <a:ext cx="3429000" cy="914400"/>
          </a:xfrm>
          <a:prstGeom prst="wedgeRectCallout">
            <a:avLst>
              <a:gd name="adj1" fmla="val -39398"/>
              <a:gd name="adj2" fmla="val 100694"/>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The use of Maximum Margin </a:t>
            </a:r>
            <a:r>
              <a:rPr lang="en-US" altLang="en-US" sz="1800" u="sng">
                <a:solidFill>
                  <a:schemeClr val="hlink"/>
                </a:solidFill>
              </a:rPr>
              <a:t>magically</a:t>
            </a:r>
            <a:r>
              <a:rPr lang="en-US" altLang="en-US" sz="1800">
                <a:solidFill>
                  <a:schemeClr val="hlink"/>
                </a:solidFill>
              </a:rPr>
              <a:t> </a:t>
            </a:r>
            <a:r>
              <a:rPr lang="en-US" altLang="en-US" sz="1800"/>
              <a:t>makes this not a problem</a:t>
            </a:r>
          </a:p>
        </p:txBody>
      </p:sp>
      <p:sp>
        <p:nvSpPr>
          <p:cNvPr id="699413" name="AutoShape 21">
            <a:extLst>
              <a:ext uri="{FF2B5EF4-FFF2-40B4-BE49-F238E27FC236}">
                <a16:creationId xmlns:a16="http://schemas.microsoft.com/office/drawing/2014/main" id="{B0C7846F-88FC-462C-8DF1-7D2875F1A40C}"/>
              </a:ext>
            </a:extLst>
          </p:cNvPr>
          <p:cNvSpPr>
            <a:spLocks noChangeArrowheads="1"/>
          </p:cNvSpPr>
          <p:nvPr/>
        </p:nvSpPr>
        <p:spPr bwMode="auto">
          <a:xfrm>
            <a:off x="152400" y="4876800"/>
            <a:ext cx="4876800" cy="1600200"/>
          </a:xfrm>
          <a:prstGeom prst="wedgeRectCallout">
            <a:avLst>
              <a:gd name="adj1" fmla="val 63801"/>
              <a:gd name="adj2" fmla="val -30356"/>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800" i="1">
              <a:solidFill>
                <a:schemeClr val="hlink"/>
              </a:solidFill>
            </a:endParaRPr>
          </a:p>
          <a:p>
            <a:endParaRPr lang="en-US" altLang="en-US" sz="1800" i="1">
              <a:solidFill>
                <a:schemeClr val="hlink"/>
              </a:solidFill>
            </a:endParaRPr>
          </a:p>
          <a:p>
            <a:endParaRPr lang="en-US" altLang="en-US" sz="1800" i="1">
              <a:solidFill>
                <a:schemeClr val="hlink"/>
              </a:solidFill>
            </a:endParaRPr>
          </a:p>
          <a:p>
            <a:r>
              <a:rPr lang="en-US" altLang="en-US" sz="1800"/>
              <a:t>Only </a:t>
            </a:r>
            <a:r>
              <a:rPr lang="en-US" altLang="en-US" sz="1800" i="1"/>
              <a:t>Sm</a:t>
            </a:r>
            <a:r>
              <a:rPr lang="en-US" altLang="en-US" sz="1800"/>
              <a:t> operations (</a:t>
            </a:r>
            <a:r>
              <a:rPr lang="en-US" altLang="en-US" sz="1800" i="1"/>
              <a:t>S</a:t>
            </a:r>
            <a:r>
              <a:rPr lang="en-US" altLang="en-US" sz="1800"/>
              <a:t>=#support vectors)</a:t>
            </a:r>
          </a:p>
        </p:txBody>
      </p:sp>
      <p:graphicFrame>
        <p:nvGraphicFramePr>
          <p:cNvPr id="699414" name="Object 22">
            <a:extLst>
              <a:ext uri="{FF2B5EF4-FFF2-40B4-BE49-F238E27FC236}">
                <a16:creationId xmlns:a16="http://schemas.microsoft.com/office/drawing/2014/main" id="{C10A658A-62E2-4D6C-B086-AD0187BEA429}"/>
              </a:ext>
            </a:extLst>
          </p:cNvPr>
          <p:cNvGraphicFramePr>
            <a:graphicFrameLocks noChangeAspect="1"/>
          </p:cNvGraphicFramePr>
          <p:nvPr/>
        </p:nvGraphicFramePr>
        <p:xfrm>
          <a:off x="152400" y="4800600"/>
          <a:ext cx="4754563" cy="828675"/>
        </p:xfrm>
        <a:graphic>
          <a:graphicData uri="http://schemas.openxmlformats.org/presentationml/2006/ole">
            <mc:AlternateContent xmlns:mc="http://schemas.openxmlformats.org/markup-compatibility/2006">
              <mc:Choice xmlns:v="urn:schemas-microsoft-com:vml" Requires="v">
                <p:oleObj spid="_x0000_s715790" name="Equation" r:id="rId15" imgW="2031840" imgH="469800" progId="Equation.3">
                  <p:embed/>
                </p:oleObj>
              </mc:Choice>
              <mc:Fallback>
                <p:oleObj name="Equation" r:id="rId15" imgW="2031840" imgH="46980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4800600"/>
                        <a:ext cx="4754563"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9415" name="Object 23">
            <a:extLst>
              <a:ext uri="{FF2B5EF4-FFF2-40B4-BE49-F238E27FC236}">
                <a16:creationId xmlns:a16="http://schemas.microsoft.com/office/drawing/2014/main" id="{C15C71F2-861C-49F1-83AD-8A69663D8BE9}"/>
              </a:ext>
            </a:extLst>
          </p:cNvPr>
          <p:cNvGraphicFramePr>
            <a:graphicFrameLocks noChangeAspect="1"/>
          </p:cNvGraphicFramePr>
          <p:nvPr/>
        </p:nvGraphicFramePr>
        <p:xfrm>
          <a:off x="1371600" y="5334000"/>
          <a:ext cx="3268663" cy="828675"/>
        </p:xfrm>
        <a:graphic>
          <a:graphicData uri="http://schemas.openxmlformats.org/presentationml/2006/ole">
            <mc:AlternateContent xmlns:mc="http://schemas.openxmlformats.org/markup-compatibility/2006">
              <mc:Choice xmlns:v="urn:schemas-microsoft-com:vml" Requires="v">
                <p:oleObj spid="_x0000_s715791" name="Equation" r:id="rId17" imgW="1396800" imgH="469800" progId="Equation.3">
                  <p:embed/>
                </p:oleObj>
              </mc:Choice>
              <mc:Fallback>
                <p:oleObj name="Equation" r:id="rId17" imgW="1396800" imgH="46980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71600" y="5334000"/>
                        <a:ext cx="3268663"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2">
            <a:extLst>
              <a:ext uri="{FF2B5EF4-FFF2-40B4-BE49-F238E27FC236}">
                <a16:creationId xmlns:a16="http://schemas.microsoft.com/office/drawing/2014/main" id="{3252F4C1-D48B-4A20-BD32-19487512EA61}"/>
              </a:ext>
            </a:extLst>
          </p:cNvPr>
          <p:cNvSpPr>
            <a:spLocks noGrp="1"/>
          </p:cNvSpPr>
          <p:nvPr>
            <p:ph type="ftr" sz="quarter" idx="10"/>
          </p:nvPr>
        </p:nvSpPr>
        <p:spPr/>
        <p:txBody>
          <a:bodyPr/>
          <a:lstStyle/>
          <a:p>
            <a:r>
              <a:rPr lang="en-US" altLang="en-US"/>
              <a:t>Copyright © 2001, 2003, Andrew W. Moore</a:t>
            </a:r>
          </a:p>
        </p:txBody>
      </p:sp>
      <p:sp>
        <p:nvSpPr>
          <p:cNvPr id="700418" name="Rectangle 2">
            <a:extLst>
              <a:ext uri="{FF2B5EF4-FFF2-40B4-BE49-F238E27FC236}">
                <a16:creationId xmlns:a16="http://schemas.microsoft.com/office/drawing/2014/main" id="{15C6AE0A-7A06-4E30-B871-157BCD71165C}"/>
              </a:ext>
            </a:extLst>
          </p:cNvPr>
          <p:cNvSpPr>
            <a:spLocks noGrp="1" noChangeArrowheads="1"/>
          </p:cNvSpPr>
          <p:nvPr>
            <p:ph type="title"/>
          </p:nvPr>
        </p:nvSpPr>
        <p:spPr/>
        <p:txBody>
          <a:bodyPr/>
          <a:lstStyle/>
          <a:p>
            <a:r>
              <a:rPr lang="en-US" altLang="en-US" sz="4000"/>
              <a:t>QP with </a:t>
            </a:r>
            <a:r>
              <a:rPr lang="en-US" altLang="en-US" sz="4000">
                <a:solidFill>
                  <a:schemeClr val="hlink"/>
                </a:solidFill>
              </a:rPr>
              <a:t>Quintic</a:t>
            </a:r>
            <a:r>
              <a:rPr lang="en-US" altLang="en-US" sz="4000"/>
              <a:t> basis functions</a:t>
            </a:r>
          </a:p>
        </p:txBody>
      </p:sp>
      <p:sp>
        <p:nvSpPr>
          <p:cNvPr id="700419" name="Text Box 3">
            <a:extLst>
              <a:ext uri="{FF2B5EF4-FFF2-40B4-BE49-F238E27FC236}">
                <a16:creationId xmlns:a16="http://schemas.microsoft.com/office/drawing/2014/main" id="{E4EC6CD6-451B-482D-9BB3-92DB23F5F5F0}"/>
              </a:ext>
            </a:extLst>
          </p:cNvPr>
          <p:cNvSpPr txBox="1">
            <a:spLocks noChangeArrowheads="1"/>
          </p:cNvSpPr>
          <p:nvPr/>
        </p:nvSpPr>
        <p:spPr bwMode="auto">
          <a:xfrm>
            <a:off x="0" y="1066800"/>
            <a:ext cx="142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Maximize</a:t>
            </a:r>
          </a:p>
        </p:txBody>
      </p:sp>
      <p:graphicFrame>
        <p:nvGraphicFramePr>
          <p:cNvPr id="700420" name="Object 4">
            <a:extLst>
              <a:ext uri="{FF2B5EF4-FFF2-40B4-BE49-F238E27FC236}">
                <a16:creationId xmlns:a16="http://schemas.microsoft.com/office/drawing/2014/main" id="{BAC7B9C3-41CB-4704-A5A1-792EA6C34CB3}"/>
              </a:ext>
            </a:extLst>
          </p:cNvPr>
          <p:cNvGraphicFramePr>
            <a:graphicFrameLocks noChangeAspect="1"/>
          </p:cNvGraphicFramePr>
          <p:nvPr/>
        </p:nvGraphicFramePr>
        <p:xfrm>
          <a:off x="1371600" y="762000"/>
          <a:ext cx="3219450" cy="1052513"/>
        </p:xfrm>
        <a:graphic>
          <a:graphicData uri="http://schemas.openxmlformats.org/presentationml/2006/ole">
            <mc:AlternateContent xmlns:mc="http://schemas.openxmlformats.org/markup-compatibility/2006">
              <mc:Choice xmlns:v="urn:schemas-microsoft-com:vml" Requires="v">
                <p:oleObj spid="_x0000_s700449" name="Equation" r:id="rId3" imgW="1320480" imgH="431640" progId="Equation.3">
                  <p:embed/>
                </p:oleObj>
              </mc:Choice>
              <mc:Fallback>
                <p:oleObj name="Equation" r:id="rId3" imgW="13204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62000"/>
                        <a:ext cx="3219450"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0421" name="Text Box 5">
            <a:extLst>
              <a:ext uri="{FF2B5EF4-FFF2-40B4-BE49-F238E27FC236}">
                <a16:creationId xmlns:a16="http://schemas.microsoft.com/office/drawing/2014/main" id="{95AFD59F-3E7E-4710-86A9-20187C2CF652}"/>
              </a:ext>
            </a:extLst>
          </p:cNvPr>
          <p:cNvSpPr txBox="1">
            <a:spLocks noChangeArrowheads="1"/>
          </p:cNvSpPr>
          <p:nvPr/>
        </p:nvSpPr>
        <p:spPr bwMode="auto">
          <a:xfrm>
            <a:off x="4572000" y="1066800"/>
            <a:ext cx="11350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t>where</a:t>
            </a:r>
          </a:p>
        </p:txBody>
      </p:sp>
      <p:graphicFrame>
        <p:nvGraphicFramePr>
          <p:cNvPr id="700422" name="Object 6">
            <a:extLst>
              <a:ext uri="{FF2B5EF4-FFF2-40B4-BE49-F238E27FC236}">
                <a16:creationId xmlns:a16="http://schemas.microsoft.com/office/drawing/2014/main" id="{D0E3A401-D735-40AB-BAB8-AC0B118A2A11}"/>
              </a:ext>
            </a:extLst>
          </p:cNvPr>
          <p:cNvGraphicFramePr>
            <a:graphicFrameLocks noChangeAspect="1"/>
          </p:cNvGraphicFramePr>
          <p:nvPr/>
        </p:nvGraphicFramePr>
        <p:xfrm>
          <a:off x="5407025" y="987425"/>
          <a:ext cx="3746500" cy="557213"/>
        </p:xfrm>
        <a:graphic>
          <a:graphicData uri="http://schemas.openxmlformats.org/presentationml/2006/ole">
            <mc:AlternateContent xmlns:mc="http://schemas.openxmlformats.org/markup-compatibility/2006">
              <mc:Choice xmlns:v="urn:schemas-microsoft-com:vml" Requires="v">
                <p:oleObj spid="_x0000_s700450" name="Equation" r:id="rId5" imgW="1536480" imgH="228600" progId="Equation.3">
                  <p:embed/>
                </p:oleObj>
              </mc:Choice>
              <mc:Fallback>
                <p:oleObj name="Equation" r:id="rId5" imgW="15364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025" y="987425"/>
                        <a:ext cx="37465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0423" name="Text Box 7">
            <a:extLst>
              <a:ext uri="{FF2B5EF4-FFF2-40B4-BE49-F238E27FC236}">
                <a16:creationId xmlns:a16="http://schemas.microsoft.com/office/drawing/2014/main" id="{D3618EA7-4D0A-432F-A274-B32A6C778BFE}"/>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700424" name="Object 8">
            <a:extLst>
              <a:ext uri="{FF2B5EF4-FFF2-40B4-BE49-F238E27FC236}">
                <a16:creationId xmlns:a16="http://schemas.microsoft.com/office/drawing/2014/main" id="{FD7576E5-5710-4447-AB39-2B53657C8FE6}"/>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700451" name="Equation" r:id="rId7" imgW="1002960" imgH="228600" progId="Equation.3">
                  <p:embed/>
                </p:oleObj>
              </mc:Choice>
              <mc:Fallback>
                <p:oleObj name="Equation" r:id="rId7" imgW="100296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0425" name="Rectangle 9">
            <a:extLst>
              <a:ext uri="{FF2B5EF4-FFF2-40B4-BE49-F238E27FC236}">
                <a16:creationId xmlns:a16="http://schemas.microsoft.com/office/drawing/2014/main" id="{BB987BE0-A169-417D-A441-9B163E2B5BF8}"/>
              </a:ext>
            </a:extLst>
          </p:cNvPr>
          <p:cNvSpPr>
            <a:spLocks noChangeArrowheads="1"/>
          </p:cNvSpPr>
          <p:nvPr/>
        </p:nvSpPr>
        <p:spPr bwMode="auto">
          <a:xfrm>
            <a:off x="76200" y="762000"/>
            <a:ext cx="8991600"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0426" name="Text Box 10">
            <a:extLst>
              <a:ext uri="{FF2B5EF4-FFF2-40B4-BE49-F238E27FC236}">
                <a16:creationId xmlns:a16="http://schemas.microsoft.com/office/drawing/2014/main" id="{5B327805-3EB8-45D3-93B5-1E160CE17ADF}"/>
              </a:ext>
            </a:extLst>
          </p:cNvPr>
          <p:cNvSpPr txBox="1">
            <a:spLocks noChangeArrowheads="1"/>
          </p:cNvSpPr>
          <p:nvPr/>
        </p:nvSpPr>
        <p:spPr bwMode="auto">
          <a:xfrm>
            <a:off x="176213" y="3305175"/>
            <a:ext cx="2203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700427" name="Object 11">
            <a:extLst>
              <a:ext uri="{FF2B5EF4-FFF2-40B4-BE49-F238E27FC236}">
                <a16:creationId xmlns:a16="http://schemas.microsoft.com/office/drawing/2014/main" id="{ABE207CB-D4E2-46B6-B704-F94FB7508A14}"/>
              </a:ext>
            </a:extLst>
          </p:cNvPr>
          <p:cNvGraphicFramePr>
            <a:graphicFrameLocks noChangeAspect="1"/>
          </p:cNvGraphicFramePr>
          <p:nvPr/>
        </p:nvGraphicFramePr>
        <p:xfrm>
          <a:off x="293688" y="3763963"/>
          <a:ext cx="4067175" cy="1144587"/>
        </p:xfrm>
        <a:graphic>
          <a:graphicData uri="http://schemas.openxmlformats.org/presentationml/2006/ole">
            <mc:AlternateContent xmlns:mc="http://schemas.openxmlformats.org/markup-compatibility/2006">
              <mc:Choice xmlns:v="urn:schemas-microsoft-com:vml" Requires="v">
                <p:oleObj spid="_x0000_s700452" name="Equation" r:id="rId9" imgW="1257120" imgH="469800" progId="Equation.3">
                  <p:embed/>
                </p:oleObj>
              </mc:Choice>
              <mc:Fallback>
                <p:oleObj name="Equation" r:id="rId9" imgW="1257120" imgH="469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688" y="3763963"/>
                        <a:ext cx="406717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0428" name="Object 12">
            <a:extLst>
              <a:ext uri="{FF2B5EF4-FFF2-40B4-BE49-F238E27FC236}">
                <a16:creationId xmlns:a16="http://schemas.microsoft.com/office/drawing/2014/main" id="{9BD94D68-397E-4EE9-8740-BAA226E9478F}"/>
              </a:ext>
            </a:extLst>
          </p:cNvPr>
          <p:cNvGraphicFramePr>
            <a:graphicFrameLocks noChangeAspect="1"/>
          </p:cNvGraphicFramePr>
          <p:nvPr/>
        </p:nvGraphicFramePr>
        <p:xfrm>
          <a:off x="196850" y="5010150"/>
          <a:ext cx="4643438" cy="1301750"/>
        </p:xfrm>
        <a:graphic>
          <a:graphicData uri="http://schemas.openxmlformats.org/presentationml/2006/ole">
            <mc:AlternateContent xmlns:mc="http://schemas.openxmlformats.org/markup-compatibility/2006">
              <mc:Choice xmlns:v="urn:schemas-microsoft-com:vml" Requires="v">
                <p:oleObj spid="_x0000_s700453" name="Equation" r:id="rId11" imgW="1434960" imgH="533160" progId="Equation.3">
                  <p:embed/>
                </p:oleObj>
              </mc:Choice>
              <mc:Fallback>
                <p:oleObj name="Equation" r:id="rId11" imgW="1434960" imgH="53316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850" y="5010150"/>
                        <a:ext cx="4643438"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0429" name="Rectangle 13">
            <a:extLst>
              <a:ext uri="{FF2B5EF4-FFF2-40B4-BE49-F238E27FC236}">
                <a16:creationId xmlns:a16="http://schemas.microsoft.com/office/drawing/2014/main" id="{2B9695A2-93BE-4925-93ED-250A3427AE55}"/>
              </a:ext>
            </a:extLst>
          </p:cNvPr>
          <p:cNvSpPr>
            <a:spLocks noChangeArrowheads="1"/>
          </p:cNvSpPr>
          <p:nvPr/>
        </p:nvSpPr>
        <p:spPr bwMode="auto">
          <a:xfrm>
            <a:off x="187325" y="3317875"/>
            <a:ext cx="4606925" cy="3035300"/>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0430" name="Rectangle 14">
            <a:extLst>
              <a:ext uri="{FF2B5EF4-FFF2-40B4-BE49-F238E27FC236}">
                <a16:creationId xmlns:a16="http://schemas.microsoft.com/office/drawing/2014/main" id="{1B9E50C1-2EB7-4357-93B2-F92A7FD9086D}"/>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0431" name="Text Box 15">
            <a:extLst>
              <a:ext uri="{FF2B5EF4-FFF2-40B4-BE49-F238E27FC236}">
                <a16:creationId xmlns:a16="http://schemas.microsoft.com/office/drawing/2014/main" id="{1559C7CF-1707-43EA-BE27-714BB1C43D20}"/>
              </a:ext>
            </a:extLst>
          </p:cNvPr>
          <p:cNvSpPr txBox="1">
            <a:spLocks noChangeArrowheads="1"/>
          </p:cNvSpPr>
          <p:nvPr/>
        </p:nvSpPr>
        <p:spPr bwMode="auto">
          <a:xfrm>
            <a:off x="5105400" y="5410200"/>
            <a:ext cx="3797300" cy="105092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a:t>
            </a:r>
            <a:r>
              <a:rPr lang="en-US" altLang="en-US" sz="2800" b="1">
                <a:latin typeface="Symbol" panose="05050102010706020507" pitchFamily="18" charset="2"/>
              </a:rPr>
              <a:t>f</a:t>
            </a:r>
            <a:r>
              <a:rPr lang="en-US" altLang="en-US" sz="2000" i="1"/>
              <a:t>(</a:t>
            </a:r>
            <a:r>
              <a:rPr lang="en-US" altLang="en-US" sz="2000" b="1" i="1"/>
              <a:t>x</a:t>
            </a:r>
            <a:r>
              <a:rPr lang="en-US" altLang="en-US" sz="2000" i="1"/>
              <a:t>)</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p>
        </p:txBody>
      </p:sp>
      <p:graphicFrame>
        <p:nvGraphicFramePr>
          <p:cNvPr id="700432" name="Object 16">
            <a:extLst>
              <a:ext uri="{FF2B5EF4-FFF2-40B4-BE49-F238E27FC236}">
                <a16:creationId xmlns:a16="http://schemas.microsoft.com/office/drawing/2014/main" id="{27AF5B7A-887B-457E-AA25-03F79D2AC6E4}"/>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700454" name="Equation" r:id="rId13" imgW="736560" imgH="431640" progId="Equation.3">
                  <p:embed/>
                </p:oleObj>
              </mc:Choice>
              <mc:Fallback>
                <p:oleObj name="Equation" r:id="rId13" imgW="736560" imgH="4316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0433" name="AutoShape 17">
            <a:extLst>
              <a:ext uri="{FF2B5EF4-FFF2-40B4-BE49-F238E27FC236}">
                <a16:creationId xmlns:a16="http://schemas.microsoft.com/office/drawing/2014/main" id="{8C254203-9158-4AFF-B98B-FCD80D5767FA}"/>
              </a:ext>
            </a:extLst>
          </p:cNvPr>
          <p:cNvSpPr>
            <a:spLocks noChangeArrowheads="1"/>
          </p:cNvSpPr>
          <p:nvPr/>
        </p:nvSpPr>
        <p:spPr bwMode="auto">
          <a:xfrm>
            <a:off x="76200" y="685800"/>
            <a:ext cx="5029200" cy="2057400"/>
          </a:xfrm>
          <a:prstGeom prst="wedgeRectCallout">
            <a:avLst>
              <a:gd name="adj1" fmla="val 56060"/>
              <a:gd name="adj2" fmla="val -21838"/>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We must do R</a:t>
            </a:r>
            <a:r>
              <a:rPr lang="en-US" altLang="en-US" sz="1800" baseline="30000"/>
              <a:t>2</a:t>
            </a:r>
            <a:r>
              <a:rPr lang="en-US" altLang="en-US" sz="1800"/>
              <a:t>/2 dot products to get this matrix ready.</a:t>
            </a:r>
          </a:p>
          <a:p>
            <a:r>
              <a:rPr lang="en-US" altLang="en-US" sz="1800"/>
              <a:t>In 100-d, each dot product now needs 103 operations instead of 75 million</a:t>
            </a:r>
          </a:p>
          <a:p>
            <a:r>
              <a:rPr lang="en-US" altLang="en-US" sz="1800"/>
              <a:t>But there are still worrying things lurking away. What are they?</a:t>
            </a:r>
          </a:p>
        </p:txBody>
      </p:sp>
      <p:sp>
        <p:nvSpPr>
          <p:cNvPr id="700434" name="AutoShape 18">
            <a:extLst>
              <a:ext uri="{FF2B5EF4-FFF2-40B4-BE49-F238E27FC236}">
                <a16:creationId xmlns:a16="http://schemas.microsoft.com/office/drawing/2014/main" id="{79F875BD-46DA-4058-BD1E-F31F6C40CFEF}"/>
              </a:ext>
            </a:extLst>
          </p:cNvPr>
          <p:cNvSpPr>
            <a:spLocks noChangeArrowheads="1"/>
          </p:cNvSpPr>
          <p:nvPr/>
        </p:nvSpPr>
        <p:spPr bwMode="auto">
          <a:xfrm>
            <a:off x="4114800" y="2667000"/>
            <a:ext cx="4800600" cy="1676400"/>
          </a:xfrm>
          <a:prstGeom prst="wedgeRectCallout">
            <a:avLst>
              <a:gd name="adj1" fmla="val -91301"/>
              <a:gd name="adj2" fmla="val -53125"/>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Char char="•"/>
            </a:pPr>
            <a:r>
              <a:rPr lang="en-US" altLang="en-US" sz="1800"/>
              <a:t>The fear of overfitting with this enormous number of terms</a:t>
            </a:r>
          </a:p>
          <a:p>
            <a:pPr>
              <a:buFontTx/>
              <a:buChar char="•"/>
            </a:pPr>
            <a:r>
              <a:rPr lang="en-US" altLang="en-US" sz="1800"/>
              <a:t>The evaluation phase (doing a set of predictions on a test set) will be very expensive (why?)</a:t>
            </a:r>
          </a:p>
        </p:txBody>
      </p:sp>
      <p:sp>
        <p:nvSpPr>
          <p:cNvPr id="700435" name="AutoShape 19">
            <a:extLst>
              <a:ext uri="{FF2B5EF4-FFF2-40B4-BE49-F238E27FC236}">
                <a16:creationId xmlns:a16="http://schemas.microsoft.com/office/drawing/2014/main" id="{0D7D9A5C-F04B-4DFE-8BC6-66881A0D3521}"/>
              </a:ext>
            </a:extLst>
          </p:cNvPr>
          <p:cNvSpPr>
            <a:spLocks noChangeArrowheads="1"/>
          </p:cNvSpPr>
          <p:nvPr/>
        </p:nvSpPr>
        <p:spPr bwMode="auto">
          <a:xfrm>
            <a:off x="5334000" y="4419600"/>
            <a:ext cx="3733800" cy="914400"/>
          </a:xfrm>
          <a:prstGeom prst="wedgeRectCallout">
            <a:avLst>
              <a:gd name="adj1" fmla="val -23935"/>
              <a:gd name="adj2" fmla="val -82292"/>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Because each </a:t>
            </a:r>
            <a:r>
              <a:rPr lang="en-US" altLang="en-US" sz="1800" b="1">
                <a:solidFill>
                  <a:srgbClr val="00CC00"/>
                </a:solidFill>
              </a:rPr>
              <a:t>w</a:t>
            </a:r>
            <a:r>
              <a:rPr lang="en-US" altLang="en-US" sz="1800" b="1"/>
              <a:t>. </a:t>
            </a:r>
            <a:r>
              <a:rPr lang="en-US" altLang="en-US" b="1">
                <a:latin typeface="Symbol" panose="05050102010706020507" pitchFamily="18" charset="2"/>
              </a:rPr>
              <a:t>f</a:t>
            </a:r>
            <a:r>
              <a:rPr lang="en-US" altLang="en-US" sz="1800"/>
              <a:t>(</a:t>
            </a:r>
            <a:r>
              <a:rPr lang="en-US" altLang="en-US" sz="1800" b="1"/>
              <a:t>x</a:t>
            </a:r>
            <a:r>
              <a:rPr lang="en-US" altLang="en-US" sz="1800"/>
              <a:t>) (see below) needs 75 million operations. What can be done?</a:t>
            </a:r>
          </a:p>
        </p:txBody>
      </p:sp>
      <p:sp>
        <p:nvSpPr>
          <p:cNvPr id="700436" name="AutoShape 20">
            <a:extLst>
              <a:ext uri="{FF2B5EF4-FFF2-40B4-BE49-F238E27FC236}">
                <a16:creationId xmlns:a16="http://schemas.microsoft.com/office/drawing/2014/main" id="{42D75C89-8898-45C4-8D0B-7F2C46B99B86}"/>
              </a:ext>
            </a:extLst>
          </p:cNvPr>
          <p:cNvSpPr>
            <a:spLocks noChangeArrowheads="1"/>
          </p:cNvSpPr>
          <p:nvPr/>
        </p:nvSpPr>
        <p:spPr bwMode="auto">
          <a:xfrm>
            <a:off x="5562600" y="1371600"/>
            <a:ext cx="3429000" cy="914400"/>
          </a:xfrm>
          <a:prstGeom prst="wedgeRectCallout">
            <a:avLst>
              <a:gd name="adj1" fmla="val -39398"/>
              <a:gd name="adj2" fmla="val 100694"/>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The use of Maximum Margin </a:t>
            </a:r>
            <a:r>
              <a:rPr lang="en-US" altLang="en-US" sz="1800" u="sng">
                <a:solidFill>
                  <a:schemeClr val="hlink"/>
                </a:solidFill>
              </a:rPr>
              <a:t>magically</a:t>
            </a:r>
            <a:r>
              <a:rPr lang="en-US" altLang="en-US" sz="1800">
                <a:solidFill>
                  <a:schemeClr val="hlink"/>
                </a:solidFill>
              </a:rPr>
              <a:t> </a:t>
            </a:r>
            <a:r>
              <a:rPr lang="en-US" altLang="en-US" sz="1800"/>
              <a:t>makes this not a problem</a:t>
            </a:r>
          </a:p>
        </p:txBody>
      </p:sp>
      <p:sp>
        <p:nvSpPr>
          <p:cNvPr id="700437" name="AutoShape 21">
            <a:extLst>
              <a:ext uri="{FF2B5EF4-FFF2-40B4-BE49-F238E27FC236}">
                <a16:creationId xmlns:a16="http://schemas.microsoft.com/office/drawing/2014/main" id="{669DA34F-42BC-4EC0-B872-CB7E396E9389}"/>
              </a:ext>
            </a:extLst>
          </p:cNvPr>
          <p:cNvSpPr>
            <a:spLocks noChangeArrowheads="1"/>
          </p:cNvSpPr>
          <p:nvPr/>
        </p:nvSpPr>
        <p:spPr bwMode="auto">
          <a:xfrm>
            <a:off x="152400" y="4876800"/>
            <a:ext cx="4876800" cy="1600200"/>
          </a:xfrm>
          <a:prstGeom prst="wedgeRectCallout">
            <a:avLst>
              <a:gd name="adj1" fmla="val 63801"/>
              <a:gd name="adj2" fmla="val -30356"/>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800" i="1">
              <a:solidFill>
                <a:schemeClr val="hlink"/>
              </a:solidFill>
            </a:endParaRPr>
          </a:p>
          <a:p>
            <a:endParaRPr lang="en-US" altLang="en-US" sz="1800" i="1">
              <a:solidFill>
                <a:schemeClr val="hlink"/>
              </a:solidFill>
            </a:endParaRPr>
          </a:p>
          <a:p>
            <a:endParaRPr lang="en-US" altLang="en-US" sz="1800" i="1">
              <a:solidFill>
                <a:schemeClr val="hlink"/>
              </a:solidFill>
            </a:endParaRPr>
          </a:p>
          <a:p>
            <a:r>
              <a:rPr lang="en-US" altLang="en-US" sz="1800"/>
              <a:t>Only </a:t>
            </a:r>
            <a:r>
              <a:rPr lang="en-US" altLang="en-US" sz="1800" i="1"/>
              <a:t>Sm</a:t>
            </a:r>
            <a:r>
              <a:rPr lang="en-US" altLang="en-US" sz="1800"/>
              <a:t> operations (</a:t>
            </a:r>
            <a:r>
              <a:rPr lang="en-US" altLang="en-US" sz="1800" i="1"/>
              <a:t>S</a:t>
            </a:r>
            <a:r>
              <a:rPr lang="en-US" altLang="en-US" sz="1800"/>
              <a:t>=#support vectors)</a:t>
            </a:r>
          </a:p>
        </p:txBody>
      </p:sp>
      <p:graphicFrame>
        <p:nvGraphicFramePr>
          <p:cNvPr id="700438" name="Object 22">
            <a:extLst>
              <a:ext uri="{FF2B5EF4-FFF2-40B4-BE49-F238E27FC236}">
                <a16:creationId xmlns:a16="http://schemas.microsoft.com/office/drawing/2014/main" id="{3ECE49F0-A7F3-4ED3-8D96-664DEE4903D9}"/>
              </a:ext>
            </a:extLst>
          </p:cNvPr>
          <p:cNvGraphicFramePr>
            <a:graphicFrameLocks noChangeAspect="1"/>
          </p:cNvGraphicFramePr>
          <p:nvPr/>
        </p:nvGraphicFramePr>
        <p:xfrm>
          <a:off x="152400" y="4800600"/>
          <a:ext cx="4754563" cy="828675"/>
        </p:xfrm>
        <a:graphic>
          <a:graphicData uri="http://schemas.openxmlformats.org/presentationml/2006/ole">
            <mc:AlternateContent xmlns:mc="http://schemas.openxmlformats.org/markup-compatibility/2006">
              <mc:Choice xmlns:v="urn:schemas-microsoft-com:vml" Requires="v">
                <p:oleObj spid="_x0000_s700455" name="Equation" r:id="rId15" imgW="2031840" imgH="469800" progId="Equation.3">
                  <p:embed/>
                </p:oleObj>
              </mc:Choice>
              <mc:Fallback>
                <p:oleObj name="Equation" r:id="rId15" imgW="2031840" imgH="46980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4800600"/>
                        <a:ext cx="4754563"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0439" name="Object 23">
            <a:extLst>
              <a:ext uri="{FF2B5EF4-FFF2-40B4-BE49-F238E27FC236}">
                <a16:creationId xmlns:a16="http://schemas.microsoft.com/office/drawing/2014/main" id="{362B6EDF-1F75-4D2D-A0A5-25A024BC426D}"/>
              </a:ext>
            </a:extLst>
          </p:cNvPr>
          <p:cNvGraphicFramePr>
            <a:graphicFrameLocks noChangeAspect="1"/>
          </p:cNvGraphicFramePr>
          <p:nvPr/>
        </p:nvGraphicFramePr>
        <p:xfrm>
          <a:off x="1371600" y="5334000"/>
          <a:ext cx="3268663" cy="828675"/>
        </p:xfrm>
        <a:graphic>
          <a:graphicData uri="http://schemas.openxmlformats.org/presentationml/2006/ole">
            <mc:AlternateContent xmlns:mc="http://schemas.openxmlformats.org/markup-compatibility/2006">
              <mc:Choice xmlns:v="urn:schemas-microsoft-com:vml" Requires="v">
                <p:oleObj spid="_x0000_s700456" name="Equation" r:id="rId17" imgW="1396800" imgH="469800" progId="Equation.3">
                  <p:embed/>
                </p:oleObj>
              </mc:Choice>
              <mc:Fallback>
                <p:oleObj name="Equation" r:id="rId17" imgW="1396800" imgH="46980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71600" y="5334000"/>
                        <a:ext cx="3268663"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0440" name="AutoShape 24">
            <a:extLst>
              <a:ext uri="{FF2B5EF4-FFF2-40B4-BE49-F238E27FC236}">
                <a16:creationId xmlns:a16="http://schemas.microsoft.com/office/drawing/2014/main" id="{0C3E5B3F-5A1E-44CC-ABCF-EF5D3D6B6D63}"/>
              </a:ext>
            </a:extLst>
          </p:cNvPr>
          <p:cNvSpPr>
            <a:spLocks noChangeArrowheads="1"/>
          </p:cNvSpPr>
          <p:nvPr/>
        </p:nvSpPr>
        <p:spPr bwMode="auto">
          <a:xfrm>
            <a:off x="5410200" y="5486400"/>
            <a:ext cx="3657600" cy="1143000"/>
          </a:xfrm>
          <a:prstGeom prst="wedgeRectCallout">
            <a:avLst>
              <a:gd name="adj1" fmla="val -67796"/>
              <a:gd name="adj2" fmla="val -19444"/>
            </a:avLst>
          </a:prstGeom>
          <a:solidFill>
            <a:srgbClr val="FF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400"/>
              <a:t>When you see this many callout bubbles on a slide it’s time to wrap the author in a blanket, gently take him away and murmur “someone’s been at the PowerPoint for too long.”</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2">
            <a:extLst>
              <a:ext uri="{FF2B5EF4-FFF2-40B4-BE49-F238E27FC236}">
                <a16:creationId xmlns:a16="http://schemas.microsoft.com/office/drawing/2014/main" id="{8E2B6068-0B1F-420C-A06F-8CE97B17A6F0}"/>
              </a:ext>
            </a:extLst>
          </p:cNvPr>
          <p:cNvSpPr>
            <a:spLocks noGrp="1"/>
          </p:cNvSpPr>
          <p:nvPr>
            <p:ph type="ftr" sz="quarter" idx="10"/>
          </p:nvPr>
        </p:nvSpPr>
        <p:spPr/>
        <p:txBody>
          <a:bodyPr/>
          <a:lstStyle/>
          <a:p>
            <a:r>
              <a:rPr lang="en-US" altLang="en-US"/>
              <a:t>Copyright © 2001, 2003, Andrew W. Moore</a:t>
            </a:r>
          </a:p>
        </p:txBody>
      </p:sp>
      <p:sp>
        <p:nvSpPr>
          <p:cNvPr id="703490" name="Rectangle 2">
            <a:extLst>
              <a:ext uri="{FF2B5EF4-FFF2-40B4-BE49-F238E27FC236}">
                <a16:creationId xmlns:a16="http://schemas.microsoft.com/office/drawing/2014/main" id="{B8FAEB45-FFDF-41A1-B3ED-AD2BC5695346}"/>
              </a:ext>
            </a:extLst>
          </p:cNvPr>
          <p:cNvSpPr>
            <a:spLocks noGrp="1" noChangeArrowheads="1"/>
          </p:cNvSpPr>
          <p:nvPr>
            <p:ph type="title"/>
          </p:nvPr>
        </p:nvSpPr>
        <p:spPr/>
        <p:txBody>
          <a:bodyPr/>
          <a:lstStyle/>
          <a:p>
            <a:r>
              <a:rPr lang="en-US" altLang="en-US" sz="4000"/>
              <a:t>QP with </a:t>
            </a:r>
            <a:r>
              <a:rPr lang="en-US" altLang="en-US" sz="4000">
                <a:solidFill>
                  <a:schemeClr val="hlink"/>
                </a:solidFill>
              </a:rPr>
              <a:t>Quintic</a:t>
            </a:r>
            <a:r>
              <a:rPr lang="en-US" altLang="en-US" sz="4000"/>
              <a:t> basis functions</a:t>
            </a:r>
          </a:p>
        </p:txBody>
      </p:sp>
      <p:sp>
        <p:nvSpPr>
          <p:cNvPr id="703493" name="Text Box 5">
            <a:extLst>
              <a:ext uri="{FF2B5EF4-FFF2-40B4-BE49-F238E27FC236}">
                <a16:creationId xmlns:a16="http://schemas.microsoft.com/office/drawing/2014/main" id="{514D7FC7-6917-4A1C-A3A3-72F8CB03B902}"/>
              </a:ext>
            </a:extLst>
          </p:cNvPr>
          <p:cNvSpPr txBox="1">
            <a:spLocks noChangeArrowheads="1"/>
          </p:cNvSpPr>
          <p:nvPr/>
        </p:nvSpPr>
        <p:spPr bwMode="auto">
          <a:xfrm>
            <a:off x="4572000" y="1066800"/>
            <a:ext cx="11350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t>where</a:t>
            </a:r>
          </a:p>
        </p:txBody>
      </p:sp>
      <p:graphicFrame>
        <p:nvGraphicFramePr>
          <p:cNvPr id="703494" name="Object 6">
            <a:extLst>
              <a:ext uri="{FF2B5EF4-FFF2-40B4-BE49-F238E27FC236}">
                <a16:creationId xmlns:a16="http://schemas.microsoft.com/office/drawing/2014/main" id="{F5325980-7CA2-4368-B2D6-F9D95893A318}"/>
              </a:ext>
            </a:extLst>
          </p:cNvPr>
          <p:cNvGraphicFramePr>
            <a:graphicFrameLocks noChangeAspect="1"/>
          </p:cNvGraphicFramePr>
          <p:nvPr/>
        </p:nvGraphicFramePr>
        <p:xfrm>
          <a:off x="5407025" y="987425"/>
          <a:ext cx="3746500" cy="557213"/>
        </p:xfrm>
        <a:graphic>
          <a:graphicData uri="http://schemas.openxmlformats.org/presentationml/2006/ole">
            <mc:AlternateContent xmlns:mc="http://schemas.openxmlformats.org/markup-compatibility/2006">
              <mc:Choice xmlns:v="urn:schemas-microsoft-com:vml" Requires="v">
                <p:oleObj spid="_x0000_s716808" name="Equation" r:id="rId3" imgW="1536480" imgH="228600" progId="Equation.3">
                  <p:embed/>
                </p:oleObj>
              </mc:Choice>
              <mc:Fallback>
                <p:oleObj name="Equation" r:id="rId3" imgW="15364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025" y="987425"/>
                        <a:ext cx="37465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3495" name="Text Box 7">
            <a:extLst>
              <a:ext uri="{FF2B5EF4-FFF2-40B4-BE49-F238E27FC236}">
                <a16:creationId xmlns:a16="http://schemas.microsoft.com/office/drawing/2014/main" id="{86781BE3-518C-45C1-B733-0967ED189D0D}"/>
              </a:ext>
            </a:extLst>
          </p:cNvPr>
          <p:cNvSpPr txBox="1">
            <a:spLocks noChangeArrowheads="1"/>
          </p:cNvSpPr>
          <p:nvPr/>
        </p:nvSpPr>
        <p:spPr bwMode="auto">
          <a:xfrm>
            <a:off x="352425" y="2144713"/>
            <a:ext cx="25527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Subject to these constraints:</a:t>
            </a:r>
          </a:p>
        </p:txBody>
      </p:sp>
      <p:graphicFrame>
        <p:nvGraphicFramePr>
          <p:cNvPr id="703496" name="Object 8">
            <a:extLst>
              <a:ext uri="{FF2B5EF4-FFF2-40B4-BE49-F238E27FC236}">
                <a16:creationId xmlns:a16="http://schemas.microsoft.com/office/drawing/2014/main" id="{BB19999A-45BA-45B0-8285-D7BF2898F577}"/>
              </a:ext>
            </a:extLst>
          </p:cNvPr>
          <p:cNvGraphicFramePr>
            <a:graphicFrameLocks noChangeAspect="1"/>
          </p:cNvGraphicFramePr>
          <p:nvPr/>
        </p:nvGraphicFramePr>
        <p:xfrm>
          <a:off x="3136900" y="2230438"/>
          <a:ext cx="2446338" cy="557212"/>
        </p:xfrm>
        <a:graphic>
          <a:graphicData uri="http://schemas.openxmlformats.org/presentationml/2006/ole">
            <mc:AlternateContent xmlns:mc="http://schemas.openxmlformats.org/markup-compatibility/2006">
              <mc:Choice xmlns:v="urn:schemas-microsoft-com:vml" Requires="v">
                <p:oleObj spid="_x0000_s716809" name="Equation" r:id="rId5" imgW="1002960" imgH="228600" progId="Equation.3">
                  <p:embed/>
                </p:oleObj>
              </mc:Choice>
              <mc:Fallback>
                <p:oleObj name="Equation" r:id="rId5" imgW="100296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900" y="2230438"/>
                        <a:ext cx="2446338"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3497" name="Rectangle 9">
            <a:extLst>
              <a:ext uri="{FF2B5EF4-FFF2-40B4-BE49-F238E27FC236}">
                <a16:creationId xmlns:a16="http://schemas.microsoft.com/office/drawing/2014/main" id="{14CCEDF1-9CED-4CA5-A5D2-D367F13AE830}"/>
              </a:ext>
            </a:extLst>
          </p:cNvPr>
          <p:cNvSpPr>
            <a:spLocks noChangeArrowheads="1"/>
          </p:cNvSpPr>
          <p:nvPr/>
        </p:nvSpPr>
        <p:spPr bwMode="auto">
          <a:xfrm>
            <a:off x="76200" y="762000"/>
            <a:ext cx="8991600" cy="1055688"/>
          </a:xfrm>
          <a:prstGeom prst="rect">
            <a:avLst/>
          </a:prstGeom>
          <a:noFill/>
          <a:ln w="127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3498" name="Text Box 10">
            <a:extLst>
              <a:ext uri="{FF2B5EF4-FFF2-40B4-BE49-F238E27FC236}">
                <a16:creationId xmlns:a16="http://schemas.microsoft.com/office/drawing/2014/main" id="{689D04D1-941A-45FB-B425-AEA62BCD5450}"/>
              </a:ext>
            </a:extLst>
          </p:cNvPr>
          <p:cNvSpPr txBox="1">
            <a:spLocks noChangeArrowheads="1"/>
          </p:cNvSpPr>
          <p:nvPr/>
        </p:nvSpPr>
        <p:spPr bwMode="auto">
          <a:xfrm>
            <a:off x="176213" y="3305175"/>
            <a:ext cx="2203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a:t>Then define:</a:t>
            </a:r>
          </a:p>
        </p:txBody>
      </p:sp>
      <p:graphicFrame>
        <p:nvGraphicFramePr>
          <p:cNvPr id="703499" name="Object 11">
            <a:extLst>
              <a:ext uri="{FF2B5EF4-FFF2-40B4-BE49-F238E27FC236}">
                <a16:creationId xmlns:a16="http://schemas.microsoft.com/office/drawing/2014/main" id="{2E27B474-B73D-41A9-BD53-2E8D74390ADD}"/>
              </a:ext>
            </a:extLst>
          </p:cNvPr>
          <p:cNvGraphicFramePr>
            <a:graphicFrameLocks noChangeAspect="1"/>
          </p:cNvGraphicFramePr>
          <p:nvPr/>
        </p:nvGraphicFramePr>
        <p:xfrm>
          <a:off x="293688" y="3763963"/>
          <a:ext cx="4067175" cy="1144587"/>
        </p:xfrm>
        <a:graphic>
          <a:graphicData uri="http://schemas.openxmlformats.org/presentationml/2006/ole">
            <mc:AlternateContent xmlns:mc="http://schemas.openxmlformats.org/markup-compatibility/2006">
              <mc:Choice xmlns:v="urn:schemas-microsoft-com:vml" Requires="v">
                <p:oleObj spid="_x0000_s716810" name="Equation" r:id="rId7" imgW="1257120" imgH="469800" progId="Equation.3">
                  <p:embed/>
                </p:oleObj>
              </mc:Choice>
              <mc:Fallback>
                <p:oleObj name="Equation" r:id="rId7" imgW="1257120" imgH="4698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688" y="3763963"/>
                        <a:ext cx="406717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3500" name="Object 12">
            <a:extLst>
              <a:ext uri="{FF2B5EF4-FFF2-40B4-BE49-F238E27FC236}">
                <a16:creationId xmlns:a16="http://schemas.microsoft.com/office/drawing/2014/main" id="{47FF223C-9D2F-4137-B1E6-D23D9BAA2CE7}"/>
              </a:ext>
            </a:extLst>
          </p:cNvPr>
          <p:cNvGraphicFramePr>
            <a:graphicFrameLocks noChangeAspect="1"/>
          </p:cNvGraphicFramePr>
          <p:nvPr/>
        </p:nvGraphicFramePr>
        <p:xfrm>
          <a:off x="196850" y="5010150"/>
          <a:ext cx="4643438" cy="1301750"/>
        </p:xfrm>
        <a:graphic>
          <a:graphicData uri="http://schemas.openxmlformats.org/presentationml/2006/ole">
            <mc:AlternateContent xmlns:mc="http://schemas.openxmlformats.org/markup-compatibility/2006">
              <mc:Choice xmlns:v="urn:schemas-microsoft-com:vml" Requires="v">
                <p:oleObj spid="_x0000_s716811" name="Equation" r:id="rId9" imgW="1434960" imgH="533160" progId="Equation.3">
                  <p:embed/>
                </p:oleObj>
              </mc:Choice>
              <mc:Fallback>
                <p:oleObj name="Equation" r:id="rId9" imgW="1434960" imgH="53316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850" y="5010150"/>
                        <a:ext cx="4643438"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3501" name="Rectangle 13">
            <a:extLst>
              <a:ext uri="{FF2B5EF4-FFF2-40B4-BE49-F238E27FC236}">
                <a16:creationId xmlns:a16="http://schemas.microsoft.com/office/drawing/2014/main" id="{6779C878-C3E5-40D6-9D9B-7505B0082DE2}"/>
              </a:ext>
            </a:extLst>
          </p:cNvPr>
          <p:cNvSpPr>
            <a:spLocks noChangeArrowheads="1"/>
          </p:cNvSpPr>
          <p:nvPr/>
        </p:nvSpPr>
        <p:spPr bwMode="auto">
          <a:xfrm>
            <a:off x="187325" y="3317875"/>
            <a:ext cx="4606925" cy="3035300"/>
          </a:xfrm>
          <a:prstGeom prst="rect">
            <a:avLst/>
          </a:prstGeom>
          <a:noFill/>
          <a:ln w="12700" algn="ctr">
            <a:solidFill>
              <a:srgbClr val="99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3502" name="Rectangle 14">
            <a:extLst>
              <a:ext uri="{FF2B5EF4-FFF2-40B4-BE49-F238E27FC236}">
                <a16:creationId xmlns:a16="http://schemas.microsoft.com/office/drawing/2014/main" id="{82839BD5-9FF1-4F08-913B-6AC7AD94EB01}"/>
              </a:ext>
            </a:extLst>
          </p:cNvPr>
          <p:cNvSpPr>
            <a:spLocks noChangeArrowheads="1"/>
          </p:cNvSpPr>
          <p:nvPr/>
        </p:nvSpPr>
        <p:spPr bwMode="auto">
          <a:xfrm>
            <a:off x="163513" y="1982788"/>
            <a:ext cx="8839200" cy="1089025"/>
          </a:xfrm>
          <a:prstGeom prst="rect">
            <a:avLst/>
          </a:prstGeom>
          <a:noFill/>
          <a:ln w="12700"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03503" name="Text Box 15">
            <a:extLst>
              <a:ext uri="{FF2B5EF4-FFF2-40B4-BE49-F238E27FC236}">
                <a16:creationId xmlns:a16="http://schemas.microsoft.com/office/drawing/2014/main" id="{C1504C92-2988-4F5D-9DB6-64B3758490E2}"/>
              </a:ext>
            </a:extLst>
          </p:cNvPr>
          <p:cNvSpPr txBox="1">
            <a:spLocks noChangeArrowheads="1"/>
          </p:cNvSpPr>
          <p:nvPr/>
        </p:nvSpPr>
        <p:spPr bwMode="auto">
          <a:xfrm>
            <a:off x="5105400" y="5410200"/>
            <a:ext cx="3797300" cy="1050925"/>
          </a:xfrm>
          <a:prstGeom prst="rect">
            <a:avLst/>
          </a:prstGeom>
          <a:noFill/>
          <a:ln w="12700" algn="ctr">
            <a:solidFill>
              <a:srgbClr val="00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Then classify with:</a:t>
            </a:r>
          </a:p>
          <a:p>
            <a:pPr>
              <a:spcBef>
                <a:spcPct val="50000"/>
              </a:spcBef>
            </a:pPr>
            <a:r>
              <a:rPr lang="en-US" altLang="en-US" sz="2000" b="1" i="1"/>
              <a:t>f</a:t>
            </a:r>
            <a:r>
              <a:rPr lang="en-US" altLang="en-US" sz="2000" i="1"/>
              <a:t>(</a:t>
            </a:r>
            <a:r>
              <a:rPr lang="en-US" altLang="en-US" sz="2000" b="1" i="1"/>
              <a:t>x</a:t>
            </a:r>
            <a:r>
              <a:rPr lang="en-US" altLang="en-US" sz="2000" i="1"/>
              <a:t>,</a:t>
            </a:r>
            <a:r>
              <a:rPr lang="en-US" altLang="en-US" sz="2000" b="1" i="1">
                <a:solidFill>
                  <a:srgbClr val="00CC00"/>
                </a:solidFill>
              </a:rPr>
              <a:t>w</a:t>
            </a:r>
            <a:r>
              <a:rPr lang="en-US" altLang="en-US" sz="2000" i="1">
                <a:solidFill>
                  <a:srgbClr val="00CC00"/>
                </a:solidFill>
              </a:rPr>
              <a:t>,b</a:t>
            </a:r>
            <a:r>
              <a:rPr lang="en-US" altLang="en-US" sz="2000" i="1"/>
              <a:t>) = sign(</a:t>
            </a:r>
            <a:r>
              <a:rPr lang="en-US" altLang="en-US" sz="2000" b="1" i="1">
                <a:solidFill>
                  <a:srgbClr val="00CC00"/>
                </a:solidFill>
              </a:rPr>
              <a:t>w</a:t>
            </a:r>
            <a:r>
              <a:rPr lang="en-US" altLang="en-US" sz="2000" b="1" i="1"/>
              <a:t>. </a:t>
            </a:r>
            <a:r>
              <a:rPr lang="en-US" altLang="en-US" sz="2800" b="1">
                <a:latin typeface="Symbol" panose="05050102010706020507" pitchFamily="18" charset="2"/>
              </a:rPr>
              <a:t>f</a:t>
            </a:r>
            <a:r>
              <a:rPr lang="en-US" altLang="en-US" sz="2000" i="1"/>
              <a:t>(</a:t>
            </a:r>
            <a:r>
              <a:rPr lang="en-US" altLang="en-US" sz="2000" b="1" i="1"/>
              <a:t>x</a:t>
            </a:r>
            <a:r>
              <a:rPr lang="en-US" altLang="en-US" sz="2000" i="1"/>
              <a:t>)</a:t>
            </a:r>
            <a:r>
              <a:rPr lang="en-US" altLang="en-US" sz="2000" i="1">
                <a:solidFill>
                  <a:srgbClr val="00CC00"/>
                </a:solidFill>
              </a:rPr>
              <a:t> </a:t>
            </a:r>
            <a:r>
              <a:rPr lang="en-US" altLang="en-US" sz="2000" i="1"/>
              <a:t>- </a:t>
            </a:r>
            <a:r>
              <a:rPr lang="en-US" altLang="en-US" sz="2000" i="1">
                <a:solidFill>
                  <a:srgbClr val="00CC00"/>
                </a:solidFill>
              </a:rPr>
              <a:t>b</a:t>
            </a:r>
            <a:r>
              <a:rPr lang="en-US" altLang="en-US" sz="2000" i="1"/>
              <a:t>)</a:t>
            </a:r>
          </a:p>
        </p:txBody>
      </p:sp>
      <p:graphicFrame>
        <p:nvGraphicFramePr>
          <p:cNvPr id="703504" name="Object 16">
            <a:extLst>
              <a:ext uri="{FF2B5EF4-FFF2-40B4-BE49-F238E27FC236}">
                <a16:creationId xmlns:a16="http://schemas.microsoft.com/office/drawing/2014/main" id="{EF908FE5-9BB8-435B-B09C-0F124D308B35}"/>
              </a:ext>
            </a:extLst>
          </p:cNvPr>
          <p:cNvGraphicFramePr>
            <a:graphicFrameLocks noChangeAspect="1"/>
          </p:cNvGraphicFramePr>
          <p:nvPr/>
        </p:nvGraphicFramePr>
        <p:xfrm>
          <a:off x="6402388" y="1982788"/>
          <a:ext cx="2381250" cy="1052512"/>
        </p:xfrm>
        <a:graphic>
          <a:graphicData uri="http://schemas.openxmlformats.org/presentationml/2006/ole">
            <mc:AlternateContent xmlns:mc="http://schemas.openxmlformats.org/markup-compatibility/2006">
              <mc:Choice xmlns:v="urn:schemas-microsoft-com:vml" Requires="v">
                <p:oleObj spid="_x0000_s716812" name="Equation" r:id="rId11" imgW="736560" imgH="431640" progId="Equation.3">
                  <p:embed/>
                </p:oleObj>
              </mc:Choice>
              <mc:Fallback>
                <p:oleObj name="Equation" r:id="rId11" imgW="736560" imgH="4316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2388" y="1982788"/>
                        <a:ext cx="23812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3508" name="Rectangle 20">
            <a:extLst>
              <a:ext uri="{FF2B5EF4-FFF2-40B4-BE49-F238E27FC236}">
                <a16:creationId xmlns:a16="http://schemas.microsoft.com/office/drawing/2014/main" id="{213B1AB4-3850-4685-B119-195D113B2A6A}"/>
              </a:ext>
            </a:extLst>
          </p:cNvPr>
          <p:cNvSpPr>
            <a:spLocks noChangeArrowheads="1"/>
          </p:cNvSpPr>
          <p:nvPr/>
        </p:nvSpPr>
        <p:spPr bwMode="auto">
          <a:xfrm>
            <a:off x="4953000" y="1066800"/>
            <a:ext cx="4038600" cy="43434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800"/>
              <a:t>Andrew’s opinion of why SVMs don’t overfit as much as you’d think:</a:t>
            </a:r>
          </a:p>
          <a:p>
            <a:r>
              <a:rPr lang="en-US" altLang="en-US" sz="1800"/>
              <a:t>No matter what the basis function, there are really only up to R parameters: </a:t>
            </a:r>
            <a:r>
              <a:rPr lang="en-US" altLang="en-US" sz="1800" i="1">
                <a:latin typeface="Symbol" panose="05050102010706020507" pitchFamily="18" charset="2"/>
              </a:rPr>
              <a:t>a</a:t>
            </a:r>
            <a:r>
              <a:rPr lang="en-US" altLang="en-US" sz="1800" i="1" baseline="-25000"/>
              <a:t>1</a:t>
            </a:r>
            <a:r>
              <a:rPr lang="en-US" altLang="en-US" sz="1800"/>
              <a:t>, </a:t>
            </a:r>
            <a:r>
              <a:rPr lang="en-US" altLang="en-US" sz="1800" i="1">
                <a:latin typeface="Symbol" panose="05050102010706020507" pitchFamily="18" charset="2"/>
              </a:rPr>
              <a:t>a</a:t>
            </a:r>
            <a:r>
              <a:rPr lang="en-US" altLang="en-US" sz="1800" i="1" baseline="-25000"/>
              <a:t>2</a:t>
            </a:r>
            <a:r>
              <a:rPr lang="en-US" altLang="en-US" sz="1800"/>
              <a:t> .. </a:t>
            </a:r>
            <a:r>
              <a:rPr lang="en-US" altLang="en-US" sz="1800" i="1">
                <a:latin typeface="Symbol" panose="05050102010706020507" pitchFamily="18" charset="2"/>
              </a:rPr>
              <a:t>a</a:t>
            </a:r>
            <a:r>
              <a:rPr lang="en-US" altLang="en-US" sz="1800" i="1" baseline="-25000"/>
              <a:t>R</a:t>
            </a:r>
            <a:r>
              <a:rPr lang="en-US" altLang="en-US" sz="1800"/>
              <a:t>, and usually most are set to zero by the Maximum Margin.</a:t>
            </a:r>
          </a:p>
          <a:p>
            <a:r>
              <a:rPr lang="en-US" altLang="en-US" sz="1800"/>
              <a:t>Asking for small </a:t>
            </a:r>
            <a:r>
              <a:rPr lang="en-US" altLang="en-US" sz="1800" b="1"/>
              <a:t>w.w</a:t>
            </a:r>
            <a:r>
              <a:rPr lang="en-US" altLang="en-US" sz="1800"/>
              <a:t> is like “weight decay” in Neural Nets and like Ridge Regression parameters in Linear regression and like the use of Priors in Bayesian Regression---all designed to smooth the function and reduce overfitting.</a:t>
            </a:r>
          </a:p>
        </p:txBody>
      </p:sp>
      <p:sp>
        <p:nvSpPr>
          <p:cNvPr id="703509" name="Rectangle 21">
            <a:extLst>
              <a:ext uri="{FF2B5EF4-FFF2-40B4-BE49-F238E27FC236}">
                <a16:creationId xmlns:a16="http://schemas.microsoft.com/office/drawing/2014/main" id="{E7FA7F20-3A19-40F4-B72A-473193019569}"/>
              </a:ext>
            </a:extLst>
          </p:cNvPr>
          <p:cNvSpPr>
            <a:spLocks noChangeArrowheads="1"/>
          </p:cNvSpPr>
          <p:nvPr/>
        </p:nvSpPr>
        <p:spPr bwMode="auto">
          <a:xfrm>
            <a:off x="152400" y="4876800"/>
            <a:ext cx="4876800" cy="16002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800" i="1">
              <a:solidFill>
                <a:schemeClr val="hlink"/>
              </a:solidFill>
            </a:endParaRPr>
          </a:p>
          <a:p>
            <a:endParaRPr lang="en-US" altLang="en-US" sz="1800" i="1">
              <a:solidFill>
                <a:schemeClr val="hlink"/>
              </a:solidFill>
            </a:endParaRPr>
          </a:p>
          <a:p>
            <a:endParaRPr lang="en-US" altLang="en-US" sz="1800" i="1">
              <a:solidFill>
                <a:schemeClr val="hlink"/>
              </a:solidFill>
            </a:endParaRPr>
          </a:p>
          <a:p>
            <a:r>
              <a:rPr lang="en-US" altLang="en-US" sz="1800"/>
              <a:t>Only </a:t>
            </a:r>
            <a:r>
              <a:rPr lang="en-US" altLang="en-US" sz="1800" i="1"/>
              <a:t>Sm</a:t>
            </a:r>
            <a:r>
              <a:rPr lang="en-US" altLang="en-US" sz="1800"/>
              <a:t> operations (</a:t>
            </a:r>
            <a:r>
              <a:rPr lang="en-US" altLang="en-US" sz="1800" i="1"/>
              <a:t>S</a:t>
            </a:r>
            <a:r>
              <a:rPr lang="en-US" altLang="en-US" sz="1800"/>
              <a:t>=#support vectors)</a:t>
            </a:r>
          </a:p>
        </p:txBody>
      </p:sp>
      <p:graphicFrame>
        <p:nvGraphicFramePr>
          <p:cNvPr id="703510" name="Object 22">
            <a:extLst>
              <a:ext uri="{FF2B5EF4-FFF2-40B4-BE49-F238E27FC236}">
                <a16:creationId xmlns:a16="http://schemas.microsoft.com/office/drawing/2014/main" id="{5AAB156F-1770-4AA4-9A97-B7152ACC4272}"/>
              </a:ext>
            </a:extLst>
          </p:cNvPr>
          <p:cNvGraphicFramePr>
            <a:graphicFrameLocks noChangeAspect="1"/>
          </p:cNvGraphicFramePr>
          <p:nvPr/>
        </p:nvGraphicFramePr>
        <p:xfrm>
          <a:off x="152400" y="4800600"/>
          <a:ext cx="4754563" cy="828675"/>
        </p:xfrm>
        <a:graphic>
          <a:graphicData uri="http://schemas.openxmlformats.org/presentationml/2006/ole">
            <mc:AlternateContent xmlns:mc="http://schemas.openxmlformats.org/markup-compatibility/2006">
              <mc:Choice xmlns:v="urn:schemas-microsoft-com:vml" Requires="v">
                <p:oleObj spid="_x0000_s716813" name="Equation" r:id="rId13" imgW="2031840" imgH="469800" progId="Equation.3">
                  <p:embed/>
                </p:oleObj>
              </mc:Choice>
              <mc:Fallback>
                <p:oleObj name="Equation" r:id="rId13" imgW="2031840" imgH="4698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4800600"/>
                        <a:ext cx="4754563"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3511" name="Object 23">
            <a:extLst>
              <a:ext uri="{FF2B5EF4-FFF2-40B4-BE49-F238E27FC236}">
                <a16:creationId xmlns:a16="http://schemas.microsoft.com/office/drawing/2014/main" id="{D2F479E2-5C22-4052-B6F5-572DB8B5923E}"/>
              </a:ext>
            </a:extLst>
          </p:cNvPr>
          <p:cNvGraphicFramePr>
            <a:graphicFrameLocks noChangeAspect="1"/>
          </p:cNvGraphicFramePr>
          <p:nvPr/>
        </p:nvGraphicFramePr>
        <p:xfrm>
          <a:off x="1371600" y="5334000"/>
          <a:ext cx="3268663" cy="828675"/>
        </p:xfrm>
        <a:graphic>
          <a:graphicData uri="http://schemas.openxmlformats.org/presentationml/2006/ole">
            <mc:AlternateContent xmlns:mc="http://schemas.openxmlformats.org/markup-compatibility/2006">
              <mc:Choice xmlns:v="urn:schemas-microsoft-com:vml" Requires="v">
                <p:oleObj spid="_x0000_s716814" name="Equation" r:id="rId15" imgW="1396800" imgH="469800" progId="Equation.3">
                  <p:embed/>
                </p:oleObj>
              </mc:Choice>
              <mc:Fallback>
                <p:oleObj name="Equation" r:id="rId15" imgW="1396800" imgH="46980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5334000"/>
                        <a:ext cx="3268663"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03513" name="Group 25">
            <a:extLst>
              <a:ext uri="{FF2B5EF4-FFF2-40B4-BE49-F238E27FC236}">
                <a16:creationId xmlns:a16="http://schemas.microsoft.com/office/drawing/2014/main" id="{37EA43BA-C8B0-4986-9DC0-BA47BFDEADA4}"/>
              </a:ext>
            </a:extLst>
          </p:cNvPr>
          <p:cNvGrpSpPr>
            <a:grpSpLocks/>
          </p:cNvGrpSpPr>
          <p:nvPr/>
        </p:nvGrpSpPr>
        <p:grpSpPr bwMode="auto">
          <a:xfrm>
            <a:off x="0" y="728663"/>
            <a:ext cx="4692650" cy="1052512"/>
            <a:chOff x="0" y="459"/>
            <a:chExt cx="2956" cy="663"/>
          </a:xfrm>
        </p:grpSpPr>
        <p:sp>
          <p:nvSpPr>
            <p:cNvPr id="703514" name="Text Box 26">
              <a:extLst>
                <a:ext uri="{FF2B5EF4-FFF2-40B4-BE49-F238E27FC236}">
                  <a16:creationId xmlns:a16="http://schemas.microsoft.com/office/drawing/2014/main" id="{D7D6E140-5A87-4E1E-9E51-B577CC658C5D}"/>
                </a:ext>
              </a:extLst>
            </p:cNvPr>
            <p:cNvSpPr txBox="1">
              <a:spLocks noChangeArrowheads="1"/>
            </p:cNvSpPr>
            <p:nvPr/>
          </p:nvSpPr>
          <p:spPr bwMode="auto">
            <a:xfrm>
              <a:off x="0" y="672"/>
              <a:ext cx="9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t>Maximize</a:t>
              </a:r>
            </a:p>
          </p:txBody>
        </p:sp>
        <p:graphicFrame>
          <p:nvGraphicFramePr>
            <p:cNvPr id="703515" name="Object 27">
              <a:extLst>
                <a:ext uri="{FF2B5EF4-FFF2-40B4-BE49-F238E27FC236}">
                  <a16:creationId xmlns:a16="http://schemas.microsoft.com/office/drawing/2014/main" id="{3ECC01A9-9BF5-4A11-9995-4EE2658C02CA}"/>
                </a:ext>
              </a:extLst>
            </p:cNvPr>
            <p:cNvGraphicFramePr>
              <a:graphicFrameLocks noChangeAspect="1"/>
            </p:cNvGraphicFramePr>
            <p:nvPr/>
          </p:nvGraphicFramePr>
          <p:xfrm>
            <a:off x="752" y="459"/>
            <a:ext cx="2204" cy="663"/>
          </p:xfrm>
          <a:graphic>
            <a:graphicData uri="http://schemas.openxmlformats.org/presentationml/2006/ole">
              <mc:AlternateContent xmlns:mc="http://schemas.openxmlformats.org/markup-compatibility/2006">
                <mc:Choice xmlns:v="urn:schemas-microsoft-com:vml" Requires="v">
                  <p:oleObj spid="_x0000_s716815" name="Equation" r:id="rId17" imgW="1434960" imgH="431640" progId="Equation.3">
                    <p:embed/>
                  </p:oleObj>
                </mc:Choice>
                <mc:Fallback>
                  <p:oleObj name="Equation" r:id="rId17" imgW="1434960" imgH="43164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2" y="459"/>
                          <a:ext cx="2204"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ooter Placeholder 3">
            <a:extLst>
              <a:ext uri="{FF2B5EF4-FFF2-40B4-BE49-F238E27FC236}">
                <a16:creationId xmlns:a16="http://schemas.microsoft.com/office/drawing/2014/main" id="{97E1BD74-B5F1-4C51-AF7E-852B2BD460A8}"/>
              </a:ext>
            </a:extLst>
          </p:cNvPr>
          <p:cNvSpPr>
            <a:spLocks noGrp="1"/>
          </p:cNvSpPr>
          <p:nvPr>
            <p:ph type="ftr" sz="quarter" idx="10"/>
          </p:nvPr>
        </p:nvSpPr>
        <p:spPr/>
        <p:txBody>
          <a:bodyPr/>
          <a:lstStyle/>
          <a:p>
            <a:r>
              <a:rPr lang="en-US" altLang="en-US"/>
              <a:t>Copyright © 2001, 2003, Andrew W. Moore</a:t>
            </a:r>
          </a:p>
        </p:txBody>
      </p:sp>
      <p:sp>
        <p:nvSpPr>
          <p:cNvPr id="636930" name="Rectangle 2">
            <a:extLst>
              <a:ext uri="{FF2B5EF4-FFF2-40B4-BE49-F238E27FC236}">
                <a16:creationId xmlns:a16="http://schemas.microsoft.com/office/drawing/2014/main" id="{9011A77D-2B32-40A6-B795-DE0479BD7F2E}"/>
              </a:ext>
            </a:extLst>
          </p:cNvPr>
          <p:cNvSpPr>
            <a:spLocks noGrp="1" noChangeArrowheads="1"/>
          </p:cNvSpPr>
          <p:nvPr>
            <p:ph type="title"/>
          </p:nvPr>
        </p:nvSpPr>
        <p:spPr>
          <a:xfrm>
            <a:off x="152400" y="304800"/>
            <a:ext cx="4648200" cy="685800"/>
          </a:xfrm>
        </p:spPr>
        <p:txBody>
          <a:bodyPr/>
          <a:lstStyle/>
          <a:p>
            <a:r>
              <a:rPr lang="en-US" altLang="en-US"/>
              <a:t> Linear Classifiers</a:t>
            </a:r>
          </a:p>
        </p:txBody>
      </p:sp>
      <p:sp>
        <p:nvSpPr>
          <p:cNvPr id="636931" name="Rectangle 3">
            <a:extLst>
              <a:ext uri="{FF2B5EF4-FFF2-40B4-BE49-F238E27FC236}">
                <a16:creationId xmlns:a16="http://schemas.microsoft.com/office/drawing/2014/main" id="{EFA13E91-5152-4F80-9A0A-D80F459769C9}"/>
              </a:ext>
            </a:extLst>
          </p:cNvPr>
          <p:cNvSpPr>
            <a:spLocks noChangeArrowheads="1"/>
          </p:cNvSpPr>
          <p:nvPr/>
        </p:nvSpPr>
        <p:spPr bwMode="auto">
          <a:xfrm>
            <a:off x="5334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3600" i="1"/>
              <a:t>f </a:t>
            </a:r>
            <a:r>
              <a:rPr lang="en-US" altLang="en-US"/>
              <a:t>        </a:t>
            </a:r>
          </a:p>
        </p:txBody>
      </p:sp>
      <p:sp>
        <p:nvSpPr>
          <p:cNvPr id="636932" name="Line 4">
            <a:extLst>
              <a:ext uri="{FF2B5EF4-FFF2-40B4-BE49-F238E27FC236}">
                <a16:creationId xmlns:a16="http://schemas.microsoft.com/office/drawing/2014/main" id="{E20896DF-F85B-4CCF-BB5C-B348A43CA01F}"/>
              </a:ext>
            </a:extLst>
          </p:cNvPr>
          <p:cNvSpPr>
            <a:spLocks noChangeShapeType="1"/>
          </p:cNvSpPr>
          <p:nvPr/>
        </p:nvSpPr>
        <p:spPr bwMode="auto">
          <a:xfrm>
            <a:off x="3962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6933" name="Text Box 5">
            <a:extLst>
              <a:ext uri="{FF2B5EF4-FFF2-40B4-BE49-F238E27FC236}">
                <a16:creationId xmlns:a16="http://schemas.microsoft.com/office/drawing/2014/main" id="{F64AB334-3328-404A-8E2D-6E1F3DD99868}"/>
              </a:ext>
            </a:extLst>
          </p:cNvPr>
          <p:cNvSpPr txBox="1">
            <a:spLocks noChangeArrowheads="1"/>
          </p:cNvSpPr>
          <p:nvPr/>
        </p:nvSpPr>
        <p:spPr bwMode="auto">
          <a:xfrm>
            <a:off x="3505200" y="762000"/>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i="1"/>
              <a:t>x</a:t>
            </a:r>
          </a:p>
        </p:txBody>
      </p:sp>
      <p:sp>
        <p:nvSpPr>
          <p:cNvPr id="636934" name="Line 6">
            <a:extLst>
              <a:ext uri="{FF2B5EF4-FFF2-40B4-BE49-F238E27FC236}">
                <a16:creationId xmlns:a16="http://schemas.microsoft.com/office/drawing/2014/main" id="{34CEE8AC-76DA-445F-B4D1-93A34FA50D53}"/>
              </a:ext>
            </a:extLst>
          </p:cNvPr>
          <p:cNvSpPr>
            <a:spLocks noChangeShapeType="1"/>
          </p:cNvSpPr>
          <p:nvPr/>
        </p:nvSpPr>
        <p:spPr bwMode="auto">
          <a:xfrm>
            <a:off x="6019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6935" name="Text Box 7">
            <a:extLst>
              <a:ext uri="{FF2B5EF4-FFF2-40B4-BE49-F238E27FC236}">
                <a16:creationId xmlns:a16="http://schemas.microsoft.com/office/drawing/2014/main" id="{33956670-770C-4A58-93B7-4654209F5E4C}"/>
              </a:ext>
            </a:extLst>
          </p:cNvPr>
          <p:cNvSpPr txBox="1">
            <a:spLocks noChangeArrowheads="1"/>
          </p:cNvSpPr>
          <p:nvPr/>
        </p:nvSpPr>
        <p:spPr bwMode="auto">
          <a:xfrm>
            <a:off x="5791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rgbClr val="00CC00"/>
                </a:solidFill>
                <a:latin typeface="Symbol" panose="05050102010706020507" pitchFamily="18" charset="2"/>
              </a:rPr>
              <a:t>a</a:t>
            </a:r>
          </a:p>
        </p:txBody>
      </p:sp>
      <p:sp>
        <p:nvSpPr>
          <p:cNvPr id="636936" name="Line 8">
            <a:extLst>
              <a:ext uri="{FF2B5EF4-FFF2-40B4-BE49-F238E27FC236}">
                <a16:creationId xmlns:a16="http://schemas.microsoft.com/office/drawing/2014/main" id="{634D2299-2705-43F4-82A0-F307E4F6668E}"/>
              </a:ext>
            </a:extLst>
          </p:cNvPr>
          <p:cNvSpPr>
            <a:spLocks noChangeShapeType="1"/>
          </p:cNvSpPr>
          <p:nvPr/>
        </p:nvSpPr>
        <p:spPr bwMode="auto">
          <a:xfrm>
            <a:off x="6934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6937" name="Text Box 9">
            <a:extLst>
              <a:ext uri="{FF2B5EF4-FFF2-40B4-BE49-F238E27FC236}">
                <a16:creationId xmlns:a16="http://schemas.microsoft.com/office/drawing/2014/main" id="{831A695F-701D-4015-A1CA-E0E4A38671BC}"/>
              </a:ext>
            </a:extLst>
          </p:cNvPr>
          <p:cNvSpPr txBox="1">
            <a:spLocks noChangeArrowheads="1"/>
          </p:cNvSpPr>
          <p:nvPr/>
        </p:nvSpPr>
        <p:spPr bwMode="auto">
          <a:xfrm>
            <a:off x="8305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200"/>
              <a:t>y</a:t>
            </a:r>
            <a:r>
              <a:rPr lang="en-US" altLang="en-US" sz="3200" baseline="30000"/>
              <a:t>est</a:t>
            </a:r>
          </a:p>
        </p:txBody>
      </p:sp>
      <p:sp>
        <p:nvSpPr>
          <p:cNvPr id="636938" name="Text Box 10">
            <a:extLst>
              <a:ext uri="{FF2B5EF4-FFF2-40B4-BE49-F238E27FC236}">
                <a16:creationId xmlns:a16="http://schemas.microsoft.com/office/drawing/2014/main" id="{E8ACE9D0-929B-47F4-84B5-FA902C51B7BF}"/>
              </a:ext>
            </a:extLst>
          </p:cNvPr>
          <p:cNvSpPr txBox="1">
            <a:spLocks noChangeArrowheads="1"/>
          </p:cNvSpPr>
          <p:nvPr/>
        </p:nvSpPr>
        <p:spPr bwMode="auto">
          <a:xfrm>
            <a:off x="838200" y="1905000"/>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36939" name="Oval 11">
            <a:extLst>
              <a:ext uri="{FF2B5EF4-FFF2-40B4-BE49-F238E27FC236}">
                <a16:creationId xmlns:a16="http://schemas.microsoft.com/office/drawing/2014/main" id="{FF5616BC-99A9-4C86-BA81-87C958CACEF2}"/>
              </a:ext>
            </a:extLst>
          </p:cNvPr>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40" name="Oval 12">
            <a:extLst>
              <a:ext uri="{FF2B5EF4-FFF2-40B4-BE49-F238E27FC236}">
                <a16:creationId xmlns:a16="http://schemas.microsoft.com/office/drawing/2014/main" id="{06561700-7327-4985-98B5-37235C8227A0}"/>
              </a:ext>
            </a:extLst>
          </p:cNvPr>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41" name="Line 13">
            <a:extLst>
              <a:ext uri="{FF2B5EF4-FFF2-40B4-BE49-F238E27FC236}">
                <a16:creationId xmlns:a16="http://schemas.microsoft.com/office/drawing/2014/main" id="{68620D53-C068-4960-91DD-4DA5FD9F64F5}"/>
              </a:ext>
            </a:extLst>
          </p:cNvPr>
          <p:cNvSpPr>
            <a:spLocks noChangeShapeType="1"/>
          </p:cNvSpPr>
          <p:nvPr/>
        </p:nvSpPr>
        <p:spPr bwMode="auto">
          <a:xfrm>
            <a:off x="2590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6942" name="Line 14">
            <a:extLst>
              <a:ext uri="{FF2B5EF4-FFF2-40B4-BE49-F238E27FC236}">
                <a16:creationId xmlns:a16="http://schemas.microsoft.com/office/drawing/2014/main" id="{61C9132C-5236-4977-83BD-C2A645EC2A09}"/>
              </a:ext>
            </a:extLst>
          </p:cNvPr>
          <p:cNvSpPr>
            <a:spLocks noChangeShapeType="1"/>
          </p:cNvSpPr>
          <p:nvPr/>
        </p:nvSpPr>
        <p:spPr bwMode="auto">
          <a:xfrm flipV="1">
            <a:off x="2438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6943" name="Oval 15">
            <a:extLst>
              <a:ext uri="{FF2B5EF4-FFF2-40B4-BE49-F238E27FC236}">
                <a16:creationId xmlns:a16="http://schemas.microsoft.com/office/drawing/2014/main" id="{549DF508-3F71-4F68-AF20-A7086B22F3C2}"/>
              </a:ext>
            </a:extLst>
          </p:cNvPr>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44" name="Oval 16">
            <a:extLst>
              <a:ext uri="{FF2B5EF4-FFF2-40B4-BE49-F238E27FC236}">
                <a16:creationId xmlns:a16="http://schemas.microsoft.com/office/drawing/2014/main" id="{726E1A54-72B9-438B-A720-8CA5D562ABEF}"/>
              </a:ext>
            </a:extLst>
          </p:cNvPr>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45" name="Oval 17">
            <a:extLst>
              <a:ext uri="{FF2B5EF4-FFF2-40B4-BE49-F238E27FC236}">
                <a16:creationId xmlns:a16="http://schemas.microsoft.com/office/drawing/2014/main" id="{8F4CB1F8-D582-4FD4-893F-BC2BD0DB25CC}"/>
              </a:ext>
            </a:extLst>
          </p:cNvPr>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46" name="Oval 18">
            <a:extLst>
              <a:ext uri="{FF2B5EF4-FFF2-40B4-BE49-F238E27FC236}">
                <a16:creationId xmlns:a16="http://schemas.microsoft.com/office/drawing/2014/main" id="{0AB657FB-CA12-4680-A4D8-2402CEC60E3E}"/>
              </a:ext>
            </a:extLst>
          </p:cNvPr>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47" name="Oval 19">
            <a:extLst>
              <a:ext uri="{FF2B5EF4-FFF2-40B4-BE49-F238E27FC236}">
                <a16:creationId xmlns:a16="http://schemas.microsoft.com/office/drawing/2014/main" id="{2B121830-B8FC-4037-93DB-ABC56EE76D7A}"/>
              </a:ext>
            </a:extLst>
          </p:cNvPr>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48" name="Oval 20">
            <a:extLst>
              <a:ext uri="{FF2B5EF4-FFF2-40B4-BE49-F238E27FC236}">
                <a16:creationId xmlns:a16="http://schemas.microsoft.com/office/drawing/2014/main" id="{2A3A065B-6CEE-426A-A852-7FEA42317DAA}"/>
              </a:ext>
            </a:extLst>
          </p:cNvPr>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49" name="Oval 21">
            <a:extLst>
              <a:ext uri="{FF2B5EF4-FFF2-40B4-BE49-F238E27FC236}">
                <a16:creationId xmlns:a16="http://schemas.microsoft.com/office/drawing/2014/main" id="{17D9F8A5-C6A4-4169-9FE1-FE51249D42CB}"/>
              </a:ext>
            </a:extLst>
          </p:cNvPr>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50" name="Oval 22">
            <a:extLst>
              <a:ext uri="{FF2B5EF4-FFF2-40B4-BE49-F238E27FC236}">
                <a16:creationId xmlns:a16="http://schemas.microsoft.com/office/drawing/2014/main" id="{E4B325CC-C235-4C99-A79E-3ACD16BCE6C1}"/>
              </a:ext>
            </a:extLst>
          </p:cNvPr>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51" name="Oval 23">
            <a:extLst>
              <a:ext uri="{FF2B5EF4-FFF2-40B4-BE49-F238E27FC236}">
                <a16:creationId xmlns:a16="http://schemas.microsoft.com/office/drawing/2014/main" id="{2F46B562-086B-4510-88B3-1C0B5637680F}"/>
              </a:ext>
            </a:extLst>
          </p:cNvPr>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52" name="Oval 24">
            <a:extLst>
              <a:ext uri="{FF2B5EF4-FFF2-40B4-BE49-F238E27FC236}">
                <a16:creationId xmlns:a16="http://schemas.microsoft.com/office/drawing/2014/main" id="{43CD3F90-1D96-4940-8B6D-CFAF658E1994}"/>
              </a:ext>
            </a:extLst>
          </p:cNvPr>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53" name="Oval 25">
            <a:extLst>
              <a:ext uri="{FF2B5EF4-FFF2-40B4-BE49-F238E27FC236}">
                <a16:creationId xmlns:a16="http://schemas.microsoft.com/office/drawing/2014/main" id="{C04D0E98-215E-4C43-9CD2-F81009F30161}"/>
              </a:ext>
            </a:extLst>
          </p:cNvPr>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54" name="Oval 26">
            <a:extLst>
              <a:ext uri="{FF2B5EF4-FFF2-40B4-BE49-F238E27FC236}">
                <a16:creationId xmlns:a16="http://schemas.microsoft.com/office/drawing/2014/main" id="{35F3B1C4-FB4D-4F25-B898-BAC1E193E97C}"/>
              </a:ext>
            </a:extLst>
          </p:cNvPr>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55" name="Oval 27">
            <a:extLst>
              <a:ext uri="{FF2B5EF4-FFF2-40B4-BE49-F238E27FC236}">
                <a16:creationId xmlns:a16="http://schemas.microsoft.com/office/drawing/2014/main" id="{012D23D3-D5EE-497B-85C1-6D5D96A4F546}"/>
              </a:ext>
            </a:extLst>
          </p:cNvPr>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56" name="Oval 28">
            <a:extLst>
              <a:ext uri="{FF2B5EF4-FFF2-40B4-BE49-F238E27FC236}">
                <a16:creationId xmlns:a16="http://schemas.microsoft.com/office/drawing/2014/main" id="{37AB1D8B-1597-4123-8315-22F5980BFAD6}"/>
              </a:ext>
            </a:extLst>
          </p:cNvPr>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57" name="Oval 29">
            <a:extLst>
              <a:ext uri="{FF2B5EF4-FFF2-40B4-BE49-F238E27FC236}">
                <a16:creationId xmlns:a16="http://schemas.microsoft.com/office/drawing/2014/main" id="{8DB8E339-AF4D-4E30-9D4A-9FCF47A2EDFF}"/>
              </a:ext>
            </a:extLst>
          </p:cNvPr>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58" name="Oval 30">
            <a:extLst>
              <a:ext uri="{FF2B5EF4-FFF2-40B4-BE49-F238E27FC236}">
                <a16:creationId xmlns:a16="http://schemas.microsoft.com/office/drawing/2014/main" id="{09A5F5D4-FBD5-45F5-8A1F-22E249121168}"/>
              </a:ext>
            </a:extLst>
          </p:cNvPr>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59" name="Oval 31">
            <a:extLst>
              <a:ext uri="{FF2B5EF4-FFF2-40B4-BE49-F238E27FC236}">
                <a16:creationId xmlns:a16="http://schemas.microsoft.com/office/drawing/2014/main" id="{E7227775-A959-40D4-8F3B-147147E539B9}"/>
              </a:ext>
            </a:extLst>
          </p:cNvPr>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60" name="Oval 32">
            <a:extLst>
              <a:ext uri="{FF2B5EF4-FFF2-40B4-BE49-F238E27FC236}">
                <a16:creationId xmlns:a16="http://schemas.microsoft.com/office/drawing/2014/main" id="{DFE6B6DA-23F9-486E-8501-5AE595A6D6E4}"/>
              </a:ext>
            </a:extLst>
          </p:cNvPr>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61" name="Oval 33">
            <a:extLst>
              <a:ext uri="{FF2B5EF4-FFF2-40B4-BE49-F238E27FC236}">
                <a16:creationId xmlns:a16="http://schemas.microsoft.com/office/drawing/2014/main" id="{CE191455-3CD9-4605-90EC-83B6CCCD54C6}"/>
              </a:ext>
            </a:extLst>
          </p:cNvPr>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62" name="Oval 34">
            <a:extLst>
              <a:ext uri="{FF2B5EF4-FFF2-40B4-BE49-F238E27FC236}">
                <a16:creationId xmlns:a16="http://schemas.microsoft.com/office/drawing/2014/main" id="{7F46DD35-54FE-4223-AED4-36D00E6179C7}"/>
              </a:ext>
            </a:extLst>
          </p:cNvPr>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63" name="Oval 35">
            <a:extLst>
              <a:ext uri="{FF2B5EF4-FFF2-40B4-BE49-F238E27FC236}">
                <a16:creationId xmlns:a16="http://schemas.microsoft.com/office/drawing/2014/main" id="{63B4B0C6-E7D4-4AD8-B3A1-8C2790CF3BFD}"/>
              </a:ext>
            </a:extLst>
          </p:cNvPr>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64" name="Oval 36">
            <a:extLst>
              <a:ext uri="{FF2B5EF4-FFF2-40B4-BE49-F238E27FC236}">
                <a16:creationId xmlns:a16="http://schemas.microsoft.com/office/drawing/2014/main" id="{E5478F18-237B-4C9A-8202-B9E1D9C60FB2}"/>
              </a:ext>
            </a:extLst>
          </p:cNvPr>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65" name="Oval 37">
            <a:extLst>
              <a:ext uri="{FF2B5EF4-FFF2-40B4-BE49-F238E27FC236}">
                <a16:creationId xmlns:a16="http://schemas.microsoft.com/office/drawing/2014/main" id="{7414E81B-1F9E-4502-ABED-511E279AC40E}"/>
              </a:ext>
            </a:extLst>
          </p:cNvPr>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66" name="Oval 38">
            <a:extLst>
              <a:ext uri="{FF2B5EF4-FFF2-40B4-BE49-F238E27FC236}">
                <a16:creationId xmlns:a16="http://schemas.microsoft.com/office/drawing/2014/main" id="{8DE42FCA-1C51-4679-90E6-253D4EE5A065}"/>
              </a:ext>
            </a:extLst>
          </p:cNvPr>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67" name="Oval 39">
            <a:extLst>
              <a:ext uri="{FF2B5EF4-FFF2-40B4-BE49-F238E27FC236}">
                <a16:creationId xmlns:a16="http://schemas.microsoft.com/office/drawing/2014/main" id="{1EE415EE-D68E-44FB-965E-85E612652B41}"/>
              </a:ext>
            </a:extLst>
          </p:cNvPr>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68" name="Oval 40">
            <a:extLst>
              <a:ext uri="{FF2B5EF4-FFF2-40B4-BE49-F238E27FC236}">
                <a16:creationId xmlns:a16="http://schemas.microsoft.com/office/drawing/2014/main" id="{6D8E521B-EF95-49F4-AF85-8A7A20B526D9}"/>
              </a:ext>
            </a:extLst>
          </p:cNvPr>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69" name="Oval 41">
            <a:extLst>
              <a:ext uri="{FF2B5EF4-FFF2-40B4-BE49-F238E27FC236}">
                <a16:creationId xmlns:a16="http://schemas.microsoft.com/office/drawing/2014/main" id="{50FDBF33-70BB-4FDD-A964-6CA3E387B527}"/>
              </a:ext>
            </a:extLst>
          </p:cNvPr>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70" name="Oval 42">
            <a:extLst>
              <a:ext uri="{FF2B5EF4-FFF2-40B4-BE49-F238E27FC236}">
                <a16:creationId xmlns:a16="http://schemas.microsoft.com/office/drawing/2014/main" id="{B021FB4B-473D-49CC-8967-B2E0E63EE40E}"/>
              </a:ext>
            </a:extLst>
          </p:cNvPr>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71" name="Oval 43">
            <a:extLst>
              <a:ext uri="{FF2B5EF4-FFF2-40B4-BE49-F238E27FC236}">
                <a16:creationId xmlns:a16="http://schemas.microsoft.com/office/drawing/2014/main" id="{DAE54692-3FAF-4AFC-B7AF-47766DCDE01E}"/>
              </a:ext>
            </a:extLst>
          </p:cNvPr>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72" name="Oval 44">
            <a:extLst>
              <a:ext uri="{FF2B5EF4-FFF2-40B4-BE49-F238E27FC236}">
                <a16:creationId xmlns:a16="http://schemas.microsoft.com/office/drawing/2014/main" id="{9F53C254-AC31-402B-83C9-E1130E6BCEE7}"/>
              </a:ext>
            </a:extLst>
          </p:cNvPr>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73" name="Oval 45">
            <a:extLst>
              <a:ext uri="{FF2B5EF4-FFF2-40B4-BE49-F238E27FC236}">
                <a16:creationId xmlns:a16="http://schemas.microsoft.com/office/drawing/2014/main" id="{E891D6C8-B13E-4752-8E2C-2BB54377B0DD}"/>
              </a:ext>
            </a:extLst>
          </p:cNvPr>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74" name="Oval 46">
            <a:extLst>
              <a:ext uri="{FF2B5EF4-FFF2-40B4-BE49-F238E27FC236}">
                <a16:creationId xmlns:a16="http://schemas.microsoft.com/office/drawing/2014/main" id="{3BFA008A-CEFD-4777-BF27-CE5767E44AFF}"/>
              </a:ext>
            </a:extLst>
          </p:cNvPr>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75" name="Oval 47">
            <a:extLst>
              <a:ext uri="{FF2B5EF4-FFF2-40B4-BE49-F238E27FC236}">
                <a16:creationId xmlns:a16="http://schemas.microsoft.com/office/drawing/2014/main" id="{9515610F-8D08-4156-93EF-F2723E1AC24B}"/>
              </a:ext>
            </a:extLst>
          </p:cNvPr>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76" name="Oval 48">
            <a:extLst>
              <a:ext uri="{FF2B5EF4-FFF2-40B4-BE49-F238E27FC236}">
                <a16:creationId xmlns:a16="http://schemas.microsoft.com/office/drawing/2014/main" id="{6F665A6E-BD7A-4D11-8533-1C4FFA5A91C3}"/>
              </a:ext>
            </a:extLst>
          </p:cNvPr>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977" name="Text Box 49">
            <a:extLst>
              <a:ext uri="{FF2B5EF4-FFF2-40B4-BE49-F238E27FC236}">
                <a16:creationId xmlns:a16="http://schemas.microsoft.com/office/drawing/2014/main" id="{AEFA7959-1AD3-4FC5-99E1-F2F431A2BD08}"/>
              </a:ext>
            </a:extLst>
          </p:cNvPr>
          <p:cNvSpPr txBox="1">
            <a:spLocks noChangeArrowheads="1"/>
          </p:cNvSpPr>
          <p:nvPr/>
        </p:nvSpPr>
        <p:spPr bwMode="auto">
          <a:xfrm>
            <a:off x="5486400" y="1676400"/>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i="1"/>
              <a:t>f</a:t>
            </a:r>
            <a:r>
              <a:rPr lang="en-US" altLang="en-US" i="1"/>
              <a:t>(</a:t>
            </a:r>
            <a:r>
              <a:rPr lang="en-US" altLang="en-US" b="1" i="1"/>
              <a:t>x</a:t>
            </a:r>
            <a:r>
              <a:rPr lang="en-US" altLang="en-US" i="1"/>
              <a:t>,</a:t>
            </a:r>
            <a:r>
              <a:rPr lang="en-US" altLang="en-US" b="1" i="1">
                <a:solidFill>
                  <a:srgbClr val="00CC00"/>
                </a:solidFill>
              </a:rPr>
              <a:t>w</a:t>
            </a:r>
            <a:r>
              <a:rPr lang="en-US" altLang="en-US" i="1">
                <a:solidFill>
                  <a:srgbClr val="00CC00"/>
                </a:solidFill>
              </a:rPr>
              <a:t>,b</a:t>
            </a:r>
            <a:r>
              <a:rPr lang="en-US" altLang="en-US" i="1"/>
              <a:t>) = sign(</a:t>
            </a:r>
            <a:r>
              <a:rPr lang="en-US" altLang="en-US" b="1" i="1">
                <a:solidFill>
                  <a:srgbClr val="00CC00"/>
                </a:solidFill>
              </a:rPr>
              <a:t>w</a:t>
            </a:r>
            <a:r>
              <a:rPr lang="en-US" altLang="en-US" b="1" i="1"/>
              <a:t>. x</a:t>
            </a:r>
            <a:r>
              <a:rPr lang="en-US" altLang="en-US" i="1">
                <a:solidFill>
                  <a:srgbClr val="00CC00"/>
                </a:solidFill>
              </a:rPr>
              <a:t> </a:t>
            </a:r>
            <a:r>
              <a:rPr lang="en-US" altLang="en-US" i="1"/>
              <a:t>- </a:t>
            </a:r>
            <a:r>
              <a:rPr lang="en-US" altLang="en-US" i="1">
                <a:solidFill>
                  <a:srgbClr val="00CC00"/>
                </a:solidFill>
              </a:rPr>
              <a:t>b</a:t>
            </a:r>
            <a:r>
              <a:rPr lang="en-US" altLang="en-US" i="1"/>
              <a:t>)</a:t>
            </a:r>
          </a:p>
        </p:txBody>
      </p:sp>
      <p:sp>
        <p:nvSpPr>
          <p:cNvPr id="636978" name="Line 50">
            <a:extLst>
              <a:ext uri="{FF2B5EF4-FFF2-40B4-BE49-F238E27FC236}">
                <a16:creationId xmlns:a16="http://schemas.microsoft.com/office/drawing/2014/main" id="{7A87D922-7FCA-43C5-8B37-71ACF342CC5B}"/>
              </a:ext>
            </a:extLst>
          </p:cNvPr>
          <p:cNvSpPr>
            <a:spLocks noChangeShapeType="1"/>
          </p:cNvSpPr>
          <p:nvPr/>
        </p:nvSpPr>
        <p:spPr bwMode="auto">
          <a:xfrm flipV="1">
            <a:off x="3429000" y="1676400"/>
            <a:ext cx="1447800" cy="403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6979" name="Text Box 51">
            <a:extLst>
              <a:ext uri="{FF2B5EF4-FFF2-40B4-BE49-F238E27FC236}">
                <a16:creationId xmlns:a16="http://schemas.microsoft.com/office/drawing/2014/main" id="{CF2499A2-8850-40F4-A68B-6269F4619293}"/>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36980" name="Text Box 52">
            <a:extLst>
              <a:ext uri="{FF2B5EF4-FFF2-40B4-BE49-F238E27FC236}">
                <a16:creationId xmlns:a16="http://schemas.microsoft.com/office/drawing/2014/main" id="{C1F5722A-53A2-411D-BA02-8A65A90AD1FB}"/>
              </a:ext>
            </a:extLst>
          </p:cNvPr>
          <p:cNvSpPr txBox="1">
            <a:spLocks noChangeArrowheads="1"/>
          </p:cNvSpPr>
          <p:nvPr/>
        </p:nvSpPr>
        <p:spPr bwMode="auto">
          <a:xfrm>
            <a:off x="6400800" y="3352800"/>
            <a:ext cx="2209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Any of these would be fine..</a:t>
            </a:r>
          </a:p>
          <a:p>
            <a:endParaRPr lang="en-US" altLang="en-US"/>
          </a:p>
          <a:p>
            <a:r>
              <a:rPr lang="en-US" altLang="en-US"/>
              <a:t>..but which is best?</a:t>
            </a:r>
          </a:p>
        </p:txBody>
      </p:sp>
      <p:sp>
        <p:nvSpPr>
          <p:cNvPr id="636981" name="Line 53">
            <a:extLst>
              <a:ext uri="{FF2B5EF4-FFF2-40B4-BE49-F238E27FC236}">
                <a16:creationId xmlns:a16="http://schemas.microsoft.com/office/drawing/2014/main" id="{F983D875-282F-4D67-8320-8B07705E4540}"/>
              </a:ext>
            </a:extLst>
          </p:cNvPr>
          <p:cNvSpPr>
            <a:spLocks noChangeShapeType="1"/>
          </p:cNvSpPr>
          <p:nvPr/>
        </p:nvSpPr>
        <p:spPr bwMode="auto">
          <a:xfrm flipV="1">
            <a:off x="2286000" y="2362200"/>
            <a:ext cx="4038600" cy="2590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6982" name="Line 54">
            <a:extLst>
              <a:ext uri="{FF2B5EF4-FFF2-40B4-BE49-F238E27FC236}">
                <a16:creationId xmlns:a16="http://schemas.microsoft.com/office/drawing/2014/main" id="{7EAA358E-D7B6-4495-8E25-731D2993D91C}"/>
              </a:ext>
            </a:extLst>
          </p:cNvPr>
          <p:cNvSpPr>
            <a:spLocks noChangeShapeType="1"/>
          </p:cNvSpPr>
          <p:nvPr/>
        </p:nvSpPr>
        <p:spPr bwMode="auto">
          <a:xfrm flipV="1">
            <a:off x="2590800" y="2209800"/>
            <a:ext cx="3124200" cy="304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6983" name="Line 55">
            <a:extLst>
              <a:ext uri="{FF2B5EF4-FFF2-40B4-BE49-F238E27FC236}">
                <a16:creationId xmlns:a16="http://schemas.microsoft.com/office/drawing/2014/main" id="{60FB2572-7A0D-4956-9748-944F186E5F5F}"/>
              </a:ext>
            </a:extLst>
          </p:cNvPr>
          <p:cNvSpPr>
            <a:spLocks noChangeShapeType="1"/>
          </p:cNvSpPr>
          <p:nvPr/>
        </p:nvSpPr>
        <p:spPr bwMode="auto">
          <a:xfrm flipV="1">
            <a:off x="2057400" y="2438400"/>
            <a:ext cx="4800600" cy="2209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6984" name="Line 56">
            <a:extLst>
              <a:ext uri="{FF2B5EF4-FFF2-40B4-BE49-F238E27FC236}">
                <a16:creationId xmlns:a16="http://schemas.microsoft.com/office/drawing/2014/main" id="{4DB54CA8-C8A6-45BD-B586-75B42587D80F}"/>
              </a:ext>
            </a:extLst>
          </p:cNvPr>
          <p:cNvSpPr>
            <a:spLocks noChangeShapeType="1"/>
          </p:cNvSpPr>
          <p:nvPr/>
        </p:nvSpPr>
        <p:spPr bwMode="auto">
          <a:xfrm flipV="1">
            <a:off x="2438400" y="2209800"/>
            <a:ext cx="3810000" cy="2819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6985" name="Line 57">
            <a:extLst>
              <a:ext uri="{FF2B5EF4-FFF2-40B4-BE49-F238E27FC236}">
                <a16:creationId xmlns:a16="http://schemas.microsoft.com/office/drawing/2014/main" id="{341CED64-DB43-4B64-9DC1-CE1A5A561273}"/>
              </a:ext>
            </a:extLst>
          </p:cNvPr>
          <p:cNvSpPr>
            <a:spLocks noChangeShapeType="1"/>
          </p:cNvSpPr>
          <p:nvPr/>
        </p:nvSpPr>
        <p:spPr bwMode="auto">
          <a:xfrm flipV="1">
            <a:off x="2362200" y="1905000"/>
            <a:ext cx="3886200" cy="3352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6986" name="Line 58">
            <a:extLst>
              <a:ext uri="{FF2B5EF4-FFF2-40B4-BE49-F238E27FC236}">
                <a16:creationId xmlns:a16="http://schemas.microsoft.com/office/drawing/2014/main" id="{F9E803D3-6581-4A36-9656-27E179B31B18}"/>
              </a:ext>
            </a:extLst>
          </p:cNvPr>
          <p:cNvSpPr>
            <a:spLocks noChangeShapeType="1"/>
          </p:cNvSpPr>
          <p:nvPr/>
        </p:nvSpPr>
        <p:spPr bwMode="auto">
          <a:xfrm flipV="1">
            <a:off x="2590800" y="1752600"/>
            <a:ext cx="3429000" cy="3352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6987" name="Line 59">
            <a:extLst>
              <a:ext uri="{FF2B5EF4-FFF2-40B4-BE49-F238E27FC236}">
                <a16:creationId xmlns:a16="http://schemas.microsoft.com/office/drawing/2014/main" id="{5DA3828B-054F-41F7-8DA2-9FF4700B8620}"/>
              </a:ext>
            </a:extLst>
          </p:cNvPr>
          <p:cNvSpPr>
            <a:spLocks noChangeShapeType="1"/>
          </p:cNvSpPr>
          <p:nvPr/>
        </p:nvSpPr>
        <p:spPr bwMode="auto">
          <a:xfrm flipV="1">
            <a:off x="2819400" y="2133600"/>
            <a:ext cx="2743200" cy="3505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6988" name="Line 60">
            <a:extLst>
              <a:ext uri="{FF2B5EF4-FFF2-40B4-BE49-F238E27FC236}">
                <a16:creationId xmlns:a16="http://schemas.microsoft.com/office/drawing/2014/main" id="{F8D23C26-2DF1-459F-9441-FA91AB3FFC12}"/>
              </a:ext>
            </a:extLst>
          </p:cNvPr>
          <p:cNvSpPr>
            <a:spLocks noChangeShapeType="1"/>
          </p:cNvSpPr>
          <p:nvPr/>
        </p:nvSpPr>
        <p:spPr bwMode="auto">
          <a:xfrm flipV="1">
            <a:off x="2362200" y="2209800"/>
            <a:ext cx="4114800" cy="2819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0156DFC3-C60B-43BB-BA3F-D997FB593688}"/>
              </a:ext>
            </a:extLst>
          </p:cNvPr>
          <p:cNvSpPr>
            <a:spLocks noGrp="1"/>
          </p:cNvSpPr>
          <p:nvPr>
            <p:ph type="ftr" sz="quarter" idx="10"/>
          </p:nvPr>
        </p:nvSpPr>
        <p:spPr/>
        <p:txBody>
          <a:bodyPr/>
          <a:lstStyle/>
          <a:p>
            <a:r>
              <a:rPr lang="en-US" altLang="en-US"/>
              <a:t>Copyright © 2001, 2003, Andrew W. Moore</a:t>
            </a:r>
          </a:p>
        </p:txBody>
      </p:sp>
      <p:sp>
        <p:nvSpPr>
          <p:cNvPr id="704514" name="Rectangle 2">
            <a:extLst>
              <a:ext uri="{FF2B5EF4-FFF2-40B4-BE49-F238E27FC236}">
                <a16:creationId xmlns:a16="http://schemas.microsoft.com/office/drawing/2014/main" id="{BDE1B507-1CEB-41CD-9323-DE6E250DF24D}"/>
              </a:ext>
            </a:extLst>
          </p:cNvPr>
          <p:cNvSpPr>
            <a:spLocks noGrp="1" noChangeArrowheads="1"/>
          </p:cNvSpPr>
          <p:nvPr>
            <p:ph type="title"/>
          </p:nvPr>
        </p:nvSpPr>
        <p:spPr/>
        <p:txBody>
          <a:bodyPr/>
          <a:lstStyle/>
          <a:p>
            <a:r>
              <a:rPr lang="en-US" altLang="en-US"/>
              <a:t>SVM Kernel Functions</a:t>
            </a:r>
          </a:p>
        </p:txBody>
      </p:sp>
      <p:sp>
        <p:nvSpPr>
          <p:cNvPr id="704515" name="Rectangle 3">
            <a:extLst>
              <a:ext uri="{FF2B5EF4-FFF2-40B4-BE49-F238E27FC236}">
                <a16:creationId xmlns:a16="http://schemas.microsoft.com/office/drawing/2014/main" id="{CB75604C-F9D4-4BD0-BC1B-532EA639B62B}"/>
              </a:ext>
            </a:extLst>
          </p:cNvPr>
          <p:cNvSpPr>
            <a:spLocks noGrp="1" noChangeArrowheads="1"/>
          </p:cNvSpPr>
          <p:nvPr>
            <p:ph type="body" idx="1"/>
          </p:nvPr>
        </p:nvSpPr>
        <p:spPr/>
        <p:txBody>
          <a:bodyPr/>
          <a:lstStyle/>
          <a:p>
            <a:r>
              <a:rPr lang="en-US" altLang="en-US" i="1"/>
              <a:t>K(</a:t>
            </a:r>
            <a:r>
              <a:rPr lang="en-US" altLang="en-US" b="1" i="1"/>
              <a:t>a</a:t>
            </a:r>
            <a:r>
              <a:rPr lang="en-US" altLang="en-US" i="1"/>
              <a:t>,</a:t>
            </a:r>
            <a:r>
              <a:rPr lang="en-US" altLang="en-US" b="1" i="1"/>
              <a:t>b</a:t>
            </a:r>
            <a:r>
              <a:rPr lang="en-US" altLang="en-US" i="1"/>
              <a:t>)=(</a:t>
            </a:r>
            <a:r>
              <a:rPr lang="en-US" altLang="en-US" b="1" i="1"/>
              <a:t>a</a:t>
            </a:r>
            <a:r>
              <a:rPr lang="en-US" altLang="en-US" i="1"/>
              <a:t> . </a:t>
            </a:r>
            <a:r>
              <a:rPr lang="en-US" altLang="en-US" b="1" i="1"/>
              <a:t>b</a:t>
            </a:r>
            <a:r>
              <a:rPr lang="en-US" altLang="en-US" i="1"/>
              <a:t> +1)</a:t>
            </a:r>
            <a:r>
              <a:rPr lang="en-US" altLang="en-US" i="1" baseline="30000"/>
              <a:t>d</a:t>
            </a:r>
            <a:r>
              <a:rPr lang="en-US" altLang="en-US"/>
              <a:t> is an example of an SVM Kernel Function</a:t>
            </a:r>
          </a:p>
          <a:p>
            <a:r>
              <a:rPr lang="en-US" altLang="en-US"/>
              <a:t>Beyond polynomials there are other very high dimensional basis functions that can be made practical by finding the right Kernel Function</a:t>
            </a:r>
          </a:p>
          <a:p>
            <a:pPr lvl="1"/>
            <a:r>
              <a:rPr lang="en-US" altLang="en-US"/>
              <a:t>Radial-Basis-style Kernel Function:</a:t>
            </a:r>
          </a:p>
          <a:p>
            <a:pPr lvl="1"/>
            <a:endParaRPr lang="en-US" altLang="en-US"/>
          </a:p>
          <a:p>
            <a:pPr lvl="1"/>
            <a:endParaRPr lang="en-US" altLang="en-US"/>
          </a:p>
          <a:p>
            <a:pPr lvl="1"/>
            <a:r>
              <a:rPr lang="en-US" altLang="en-US"/>
              <a:t>Neural-net-style Kernel Function:</a:t>
            </a:r>
          </a:p>
        </p:txBody>
      </p:sp>
      <p:graphicFrame>
        <p:nvGraphicFramePr>
          <p:cNvPr id="704516" name="Object 4">
            <a:extLst>
              <a:ext uri="{FF2B5EF4-FFF2-40B4-BE49-F238E27FC236}">
                <a16:creationId xmlns:a16="http://schemas.microsoft.com/office/drawing/2014/main" id="{657B8DA3-D891-4490-845E-5049C19C2AF3}"/>
              </a:ext>
            </a:extLst>
          </p:cNvPr>
          <p:cNvGraphicFramePr>
            <a:graphicFrameLocks noChangeAspect="1"/>
          </p:cNvGraphicFramePr>
          <p:nvPr/>
        </p:nvGraphicFramePr>
        <p:xfrm>
          <a:off x="2438400" y="3657600"/>
          <a:ext cx="3124200" cy="942975"/>
        </p:xfrm>
        <a:graphic>
          <a:graphicData uri="http://schemas.openxmlformats.org/presentationml/2006/ole">
            <mc:AlternateContent xmlns:mc="http://schemas.openxmlformats.org/markup-compatibility/2006">
              <mc:Choice xmlns:v="urn:schemas-microsoft-com:vml" Requires="v">
                <p:oleObj spid="_x0000_s704521" name="Equation" r:id="rId3" imgW="1600200" imgH="482400" progId="Equation.3">
                  <p:embed/>
                </p:oleObj>
              </mc:Choice>
              <mc:Fallback>
                <p:oleObj name="Equation" r:id="rId3" imgW="160020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657600"/>
                        <a:ext cx="312420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4517" name="Object 5">
            <a:extLst>
              <a:ext uri="{FF2B5EF4-FFF2-40B4-BE49-F238E27FC236}">
                <a16:creationId xmlns:a16="http://schemas.microsoft.com/office/drawing/2014/main" id="{A02AB744-7370-4C6C-A6B1-C3F728BAE29C}"/>
              </a:ext>
            </a:extLst>
          </p:cNvPr>
          <p:cNvGraphicFramePr>
            <a:graphicFrameLocks noChangeAspect="1"/>
          </p:cNvGraphicFramePr>
          <p:nvPr/>
        </p:nvGraphicFramePr>
        <p:xfrm>
          <a:off x="2513013" y="5454650"/>
          <a:ext cx="2974975" cy="396875"/>
        </p:xfrm>
        <a:graphic>
          <a:graphicData uri="http://schemas.openxmlformats.org/presentationml/2006/ole">
            <mc:AlternateContent xmlns:mc="http://schemas.openxmlformats.org/markup-compatibility/2006">
              <mc:Choice xmlns:v="urn:schemas-microsoft-com:vml" Requires="v">
                <p:oleObj spid="_x0000_s704522" name="Equation" r:id="rId5" imgW="1523880" imgH="203040" progId="Equation.3">
                  <p:embed/>
                </p:oleObj>
              </mc:Choice>
              <mc:Fallback>
                <p:oleObj name="Equation" r:id="rId5" imgW="1523880" imgH="203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3013" y="5454650"/>
                        <a:ext cx="29749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4518" name="Text Box 6">
            <a:extLst>
              <a:ext uri="{FF2B5EF4-FFF2-40B4-BE49-F238E27FC236}">
                <a16:creationId xmlns:a16="http://schemas.microsoft.com/office/drawing/2014/main" id="{BE163423-EC4B-4250-BE3F-9AACEE707712}"/>
              </a:ext>
            </a:extLst>
          </p:cNvPr>
          <p:cNvSpPr txBox="1">
            <a:spLocks noChangeArrowheads="1"/>
          </p:cNvSpPr>
          <p:nvPr/>
        </p:nvSpPr>
        <p:spPr bwMode="auto">
          <a:xfrm>
            <a:off x="6324600" y="3733800"/>
            <a:ext cx="2667000" cy="2390775"/>
          </a:xfrm>
          <a:prstGeom prst="rect">
            <a:avLst/>
          </a:prstGeom>
          <a:solidFill>
            <a:srgbClr val="FF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Symbol" panose="05050102010706020507" pitchFamily="18" charset="2"/>
              </a:rPr>
              <a:t>s</a:t>
            </a:r>
            <a:r>
              <a:rPr lang="en-US" altLang="en-US"/>
              <a:t>, </a:t>
            </a:r>
            <a:r>
              <a:rPr lang="en-US" altLang="en-US">
                <a:latin typeface="Symbol" panose="05050102010706020507" pitchFamily="18" charset="2"/>
              </a:rPr>
              <a:t>k</a:t>
            </a:r>
            <a:r>
              <a:rPr lang="en-US" altLang="en-US"/>
              <a:t> and </a:t>
            </a:r>
            <a:r>
              <a:rPr lang="en-US" altLang="en-US">
                <a:latin typeface="Symbol" panose="05050102010706020507" pitchFamily="18" charset="2"/>
              </a:rPr>
              <a:t>d</a:t>
            </a:r>
            <a:r>
              <a:rPr lang="en-US" altLang="en-US"/>
              <a:t> are magic parameters that must be chosen by a model selection method such as CV or VCSRM</a:t>
            </a:r>
            <a:r>
              <a:rPr lang="en-US" altLang="en-US">
                <a:solidFill>
                  <a:srgbClr val="009900"/>
                </a:solidFill>
              </a:rPr>
              <a:t>*</a:t>
            </a:r>
            <a:r>
              <a:rPr lang="en-US" altLang="en-US"/>
              <a:t> </a:t>
            </a:r>
          </a:p>
          <a:p>
            <a:pPr algn="r"/>
            <a:r>
              <a:rPr lang="en-US" altLang="en-US">
                <a:solidFill>
                  <a:srgbClr val="009900"/>
                </a:solidFill>
              </a:rPr>
              <a:t>*see last lecture</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B383BD40-3EAB-4C62-A64E-1645EC034B7E}"/>
              </a:ext>
            </a:extLst>
          </p:cNvPr>
          <p:cNvSpPr>
            <a:spLocks noGrp="1"/>
          </p:cNvSpPr>
          <p:nvPr>
            <p:ph type="ftr" sz="quarter" idx="10"/>
          </p:nvPr>
        </p:nvSpPr>
        <p:spPr/>
        <p:txBody>
          <a:bodyPr/>
          <a:lstStyle/>
          <a:p>
            <a:r>
              <a:rPr lang="en-US" altLang="en-US"/>
              <a:t>Copyright © 2001, 2003, Andrew W. Moore</a:t>
            </a:r>
          </a:p>
        </p:txBody>
      </p:sp>
      <p:sp>
        <p:nvSpPr>
          <p:cNvPr id="705538" name="Rectangle 2">
            <a:extLst>
              <a:ext uri="{FF2B5EF4-FFF2-40B4-BE49-F238E27FC236}">
                <a16:creationId xmlns:a16="http://schemas.microsoft.com/office/drawing/2014/main" id="{B8CCD6EC-10FE-4832-8B44-F36D0D2DA603}"/>
              </a:ext>
            </a:extLst>
          </p:cNvPr>
          <p:cNvSpPr>
            <a:spLocks noGrp="1" noChangeArrowheads="1"/>
          </p:cNvSpPr>
          <p:nvPr>
            <p:ph type="title"/>
          </p:nvPr>
        </p:nvSpPr>
        <p:spPr/>
        <p:txBody>
          <a:bodyPr/>
          <a:lstStyle/>
          <a:p>
            <a:r>
              <a:rPr lang="en-US" altLang="en-US"/>
              <a:t>VC-dimension of an SVM</a:t>
            </a:r>
          </a:p>
        </p:txBody>
      </p:sp>
      <p:sp>
        <p:nvSpPr>
          <p:cNvPr id="705539" name="Rectangle 3">
            <a:extLst>
              <a:ext uri="{FF2B5EF4-FFF2-40B4-BE49-F238E27FC236}">
                <a16:creationId xmlns:a16="http://schemas.microsoft.com/office/drawing/2014/main" id="{F028196E-2E04-4C79-AF37-947457BFB22D}"/>
              </a:ext>
            </a:extLst>
          </p:cNvPr>
          <p:cNvSpPr>
            <a:spLocks noGrp="1" noChangeArrowheads="1"/>
          </p:cNvSpPr>
          <p:nvPr>
            <p:ph type="body" idx="1"/>
          </p:nvPr>
        </p:nvSpPr>
        <p:spPr/>
        <p:txBody>
          <a:bodyPr/>
          <a:lstStyle/>
          <a:p>
            <a:r>
              <a:rPr lang="en-US" altLang="en-US" sz="2400"/>
              <a:t>Very very very loosely speaking there is some theory which under some different assumptions puts an upper bound on the VC dimension as</a:t>
            </a:r>
          </a:p>
          <a:p>
            <a:endParaRPr lang="en-US" altLang="en-US" sz="2400"/>
          </a:p>
          <a:p>
            <a:endParaRPr lang="en-US" altLang="en-US" sz="2400"/>
          </a:p>
          <a:p>
            <a:r>
              <a:rPr lang="en-US" altLang="en-US" sz="2400"/>
              <a:t>where</a:t>
            </a:r>
          </a:p>
          <a:p>
            <a:pPr lvl="1"/>
            <a:r>
              <a:rPr lang="en-US" altLang="en-US" sz="2400" i="1">
                <a:solidFill>
                  <a:srgbClr val="009900"/>
                </a:solidFill>
              </a:rPr>
              <a:t>Diameter</a:t>
            </a:r>
            <a:r>
              <a:rPr lang="en-US" altLang="en-US" sz="2400"/>
              <a:t> is the diameter of the smallest sphere that can enclose all the high-dimensional term-vectors derived from the training set.</a:t>
            </a:r>
          </a:p>
          <a:p>
            <a:pPr lvl="1"/>
            <a:r>
              <a:rPr lang="en-US" altLang="en-US" sz="2400" i="1">
                <a:solidFill>
                  <a:srgbClr val="009900"/>
                </a:solidFill>
              </a:rPr>
              <a:t>Margin</a:t>
            </a:r>
            <a:r>
              <a:rPr lang="en-US" altLang="en-US" sz="2400"/>
              <a:t> is the smallest margin we’ll let the SVM use</a:t>
            </a:r>
          </a:p>
          <a:p>
            <a:r>
              <a:rPr lang="en-US" altLang="en-US" sz="2400"/>
              <a:t>This can be used in SRM (Structural Risk Minimization) for choosing the polynomial degree, RBF </a:t>
            </a:r>
            <a:r>
              <a:rPr lang="en-US" altLang="en-US" sz="2400">
                <a:latin typeface="Symbol" panose="05050102010706020507" pitchFamily="18" charset="2"/>
              </a:rPr>
              <a:t>s</a:t>
            </a:r>
            <a:r>
              <a:rPr lang="en-US" altLang="en-US" sz="2400"/>
              <a:t>, etc.</a:t>
            </a:r>
          </a:p>
          <a:p>
            <a:pPr lvl="1"/>
            <a:r>
              <a:rPr lang="en-US" altLang="en-US" sz="2400"/>
              <a:t>But most people just use Cross-Validation</a:t>
            </a:r>
          </a:p>
        </p:txBody>
      </p:sp>
      <p:graphicFrame>
        <p:nvGraphicFramePr>
          <p:cNvPr id="705540" name="Object 4">
            <a:extLst>
              <a:ext uri="{FF2B5EF4-FFF2-40B4-BE49-F238E27FC236}">
                <a16:creationId xmlns:a16="http://schemas.microsoft.com/office/drawing/2014/main" id="{3B18E8E0-515F-4F6C-8C55-1BA2276D71D8}"/>
              </a:ext>
            </a:extLst>
          </p:cNvPr>
          <p:cNvGraphicFramePr>
            <a:graphicFrameLocks noChangeAspect="1"/>
          </p:cNvGraphicFramePr>
          <p:nvPr/>
        </p:nvGraphicFramePr>
        <p:xfrm>
          <a:off x="3505200" y="1905000"/>
          <a:ext cx="1835150" cy="1082675"/>
        </p:xfrm>
        <a:graphic>
          <a:graphicData uri="http://schemas.openxmlformats.org/presentationml/2006/ole">
            <mc:AlternateContent xmlns:mc="http://schemas.openxmlformats.org/markup-compatibility/2006">
              <mc:Choice xmlns:v="urn:schemas-microsoft-com:vml" Requires="v">
                <p:oleObj spid="_x0000_s705542" name="Equation" r:id="rId3" imgW="774360" imgH="457200" progId="Equation.3">
                  <p:embed/>
                </p:oleObj>
              </mc:Choice>
              <mc:Fallback>
                <p:oleObj name="Equation" r:id="rId3" imgW="77436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905000"/>
                        <a:ext cx="18351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FD9DC36-0B7E-484E-87F5-8F24FE21B51C}"/>
              </a:ext>
            </a:extLst>
          </p:cNvPr>
          <p:cNvSpPr>
            <a:spLocks noGrp="1"/>
          </p:cNvSpPr>
          <p:nvPr>
            <p:ph type="ftr" sz="quarter" idx="10"/>
          </p:nvPr>
        </p:nvSpPr>
        <p:spPr/>
        <p:txBody>
          <a:bodyPr/>
          <a:lstStyle/>
          <a:p>
            <a:r>
              <a:rPr lang="en-US" altLang="en-US"/>
              <a:t>Copyright © 2001, 2003, Andrew W. Moore</a:t>
            </a:r>
          </a:p>
        </p:txBody>
      </p:sp>
      <p:sp>
        <p:nvSpPr>
          <p:cNvPr id="708610" name="Rectangle 2">
            <a:extLst>
              <a:ext uri="{FF2B5EF4-FFF2-40B4-BE49-F238E27FC236}">
                <a16:creationId xmlns:a16="http://schemas.microsoft.com/office/drawing/2014/main" id="{C3BBF453-4E9C-4E12-8D74-1E64C5A23BF1}"/>
              </a:ext>
            </a:extLst>
          </p:cNvPr>
          <p:cNvSpPr>
            <a:spLocks noGrp="1" noChangeArrowheads="1"/>
          </p:cNvSpPr>
          <p:nvPr>
            <p:ph type="title"/>
          </p:nvPr>
        </p:nvSpPr>
        <p:spPr/>
        <p:txBody>
          <a:bodyPr/>
          <a:lstStyle/>
          <a:p>
            <a:r>
              <a:rPr lang="en-US" altLang="en-US"/>
              <a:t>SVM Performance</a:t>
            </a:r>
          </a:p>
        </p:txBody>
      </p:sp>
      <p:sp>
        <p:nvSpPr>
          <p:cNvPr id="708611" name="Rectangle 3">
            <a:extLst>
              <a:ext uri="{FF2B5EF4-FFF2-40B4-BE49-F238E27FC236}">
                <a16:creationId xmlns:a16="http://schemas.microsoft.com/office/drawing/2014/main" id="{973AE3A4-72BC-40A2-9EA1-DB055F8BBB24}"/>
              </a:ext>
            </a:extLst>
          </p:cNvPr>
          <p:cNvSpPr>
            <a:spLocks noGrp="1" noChangeArrowheads="1"/>
          </p:cNvSpPr>
          <p:nvPr>
            <p:ph type="body" idx="1"/>
          </p:nvPr>
        </p:nvSpPr>
        <p:spPr/>
        <p:txBody>
          <a:bodyPr/>
          <a:lstStyle/>
          <a:p>
            <a:r>
              <a:rPr lang="en-US" altLang="en-US"/>
              <a:t>Anecdotally they work very very well indeed.</a:t>
            </a:r>
          </a:p>
          <a:p>
            <a:r>
              <a:rPr lang="en-US" altLang="en-US"/>
              <a:t>Example: They are currently the best-known classifier on a well-studied hand-written-character recognition benchmark</a:t>
            </a:r>
          </a:p>
          <a:p>
            <a:r>
              <a:rPr lang="en-US" altLang="en-US"/>
              <a:t>Another Example: Andrew knows several reliable people doing practical real-world work who claim that SVMs have saved them when their other favorite classifiers did poorly.</a:t>
            </a:r>
          </a:p>
          <a:p>
            <a:r>
              <a:rPr lang="en-US" altLang="en-US"/>
              <a:t>There is a lot of excitement and religious fervor about SVMs as of 2001.</a:t>
            </a:r>
          </a:p>
          <a:p>
            <a:r>
              <a:rPr lang="en-US" altLang="en-US"/>
              <a:t>Despite this, some practitioners (including your lecturer) are a little skeptical.</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F97706-2810-48DD-81E6-2D8832E4A630}"/>
              </a:ext>
            </a:extLst>
          </p:cNvPr>
          <p:cNvSpPr>
            <a:spLocks noGrp="1"/>
          </p:cNvSpPr>
          <p:nvPr>
            <p:ph type="ftr" sz="quarter" idx="10"/>
          </p:nvPr>
        </p:nvSpPr>
        <p:spPr/>
        <p:txBody>
          <a:bodyPr/>
          <a:lstStyle/>
          <a:p>
            <a:r>
              <a:rPr lang="en-US" altLang="en-US"/>
              <a:t>Copyright © 2001, 2003, Andrew W. Moore</a:t>
            </a:r>
          </a:p>
        </p:txBody>
      </p:sp>
      <p:sp>
        <p:nvSpPr>
          <p:cNvPr id="712706" name="Rectangle 2">
            <a:extLst>
              <a:ext uri="{FF2B5EF4-FFF2-40B4-BE49-F238E27FC236}">
                <a16:creationId xmlns:a16="http://schemas.microsoft.com/office/drawing/2014/main" id="{BADAB8D1-B74F-4BB9-8BDC-9EC0B7A5A800}"/>
              </a:ext>
            </a:extLst>
          </p:cNvPr>
          <p:cNvSpPr>
            <a:spLocks noGrp="1" noChangeArrowheads="1"/>
          </p:cNvSpPr>
          <p:nvPr>
            <p:ph type="title"/>
          </p:nvPr>
        </p:nvSpPr>
        <p:spPr/>
        <p:txBody>
          <a:bodyPr/>
          <a:lstStyle/>
          <a:p>
            <a:r>
              <a:rPr lang="en-US" altLang="en-US"/>
              <a:t>Doing multi-class classification</a:t>
            </a:r>
          </a:p>
        </p:txBody>
      </p:sp>
      <p:sp>
        <p:nvSpPr>
          <p:cNvPr id="712707" name="Rectangle 3">
            <a:extLst>
              <a:ext uri="{FF2B5EF4-FFF2-40B4-BE49-F238E27FC236}">
                <a16:creationId xmlns:a16="http://schemas.microsoft.com/office/drawing/2014/main" id="{13664DBF-1EF7-45FA-956B-000338F6F5F9}"/>
              </a:ext>
            </a:extLst>
          </p:cNvPr>
          <p:cNvSpPr>
            <a:spLocks noGrp="1" noChangeArrowheads="1"/>
          </p:cNvSpPr>
          <p:nvPr>
            <p:ph type="body" idx="1"/>
          </p:nvPr>
        </p:nvSpPr>
        <p:spPr/>
        <p:txBody>
          <a:bodyPr/>
          <a:lstStyle/>
          <a:p>
            <a:r>
              <a:rPr lang="en-US" altLang="en-US"/>
              <a:t>SVMs can only handle two-class outputs (i.e. a categorical output variable with arity 2).</a:t>
            </a:r>
          </a:p>
          <a:p>
            <a:r>
              <a:rPr lang="en-US" altLang="en-US"/>
              <a:t>What can be done?</a:t>
            </a:r>
          </a:p>
          <a:p>
            <a:r>
              <a:rPr lang="en-US" altLang="en-US"/>
              <a:t>Answer: with output arity N, learn N SVM’s</a:t>
            </a:r>
          </a:p>
          <a:p>
            <a:pPr lvl="1"/>
            <a:r>
              <a:rPr lang="en-US" altLang="en-US" sz="2400">
                <a:solidFill>
                  <a:schemeClr val="hlink"/>
                </a:solidFill>
              </a:rPr>
              <a:t>SVM 1 learns “Output==1” vs “Output != 1”</a:t>
            </a:r>
          </a:p>
          <a:p>
            <a:pPr lvl="1"/>
            <a:r>
              <a:rPr lang="en-US" altLang="en-US" sz="2400">
                <a:solidFill>
                  <a:schemeClr val="hlink"/>
                </a:solidFill>
              </a:rPr>
              <a:t>SVM 2 learns “Output==2” vs “Output != 2”</a:t>
            </a:r>
          </a:p>
          <a:p>
            <a:pPr lvl="1"/>
            <a:r>
              <a:rPr lang="en-US" altLang="en-US" sz="2400">
                <a:solidFill>
                  <a:schemeClr val="hlink"/>
                </a:solidFill>
              </a:rPr>
              <a:t>:</a:t>
            </a:r>
          </a:p>
          <a:p>
            <a:pPr lvl="1"/>
            <a:r>
              <a:rPr lang="en-US" altLang="en-US" sz="2400">
                <a:solidFill>
                  <a:schemeClr val="hlink"/>
                </a:solidFill>
              </a:rPr>
              <a:t>SVM N learns “Output==N” vs “Output != N”</a:t>
            </a:r>
          </a:p>
          <a:p>
            <a:r>
              <a:rPr lang="en-US" altLang="en-US"/>
              <a:t>Then to predict the output for a new input, just predict with each SVM and find out which one puts the prediction the furthest into the positive region.</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2FE2089-40DA-42E9-A332-3CDB24CEF4D8}"/>
              </a:ext>
            </a:extLst>
          </p:cNvPr>
          <p:cNvSpPr>
            <a:spLocks noGrp="1"/>
          </p:cNvSpPr>
          <p:nvPr>
            <p:ph type="ftr" sz="quarter" idx="10"/>
          </p:nvPr>
        </p:nvSpPr>
        <p:spPr/>
        <p:txBody>
          <a:bodyPr/>
          <a:lstStyle/>
          <a:p>
            <a:r>
              <a:rPr lang="en-US" altLang="en-US"/>
              <a:t>Copyright © 2001, 2003, Andrew W. Moore</a:t>
            </a:r>
          </a:p>
        </p:txBody>
      </p:sp>
      <p:sp>
        <p:nvSpPr>
          <p:cNvPr id="706562" name="Rectangle 2">
            <a:extLst>
              <a:ext uri="{FF2B5EF4-FFF2-40B4-BE49-F238E27FC236}">
                <a16:creationId xmlns:a16="http://schemas.microsoft.com/office/drawing/2014/main" id="{B1F7C86A-28AF-4579-9FA5-712D3F17EE10}"/>
              </a:ext>
            </a:extLst>
          </p:cNvPr>
          <p:cNvSpPr>
            <a:spLocks noGrp="1" noChangeArrowheads="1"/>
          </p:cNvSpPr>
          <p:nvPr>
            <p:ph type="title"/>
          </p:nvPr>
        </p:nvSpPr>
        <p:spPr/>
        <p:txBody>
          <a:bodyPr/>
          <a:lstStyle/>
          <a:p>
            <a:r>
              <a:rPr lang="en-US" altLang="en-US"/>
              <a:t>References</a:t>
            </a:r>
          </a:p>
        </p:txBody>
      </p:sp>
      <p:sp>
        <p:nvSpPr>
          <p:cNvPr id="706563" name="Rectangle 3">
            <a:extLst>
              <a:ext uri="{FF2B5EF4-FFF2-40B4-BE49-F238E27FC236}">
                <a16:creationId xmlns:a16="http://schemas.microsoft.com/office/drawing/2014/main" id="{7B19EF10-5324-4680-9D81-207F8A4EA90F}"/>
              </a:ext>
            </a:extLst>
          </p:cNvPr>
          <p:cNvSpPr>
            <a:spLocks noGrp="1" noChangeArrowheads="1"/>
          </p:cNvSpPr>
          <p:nvPr>
            <p:ph type="body" idx="1"/>
          </p:nvPr>
        </p:nvSpPr>
        <p:spPr/>
        <p:txBody>
          <a:bodyPr/>
          <a:lstStyle/>
          <a:p>
            <a:r>
              <a:rPr lang="en-US" altLang="en-US"/>
              <a:t>An excellent tutorial on VC-dimension and Support Vector Machines: </a:t>
            </a:r>
          </a:p>
          <a:p>
            <a:pPr lvl="2">
              <a:buFontTx/>
              <a:buNone/>
            </a:pPr>
            <a:r>
              <a:rPr lang="en-US" altLang="en-US"/>
              <a:t>C.J.C. Burges. A tutorial on support vector machines for pattern recognition. Data Mining and Knowledge Discovery, 2(2):955-974, 1998. http://citeseer.nj.nec.com/burges98tutorial.html </a:t>
            </a:r>
          </a:p>
          <a:p>
            <a:r>
              <a:rPr lang="en-US" altLang="en-US"/>
              <a:t>The VC/SRM/SVM Bible:</a:t>
            </a:r>
          </a:p>
          <a:p>
            <a:pPr lvl="2">
              <a:buFontTx/>
              <a:buNone/>
            </a:pPr>
            <a:r>
              <a:rPr lang="en-US" altLang="en-US"/>
              <a:t>Statistical Learning Theory by Vladimir Vapnik, Wiley-Interscience; 1998</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6182A9-3397-4D53-AAE2-3B47738FF679}"/>
              </a:ext>
            </a:extLst>
          </p:cNvPr>
          <p:cNvSpPr>
            <a:spLocks noGrp="1"/>
          </p:cNvSpPr>
          <p:nvPr>
            <p:ph type="ftr" sz="quarter" idx="10"/>
          </p:nvPr>
        </p:nvSpPr>
        <p:spPr/>
        <p:txBody>
          <a:bodyPr/>
          <a:lstStyle/>
          <a:p>
            <a:r>
              <a:rPr lang="en-US" altLang="en-US"/>
              <a:t>Copyright © 2001, 2003, Andrew W. Moore</a:t>
            </a:r>
          </a:p>
        </p:txBody>
      </p:sp>
      <p:sp>
        <p:nvSpPr>
          <p:cNvPr id="707586" name="Rectangle 2">
            <a:extLst>
              <a:ext uri="{FF2B5EF4-FFF2-40B4-BE49-F238E27FC236}">
                <a16:creationId xmlns:a16="http://schemas.microsoft.com/office/drawing/2014/main" id="{EF5259B6-123B-4364-89E6-E329A8EACEC6}"/>
              </a:ext>
            </a:extLst>
          </p:cNvPr>
          <p:cNvSpPr>
            <a:spLocks noGrp="1" noChangeArrowheads="1"/>
          </p:cNvSpPr>
          <p:nvPr>
            <p:ph type="title"/>
          </p:nvPr>
        </p:nvSpPr>
        <p:spPr/>
        <p:txBody>
          <a:bodyPr/>
          <a:lstStyle/>
          <a:p>
            <a:r>
              <a:rPr lang="en-US" altLang="en-US"/>
              <a:t>What You Should Know</a:t>
            </a:r>
          </a:p>
        </p:txBody>
      </p:sp>
      <p:sp>
        <p:nvSpPr>
          <p:cNvPr id="707587" name="Rectangle 3">
            <a:extLst>
              <a:ext uri="{FF2B5EF4-FFF2-40B4-BE49-F238E27FC236}">
                <a16:creationId xmlns:a16="http://schemas.microsoft.com/office/drawing/2014/main" id="{493EBCE9-031C-4106-85D7-BCA8071E8351}"/>
              </a:ext>
            </a:extLst>
          </p:cNvPr>
          <p:cNvSpPr>
            <a:spLocks noGrp="1" noChangeArrowheads="1"/>
          </p:cNvSpPr>
          <p:nvPr>
            <p:ph type="body" idx="1"/>
          </p:nvPr>
        </p:nvSpPr>
        <p:spPr/>
        <p:txBody>
          <a:bodyPr/>
          <a:lstStyle/>
          <a:p>
            <a:r>
              <a:rPr lang="en-US" altLang="en-US"/>
              <a:t>Linear SVMs</a:t>
            </a:r>
          </a:p>
          <a:p>
            <a:r>
              <a:rPr lang="en-US" altLang="en-US"/>
              <a:t>The definition of a maximum margin classifier</a:t>
            </a:r>
          </a:p>
          <a:p>
            <a:r>
              <a:rPr lang="en-US" altLang="en-US"/>
              <a:t>What QP can do for you (but, for this class, you don’t need to know how it does it)</a:t>
            </a:r>
          </a:p>
          <a:p>
            <a:r>
              <a:rPr lang="en-US" altLang="en-US"/>
              <a:t>How Maximum Margin can be turned into a QP problem</a:t>
            </a:r>
          </a:p>
          <a:p>
            <a:r>
              <a:rPr lang="en-US" altLang="en-US"/>
              <a:t>How we deal with noisy (non-separable) data</a:t>
            </a:r>
          </a:p>
          <a:p>
            <a:r>
              <a:rPr lang="en-US" altLang="en-US"/>
              <a:t>How we permit non-linear boundaries</a:t>
            </a:r>
          </a:p>
          <a:p>
            <a:r>
              <a:rPr lang="en-US" altLang="en-US"/>
              <a:t>How SVM Kernel functions permit us to pretend we’re working with ultra-high-dimensional basis-function terms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3">
            <a:extLst>
              <a:ext uri="{FF2B5EF4-FFF2-40B4-BE49-F238E27FC236}">
                <a16:creationId xmlns:a16="http://schemas.microsoft.com/office/drawing/2014/main" id="{A651DFEE-E904-4D5C-B448-6B420C1E5A1A}"/>
              </a:ext>
            </a:extLst>
          </p:cNvPr>
          <p:cNvSpPr>
            <a:spLocks noGrp="1"/>
          </p:cNvSpPr>
          <p:nvPr>
            <p:ph type="ftr" sz="quarter" idx="10"/>
          </p:nvPr>
        </p:nvSpPr>
        <p:spPr/>
        <p:txBody>
          <a:bodyPr/>
          <a:lstStyle/>
          <a:p>
            <a:r>
              <a:rPr lang="en-US" altLang="en-US"/>
              <a:t>Copyright © 2001, 2003, Andrew W. Moore</a:t>
            </a:r>
          </a:p>
        </p:txBody>
      </p:sp>
      <p:grpSp>
        <p:nvGrpSpPr>
          <p:cNvPr id="640065" name="Group 65">
            <a:extLst>
              <a:ext uri="{FF2B5EF4-FFF2-40B4-BE49-F238E27FC236}">
                <a16:creationId xmlns:a16="http://schemas.microsoft.com/office/drawing/2014/main" id="{1C03102D-51FC-4F1E-9D80-25736C24EF43}"/>
              </a:ext>
            </a:extLst>
          </p:cNvPr>
          <p:cNvGrpSpPr>
            <a:grpSpLocks/>
          </p:cNvGrpSpPr>
          <p:nvPr/>
        </p:nvGrpSpPr>
        <p:grpSpPr bwMode="auto">
          <a:xfrm rot="-4217956">
            <a:off x="1205707" y="4075906"/>
            <a:ext cx="5562600" cy="1587"/>
            <a:chOff x="960" y="3888"/>
            <a:chExt cx="3504" cy="0"/>
          </a:xfrm>
        </p:grpSpPr>
        <p:sp>
          <p:nvSpPr>
            <p:cNvPr id="640064" name="Line 64">
              <a:extLst>
                <a:ext uri="{FF2B5EF4-FFF2-40B4-BE49-F238E27FC236}">
                  <a16:creationId xmlns:a16="http://schemas.microsoft.com/office/drawing/2014/main" id="{0705B5BD-6E9F-4DCC-BD88-7F040DFADEE7}"/>
                </a:ext>
              </a:extLst>
            </p:cNvPr>
            <p:cNvSpPr>
              <a:spLocks noChangeShapeType="1"/>
            </p:cNvSpPr>
            <p:nvPr/>
          </p:nvSpPr>
          <p:spPr bwMode="auto">
            <a:xfrm>
              <a:off x="1008" y="3888"/>
              <a:ext cx="3408" cy="0"/>
            </a:xfrm>
            <a:prstGeom prst="line">
              <a:avLst/>
            </a:prstGeom>
            <a:noFill/>
            <a:ln w="1047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0063" name="Line 63">
              <a:extLst>
                <a:ext uri="{FF2B5EF4-FFF2-40B4-BE49-F238E27FC236}">
                  <a16:creationId xmlns:a16="http://schemas.microsoft.com/office/drawing/2014/main" id="{10E1470B-7331-47CD-A360-BA4E91360BB3}"/>
                </a:ext>
              </a:extLst>
            </p:cNvPr>
            <p:cNvSpPr>
              <a:spLocks noChangeShapeType="1"/>
            </p:cNvSpPr>
            <p:nvPr/>
          </p:nvSpPr>
          <p:spPr bwMode="auto">
            <a:xfrm>
              <a:off x="960" y="3888"/>
              <a:ext cx="35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640002" name="Rectangle 2">
            <a:extLst>
              <a:ext uri="{FF2B5EF4-FFF2-40B4-BE49-F238E27FC236}">
                <a16:creationId xmlns:a16="http://schemas.microsoft.com/office/drawing/2014/main" id="{D73108CF-635E-4541-956E-2E2069FD40ED}"/>
              </a:ext>
            </a:extLst>
          </p:cNvPr>
          <p:cNvSpPr>
            <a:spLocks noGrp="1" noChangeArrowheads="1"/>
          </p:cNvSpPr>
          <p:nvPr>
            <p:ph type="title"/>
          </p:nvPr>
        </p:nvSpPr>
        <p:spPr>
          <a:xfrm>
            <a:off x="152400" y="304800"/>
            <a:ext cx="4648200" cy="685800"/>
          </a:xfrm>
        </p:spPr>
        <p:txBody>
          <a:bodyPr/>
          <a:lstStyle/>
          <a:p>
            <a:r>
              <a:rPr lang="en-US" altLang="en-US"/>
              <a:t>Classifier Margin</a:t>
            </a:r>
          </a:p>
        </p:txBody>
      </p:sp>
      <p:sp>
        <p:nvSpPr>
          <p:cNvPr id="640003" name="Rectangle 3">
            <a:extLst>
              <a:ext uri="{FF2B5EF4-FFF2-40B4-BE49-F238E27FC236}">
                <a16:creationId xmlns:a16="http://schemas.microsoft.com/office/drawing/2014/main" id="{1B0254D6-9DC5-4EBA-8BD3-01DD8105059F}"/>
              </a:ext>
            </a:extLst>
          </p:cNvPr>
          <p:cNvSpPr>
            <a:spLocks noChangeArrowheads="1"/>
          </p:cNvSpPr>
          <p:nvPr/>
        </p:nvSpPr>
        <p:spPr bwMode="auto">
          <a:xfrm>
            <a:off x="5334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3600" i="1"/>
              <a:t>f </a:t>
            </a:r>
            <a:r>
              <a:rPr lang="en-US" altLang="en-US"/>
              <a:t>        </a:t>
            </a:r>
          </a:p>
        </p:txBody>
      </p:sp>
      <p:sp>
        <p:nvSpPr>
          <p:cNvPr id="640004" name="Line 4">
            <a:extLst>
              <a:ext uri="{FF2B5EF4-FFF2-40B4-BE49-F238E27FC236}">
                <a16:creationId xmlns:a16="http://schemas.microsoft.com/office/drawing/2014/main" id="{6EDD2AA3-C799-48CE-ACEE-59A197BD1140}"/>
              </a:ext>
            </a:extLst>
          </p:cNvPr>
          <p:cNvSpPr>
            <a:spLocks noChangeShapeType="1"/>
          </p:cNvSpPr>
          <p:nvPr/>
        </p:nvSpPr>
        <p:spPr bwMode="auto">
          <a:xfrm>
            <a:off x="3962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0005" name="Text Box 5">
            <a:extLst>
              <a:ext uri="{FF2B5EF4-FFF2-40B4-BE49-F238E27FC236}">
                <a16:creationId xmlns:a16="http://schemas.microsoft.com/office/drawing/2014/main" id="{C835C18E-7D53-485C-8C2D-74123EE6C417}"/>
              </a:ext>
            </a:extLst>
          </p:cNvPr>
          <p:cNvSpPr txBox="1">
            <a:spLocks noChangeArrowheads="1"/>
          </p:cNvSpPr>
          <p:nvPr/>
        </p:nvSpPr>
        <p:spPr bwMode="auto">
          <a:xfrm>
            <a:off x="3505200" y="762000"/>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i="1"/>
              <a:t>x</a:t>
            </a:r>
          </a:p>
        </p:txBody>
      </p:sp>
      <p:sp>
        <p:nvSpPr>
          <p:cNvPr id="640006" name="Line 6">
            <a:extLst>
              <a:ext uri="{FF2B5EF4-FFF2-40B4-BE49-F238E27FC236}">
                <a16:creationId xmlns:a16="http://schemas.microsoft.com/office/drawing/2014/main" id="{089CC2A1-9F1F-4794-9678-7D0E50C5B447}"/>
              </a:ext>
            </a:extLst>
          </p:cNvPr>
          <p:cNvSpPr>
            <a:spLocks noChangeShapeType="1"/>
          </p:cNvSpPr>
          <p:nvPr/>
        </p:nvSpPr>
        <p:spPr bwMode="auto">
          <a:xfrm>
            <a:off x="6019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0007" name="Text Box 7">
            <a:extLst>
              <a:ext uri="{FF2B5EF4-FFF2-40B4-BE49-F238E27FC236}">
                <a16:creationId xmlns:a16="http://schemas.microsoft.com/office/drawing/2014/main" id="{559A7725-70A0-4A0E-B529-509F42D6C1CC}"/>
              </a:ext>
            </a:extLst>
          </p:cNvPr>
          <p:cNvSpPr txBox="1">
            <a:spLocks noChangeArrowheads="1"/>
          </p:cNvSpPr>
          <p:nvPr/>
        </p:nvSpPr>
        <p:spPr bwMode="auto">
          <a:xfrm>
            <a:off x="5791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rgbClr val="00CC00"/>
                </a:solidFill>
                <a:latin typeface="Symbol" panose="05050102010706020507" pitchFamily="18" charset="2"/>
              </a:rPr>
              <a:t>a</a:t>
            </a:r>
          </a:p>
        </p:txBody>
      </p:sp>
      <p:sp>
        <p:nvSpPr>
          <p:cNvPr id="640008" name="Line 8">
            <a:extLst>
              <a:ext uri="{FF2B5EF4-FFF2-40B4-BE49-F238E27FC236}">
                <a16:creationId xmlns:a16="http://schemas.microsoft.com/office/drawing/2014/main" id="{D0D1D4B6-48F3-4C08-B15C-CA49E0DBADBB}"/>
              </a:ext>
            </a:extLst>
          </p:cNvPr>
          <p:cNvSpPr>
            <a:spLocks noChangeShapeType="1"/>
          </p:cNvSpPr>
          <p:nvPr/>
        </p:nvSpPr>
        <p:spPr bwMode="auto">
          <a:xfrm>
            <a:off x="6934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0009" name="Text Box 9">
            <a:extLst>
              <a:ext uri="{FF2B5EF4-FFF2-40B4-BE49-F238E27FC236}">
                <a16:creationId xmlns:a16="http://schemas.microsoft.com/office/drawing/2014/main" id="{3BA07638-0877-4451-A442-3F5081DB6758}"/>
              </a:ext>
            </a:extLst>
          </p:cNvPr>
          <p:cNvSpPr txBox="1">
            <a:spLocks noChangeArrowheads="1"/>
          </p:cNvSpPr>
          <p:nvPr/>
        </p:nvSpPr>
        <p:spPr bwMode="auto">
          <a:xfrm>
            <a:off x="8305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200"/>
              <a:t>y</a:t>
            </a:r>
            <a:r>
              <a:rPr lang="en-US" altLang="en-US" sz="3200" baseline="30000"/>
              <a:t>est</a:t>
            </a:r>
          </a:p>
        </p:txBody>
      </p:sp>
      <p:sp>
        <p:nvSpPr>
          <p:cNvPr id="640010" name="Text Box 10">
            <a:extLst>
              <a:ext uri="{FF2B5EF4-FFF2-40B4-BE49-F238E27FC236}">
                <a16:creationId xmlns:a16="http://schemas.microsoft.com/office/drawing/2014/main" id="{5688AC02-ECD0-41BB-9672-5862D3B40C18}"/>
              </a:ext>
            </a:extLst>
          </p:cNvPr>
          <p:cNvSpPr txBox="1">
            <a:spLocks noChangeArrowheads="1"/>
          </p:cNvSpPr>
          <p:nvPr/>
        </p:nvSpPr>
        <p:spPr bwMode="auto">
          <a:xfrm>
            <a:off x="838200" y="1905000"/>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40011" name="Oval 11">
            <a:extLst>
              <a:ext uri="{FF2B5EF4-FFF2-40B4-BE49-F238E27FC236}">
                <a16:creationId xmlns:a16="http://schemas.microsoft.com/office/drawing/2014/main" id="{13277013-AB0C-41C0-95A4-8DFD11BAD2F0}"/>
              </a:ext>
            </a:extLst>
          </p:cNvPr>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12" name="Oval 12">
            <a:extLst>
              <a:ext uri="{FF2B5EF4-FFF2-40B4-BE49-F238E27FC236}">
                <a16:creationId xmlns:a16="http://schemas.microsoft.com/office/drawing/2014/main" id="{C16387B1-F374-4105-BB3B-6A18C9A11FC7}"/>
              </a:ext>
            </a:extLst>
          </p:cNvPr>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13" name="Line 13">
            <a:extLst>
              <a:ext uri="{FF2B5EF4-FFF2-40B4-BE49-F238E27FC236}">
                <a16:creationId xmlns:a16="http://schemas.microsoft.com/office/drawing/2014/main" id="{947F6F3B-770D-4FD5-A273-78BA4A895191}"/>
              </a:ext>
            </a:extLst>
          </p:cNvPr>
          <p:cNvSpPr>
            <a:spLocks noChangeShapeType="1"/>
          </p:cNvSpPr>
          <p:nvPr/>
        </p:nvSpPr>
        <p:spPr bwMode="auto">
          <a:xfrm>
            <a:off x="2590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0014" name="Line 14">
            <a:extLst>
              <a:ext uri="{FF2B5EF4-FFF2-40B4-BE49-F238E27FC236}">
                <a16:creationId xmlns:a16="http://schemas.microsoft.com/office/drawing/2014/main" id="{3791095E-07B3-4571-8815-FD30AE3CDED7}"/>
              </a:ext>
            </a:extLst>
          </p:cNvPr>
          <p:cNvSpPr>
            <a:spLocks noChangeShapeType="1"/>
          </p:cNvSpPr>
          <p:nvPr/>
        </p:nvSpPr>
        <p:spPr bwMode="auto">
          <a:xfrm flipV="1">
            <a:off x="2438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40015" name="Oval 15">
            <a:extLst>
              <a:ext uri="{FF2B5EF4-FFF2-40B4-BE49-F238E27FC236}">
                <a16:creationId xmlns:a16="http://schemas.microsoft.com/office/drawing/2014/main" id="{C61234DE-9BE8-4633-82DC-BCEDA3B4C37B}"/>
              </a:ext>
            </a:extLst>
          </p:cNvPr>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16" name="Oval 16">
            <a:extLst>
              <a:ext uri="{FF2B5EF4-FFF2-40B4-BE49-F238E27FC236}">
                <a16:creationId xmlns:a16="http://schemas.microsoft.com/office/drawing/2014/main" id="{D3928040-9965-43D1-A5F8-BB8C3CF95AC9}"/>
              </a:ext>
            </a:extLst>
          </p:cNvPr>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17" name="Oval 17">
            <a:extLst>
              <a:ext uri="{FF2B5EF4-FFF2-40B4-BE49-F238E27FC236}">
                <a16:creationId xmlns:a16="http://schemas.microsoft.com/office/drawing/2014/main" id="{05BD0CFA-5527-440E-ADC2-3822884A485C}"/>
              </a:ext>
            </a:extLst>
          </p:cNvPr>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18" name="Oval 18">
            <a:extLst>
              <a:ext uri="{FF2B5EF4-FFF2-40B4-BE49-F238E27FC236}">
                <a16:creationId xmlns:a16="http://schemas.microsoft.com/office/drawing/2014/main" id="{F1D2F9FA-CECA-4EE5-B222-D1B956062719}"/>
              </a:ext>
            </a:extLst>
          </p:cNvPr>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19" name="Oval 19">
            <a:extLst>
              <a:ext uri="{FF2B5EF4-FFF2-40B4-BE49-F238E27FC236}">
                <a16:creationId xmlns:a16="http://schemas.microsoft.com/office/drawing/2014/main" id="{A405C23D-7B31-4D81-A1D6-E2D591F0F1AB}"/>
              </a:ext>
            </a:extLst>
          </p:cNvPr>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20" name="Oval 20">
            <a:extLst>
              <a:ext uri="{FF2B5EF4-FFF2-40B4-BE49-F238E27FC236}">
                <a16:creationId xmlns:a16="http://schemas.microsoft.com/office/drawing/2014/main" id="{9E7E77C7-EE7C-4973-8622-14724B939005}"/>
              </a:ext>
            </a:extLst>
          </p:cNvPr>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21" name="Oval 21">
            <a:extLst>
              <a:ext uri="{FF2B5EF4-FFF2-40B4-BE49-F238E27FC236}">
                <a16:creationId xmlns:a16="http://schemas.microsoft.com/office/drawing/2014/main" id="{B80D9F0B-015A-4F92-AED2-7235AC46B021}"/>
              </a:ext>
            </a:extLst>
          </p:cNvPr>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22" name="Oval 22">
            <a:extLst>
              <a:ext uri="{FF2B5EF4-FFF2-40B4-BE49-F238E27FC236}">
                <a16:creationId xmlns:a16="http://schemas.microsoft.com/office/drawing/2014/main" id="{06FB7DC7-2789-4526-A9D5-2698383BCA5D}"/>
              </a:ext>
            </a:extLst>
          </p:cNvPr>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23" name="Oval 23">
            <a:extLst>
              <a:ext uri="{FF2B5EF4-FFF2-40B4-BE49-F238E27FC236}">
                <a16:creationId xmlns:a16="http://schemas.microsoft.com/office/drawing/2014/main" id="{EFC321E2-5B00-430E-8CE9-DC104DAA311B}"/>
              </a:ext>
            </a:extLst>
          </p:cNvPr>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24" name="Oval 24">
            <a:extLst>
              <a:ext uri="{FF2B5EF4-FFF2-40B4-BE49-F238E27FC236}">
                <a16:creationId xmlns:a16="http://schemas.microsoft.com/office/drawing/2014/main" id="{AC9A2393-6A57-4D30-8FE0-129F27C0B3A7}"/>
              </a:ext>
            </a:extLst>
          </p:cNvPr>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25" name="Oval 25">
            <a:extLst>
              <a:ext uri="{FF2B5EF4-FFF2-40B4-BE49-F238E27FC236}">
                <a16:creationId xmlns:a16="http://schemas.microsoft.com/office/drawing/2014/main" id="{22C3AC0B-32C2-4A44-AF02-BB96355B3268}"/>
              </a:ext>
            </a:extLst>
          </p:cNvPr>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26" name="Oval 26">
            <a:extLst>
              <a:ext uri="{FF2B5EF4-FFF2-40B4-BE49-F238E27FC236}">
                <a16:creationId xmlns:a16="http://schemas.microsoft.com/office/drawing/2014/main" id="{3A73D950-E530-422F-A958-CC58F21BCBFA}"/>
              </a:ext>
            </a:extLst>
          </p:cNvPr>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27" name="Oval 27">
            <a:extLst>
              <a:ext uri="{FF2B5EF4-FFF2-40B4-BE49-F238E27FC236}">
                <a16:creationId xmlns:a16="http://schemas.microsoft.com/office/drawing/2014/main" id="{8A52BB92-873D-4F4B-8221-A6C4D2E0250C}"/>
              </a:ext>
            </a:extLst>
          </p:cNvPr>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28" name="Oval 28">
            <a:extLst>
              <a:ext uri="{FF2B5EF4-FFF2-40B4-BE49-F238E27FC236}">
                <a16:creationId xmlns:a16="http://schemas.microsoft.com/office/drawing/2014/main" id="{5A4C30A3-C90A-4B0C-9621-6883C1925244}"/>
              </a:ext>
            </a:extLst>
          </p:cNvPr>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29" name="Oval 29">
            <a:extLst>
              <a:ext uri="{FF2B5EF4-FFF2-40B4-BE49-F238E27FC236}">
                <a16:creationId xmlns:a16="http://schemas.microsoft.com/office/drawing/2014/main" id="{56ED87A7-7665-4562-8285-CE04290A8411}"/>
              </a:ext>
            </a:extLst>
          </p:cNvPr>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30" name="Oval 30">
            <a:extLst>
              <a:ext uri="{FF2B5EF4-FFF2-40B4-BE49-F238E27FC236}">
                <a16:creationId xmlns:a16="http://schemas.microsoft.com/office/drawing/2014/main" id="{65BDE2FF-5B88-4D50-A537-80CCA22E9057}"/>
              </a:ext>
            </a:extLst>
          </p:cNvPr>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31" name="Oval 31">
            <a:extLst>
              <a:ext uri="{FF2B5EF4-FFF2-40B4-BE49-F238E27FC236}">
                <a16:creationId xmlns:a16="http://schemas.microsoft.com/office/drawing/2014/main" id="{8C059D5C-9E49-4B43-B2DF-3A03B2611815}"/>
              </a:ext>
            </a:extLst>
          </p:cNvPr>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32" name="Oval 32">
            <a:extLst>
              <a:ext uri="{FF2B5EF4-FFF2-40B4-BE49-F238E27FC236}">
                <a16:creationId xmlns:a16="http://schemas.microsoft.com/office/drawing/2014/main" id="{4FC96C5B-8717-4D13-B5C8-7CA705069EDB}"/>
              </a:ext>
            </a:extLst>
          </p:cNvPr>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33" name="Oval 33">
            <a:extLst>
              <a:ext uri="{FF2B5EF4-FFF2-40B4-BE49-F238E27FC236}">
                <a16:creationId xmlns:a16="http://schemas.microsoft.com/office/drawing/2014/main" id="{166F456A-5730-4621-9536-3DFD6761F2B8}"/>
              </a:ext>
            </a:extLst>
          </p:cNvPr>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34" name="Oval 34">
            <a:extLst>
              <a:ext uri="{FF2B5EF4-FFF2-40B4-BE49-F238E27FC236}">
                <a16:creationId xmlns:a16="http://schemas.microsoft.com/office/drawing/2014/main" id="{DBC9330F-3335-4A82-A083-C83199C6C0A9}"/>
              </a:ext>
            </a:extLst>
          </p:cNvPr>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35" name="Oval 35">
            <a:extLst>
              <a:ext uri="{FF2B5EF4-FFF2-40B4-BE49-F238E27FC236}">
                <a16:creationId xmlns:a16="http://schemas.microsoft.com/office/drawing/2014/main" id="{4CD1DDE3-49C4-495A-968F-0F0626ADA6E3}"/>
              </a:ext>
            </a:extLst>
          </p:cNvPr>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36" name="Oval 36">
            <a:extLst>
              <a:ext uri="{FF2B5EF4-FFF2-40B4-BE49-F238E27FC236}">
                <a16:creationId xmlns:a16="http://schemas.microsoft.com/office/drawing/2014/main" id="{3C302A20-89A0-474F-B46E-6AC204D6E0BA}"/>
              </a:ext>
            </a:extLst>
          </p:cNvPr>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37" name="Oval 37">
            <a:extLst>
              <a:ext uri="{FF2B5EF4-FFF2-40B4-BE49-F238E27FC236}">
                <a16:creationId xmlns:a16="http://schemas.microsoft.com/office/drawing/2014/main" id="{22FB1424-2CD6-4444-97F1-C4DD84C430FA}"/>
              </a:ext>
            </a:extLst>
          </p:cNvPr>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38" name="Oval 38">
            <a:extLst>
              <a:ext uri="{FF2B5EF4-FFF2-40B4-BE49-F238E27FC236}">
                <a16:creationId xmlns:a16="http://schemas.microsoft.com/office/drawing/2014/main" id="{BED7A42D-9D90-4077-B24E-DF24E1F88C3E}"/>
              </a:ext>
            </a:extLst>
          </p:cNvPr>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39" name="Oval 39">
            <a:extLst>
              <a:ext uri="{FF2B5EF4-FFF2-40B4-BE49-F238E27FC236}">
                <a16:creationId xmlns:a16="http://schemas.microsoft.com/office/drawing/2014/main" id="{85BF6CE3-5A8A-44B5-9F75-4D44A9DD3944}"/>
              </a:ext>
            </a:extLst>
          </p:cNvPr>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40" name="Oval 40">
            <a:extLst>
              <a:ext uri="{FF2B5EF4-FFF2-40B4-BE49-F238E27FC236}">
                <a16:creationId xmlns:a16="http://schemas.microsoft.com/office/drawing/2014/main" id="{799936B6-5495-4A0F-848A-1A8C5B058C66}"/>
              </a:ext>
            </a:extLst>
          </p:cNvPr>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41" name="Oval 41">
            <a:extLst>
              <a:ext uri="{FF2B5EF4-FFF2-40B4-BE49-F238E27FC236}">
                <a16:creationId xmlns:a16="http://schemas.microsoft.com/office/drawing/2014/main" id="{3BE7645D-402A-4F8E-8432-8F04C2CBEF5E}"/>
              </a:ext>
            </a:extLst>
          </p:cNvPr>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42" name="Oval 42">
            <a:extLst>
              <a:ext uri="{FF2B5EF4-FFF2-40B4-BE49-F238E27FC236}">
                <a16:creationId xmlns:a16="http://schemas.microsoft.com/office/drawing/2014/main" id="{5DE295D8-7132-45AF-B7B9-969703479DE7}"/>
              </a:ext>
            </a:extLst>
          </p:cNvPr>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43" name="Oval 43">
            <a:extLst>
              <a:ext uri="{FF2B5EF4-FFF2-40B4-BE49-F238E27FC236}">
                <a16:creationId xmlns:a16="http://schemas.microsoft.com/office/drawing/2014/main" id="{ACB86905-00E0-40C4-8561-7A154E84DD5C}"/>
              </a:ext>
            </a:extLst>
          </p:cNvPr>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44" name="Oval 44">
            <a:extLst>
              <a:ext uri="{FF2B5EF4-FFF2-40B4-BE49-F238E27FC236}">
                <a16:creationId xmlns:a16="http://schemas.microsoft.com/office/drawing/2014/main" id="{89E7EFE2-7701-4486-8D4D-16F61793965A}"/>
              </a:ext>
            </a:extLst>
          </p:cNvPr>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45" name="Oval 45">
            <a:extLst>
              <a:ext uri="{FF2B5EF4-FFF2-40B4-BE49-F238E27FC236}">
                <a16:creationId xmlns:a16="http://schemas.microsoft.com/office/drawing/2014/main" id="{055F7B3C-F5A5-402F-B417-71D9F8A39A86}"/>
              </a:ext>
            </a:extLst>
          </p:cNvPr>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46" name="Oval 46">
            <a:extLst>
              <a:ext uri="{FF2B5EF4-FFF2-40B4-BE49-F238E27FC236}">
                <a16:creationId xmlns:a16="http://schemas.microsoft.com/office/drawing/2014/main" id="{480A7C01-93F3-444B-A584-9D7701D5C929}"/>
              </a:ext>
            </a:extLst>
          </p:cNvPr>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47" name="Oval 47">
            <a:extLst>
              <a:ext uri="{FF2B5EF4-FFF2-40B4-BE49-F238E27FC236}">
                <a16:creationId xmlns:a16="http://schemas.microsoft.com/office/drawing/2014/main" id="{66CBC412-1B41-4F9C-A361-EDA6871EB1E6}"/>
              </a:ext>
            </a:extLst>
          </p:cNvPr>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48" name="Oval 48">
            <a:extLst>
              <a:ext uri="{FF2B5EF4-FFF2-40B4-BE49-F238E27FC236}">
                <a16:creationId xmlns:a16="http://schemas.microsoft.com/office/drawing/2014/main" id="{F2FE8351-CA42-4FD5-8BAE-8EAFFFE4FFDC}"/>
              </a:ext>
            </a:extLst>
          </p:cNvPr>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49" name="Text Box 49">
            <a:extLst>
              <a:ext uri="{FF2B5EF4-FFF2-40B4-BE49-F238E27FC236}">
                <a16:creationId xmlns:a16="http://schemas.microsoft.com/office/drawing/2014/main" id="{BBDF02AF-E7AA-490C-A733-BD21C3BCBCCE}"/>
              </a:ext>
            </a:extLst>
          </p:cNvPr>
          <p:cNvSpPr txBox="1">
            <a:spLocks noChangeArrowheads="1"/>
          </p:cNvSpPr>
          <p:nvPr/>
        </p:nvSpPr>
        <p:spPr bwMode="auto">
          <a:xfrm>
            <a:off x="5486400" y="1676400"/>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i="1"/>
              <a:t>f</a:t>
            </a:r>
            <a:r>
              <a:rPr lang="en-US" altLang="en-US" i="1"/>
              <a:t>(</a:t>
            </a:r>
            <a:r>
              <a:rPr lang="en-US" altLang="en-US" b="1" i="1"/>
              <a:t>x</a:t>
            </a:r>
            <a:r>
              <a:rPr lang="en-US" altLang="en-US" i="1"/>
              <a:t>,</a:t>
            </a:r>
            <a:r>
              <a:rPr lang="en-US" altLang="en-US" b="1" i="1">
                <a:solidFill>
                  <a:srgbClr val="00CC00"/>
                </a:solidFill>
              </a:rPr>
              <a:t>w</a:t>
            </a:r>
            <a:r>
              <a:rPr lang="en-US" altLang="en-US" i="1">
                <a:solidFill>
                  <a:srgbClr val="00CC00"/>
                </a:solidFill>
              </a:rPr>
              <a:t>,b</a:t>
            </a:r>
            <a:r>
              <a:rPr lang="en-US" altLang="en-US" i="1"/>
              <a:t>) = sign(</a:t>
            </a:r>
            <a:r>
              <a:rPr lang="en-US" altLang="en-US" b="1" i="1">
                <a:solidFill>
                  <a:srgbClr val="00CC00"/>
                </a:solidFill>
              </a:rPr>
              <a:t>w</a:t>
            </a:r>
            <a:r>
              <a:rPr lang="en-US" altLang="en-US" b="1" i="1"/>
              <a:t>. x</a:t>
            </a:r>
            <a:r>
              <a:rPr lang="en-US" altLang="en-US" i="1">
                <a:solidFill>
                  <a:srgbClr val="00CC00"/>
                </a:solidFill>
              </a:rPr>
              <a:t> </a:t>
            </a:r>
            <a:r>
              <a:rPr lang="en-US" altLang="en-US" i="1"/>
              <a:t>- </a:t>
            </a:r>
            <a:r>
              <a:rPr lang="en-US" altLang="en-US" i="1">
                <a:solidFill>
                  <a:srgbClr val="00CC00"/>
                </a:solidFill>
              </a:rPr>
              <a:t>b</a:t>
            </a:r>
            <a:r>
              <a:rPr lang="en-US" altLang="en-US" i="1"/>
              <a:t>)</a:t>
            </a:r>
          </a:p>
        </p:txBody>
      </p:sp>
      <p:sp>
        <p:nvSpPr>
          <p:cNvPr id="640051" name="Text Box 51">
            <a:extLst>
              <a:ext uri="{FF2B5EF4-FFF2-40B4-BE49-F238E27FC236}">
                <a16:creationId xmlns:a16="http://schemas.microsoft.com/office/drawing/2014/main" id="{E7872563-0DC9-45BA-8C75-F290FFCFE157}"/>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40052" name="Text Box 52">
            <a:extLst>
              <a:ext uri="{FF2B5EF4-FFF2-40B4-BE49-F238E27FC236}">
                <a16:creationId xmlns:a16="http://schemas.microsoft.com/office/drawing/2014/main" id="{462FC1F3-415B-460A-AECB-BC279A8B934B}"/>
              </a:ext>
            </a:extLst>
          </p:cNvPr>
          <p:cNvSpPr txBox="1">
            <a:spLocks noChangeArrowheads="1"/>
          </p:cNvSpPr>
          <p:nvPr/>
        </p:nvSpPr>
        <p:spPr bwMode="auto">
          <a:xfrm>
            <a:off x="6400800" y="2286000"/>
            <a:ext cx="2743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Define the </a:t>
            </a:r>
            <a:r>
              <a:rPr lang="en-US" altLang="en-US" sz="2400">
                <a:solidFill>
                  <a:schemeClr val="hlink"/>
                </a:solidFill>
              </a:rPr>
              <a:t>margin</a:t>
            </a:r>
            <a:r>
              <a:rPr lang="en-US" altLang="en-US" sz="2400"/>
              <a:t> of a linear classifier as the width that the boundary could be increased by before hitting a datapoint.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3">
            <a:extLst>
              <a:ext uri="{FF2B5EF4-FFF2-40B4-BE49-F238E27FC236}">
                <a16:creationId xmlns:a16="http://schemas.microsoft.com/office/drawing/2014/main" id="{46EB76C4-3B78-4E58-9BBC-F7E84873B528}"/>
              </a:ext>
            </a:extLst>
          </p:cNvPr>
          <p:cNvSpPr>
            <a:spLocks noGrp="1"/>
          </p:cNvSpPr>
          <p:nvPr>
            <p:ph type="ftr" sz="quarter" idx="10"/>
          </p:nvPr>
        </p:nvSpPr>
        <p:spPr/>
        <p:txBody>
          <a:bodyPr/>
          <a:lstStyle/>
          <a:p>
            <a:r>
              <a:rPr lang="en-US" altLang="en-US"/>
              <a:t>Copyright © 2001, 2003, Andrew W. Moore</a:t>
            </a:r>
          </a:p>
        </p:txBody>
      </p:sp>
      <p:sp>
        <p:nvSpPr>
          <p:cNvPr id="641077" name="Line 53">
            <a:extLst>
              <a:ext uri="{FF2B5EF4-FFF2-40B4-BE49-F238E27FC236}">
                <a16:creationId xmlns:a16="http://schemas.microsoft.com/office/drawing/2014/main" id="{07D36797-563E-4DD0-B482-5D1204E41F94}"/>
              </a:ext>
            </a:extLst>
          </p:cNvPr>
          <p:cNvSpPr>
            <a:spLocks noChangeShapeType="1"/>
          </p:cNvSpPr>
          <p:nvPr/>
        </p:nvSpPr>
        <p:spPr bwMode="auto">
          <a:xfrm rot="-3472419">
            <a:off x="1239838" y="4076700"/>
            <a:ext cx="5410200" cy="0"/>
          </a:xfrm>
          <a:prstGeom prst="line">
            <a:avLst/>
          </a:prstGeom>
          <a:noFill/>
          <a:ln w="3619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1078" name="Line 54">
            <a:extLst>
              <a:ext uri="{FF2B5EF4-FFF2-40B4-BE49-F238E27FC236}">
                <a16:creationId xmlns:a16="http://schemas.microsoft.com/office/drawing/2014/main" id="{C8F86087-000E-4C86-864A-7D07CB6AD078}"/>
              </a:ext>
            </a:extLst>
          </p:cNvPr>
          <p:cNvSpPr>
            <a:spLocks noChangeShapeType="1"/>
          </p:cNvSpPr>
          <p:nvPr/>
        </p:nvSpPr>
        <p:spPr bwMode="auto">
          <a:xfrm rot="-3472419">
            <a:off x="1163638" y="4076700"/>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1026" name="Rectangle 2">
            <a:extLst>
              <a:ext uri="{FF2B5EF4-FFF2-40B4-BE49-F238E27FC236}">
                <a16:creationId xmlns:a16="http://schemas.microsoft.com/office/drawing/2014/main" id="{6CD8F92B-FDCF-4D7D-8D95-8B6586AFEFDB}"/>
              </a:ext>
            </a:extLst>
          </p:cNvPr>
          <p:cNvSpPr>
            <a:spLocks noGrp="1" noChangeArrowheads="1"/>
          </p:cNvSpPr>
          <p:nvPr>
            <p:ph type="title"/>
          </p:nvPr>
        </p:nvSpPr>
        <p:spPr>
          <a:xfrm>
            <a:off x="152400" y="304800"/>
            <a:ext cx="4648200" cy="685800"/>
          </a:xfrm>
        </p:spPr>
        <p:txBody>
          <a:bodyPr/>
          <a:lstStyle/>
          <a:p>
            <a:r>
              <a:rPr lang="en-US" altLang="en-US"/>
              <a:t>Maximum Margin</a:t>
            </a:r>
          </a:p>
        </p:txBody>
      </p:sp>
      <p:sp>
        <p:nvSpPr>
          <p:cNvPr id="641027" name="Rectangle 3">
            <a:extLst>
              <a:ext uri="{FF2B5EF4-FFF2-40B4-BE49-F238E27FC236}">
                <a16:creationId xmlns:a16="http://schemas.microsoft.com/office/drawing/2014/main" id="{A76B90DC-FB94-4467-B502-EFA6A056E1E8}"/>
              </a:ext>
            </a:extLst>
          </p:cNvPr>
          <p:cNvSpPr>
            <a:spLocks noChangeArrowheads="1"/>
          </p:cNvSpPr>
          <p:nvPr/>
        </p:nvSpPr>
        <p:spPr bwMode="auto">
          <a:xfrm>
            <a:off x="5334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3600" i="1"/>
              <a:t>f </a:t>
            </a:r>
            <a:r>
              <a:rPr lang="en-US" altLang="en-US"/>
              <a:t>        </a:t>
            </a:r>
          </a:p>
        </p:txBody>
      </p:sp>
      <p:sp>
        <p:nvSpPr>
          <p:cNvPr id="641028" name="Line 4">
            <a:extLst>
              <a:ext uri="{FF2B5EF4-FFF2-40B4-BE49-F238E27FC236}">
                <a16:creationId xmlns:a16="http://schemas.microsoft.com/office/drawing/2014/main" id="{73788A65-86C8-48DB-9633-301C58A3A772}"/>
              </a:ext>
            </a:extLst>
          </p:cNvPr>
          <p:cNvSpPr>
            <a:spLocks noChangeShapeType="1"/>
          </p:cNvSpPr>
          <p:nvPr/>
        </p:nvSpPr>
        <p:spPr bwMode="auto">
          <a:xfrm>
            <a:off x="3962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1029" name="Text Box 5">
            <a:extLst>
              <a:ext uri="{FF2B5EF4-FFF2-40B4-BE49-F238E27FC236}">
                <a16:creationId xmlns:a16="http://schemas.microsoft.com/office/drawing/2014/main" id="{3F953822-A057-4B3B-B8C8-25C185407D4F}"/>
              </a:ext>
            </a:extLst>
          </p:cNvPr>
          <p:cNvSpPr txBox="1">
            <a:spLocks noChangeArrowheads="1"/>
          </p:cNvSpPr>
          <p:nvPr/>
        </p:nvSpPr>
        <p:spPr bwMode="auto">
          <a:xfrm>
            <a:off x="3505200" y="762000"/>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i="1"/>
              <a:t>x</a:t>
            </a:r>
          </a:p>
        </p:txBody>
      </p:sp>
      <p:sp>
        <p:nvSpPr>
          <p:cNvPr id="641030" name="Line 6">
            <a:extLst>
              <a:ext uri="{FF2B5EF4-FFF2-40B4-BE49-F238E27FC236}">
                <a16:creationId xmlns:a16="http://schemas.microsoft.com/office/drawing/2014/main" id="{FD9521D5-A771-4FD3-A5F7-409BC39F11AC}"/>
              </a:ext>
            </a:extLst>
          </p:cNvPr>
          <p:cNvSpPr>
            <a:spLocks noChangeShapeType="1"/>
          </p:cNvSpPr>
          <p:nvPr/>
        </p:nvSpPr>
        <p:spPr bwMode="auto">
          <a:xfrm>
            <a:off x="6019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1031" name="Text Box 7">
            <a:extLst>
              <a:ext uri="{FF2B5EF4-FFF2-40B4-BE49-F238E27FC236}">
                <a16:creationId xmlns:a16="http://schemas.microsoft.com/office/drawing/2014/main" id="{7BE73AF1-DE89-4394-ADD2-D6CEBB9CFC5E}"/>
              </a:ext>
            </a:extLst>
          </p:cNvPr>
          <p:cNvSpPr txBox="1">
            <a:spLocks noChangeArrowheads="1"/>
          </p:cNvSpPr>
          <p:nvPr/>
        </p:nvSpPr>
        <p:spPr bwMode="auto">
          <a:xfrm>
            <a:off x="5791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rgbClr val="00CC00"/>
                </a:solidFill>
                <a:latin typeface="Symbol" panose="05050102010706020507" pitchFamily="18" charset="2"/>
              </a:rPr>
              <a:t>a</a:t>
            </a:r>
          </a:p>
        </p:txBody>
      </p:sp>
      <p:sp>
        <p:nvSpPr>
          <p:cNvPr id="641032" name="Line 8">
            <a:extLst>
              <a:ext uri="{FF2B5EF4-FFF2-40B4-BE49-F238E27FC236}">
                <a16:creationId xmlns:a16="http://schemas.microsoft.com/office/drawing/2014/main" id="{A5670667-7AF8-46B3-9775-FA5FD094CE30}"/>
              </a:ext>
            </a:extLst>
          </p:cNvPr>
          <p:cNvSpPr>
            <a:spLocks noChangeShapeType="1"/>
          </p:cNvSpPr>
          <p:nvPr/>
        </p:nvSpPr>
        <p:spPr bwMode="auto">
          <a:xfrm>
            <a:off x="6934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1033" name="Text Box 9">
            <a:extLst>
              <a:ext uri="{FF2B5EF4-FFF2-40B4-BE49-F238E27FC236}">
                <a16:creationId xmlns:a16="http://schemas.microsoft.com/office/drawing/2014/main" id="{F1B41237-219C-43E9-9DCC-D8BA4295539D}"/>
              </a:ext>
            </a:extLst>
          </p:cNvPr>
          <p:cNvSpPr txBox="1">
            <a:spLocks noChangeArrowheads="1"/>
          </p:cNvSpPr>
          <p:nvPr/>
        </p:nvSpPr>
        <p:spPr bwMode="auto">
          <a:xfrm>
            <a:off x="8305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200"/>
              <a:t>y</a:t>
            </a:r>
            <a:r>
              <a:rPr lang="en-US" altLang="en-US" sz="3200" baseline="30000"/>
              <a:t>est</a:t>
            </a:r>
          </a:p>
        </p:txBody>
      </p:sp>
      <p:sp>
        <p:nvSpPr>
          <p:cNvPr id="641034" name="Text Box 10">
            <a:extLst>
              <a:ext uri="{FF2B5EF4-FFF2-40B4-BE49-F238E27FC236}">
                <a16:creationId xmlns:a16="http://schemas.microsoft.com/office/drawing/2014/main" id="{8D5516CE-D0F2-40E2-BDCA-0759FC56E1FE}"/>
              </a:ext>
            </a:extLst>
          </p:cNvPr>
          <p:cNvSpPr txBox="1">
            <a:spLocks noChangeArrowheads="1"/>
          </p:cNvSpPr>
          <p:nvPr/>
        </p:nvSpPr>
        <p:spPr bwMode="auto">
          <a:xfrm>
            <a:off x="838200" y="1905000"/>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41035" name="Oval 11">
            <a:extLst>
              <a:ext uri="{FF2B5EF4-FFF2-40B4-BE49-F238E27FC236}">
                <a16:creationId xmlns:a16="http://schemas.microsoft.com/office/drawing/2014/main" id="{6B92C6A8-8894-4443-8087-DECF0367C9DF}"/>
              </a:ext>
            </a:extLst>
          </p:cNvPr>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36" name="Oval 12">
            <a:extLst>
              <a:ext uri="{FF2B5EF4-FFF2-40B4-BE49-F238E27FC236}">
                <a16:creationId xmlns:a16="http://schemas.microsoft.com/office/drawing/2014/main" id="{6B38B821-2C10-4CDF-8AB2-2A2A170A8152}"/>
              </a:ext>
            </a:extLst>
          </p:cNvPr>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37" name="Line 13">
            <a:extLst>
              <a:ext uri="{FF2B5EF4-FFF2-40B4-BE49-F238E27FC236}">
                <a16:creationId xmlns:a16="http://schemas.microsoft.com/office/drawing/2014/main" id="{6BF16E7A-8C0D-4339-AA16-8D8F548B3D76}"/>
              </a:ext>
            </a:extLst>
          </p:cNvPr>
          <p:cNvSpPr>
            <a:spLocks noChangeShapeType="1"/>
          </p:cNvSpPr>
          <p:nvPr/>
        </p:nvSpPr>
        <p:spPr bwMode="auto">
          <a:xfrm>
            <a:off x="2590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1038" name="Line 14">
            <a:extLst>
              <a:ext uri="{FF2B5EF4-FFF2-40B4-BE49-F238E27FC236}">
                <a16:creationId xmlns:a16="http://schemas.microsoft.com/office/drawing/2014/main" id="{57E41011-3074-458A-ABBB-AAB6BF109E21}"/>
              </a:ext>
            </a:extLst>
          </p:cNvPr>
          <p:cNvSpPr>
            <a:spLocks noChangeShapeType="1"/>
          </p:cNvSpPr>
          <p:nvPr/>
        </p:nvSpPr>
        <p:spPr bwMode="auto">
          <a:xfrm flipV="1">
            <a:off x="2438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41039" name="Oval 15">
            <a:extLst>
              <a:ext uri="{FF2B5EF4-FFF2-40B4-BE49-F238E27FC236}">
                <a16:creationId xmlns:a16="http://schemas.microsoft.com/office/drawing/2014/main" id="{35804162-1EC2-4B8D-A03E-6D9908411DE2}"/>
              </a:ext>
            </a:extLst>
          </p:cNvPr>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40" name="Oval 16">
            <a:extLst>
              <a:ext uri="{FF2B5EF4-FFF2-40B4-BE49-F238E27FC236}">
                <a16:creationId xmlns:a16="http://schemas.microsoft.com/office/drawing/2014/main" id="{8BE1F334-B1E3-4290-BCFC-950C77E23066}"/>
              </a:ext>
            </a:extLst>
          </p:cNvPr>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41" name="Oval 17">
            <a:extLst>
              <a:ext uri="{FF2B5EF4-FFF2-40B4-BE49-F238E27FC236}">
                <a16:creationId xmlns:a16="http://schemas.microsoft.com/office/drawing/2014/main" id="{DD2F4ADE-BC23-4FAA-AD99-D93D9A195E75}"/>
              </a:ext>
            </a:extLst>
          </p:cNvPr>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42" name="Oval 18">
            <a:extLst>
              <a:ext uri="{FF2B5EF4-FFF2-40B4-BE49-F238E27FC236}">
                <a16:creationId xmlns:a16="http://schemas.microsoft.com/office/drawing/2014/main" id="{27737EDD-C592-4613-8A44-FC6B523FBE14}"/>
              </a:ext>
            </a:extLst>
          </p:cNvPr>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43" name="Oval 19">
            <a:extLst>
              <a:ext uri="{FF2B5EF4-FFF2-40B4-BE49-F238E27FC236}">
                <a16:creationId xmlns:a16="http://schemas.microsoft.com/office/drawing/2014/main" id="{AC7AE0A6-F6AA-44A3-B25D-1A6E68678CD9}"/>
              </a:ext>
            </a:extLst>
          </p:cNvPr>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44" name="Oval 20">
            <a:extLst>
              <a:ext uri="{FF2B5EF4-FFF2-40B4-BE49-F238E27FC236}">
                <a16:creationId xmlns:a16="http://schemas.microsoft.com/office/drawing/2014/main" id="{C2EE8B56-90F0-4077-A9B9-C93CF5ACBBE5}"/>
              </a:ext>
            </a:extLst>
          </p:cNvPr>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45" name="Oval 21">
            <a:extLst>
              <a:ext uri="{FF2B5EF4-FFF2-40B4-BE49-F238E27FC236}">
                <a16:creationId xmlns:a16="http://schemas.microsoft.com/office/drawing/2014/main" id="{EE82C61A-07C5-43F8-B7D3-251224FE0473}"/>
              </a:ext>
            </a:extLst>
          </p:cNvPr>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46" name="Oval 22">
            <a:extLst>
              <a:ext uri="{FF2B5EF4-FFF2-40B4-BE49-F238E27FC236}">
                <a16:creationId xmlns:a16="http://schemas.microsoft.com/office/drawing/2014/main" id="{4AB6DF03-15D6-40F5-B668-FEF097B6C61F}"/>
              </a:ext>
            </a:extLst>
          </p:cNvPr>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47" name="Oval 23">
            <a:extLst>
              <a:ext uri="{FF2B5EF4-FFF2-40B4-BE49-F238E27FC236}">
                <a16:creationId xmlns:a16="http://schemas.microsoft.com/office/drawing/2014/main" id="{5D0A9692-0160-4BA7-955B-EABC0739C6D6}"/>
              </a:ext>
            </a:extLst>
          </p:cNvPr>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48" name="Oval 24">
            <a:extLst>
              <a:ext uri="{FF2B5EF4-FFF2-40B4-BE49-F238E27FC236}">
                <a16:creationId xmlns:a16="http://schemas.microsoft.com/office/drawing/2014/main" id="{3789B811-EBDA-43D1-A3D8-8FB305044431}"/>
              </a:ext>
            </a:extLst>
          </p:cNvPr>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49" name="Oval 25">
            <a:extLst>
              <a:ext uri="{FF2B5EF4-FFF2-40B4-BE49-F238E27FC236}">
                <a16:creationId xmlns:a16="http://schemas.microsoft.com/office/drawing/2014/main" id="{F7B30DE0-71F5-49E6-BE88-54E2A282799D}"/>
              </a:ext>
            </a:extLst>
          </p:cNvPr>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50" name="Oval 26">
            <a:extLst>
              <a:ext uri="{FF2B5EF4-FFF2-40B4-BE49-F238E27FC236}">
                <a16:creationId xmlns:a16="http://schemas.microsoft.com/office/drawing/2014/main" id="{FABF2154-3748-4D1B-A7CD-4B90C96F401F}"/>
              </a:ext>
            </a:extLst>
          </p:cNvPr>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51" name="Oval 27">
            <a:extLst>
              <a:ext uri="{FF2B5EF4-FFF2-40B4-BE49-F238E27FC236}">
                <a16:creationId xmlns:a16="http://schemas.microsoft.com/office/drawing/2014/main" id="{A8F21EB4-F582-4D36-93AA-E5F67B7FF01B}"/>
              </a:ext>
            </a:extLst>
          </p:cNvPr>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52" name="Oval 28">
            <a:extLst>
              <a:ext uri="{FF2B5EF4-FFF2-40B4-BE49-F238E27FC236}">
                <a16:creationId xmlns:a16="http://schemas.microsoft.com/office/drawing/2014/main" id="{1416DBAA-2C84-44CF-B656-AD4A2C9C7DC0}"/>
              </a:ext>
            </a:extLst>
          </p:cNvPr>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53" name="Oval 29">
            <a:extLst>
              <a:ext uri="{FF2B5EF4-FFF2-40B4-BE49-F238E27FC236}">
                <a16:creationId xmlns:a16="http://schemas.microsoft.com/office/drawing/2014/main" id="{63A273DF-757C-42C2-B6C0-7849041BBA4B}"/>
              </a:ext>
            </a:extLst>
          </p:cNvPr>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54" name="Oval 30">
            <a:extLst>
              <a:ext uri="{FF2B5EF4-FFF2-40B4-BE49-F238E27FC236}">
                <a16:creationId xmlns:a16="http://schemas.microsoft.com/office/drawing/2014/main" id="{127D6CCD-885F-404A-A8A2-9FD0D636F5AE}"/>
              </a:ext>
            </a:extLst>
          </p:cNvPr>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55" name="Oval 31">
            <a:extLst>
              <a:ext uri="{FF2B5EF4-FFF2-40B4-BE49-F238E27FC236}">
                <a16:creationId xmlns:a16="http://schemas.microsoft.com/office/drawing/2014/main" id="{7FFD29CA-D057-4178-BED6-9E60140A96AB}"/>
              </a:ext>
            </a:extLst>
          </p:cNvPr>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56" name="Oval 32">
            <a:extLst>
              <a:ext uri="{FF2B5EF4-FFF2-40B4-BE49-F238E27FC236}">
                <a16:creationId xmlns:a16="http://schemas.microsoft.com/office/drawing/2014/main" id="{8E624936-813C-40D9-A87A-645E16371DD0}"/>
              </a:ext>
            </a:extLst>
          </p:cNvPr>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57" name="Oval 33">
            <a:extLst>
              <a:ext uri="{FF2B5EF4-FFF2-40B4-BE49-F238E27FC236}">
                <a16:creationId xmlns:a16="http://schemas.microsoft.com/office/drawing/2014/main" id="{A8FCE2EC-2050-4B9E-82EA-A188A82F46A3}"/>
              </a:ext>
            </a:extLst>
          </p:cNvPr>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58" name="Oval 34">
            <a:extLst>
              <a:ext uri="{FF2B5EF4-FFF2-40B4-BE49-F238E27FC236}">
                <a16:creationId xmlns:a16="http://schemas.microsoft.com/office/drawing/2014/main" id="{DD6446D3-92AC-4684-9AF8-806F2A923E20}"/>
              </a:ext>
            </a:extLst>
          </p:cNvPr>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59" name="Oval 35">
            <a:extLst>
              <a:ext uri="{FF2B5EF4-FFF2-40B4-BE49-F238E27FC236}">
                <a16:creationId xmlns:a16="http://schemas.microsoft.com/office/drawing/2014/main" id="{11506609-14CB-4D0C-AC12-B794265DE4A9}"/>
              </a:ext>
            </a:extLst>
          </p:cNvPr>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60" name="Oval 36">
            <a:extLst>
              <a:ext uri="{FF2B5EF4-FFF2-40B4-BE49-F238E27FC236}">
                <a16:creationId xmlns:a16="http://schemas.microsoft.com/office/drawing/2014/main" id="{47255B2F-5E54-4CC8-A783-11537B72092F}"/>
              </a:ext>
            </a:extLst>
          </p:cNvPr>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61" name="Oval 37">
            <a:extLst>
              <a:ext uri="{FF2B5EF4-FFF2-40B4-BE49-F238E27FC236}">
                <a16:creationId xmlns:a16="http://schemas.microsoft.com/office/drawing/2014/main" id="{11D0B423-6228-40E0-BB56-62BB33AE8DE5}"/>
              </a:ext>
            </a:extLst>
          </p:cNvPr>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62" name="Oval 38">
            <a:extLst>
              <a:ext uri="{FF2B5EF4-FFF2-40B4-BE49-F238E27FC236}">
                <a16:creationId xmlns:a16="http://schemas.microsoft.com/office/drawing/2014/main" id="{EC14EFA4-DC7A-41E0-98C4-14E4E7C41548}"/>
              </a:ext>
            </a:extLst>
          </p:cNvPr>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63" name="Oval 39">
            <a:extLst>
              <a:ext uri="{FF2B5EF4-FFF2-40B4-BE49-F238E27FC236}">
                <a16:creationId xmlns:a16="http://schemas.microsoft.com/office/drawing/2014/main" id="{9189E14A-C8A0-46C8-8376-AA7521CB9A7B}"/>
              </a:ext>
            </a:extLst>
          </p:cNvPr>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64" name="Oval 40">
            <a:extLst>
              <a:ext uri="{FF2B5EF4-FFF2-40B4-BE49-F238E27FC236}">
                <a16:creationId xmlns:a16="http://schemas.microsoft.com/office/drawing/2014/main" id="{D6CC1863-9065-4AD4-A9BB-A687DB7AAD54}"/>
              </a:ext>
            </a:extLst>
          </p:cNvPr>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65" name="Oval 41">
            <a:extLst>
              <a:ext uri="{FF2B5EF4-FFF2-40B4-BE49-F238E27FC236}">
                <a16:creationId xmlns:a16="http://schemas.microsoft.com/office/drawing/2014/main" id="{C896B4FD-896F-4449-B90F-77DE29CBD658}"/>
              </a:ext>
            </a:extLst>
          </p:cNvPr>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66" name="Oval 42">
            <a:extLst>
              <a:ext uri="{FF2B5EF4-FFF2-40B4-BE49-F238E27FC236}">
                <a16:creationId xmlns:a16="http://schemas.microsoft.com/office/drawing/2014/main" id="{40113704-1731-4D8F-99E2-0B487C2788CE}"/>
              </a:ext>
            </a:extLst>
          </p:cNvPr>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67" name="Oval 43">
            <a:extLst>
              <a:ext uri="{FF2B5EF4-FFF2-40B4-BE49-F238E27FC236}">
                <a16:creationId xmlns:a16="http://schemas.microsoft.com/office/drawing/2014/main" id="{326DE2C8-7993-402A-A530-A83A1A5A5ED5}"/>
              </a:ext>
            </a:extLst>
          </p:cNvPr>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68" name="Oval 44">
            <a:extLst>
              <a:ext uri="{FF2B5EF4-FFF2-40B4-BE49-F238E27FC236}">
                <a16:creationId xmlns:a16="http://schemas.microsoft.com/office/drawing/2014/main" id="{48380299-99DB-4931-9367-03542F069146}"/>
              </a:ext>
            </a:extLst>
          </p:cNvPr>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69" name="Oval 45">
            <a:extLst>
              <a:ext uri="{FF2B5EF4-FFF2-40B4-BE49-F238E27FC236}">
                <a16:creationId xmlns:a16="http://schemas.microsoft.com/office/drawing/2014/main" id="{03966F56-CC6F-4356-A3CB-71A4AA314807}"/>
              </a:ext>
            </a:extLst>
          </p:cNvPr>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70" name="Oval 46">
            <a:extLst>
              <a:ext uri="{FF2B5EF4-FFF2-40B4-BE49-F238E27FC236}">
                <a16:creationId xmlns:a16="http://schemas.microsoft.com/office/drawing/2014/main" id="{09A018E4-150D-48E2-9679-B33EF192D1EE}"/>
              </a:ext>
            </a:extLst>
          </p:cNvPr>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71" name="Oval 47">
            <a:extLst>
              <a:ext uri="{FF2B5EF4-FFF2-40B4-BE49-F238E27FC236}">
                <a16:creationId xmlns:a16="http://schemas.microsoft.com/office/drawing/2014/main" id="{6E29C3E2-F94C-4088-BD68-BB07B3BF84E2}"/>
              </a:ext>
            </a:extLst>
          </p:cNvPr>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72" name="Oval 48">
            <a:extLst>
              <a:ext uri="{FF2B5EF4-FFF2-40B4-BE49-F238E27FC236}">
                <a16:creationId xmlns:a16="http://schemas.microsoft.com/office/drawing/2014/main" id="{B6107B39-7466-43D8-AA4C-A3DFF48BF25C}"/>
              </a:ext>
            </a:extLst>
          </p:cNvPr>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73" name="Text Box 49">
            <a:extLst>
              <a:ext uri="{FF2B5EF4-FFF2-40B4-BE49-F238E27FC236}">
                <a16:creationId xmlns:a16="http://schemas.microsoft.com/office/drawing/2014/main" id="{4264D6DC-5FD3-4F7B-AD84-DA85C7C471D6}"/>
              </a:ext>
            </a:extLst>
          </p:cNvPr>
          <p:cNvSpPr txBox="1">
            <a:spLocks noChangeArrowheads="1"/>
          </p:cNvSpPr>
          <p:nvPr/>
        </p:nvSpPr>
        <p:spPr bwMode="auto">
          <a:xfrm>
            <a:off x="5486400" y="1676400"/>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i="1"/>
              <a:t>f</a:t>
            </a:r>
            <a:r>
              <a:rPr lang="en-US" altLang="en-US" i="1"/>
              <a:t>(</a:t>
            </a:r>
            <a:r>
              <a:rPr lang="en-US" altLang="en-US" b="1" i="1"/>
              <a:t>x</a:t>
            </a:r>
            <a:r>
              <a:rPr lang="en-US" altLang="en-US" i="1"/>
              <a:t>,</a:t>
            </a:r>
            <a:r>
              <a:rPr lang="en-US" altLang="en-US" b="1" i="1">
                <a:solidFill>
                  <a:srgbClr val="00CC00"/>
                </a:solidFill>
              </a:rPr>
              <a:t>w</a:t>
            </a:r>
            <a:r>
              <a:rPr lang="en-US" altLang="en-US" i="1">
                <a:solidFill>
                  <a:srgbClr val="00CC00"/>
                </a:solidFill>
              </a:rPr>
              <a:t>,b</a:t>
            </a:r>
            <a:r>
              <a:rPr lang="en-US" altLang="en-US" i="1"/>
              <a:t>) = sign(</a:t>
            </a:r>
            <a:r>
              <a:rPr lang="en-US" altLang="en-US" b="1" i="1">
                <a:solidFill>
                  <a:srgbClr val="00CC00"/>
                </a:solidFill>
              </a:rPr>
              <a:t>w</a:t>
            </a:r>
            <a:r>
              <a:rPr lang="en-US" altLang="en-US" b="1" i="1"/>
              <a:t>. x</a:t>
            </a:r>
            <a:r>
              <a:rPr lang="en-US" altLang="en-US" i="1">
                <a:solidFill>
                  <a:srgbClr val="00CC00"/>
                </a:solidFill>
              </a:rPr>
              <a:t> </a:t>
            </a:r>
            <a:r>
              <a:rPr lang="en-US" altLang="en-US" i="1"/>
              <a:t>- </a:t>
            </a:r>
            <a:r>
              <a:rPr lang="en-US" altLang="en-US" i="1">
                <a:solidFill>
                  <a:srgbClr val="00CC00"/>
                </a:solidFill>
              </a:rPr>
              <a:t>b</a:t>
            </a:r>
            <a:r>
              <a:rPr lang="en-US" altLang="en-US" i="1"/>
              <a:t>)</a:t>
            </a:r>
          </a:p>
        </p:txBody>
      </p:sp>
      <p:sp>
        <p:nvSpPr>
          <p:cNvPr id="641074" name="Text Box 50">
            <a:extLst>
              <a:ext uri="{FF2B5EF4-FFF2-40B4-BE49-F238E27FC236}">
                <a16:creationId xmlns:a16="http://schemas.microsoft.com/office/drawing/2014/main" id="{BA55BD12-2B44-45DE-B3AA-03526DEA4136}"/>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41075" name="Text Box 51">
            <a:extLst>
              <a:ext uri="{FF2B5EF4-FFF2-40B4-BE49-F238E27FC236}">
                <a16:creationId xmlns:a16="http://schemas.microsoft.com/office/drawing/2014/main" id="{C23A4AC5-7F38-404B-8F55-EE8E3CFA987B}"/>
              </a:ext>
            </a:extLst>
          </p:cNvPr>
          <p:cNvSpPr txBox="1">
            <a:spLocks noChangeArrowheads="1"/>
          </p:cNvSpPr>
          <p:nvPr/>
        </p:nvSpPr>
        <p:spPr bwMode="auto">
          <a:xfrm>
            <a:off x="6400800" y="2286000"/>
            <a:ext cx="27432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The </a:t>
            </a:r>
            <a:r>
              <a:rPr lang="en-US" altLang="en-US" sz="2400">
                <a:solidFill>
                  <a:schemeClr val="hlink"/>
                </a:solidFill>
              </a:rPr>
              <a:t>maximum margin linear classifier</a:t>
            </a:r>
            <a:r>
              <a:rPr lang="en-US" altLang="en-US" sz="2400"/>
              <a:t> is the linear classifier with the, um, maximum margin.</a:t>
            </a:r>
          </a:p>
          <a:p>
            <a:r>
              <a:rPr lang="en-US" altLang="en-US" sz="2400"/>
              <a:t>This is the simplest kind of SVM (Called an LSVM)</a:t>
            </a:r>
          </a:p>
        </p:txBody>
      </p:sp>
      <p:sp>
        <p:nvSpPr>
          <p:cNvPr id="641080" name="AutoShape 56">
            <a:extLst>
              <a:ext uri="{FF2B5EF4-FFF2-40B4-BE49-F238E27FC236}">
                <a16:creationId xmlns:a16="http://schemas.microsoft.com/office/drawing/2014/main" id="{EC5DFD42-003D-43F3-9321-DCF4DA0E7047}"/>
              </a:ext>
            </a:extLst>
          </p:cNvPr>
          <p:cNvSpPr>
            <a:spLocks noChangeArrowheads="1"/>
          </p:cNvSpPr>
          <p:nvPr/>
        </p:nvSpPr>
        <p:spPr bwMode="auto">
          <a:xfrm>
            <a:off x="4441825" y="6097588"/>
            <a:ext cx="1758950" cy="381000"/>
          </a:xfrm>
          <a:prstGeom prst="wedgeRectCallout">
            <a:avLst>
              <a:gd name="adj1" fmla="val 64713"/>
              <a:gd name="adj2" fmla="val -86250"/>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Linear SVM</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ooter Placeholder 3">
            <a:extLst>
              <a:ext uri="{FF2B5EF4-FFF2-40B4-BE49-F238E27FC236}">
                <a16:creationId xmlns:a16="http://schemas.microsoft.com/office/drawing/2014/main" id="{17C5A6E4-4AF6-42BC-896B-7BB162AFCF46}"/>
              </a:ext>
            </a:extLst>
          </p:cNvPr>
          <p:cNvSpPr>
            <a:spLocks noGrp="1"/>
          </p:cNvSpPr>
          <p:nvPr>
            <p:ph type="ftr" sz="quarter" idx="10"/>
          </p:nvPr>
        </p:nvSpPr>
        <p:spPr/>
        <p:txBody>
          <a:bodyPr/>
          <a:lstStyle/>
          <a:p>
            <a:r>
              <a:rPr lang="en-US" altLang="en-US"/>
              <a:t>Copyright © 2001, 2003, Andrew W. Moore</a:t>
            </a:r>
          </a:p>
        </p:txBody>
      </p:sp>
      <p:sp>
        <p:nvSpPr>
          <p:cNvPr id="642050" name="Line 2050">
            <a:extLst>
              <a:ext uri="{FF2B5EF4-FFF2-40B4-BE49-F238E27FC236}">
                <a16:creationId xmlns:a16="http://schemas.microsoft.com/office/drawing/2014/main" id="{AFFAEFF4-BE58-430F-A9AD-953155B4D4C6}"/>
              </a:ext>
            </a:extLst>
          </p:cNvPr>
          <p:cNvSpPr>
            <a:spLocks noChangeShapeType="1"/>
          </p:cNvSpPr>
          <p:nvPr/>
        </p:nvSpPr>
        <p:spPr bwMode="auto">
          <a:xfrm rot="-3472419">
            <a:off x="1239838" y="4076700"/>
            <a:ext cx="5410200" cy="0"/>
          </a:xfrm>
          <a:prstGeom prst="line">
            <a:avLst/>
          </a:prstGeom>
          <a:noFill/>
          <a:ln w="3619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2051" name="Line 2051">
            <a:extLst>
              <a:ext uri="{FF2B5EF4-FFF2-40B4-BE49-F238E27FC236}">
                <a16:creationId xmlns:a16="http://schemas.microsoft.com/office/drawing/2014/main" id="{A367320E-961F-416A-A480-57006780E23F}"/>
              </a:ext>
            </a:extLst>
          </p:cNvPr>
          <p:cNvSpPr>
            <a:spLocks noChangeShapeType="1"/>
          </p:cNvSpPr>
          <p:nvPr/>
        </p:nvSpPr>
        <p:spPr bwMode="auto">
          <a:xfrm rot="-3472419">
            <a:off x="1163638" y="4076700"/>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2052" name="Rectangle 2052">
            <a:extLst>
              <a:ext uri="{FF2B5EF4-FFF2-40B4-BE49-F238E27FC236}">
                <a16:creationId xmlns:a16="http://schemas.microsoft.com/office/drawing/2014/main" id="{E639473D-09BE-465C-B46D-39BA9748EB60}"/>
              </a:ext>
            </a:extLst>
          </p:cNvPr>
          <p:cNvSpPr>
            <a:spLocks noGrp="1" noChangeArrowheads="1"/>
          </p:cNvSpPr>
          <p:nvPr>
            <p:ph type="title"/>
          </p:nvPr>
        </p:nvSpPr>
        <p:spPr>
          <a:xfrm>
            <a:off x="152400" y="304800"/>
            <a:ext cx="4648200" cy="685800"/>
          </a:xfrm>
        </p:spPr>
        <p:txBody>
          <a:bodyPr/>
          <a:lstStyle/>
          <a:p>
            <a:r>
              <a:rPr lang="en-US" altLang="en-US"/>
              <a:t>Maximum Margin</a:t>
            </a:r>
          </a:p>
        </p:txBody>
      </p:sp>
      <p:sp>
        <p:nvSpPr>
          <p:cNvPr id="642053" name="Rectangle 2053">
            <a:extLst>
              <a:ext uri="{FF2B5EF4-FFF2-40B4-BE49-F238E27FC236}">
                <a16:creationId xmlns:a16="http://schemas.microsoft.com/office/drawing/2014/main" id="{CF841D68-12F4-4F80-B129-D49815A18912}"/>
              </a:ext>
            </a:extLst>
          </p:cNvPr>
          <p:cNvSpPr>
            <a:spLocks noChangeArrowheads="1"/>
          </p:cNvSpPr>
          <p:nvPr/>
        </p:nvSpPr>
        <p:spPr bwMode="auto">
          <a:xfrm>
            <a:off x="5334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3600" i="1"/>
              <a:t>f </a:t>
            </a:r>
            <a:r>
              <a:rPr lang="en-US" altLang="en-US"/>
              <a:t>        </a:t>
            </a:r>
          </a:p>
        </p:txBody>
      </p:sp>
      <p:sp>
        <p:nvSpPr>
          <p:cNvPr id="642054" name="Line 2054">
            <a:extLst>
              <a:ext uri="{FF2B5EF4-FFF2-40B4-BE49-F238E27FC236}">
                <a16:creationId xmlns:a16="http://schemas.microsoft.com/office/drawing/2014/main" id="{76CF5C13-9F35-4A04-B032-D0230AA11716}"/>
              </a:ext>
            </a:extLst>
          </p:cNvPr>
          <p:cNvSpPr>
            <a:spLocks noChangeShapeType="1"/>
          </p:cNvSpPr>
          <p:nvPr/>
        </p:nvSpPr>
        <p:spPr bwMode="auto">
          <a:xfrm>
            <a:off x="3962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2055" name="Text Box 2055">
            <a:extLst>
              <a:ext uri="{FF2B5EF4-FFF2-40B4-BE49-F238E27FC236}">
                <a16:creationId xmlns:a16="http://schemas.microsoft.com/office/drawing/2014/main" id="{38157D1F-A723-40C7-BD10-B7F21D6F24C7}"/>
              </a:ext>
            </a:extLst>
          </p:cNvPr>
          <p:cNvSpPr txBox="1">
            <a:spLocks noChangeArrowheads="1"/>
          </p:cNvSpPr>
          <p:nvPr/>
        </p:nvSpPr>
        <p:spPr bwMode="auto">
          <a:xfrm>
            <a:off x="3505200" y="762000"/>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i="1"/>
              <a:t>x</a:t>
            </a:r>
          </a:p>
        </p:txBody>
      </p:sp>
      <p:sp>
        <p:nvSpPr>
          <p:cNvPr id="642056" name="Line 2056">
            <a:extLst>
              <a:ext uri="{FF2B5EF4-FFF2-40B4-BE49-F238E27FC236}">
                <a16:creationId xmlns:a16="http://schemas.microsoft.com/office/drawing/2014/main" id="{623C8933-DA51-4095-AC5D-ABA235AC9325}"/>
              </a:ext>
            </a:extLst>
          </p:cNvPr>
          <p:cNvSpPr>
            <a:spLocks noChangeShapeType="1"/>
          </p:cNvSpPr>
          <p:nvPr/>
        </p:nvSpPr>
        <p:spPr bwMode="auto">
          <a:xfrm>
            <a:off x="6019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2057" name="Text Box 2057">
            <a:extLst>
              <a:ext uri="{FF2B5EF4-FFF2-40B4-BE49-F238E27FC236}">
                <a16:creationId xmlns:a16="http://schemas.microsoft.com/office/drawing/2014/main" id="{1B5A48F6-A37D-49AD-8051-C36F6D89D502}"/>
              </a:ext>
            </a:extLst>
          </p:cNvPr>
          <p:cNvSpPr txBox="1">
            <a:spLocks noChangeArrowheads="1"/>
          </p:cNvSpPr>
          <p:nvPr/>
        </p:nvSpPr>
        <p:spPr bwMode="auto">
          <a:xfrm>
            <a:off x="5791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rgbClr val="00CC00"/>
                </a:solidFill>
                <a:latin typeface="Symbol" panose="05050102010706020507" pitchFamily="18" charset="2"/>
              </a:rPr>
              <a:t>a</a:t>
            </a:r>
          </a:p>
        </p:txBody>
      </p:sp>
      <p:sp>
        <p:nvSpPr>
          <p:cNvPr id="642058" name="Line 2058">
            <a:extLst>
              <a:ext uri="{FF2B5EF4-FFF2-40B4-BE49-F238E27FC236}">
                <a16:creationId xmlns:a16="http://schemas.microsoft.com/office/drawing/2014/main" id="{B7ECA7BA-C38C-42B3-B948-03E2408B6F7D}"/>
              </a:ext>
            </a:extLst>
          </p:cNvPr>
          <p:cNvSpPr>
            <a:spLocks noChangeShapeType="1"/>
          </p:cNvSpPr>
          <p:nvPr/>
        </p:nvSpPr>
        <p:spPr bwMode="auto">
          <a:xfrm>
            <a:off x="6934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2059" name="Text Box 2059">
            <a:extLst>
              <a:ext uri="{FF2B5EF4-FFF2-40B4-BE49-F238E27FC236}">
                <a16:creationId xmlns:a16="http://schemas.microsoft.com/office/drawing/2014/main" id="{95D180BF-7D58-483E-B568-EF2868989A2C}"/>
              </a:ext>
            </a:extLst>
          </p:cNvPr>
          <p:cNvSpPr txBox="1">
            <a:spLocks noChangeArrowheads="1"/>
          </p:cNvSpPr>
          <p:nvPr/>
        </p:nvSpPr>
        <p:spPr bwMode="auto">
          <a:xfrm>
            <a:off x="8305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200"/>
              <a:t>y</a:t>
            </a:r>
            <a:r>
              <a:rPr lang="en-US" altLang="en-US" sz="3200" baseline="30000"/>
              <a:t>est</a:t>
            </a:r>
          </a:p>
        </p:txBody>
      </p:sp>
      <p:sp>
        <p:nvSpPr>
          <p:cNvPr id="642060" name="Text Box 2060">
            <a:extLst>
              <a:ext uri="{FF2B5EF4-FFF2-40B4-BE49-F238E27FC236}">
                <a16:creationId xmlns:a16="http://schemas.microsoft.com/office/drawing/2014/main" id="{80AD9A43-0BFC-44FB-B7C2-DD5A5B8F76AC}"/>
              </a:ext>
            </a:extLst>
          </p:cNvPr>
          <p:cNvSpPr txBox="1">
            <a:spLocks noChangeArrowheads="1"/>
          </p:cNvSpPr>
          <p:nvPr/>
        </p:nvSpPr>
        <p:spPr bwMode="auto">
          <a:xfrm>
            <a:off x="838200" y="1905000"/>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denotes +1</a:t>
            </a:r>
          </a:p>
          <a:p>
            <a:pPr algn="ctr"/>
            <a:r>
              <a:rPr lang="en-US" altLang="en-US"/>
              <a:t>denotes -1</a:t>
            </a:r>
          </a:p>
        </p:txBody>
      </p:sp>
      <p:sp>
        <p:nvSpPr>
          <p:cNvPr id="642061" name="Oval 2061">
            <a:extLst>
              <a:ext uri="{FF2B5EF4-FFF2-40B4-BE49-F238E27FC236}">
                <a16:creationId xmlns:a16="http://schemas.microsoft.com/office/drawing/2014/main" id="{328FBF54-D07F-4DE5-835D-2079E7810C5D}"/>
              </a:ext>
            </a:extLst>
          </p:cNvPr>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62" name="Oval 2062">
            <a:extLst>
              <a:ext uri="{FF2B5EF4-FFF2-40B4-BE49-F238E27FC236}">
                <a16:creationId xmlns:a16="http://schemas.microsoft.com/office/drawing/2014/main" id="{3264FF5B-9C90-4ABD-AA6B-441D33507801}"/>
              </a:ext>
            </a:extLst>
          </p:cNvPr>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63" name="Line 2063">
            <a:extLst>
              <a:ext uri="{FF2B5EF4-FFF2-40B4-BE49-F238E27FC236}">
                <a16:creationId xmlns:a16="http://schemas.microsoft.com/office/drawing/2014/main" id="{677F8D62-56C5-4C09-BB35-28AFE7CFECC4}"/>
              </a:ext>
            </a:extLst>
          </p:cNvPr>
          <p:cNvSpPr>
            <a:spLocks noChangeShapeType="1"/>
          </p:cNvSpPr>
          <p:nvPr/>
        </p:nvSpPr>
        <p:spPr bwMode="auto">
          <a:xfrm>
            <a:off x="2590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2064" name="Line 2064">
            <a:extLst>
              <a:ext uri="{FF2B5EF4-FFF2-40B4-BE49-F238E27FC236}">
                <a16:creationId xmlns:a16="http://schemas.microsoft.com/office/drawing/2014/main" id="{8560C430-83B9-4947-A646-EA54A886FC99}"/>
              </a:ext>
            </a:extLst>
          </p:cNvPr>
          <p:cNvSpPr>
            <a:spLocks noChangeShapeType="1"/>
          </p:cNvSpPr>
          <p:nvPr/>
        </p:nvSpPr>
        <p:spPr bwMode="auto">
          <a:xfrm flipV="1">
            <a:off x="2438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42065" name="Oval 2065">
            <a:extLst>
              <a:ext uri="{FF2B5EF4-FFF2-40B4-BE49-F238E27FC236}">
                <a16:creationId xmlns:a16="http://schemas.microsoft.com/office/drawing/2014/main" id="{36AE4246-4577-425C-8BFB-72576D2AEC14}"/>
              </a:ext>
            </a:extLst>
          </p:cNvPr>
          <p:cNvSpPr>
            <a:spLocks noChangeAspect="1" noChangeArrowheads="1"/>
          </p:cNvSpPr>
          <p:nvPr/>
        </p:nvSpPr>
        <p:spPr bwMode="auto">
          <a:xfrm>
            <a:off x="3717925" y="5032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66" name="Oval 2066">
            <a:extLst>
              <a:ext uri="{FF2B5EF4-FFF2-40B4-BE49-F238E27FC236}">
                <a16:creationId xmlns:a16="http://schemas.microsoft.com/office/drawing/2014/main" id="{A63C0981-06CF-4A8B-8E77-8A97E1F0E91C}"/>
              </a:ext>
            </a:extLst>
          </p:cNvPr>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67" name="Oval 2067">
            <a:extLst>
              <a:ext uri="{FF2B5EF4-FFF2-40B4-BE49-F238E27FC236}">
                <a16:creationId xmlns:a16="http://schemas.microsoft.com/office/drawing/2014/main" id="{0F324E1F-836C-4E19-A1AB-A31AEDD62AFF}"/>
              </a:ext>
            </a:extLst>
          </p:cNvPr>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68" name="Oval 2068">
            <a:extLst>
              <a:ext uri="{FF2B5EF4-FFF2-40B4-BE49-F238E27FC236}">
                <a16:creationId xmlns:a16="http://schemas.microsoft.com/office/drawing/2014/main" id="{D0649DE2-A787-49F4-A8F9-0FE8CBC1D704}"/>
              </a:ext>
            </a:extLst>
          </p:cNvPr>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69" name="Oval 2069">
            <a:extLst>
              <a:ext uri="{FF2B5EF4-FFF2-40B4-BE49-F238E27FC236}">
                <a16:creationId xmlns:a16="http://schemas.microsoft.com/office/drawing/2014/main" id="{6D572921-2DAD-43FB-891C-A3FE86E68C80}"/>
              </a:ext>
            </a:extLst>
          </p:cNvPr>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70" name="Oval 2070">
            <a:extLst>
              <a:ext uri="{FF2B5EF4-FFF2-40B4-BE49-F238E27FC236}">
                <a16:creationId xmlns:a16="http://schemas.microsoft.com/office/drawing/2014/main" id="{A958D1B0-C665-4BA0-A072-9B4D48018D8A}"/>
              </a:ext>
            </a:extLst>
          </p:cNvPr>
          <p:cNvSpPr>
            <a:spLocks noChangeAspect="1" noChangeArrowheads="1"/>
          </p:cNvSpPr>
          <p:nvPr/>
        </p:nvSpPr>
        <p:spPr bwMode="auto">
          <a:xfrm>
            <a:off x="3886200" y="3733800"/>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71" name="Oval 2071">
            <a:extLst>
              <a:ext uri="{FF2B5EF4-FFF2-40B4-BE49-F238E27FC236}">
                <a16:creationId xmlns:a16="http://schemas.microsoft.com/office/drawing/2014/main" id="{52402B7B-3918-4437-A5A3-5CE916E796F7}"/>
              </a:ext>
            </a:extLst>
          </p:cNvPr>
          <p:cNvSpPr>
            <a:spLocks noChangeAspect="1" noChangeArrowheads="1"/>
          </p:cNvSpPr>
          <p:nvPr/>
        </p:nvSpPr>
        <p:spPr bwMode="auto">
          <a:xfrm>
            <a:off x="3048000"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72" name="Oval 2072">
            <a:extLst>
              <a:ext uri="{FF2B5EF4-FFF2-40B4-BE49-F238E27FC236}">
                <a16:creationId xmlns:a16="http://schemas.microsoft.com/office/drawing/2014/main" id="{2B63E33C-E971-4DBC-96D9-922ACE4E9926}"/>
              </a:ext>
            </a:extLst>
          </p:cNvPr>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73" name="Oval 2073">
            <a:extLst>
              <a:ext uri="{FF2B5EF4-FFF2-40B4-BE49-F238E27FC236}">
                <a16:creationId xmlns:a16="http://schemas.microsoft.com/office/drawing/2014/main" id="{4573324F-5983-4DD6-81EF-E0244FDD6BEA}"/>
              </a:ext>
            </a:extLst>
          </p:cNvPr>
          <p:cNvSpPr>
            <a:spLocks noChangeAspect="1" noChangeArrowheads="1"/>
          </p:cNvSpPr>
          <p:nvPr/>
        </p:nvSpPr>
        <p:spPr bwMode="auto">
          <a:xfrm rot="-1118274">
            <a:off x="3887788" y="4443413"/>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74" name="Oval 2074">
            <a:extLst>
              <a:ext uri="{FF2B5EF4-FFF2-40B4-BE49-F238E27FC236}">
                <a16:creationId xmlns:a16="http://schemas.microsoft.com/office/drawing/2014/main" id="{FEC748A0-985B-4E65-9A97-4849AA17E2F3}"/>
              </a:ext>
            </a:extLst>
          </p:cNvPr>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75" name="Oval 2075">
            <a:extLst>
              <a:ext uri="{FF2B5EF4-FFF2-40B4-BE49-F238E27FC236}">
                <a16:creationId xmlns:a16="http://schemas.microsoft.com/office/drawing/2014/main" id="{AD6FCFC3-4DE5-4F12-8643-1187478E2366}"/>
              </a:ext>
            </a:extLst>
          </p:cNvPr>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76" name="Oval 2076">
            <a:extLst>
              <a:ext uri="{FF2B5EF4-FFF2-40B4-BE49-F238E27FC236}">
                <a16:creationId xmlns:a16="http://schemas.microsoft.com/office/drawing/2014/main" id="{E7AD4A1F-7D55-4CFC-A68D-652D66347041}"/>
              </a:ext>
            </a:extLst>
          </p:cNvPr>
          <p:cNvSpPr>
            <a:spLocks noChangeAspect="1" noChangeArrowheads="1"/>
          </p:cNvSpPr>
          <p:nvPr/>
        </p:nvSpPr>
        <p:spPr bwMode="auto">
          <a:xfrm rot="-1118274">
            <a:off x="3124200"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77" name="Oval 2077">
            <a:extLst>
              <a:ext uri="{FF2B5EF4-FFF2-40B4-BE49-F238E27FC236}">
                <a16:creationId xmlns:a16="http://schemas.microsoft.com/office/drawing/2014/main" id="{6E874615-BA6E-448B-927F-BE3F43F328F7}"/>
              </a:ext>
            </a:extLst>
          </p:cNvPr>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78" name="Oval 2078">
            <a:extLst>
              <a:ext uri="{FF2B5EF4-FFF2-40B4-BE49-F238E27FC236}">
                <a16:creationId xmlns:a16="http://schemas.microsoft.com/office/drawing/2014/main" id="{B2609968-D13D-4071-A708-6BFBC6AE7AFC}"/>
              </a:ext>
            </a:extLst>
          </p:cNvPr>
          <p:cNvSpPr>
            <a:spLocks noChangeAspect="1" noChangeArrowheads="1"/>
          </p:cNvSpPr>
          <p:nvPr/>
        </p:nvSpPr>
        <p:spPr bwMode="auto">
          <a:xfrm rot="-1118274">
            <a:off x="5867400" y="4495800"/>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79" name="Oval 2079">
            <a:extLst>
              <a:ext uri="{FF2B5EF4-FFF2-40B4-BE49-F238E27FC236}">
                <a16:creationId xmlns:a16="http://schemas.microsoft.com/office/drawing/2014/main" id="{D6A4B2B6-729E-4AF9-947F-737D98C51C92}"/>
              </a:ext>
            </a:extLst>
          </p:cNvPr>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80" name="Oval 2080">
            <a:extLst>
              <a:ext uri="{FF2B5EF4-FFF2-40B4-BE49-F238E27FC236}">
                <a16:creationId xmlns:a16="http://schemas.microsoft.com/office/drawing/2014/main" id="{403B9D7C-5CE9-41A3-BF90-CD1F39BD025C}"/>
              </a:ext>
            </a:extLst>
          </p:cNvPr>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81" name="Oval 2081">
            <a:extLst>
              <a:ext uri="{FF2B5EF4-FFF2-40B4-BE49-F238E27FC236}">
                <a16:creationId xmlns:a16="http://schemas.microsoft.com/office/drawing/2014/main" id="{80CC610B-0A7E-48F8-A983-7B136B6EE082}"/>
              </a:ext>
            </a:extLst>
          </p:cNvPr>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82" name="Oval 2082">
            <a:extLst>
              <a:ext uri="{FF2B5EF4-FFF2-40B4-BE49-F238E27FC236}">
                <a16:creationId xmlns:a16="http://schemas.microsoft.com/office/drawing/2014/main" id="{0F8241F4-8CB6-4410-BC5B-D823543EB928}"/>
              </a:ext>
            </a:extLst>
          </p:cNvPr>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83" name="Oval 2083">
            <a:extLst>
              <a:ext uri="{FF2B5EF4-FFF2-40B4-BE49-F238E27FC236}">
                <a16:creationId xmlns:a16="http://schemas.microsoft.com/office/drawing/2014/main" id="{B7D88B4F-58B3-4786-A0E0-70A6228955C1}"/>
              </a:ext>
            </a:extLst>
          </p:cNvPr>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84" name="Oval 2084">
            <a:extLst>
              <a:ext uri="{FF2B5EF4-FFF2-40B4-BE49-F238E27FC236}">
                <a16:creationId xmlns:a16="http://schemas.microsoft.com/office/drawing/2014/main" id="{CC86C5D0-DA05-484C-9318-70F66CED9DF4}"/>
              </a:ext>
            </a:extLst>
          </p:cNvPr>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85" name="Oval 2085">
            <a:extLst>
              <a:ext uri="{FF2B5EF4-FFF2-40B4-BE49-F238E27FC236}">
                <a16:creationId xmlns:a16="http://schemas.microsoft.com/office/drawing/2014/main" id="{B8B8B5B6-2FB7-4D98-94D0-500CD6DC9D8D}"/>
              </a:ext>
            </a:extLst>
          </p:cNvPr>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86" name="Oval 2086">
            <a:extLst>
              <a:ext uri="{FF2B5EF4-FFF2-40B4-BE49-F238E27FC236}">
                <a16:creationId xmlns:a16="http://schemas.microsoft.com/office/drawing/2014/main" id="{F3E406E7-9FE1-45BB-BA60-48593777241D}"/>
              </a:ext>
            </a:extLst>
          </p:cNvPr>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87" name="Oval 2087">
            <a:extLst>
              <a:ext uri="{FF2B5EF4-FFF2-40B4-BE49-F238E27FC236}">
                <a16:creationId xmlns:a16="http://schemas.microsoft.com/office/drawing/2014/main" id="{2E767495-E086-4454-8663-4A1874490529}"/>
              </a:ext>
            </a:extLst>
          </p:cNvPr>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88" name="Oval 2088">
            <a:extLst>
              <a:ext uri="{FF2B5EF4-FFF2-40B4-BE49-F238E27FC236}">
                <a16:creationId xmlns:a16="http://schemas.microsoft.com/office/drawing/2014/main" id="{A6CFE1E9-96A9-46BA-8D72-9D2C0CBB0770}"/>
              </a:ext>
            </a:extLst>
          </p:cNvPr>
          <p:cNvSpPr>
            <a:spLocks noChangeAspect="1" noChangeArrowheads="1"/>
          </p:cNvSpPr>
          <p:nvPr/>
        </p:nvSpPr>
        <p:spPr bwMode="auto">
          <a:xfrm rot="5895381">
            <a:off x="5260975" y="32734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89" name="Oval 2089">
            <a:extLst>
              <a:ext uri="{FF2B5EF4-FFF2-40B4-BE49-F238E27FC236}">
                <a16:creationId xmlns:a16="http://schemas.microsoft.com/office/drawing/2014/main" id="{58F37F42-AB18-43D0-A3C5-302D07C1089D}"/>
              </a:ext>
            </a:extLst>
          </p:cNvPr>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90" name="Oval 2090">
            <a:extLst>
              <a:ext uri="{FF2B5EF4-FFF2-40B4-BE49-F238E27FC236}">
                <a16:creationId xmlns:a16="http://schemas.microsoft.com/office/drawing/2014/main" id="{02A6735A-01DE-430C-BE47-1F423CC5E473}"/>
              </a:ext>
            </a:extLst>
          </p:cNvPr>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91" name="Oval 2091">
            <a:extLst>
              <a:ext uri="{FF2B5EF4-FFF2-40B4-BE49-F238E27FC236}">
                <a16:creationId xmlns:a16="http://schemas.microsoft.com/office/drawing/2014/main" id="{82B03CE9-1E12-4BAE-BD00-7F643BBD9010}"/>
              </a:ext>
            </a:extLst>
          </p:cNvPr>
          <p:cNvSpPr>
            <a:spLocks noChangeAspect="1" noChangeArrowheads="1"/>
          </p:cNvSpPr>
          <p:nvPr/>
        </p:nvSpPr>
        <p:spPr bwMode="auto">
          <a:xfrm rot="4777107">
            <a:off x="4651375" y="5254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92" name="Oval 2092">
            <a:extLst>
              <a:ext uri="{FF2B5EF4-FFF2-40B4-BE49-F238E27FC236}">
                <a16:creationId xmlns:a16="http://schemas.microsoft.com/office/drawing/2014/main" id="{355E5D17-8B1F-46DA-AAD7-C6FBBDB42708}"/>
              </a:ext>
            </a:extLst>
          </p:cNvPr>
          <p:cNvSpPr>
            <a:spLocks noChangeAspect="1" noChangeArrowheads="1"/>
          </p:cNvSpPr>
          <p:nvPr/>
        </p:nvSpPr>
        <p:spPr bwMode="auto">
          <a:xfrm rot="4777107">
            <a:off x="4346575" y="4873625"/>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93" name="Oval 2093">
            <a:extLst>
              <a:ext uri="{FF2B5EF4-FFF2-40B4-BE49-F238E27FC236}">
                <a16:creationId xmlns:a16="http://schemas.microsoft.com/office/drawing/2014/main" id="{B5A58312-88BB-4FE1-BB1D-10767EC811E7}"/>
              </a:ext>
            </a:extLst>
          </p:cNvPr>
          <p:cNvSpPr>
            <a:spLocks noChangeAspect="1" noChangeArrowheads="1"/>
          </p:cNvSpPr>
          <p:nvPr/>
        </p:nvSpPr>
        <p:spPr bwMode="auto">
          <a:xfrm rot="4777107">
            <a:off x="2817019" y="3736181"/>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94" name="Oval 2094">
            <a:extLst>
              <a:ext uri="{FF2B5EF4-FFF2-40B4-BE49-F238E27FC236}">
                <a16:creationId xmlns:a16="http://schemas.microsoft.com/office/drawing/2014/main" id="{CDE3543C-03E8-47D2-B81C-3E7594B959E7}"/>
              </a:ext>
            </a:extLst>
          </p:cNvPr>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95" name="Oval 2095">
            <a:extLst>
              <a:ext uri="{FF2B5EF4-FFF2-40B4-BE49-F238E27FC236}">
                <a16:creationId xmlns:a16="http://schemas.microsoft.com/office/drawing/2014/main" id="{297D5F73-0AC7-4020-841B-2F4CE96AC2D7}"/>
              </a:ext>
            </a:extLst>
          </p:cNvPr>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96" name="Oval 2096">
            <a:extLst>
              <a:ext uri="{FF2B5EF4-FFF2-40B4-BE49-F238E27FC236}">
                <a16:creationId xmlns:a16="http://schemas.microsoft.com/office/drawing/2014/main" id="{5C92A1BE-57D3-4C97-95ED-7D4A8689B582}"/>
              </a:ext>
            </a:extLst>
          </p:cNvPr>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97" name="Oval 2097">
            <a:extLst>
              <a:ext uri="{FF2B5EF4-FFF2-40B4-BE49-F238E27FC236}">
                <a16:creationId xmlns:a16="http://schemas.microsoft.com/office/drawing/2014/main" id="{8B5C820E-C2F6-4DB8-A436-77FFEEC1715B}"/>
              </a:ext>
            </a:extLst>
          </p:cNvPr>
          <p:cNvSpPr>
            <a:spLocks noChangeAspect="1" noChangeArrowheads="1"/>
          </p:cNvSpPr>
          <p:nvPr/>
        </p:nvSpPr>
        <p:spPr bwMode="auto">
          <a:xfrm rot="4777107">
            <a:off x="3937794" y="5049044"/>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98" name="Oval 2098">
            <a:extLst>
              <a:ext uri="{FF2B5EF4-FFF2-40B4-BE49-F238E27FC236}">
                <a16:creationId xmlns:a16="http://schemas.microsoft.com/office/drawing/2014/main" id="{696F27E5-969F-45AB-9EA9-93F3D06BAD33}"/>
              </a:ext>
            </a:extLst>
          </p:cNvPr>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99" name="Text Box 2099">
            <a:extLst>
              <a:ext uri="{FF2B5EF4-FFF2-40B4-BE49-F238E27FC236}">
                <a16:creationId xmlns:a16="http://schemas.microsoft.com/office/drawing/2014/main" id="{7DCABDBF-AE93-44A4-98F4-2C8F7DFE3FDC}"/>
              </a:ext>
            </a:extLst>
          </p:cNvPr>
          <p:cNvSpPr txBox="1">
            <a:spLocks noChangeArrowheads="1"/>
          </p:cNvSpPr>
          <p:nvPr/>
        </p:nvSpPr>
        <p:spPr bwMode="auto">
          <a:xfrm>
            <a:off x="5486400" y="1676400"/>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i="1"/>
              <a:t>f</a:t>
            </a:r>
            <a:r>
              <a:rPr lang="en-US" altLang="en-US" i="1"/>
              <a:t>(</a:t>
            </a:r>
            <a:r>
              <a:rPr lang="en-US" altLang="en-US" b="1" i="1"/>
              <a:t>x</a:t>
            </a:r>
            <a:r>
              <a:rPr lang="en-US" altLang="en-US" i="1"/>
              <a:t>,</a:t>
            </a:r>
            <a:r>
              <a:rPr lang="en-US" altLang="en-US" b="1" i="1">
                <a:solidFill>
                  <a:srgbClr val="00CC00"/>
                </a:solidFill>
              </a:rPr>
              <a:t>w</a:t>
            </a:r>
            <a:r>
              <a:rPr lang="en-US" altLang="en-US" i="1">
                <a:solidFill>
                  <a:srgbClr val="00CC00"/>
                </a:solidFill>
              </a:rPr>
              <a:t>,b</a:t>
            </a:r>
            <a:r>
              <a:rPr lang="en-US" altLang="en-US" i="1"/>
              <a:t>) = sign(</a:t>
            </a:r>
            <a:r>
              <a:rPr lang="en-US" altLang="en-US" b="1" i="1">
                <a:solidFill>
                  <a:srgbClr val="00CC00"/>
                </a:solidFill>
              </a:rPr>
              <a:t>w</a:t>
            </a:r>
            <a:r>
              <a:rPr lang="en-US" altLang="en-US" b="1" i="1"/>
              <a:t>. x</a:t>
            </a:r>
            <a:r>
              <a:rPr lang="en-US" altLang="en-US" i="1">
                <a:solidFill>
                  <a:srgbClr val="00CC00"/>
                </a:solidFill>
              </a:rPr>
              <a:t> </a:t>
            </a:r>
            <a:r>
              <a:rPr lang="en-US" altLang="en-US" i="1"/>
              <a:t>- </a:t>
            </a:r>
            <a:r>
              <a:rPr lang="en-US" altLang="en-US" i="1">
                <a:solidFill>
                  <a:srgbClr val="00CC00"/>
                </a:solidFill>
              </a:rPr>
              <a:t>b</a:t>
            </a:r>
            <a:r>
              <a:rPr lang="en-US" altLang="en-US" i="1"/>
              <a:t>)</a:t>
            </a:r>
          </a:p>
        </p:txBody>
      </p:sp>
      <p:sp>
        <p:nvSpPr>
          <p:cNvPr id="642100" name="Text Box 2100">
            <a:extLst>
              <a:ext uri="{FF2B5EF4-FFF2-40B4-BE49-F238E27FC236}">
                <a16:creationId xmlns:a16="http://schemas.microsoft.com/office/drawing/2014/main" id="{391D9289-67B7-4F0E-A1A2-F50C87EB156B}"/>
              </a:ext>
            </a:extLst>
          </p:cNvPr>
          <p:cNvSpPr txBox="1">
            <a:spLocks noChangeArrowheads="1"/>
          </p:cNvSpPr>
          <p:nvPr/>
        </p:nvSpPr>
        <p:spPr bwMode="auto">
          <a:xfrm>
            <a:off x="6248400" y="32004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42101" name="Text Box 2101">
            <a:extLst>
              <a:ext uri="{FF2B5EF4-FFF2-40B4-BE49-F238E27FC236}">
                <a16:creationId xmlns:a16="http://schemas.microsoft.com/office/drawing/2014/main" id="{325522D9-22AE-495F-B629-A9DD0AD4EF24}"/>
              </a:ext>
            </a:extLst>
          </p:cNvPr>
          <p:cNvSpPr txBox="1">
            <a:spLocks noChangeArrowheads="1"/>
          </p:cNvSpPr>
          <p:nvPr/>
        </p:nvSpPr>
        <p:spPr bwMode="auto">
          <a:xfrm>
            <a:off x="6400800" y="2286000"/>
            <a:ext cx="27432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The </a:t>
            </a:r>
            <a:r>
              <a:rPr lang="en-US" altLang="en-US" sz="2400">
                <a:solidFill>
                  <a:schemeClr val="hlink"/>
                </a:solidFill>
              </a:rPr>
              <a:t>maximum margin linear classifier</a:t>
            </a:r>
            <a:r>
              <a:rPr lang="en-US" altLang="en-US" sz="2400"/>
              <a:t> is the linear classifier with the, um, maximum margin.</a:t>
            </a:r>
          </a:p>
          <a:p>
            <a:r>
              <a:rPr lang="en-US" altLang="en-US" sz="2400"/>
              <a:t>This is the simplest kind of SVM (Called an LSVM)</a:t>
            </a:r>
          </a:p>
        </p:txBody>
      </p:sp>
      <p:sp>
        <p:nvSpPr>
          <p:cNvPr id="642103" name="Text Box 2103">
            <a:extLst>
              <a:ext uri="{FF2B5EF4-FFF2-40B4-BE49-F238E27FC236}">
                <a16:creationId xmlns:a16="http://schemas.microsoft.com/office/drawing/2014/main" id="{189FD44B-B84B-4939-AA0D-DABAD7156416}"/>
              </a:ext>
            </a:extLst>
          </p:cNvPr>
          <p:cNvSpPr txBox="1">
            <a:spLocks noChangeArrowheads="1"/>
          </p:cNvSpPr>
          <p:nvPr/>
        </p:nvSpPr>
        <p:spPr bwMode="auto">
          <a:xfrm>
            <a:off x="173038" y="3675063"/>
            <a:ext cx="212090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CC00"/>
                </a:solidFill>
              </a:rPr>
              <a:t>Support Vectors </a:t>
            </a:r>
            <a:r>
              <a:rPr lang="en-US" altLang="en-US"/>
              <a:t>are those datapoints that the margin pushes up against</a:t>
            </a:r>
          </a:p>
        </p:txBody>
      </p:sp>
      <p:sp>
        <p:nvSpPr>
          <p:cNvPr id="642107" name="Freeform 2107">
            <a:extLst>
              <a:ext uri="{FF2B5EF4-FFF2-40B4-BE49-F238E27FC236}">
                <a16:creationId xmlns:a16="http://schemas.microsoft.com/office/drawing/2014/main" id="{A3D502CA-DB00-4F5B-9FEA-29087ECFA392}"/>
              </a:ext>
            </a:extLst>
          </p:cNvPr>
          <p:cNvSpPr>
            <a:spLocks/>
          </p:cNvSpPr>
          <p:nvPr/>
        </p:nvSpPr>
        <p:spPr bwMode="auto">
          <a:xfrm>
            <a:off x="2112963" y="3725863"/>
            <a:ext cx="1708150" cy="155575"/>
          </a:xfrm>
          <a:custGeom>
            <a:avLst/>
            <a:gdLst>
              <a:gd name="T0" fmla="*/ 0 w 1076"/>
              <a:gd name="T1" fmla="*/ 98 h 98"/>
              <a:gd name="T2" fmla="*/ 104 w 1076"/>
              <a:gd name="T3" fmla="*/ 39 h 98"/>
              <a:gd name="T4" fmla="*/ 212 w 1076"/>
              <a:gd name="T5" fmla="*/ 0 h 98"/>
              <a:gd name="T6" fmla="*/ 326 w 1076"/>
              <a:gd name="T7" fmla="*/ 11 h 98"/>
              <a:gd name="T8" fmla="*/ 386 w 1076"/>
              <a:gd name="T9" fmla="*/ 39 h 98"/>
              <a:gd name="T10" fmla="*/ 386 w 1076"/>
              <a:gd name="T11" fmla="*/ 39 h 98"/>
              <a:gd name="T12" fmla="*/ 511 w 1076"/>
              <a:gd name="T13" fmla="*/ 82 h 98"/>
              <a:gd name="T14" fmla="*/ 989 w 1076"/>
              <a:gd name="T15" fmla="*/ 55 h 98"/>
              <a:gd name="T16" fmla="*/ 1076 w 1076"/>
              <a:gd name="T1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6" h="98">
                <a:moveTo>
                  <a:pt x="0" y="98"/>
                </a:moveTo>
                <a:cubicBezTo>
                  <a:pt x="38" y="87"/>
                  <a:pt x="66" y="53"/>
                  <a:pt x="104" y="39"/>
                </a:cubicBezTo>
                <a:cubicBezTo>
                  <a:pt x="132" y="9"/>
                  <a:pt x="172" y="6"/>
                  <a:pt x="212" y="0"/>
                </a:cubicBezTo>
                <a:cubicBezTo>
                  <a:pt x="262" y="3"/>
                  <a:pt x="286" y="0"/>
                  <a:pt x="326" y="11"/>
                </a:cubicBezTo>
                <a:lnTo>
                  <a:pt x="386" y="39"/>
                </a:lnTo>
                <a:cubicBezTo>
                  <a:pt x="386" y="39"/>
                  <a:pt x="386" y="39"/>
                  <a:pt x="386" y="39"/>
                </a:cubicBezTo>
                <a:cubicBezTo>
                  <a:pt x="428" y="52"/>
                  <a:pt x="469" y="69"/>
                  <a:pt x="511" y="82"/>
                </a:cubicBezTo>
                <a:cubicBezTo>
                  <a:pt x="670" y="74"/>
                  <a:pt x="829" y="60"/>
                  <a:pt x="989" y="55"/>
                </a:cubicBezTo>
                <a:cubicBezTo>
                  <a:pt x="1017" y="51"/>
                  <a:pt x="1048" y="44"/>
                  <a:pt x="1076" y="44"/>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2108" name="Freeform 2108">
            <a:extLst>
              <a:ext uri="{FF2B5EF4-FFF2-40B4-BE49-F238E27FC236}">
                <a16:creationId xmlns:a16="http://schemas.microsoft.com/office/drawing/2014/main" id="{0E3A0FEC-A59E-46AA-9822-96BD4C824EBE}"/>
              </a:ext>
            </a:extLst>
          </p:cNvPr>
          <p:cNvSpPr>
            <a:spLocks/>
          </p:cNvSpPr>
          <p:nvPr/>
        </p:nvSpPr>
        <p:spPr bwMode="auto">
          <a:xfrm>
            <a:off x="2079625" y="3317875"/>
            <a:ext cx="2293938" cy="485775"/>
          </a:xfrm>
          <a:custGeom>
            <a:avLst/>
            <a:gdLst>
              <a:gd name="T0" fmla="*/ 0 w 1445"/>
              <a:gd name="T1" fmla="*/ 306 h 306"/>
              <a:gd name="T2" fmla="*/ 16 w 1445"/>
              <a:gd name="T3" fmla="*/ 301 h 306"/>
              <a:gd name="T4" fmla="*/ 27 w 1445"/>
              <a:gd name="T5" fmla="*/ 268 h 306"/>
              <a:gd name="T6" fmla="*/ 48 w 1445"/>
              <a:gd name="T7" fmla="*/ 236 h 306"/>
              <a:gd name="T8" fmla="*/ 125 w 1445"/>
              <a:gd name="T9" fmla="*/ 171 h 306"/>
              <a:gd name="T10" fmla="*/ 228 w 1445"/>
              <a:gd name="T11" fmla="*/ 105 h 306"/>
              <a:gd name="T12" fmla="*/ 298 w 1445"/>
              <a:gd name="T13" fmla="*/ 73 h 306"/>
              <a:gd name="T14" fmla="*/ 635 w 1445"/>
              <a:gd name="T15" fmla="*/ 2 h 306"/>
              <a:gd name="T16" fmla="*/ 1043 w 1445"/>
              <a:gd name="T17" fmla="*/ 18 h 306"/>
              <a:gd name="T18" fmla="*/ 1119 w 1445"/>
              <a:gd name="T19" fmla="*/ 40 h 306"/>
              <a:gd name="T20" fmla="*/ 1217 w 1445"/>
              <a:gd name="T21" fmla="*/ 84 h 306"/>
              <a:gd name="T22" fmla="*/ 1336 w 1445"/>
              <a:gd name="T23" fmla="*/ 132 h 306"/>
              <a:gd name="T24" fmla="*/ 1445 w 1445"/>
              <a:gd name="T25" fmla="*/ 16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5" h="306">
                <a:moveTo>
                  <a:pt x="0" y="306"/>
                </a:moveTo>
                <a:cubicBezTo>
                  <a:pt x="5" y="304"/>
                  <a:pt x="12" y="305"/>
                  <a:pt x="16" y="301"/>
                </a:cubicBezTo>
                <a:cubicBezTo>
                  <a:pt x="24" y="293"/>
                  <a:pt x="21" y="278"/>
                  <a:pt x="27" y="268"/>
                </a:cubicBezTo>
                <a:cubicBezTo>
                  <a:pt x="33" y="257"/>
                  <a:pt x="41" y="247"/>
                  <a:pt x="48" y="236"/>
                </a:cubicBezTo>
                <a:cubicBezTo>
                  <a:pt x="58" y="221"/>
                  <a:pt x="117" y="177"/>
                  <a:pt x="125" y="171"/>
                </a:cubicBezTo>
                <a:cubicBezTo>
                  <a:pt x="159" y="146"/>
                  <a:pt x="186" y="117"/>
                  <a:pt x="228" y="105"/>
                </a:cubicBezTo>
                <a:cubicBezTo>
                  <a:pt x="249" y="91"/>
                  <a:pt x="273" y="79"/>
                  <a:pt x="298" y="73"/>
                </a:cubicBezTo>
                <a:cubicBezTo>
                  <a:pt x="394" y="11"/>
                  <a:pt x="526" y="10"/>
                  <a:pt x="635" y="2"/>
                </a:cubicBezTo>
                <a:cubicBezTo>
                  <a:pt x="773" y="5"/>
                  <a:pt x="907" y="0"/>
                  <a:pt x="1043" y="18"/>
                </a:cubicBezTo>
                <a:cubicBezTo>
                  <a:pt x="1068" y="27"/>
                  <a:pt x="1093" y="34"/>
                  <a:pt x="1119" y="40"/>
                </a:cubicBezTo>
                <a:cubicBezTo>
                  <a:pt x="1150" y="63"/>
                  <a:pt x="1183" y="68"/>
                  <a:pt x="1217" y="84"/>
                </a:cubicBezTo>
                <a:cubicBezTo>
                  <a:pt x="1257" y="104"/>
                  <a:pt x="1293" y="119"/>
                  <a:pt x="1336" y="132"/>
                </a:cubicBezTo>
                <a:cubicBezTo>
                  <a:pt x="1370" y="142"/>
                  <a:pt x="1410" y="165"/>
                  <a:pt x="1445" y="165"/>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2109" name="Freeform 2109">
            <a:extLst>
              <a:ext uri="{FF2B5EF4-FFF2-40B4-BE49-F238E27FC236}">
                <a16:creationId xmlns:a16="http://schemas.microsoft.com/office/drawing/2014/main" id="{FA728D09-E1DC-47B7-8D04-999E85B1ADD6}"/>
              </a:ext>
            </a:extLst>
          </p:cNvPr>
          <p:cNvSpPr>
            <a:spLocks/>
          </p:cNvSpPr>
          <p:nvPr/>
        </p:nvSpPr>
        <p:spPr bwMode="auto">
          <a:xfrm>
            <a:off x="2105025" y="3994150"/>
            <a:ext cx="1733550" cy="449263"/>
          </a:xfrm>
          <a:custGeom>
            <a:avLst/>
            <a:gdLst>
              <a:gd name="T0" fmla="*/ 0 w 1092"/>
              <a:gd name="T1" fmla="*/ 0 h 283"/>
              <a:gd name="T2" fmla="*/ 130 w 1092"/>
              <a:gd name="T3" fmla="*/ 54 h 283"/>
              <a:gd name="T4" fmla="*/ 326 w 1092"/>
              <a:gd name="T5" fmla="*/ 147 h 283"/>
              <a:gd name="T6" fmla="*/ 397 w 1092"/>
              <a:gd name="T7" fmla="*/ 174 h 283"/>
              <a:gd name="T8" fmla="*/ 527 w 1092"/>
              <a:gd name="T9" fmla="*/ 217 h 283"/>
              <a:gd name="T10" fmla="*/ 1092 w 1092"/>
              <a:gd name="T11" fmla="*/ 272 h 283"/>
            </a:gdLst>
            <a:ahLst/>
            <a:cxnLst>
              <a:cxn ang="0">
                <a:pos x="T0" y="T1"/>
              </a:cxn>
              <a:cxn ang="0">
                <a:pos x="T2" y="T3"/>
              </a:cxn>
              <a:cxn ang="0">
                <a:pos x="T4" y="T5"/>
              </a:cxn>
              <a:cxn ang="0">
                <a:pos x="T6" y="T7"/>
              </a:cxn>
              <a:cxn ang="0">
                <a:pos x="T8" y="T9"/>
              </a:cxn>
              <a:cxn ang="0">
                <a:pos x="T10" y="T11"/>
              </a:cxn>
            </a:cxnLst>
            <a:rect l="0" t="0" r="r" b="b"/>
            <a:pathLst>
              <a:path w="1092" h="283">
                <a:moveTo>
                  <a:pt x="0" y="0"/>
                </a:moveTo>
                <a:cubicBezTo>
                  <a:pt x="47" y="9"/>
                  <a:pt x="84" y="40"/>
                  <a:pt x="130" y="54"/>
                </a:cubicBezTo>
                <a:cubicBezTo>
                  <a:pt x="184" y="96"/>
                  <a:pt x="261" y="129"/>
                  <a:pt x="326" y="147"/>
                </a:cubicBezTo>
                <a:cubicBezTo>
                  <a:pt x="348" y="162"/>
                  <a:pt x="373" y="163"/>
                  <a:pt x="397" y="174"/>
                </a:cubicBezTo>
                <a:cubicBezTo>
                  <a:pt x="439" y="193"/>
                  <a:pt x="481" y="209"/>
                  <a:pt x="527" y="217"/>
                </a:cubicBezTo>
                <a:cubicBezTo>
                  <a:pt x="704" y="283"/>
                  <a:pt x="907" y="272"/>
                  <a:pt x="1092" y="272"/>
                </a:cubicBezTo>
              </a:path>
            </a:pathLst>
          </a:custGeom>
          <a:noFill/>
          <a:ln w="3810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2110" name="Oval 2110">
            <a:extLst>
              <a:ext uri="{FF2B5EF4-FFF2-40B4-BE49-F238E27FC236}">
                <a16:creationId xmlns:a16="http://schemas.microsoft.com/office/drawing/2014/main" id="{CBDB546B-C6D7-4066-964A-312160D49CD6}"/>
              </a:ext>
            </a:extLst>
          </p:cNvPr>
          <p:cNvSpPr>
            <a:spLocks noChangeArrowheads="1"/>
          </p:cNvSpPr>
          <p:nvPr/>
        </p:nvSpPr>
        <p:spPr bwMode="auto">
          <a:xfrm>
            <a:off x="4341813" y="3579813"/>
            <a:ext cx="152400" cy="152400"/>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2111" name="Oval 2111">
            <a:extLst>
              <a:ext uri="{FF2B5EF4-FFF2-40B4-BE49-F238E27FC236}">
                <a16:creationId xmlns:a16="http://schemas.microsoft.com/office/drawing/2014/main" id="{472ADDAC-7D0E-4A59-9EF8-547B6A65A7F6}"/>
              </a:ext>
            </a:extLst>
          </p:cNvPr>
          <p:cNvSpPr>
            <a:spLocks noChangeArrowheads="1"/>
          </p:cNvSpPr>
          <p:nvPr/>
        </p:nvSpPr>
        <p:spPr bwMode="auto">
          <a:xfrm>
            <a:off x="3844925" y="3689350"/>
            <a:ext cx="152400" cy="152400"/>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2112" name="Oval 2112">
            <a:extLst>
              <a:ext uri="{FF2B5EF4-FFF2-40B4-BE49-F238E27FC236}">
                <a16:creationId xmlns:a16="http://schemas.microsoft.com/office/drawing/2014/main" id="{9D82ED85-EF27-415F-A45B-603580B326BF}"/>
              </a:ext>
            </a:extLst>
          </p:cNvPr>
          <p:cNvSpPr>
            <a:spLocks noChangeArrowheads="1"/>
          </p:cNvSpPr>
          <p:nvPr/>
        </p:nvSpPr>
        <p:spPr bwMode="auto">
          <a:xfrm>
            <a:off x="3833813" y="4384675"/>
            <a:ext cx="152400" cy="152400"/>
          </a:xfrm>
          <a:prstGeom prst="ellipse">
            <a:avLst/>
          </a:prstGeom>
          <a:noFill/>
          <a:ln w="38100">
            <a:solidFill>
              <a:srgbClr val="00CC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2113" name="AutoShape 2113">
            <a:extLst>
              <a:ext uri="{FF2B5EF4-FFF2-40B4-BE49-F238E27FC236}">
                <a16:creationId xmlns:a16="http://schemas.microsoft.com/office/drawing/2014/main" id="{00167E7B-8A87-46CF-828C-4273536AAD3A}"/>
              </a:ext>
            </a:extLst>
          </p:cNvPr>
          <p:cNvSpPr>
            <a:spLocks noChangeArrowheads="1"/>
          </p:cNvSpPr>
          <p:nvPr/>
        </p:nvSpPr>
        <p:spPr bwMode="auto">
          <a:xfrm>
            <a:off x="4441825" y="6097588"/>
            <a:ext cx="1758950" cy="381000"/>
          </a:xfrm>
          <a:prstGeom prst="wedgeRectCallout">
            <a:avLst>
              <a:gd name="adj1" fmla="val 64713"/>
              <a:gd name="adj2" fmla="val -86250"/>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Linear SVM</a:t>
            </a:r>
          </a:p>
        </p:txBody>
      </p:sp>
    </p:spTree>
  </p:cSld>
  <p:clrMapOvr>
    <a:masterClrMapping/>
  </p:clrMapOvr>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50000"/>
          </a:spcBef>
          <a:spcAft>
            <a:spcPct val="0"/>
          </a:spcAft>
          <a:buClr>
            <a:schemeClr val="tx1"/>
          </a:buClr>
          <a:buSzTx/>
          <a:buFontTx/>
          <a:buNone/>
          <a:tabLst/>
          <a:defRPr kumimoji="0" lang="en-US" altLang="en-US" sz="20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50000"/>
          </a:spcBef>
          <a:spcAft>
            <a:spcPct val="0"/>
          </a:spcAft>
          <a:buClr>
            <a:schemeClr val="tx1"/>
          </a:buClr>
          <a:buSzTx/>
          <a:buFontTx/>
          <a:buNone/>
          <a:tabLst/>
          <a:defRPr kumimoji="0" lang="en-US" altLang="en-US" sz="20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10001</TotalTime>
  <Words>5885</Words>
  <Application>Microsoft Office PowerPoint</Application>
  <PresentationFormat>On-screen Show (4:3)</PresentationFormat>
  <Paragraphs>799</Paragraphs>
  <Slides>65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1" baseType="lpstr">
      <vt:lpstr>Tahoma</vt:lpstr>
      <vt:lpstr>Wingdings</vt:lpstr>
      <vt:lpstr>Symbol</vt:lpstr>
      <vt:lpstr>Math1</vt:lpstr>
      <vt:lpstr>Blends</vt:lpstr>
      <vt:lpstr>Microsoft Equation 3.0</vt:lpstr>
      <vt:lpstr>Support Vector Machines </vt:lpstr>
      <vt:lpstr> Linear Classifiers</vt:lpstr>
      <vt:lpstr> Linear Classifiers</vt:lpstr>
      <vt:lpstr> Linear Classifiers</vt:lpstr>
      <vt:lpstr> Linear Classifiers</vt:lpstr>
      <vt:lpstr> Linear Classifiers</vt:lpstr>
      <vt:lpstr>Classifier Margin</vt:lpstr>
      <vt:lpstr>Maximum Margin</vt:lpstr>
      <vt:lpstr>Maximum Margin</vt:lpstr>
      <vt:lpstr>Why Maximum Margin?</vt:lpstr>
      <vt:lpstr>Specifying a line and margin</vt:lpstr>
      <vt:lpstr>Specifying a line and margin</vt:lpstr>
      <vt:lpstr>Computing the margin width</vt:lpstr>
      <vt:lpstr>Computing the margin width</vt:lpstr>
      <vt:lpstr>Computing the margin width</vt:lpstr>
      <vt:lpstr>Computing the margin width</vt:lpstr>
      <vt:lpstr>Computing the margin width</vt:lpstr>
      <vt:lpstr>Computing the margin width</vt:lpstr>
      <vt:lpstr>Computing the margin width</vt:lpstr>
      <vt:lpstr>Computing the margin width</vt:lpstr>
      <vt:lpstr>Learning the Maximum Margin Classifier</vt:lpstr>
      <vt:lpstr>Learning via Quadratic Programming</vt:lpstr>
      <vt:lpstr>Quadratic Programming</vt:lpstr>
      <vt:lpstr>Quadratic Programming</vt:lpstr>
      <vt:lpstr>Learning the Maximum Margin Classifier</vt:lpstr>
      <vt:lpstr>Learning the Maximum Margin Classifier</vt:lpstr>
      <vt:lpstr>Uh-oh!</vt:lpstr>
      <vt:lpstr>Uh-oh!</vt:lpstr>
      <vt:lpstr>Uh-oh!</vt:lpstr>
      <vt:lpstr>Uh-oh!</vt:lpstr>
      <vt:lpstr>Uh-oh!</vt:lpstr>
      <vt:lpstr>Learning Maximum Margin with Noise</vt:lpstr>
      <vt:lpstr>Learning Maximum Margin with Noise</vt:lpstr>
      <vt:lpstr>Learning Maximum Margin with Noise</vt:lpstr>
      <vt:lpstr>Learning Maximum Margin with Noise</vt:lpstr>
      <vt:lpstr>Learning Maximum Margin with Noise</vt:lpstr>
      <vt:lpstr>An Equivalent QP</vt:lpstr>
      <vt:lpstr>An Equivalent QP</vt:lpstr>
      <vt:lpstr>An Equivalent QP</vt:lpstr>
      <vt:lpstr>Suppose we’re in 1-dimension</vt:lpstr>
      <vt:lpstr>Suppose we’re in 1-dimension</vt:lpstr>
      <vt:lpstr>Harder 1-dimensional dataset</vt:lpstr>
      <vt:lpstr>Harder 1-dimensional dataset</vt:lpstr>
      <vt:lpstr>Harder 1-dimensional dataset</vt:lpstr>
      <vt:lpstr>Common SVM basis functions</vt:lpstr>
      <vt:lpstr>Quadratic Basis Functions</vt:lpstr>
      <vt:lpstr>QP with basis functions</vt:lpstr>
      <vt:lpstr>QP with basis functions</vt:lpstr>
      <vt:lpstr>Quadratic Dot Products</vt:lpstr>
      <vt:lpstr>Quadratic Dot Products</vt:lpstr>
      <vt:lpstr>Quadratic Dot Products</vt:lpstr>
      <vt:lpstr>QP with Quadratic basis functions</vt:lpstr>
      <vt:lpstr>Higher Order Polynomials</vt:lpstr>
      <vt:lpstr>QP with Quintic basis functions</vt:lpstr>
      <vt:lpstr>QP with Quintic basis functions</vt:lpstr>
      <vt:lpstr>QP with Quintic basis functions</vt:lpstr>
      <vt:lpstr>QP with Quintic basis functions</vt:lpstr>
      <vt:lpstr>QP with Quintic basis functions</vt:lpstr>
      <vt:lpstr>QP with Quintic basis functions</vt:lpstr>
      <vt:lpstr>SVM Kernel Functions</vt:lpstr>
      <vt:lpstr>VC-dimension of an SVM</vt:lpstr>
      <vt:lpstr>SVM Performance</vt:lpstr>
      <vt:lpstr>Doing multi-class classification</vt:lpstr>
      <vt:lpstr>References</vt:lpstr>
      <vt:lpstr>What You Should Know</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awm</dc:creator>
  <cp:lastModifiedBy>yu liang</cp:lastModifiedBy>
  <cp:revision>332</cp:revision>
  <cp:lastPrinted>1601-01-01T00:00:00Z</cp:lastPrinted>
  <dcterms:created xsi:type="dcterms:W3CDTF">2001-07-26T22:52:10Z</dcterms:created>
  <dcterms:modified xsi:type="dcterms:W3CDTF">2020-02-06T14:19:24Z</dcterms:modified>
</cp:coreProperties>
</file>