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61" r:id="rId3"/>
    <p:sldId id="259" r:id="rId4"/>
    <p:sldId id="260" r:id="rId5"/>
    <p:sldId id="261" r:id="rId6"/>
    <p:sldId id="262" r:id="rId7"/>
    <p:sldId id="3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59" r:id="rId23"/>
    <p:sldId id="35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2898" y="1838299"/>
            <a:ext cx="49820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34716" y="4693239"/>
            <a:ext cx="1433195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5644" y="4693229"/>
            <a:ext cx="1432559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0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2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0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281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34716" y="4693239"/>
            <a:ext cx="1433195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5644" y="4693229"/>
            <a:ext cx="1432559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65865" y="1161978"/>
            <a:ext cx="2424429" cy="279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634716" y="4693239"/>
            <a:ext cx="1433195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105644" y="4693229"/>
            <a:ext cx="1432559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7634716" y="4693239"/>
            <a:ext cx="1433195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105644" y="4693229"/>
            <a:ext cx="1432559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634716" y="4693239"/>
            <a:ext cx="1433195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105644" y="4693229"/>
            <a:ext cx="1432559" cy="281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50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22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8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2898" y="1838299"/>
            <a:ext cx="49820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152" y="997681"/>
            <a:ext cx="7725694" cy="220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7EF0-1CC0-4BBC-858E-848A76D19206}" type="datetimeFigureOut">
              <a:rPr lang="zh-TW" altLang="en-US" smtClean="0"/>
              <a:t>2020/2/26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4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3.jp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34.pn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3.jp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34.png"/><Relationship Id="rId9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5.pn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36.jpg"/><Relationship Id="rId9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6.jp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35.pn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7.jp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38.png"/><Relationship Id="rId9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8.pn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37.jpg"/><Relationship Id="rId9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29.jpg"/><Relationship Id="rId12" Type="http://schemas.openxmlformats.org/officeDocument/2006/relationships/image" Target="../media/image4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41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40.jpg"/><Relationship Id="rId9" Type="http://schemas.openxmlformats.org/officeDocument/2006/relationships/image" Target="../media/image31.jp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43.png"/><Relationship Id="rId3" Type="http://schemas.openxmlformats.org/officeDocument/2006/relationships/image" Target="../media/image41.jpg"/><Relationship Id="rId7" Type="http://schemas.openxmlformats.org/officeDocument/2006/relationships/image" Target="../media/image26.jpg"/><Relationship Id="rId12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31.jpg"/><Relationship Id="rId5" Type="http://schemas.openxmlformats.org/officeDocument/2006/relationships/image" Target="../media/image40.jpg"/><Relationship Id="rId10" Type="http://schemas.openxmlformats.org/officeDocument/2006/relationships/image" Target="../media/image30.jpg"/><Relationship Id="rId4" Type="http://schemas.openxmlformats.org/officeDocument/2006/relationships/image" Target="../media/image39.png"/><Relationship Id="rId9" Type="http://schemas.openxmlformats.org/officeDocument/2006/relationships/image" Target="../media/image29.jp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29.jpg"/><Relationship Id="rId12" Type="http://schemas.openxmlformats.org/officeDocument/2006/relationships/image" Target="../media/image4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41.jpg"/><Relationship Id="rId5" Type="http://schemas.openxmlformats.org/officeDocument/2006/relationships/image" Target="../media/image26.jpg"/><Relationship Id="rId10" Type="http://schemas.openxmlformats.org/officeDocument/2006/relationships/image" Target="../media/image32.jpg"/><Relationship Id="rId4" Type="http://schemas.openxmlformats.org/officeDocument/2006/relationships/image" Target="../media/image46.jpg"/><Relationship Id="rId9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28.jpg"/><Relationship Id="rId12" Type="http://schemas.openxmlformats.org/officeDocument/2006/relationships/image" Target="../media/image4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2.jpg"/><Relationship Id="rId5" Type="http://schemas.openxmlformats.org/officeDocument/2006/relationships/image" Target="../media/image41.jpg"/><Relationship Id="rId10" Type="http://schemas.openxmlformats.org/officeDocument/2006/relationships/image" Target="../media/image31.jpg"/><Relationship Id="rId4" Type="http://schemas.openxmlformats.org/officeDocument/2006/relationships/image" Target="../media/image46.jpg"/><Relationship Id="rId9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png"/><Relationship Id="rId9" Type="http://schemas.openxmlformats.org/officeDocument/2006/relationships/image" Target="../media/image5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11" Type="http://schemas.openxmlformats.org/officeDocument/2006/relationships/image" Target="../media/image56.jpg"/><Relationship Id="rId5" Type="http://schemas.openxmlformats.org/officeDocument/2006/relationships/image" Target="../media/image50.jp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11" Type="http://schemas.openxmlformats.org/officeDocument/2006/relationships/image" Target="../media/image54.jpg"/><Relationship Id="rId5" Type="http://schemas.openxmlformats.org/officeDocument/2006/relationships/image" Target="../media/image50.jpg"/><Relationship Id="rId10" Type="http://schemas.openxmlformats.org/officeDocument/2006/relationships/image" Target="../media/image53.jpg"/><Relationship Id="rId4" Type="http://schemas.openxmlformats.org/officeDocument/2006/relationships/image" Target="../media/image49.png"/><Relationship Id="rId9" Type="http://schemas.openxmlformats.org/officeDocument/2006/relationships/image" Target="../media/image56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11" Type="http://schemas.openxmlformats.org/officeDocument/2006/relationships/image" Target="../media/image54.jpg"/><Relationship Id="rId5" Type="http://schemas.openxmlformats.org/officeDocument/2006/relationships/image" Target="../media/image50.jpg"/><Relationship Id="rId15" Type="http://schemas.openxmlformats.org/officeDocument/2006/relationships/image" Target="../media/image60.png"/><Relationship Id="rId10" Type="http://schemas.openxmlformats.org/officeDocument/2006/relationships/image" Target="../media/image53.jpg"/><Relationship Id="rId4" Type="http://schemas.openxmlformats.org/officeDocument/2006/relationships/image" Target="../media/image49.png"/><Relationship Id="rId9" Type="http://schemas.openxmlformats.org/officeDocument/2006/relationships/image" Target="../media/image56.jpg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11" Type="http://schemas.openxmlformats.org/officeDocument/2006/relationships/image" Target="../media/image54.jpg"/><Relationship Id="rId5" Type="http://schemas.openxmlformats.org/officeDocument/2006/relationships/image" Target="../media/image50.jpg"/><Relationship Id="rId15" Type="http://schemas.openxmlformats.org/officeDocument/2006/relationships/image" Target="../media/image60.png"/><Relationship Id="rId10" Type="http://schemas.openxmlformats.org/officeDocument/2006/relationships/image" Target="../media/image53.jpg"/><Relationship Id="rId4" Type="http://schemas.openxmlformats.org/officeDocument/2006/relationships/image" Target="../media/image49.png"/><Relationship Id="rId9" Type="http://schemas.openxmlformats.org/officeDocument/2006/relationships/image" Target="../media/image56.jpg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6.jpg"/><Relationship Id="rId7" Type="http://schemas.openxmlformats.org/officeDocument/2006/relationships/hyperlink" Target="http://www.publicdomainpictures.net/view-image.php?image=139314&amp;amp;picture=walking-ma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publicdomain/zero/1.0/" TargetMode="External"/><Relationship Id="rId5" Type="http://schemas.openxmlformats.org/officeDocument/2006/relationships/hyperlink" Target="http://maxpixel.freegreatpicture.com/Mountains-Valleys-Landscape-Hills-Grass-Green-699369" TargetMode="Externa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jpg"/><Relationship Id="rId4" Type="http://schemas.openxmlformats.org/officeDocument/2006/relationships/image" Target="../media/image6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2.jpg"/><Relationship Id="rId7" Type="http://schemas.openxmlformats.org/officeDocument/2006/relationships/image" Target="../media/image43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8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70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8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13" Type="http://schemas.openxmlformats.org/officeDocument/2006/relationships/image" Target="../media/image78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12" Type="http://schemas.openxmlformats.org/officeDocument/2006/relationships/image" Target="../media/image7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jpg"/><Relationship Id="rId11" Type="http://schemas.openxmlformats.org/officeDocument/2006/relationships/image" Target="../media/image56.jpg"/><Relationship Id="rId5" Type="http://schemas.openxmlformats.org/officeDocument/2006/relationships/image" Target="../media/image50.jpg"/><Relationship Id="rId10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4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5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9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6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9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Relationship Id="rId14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6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Relationship Id="rId1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6.png"/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9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9.png"/><Relationship Id="rId1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6.png"/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9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9.png"/><Relationship Id="rId1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02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10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8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Relationship Id="rId1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12" Type="http://schemas.openxmlformats.org/officeDocument/2006/relationships/image" Target="../media/image103.png"/><Relationship Id="rId17" Type="http://schemas.openxmlformats.org/officeDocument/2006/relationships/image" Target="../media/image98.png"/><Relationship Id="rId2" Type="http://schemas.openxmlformats.org/officeDocument/2006/relationships/image" Target="../media/image80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100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Relationship Id="rId14" Type="http://schemas.openxmlformats.org/officeDocument/2006/relationships/image" Target="../media/image10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BVLC/caffe/blob/master/LICENSE" TargetMode="External"/><Relationship Id="rId4" Type="http://schemas.openxmlformats.org/officeDocument/2006/relationships/hyperlink" Target="https://github.com/BVLC/caffe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VLC/caffe/blob/master/LICENSE" TargetMode="External"/><Relationship Id="rId5" Type="http://schemas.openxmlformats.org/officeDocument/2006/relationships/hyperlink" Target="https://github.com/BVLC/caffe" TargetMode="External"/><Relationship Id="rId4" Type="http://schemas.openxmlformats.org/officeDocument/2006/relationships/image" Target="../media/image113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g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bobolas/3822222947" TargetMode="External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fbobola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us/" TargetMode="External"/><Relationship Id="rId2" Type="http://schemas.openxmlformats.org/officeDocument/2006/relationships/hyperlink" Target="https://thenounproject.com/term/neuron/21410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neuron/214105/" TargetMode="External"/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hyperlink" Target="https://creativecommons.org/licenses/by/3.0/us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7" Type="http://schemas.openxmlformats.org/officeDocument/2006/relationships/image" Target="../media/image125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/3.0/us/" TargetMode="External"/><Relationship Id="rId5" Type="http://schemas.openxmlformats.org/officeDocument/2006/relationships/hyperlink" Target="https://thenounproject.com/term/neuron/214105/" TargetMode="External"/><Relationship Id="rId4" Type="http://schemas.openxmlformats.org/officeDocument/2006/relationships/image" Target="../media/image128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hyperlink" Target="https://creativecommons.org/licenses/by/3.0/us/" TargetMode="External"/><Relationship Id="rId4" Type="http://schemas.openxmlformats.org/officeDocument/2006/relationships/hyperlink" Target="https://thenounproject.com/term/neuron/214105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jp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jp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4.png"/><Relationship Id="rId11" Type="http://schemas.openxmlformats.org/officeDocument/2006/relationships/image" Target="../media/image139.jpg"/><Relationship Id="rId5" Type="http://schemas.openxmlformats.org/officeDocument/2006/relationships/image" Target="../media/image133.png"/><Relationship Id="rId10" Type="http://schemas.openxmlformats.org/officeDocument/2006/relationships/image" Target="../media/image138.jpg"/><Relationship Id="rId4" Type="http://schemas.openxmlformats.org/officeDocument/2006/relationships/image" Target="../media/image132.png"/><Relationship Id="rId9" Type="http://schemas.openxmlformats.org/officeDocument/2006/relationships/image" Target="../media/image137.jp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g"/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5B0-20AA-4DCC-8FC5-8B7645422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790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CPSC 4430/5440: Machine Learning</a:t>
            </a:r>
            <a:br>
              <a:rPr lang="en-US" sz="3600" dirty="0"/>
            </a:br>
            <a:br>
              <a:rPr lang="en-US" dirty="0"/>
            </a:br>
            <a:r>
              <a:rPr lang="en-US"/>
              <a:t>Lesson D01: </a:t>
            </a:r>
            <a:r>
              <a:rPr lang="en-US" dirty="0"/>
              <a:t>Backward Propagation of Computational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7DCE4-CB64-44CA-BB35-6C1F92FD8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41822"/>
          </a:xfrm>
        </p:spPr>
        <p:txBody>
          <a:bodyPr/>
          <a:lstStyle/>
          <a:p>
            <a:r>
              <a:rPr lang="en-US" dirty="0"/>
              <a:t>Derived from Fei-Fei Li (Stanford Univ)</a:t>
            </a:r>
          </a:p>
        </p:txBody>
      </p:sp>
    </p:spTree>
    <p:extLst>
      <p:ext uri="{BB962C8B-B14F-4D97-AF65-F5344CB8AC3E}">
        <p14:creationId xmlns:p14="http://schemas.microsoft.com/office/powerpoint/2010/main" val="15965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0558" y="1399922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2040" y="2011920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DBA74C-576C-40C6-89B5-684DC25FCD2A}"/>
              </a:ext>
            </a:extLst>
          </p:cNvPr>
          <p:cNvSpPr/>
          <p:nvPr/>
        </p:nvSpPr>
        <p:spPr>
          <a:xfrm flipH="1">
            <a:off x="6053847" y="2388870"/>
            <a:ext cx="1891863" cy="387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Pass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0558" y="1399922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2040" y="2011920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2633" y="2436120"/>
            <a:ext cx="346946" cy="590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3108" y="2426595"/>
            <a:ext cx="366395" cy="609600"/>
          </a:xfrm>
          <a:custGeom>
            <a:avLst/>
            <a:gdLst/>
            <a:ahLst/>
            <a:cxnLst/>
            <a:rect l="l" t="t" r="r" b="b"/>
            <a:pathLst>
              <a:path w="366395" h="609600">
                <a:moveTo>
                  <a:pt x="0" y="0"/>
                </a:moveTo>
                <a:lnTo>
                  <a:pt x="365999" y="0"/>
                </a:lnTo>
                <a:lnTo>
                  <a:pt x="365999" y="609598"/>
                </a:lnTo>
                <a:lnTo>
                  <a:pt x="0" y="609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6107" y="1773908"/>
            <a:ext cx="173355" cy="662305"/>
          </a:xfrm>
          <a:custGeom>
            <a:avLst/>
            <a:gdLst/>
            <a:ahLst/>
            <a:cxnLst/>
            <a:rect l="l" t="t" r="r" b="b"/>
            <a:pathLst>
              <a:path w="173354" h="662305">
                <a:moveTo>
                  <a:pt x="0" y="662211"/>
                </a:moveTo>
                <a:lnTo>
                  <a:pt x="172999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9132" y="1680741"/>
            <a:ext cx="79949" cy="110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040" y="2011920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82633" y="2436120"/>
            <a:ext cx="346946" cy="590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3108" y="2426595"/>
            <a:ext cx="366395" cy="609600"/>
          </a:xfrm>
          <a:custGeom>
            <a:avLst/>
            <a:gdLst/>
            <a:ahLst/>
            <a:cxnLst/>
            <a:rect l="l" t="t" r="r" b="b"/>
            <a:pathLst>
              <a:path w="366395" h="609600">
                <a:moveTo>
                  <a:pt x="0" y="0"/>
                </a:moveTo>
                <a:lnTo>
                  <a:pt x="365999" y="0"/>
                </a:lnTo>
                <a:lnTo>
                  <a:pt x="365999" y="609598"/>
                </a:lnTo>
                <a:lnTo>
                  <a:pt x="0" y="609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6107" y="1773908"/>
            <a:ext cx="173355" cy="662305"/>
          </a:xfrm>
          <a:custGeom>
            <a:avLst/>
            <a:gdLst/>
            <a:ahLst/>
            <a:cxnLst/>
            <a:rect l="l" t="t" r="r" b="b"/>
            <a:pathLst>
              <a:path w="173354" h="662305">
                <a:moveTo>
                  <a:pt x="0" y="662211"/>
                </a:moveTo>
                <a:lnTo>
                  <a:pt x="172999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89132" y="1680741"/>
            <a:ext cx="79949" cy="110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040" y="2011920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1564" y="2087620"/>
            <a:ext cx="3044825" cy="348615"/>
          </a:xfrm>
          <a:custGeom>
            <a:avLst/>
            <a:gdLst/>
            <a:ahLst/>
            <a:cxnLst/>
            <a:rect l="l" t="t" r="r" b="b"/>
            <a:pathLst>
              <a:path w="3044825" h="348614">
                <a:moveTo>
                  <a:pt x="3044543" y="34849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6164" y="2046833"/>
            <a:ext cx="108499" cy="81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8007" y="2444225"/>
            <a:ext cx="423136" cy="619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8482" y="2434700"/>
            <a:ext cx="485775" cy="638810"/>
          </a:xfrm>
          <a:custGeom>
            <a:avLst/>
            <a:gdLst/>
            <a:ahLst/>
            <a:cxnLst/>
            <a:rect l="l" t="t" r="r" b="b"/>
            <a:pathLst>
              <a:path w="485775" h="638810">
                <a:moveTo>
                  <a:pt x="0" y="0"/>
                </a:moveTo>
                <a:lnTo>
                  <a:pt x="485374" y="0"/>
                </a:lnTo>
                <a:lnTo>
                  <a:pt x="485374" y="638243"/>
                </a:lnTo>
                <a:lnTo>
                  <a:pt x="0" y="63824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8007" y="2444225"/>
            <a:ext cx="423136" cy="61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68482" y="2434700"/>
            <a:ext cx="485775" cy="638810"/>
          </a:xfrm>
          <a:custGeom>
            <a:avLst/>
            <a:gdLst/>
            <a:ahLst/>
            <a:cxnLst/>
            <a:rect l="l" t="t" r="r" b="b"/>
            <a:pathLst>
              <a:path w="485775" h="638810">
                <a:moveTo>
                  <a:pt x="0" y="0"/>
                </a:moveTo>
                <a:lnTo>
                  <a:pt x="485374" y="0"/>
                </a:lnTo>
                <a:lnTo>
                  <a:pt x="485374" y="638243"/>
                </a:lnTo>
                <a:lnTo>
                  <a:pt x="0" y="63824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1564" y="2087620"/>
            <a:ext cx="3044825" cy="348615"/>
          </a:xfrm>
          <a:custGeom>
            <a:avLst/>
            <a:gdLst/>
            <a:ahLst/>
            <a:cxnLst/>
            <a:rect l="l" t="t" r="r" b="b"/>
            <a:pathLst>
              <a:path w="3044825" h="348614">
                <a:moveTo>
                  <a:pt x="3044543" y="34849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6164" y="2046833"/>
            <a:ext cx="108499" cy="8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1108" y="2436120"/>
            <a:ext cx="457198" cy="742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1583" y="2426595"/>
            <a:ext cx="476250" cy="762000"/>
          </a:xfrm>
          <a:custGeom>
            <a:avLst/>
            <a:gdLst/>
            <a:ahLst/>
            <a:cxnLst/>
            <a:rect l="l" t="t" r="r" b="b"/>
            <a:pathLst>
              <a:path w="476250" h="762000">
                <a:moveTo>
                  <a:pt x="0" y="0"/>
                </a:moveTo>
                <a:lnTo>
                  <a:pt x="476249" y="0"/>
                </a:lnTo>
                <a:lnTo>
                  <a:pt x="476249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5335" y="1176935"/>
            <a:ext cx="1421130" cy="1259205"/>
          </a:xfrm>
          <a:custGeom>
            <a:avLst/>
            <a:gdLst/>
            <a:ahLst/>
            <a:cxnLst/>
            <a:rect l="l" t="t" r="r" b="b"/>
            <a:pathLst>
              <a:path w="1421129" h="1259205">
                <a:moveTo>
                  <a:pt x="1420772" y="1259184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1110" y="1110070"/>
            <a:ext cx="104624" cy="99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5335" y="1176935"/>
            <a:ext cx="1421130" cy="1259205"/>
          </a:xfrm>
          <a:custGeom>
            <a:avLst/>
            <a:gdLst/>
            <a:ahLst/>
            <a:cxnLst/>
            <a:rect l="l" t="t" r="r" b="b"/>
            <a:pathLst>
              <a:path w="1421129" h="1259205">
                <a:moveTo>
                  <a:pt x="1420772" y="1259184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1110" y="1110070"/>
            <a:ext cx="104624" cy="99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1108" y="2436120"/>
            <a:ext cx="457198" cy="742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1583" y="2426595"/>
            <a:ext cx="476250" cy="762000"/>
          </a:xfrm>
          <a:custGeom>
            <a:avLst/>
            <a:gdLst/>
            <a:ahLst/>
            <a:cxnLst/>
            <a:rect l="l" t="t" r="r" b="b"/>
            <a:pathLst>
              <a:path w="476250" h="762000">
                <a:moveTo>
                  <a:pt x="0" y="0"/>
                </a:moveTo>
                <a:lnTo>
                  <a:pt x="476249" y="0"/>
                </a:lnTo>
                <a:lnTo>
                  <a:pt x="476249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9499" y="3739170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214" y="1382272"/>
            <a:ext cx="3197860" cy="1054100"/>
          </a:xfrm>
          <a:custGeom>
            <a:avLst/>
            <a:gdLst/>
            <a:ahLst/>
            <a:cxnLst/>
            <a:rect l="l" t="t" r="r" b="b"/>
            <a:pathLst>
              <a:path w="3197859" h="1054100">
                <a:moveTo>
                  <a:pt x="3197743" y="1053822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589" y="1342862"/>
            <a:ext cx="110999" cy="78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1858" y="2436120"/>
            <a:ext cx="457199" cy="619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2333" y="2426595"/>
            <a:ext cx="476250" cy="638810"/>
          </a:xfrm>
          <a:custGeom>
            <a:avLst/>
            <a:gdLst/>
            <a:ahLst/>
            <a:cxnLst/>
            <a:rect l="l" t="t" r="r" b="b"/>
            <a:pathLst>
              <a:path w="476250" h="638810">
                <a:moveTo>
                  <a:pt x="0" y="0"/>
                </a:moveTo>
                <a:lnTo>
                  <a:pt x="476249" y="0"/>
                </a:lnTo>
                <a:lnTo>
                  <a:pt x="476249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5455614" y="3147443"/>
            <a:ext cx="1956895" cy="7471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6088" y="3137918"/>
            <a:ext cx="1976120" cy="766445"/>
          </a:xfrm>
          <a:custGeom>
            <a:avLst/>
            <a:gdLst/>
            <a:ahLst/>
            <a:cxnLst/>
            <a:rect l="l" t="t" r="r" b="b"/>
            <a:pathLst>
              <a:path w="1976120" h="766445">
                <a:moveTo>
                  <a:pt x="0" y="0"/>
                </a:moveTo>
                <a:lnTo>
                  <a:pt x="1975946" y="0"/>
                </a:lnTo>
                <a:lnTo>
                  <a:pt x="1975946" y="766223"/>
                </a:lnTo>
                <a:lnTo>
                  <a:pt x="0" y="766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15563" y="273135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Chain</a:t>
            </a:r>
            <a:r>
              <a:rPr sz="24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rule: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0314" y="3171368"/>
            <a:ext cx="504448" cy="683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0085" y="3185918"/>
            <a:ext cx="504448" cy="6831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0374" y="3931929"/>
            <a:ext cx="181324" cy="13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1298" y="3966729"/>
            <a:ext cx="84624" cy="1291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9499" y="3768043"/>
            <a:ext cx="8191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2753" y="4042470"/>
            <a:ext cx="795655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78600" y="4042470"/>
            <a:ext cx="668020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614" y="3147443"/>
            <a:ext cx="1956895" cy="747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6088" y="3137918"/>
            <a:ext cx="1976120" cy="766445"/>
          </a:xfrm>
          <a:custGeom>
            <a:avLst/>
            <a:gdLst/>
            <a:ahLst/>
            <a:cxnLst/>
            <a:rect l="l" t="t" r="r" b="b"/>
            <a:pathLst>
              <a:path w="1976120" h="766445">
                <a:moveTo>
                  <a:pt x="0" y="0"/>
                </a:moveTo>
                <a:lnTo>
                  <a:pt x="1975946" y="0"/>
                </a:lnTo>
                <a:lnTo>
                  <a:pt x="1975946" y="766223"/>
                </a:lnTo>
                <a:lnTo>
                  <a:pt x="0" y="766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5563" y="273135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Chain</a:t>
            </a:r>
            <a:r>
              <a:rPr sz="24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rule: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14" y="1382272"/>
            <a:ext cx="3197860" cy="1054100"/>
          </a:xfrm>
          <a:custGeom>
            <a:avLst/>
            <a:gdLst/>
            <a:ahLst/>
            <a:cxnLst/>
            <a:rect l="l" t="t" r="r" b="b"/>
            <a:pathLst>
              <a:path w="3197859" h="1054100">
                <a:moveTo>
                  <a:pt x="3197743" y="1053822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589" y="1342862"/>
            <a:ext cx="110999" cy="78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1858" y="2436120"/>
            <a:ext cx="457199" cy="619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2333" y="2426595"/>
            <a:ext cx="476250" cy="638810"/>
          </a:xfrm>
          <a:custGeom>
            <a:avLst/>
            <a:gdLst/>
            <a:ahLst/>
            <a:cxnLst/>
            <a:rect l="l" t="t" r="r" b="b"/>
            <a:pathLst>
              <a:path w="476250" h="638810">
                <a:moveTo>
                  <a:pt x="0" y="0"/>
                </a:moveTo>
                <a:lnTo>
                  <a:pt x="476249" y="0"/>
                </a:lnTo>
                <a:lnTo>
                  <a:pt x="476249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0314" y="3171368"/>
            <a:ext cx="504448" cy="683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0085" y="3185918"/>
            <a:ext cx="504448" cy="683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6460374" y="3931929"/>
            <a:ext cx="181324" cy="13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1298" y="3966729"/>
            <a:ext cx="84624" cy="1291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9499" y="3768043"/>
            <a:ext cx="8191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2753" y="4042470"/>
            <a:ext cx="795655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8600" y="4042470"/>
            <a:ext cx="668020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7314" y="642551"/>
            <a:ext cx="3279140" cy="1793875"/>
          </a:xfrm>
          <a:custGeom>
            <a:avLst/>
            <a:gdLst/>
            <a:ahLst/>
            <a:cxnLst/>
            <a:rect l="l" t="t" r="r" b="b"/>
            <a:pathLst>
              <a:path w="3279140" h="1793875">
                <a:moveTo>
                  <a:pt x="3278618" y="179344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1939" y="591538"/>
            <a:ext cx="109999" cy="88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2683" y="2435995"/>
            <a:ext cx="426474" cy="619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3158" y="2426470"/>
            <a:ext cx="445770" cy="638810"/>
          </a:xfrm>
          <a:custGeom>
            <a:avLst/>
            <a:gdLst/>
            <a:ahLst/>
            <a:cxnLst/>
            <a:rect l="l" t="t" r="r" b="b"/>
            <a:pathLst>
              <a:path w="445770" h="638810">
                <a:moveTo>
                  <a:pt x="0" y="0"/>
                </a:moveTo>
                <a:lnTo>
                  <a:pt x="445524" y="0"/>
                </a:lnTo>
                <a:lnTo>
                  <a:pt x="445524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5455614" y="3155418"/>
            <a:ext cx="1956895" cy="7471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6088" y="3145893"/>
            <a:ext cx="1976120" cy="766445"/>
          </a:xfrm>
          <a:custGeom>
            <a:avLst/>
            <a:gdLst/>
            <a:ahLst/>
            <a:cxnLst/>
            <a:rect l="l" t="t" r="r" b="b"/>
            <a:pathLst>
              <a:path w="1976120" h="766445">
                <a:moveTo>
                  <a:pt x="0" y="0"/>
                </a:moveTo>
                <a:lnTo>
                  <a:pt x="1975946" y="0"/>
                </a:lnTo>
                <a:lnTo>
                  <a:pt x="1975946" y="766223"/>
                </a:lnTo>
                <a:lnTo>
                  <a:pt x="0" y="766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15563" y="273135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Chain</a:t>
            </a:r>
            <a:r>
              <a:rPr sz="24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rule: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6574" y="3931929"/>
            <a:ext cx="181324" cy="13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7497" y="3966729"/>
            <a:ext cx="84624" cy="1291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9499" y="3768043"/>
            <a:ext cx="8191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2753" y="4042470"/>
            <a:ext cx="795655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600" y="4042470"/>
            <a:ext cx="668020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585" y="1633421"/>
            <a:ext cx="4459816" cy="47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17598" y="1073647"/>
            <a:ext cx="2606244" cy="430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7598" y="2236695"/>
            <a:ext cx="3428969" cy="560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99648" y="3329196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2196" y="3354793"/>
            <a:ext cx="867588" cy="393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7434" y="3350043"/>
            <a:ext cx="877569" cy="403225"/>
          </a:xfrm>
          <a:custGeom>
            <a:avLst/>
            <a:gdLst/>
            <a:ahLst/>
            <a:cxnLst/>
            <a:rect l="l" t="t" r="r" b="b"/>
            <a:pathLst>
              <a:path w="877569" h="403225">
                <a:moveTo>
                  <a:pt x="0" y="0"/>
                </a:moveTo>
                <a:lnTo>
                  <a:pt x="877110" y="0"/>
                </a:lnTo>
                <a:lnTo>
                  <a:pt x="877110" y="403124"/>
                </a:lnTo>
                <a:lnTo>
                  <a:pt x="0" y="403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2041" y="1101675"/>
            <a:ext cx="261366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scores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SVM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data loss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05644" y="4693229"/>
            <a:ext cx="13055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4 -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2531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Where we</a:t>
            </a:r>
            <a:r>
              <a:rPr sz="2800" spc="-95" dirty="0"/>
              <a:t> </a:t>
            </a:r>
            <a:r>
              <a:rPr sz="2800" spc="-5" dirty="0"/>
              <a:t>are...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lang="en-US" sz="2000" spc="-5" dirty="0"/>
              <a:t>In class practice</a:t>
            </a:r>
            <a:endParaRPr sz="200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390C9830-241C-4109-8F8D-6C1288E5249A}"/>
              </a:ext>
            </a:extLst>
          </p:cNvPr>
          <p:cNvSpPr/>
          <p:nvPr/>
        </p:nvSpPr>
        <p:spPr>
          <a:xfrm>
            <a:off x="2514600" y="2038350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C6E8B445-3121-4268-8612-68EEDFF0D149}"/>
              </a:ext>
            </a:extLst>
          </p:cNvPr>
          <p:cNvSpPr/>
          <p:nvPr/>
        </p:nvSpPr>
        <p:spPr>
          <a:xfrm>
            <a:off x="2509850" y="2033588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F025DB27-40CA-47A1-9368-0CC42AF6B079}"/>
              </a:ext>
            </a:extLst>
          </p:cNvPr>
          <p:cNvSpPr/>
          <p:nvPr/>
        </p:nvSpPr>
        <p:spPr>
          <a:xfrm>
            <a:off x="2710700" y="2339675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C493E24B-EB0E-4D26-A110-7995D5B536DE}"/>
              </a:ext>
            </a:extLst>
          </p:cNvPr>
          <p:cNvSpPr/>
          <p:nvPr/>
        </p:nvSpPr>
        <p:spPr>
          <a:xfrm>
            <a:off x="2783325" y="3098473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9C659CEB-D718-46FB-B52C-23D41AA397FA}"/>
              </a:ext>
            </a:extLst>
          </p:cNvPr>
          <p:cNvSpPr/>
          <p:nvPr/>
        </p:nvSpPr>
        <p:spPr>
          <a:xfrm>
            <a:off x="4651197" y="2740224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97EB4A43-1D92-4C36-B9F2-1E46D4F6B5A2}"/>
              </a:ext>
            </a:extLst>
          </p:cNvPr>
          <p:cNvSpPr/>
          <p:nvPr/>
        </p:nvSpPr>
        <p:spPr>
          <a:xfrm>
            <a:off x="2710700" y="3895596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73B12B-BA00-46D4-9086-119F32AFA03D}"/>
              </a:ext>
            </a:extLst>
          </p:cNvPr>
          <p:cNvCxnSpPr/>
          <p:nvPr/>
        </p:nvCxnSpPr>
        <p:spPr>
          <a:xfrm flipV="1">
            <a:off x="3571718" y="2740224"/>
            <a:ext cx="390682" cy="115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56350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/>
              <a:t>In classroom Practice</a:t>
            </a:r>
            <a:r>
              <a:rPr sz="2000" spc="-5" dirty="0"/>
              <a:t>:</a:t>
            </a:r>
            <a:r>
              <a:rPr lang="en-US" sz="2000" spc="-5" dirty="0"/>
              <a:t> e = (</a:t>
            </a:r>
            <a:r>
              <a:rPr lang="en-US" sz="2000" spc="-5" dirty="0" err="1"/>
              <a:t>a+b</a:t>
            </a:r>
            <a:r>
              <a:rPr lang="en-US" sz="2000" spc="-5" dirty="0"/>
              <a:t>) * (b+1) </a:t>
            </a:r>
            <a:endParaRPr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1360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7314" y="642551"/>
            <a:ext cx="3279140" cy="1793875"/>
          </a:xfrm>
          <a:custGeom>
            <a:avLst/>
            <a:gdLst/>
            <a:ahLst/>
            <a:cxnLst/>
            <a:rect l="l" t="t" r="r" b="b"/>
            <a:pathLst>
              <a:path w="3279140" h="1793875">
                <a:moveTo>
                  <a:pt x="3278618" y="179344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1939" y="591538"/>
            <a:ext cx="109999" cy="88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2683" y="2435995"/>
            <a:ext cx="426474" cy="619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53158" y="2426470"/>
            <a:ext cx="445770" cy="638810"/>
          </a:xfrm>
          <a:custGeom>
            <a:avLst/>
            <a:gdLst/>
            <a:ahLst/>
            <a:cxnLst/>
            <a:rect l="l" t="t" r="r" b="b"/>
            <a:pathLst>
              <a:path w="445770" h="638810">
                <a:moveTo>
                  <a:pt x="0" y="0"/>
                </a:moveTo>
                <a:lnTo>
                  <a:pt x="445524" y="0"/>
                </a:lnTo>
                <a:lnTo>
                  <a:pt x="445524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614" y="3155418"/>
            <a:ext cx="1956895" cy="747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6088" y="3145893"/>
            <a:ext cx="1976120" cy="766445"/>
          </a:xfrm>
          <a:custGeom>
            <a:avLst/>
            <a:gdLst/>
            <a:ahLst/>
            <a:cxnLst/>
            <a:rect l="l" t="t" r="r" b="b"/>
            <a:pathLst>
              <a:path w="1976120" h="766445">
                <a:moveTo>
                  <a:pt x="0" y="0"/>
                </a:moveTo>
                <a:lnTo>
                  <a:pt x="1975946" y="0"/>
                </a:lnTo>
                <a:lnTo>
                  <a:pt x="1975946" y="766223"/>
                </a:lnTo>
                <a:lnTo>
                  <a:pt x="0" y="766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5563" y="273135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Chain</a:t>
            </a:r>
            <a:r>
              <a:rPr sz="24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rule: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799" y="2726744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299" y="1819171"/>
            <a:ext cx="4166235" cy="785495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386" y="1998346"/>
            <a:ext cx="1409697" cy="390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199" y="2892219"/>
            <a:ext cx="942973" cy="457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6770" y="2825544"/>
            <a:ext cx="2047870" cy="5905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3432" y="1884046"/>
            <a:ext cx="2009758" cy="6191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4796" y="3621417"/>
            <a:ext cx="1565688" cy="6191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536574" y="3931929"/>
            <a:ext cx="181324" cy="13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67497" y="3966729"/>
            <a:ext cx="84624" cy="1291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9499" y="3768043"/>
            <a:ext cx="81915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Want: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72753" y="4042470"/>
            <a:ext cx="795655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600" y="4042470"/>
            <a:ext cx="668020" cy="433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82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3" y="946122"/>
                </a:lnTo>
                <a:lnTo>
                  <a:pt x="3321912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2" y="946122"/>
                </a:lnTo>
                <a:lnTo>
                  <a:pt x="3321911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3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6156" y="1838299"/>
            <a:ext cx="194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173" y="3012744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2973394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470774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321142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24209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201105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233099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223574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061018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051493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1758696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1749171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3" y="946122"/>
                </a:lnTo>
                <a:lnTo>
                  <a:pt x="3321912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2" y="946122"/>
                </a:lnTo>
                <a:lnTo>
                  <a:pt x="3321911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3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</a:p>
        </p:txBody>
      </p:sp>
      <p:sp>
        <p:nvSpPr>
          <p:cNvPr id="5" name="object 5"/>
          <p:cNvSpPr/>
          <p:nvPr/>
        </p:nvSpPr>
        <p:spPr>
          <a:xfrm>
            <a:off x="702173" y="3012744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2973394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470774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321142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24209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201105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233099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223574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061018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051493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1758696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1749171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98743" y="1290434"/>
            <a:ext cx="485773" cy="6381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9243" y="1280909"/>
            <a:ext cx="504825" cy="657225"/>
          </a:xfrm>
          <a:custGeom>
            <a:avLst/>
            <a:gdLst/>
            <a:ahLst/>
            <a:cxnLst/>
            <a:rect l="l" t="t" r="r" b="b"/>
            <a:pathLst>
              <a:path w="504825" h="657225">
                <a:moveTo>
                  <a:pt x="0" y="0"/>
                </a:moveTo>
                <a:lnTo>
                  <a:pt x="504823" y="0"/>
                </a:lnTo>
                <a:lnTo>
                  <a:pt x="504823" y="657223"/>
                </a:lnTo>
                <a:lnTo>
                  <a:pt x="0" y="65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8743" y="2493044"/>
            <a:ext cx="409574" cy="704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9243" y="2483507"/>
            <a:ext cx="428625" cy="723900"/>
          </a:xfrm>
          <a:custGeom>
            <a:avLst/>
            <a:gdLst/>
            <a:ahLst/>
            <a:cxnLst/>
            <a:rect l="l" t="t" r="r" b="b"/>
            <a:pathLst>
              <a:path w="428625" h="723900">
                <a:moveTo>
                  <a:pt x="0" y="0"/>
                </a:moveTo>
                <a:lnTo>
                  <a:pt x="428599" y="0"/>
                </a:lnTo>
                <a:lnTo>
                  <a:pt x="428599" y="723886"/>
                </a:lnTo>
                <a:lnTo>
                  <a:pt x="0" y="72388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8291" y="957553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“local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gradient”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3" y="946122"/>
                </a:lnTo>
                <a:lnTo>
                  <a:pt x="3321912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2" y="946122"/>
                </a:lnTo>
                <a:lnTo>
                  <a:pt x="3321911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3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</a:p>
        </p:txBody>
      </p:sp>
      <p:sp>
        <p:nvSpPr>
          <p:cNvPr id="5" name="object 5"/>
          <p:cNvSpPr/>
          <p:nvPr/>
        </p:nvSpPr>
        <p:spPr>
          <a:xfrm>
            <a:off x="702173" y="3012744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2973394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470774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321142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24209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201105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233099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223574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061018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051493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1758696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1749171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98743" y="1290434"/>
            <a:ext cx="485773" cy="6381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9243" y="1280909"/>
            <a:ext cx="504825" cy="657225"/>
          </a:xfrm>
          <a:custGeom>
            <a:avLst/>
            <a:gdLst/>
            <a:ahLst/>
            <a:cxnLst/>
            <a:rect l="l" t="t" r="r" b="b"/>
            <a:pathLst>
              <a:path w="504825" h="657225">
                <a:moveTo>
                  <a:pt x="0" y="0"/>
                </a:moveTo>
                <a:lnTo>
                  <a:pt x="504823" y="0"/>
                </a:lnTo>
                <a:lnTo>
                  <a:pt x="504823" y="657223"/>
                </a:lnTo>
                <a:lnTo>
                  <a:pt x="0" y="65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8743" y="2493044"/>
            <a:ext cx="409574" cy="704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9243" y="2483507"/>
            <a:ext cx="428625" cy="723900"/>
          </a:xfrm>
          <a:custGeom>
            <a:avLst/>
            <a:gdLst/>
            <a:ahLst/>
            <a:cxnLst/>
            <a:rect l="l" t="t" r="r" b="b"/>
            <a:pathLst>
              <a:path w="428625" h="723900">
                <a:moveTo>
                  <a:pt x="0" y="0"/>
                </a:moveTo>
                <a:lnTo>
                  <a:pt x="428599" y="0"/>
                </a:lnTo>
                <a:lnTo>
                  <a:pt x="428599" y="723886"/>
                </a:lnTo>
                <a:lnTo>
                  <a:pt x="0" y="72388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8291" y="957553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“local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gradient”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5386" y="2433620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2111695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9412" y="2392630"/>
            <a:ext cx="105499" cy="819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4960" y="2555194"/>
            <a:ext cx="514348" cy="676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5460" y="2545669"/>
            <a:ext cx="533400" cy="695325"/>
          </a:xfrm>
          <a:custGeom>
            <a:avLst/>
            <a:gdLst/>
            <a:ahLst/>
            <a:cxnLst/>
            <a:rect l="l" t="t" r="r" b="b"/>
            <a:pathLst>
              <a:path w="533400" h="695325">
                <a:moveTo>
                  <a:pt x="0" y="0"/>
                </a:moveTo>
                <a:lnTo>
                  <a:pt x="533373" y="0"/>
                </a:lnTo>
                <a:lnTo>
                  <a:pt x="533373" y="695323"/>
                </a:lnTo>
                <a:lnTo>
                  <a:pt x="0" y="6953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85612" y="3603370"/>
            <a:ext cx="1487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3" y="946122"/>
                </a:lnTo>
                <a:lnTo>
                  <a:pt x="3321912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2" y="946122"/>
                </a:lnTo>
                <a:lnTo>
                  <a:pt x="3321911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3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</a:p>
        </p:txBody>
      </p:sp>
      <p:sp>
        <p:nvSpPr>
          <p:cNvPr id="5" name="object 5"/>
          <p:cNvSpPr/>
          <p:nvPr/>
        </p:nvSpPr>
        <p:spPr>
          <a:xfrm>
            <a:off x="702173" y="3012744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2973394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470774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321142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24209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201105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233099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223574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061018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051493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1758696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1749171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5386" y="2433620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2111695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9412" y="2392630"/>
            <a:ext cx="105499" cy="81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4960" y="2555194"/>
            <a:ext cx="514348" cy="676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5460" y="2545669"/>
            <a:ext cx="533400" cy="695325"/>
          </a:xfrm>
          <a:custGeom>
            <a:avLst/>
            <a:gdLst/>
            <a:ahLst/>
            <a:cxnLst/>
            <a:rect l="l" t="t" r="r" b="b"/>
            <a:pathLst>
              <a:path w="533400" h="695325">
                <a:moveTo>
                  <a:pt x="0" y="0"/>
                </a:moveTo>
                <a:lnTo>
                  <a:pt x="533373" y="0"/>
                </a:lnTo>
                <a:lnTo>
                  <a:pt x="533373" y="695323"/>
                </a:lnTo>
                <a:lnTo>
                  <a:pt x="0" y="6953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8743" y="1290434"/>
            <a:ext cx="485773" cy="6381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9243" y="1280909"/>
            <a:ext cx="504825" cy="657225"/>
          </a:xfrm>
          <a:custGeom>
            <a:avLst/>
            <a:gdLst/>
            <a:ahLst/>
            <a:cxnLst/>
            <a:rect l="l" t="t" r="r" b="b"/>
            <a:pathLst>
              <a:path w="504825" h="657225">
                <a:moveTo>
                  <a:pt x="0" y="0"/>
                </a:moveTo>
                <a:lnTo>
                  <a:pt x="504823" y="0"/>
                </a:lnTo>
                <a:lnTo>
                  <a:pt x="504823" y="657223"/>
                </a:lnTo>
                <a:lnTo>
                  <a:pt x="0" y="65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8743" y="2493044"/>
            <a:ext cx="409574" cy="704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9243" y="2483507"/>
            <a:ext cx="428625" cy="723900"/>
          </a:xfrm>
          <a:custGeom>
            <a:avLst/>
            <a:gdLst/>
            <a:ahLst/>
            <a:cxnLst/>
            <a:rect l="l" t="t" r="r" b="b"/>
            <a:pathLst>
              <a:path w="428625" h="723900">
                <a:moveTo>
                  <a:pt x="0" y="0"/>
                </a:moveTo>
                <a:lnTo>
                  <a:pt x="428599" y="0"/>
                </a:lnTo>
                <a:lnTo>
                  <a:pt x="428599" y="723886"/>
                </a:lnTo>
                <a:lnTo>
                  <a:pt x="0" y="72388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18291" y="957553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“local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gradient”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9523" y="712036"/>
            <a:ext cx="2129395" cy="15531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738" y="741538"/>
            <a:ext cx="811530" cy="833119"/>
          </a:xfrm>
          <a:custGeom>
            <a:avLst/>
            <a:gdLst/>
            <a:ahLst/>
            <a:cxnLst/>
            <a:rect l="l" t="t" r="r" b="b"/>
            <a:pathLst>
              <a:path w="811530" h="833119">
                <a:moveTo>
                  <a:pt x="281399" y="0"/>
                </a:moveTo>
                <a:lnTo>
                  <a:pt x="811198" y="260399"/>
                </a:lnTo>
                <a:lnTo>
                  <a:pt x="529798" y="833098"/>
                </a:lnTo>
                <a:lnTo>
                  <a:pt x="0" y="572698"/>
                </a:lnTo>
                <a:lnTo>
                  <a:pt x="281399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3810" y="653813"/>
            <a:ext cx="2050414" cy="886460"/>
          </a:xfrm>
          <a:custGeom>
            <a:avLst/>
            <a:gdLst/>
            <a:ahLst/>
            <a:cxnLst/>
            <a:rect l="l" t="t" r="r" b="b"/>
            <a:pathLst>
              <a:path w="2050414" h="886460">
                <a:moveTo>
                  <a:pt x="2049983" y="88643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935" y="609976"/>
            <a:ext cx="110887" cy="822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85612" y="3603370"/>
            <a:ext cx="1487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3" y="946122"/>
                </a:lnTo>
                <a:lnTo>
                  <a:pt x="3321912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2" y="946122"/>
                </a:lnTo>
                <a:lnTo>
                  <a:pt x="3321911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3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</a:p>
        </p:txBody>
      </p:sp>
      <p:sp>
        <p:nvSpPr>
          <p:cNvPr id="5" name="object 5"/>
          <p:cNvSpPr/>
          <p:nvPr/>
        </p:nvSpPr>
        <p:spPr>
          <a:xfrm>
            <a:off x="702173" y="3012744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2973394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470774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321142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24209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201105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233099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223574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061018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051493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1758696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1749171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5386" y="2433620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2111695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9412" y="2392630"/>
            <a:ext cx="105499" cy="81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4960" y="2555194"/>
            <a:ext cx="514348" cy="676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5460" y="2545669"/>
            <a:ext cx="533400" cy="695325"/>
          </a:xfrm>
          <a:custGeom>
            <a:avLst/>
            <a:gdLst/>
            <a:ahLst/>
            <a:cxnLst/>
            <a:rect l="l" t="t" r="r" b="b"/>
            <a:pathLst>
              <a:path w="533400" h="695325">
                <a:moveTo>
                  <a:pt x="0" y="0"/>
                </a:moveTo>
                <a:lnTo>
                  <a:pt x="533373" y="0"/>
                </a:lnTo>
                <a:lnTo>
                  <a:pt x="533373" y="695323"/>
                </a:lnTo>
                <a:lnTo>
                  <a:pt x="0" y="6953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8743" y="1290434"/>
            <a:ext cx="485773" cy="6381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9243" y="1280909"/>
            <a:ext cx="504825" cy="657225"/>
          </a:xfrm>
          <a:custGeom>
            <a:avLst/>
            <a:gdLst/>
            <a:ahLst/>
            <a:cxnLst/>
            <a:rect l="l" t="t" r="r" b="b"/>
            <a:pathLst>
              <a:path w="504825" h="657225">
                <a:moveTo>
                  <a:pt x="0" y="0"/>
                </a:moveTo>
                <a:lnTo>
                  <a:pt x="504823" y="0"/>
                </a:lnTo>
                <a:lnTo>
                  <a:pt x="504823" y="657223"/>
                </a:lnTo>
                <a:lnTo>
                  <a:pt x="0" y="65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8743" y="2493044"/>
            <a:ext cx="409574" cy="704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9243" y="2483507"/>
            <a:ext cx="428625" cy="723900"/>
          </a:xfrm>
          <a:custGeom>
            <a:avLst/>
            <a:gdLst/>
            <a:ahLst/>
            <a:cxnLst/>
            <a:rect l="l" t="t" r="r" b="b"/>
            <a:pathLst>
              <a:path w="428625" h="723900">
                <a:moveTo>
                  <a:pt x="0" y="0"/>
                </a:moveTo>
                <a:lnTo>
                  <a:pt x="428599" y="0"/>
                </a:lnTo>
                <a:lnTo>
                  <a:pt x="428599" y="723886"/>
                </a:lnTo>
                <a:lnTo>
                  <a:pt x="0" y="72388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18291" y="957553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“local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gradient”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9523" y="712036"/>
            <a:ext cx="2129395" cy="15531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738" y="741538"/>
            <a:ext cx="811530" cy="833119"/>
          </a:xfrm>
          <a:custGeom>
            <a:avLst/>
            <a:gdLst/>
            <a:ahLst/>
            <a:cxnLst/>
            <a:rect l="l" t="t" r="r" b="b"/>
            <a:pathLst>
              <a:path w="811530" h="833119">
                <a:moveTo>
                  <a:pt x="281399" y="0"/>
                </a:moveTo>
                <a:lnTo>
                  <a:pt x="811198" y="260399"/>
                </a:lnTo>
                <a:lnTo>
                  <a:pt x="529798" y="833098"/>
                </a:lnTo>
                <a:lnTo>
                  <a:pt x="0" y="572698"/>
                </a:lnTo>
                <a:lnTo>
                  <a:pt x="281399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2508" y="3189278"/>
            <a:ext cx="2132702" cy="1320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5922" y="3671217"/>
            <a:ext cx="767080" cy="796290"/>
          </a:xfrm>
          <a:custGeom>
            <a:avLst/>
            <a:gdLst/>
            <a:ahLst/>
            <a:cxnLst/>
            <a:rect l="l" t="t" r="r" b="b"/>
            <a:pathLst>
              <a:path w="767080" h="796289">
                <a:moveTo>
                  <a:pt x="0" y="193199"/>
                </a:moveTo>
                <a:lnTo>
                  <a:pt x="557698" y="0"/>
                </a:lnTo>
                <a:lnTo>
                  <a:pt x="766798" y="602998"/>
                </a:lnTo>
                <a:lnTo>
                  <a:pt x="209099" y="796198"/>
                </a:lnTo>
                <a:lnTo>
                  <a:pt x="0" y="19319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3810" y="653813"/>
            <a:ext cx="2050414" cy="886460"/>
          </a:xfrm>
          <a:custGeom>
            <a:avLst/>
            <a:gdLst/>
            <a:ahLst/>
            <a:cxnLst/>
            <a:rect l="l" t="t" r="r" b="b"/>
            <a:pathLst>
              <a:path w="2050414" h="886460">
                <a:moveTo>
                  <a:pt x="2049983" y="88643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4935" y="609976"/>
            <a:ext cx="110887" cy="822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0438" y="3105093"/>
            <a:ext cx="2310130" cy="796290"/>
          </a:xfrm>
          <a:custGeom>
            <a:avLst/>
            <a:gdLst/>
            <a:ahLst/>
            <a:cxnLst/>
            <a:rect l="l" t="t" r="r" b="b"/>
            <a:pathLst>
              <a:path w="2310130" h="796289">
                <a:moveTo>
                  <a:pt x="2309630" y="0"/>
                </a:moveTo>
                <a:lnTo>
                  <a:pt x="0" y="795873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9178" y="3861692"/>
            <a:ext cx="111034" cy="78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85612" y="3603370"/>
            <a:ext cx="1487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3" y="946122"/>
                </a:lnTo>
                <a:lnTo>
                  <a:pt x="3321912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494749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5"/>
                </a:lnTo>
                <a:lnTo>
                  <a:pt x="3114442" y="659088"/>
                </a:lnTo>
                <a:lnTo>
                  <a:pt x="3144493" y="697946"/>
                </a:lnTo>
                <a:lnTo>
                  <a:pt x="3173389" y="737565"/>
                </a:lnTo>
                <a:lnTo>
                  <a:pt x="3201121" y="777917"/>
                </a:lnTo>
                <a:lnTo>
                  <a:pt x="3227676" y="818976"/>
                </a:lnTo>
                <a:lnTo>
                  <a:pt x="3253044" y="860714"/>
                </a:lnTo>
                <a:lnTo>
                  <a:pt x="3277213" y="903105"/>
                </a:lnTo>
                <a:lnTo>
                  <a:pt x="3300172" y="946122"/>
                </a:lnTo>
                <a:lnTo>
                  <a:pt x="3321911" y="989740"/>
                </a:lnTo>
                <a:lnTo>
                  <a:pt x="3342419" y="1033929"/>
                </a:lnTo>
                <a:lnTo>
                  <a:pt x="3361683" y="1078665"/>
                </a:lnTo>
                <a:lnTo>
                  <a:pt x="3379694" y="1123921"/>
                </a:lnTo>
                <a:lnTo>
                  <a:pt x="3396440" y="1169669"/>
                </a:lnTo>
                <a:lnTo>
                  <a:pt x="3411910" y="1215883"/>
                </a:lnTo>
                <a:lnTo>
                  <a:pt x="3426092" y="1262536"/>
                </a:lnTo>
                <a:lnTo>
                  <a:pt x="3438977" y="1309602"/>
                </a:lnTo>
                <a:lnTo>
                  <a:pt x="3450552" y="1357053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5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</a:p>
        </p:txBody>
      </p:sp>
      <p:sp>
        <p:nvSpPr>
          <p:cNvPr id="5" name="object 5"/>
          <p:cNvSpPr/>
          <p:nvPr/>
        </p:nvSpPr>
        <p:spPr>
          <a:xfrm>
            <a:off x="702173" y="3012744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2973394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470774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321142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24209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201105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233099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223574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061018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051493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1758696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1749171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5386" y="2433620"/>
            <a:ext cx="2112010" cy="0"/>
          </a:xfrm>
          <a:custGeom>
            <a:avLst/>
            <a:gdLst/>
            <a:ahLst/>
            <a:cxnLst/>
            <a:rect l="l" t="t" r="r" b="b"/>
            <a:pathLst>
              <a:path w="2112009">
                <a:moveTo>
                  <a:pt x="2111695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9412" y="2392630"/>
            <a:ext cx="105499" cy="81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4960" y="2555194"/>
            <a:ext cx="514348" cy="676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5460" y="2545669"/>
            <a:ext cx="533400" cy="695325"/>
          </a:xfrm>
          <a:custGeom>
            <a:avLst/>
            <a:gdLst/>
            <a:ahLst/>
            <a:cxnLst/>
            <a:rect l="l" t="t" r="r" b="b"/>
            <a:pathLst>
              <a:path w="533400" h="695325">
                <a:moveTo>
                  <a:pt x="0" y="0"/>
                </a:moveTo>
                <a:lnTo>
                  <a:pt x="533373" y="0"/>
                </a:lnTo>
                <a:lnTo>
                  <a:pt x="533373" y="695323"/>
                </a:lnTo>
                <a:lnTo>
                  <a:pt x="0" y="6953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8743" y="1290434"/>
            <a:ext cx="485773" cy="6381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9243" y="1280909"/>
            <a:ext cx="504825" cy="657225"/>
          </a:xfrm>
          <a:custGeom>
            <a:avLst/>
            <a:gdLst/>
            <a:ahLst/>
            <a:cxnLst/>
            <a:rect l="l" t="t" r="r" b="b"/>
            <a:pathLst>
              <a:path w="504825" h="657225">
                <a:moveTo>
                  <a:pt x="0" y="0"/>
                </a:moveTo>
                <a:lnTo>
                  <a:pt x="504823" y="0"/>
                </a:lnTo>
                <a:lnTo>
                  <a:pt x="504823" y="657223"/>
                </a:lnTo>
                <a:lnTo>
                  <a:pt x="0" y="65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8743" y="2493044"/>
            <a:ext cx="409574" cy="704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9243" y="2483507"/>
            <a:ext cx="428625" cy="723900"/>
          </a:xfrm>
          <a:custGeom>
            <a:avLst/>
            <a:gdLst/>
            <a:ahLst/>
            <a:cxnLst/>
            <a:rect l="l" t="t" r="r" b="b"/>
            <a:pathLst>
              <a:path w="428625" h="723900">
                <a:moveTo>
                  <a:pt x="0" y="0"/>
                </a:moveTo>
                <a:lnTo>
                  <a:pt x="428599" y="0"/>
                </a:lnTo>
                <a:lnTo>
                  <a:pt x="428599" y="723886"/>
                </a:lnTo>
                <a:lnTo>
                  <a:pt x="0" y="72388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18291" y="957553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“local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gradient”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9523" y="712036"/>
            <a:ext cx="2129395" cy="15531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738" y="741538"/>
            <a:ext cx="811530" cy="833119"/>
          </a:xfrm>
          <a:custGeom>
            <a:avLst/>
            <a:gdLst/>
            <a:ahLst/>
            <a:cxnLst/>
            <a:rect l="l" t="t" r="r" b="b"/>
            <a:pathLst>
              <a:path w="811530" h="833119">
                <a:moveTo>
                  <a:pt x="281399" y="0"/>
                </a:moveTo>
                <a:lnTo>
                  <a:pt x="811198" y="260399"/>
                </a:lnTo>
                <a:lnTo>
                  <a:pt x="529798" y="833098"/>
                </a:lnTo>
                <a:lnTo>
                  <a:pt x="0" y="572698"/>
                </a:lnTo>
                <a:lnTo>
                  <a:pt x="281399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2508" y="3189278"/>
            <a:ext cx="2132702" cy="1320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5922" y="3671217"/>
            <a:ext cx="767080" cy="796290"/>
          </a:xfrm>
          <a:custGeom>
            <a:avLst/>
            <a:gdLst/>
            <a:ahLst/>
            <a:cxnLst/>
            <a:rect l="l" t="t" r="r" b="b"/>
            <a:pathLst>
              <a:path w="767080" h="796289">
                <a:moveTo>
                  <a:pt x="0" y="193199"/>
                </a:moveTo>
                <a:lnTo>
                  <a:pt x="557698" y="0"/>
                </a:lnTo>
                <a:lnTo>
                  <a:pt x="766798" y="602998"/>
                </a:lnTo>
                <a:lnTo>
                  <a:pt x="209099" y="796198"/>
                </a:lnTo>
                <a:lnTo>
                  <a:pt x="0" y="193199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1119505" cy="1125855"/>
          </a:xfrm>
          <a:custGeom>
            <a:avLst/>
            <a:gdLst/>
            <a:ahLst/>
            <a:cxnLst/>
            <a:rect l="l" t="t" r="r" b="b"/>
            <a:pathLst>
              <a:path w="1119505" h="1125855">
                <a:moveTo>
                  <a:pt x="0" y="1125537"/>
                </a:moveTo>
                <a:lnTo>
                  <a:pt x="0" y="0"/>
                </a:lnTo>
                <a:lnTo>
                  <a:pt x="1118890" y="0"/>
                </a:lnTo>
                <a:lnTo>
                  <a:pt x="1098420" y="60341"/>
                </a:lnTo>
                <a:lnTo>
                  <a:pt x="1082336" y="102963"/>
                </a:lnTo>
                <a:lnTo>
                  <a:pt x="1065182" y="145047"/>
                </a:lnTo>
                <a:lnTo>
                  <a:pt x="1046974" y="186577"/>
                </a:lnTo>
                <a:lnTo>
                  <a:pt x="1027728" y="227536"/>
                </a:lnTo>
                <a:lnTo>
                  <a:pt x="1007462" y="267907"/>
                </a:lnTo>
                <a:lnTo>
                  <a:pt x="986191" y="307674"/>
                </a:lnTo>
                <a:lnTo>
                  <a:pt x="963933" y="346820"/>
                </a:lnTo>
                <a:lnTo>
                  <a:pt x="940705" y="385328"/>
                </a:lnTo>
                <a:lnTo>
                  <a:pt x="916522" y="423182"/>
                </a:lnTo>
                <a:lnTo>
                  <a:pt x="891402" y="460365"/>
                </a:lnTo>
                <a:lnTo>
                  <a:pt x="865361" y="496861"/>
                </a:lnTo>
                <a:lnTo>
                  <a:pt x="838416" y="532652"/>
                </a:lnTo>
                <a:lnTo>
                  <a:pt x="810583" y="567722"/>
                </a:lnTo>
                <a:lnTo>
                  <a:pt x="781880" y="602055"/>
                </a:lnTo>
                <a:lnTo>
                  <a:pt x="752322" y="635634"/>
                </a:lnTo>
                <a:lnTo>
                  <a:pt x="721927" y="668441"/>
                </a:lnTo>
                <a:lnTo>
                  <a:pt x="690711" y="700461"/>
                </a:lnTo>
                <a:lnTo>
                  <a:pt x="658691" y="731677"/>
                </a:lnTo>
                <a:lnTo>
                  <a:pt x="625884" y="762072"/>
                </a:lnTo>
                <a:lnTo>
                  <a:pt x="592305" y="791630"/>
                </a:lnTo>
                <a:lnTo>
                  <a:pt x="557972" y="820333"/>
                </a:lnTo>
                <a:lnTo>
                  <a:pt x="522902" y="848166"/>
                </a:lnTo>
                <a:lnTo>
                  <a:pt x="487111" y="875111"/>
                </a:lnTo>
                <a:lnTo>
                  <a:pt x="450615" y="901152"/>
                </a:lnTo>
                <a:lnTo>
                  <a:pt x="413432" y="926272"/>
                </a:lnTo>
                <a:lnTo>
                  <a:pt x="375578" y="950455"/>
                </a:lnTo>
                <a:lnTo>
                  <a:pt x="337070" y="973683"/>
                </a:lnTo>
                <a:lnTo>
                  <a:pt x="297924" y="995941"/>
                </a:lnTo>
                <a:lnTo>
                  <a:pt x="258157" y="1017212"/>
                </a:lnTo>
                <a:lnTo>
                  <a:pt x="217786" y="1037478"/>
                </a:lnTo>
                <a:lnTo>
                  <a:pt x="176827" y="1056724"/>
                </a:lnTo>
                <a:lnTo>
                  <a:pt x="135297" y="1074932"/>
                </a:lnTo>
                <a:lnTo>
                  <a:pt x="93212" y="1092086"/>
                </a:lnTo>
                <a:lnTo>
                  <a:pt x="50590" y="1108170"/>
                </a:lnTo>
                <a:lnTo>
                  <a:pt x="7447" y="1123166"/>
                </a:lnTo>
                <a:lnTo>
                  <a:pt x="0" y="112553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1119505" cy="1125855"/>
          </a:xfrm>
          <a:custGeom>
            <a:avLst/>
            <a:gdLst/>
            <a:ahLst/>
            <a:cxnLst/>
            <a:rect l="l" t="t" r="r" b="b"/>
            <a:pathLst>
              <a:path w="1119505" h="1125855">
                <a:moveTo>
                  <a:pt x="1118890" y="0"/>
                </a:moveTo>
                <a:lnTo>
                  <a:pt x="1098420" y="60341"/>
                </a:lnTo>
                <a:lnTo>
                  <a:pt x="1082336" y="102963"/>
                </a:lnTo>
                <a:lnTo>
                  <a:pt x="1065182" y="145047"/>
                </a:lnTo>
                <a:lnTo>
                  <a:pt x="1046974" y="186577"/>
                </a:lnTo>
                <a:lnTo>
                  <a:pt x="1027728" y="227536"/>
                </a:lnTo>
                <a:lnTo>
                  <a:pt x="1007461" y="267907"/>
                </a:lnTo>
                <a:lnTo>
                  <a:pt x="986191" y="307674"/>
                </a:lnTo>
                <a:lnTo>
                  <a:pt x="963933" y="346820"/>
                </a:lnTo>
                <a:lnTo>
                  <a:pt x="940704" y="385328"/>
                </a:lnTo>
                <a:lnTo>
                  <a:pt x="916522" y="423182"/>
                </a:lnTo>
                <a:lnTo>
                  <a:pt x="891402" y="460365"/>
                </a:lnTo>
                <a:lnTo>
                  <a:pt x="865361" y="496861"/>
                </a:lnTo>
                <a:lnTo>
                  <a:pt x="838416" y="532652"/>
                </a:lnTo>
                <a:lnTo>
                  <a:pt x="810583" y="567722"/>
                </a:lnTo>
                <a:lnTo>
                  <a:pt x="781880" y="602055"/>
                </a:lnTo>
                <a:lnTo>
                  <a:pt x="752322" y="635634"/>
                </a:lnTo>
                <a:lnTo>
                  <a:pt x="721927" y="668441"/>
                </a:lnTo>
                <a:lnTo>
                  <a:pt x="690711" y="700461"/>
                </a:lnTo>
                <a:lnTo>
                  <a:pt x="658691" y="731677"/>
                </a:lnTo>
                <a:lnTo>
                  <a:pt x="625884" y="762072"/>
                </a:lnTo>
                <a:lnTo>
                  <a:pt x="592305" y="791630"/>
                </a:lnTo>
                <a:lnTo>
                  <a:pt x="557972" y="820333"/>
                </a:lnTo>
                <a:lnTo>
                  <a:pt x="522902" y="848166"/>
                </a:lnTo>
                <a:lnTo>
                  <a:pt x="487111" y="875111"/>
                </a:lnTo>
                <a:lnTo>
                  <a:pt x="450615" y="901152"/>
                </a:lnTo>
                <a:lnTo>
                  <a:pt x="413432" y="926272"/>
                </a:lnTo>
                <a:lnTo>
                  <a:pt x="375578" y="950455"/>
                </a:lnTo>
                <a:lnTo>
                  <a:pt x="337070" y="973683"/>
                </a:lnTo>
                <a:lnTo>
                  <a:pt x="297924" y="995941"/>
                </a:lnTo>
                <a:lnTo>
                  <a:pt x="258157" y="1017212"/>
                </a:lnTo>
                <a:lnTo>
                  <a:pt x="217786" y="1037478"/>
                </a:lnTo>
                <a:lnTo>
                  <a:pt x="176827" y="1056724"/>
                </a:lnTo>
                <a:lnTo>
                  <a:pt x="135297" y="1074932"/>
                </a:lnTo>
                <a:lnTo>
                  <a:pt x="93212" y="1092086"/>
                </a:lnTo>
                <a:lnTo>
                  <a:pt x="50590" y="1108170"/>
                </a:lnTo>
                <a:lnTo>
                  <a:pt x="7447" y="1123166"/>
                </a:lnTo>
                <a:lnTo>
                  <a:pt x="0" y="1125537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2973411"/>
            <a:ext cx="702310" cy="2170430"/>
          </a:xfrm>
          <a:custGeom>
            <a:avLst/>
            <a:gdLst/>
            <a:ahLst/>
            <a:cxnLst/>
            <a:rect l="l" t="t" r="r" b="b"/>
            <a:pathLst>
              <a:path w="702310" h="2170429">
                <a:moveTo>
                  <a:pt x="523781" y="2170077"/>
                </a:moveTo>
                <a:lnTo>
                  <a:pt x="0" y="2170077"/>
                </a:lnTo>
                <a:lnTo>
                  <a:pt x="0" y="0"/>
                </a:lnTo>
                <a:lnTo>
                  <a:pt x="43085" y="33133"/>
                </a:lnTo>
                <a:lnTo>
                  <a:pt x="81157" y="64327"/>
                </a:lnTo>
                <a:lnTo>
                  <a:pt x="118416" y="96653"/>
                </a:lnTo>
                <a:lnTo>
                  <a:pt x="154835" y="130100"/>
                </a:lnTo>
                <a:lnTo>
                  <a:pt x="190387" y="164656"/>
                </a:lnTo>
                <a:lnTo>
                  <a:pt x="224946" y="200209"/>
                </a:lnTo>
                <a:lnTo>
                  <a:pt x="258394" y="236629"/>
                </a:lnTo>
                <a:lnTo>
                  <a:pt x="290721" y="273889"/>
                </a:lnTo>
                <a:lnTo>
                  <a:pt x="321917" y="311962"/>
                </a:lnTo>
                <a:lnTo>
                  <a:pt x="351969" y="350822"/>
                </a:lnTo>
                <a:lnTo>
                  <a:pt x="380866" y="390441"/>
                </a:lnTo>
                <a:lnTo>
                  <a:pt x="408598" y="430794"/>
                </a:lnTo>
                <a:lnTo>
                  <a:pt x="435154" y="471853"/>
                </a:lnTo>
                <a:lnTo>
                  <a:pt x="460523" y="513592"/>
                </a:lnTo>
                <a:lnTo>
                  <a:pt x="484692" y="555983"/>
                </a:lnTo>
                <a:lnTo>
                  <a:pt x="507653" y="599002"/>
                </a:lnTo>
                <a:lnTo>
                  <a:pt x="529392" y="642619"/>
                </a:lnTo>
                <a:lnTo>
                  <a:pt x="549900" y="686809"/>
                </a:lnTo>
                <a:lnTo>
                  <a:pt x="569164" y="731546"/>
                </a:lnTo>
                <a:lnTo>
                  <a:pt x="587175" y="776802"/>
                </a:lnTo>
                <a:lnTo>
                  <a:pt x="603921" y="822550"/>
                </a:lnTo>
                <a:lnTo>
                  <a:pt x="619391" y="868764"/>
                </a:lnTo>
                <a:lnTo>
                  <a:pt x="633574" y="915418"/>
                </a:lnTo>
                <a:lnTo>
                  <a:pt x="646458" y="962484"/>
                </a:lnTo>
                <a:lnTo>
                  <a:pt x="658033" y="1009936"/>
                </a:lnTo>
                <a:lnTo>
                  <a:pt x="668288" y="1057746"/>
                </a:lnTo>
                <a:lnTo>
                  <a:pt x="677212" y="1105889"/>
                </a:lnTo>
                <a:lnTo>
                  <a:pt x="684793" y="1154338"/>
                </a:lnTo>
                <a:lnTo>
                  <a:pt x="691020" y="1203065"/>
                </a:lnTo>
                <a:lnTo>
                  <a:pt x="695883" y="1252045"/>
                </a:lnTo>
                <a:lnTo>
                  <a:pt x="699370" y="1301250"/>
                </a:lnTo>
                <a:lnTo>
                  <a:pt x="701471" y="1350653"/>
                </a:lnTo>
                <a:lnTo>
                  <a:pt x="702173" y="1400229"/>
                </a:lnTo>
                <a:lnTo>
                  <a:pt x="701524" y="1448325"/>
                </a:lnTo>
                <a:lnTo>
                  <a:pt x="699588" y="1496100"/>
                </a:lnTo>
                <a:lnTo>
                  <a:pt x="696381" y="1543537"/>
                </a:lnTo>
                <a:lnTo>
                  <a:pt x="691920" y="1590620"/>
                </a:lnTo>
                <a:lnTo>
                  <a:pt x="686222" y="1637331"/>
                </a:lnTo>
                <a:lnTo>
                  <a:pt x="679303" y="1683655"/>
                </a:lnTo>
                <a:lnTo>
                  <a:pt x="671181" y="1729575"/>
                </a:lnTo>
                <a:lnTo>
                  <a:pt x="661871" y="1775073"/>
                </a:lnTo>
                <a:lnTo>
                  <a:pt x="651391" y="1820133"/>
                </a:lnTo>
                <a:lnTo>
                  <a:pt x="639756" y="1864739"/>
                </a:lnTo>
                <a:lnTo>
                  <a:pt x="626985" y="1908875"/>
                </a:lnTo>
                <a:lnTo>
                  <a:pt x="613092" y="1952522"/>
                </a:lnTo>
                <a:lnTo>
                  <a:pt x="598096" y="1995665"/>
                </a:lnTo>
                <a:lnTo>
                  <a:pt x="582012" y="2038287"/>
                </a:lnTo>
                <a:lnTo>
                  <a:pt x="564858" y="2080371"/>
                </a:lnTo>
                <a:lnTo>
                  <a:pt x="546650" y="2121901"/>
                </a:lnTo>
                <a:lnTo>
                  <a:pt x="527404" y="2162860"/>
                </a:lnTo>
                <a:lnTo>
                  <a:pt x="523781" y="217007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973411"/>
            <a:ext cx="702310" cy="2170430"/>
          </a:xfrm>
          <a:custGeom>
            <a:avLst/>
            <a:gdLst/>
            <a:ahLst/>
            <a:cxnLst/>
            <a:rect l="l" t="t" r="r" b="b"/>
            <a:pathLst>
              <a:path w="702310" h="2170429">
                <a:moveTo>
                  <a:pt x="0" y="0"/>
                </a:moveTo>
                <a:lnTo>
                  <a:pt x="43085" y="33133"/>
                </a:lnTo>
                <a:lnTo>
                  <a:pt x="81157" y="64327"/>
                </a:lnTo>
                <a:lnTo>
                  <a:pt x="118416" y="96653"/>
                </a:lnTo>
                <a:lnTo>
                  <a:pt x="154835" y="130100"/>
                </a:lnTo>
                <a:lnTo>
                  <a:pt x="190387" y="164656"/>
                </a:lnTo>
                <a:lnTo>
                  <a:pt x="224946" y="200209"/>
                </a:lnTo>
                <a:lnTo>
                  <a:pt x="258394" y="236629"/>
                </a:lnTo>
                <a:lnTo>
                  <a:pt x="290721" y="273889"/>
                </a:lnTo>
                <a:lnTo>
                  <a:pt x="321917" y="311962"/>
                </a:lnTo>
                <a:lnTo>
                  <a:pt x="351969" y="350822"/>
                </a:lnTo>
                <a:lnTo>
                  <a:pt x="380866" y="390441"/>
                </a:lnTo>
                <a:lnTo>
                  <a:pt x="408598" y="430794"/>
                </a:lnTo>
                <a:lnTo>
                  <a:pt x="435154" y="471853"/>
                </a:lnTo>
                <a:lnTo>
                  <a:pt x="460523" y="513592"/>
                </a:lnTo>
                <a:lnTo>
                  <a:pt x="484692" y="555983"/>
                </a:lnTo>
                <a:lnTo>
                  <a:pt x="507653" y="599001"/>
                </a:lnTo>
                <a:lnTo>
                  <a:pt x="529392" y="642619"/>
                </a:lnTo>
                <a:lnTo>
                  <a:pt x="549900" y="686809"/>
                </a:lnTo>
                <a:lnTo>
                  <a:pt x="569164" y="731546"/>
                </a:lnTo>
                <a:lnTo>
                  <a:pt x="587175" y="776802"/>
                </a:lnTo>
                <a:lnTo>
                  <a:pt x="603921" y="822550"/>
                </a:lnTo>
                <a:lnTo>
                  <a:pt x="619391" y="868764"/>
                </a:lnTo>
                <a:lnTo>
                  <a:pt x="633574" y="915418"/>
                </a:lnTo>
                <a:lnTo>
                  <a:pt x="646458" y="962484"/>
                </a:lnTo>
                <a:lnTo>
                  <a:pt x="658033" y="1009936"/>
                </a:lnTo>
                <a:lnTo>
                  <a:pt x="668288" y="1057746"/>
                </a:lnTo>
                <a:lnTo>
                  <a:pt x="677212" y="1105889"/>
                </a:lnTo>
                <a:lnTo>
                  <a:pt x="684793" y="1154338"/>
                </a:lnTo>
                <a:lnTo>
                  <a:pt x="691020" y="1203065"/>
                </a:lnTo>
                <a:lnTo>
                  <a:pt x="695883" y="1252045"/>
                </a:lnTo>
                <a:lnTo>
                  <a:pt x="699370" y="1301250"/>
                </a:lnTo>
                <a:lnTo>
                  <a:pt x="701470" y="1350653"/>
                </a:lnTo>
                <a:lnTo>
                  <a:pt x="702173" y="1400229"/>
                </a:lnTo>
                <a:lnTo>
                  <a:pt x="701524" y="1448325"/>
                </a:lnTo>
                <a:lnTo>
                  <a:pt x="699588" y="1496100"/>
                </a:lnTo>
                <a:lnTo>
                  <a:pt x="696381" y="1543537"/>
                </a:lnTo>
                <a:lnTo>
                  <a:pt x="691920" y="1590620"/>
                </a:lnTo>
                <a:lnTo>
                  <a:pt x="686222" y="1637331"/>
                </a:lnTo>
                <a:lnTo>
                  <a:pt x="679303" y="1683655"/>
                </a:lnTo>
                <a:lnTo>
                  <a:pt x="671181" y="1729575"/>
                </a:lnTo>
                <a:lnTo>
                  <a:pt x="661871" y="1775073"/>
                </a:lnTo>
                <a:lnTo>
                  <a:pt x="651391" y="1820133"/>
                </a:lnTo>
                <a:lnTo>
                  <a:pt x="639756" y="1864739"/>
                </a:lnTo>
                <a:lnTo>
                  <a:pt x="626985" y="1908874"/>
                </a:lnTo>
                <a:lnTo>
                  <a:pt x="613092" y="1952522"/>
                </a:lnTo>
                <a:lnTo>
                  <a:pt x="598096" y="1995665"/>
                </a:lnTo>
                <a:lnTo>
                  <a:pt x="582012" y="2038287"/>
                </a:lnTo>
                <a:lnTo>
                  <a:pt x="564858" y="2080371"/>
                </a:lnTo>
                <a:lnTo>
                  <a:pt x="546650" y="2121901"/>
                </a:lnTo>
                <a:lnTo>
                  <a:pt x="527404" y="2162860"/>
                </a:lnTo>
                <a:lnTo>
                  <a:pt x="523781" y="2170077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3810" y="653813"/>
            <a:ext cx="2050414" cy="886460"/>
          </a:xfrm>
          <a:custGeom>
            <a:avLst/>
            <a:gdLst/>
            <a:ahLst/>
            <a:cxnLst/>
            <a:rect l="l" t="t" r="r" b="b"/>
            <a:pathLst>
              <a:path w="2050414" h="886460">
                <a:moveTo>
                  <a:pt x="2049983" y="88643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4935" y="609976"/>
            <a:ext cx="110887" cy="822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0438" y="3105093"/>
            <a:ext cx="2310130" cy="796290"/>
          </a:xfrm>
          <a:custGeom>
            <a:avLst/>
            <a:gdLst/>
            <a:ahLst/>
            <a:cxnLst/>
            <a:rect l="l" t="t" r="r" b="b"/>
            <a:pathLst>
              <a:path w="2310130" h="796289">
                <a:moveTo>
                  <a:pt x="2309630" y="0"/>
                </a:moveTo>
                <a:lnTo>
                  <a:pt x="0" y="795873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9178" y="3861692"/>
            <a:ext cx="111034" cy="78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85612" y="3603370"/>
            <a:ext cx="1487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1413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8086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860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0671" y="77939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92659" y="1042797"/>
          <a:ext cx="320040" cy="217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436295" y="2028120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39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1045" y="1025272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39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668" y="1519921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39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8066" y="2142970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39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4739" y="2142970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39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2763" y="2142970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39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1261" y="2142970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40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89759" y="2142970"/>
            <a:ext cx="320040" cy="263525"/>
          </a:xfrm>
          <a:custGeom>
            <a:avLst/>
            <a:gdLst/>
            <a:ahLst/>
            <a:cxnLst/>
            <a:rect l="l" t="t" r="r" b="b"/>
            <a:pathLst>
              <a:path w="320040" h="263525">
                <a:moveTo>
                  <a:pt x="0" y="0"/>
                </a:moveTo>
                <a:lnTo>
                  <a:pt x="319799" y="0"/>
                </a:lnTo>
                <a:lnTo>
                  <a:pt x="319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1896" y="3429568"/>
            <a:ext cx="5049139" cy="901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7133" y="3424818"/>
            <a:ext cx="5059045" cy="911225"/>
          </a:xfrm>
          <a:custGeom>
            <a:avLst/>
            <a:gdLst/>
            <a:ahLst/>
            <a:cxnLst/>
            <a:rect l="l" t="t" r="r" b="b"/>
            <a:pathLst>
              <a:path w="5059045" h="911225">
                <a:moveTo>
                  <a:pt x="0" y="0"/>
                </a:moveTo>
                <a:lnTo>
                  <a:pt x="5058677" y="0"/>
                </a:lnTo>
                <a:lnTo>
                  <a:pt x="5058677" y="911123"/>
                </a:lnTo>
                <a:lnTo>
                  <a:pt x="0" y="91112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199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Optimization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68373" y="844470"/>
            <a:ext cx="3432918" cy="2287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0435" y="1921671"/>
            <a:ext cx="728906" cy="901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324" y="4055638"/>
            <a:ext cx="156273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374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Landscape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5"/>
              </a:rPr>
              <a:t> </a:t>
            </a:r>
            <a:r>
              <a:rPr sz="600" spc="-5" dirty="0"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CC0 1.0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6"/>
              </a:rPr>
              <a:t> </a:t>
            </a:r>
            <a:r>
              <a:rPr sz="600" spc="-5" dirty="0">
                <a:latin typeface="Arial"/>
                <a:cs typeface="Arial"/>
              </a:rPr>
              <a:t>public domain 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Walking </a:t>
            </a:r>
            <a:r>
              <a:rPr sz="6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man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7"/>
              </a:rPr>
              <a:t> </a:t>
            </a:r>
            <a:r>
              <a:rPr sz="600" spc="-5" dirty="0"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CC0 1.0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6"/>
              </a:rPr>
              <a:t> </a:t>
            </a:r>
            <a:r>
              <a:rPr sz="600" spc="-5" dirty="0">
                <a:latin typeface="Arial"/>
                <a:cs typeface="Arial"/>
              </a:rPr>
              <a:t>public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3164" y="844473"/>
            <a:ext cx="3041893" cy="2287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5644" y="4693229"/>
            <a:ext cx="13055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4 -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7321" y="107882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7321" y="20681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1413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8086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860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7321" y="107882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20681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1413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8086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860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936" y="2056520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6865" y="3197268"/>
            <a:ext cx="4222750" cy="657225"/>
          </a:xfrm>
          <a:custGeom>
            <a:avLst/>
            <a:gdLst/>
            <a:ahLst/>
            <a:cxnLst/>
            <a:rect l="l" t="t" r="r" b="b"/>
            <a:pathLst>
              <a:path w="4222750" h="657225">
                <a:moveTo>
                  <a:pt x="0" y="0"/>
                </a:moveTo>
                <a:lnTo>
                  <a:pt x="4222191" y="0"/>
                </a:lnTo>
                <a:lnTo>
                  <a:pt x="4222191" y="656698"/>
                </a:lnTo>
                <a:lnTo>
                  <a:pt x="0" y="6566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1413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8086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936" y="2056520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6865" y="3197268"/>
            <a:ext cx="4222750" cy="657225"/>
          </a:xfrm>
          <a:custGeom>
            <a:avLst/>
            <a:gdLst/>
            <a:ahLst/>
            <a:cxnLst/>
            <a:rect l="l" t="t" r="r" b="b"/>
            <a:pathLst>
              <a:path w="4222750" h="657225">
                <a:moveTo>
                  <a:pt x="0" y="0"/>
                </a:moveTo>
                <a:lnTo>
                  <a:pt x="4222191" y="0"/>
                </a:lnTo>
                <a:lnTo>
                  <a:pt x="4222191" y="656698"/>
                </a:lnTo>
                <a:lnTo>
                  <a:pt x="0" y="6566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1413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5236" y="1499872"/>
            <a:ext cx="1828796" cy="400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15554" y="4025627"/>
            <a:ext cx="7956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03175" y="3931929"/>
            <a:ext cx="181324" cy="136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4099" y="3966729"/>
            <a:ext cx="84624" cy="12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7570" y="949385"/>
            <a:ext cx="7956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6801" y="949385"/>
            <a:ext cx="6680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33499" y="1423459"/>
            <a:ext cx="183374" cy="1071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44660" y="1396572"/>
            <a:ext cx="34925" cy="83185"/>
          </a:xfrm>
          <a:custGeom>
            <a:avLst/>
            <a:gdLst/>
            <a:ahLst/>
            <a:cxnLst/>
            <a:rect l="l" t="t" r="r" b="b"/>
            <a:pathLst>
              <a:path w="34925" h="83184">
                <a:moveTo>
                  <a:pt x="34699" y="0"/>
                </a:moveTo>
                <a:lnTo>
                  <a:pt x="0" y="83157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8010" y="1473669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0" y="45952"/>
                </a:moveTo>
                <a:lnTo>
                  <a:pt x="2124" y="0"/>
                </a:lnTo>
                <a:lnTo>
                  <a:pt x="31174" y="12117"/>
                </a:lnTo>
                <a:lnTo>
                  <a:pt x="0" y="45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28010" y="1473669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2124" y="0"/>
                </a:moveTo>
                <a:lnTo>
                  <a:pt x="0" y="45952"/>
                </a:lnTo>
                <a:lnTo>
                  <a:pt x="31174" y="12117"/>
                </a:lnTo>
                <a:lnTo>
                  <a:pt x="212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2963" y="2047695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6865" y="3818292"/>
            <a:ext cx="4222750" cy="519430"/>
          </a:xfrm>
          <a:custGeom>
            <a:avLst/>
            <a:gdLst/>
            <a:ahLst/>
            <a:cxnLst/>
            <a:rect l="l" t="t" r="r" b="b"/>
            <a:pathLst>
              <a:path w="4222750" h="519429">
                <a:moveTo>
                  <a:pt x="0" y="0"/>
                </a:moveTo>
                <a:lnTo>
                  <a:pt x="4222191" y="0"/>
                </a:lnTo>
                <a:lnTo>
                  <a:pt x="4222191" y="518998"/>
                </a:lnTo>
                <a:lnTo>
                  <a:pt x="0" y="518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1413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2963" y="2047695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6865" y="3818292"/>
            <a:ext cx="4222750" cy="519430"/>
          </a:xfrm>
          <a:custGeom>
            <a:avLst/>
            <a:gdLst/>
            <a:ahLst/>
            <a:cxnLst/>
            <a:rect l="l" t="t" r="r" b="b"/>
            <a:pathLst>
              <a:path w="4222750" h="519429">
                <a:moveTo>
                  <a:pt x="0" y="0"/>
                </a:moveTo>
                <a:lnTo>
                  <a:pt x="4222191" y="0"/>
                </a:lnTo>
                <a:lnTo>
                  <a:pt x="4222191" y="518998"/>
                </a:lnTo>
                <a:lnTo>
                  <a:pt x="0" y="518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6813" y="1729771"/>
            <a:ext cx="1600196" cy="190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04115" y="1093410"/>
            <a:ext cx="7956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3337" y="1093410"/>
            <a:ext cx="6680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00050" y="1567484"/>
            <a:ext cx="183374" cy="107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1212" y="1540596"/>
            <a:ext cx="34925" cy="83185"/>
          </a:xfrm>
          <a:custGeom>
            <a:avLst/>
            <a:gdLst/>
            <a:ahLst/>
            <a:cxnLst/>
            <a:rect l="l" t="t" r="r" b="b"/>
            <a:pathLst>
              <a:path w="34925" h="83184">
                <a:moveTo>
                  <a:pt x="34674" y="0"/>
                </a:moveTo>
                <a:lnTo>
                  <a:pt x="0" y="83157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4562" y="1617694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0" y="45952"/>
                </a:moveTo>
                <a:lnTo>
                  <a:pt x="2124" y="0"/>
                </a:lnTo>
                <a:lnTo>
                  <a:pt x="31174" y="12117"/>
                </a:lnTo>
                <a:lnTo>
                  <a:pt x="0" y="45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4562" y="1617694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2124" y="0"/>
                </a:moveTo>
                <a:lnTo>
                  <a:pt x="0" y="45952"/>
                </a:lnTo>
                <a:lnTo>
                  <a:pt x="31174" y="12117"/>
                </a:lnTo>
                <a:lnTo>
                  <a:pt x="212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4765" y="2047695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649" y="3277893"/>
            <a:ext cx="4032250" cy="541020"/>
          </a:xfrm>
          <a:custGeom>
            <a:avLst/>
            <a:gdLst/>
            <a:ahLst/>
            <a:cxnLst/>
            <a:rect l="l" t="t" r="r" b="b"/>
            <a:pathLst>
              <a:path w="4032250" h="541020">
                <a:moveTo>
                  <a:pt x="0" y="0"/>
                </a:moveTo>
                <a:lnTo>
                  <a:pt x="4031691" y="0"/>
                </a:lnTo>
                <a:lnTo>
                  <a:pt x="4031691" y="540598"/>
                </a:lnTo>
                <a:lnTo>
                  <a:pt x="0" y="540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4739" y="2458420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4765" y="2047695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649" y="3277893"/>
            <a:ext cx="4032250" cy="541020"/>
          </a:xfrm>
          <a:custGeom>
            <a:avLst/>
            <a:gdLst/>
            <a:ahLst/>
            <a:cxnLst/>
            <a:rect l="l" t="t" r="r" b="b"/>
            <a:pathLst>
              <a:path w="4032250" h="541020">
                <a:moveTo>
                  <a:pt x="0" y="0"/>
                </a:moveTo>
                <a:lnTo>
                  <a:pt x="4031691" y="0"/>
                </a:lnTo>
                <a:lnTo>
                  <a:pt x="4031691" y="540598"/>
                </a:lnTo>
                <a:lnTo>
                  <a:pt x="0" y="540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8640" y="1699971"/>
            <a:ext cx="1809746" cy="228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65917" y="1081532"/>
            <a:ext cx="7956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5138" y="1081532"/>
            <a:ext cx="6680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61827" y="1555609"/>
            <a:ext cx="183399" cy="107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3013" y="1528721"/>
            <a:ext cx="34925" cy="83185"/>
          </a:xfrm>
          <a:custGeom>
            <a:avLst/>
            <a:gdLst/>
            <a:ahLst/>
            <a:cxnLst/>
            <a:rect l="l" t="t" r="r" b="b"/>
            <a:pathLst>
              <a:path w="34925" h="83184">
                <a:moveTo>
                  <a:pt x="34699" y="0"/>
                </a:moveTo>
                <a:lnTo>
                  <a:pt x="0" y="83157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6363" y="1605819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0" y="45952"/>
                </a:moveTo>
                <a:lnTo>
                  <a:pt x="2124" y="0"/>
                </a:lnTo>
                <a:lnTo>
                  <a:pt x="31174" y="12117"/>
                </a:lnTo>
                <a:lnTo>
                  <a:pt x="0" y="45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6363" y="1605819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2124" y="0"/>
                </a:moveTo>
                <a:lnTo>
                  <a:pt x="0" y="45952"/>
                </a:lnTo>
                <a:lnTo>
                  <a:pt x="31174" y="12117"/>
                </a:lnTo>
                <a:lnTo>
                  <a:pt x="212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4491" y="2047695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099" y="3792817"/>
            <a:ext cx="3994785" cy="601345"/>
          </a:xfrm>
          <a:custGeom>
            <a:avLst/>
            <a:gdLst/>
            <a:ahLst/>
            <a:cxnLst/>
            <a:rect l="l" t="t" r="r" b="b"/>
            <a:pathLst>
              <a:path w="3994785" h="601345">
                <a:moveTo>
                  <a:pt x="0" y="0"/>
                </a:moveTo>
                <a:lnTo>
                  <a:pt x="3994191" y="0"/>
                </a:lnTo>
                <a:lnTo>
                  <a:pt x="3994191" y="600898"/>
                </a:lnTo>
                <a:lnTo>
                  <a:pt x="0" y="600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8066" y="245841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4491" y="2047695"/>
            <a:ext cx="1297940" cy="714375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099" y="3792817"/>
            <a:ext cx="3994785" cy="601345"/>
          </a:xfrm>
          <a:custGeom>
            <a:avLst/>
            <a:gdLst/>
            <a:ahLst/>
            <a:cxnLst/>
            <a:rect l="l" t="t" r="r" b="b"/>
            <a:pathLst>
              <a:path w="3994785" h="601345">
                <a:moveTo>
                  <a:pt x="0" y="0"/>
                </a:moveTo>
                <a:lnTo>
                  <a:pt x="3994191" y="0"/>
                </a:lnTo>
                <a:lnTo>
                  <a:pt x="3994191" y="600898"/>
                </a:lnTo>
                <a:lnTo>
                  <a:pt x="0" y="600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3142" y="1729781"/>
            <a:ext cx="1600196" cy="190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46969" y="1088885"/>
            <a:ext cx="7956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Upstream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6190" y="1088885"/>
            <a:ext cx="6680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Local  gradient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2879" y="1562959"/>
            <a:ext cx="183399" cy="107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4065" y="1536071"/>
            <a:ext cx="34925" cy="83185"/>
          </a:xfrm>
          <a:custGeom>
            <a:avLst/>
            <a:gdLst/>
            <a:ahLst/>
            <a:cxnLst/>
            <a:rect l="l" t="t" r="r" b="b"/>
            <a:pathLst>
              <a:path w="34925" h="83184">
                <a:moveTo>
                  <a:pt x="34699" y="0"/>
                </a:moveTo>
                <a:lnTo>
                  <a:pt x="0" y="83157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7415" y="1613169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0" y="45952"/>
                </a:moveTo>
                <a:lnTo>
                  <a:pt x="2124" y="0"/>
                </a:lnTo>
                <a:lnTo>
                  <a:pt x="31174" y="12117"/>
                </a:lnTo>
                <a:lnTo>
                  <a:pt x="0" y="45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7415" y="1613169"/>
            <a:ext cx="31750" cy="46355"/>
          </a:xfrm>
          <a:custGeom>
            <a:avLst/>
            <a:gdLst/>
            <a:ahLst/>
            <a:cxnLst/>
            <a:rect l="l" t="t" r="r" b="b"/>
            <a:pathLst>
              <a:path w="31750" h="46355">
                <a:moveTo>
                  <a:pt x="2124" y="0"/>
                </a:moveTo>
                <a:lnTo>
                  <a:pt x="0" y="45952"/>
                </a:lnTo>
                <a:lnTo>
                  <a:pt x="31174" y="12117"/>
                </a:lnTo>
                <a:lnTo>
                  <a:pt x="212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8070" y="1066097"/>
            <a:ext cx="3638542" cy="62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0799" y="2144003"/>
            <a:ext cx="809625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Numerical gradient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slow </a:t>
            </a:r>
            <a:r>
              <a:rPr sz="2400" spc="-5" dirty="0">
                <a:latin typeface="Arial"/>
                <a:cs typeface="Arial"/>
              </a:rPr>
              <a:t>:(, approximate :(, easy to write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:)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latin typeface="Arial"/>
                <a:cs typeface="Arial"/>
              </a:rPr>
              <a:t>Analytic gradient</a:t>
            </a:r>
            <a:r>
              <a:rPr sz="2400" spc="-5" dirty="0">
                <a:latin typeface="Arial"/>
                <a:cs typeface="Arial"/>
              </a:rPr>
              <a:t>: fast :), exact :), error-prone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:(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42545" marR="1646555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In practice: Derive analytic gradient, </a:t>
            </a:r>
            <a:r>
              <a:rPr sz="2400" dirty="0">
                <a:latin typeface="Arial"/>
                <a:cs typeface="Arial"/>
              </a:rPr>
              <a:t>check your  </a:t>
            </a:r>
            <a:r>
              <a:rPr sz="2400" spc="-5" dirty="0">
                <a:latin typeface="Arial"/>
                <a:cs typeface="Arial"/>
              </a:rPr>
              <a:t>implementation with numerical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gradient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5644" y="4693229"/>
            <a:ext cx="13055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4 -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272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Gradient</a:t>
            </a:r>
            <a:r>
              <a:rPr sz="2800" spc="-95" dirty="0"/>
              <a:t> </a:t>
            </a:r>
            <a:r>
              <a:rPr sz="2800" spc="-5" dirty="0"/>
              <a:t>descent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3368" y="1571071"/>
            <a:ext cx="1209675" cy="1252855"/>
          </a:xfrm>
          <a:custGeom>
            <a:avLst/>
            <a:gdLst/>
            <a:ahLst/>
            <a:cxnLst/>
            <a:rect l="l" t="t" r="r" b="b"/>
            <a:pathLst>
              <a:path w="1209675" h="1252855">
                <a:moveTo>
                  <a:pt x="0" y="0"/>
                </a:moveTo>
                <a:lnTo>
                  <a:pt x="1209297" y="0"/>
                </a:lnTo>
                <a:lnTo>
                  <a:pt x="1209297" y="1252797"/>
                </a:lnTo>
                <a:lnTo>
                  <a:pt x="0" y="1252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0722" y="2744969"/>
            <a:ext cx="795655" cy="600710"/>
          </a:xfrm>
          <a:custGeom>
            <a:avLst/>
            <a:gdLst/>
            <a:ahLst/>
            <a:cxnLst/>
            <a:rect l="l" t="t" r="r" b="b"/>
            <a:pathLst>
              <a:path w="795655" h="600710">
                <a:moveTo>
                  <a:pt x="0" y="0"/>
                </a:moveTo>
                <a:lnTo>
                  <a:pt x="795298" y="0"/>
                </a:lnTo>
                <a:lnTo>
                  <a:pt x="795298" y="600298"/>
                </a:lnTo>
                <a:lnTo>
                  <a:pt x="0" y="600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3087168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668" y="18405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3368" y="1571071"/>
            <a:ext cx="1209675" cy="1252855"/>
          </a:xfrm>
          <a:custGeom>
            <a:avLst/>
            <a:gdLst/>
            <a:ahLst/>
            <a:cxnLst/>
            <a:rect l="l" t="t" r="r" b="b"/>
            <a:pathLst>
              <a:path w="1209675" h="1252855">
                <a:moveTo>
                  <a:pt x="0" y="0"/>
                </a:moveTo>
                <a:lnTo>
                  <a:pt x="1209297" y="0"/>
                </a:lnTo>
                <a:lnTo>
                  <a:pt x="1209297" y="1252797"/>
                </a:lnTo>
                <a:lnTo>
                  <a:pt x="0" y="1252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8718" y="1172502"/>
            <a:ext cx="371602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[upstream gradient]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[local gradient]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[1]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0.2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[1]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0.2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(both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inputs!)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0722" y="2744969"/>
            <a:ext cx="795655" cy="600710"/>
          </a:xfrm>
          <a:custGeom>
            <a:avLst/>
            <a:gdLst/>
            <a:ahLst/>
            <a:cxnLst/>
            <a:rect l="l" t="t" r="r" b="b"/>
            <a:pathLst>
              <a:path w="795655" h="600710">
                <a:moveTo>
                  <a:pt x="0" y="0"/>
                </a:moveTo>
                <a:lnTo>
                  <a:pt x="795298" y="0"/>
                </a:lnTo>
                <a:lnTo>
                  <a:pt x="795298" y="600298"/>
                </a:lnTo>
                <a:lnTo>
                  <a:pt x="0" y="600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295" y="2316995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6295" y="1343582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40722" y="858423"/>
            <a:ext cx="6587686" cy="2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0722" y="723748"/>
            <a:ext cx="1483995" cy="1042035"/>
          </a:xfrm>
          <a:custGeom>
            <a:avLst/>
            <a:gdLst/>
            <a:ahLst/>
            <a:cxnLst/>
            <a:rect l="l" t="t" r="r" b="b"/>
            <a:pathLst>
              <a:path w="1483995" h="1042035">
                <a:moveTo>
                  <a:pt x="0" y="0"/>
                </a:moveTo>
                <a:lnTo>
                  <a:pt x="1483797" y="0"/>
                </a:lnTo>
                <a:lnTo>
                  <a:pt x="1483797" y="1041597"/>
                </a:lnTo>
                <a:lnTo>
                  <a:pt x="0" y="10415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7321" y="1573471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0671" y="2577644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7321" y="1078822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7321" y="2068120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518" y="650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240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Another</a:t>
            </a:r>
            <a:r>
              <a:rPr sz="2400" spc="-9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51976" y="928819"/>
            <a:ext cx="6452762" cy="228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92" y="3307018"/>
            <a:ext cx="4153454" cy="99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24" y="3307018"/>
            <a:ext cx="3920752" cy="996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566" y="3345143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0722" y="723748"/>
            <a:ext cx="1483995" cy="1042035"/>
          </a:xfrm>
          <a:custGeom>
            <a:avLst/>
            <a:gdLst/>
            <a:ahLst/>
            <a:cxnLst/>
            <a:rect l="l" t="t" r="r" b="b"/>
            <a:pathLst>
              <a:path w="1483995" h="1042035">
                <a:moveTo>
                  <a:pt x="0" y="0"/>
                </a:moveTo>
                <a:lnTo>
                  <a:pt x="1483797" y="0"/>
                </a:lnTo>
                <a:lnTo>
                  <a:pt x="1483797" y="1041597"/>
                </a:lnTo>
                <a:lnTo>
                  <a:pt x="0" y="10415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7818" y="1087482"/>
            <a:ext cx="371602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[upstream gradient]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[local gradient]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x0: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[2]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0.4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w0: [0.2]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[-1]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-0.2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2171" y="2603119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271" y="2106083"/>
            <a:ext cx="320040" cy="156845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823" y="303324"/>
            <a:ext cx="3047993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824" y="1128997"/>
            <a:ext cx="1581146" cy="619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061" y="1124235"/>
            <a:ext cx="1590675" cy="628650"/>
          </a:xfrm>
          <a:custGeom>
            <a:avLst/>
            <a:gdLst/>
            <a:ahLst/>
            <a:cxnLst/>
            <a:rect l="l" t="t" r="r" b="b"/>
            <a:pathLst>
              <a:path w="1590675" h="628650">
                <a:moveTo>
                  <a:pt x="0" y="0"/>
                </a:moveTo>
                <a:lnTo>
                  <a:pt x="1590671" y="0"/>
                </a:lnTo>
                <a:lnTo>
                  <a:pt x="1590671" y="628648"/>
                </a:lnTo>
                <a:lnTo>
                  <a:pt x="0" y="6286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849" y="1708102"/>
            <a:ext cx="1675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sigmoid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9820" y="1273847"/>
            <a:ext cx="6747561" cy="619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1217" y="2123782"/>
            <a:ext cx="5654745" cy="200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6041" y="2802444"/>
            <a:ext cx="2648585" cy="1147445"/>
          </a:xfrm>
          <a:prstGeom prst="rect">
            <a:avLst/>
          </a:prstGeom>
          <a:ln w="19049">
            <a:solidFill>
              <a:srgbClr val="0000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sigmoid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89070" y="335161"/>
            <a:ext cx="359092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</a:rPr>
              <a:t>Computational graph </a:t>
            </a:r>
            <a:r>
              <a:rPr sz="1400" dirty="0">
                <a:solidFill>
                  <a:srgbClr val="0000FF"/>
                </a:solidFill>
              </a:rPr>
              <a:t>representation may </a:t>
            </a:r>
            <a:r>
              <a:rPr sz="1400" spc="-5" dirty="0">
                <a:solidFill>
                  <a:srgbClr val="0000FF"/>
                </a:solidFill>
              </a:rPr>
              <a:t>not  be unique. Choose one where local gradients  at each node </a:t>
            </a:r>
            <a:r>
              <a:rPr sz="1400" dirty="0">
                <a:solidFill>
                  <a:srgbClr val="0000FF"/>
                </a:solidFill>
              </a:rPr>
              <a:t>can </a:t>
            </a:r>
            <a:r>
              <a:rPr sz="1400" spc="-5" dirty="0">
                <a:solidFill>
                  <a:srgbClr val="0000FF"/>
                </a:solidFill>
              </a:rPr>
              <a:t>be easily</a:t>
            </a:r>
            <a:r>
              <a:rPr sz="1400" spc="-40" dirty="0">
                <a:solidFill>
                  <a:srgbClr val="0000FF"/>
                </a:solidFill>
              </a:rPr>
              <a:t> </a:t>
            </a:r>
            <a:r>
              <a:rPr sz="1400" spc="-5" dirty="0">
                <a:solidFill>
                  <a:srgbClr val="0000FF"/>
                </a:solidFill>
              </a:rPr>
              <a:t>expressed!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217" y="2123782"/>
            <a:ext cx="5654745" cy="200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16041" y="2802444"/>
            <a:ext cx="2648585" cy="969010"/>
          </a:xfrm>
          <a:prstGeom prst="rect">
            <a:avLst/>
          </a:prstGeom>
          <a:ln w="19049">
            <a:solidFill>
              <a:srgbClr val="0000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sigmoid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823" y="303324"/>
            <a:ext cx="3047993" cy="68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9070" y="3835020"/>
            <a:ext cx="37160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[upstream gradient]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[local gradient]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[1.00]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[(1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0.73)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(0.73)]=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6366" y="3655817"/>
            <a:ext cx="144780" cy="612140"/>
          </a:xfrm>
          <a:custGeom>
            <a:avLst/>
            <a:gdLst/>
            <a:ahLst/>
            <a:cxnLst/>
            <a:rect l="l" t="t" r="r" b="b"/>
            <a:pathLst>
              <a:path w="144779" h="612139">
                <a:moveTo>
                  <a:pt x="144649" y="611873"/>
                </a:move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1066" y="3613742"/>
            <a:ext cx="31115" cy="45720"/>
          </a:xfrm>
          <a:custGeom>
            <a:avLst/>
            <a:gdLst/>
            <a:ahLst/>
            <a:cxnLst/>
            <a:rect l="l" t="t" r="r" b="b"/>
            <a:pathLst>
              <a:path w="31114" h="45720">
                <a:moveTo>
                  <a:pt x="0" y="45674"/>
                </a:moveTo>
                <a:lnTo>
                  <a:pt x="5349" y="0"/>
                </a:lnTo>
                <a:lnTo>
                  <a:pt x="30599" y="38449"/>
                </a:lnTo>
                <a:lnTo>
                  <a:pt x="0" y="456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066" y="3613742"/>
            <a:ext cx="31115" cy="45720"/>
          </a:xfrm>
          <a:custGeom>
            <a:avLst/>
            <a:gdLst/>
            <a:ahLst/>
            <a:cxnLst/>
            <a:rect l="l" t="t" r="r" b="b"/>
            <a:pathLst>
              <a:path w="31114" h="45720">
                <a:moveTo>
                  <a:pt x="30599" y="38449"/>
                </a:moveTo>
                <a:lnTo>
                  <a:pt x="5349" y="0"/>
                </a:lnTo>
                <a:lnTo>
                  <a:pt x="0" y="45674"/>
                </a:lnTo>
                <a:lnTo>
                  <a:pt x="30599" y="38449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8035" y="3223793"/>
            <a:ext cx="386715" cy="220979"/>
          </a:xfrm>
          <a:custGeom>
            <a:avLst/>
            <a:gdLst/>
            <a:ahLst/>
            <a:cxnLst/>
            <a:rect l="l" t="t" r="r" b="b"/>
            <a:pathLst>
              <a:path w="386715" h="220979">
                <a:moveTo>
                  <a:pt x="0" y="0"/>
                </a:moveTo>
                <a:lnTo>
                  <a:pt x="386699" y="0"/>
                </a:lnTo>
                <a:lnTo>
                  <a:pt x="386699" y="220499"/>
                </a:lnTo>
                <a:lnTo>
                  <a:pt x="0" y="220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824" y="1128997"/>
            <a:ext cx="1581146" cy="619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061" y="1124235"/>
            <a:ext cx="1590675" cy="628650"/>
          </a:xfrm>
          <a:custGeom>
            <a:avLst/>
            <a:gdLst/>
            <a:ahLst/>
            <a:cxnLst/>
            <a:rect l="l" t="t" r="r" b="b"/>
            <a:pathLst>
              <a:path w="1590675" h="628650">
                <a:moveTo>
                  <a:pt x="0" y="0"/>
                </a:moveTo>
                <a:lnTo>
                  <a:pt x="1590671" y="0"/>
                </a:lnTo>
                <a:lnTo>
                  <a:pt x="1590671" y="628648"/>
                </a:lnTo>
                <a:lnTo>
                  <a:pt x="0" y="6286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4849" y="1708102"/>
            <a:ext cx="1675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sigmoid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9820" y="1273847"/>
            <a:ext cx="6747561" cy="619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070" y="335161"/>
            <a:ext cx="359092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</a:rPr>
              <a:t>Computational graph </a:t>
            </a:r>
            <a:r>
              <a:rPr sz="1400" dirty="0">
                <a:solidFill>
                  <a:srgbClr val="0000FF"/>
                </a:solidFill>
              </a:rPr>
              <a:t>representation may </a:t>
            </a:r>
            <a:r>
              <a:rPr sz="1400" spc="-5" dirty="0">
                <a:solidFill>
                  <a:srgbClr val="0000FF"/>
                </a:solidFill>
              </a:rPr>
              <a:t>not  be unique. Choose one where local gradients  at each node </a:t>
            </a:r>
            <a:r>
              <a:rPr sz="1400" dirty="0">
                <a:solidFill>
                  <a:srgbClr val="0000FF"/>
                </a:solidFill>
              </a:rPr>
              <a:t>can </a:t>
            </a:r>
            <a:r>
              <a:rPr sz="1400" spc="-5" dirty="0">
                <a:solidFill>
                  <a:srgbClr val="0000FF"/>
                </a:solidFill>
              </a:rPr>
              <a:t>be easily</a:t>
            </a:r>
            <a:r>
              <a:rPr sz="1400" spc="-40" dirty="0">
                <a:solidFill>
                  <a:srgbClr val="0000FF"/>
                </a:solidFill>
              </a:rPr>
              <a:t> </a:t>
            </a:r>
            <a:r>
              <a:rPr sz="1400" spc="-5" dirty="0">
                <a:solidFill>
                  <a:srgbClr val="0000FF"/>
                </a:solidFill>
              </a:rPr>
              <a:t>expressed!</a:t>
            </a:r>
            <a:endParaRPr sz="14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66" y="1052672"/>
            <a:ext cx="4798365" cy="283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974" y="1116553"/>
            <a:ext cx="295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gate: gradient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35000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backward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66" y="1052672"/>
            <a:ext cx="4798365" cy="283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4" y="135000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backward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974" y="1009873"/>
            <a:ext cx="29591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gate: gradient distributor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gate?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66" y="1052672"/>
            <a:ext cx="4798365" cy="283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Patterns </a:t>
            </a:r>
            <a:r>
              <a:rPr sz="2800" spc="-5" dirty="0"/>
              <a:t>in backward</a:t>
            </a:r>
            <a:r>
              <a:rPr sz="2800" spc="-80" dirty="0"/>
              <a:t> </a:t>
            </a:r>
            <a:r>
              <a:rPr sz="2800" spc="-5" dirty="0"/>
              <a:t>flow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974" y="1009873"/>
            <a:ext cx="295910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gate: gradient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/>
                <a:cs typeface="Arial"/>
              </a:rPr>
              <a:t>max </a:t>
            </a:r>
            <a:r>
              <a:rPr sz="1800" spc="-5" dirty="0">
                <a:latin typeface="Arial"/>
                <a:cs typeface="Arial"/>
              </a:rPr>
              <a:t>gate: gradient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66" y="1052672"/>
            <a:ext cx="4798365" cy="283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Patterns </a:t>
            </a:r>
            <a:r>
              <a:rPr sz="2800" spc="-5" dirty="0"/>
              <a:t>in backward</a:t>
            </a:r>
            <a:r>
              <a:rPr sz="2800" spc="-80" dirty="0"/>
              <a:t> </a:t>
            </a:r>
            <a:r>
              <a:rPr sz="2800" spc="-5" dirty="0"/>
              <a:t>flow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974" y="1009873"/>
            <a:ext cx="2959100" cy="1168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gate: gradient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distributor</a:t>
            </a:r>
            <a:endParaRPr sz="1800">
              <a:latin typeface="Arial"/>
              <a:cs typeface="Arial"/>
            </a:endParaRPr>
          </a:p>
          <a:p>
            <a:pPr marL="12700" marR="360045">
              <a:lnSpc>
                <a:spcPct val="138900"/>
              </a:lnSpc>
            </a:pPr>
            <a:r>
              <a:rPr sz="1800" b="1" spc="-5" dirty="0">
                <a:latin typeface="Arial"/>
                <a:cs typeface="Arial"/>
              </a:rPr>
              <a:t>max </a:t>
            </a:r>
            <a:r>
              <a:rPr sz="1800" spc="-5" dirty="0">
                <a:latin typeface="Arial"/>
                <a:cs typeface="Arial"/>
              </a:rPr>
              <a:t>gate: gradient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Q: What is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mul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gate?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833" y="1114897"/>
            <a:ext cx="1495409" cy="4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10308" y="1105372"/>
            <a:ext cx="1515110" cy="514350"/>
          </a:xfrm>
          <a:custGeom>
            <a:avLst/>
            <a:gdLst/>
            <a:ahLst/>
            <a:cxnLst/>
            <a:rect l="l" t="t" r="r" b="b"/>
            <a:pathLst>
              <a:path w="1515110" h="514350">
                <a:moveTo>
                  <a:pt x="0" y="0"/>
                </a:moveTo>
                <a:lnTo>
                  <a:pt x="1514484" y="0"/>
                </a:lnTo>
                <a:lnTo>
                  <a:pt x="1514484" y="514348"/>
                </a:lnTo>
                <a:lnTo>
                  <a:pt x="0" y="5143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1572" y="1310547"/>
            <a:ext cx="375285" cy="958215"/>
          </a:xfrm>
          <a:prstGeom prst="rect">
            <a:avLst/>
          </a:prstGeom>
          <a:solidFill>
            <a:srgbClr val="F2F2F2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5596" y="1749396"/>
            <a:ext cx="543560" cy="307340"/>
          </a:xfrm>
          <a:custGeom>
            <a:avLst/>
            <a:gdLst/>
            <a:ahLst/>
            <a:cxnLst/>
            <a:rect l="l" t="t" r="r" b="b"/>
            <a:pathLst>
              <a:path w="543560" h="307339">
                <a:moveTo>
                  <a:pt x="0" y="0"/>
                </a:moveTo>
                <a:lnTo>
                  <a:pt x="543046" y="30697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0903" y="2042675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45369" y="34967"/>
                </a:moveTo>
                <a:lnTo>
                  <a:pt x="0" y="27392"/>
                </a:lnTo>
                <a:lnTo>
                  <a:pt x="15482" y="0"/>
                </a:lnTo>
                <a:lnTo>
                  <a:pt x="45369" y="349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0903" y="2042675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0" y="27392"/>
                </a:moveTo>
                <a:lnTo>
                  <a:pt x="45369" y="34967"/>
                </a:lnTo>
                <a:lnTo>
                  <a:pt x="15482" y="0"/>
                </a:lnTo>
                <a:lnTo>
                  <a:pt x="0" y="2739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048" y="2396495"/>
            <a:ext cx="934085" cy="958215"/>
          </a:xfrm>
          <a:prstGeom prst="rect">
            <a:avLst/>
          </a:prstGeom>
          <a:solidFill>
            <a:srgbClr val="F2F2F2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2059" y="2430360"/>
            <a:ext cx="633095" cy="484505"/>
          </a:xfrm>
          <a:custGeom>
            <a:avLst/>
            <a:gdLst/>
            <a:ahLst/>
            <a:cxnLst/>
            <a:rect l="l" t="t" r="r" b="b"/>
            <a:pathLst>
              <a:path w="633094" h="484505">
                <a:moveTo>
                  <a:pt x="0" y="483984"/>
                </a:moveTo>
                <a:lnTo>
                  <a:pt x="632901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5403" y="2404102"/>
            <a:ext cx="44450" cy="39370"/>
          </a:xfrm>
          <a:custGeom>
            <a:avLst/>
            <a:gdLst/>
            <a:ahLst/>
            <a:cxnLst/>
            <a:rect l="l" t="t" r="r" b="b"/>
            <a:pathLst>
              <a:path w="44450" h="39369">
                <a:moveTo>
                  <a:pt x="19114" y="38754"/>
                </a:moveTo>
                <a:lnTo>
                  <a:pt x="0" y="13759"/>
                </a:lnTo>
                <a:lnTo>
                  <a:pt x="43894" y="0"/>
                </a:lnTo>
                <a:lnTo>
                  <a:pt x="19114" y="3875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5403" y="2404102"/>
            <a:ext cx="44450" cy="39370"/>
          </a:xfrm>
          <a:custGeom>
            <a:avLst/>
            <a:gdLst/>
            <a:ahLst/>
            <a:cxnLst/>
            <a:rect l="l" t="t" r="r" b="b"/>
            <a:pathLst>
              <a:path w="44450" h="39369">
                <a:moveTo>
                  <a:pt x="19114" y="38754"/>
                </a:moveTo>
                <a:lnTo>
                  <a:pt x="43894" y="0"/>
                </a:lnTo>
                <a:lnTo>
                  <a:pt x="0" y="13759"/>
                </a:lnTo>
                <a:lnTo>
                  <a:pt x="19114" y="387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0045" y="1938121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311249" y="622498"/>
                </a:moveTo>
                <a:lnTo>
                  <a:pt x="265254" y="619123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1"/>
                </a:lnTo>
                <a:lnTo>
                  <a:pt x="50143" y="480727"/>
                </a:lnTo>
                <a:lnTo>
                  <a:pt x="28928" y="442463"/>
                </a:lnTo>
                <a:lnTo>
                  <a:pt x="13177" y="401141"/>
                </a:lnTo>
                <a:lnTo>
                  <a:pt x="3374" y="357243"/>
                </a:lnTo>
                <a:lnTo>
                  <a:pt x="0" y="311249"/>
                </a:lnTo>
                <a:lnTo>
                  <a:pt x="3374" y="265255"/>
                </a:lnTo>
                <a:lnTo>
                  <a:pt x="13177" y="221356"/>
                </a:lnTo>
                <a:lnTo>
                  <a:pt x="28928" y="180034"/>
                </a:lnTo>
                <a:lnTo>
                  <a:pt x="50143" y="141771"/>
                </a:lnTo>
                <a:lnTo>
                  <a:pt x="76343" y="107047"/>
                </a:lnTo>
                <a:lnTo>
                  <a:pt x="107046" y="76344"/>
                </a:lnTo>
                <a:lnTo>
                  <a:pt x="141770" y="50144"/>
                </a:lnTo>
                <a:lnTo>
                  <a:pt x="180033" y="28928"/>
                </a:lnTo>
                <a:lnTo>
                  <a:pt x="221355" y="13178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7"/>
                </a:lnTo>
                <a:lnTo>
                  <a:pt x="407572" y="15278"/>
                </a:lnTo>
                <a:lnTo>
                  <a:pt x="452424" y="33857"/>
                </a:lnTo>
                <a:lnTo>
                  <a:pt x="493954" y="59267"/>
                </a:lnTo>
                <a:lnTo>
                  <a:pt x="531323" y="91162"/>
                </a:lnTo>
                <a:lnTo>
                  <a:pt x="563222" y="128541"/>
                </a:lnTo>
                <a:lnTo>
                  <a:pt x="588635" y="170076"/>
                </a:lnTo>
                <a:lnTo>
                  <a:pt x="607217" y="214929"/>
                </a:lnTo>
                <a:lnTo>
                  <a:pt x="618620" y="262265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1"/>
                </a:lnTo>
                <a:lnTo>
                  <a:pt x="593570" y="442463"/>
                </a:lnTo>
                <a:lnTo>
                  <a:pt x="572354" y="480727"/>
                </a:lnTo>
                <a:lnTo>
                  <a:pt x="546155" y="515451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3"/>
                </a:lnTo>
                <a:lnTo>
                  <a:pt x="311249" y="622498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0045" y="1938121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311249"/>
                </a:moveTo>
                <a:lnTo>
                  <a:pt x="3374" y="265255"/>
                </a:lnTo>
                <a:lnTo>
                  <a:pt x="13177" y="221356"/>
                </a:lnTo>
                <a:lnTo>
                  <a:pt x="28928" y="180034"/>
                </a:lnTo>
                <a:lnTo>
                  <a:pt x="50143" y="141771"/>
                </a:lnTo>
                <a:lnTo>
                  <a:pt x="76343" y="107047"/>
                </a:lnTo>
                <a:lnTo>
                  <a:pt x="107046" y="76344"/>
                </a:lnTo>
                <a:lnTo>
                  <a:pt x="141770" y="50144"/>
                </a:lnTo>
                <a:lnTo>
                  <a:pt x="180033" y="28928"/>
                </a:lnTo>
                <a:lnTo>
                  <a:pt x="221355" y="13178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7"/>
                </a:lnTo>
                <a:lnTo>
                  <a:pt x="407572" y="15278"/>
                </a:lnTo>
                <a:lnTo>
                  <a:pt x="452424" y="33857"/>
                </a:lnTo>
                <a:lnTo>
                  <a:pt x="493954" y="59267"/>
                </a:lnTo>
                <a:lnTo>
                  <a:pt x="531323" y="91162"/>
                </a:lnTo>
                <a:lnTo>
                  <a:pt x="563222" y="128541"/>
                </a:lnTo>
                <a:lnTo>
                  <a:pt x="588635" y="170076"/>
                </a:lnTo>
                <a:lnTo>
                  <a:pt x="607217" y="214929"/>
                </a:lnTo>
                <a:lnTo>
                  <a:pt x="618620" y="262265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1"/>
                </a:lnTo>
                <a:lnTo>
                  <a:pt x="593570" y="442463"/>
                </a:lnTo>
                <a:lnTo>
                  <a:pt x="572354" y="480727"/>
                </a:lnTo>
                <a:lnTo>
                  <a:pt x="546154" y="515451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3"/>
                </a:lnTo>
                <a:lnTo>
                  <a:pt x="311249" y="622498"/>
                </a:lnTo>
                <a:lnTo>
                  <a:pt x="265254" y="619123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1"/>
                </a:lnTo>
                <a:lnTo>
                  <a:pt x="50143" y="480727"/>
                </a:lnTo>
                <a:lnTo>
                  <a:pt x="28928" y="442463"/>
                </a:lnTo>
                <a:lnTo>
                  <a:pt x="13177" y="401141"/>
                </a:lnTo>
                <a:lnTo>
                  <a:pt x="3374" y="357243"/>
                </a:lnTo>
                <a:lnTo>
                  <a:pt x="0" y="311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1018" y="2249370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9347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0366" y="22336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0366" y="22336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6017" y="1111860"/>
            <a:ext cx="4459815" cy="47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6492" y="1102335"/>
            <a:ext cx="4479290" cy="497205"/>
          </a:xfrm>
          <a:custGeom>
            <a:avLst/>
            <a:gdLst/>
            <a:ahLst/>
            <a:cxnLst/>
            <a:rect l="l" t="t" r="r" b="b"/>
            <a:pathLst>
              <a:path w="4479290" h="497205">
                <a:moveTo>
                  <a:pt x="0" y="0"/>
                </a:moveTo>
                <a:lnTo>
                  <a:pt x="4478865" y="0"/>
                </a:lnTo>
                <a:lnTo>
                  <a:pt x="4478865" y="497173"/>
                </a:lnTo>
                <a:lnTo>
                  <a:pt x="0" y="49717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0391" y="1938121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311249" y="622498"/>
                </a:moveTo>
                <a:lnTo>
                  <a:pt x="265254" y="619123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1"/>
                </a:lnTo>
                <a:lnTo>
                  <a:pt x="50143" y="480727"/>
                </a:lnTo>
                <a:lnTo>
                  <a:pt x="28928" y="442463"/>
                </a:lnTo>
                <a:lnTo>
                  <a:pt x="13177" y="401141"/>
                </a:lnTo>
                <a:lnTo>
                  <a:pt x="3374" y="357243"/>
                </a:lnTo>
                <a:lnTo>
                  <a:pt x="0" y="311249"/>
                </a:lnTo>
                <a:lnTo>
                  <a:pt x="3374" y="265255"/>
                </a:lnTo>
                <a:lnTo>
                  <a:pt x="13177" y="221356"/>
                </a:lnTo>
                <a:lnTo>
                  <a:pt x="28928" y="180034"/>
                </a:lnTo>
                <a:lnTo>
                  <a:pt x="50143" y="141771"/>
                </a:lnTo>
                <a:lnTo>
                  <a:pt x="76343" y="107047"/>
                </a:lnTo>
                <a:lnTo>
                  <a:pt x="107046" y="76344"/>
                </a:lnTo>
                <a:lnTo>
                  <a:pt x="141770" y="50144"/>
                </a:lnTo>
                <a:lnTo>
                  <a:pt x="180033" y="28928"/>
                </a:lnTo>
                <a:lnTo>
                  <a:pt x="221355" y="13178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7"/>
                </a:lnTo>
                <a:lnTo>
                  <a:pt x="407572" y="15278"/>
                </a:lnTo>
                <a:lnTo>
                  <a:pt x="452424" y="33857"/>
                </a:lnTo>
                <a:lnTo>
                  <a:pt x="493954" y="59267"/>
                </a:lnTo>
                <a:lnTo>
                  <a:pt x="531323" y="91162"/>
                </a:lnTo>
                <a:lnTo>
                  <a:pt x="563222" y="128541"/>
                </a:lnTo>
                <a:lnTo>
                  <a:pt x="588635" y="170076"/>
                </a:lnTo>
                <a:lnTo>
                  <a:pt x="607217" y="214929"/>
                </a:lnTo>
                <a:lnTo>
                  <a:pt x="618620" y="262265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1"/>
                </a:lnTo>
                <a:lnTo>
                  <a:pt x="593570" y="442463"/>
                </a:lnTo>
                <a:lnTo>
                  <a:pt x="572354" y="480727"/>
                </a:lnTo>
                <a:lnTo>
                  <a:pt x="546155" y="515451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3"/>
                </a:lnTo>
                <a:lnTo>
                  <a:pt x="311249" y="6224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0391" y="1938121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311249"/>
                </a:moveTo>
                <a:lnTo>
                  <a:pt x="3374" y="265255"/>
                </a:lnTo>
                <a:lnTo>
                  <a:pt x="13177" y="221356"/>
                </a:lnTo>
                <a:lnTo>
                  <a:pt x="28928" y="180034"/>
                </a:lnTo>
                <a:lnTo>
                  <a:pt x="50143" y="141771"/>
                </a:lnTo>
                <a:lnTo>
                  <a:pt x="76343" y="107047"/>
                </a:lnTo>
                <a:lnTo>
                  <a:pt x="107046" y="76344"/>
                </a:lnTo>
                <a:lnTo>
                  <a:pt x="141770" y="50144"/>
                </a:lnTo>
                <a:lnTo>
                  <a:pt x="180033" y="28928"/>
                </a:lnTo>
                <a:lnTo>
                  <a:pt x="221355" y="13178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7"/>
                </a:lnTo>
                <a:lnTo>
                  <a:pt x="407572" y="15278"/>
                </a:lnTo>
                <a:lnTo>
                  <a:pt x="452424" y="33857"/>
                </a:lnTo>
                <a:lnTo>
                  <a:pt x="493954" y="59267"/>
                </a:lnTo>
                <a:lnTo>
                  <a:pt x="531323" y="91162"/>
                </a:lnTo>
                <a:lnTo>
                  <a:pt x="563222" y="128541"/>
                </a:lnTo>
                <a:lnTo>
                  <a:pt x="588635" y="170076"/>
                </a:lnTo>
                <a:lnTo>
                  <a:pt x="607217" y="214929"/>
                </a:lnTo>
                <a:lnTo>
                  <a:pt x="618620" y="262265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1"/>
                </a:lnTo>
                <a:lnTo>
                  <a:pt x="593570" y="442463"/>
                </a:lnTo>
                <a:lnTo>
                  <a:pt x="572354" y="480727"/>
                </a:lnTo>
                <a:lnTo>
                  <a:pt x="546154" y="515451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3"/>
                </a:lnTo>
                <a:lnTo>
                  <a:pt x="311249" y="622498"/>
                </a:lnTo>
                <a:lnTo>
                  <a:pt x="265254" y="619123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1"/>
                </a:lnTo>
                <a:lnTo>
                  <a:pt x="50143" y="480727"/>
                </a:lnTo>
                <a:lnTo>
                  <a:pt x="28928" y="442463"/>
                </a:lnTo>
                <a:lnTo>
                  <a:pt x="13177" y="401141"/>
                </a:lnTo>
                <a:lnTo>
                  <a:pt x="3374" y="357243"/>
                </a:lnTo>
                <a:lnTo>
                  <a:pt x="0" y="311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64765" y="2108784"/>
            <a:ext cx="27432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355" marR="5080" indent="-34290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Arial"/>
                <a:cs typeface="Arial"/>
              </a:rPr>
              <a:t>hinge  loss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5239" y="224937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0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9287" y="22336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9287" y="22336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4596" y="2509319"/>
            <a:ext cx="4798695" cy="668655"/>
          </a:xfrm>
          <a:custGeom>
            <a:avLst/>
            <a:gdLst/>
            <a:ahLst/>
            <a:cxnLst/>
            <a:rect l="l" t="t" r="r" b="b"/>
            <a:pathLst>
              <a:path w="4798695" h="668655">
                <a:moveTo>
                  <a:pt x="0" y="668248"/>
                </a:moveTo>
                <a:lnTo>
                  <a:pt x="4798190" y="668248"/>
                </a:lnTo>
                <a:lnTo>
                  <a:pt x="479819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7062" y="246609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7061" y="246609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6240" y="283256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311249" y="622498"/>
                </a:move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5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5" y="515452"/>
                </a:lnTo>
                <a:lnTo>
                  <a:pt x="515452" y="546155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6240" y="283256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311249"/>
                </a:moveTo>
                <a:lnTo>
                  <a:pt x="3374" y="265254"/>
                </a:lnTo>
                <a:lnTo>
                  <a:pt x="13177" y="221355"/>
                </a:lnTo>
                <a:lnTo>
                  <a:pt x="28928" y="180033"/>
                </a:lnTo>
                <a:lnTo>
                  <a:pt x="50143" y="141770"/>
                </a:lnTo>
                <a:lnTo>
                  <a:pt x="76343" y="107046"/>
                </a:lnTo>
                <a:lnTo>
                  <a:pt x="107046" y="76343"/>
                </a:lnTo>
                <a:lnTo>
                  <a:pt x="141770" y="50143"/>
                </a:lnTo>
                <a:lnTo>
                  <a:pt x="180033" y="28928"/>
                </a:lnTo>
                <a:lnTo>
                  <a:pt x="221355" y="13177"/>
                </a:lnTo>
                <a:lnTo>
                  <a:pt x="265254" y="3374"/>
                </a:lnTo>
                <a:lnTo>
                  <a:pt x="311249" y="0"/>
                </a:lnTo>
                <a:lnTo>
                  <a:pt x="360234" y="3878"/>
                </a:lnTo>
                <a:lnTo>
                  <a:pt x="407572" y="15281"/>
                </a:lnTo>
                <a:lnTo>
                  <a:pt x="452424" y="33863"/>
                </a:lnTo>
                <a:lnTo>
                  <a:pt x="493954" y="59276"/>
                </a:lnTo>
                <a:lnTo>
                  <a:pt x="531323" y="91174"/>
                </a:lnTo>
                <a:lnTo>
                  <a:pt x="563222" y="128544"/>
                </a:lnTo>
                <a:lnTo>
                  <a:pt x="588635" y="170073"/>
                </a:lnTo>
                <a:lnTo>
                  <a:pt x="607217" y="214926"/>
                </a:lnTo>
                <a:lnTo>
                  <a:pt x="618620" y="262264"/>
                </a:lnTo>
                <a:lnTo>
                  <a:pt x="622498" y="311249"/>
                </a:lnTo>
                <a:lnTo>
                  <a:pt x="619124" y="357243"/>
                </a:lnTo>
                <a:lnTo>
                  <a:pt x="609320" y="401142"/>
                </a:lnTo>
                <a:lnTo>
                  <a:pt x="593570" y="442464"/>
                </a:lnTo>
                <a:lnTo>
                  <a:pt x="572354" y="480728"/>
                </a:lnTo>
                <a:lnTo>
                  <a:pt x="546154" y="515452"/>
                </a:lnTo>
                <a:lnTo>
                  <a:pt x="515452" y="546154"/>
                </a:lnTo>
                <a:lnTo>
                  <a:pt x="480728" y="572354"/>
                </a:lnTo>
                <a:lnTo>
                  <a:pt x="442464" y="593570"/>
                </a:lnTo>
                <a:lnTo>
                  <a:pt x="401142" y="609320"/>
                </a:lnTo>
                <a:lnTo>
                  <a:pt x="357243" y="619124"/>
                </a:lnTo>
                <a:lnTo>
                  <a:pt x="311249" y="622498"/>
                </a:lnTo>
                <a:lnTo>
                  <a:pt x="265254" y="619124"/>
                </a:lnTo>
                <a:lnTo>
                  <a:pt x="221355" y="609320"/>
                </a:lnTo>
                <a:lnTo>
                  <a:pt x="180033" y="593570"/>
                </a:lnTo>
                <a:lnTo>
                  <a:pt x="141770" y="572354"/>
                </a:lnTo>
                <a:lnTo>
                  <a:pt x="107046" y="546154"/>
                </a:lnTo>
                <a:lnTo>
                  <a:pt x="76343" y="515452"/>
                </a:lnTo>
                <a:lnTo>
                  <a:pt x="50143" y="480728"/>
                </a:lnTo>
                <a:lnTo>
                  <a:pt x="28928" y="442464"/>
                </a:lnTo>
                <a:lnTo>
                  <a:pt x="13177" y="401142"/>
                </a:lnTo>
                <a:lnTo>
                  <a:pt x="3374" y="357243"/>
                </a:lnTo>
                <a:lnTo>
                  <a:pt x="0" y="311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92247" y="298386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04789" y="3360168"/>
            <a:ext cx="811198" cy="405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5264" y="3350643"/>
            <a:ext cx="830580" cy="424815"/>
          </a:xfrm>
          <a:custGeom>
            <a:avLst/>
            <a:gdLst/>
            <a:ahLst/>
            <a:cxnLst/>
            <a:rect l="l" t="t" r="r" b="b"/>
            <a:pathLst>
              <a:path w="830579" h="424814">
                <a:moveTo>
                  <a:pt x="0" y="0"/>
                </a:moveTo>
                <a:lnTo>
                  <a:pt x="830248" y="0"/>
                </a:lnTo>
                <a:lnTo>
                  <a:pt x="830248" y="424649"/>
                </a:lnTo>
                <a:lnTo>
                  <a:pt x="0" y="4246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9987" y="2046571"/>
            <a:ext cx="405765" cy="405765"/>
          </a:xfrm>
          <a:custGeom>
            <a:avLst/>
            <a:gdLst/>
            <a:ahLst/>
            <a:cxnLst/>
            <a:rect l="l" t="t" r="r" b="b"/>
            <a:pathLst>
              <a:path w="405765" h="405764">
                <a:moveTo>
                  <a:pt x="202799" y="405599"/>
                </a:moveTo>
                <a:lnTo>
                  <a:pt x="156300" y="400243"/>
                </a:lnTo>
                <a:lnTo>
                  <a:pt x="113614" y="384986"/>
                </a:lnTo>
                <a:lnTo>
                  <a:pt x="75960" y="361046"/>
                </a:lnTo>
                <a:lnTo>
                  <a:pt x="44553" y="329640"/>
                </a:lnTo>
                <a:lnTo>
                  <a:pt x="20613" y="291985"/>
                </a:lnTo>
                <a:lnTo>
                  <a:pt x="5356" y="249299"/>
                </a:lnTo>
                <a:lnTo>
                  <a:pt x="0" y="202799"/>
                </a:lnTo>
                <a:lnTo>
                  <a:pt x="5356" y="156299"/>
                </a:lnTo>
                <a:lnTo>
                  <a:pt x="20613" y="113613"/>
                </a:lnTo>
                <a:lnTo>
                  <a:pt x="44553" y="75959"/>
                </a:lnTo>
                <a:lnTo>
                  <a:pt x="75960" y="44553"/>
                </a:lnTo>
                <a:lnTo>
                  <a:pt x="113614" y="20612"/>
                </a:lnTo>
                <a:lnTo>
                  <a:pt x="156300" y="5356"/>
                </a:lnTo>
                <a:lnTo>
                  <a:pt x="202799" y="0"/>
                </a:lnTo>
                <a:lnTo>
                  <a:pt x="242544" y="3932"/>
                </a:lnTo>
                <a:lnTo>
                  <a:pt x="280405" y="15437"/>
                </a:lnTo>
                <a:lnTo>
                  <a:pt x="315313" y="34072"/>
                </a:lnTo>
                <a:lnTo>
                  <a:pt x="346199" y="59397"/>
                </a:lnTo>
                <a:lnTo>
                  <a:pt x="371522" y="90285"/>
                </a:lnTo>
                <a:lnTo>
                  <a:pt x="390158" y="125191"/>
                </a:lnTo>
                <a:lnTo>
                  <a:pt x="401665" y="163050"/>
                </a:lnTo>
                <a:lnTo>
                  <a:pt x="405599" y="202799"/>
                </a:lnTo>
                <a:lnTo>
                  <a:pt x="400242" y="249299"/>
                </a:lnTo>
                <a:lnTo>
                  <a:pt x="384985" y="291985"/>
                </a:lnTo>
                <a:lnTo>
                  <a:pt x="361045" y="329640"/>
                </a:lnTo>
                <a:lnTo>
                  <a:pt x="329638" y="361046"/>
                </a:lnTo>
                <a:lnTo>
                  <a:pt x="291984" y="384986"/>
                </a:lnTo>
                <a:lnTo>
                  <a:pt x="249298" y="400243"/>
                </a:lnTo>
                <a:lnTo>
                  <a:pt x="202799" y="40559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9987" y="2046570"/>
            <a:ext cx="405765" cy="405765"/>
          </a:xfrm>
          <a:custGeom>
            <a:avLst/>
            <a:gdLst/>
            <a:ahLst/>
            <a:cxnLst/>
            <a:rect l="l" t="t" r="r" b="b"/>
            <a:pathLst>
              <a:path w="405765" h="405764">
                <a:moveTo>
                  <a:pt x="0" y="202799"/>
                </a:moveTo>
                <a:lnTo>
                  <a:pt x="5356" y="156299"/>
                </a:lnTo>
                <a:lnTo>
                  <a:pt x="20613" y="113613"/>
                </a:lnTo>
                <a:lnTo>
                  <a:pt x="44553" y="75959"/>
                </a:lnTo>
                <a:lnTo>
                  <a:pt x="75960" y="44553"/>
                </a:lnTo>
                <a:lnTo>
                  <a:pt x="113614" y="20612"/>
                </a:lnTo>
                <a:lnTo>
                  <a:pt x="156300" y="5356"/>
                </a:lnTo>
                <a:lnTo>
                  <a:pt x="202799" y="0"/>
                </a:lnTo>
                <a:lnTo>
                  <a:pt x="242544" y="3932"/>
                </a:lnTo>
                <a:lnTo>
                  <a:pt x="280405" y="15437"/>
                </a:lnTo>
                <a:lnTo>
                  <a:pt x="315313" y="34072"/>
                </a:lnTo>
                <a:lnTo>
                  <a:pt x="346199" y="59397"/>
                </a:lnTo>
                <a:lnTo>
                  <a:pt x="371522" y="90285"/>
                </a:lnTo>
                <a:lnTo>
                  <a:pt x="390158" y="125191"/>
                </a:lnTo>
                <a:lnTo>
                  <a:pt x="401665" y="163050"/>
                </a:lnTo>
                <a:lnTo>
                  <a:pt x="405599" y="202799"/>
                </a:lnTo>
                <a:lnTo>
                  <a:pt x="400242" y="249299"/>
                </a:lnTo>
                <a:lnTo>
                  <a:pt x="384985" y="291985"/>
                </a:lnTo>
                <a:lnTo>
                  <a:pt x="361045" y="329640"/>
                </a:lnTo>
                <a:lnTo>
                  <a:pt x="329638" y="361046"/>
                </a:lnTo>
                <a:lnTo>
                  <a:pt x="291984" y="384986"/>
                </a:lnTo>
                <a:lnTo>
                  <a:pt x="249298" y="400243"/>
                </a:lnTo>
                <a:lnTo>
                  <a:pt x="202799" y="405599"/>
                </a:lnTo>
                <a:lnTo>
                  <a:pt x="156300" y="400243"/>
                </a:lnTo>
                <a:lnTo>
                  <a:pt x="113614" y="384986"/>
                </a:lnTo>
                <a:lnTo>
                  <a:pt x="75960" y="361046"/>
                </a:lnTo>
                <a:lnTo>
                  <a:pt x="44553" y="329640"/>
                </a:lnTo>
                <a:lnTo>
                  <a:pt x="20613" y="291985"/>
                </a:lnTo>
                <a:lnTo>
                  <a:pt x="5356" y="249299"/>
                </a:lnTo>
                <a:lnTo>
                  <a:pt x="0" y="202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36715" y="2165426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37486" y="224937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0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91534" y="22336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91534" y="22336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738862" y="211045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105644" y="4693229"/>
            <a:ext cx="13055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4 -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80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374421" y="1959554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3502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Computational</a:t>
            </a:r>
            <a:r>
              <a:rPr sz="2800" spc="-85" dirty="0"/>
              <a:t> </a:t>
            </a:r>
            <a:r>
              <a:rPr sz="2800" spc="-5" dirty="0"/>
              <a:t>graphs</a:t>
            </a:r>
            <a:endParaRPr sz="2800"/>
          </a:p>
        </p:txBody>
      </p:sp>
      <p:sp>
        <p:nvSpPr>
          <p:cNvPr id="42" name="object 42"/>
          <p:cNvSpPr txBox="1"/>
          <p:nvPr/>
        </p:nvSpPr>
        <p:spPr>
          <a:xfrm>
            <a:off x="2626672" y="2055706"/>
            <a:ext cx="173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*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8366" y="1052672"/>
            <a:ext cx="4798365" cy="283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4" y="135000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backward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974" y="1009873"/>
            <a:ext cx="29591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gate: gradient distributor  </a:t>
            </a:r>
            <a:r>
              <a:rPr sz="1800" b="1" spc="-5" dirty="0">
                <a:latin typeface="Arial"/>
                <a:cs typeface="Arial"/>
              </a:rPr>
              <a:t>max </a:t>
            </a:r>
            <a:r>
              <a:rPr sz="1800" spc="-5" dirty="0">
                <a:latin typeface="Arial"/>
                <a:cs typeface="Arial"/>
              </a:rPr>
              <a:t>gate: gradient </a:t>
            </a:r>
            <a:r>
              <a:rPr sz="1800" dirty="0">
                <a:latin typeface="Arial"/>
                <a:cs typeface="Arial"/>
              </a:rPr>
              <a:t>router  </a:t>
            </a:r>
            <a:r>
              <a:rPr sz="1800" b="1" spc="-5" dirty="0">
                <a:latin typeface="Arial"/>
                <a:cs typeface="Arial"/>
              </a:rPr>
              <a:t>mul </a:t>
            </a:r>
            <a:r>
              <a:rPr sz="1800" spc="-5" dirty="0">
                <a:latin typeface="Arial"/>
                <a:cs typeface="Arial"/>
              </a:rPr>
              <a:t>gate: gradient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switcher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9919" y="1826696"/>
            <a:ext cx="863600" cy="8636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431549" y="863098"/>
                </a:moveTo>
                <a:lnTo>
                  <a:pt x="384525" y="860566"/>
                </a:lnTo>
                <a:lnTo>
                  <a:pt x="338968" y="853144"/>
                </a:lnTo>
                <a:lnTo>
                  <a:pt x="295141" y="841097"/>
                </a:lnTo>
                <a:lnTo>
                  <a:pt x="253308" y="824687"/>
                </a:lnTo>
                <a:lnTo>
                  <a:pt x="213732" y="804178"/>
                </a:lnTo>
                <a:lnTo>
                  <a:pt x="176676" y="779834"/>
                </a:lnTo>
                <a:lnTo>
                  <a:pt x="142403" y="751916"/>
                </a:lnTo>
                <a:lnTo>
                  <a:pt x="111177" y="720689"/>
                </a:lnTo>
                <a:lnTo>
                  <a:pt x="83260" y="686416"/>
                </a:lnTo>
                <a:lnTo>
                  <a:pt x="58916" y="649359"/>
                </a:lnTo>
                <a:lnTo>
                  <a:pt x="38408" y="609783"/>
                </a:lnTo>
                <a:lnTo>
                  <a:pt x="21999" y="567951"/>
                </a:lnTo>
                <a:lnTo>
                  <a:pt x="9953" y="524126"/>
                </a:lnTo>
                <a:lnTo>
                  <a:pt x="2532" y="478571"/>
                </a:lnTo>
                <a:lnTo>
                  <a:pt x="0" y="431549"/>
                </a:lnTo>
                <a:lnTo>
                  <a:pt x="2532" y="384527"/>
                </a:lnTo>
                <a:lnTo>
                  <a:pt x="9953" y="338972"/>
                </a:lnTo>
                <a:lnTo>
                  <a:pt x="21999" y="295146"/>
                </a:lnTo>
                <a:lnTo>
                  <a:pt x="38408" y="253314"/>
                </a:lnTo>
                <a:lnTo>
                  <a:pt x="58916" y="213738"/>
                </a:lnTo>
                <a:lnTo>
                  <a:pt x="83260" y="176682"/>
                </a:lnTo>
                <a:lnTo>
                  <a:pt x="111177" y="142408"/>
                </a:lnTo>
                <a:lnTo>
                  <a:pt x="142403" y="111181"/>
                </a:lnTo>
                <a:lnTo>
                  <a:pt x="176676" y="83264"/>
                </a:lnTo>
                <a:lnTo>
                  <a:pt x="213732" y="58919"/>
                </a:lnTo>
                <a:lnTo>
                  <a:pt x="253308" y="38410"/>
                </a:lnTo>
                <a:lnTo>
                  <a:pt x="295141" y="22000"/>
                </a:lnTo>
                <a:lnTo>
                  <a:pt x="338968" y="9953"/>
                </a:lnTo>
                <a:lnTo>
                  <a:pt x="384525" y="2532"/>
                </a:lnTo>
                <a:lnTo>
                  <a:pt x="431549" y="0"/>
                </a:lnTo>
                <a:lnTo>
                  <a:pt x="480242" y="2754"/>
                </a:lnTo>
                <a:lnTo>
                  <a:pt x="527940" y="10901"/>
                </a:lnTo>
                <a:lnTo>
                  <a:pt x="574219" y="24265"/>
                </a:lnTo>
                <a:lnTo>
                  <a:pt x="618658" y="42672"/>
                </a:lnTo>
                <a:lnTo>
                  <a:pt x="660832" y="65946"/>
                </a:lnTo>
                <a:lnTo>
                  <a:pt x="700320" y="93913"/>
                </a:lnTo>
                <a:lnTo>
                  <a:pt x="736698" y="126397"/>
                </a:lnTo>
                <a:lnTo>
                  <a:pt x="769180" y="162777"/>
                </a:lnTo>
                <a:lnTo>
                  <a:pt x="797147" y="202265"/>
                </a:lnTo>
                <a:lnTo>
                  <a:pt x="820421" y="244439"/>
                </a:lnTo>
                <a:lnTo>
                  <a:pt x="838829" y="288877"/>
                </a:lnTo>
                <a:lnTo>
                  <a:pt x="852195" y="335156"/>
                </a:lnTo>
                <a:lnTo>
                  <a:pt x="860343" y="382854"/>
                </a:lnTo>
                <a:lnTo>
                  <a:pt x="863098" y="431549"/>
                </a:lnTo>
                <a:lnTo>
                  <a:pt x="860566" y="478571"/>
                </a:lnTo>
                <a:lnTo>
                  <a:pt x="853145" y="524126"/>
                </a:lnTo>
                <a:lnTo>
                  <a:pt x="841098" y="567951"/>
                </a:lnTo>
                <a:lnTo>
                  <a:pt x="824689" y="609783"/>
                </a:lnTo>
                <a:lnTo>
                  <a:pt x="804181" y="649359"/>
                </a:lnTo>
                <a:lnTo>
                  <a:pt x="779837" y="686416"/>
                </a:lnTo>
                <a:lnTo>
                  <a:pt x="751920" y="720689"/>
                </a:lnTo>
                <a:lnTo>
                  <a:pt x="720694" y="751916"/>
                </a:lnTo>
                <a:lnTo>
                  <a:pt x="686421" y="779834"/>
                </a:lnTo>
                <a:lnTo>
                  <a:pt x="649365" y="804178"/>
                </a:lnTo>
                <a:lnTo>
                  <a:pt x="609789" y="824687"/>
                </a:lnTo>
                <a:lnTo>
                  <a:pt x="567956" y="841097"/>
                </a:lnTo>
                <a:lnTo>
                  <a:pt x="524130" y="853144"/>
                </a:lnTo>
                <a:lnTo>
                  <a:pt x="478573" y="860566"/>
                </a:lnTo>
                <a:lnTo>
                  <a:pt x="431549" y="86309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9919" y="1826696"/>
            <a:ext cx="863600" cy="8636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0" y="431549"/>
                </a:moveTo>
                <a:lnTo>
                  <a:pt x="2532" y="384527"/>
                </a:lnTo>
                <a:lnTo>
                  <a:pt x="9953" y="338972"/>
                </a:lnTo>
                <a:lnTo>
                  <a:pt x="21999" y="295146"/>
                </a:lnTo>
                <a:lnTo>
                  <a:pt x="38408" y="253314"/>
                </a:lnTo>
                <a:lnTo>
                  <a:pt x="58916" y="213738"/>
                </a:lnTo>
                <a:lnTo>
                  <a:pt x="83260" y="176682"/>
                </a:lnTo>
                <a:lnTo>
                  <a:pt x="111177" y="142408"/>
                </a:lnTo>
                <a:lnTo>
                  <a:pt x="142403" y="111181"/>
                </a:lnTo>
                <a:lnTo>
                  <a:pt x="176676" y="83264"/>
                </a:lnTo>
                <a:lnTo>
                  <a:pt x="213732" y="58919"/>
                </a:lnTo>
                <a:lnTo>
                  <a:pt x="253308" y="38410"/>
                </a:lnTo>
                <a:lnTo>
                  <a:pt x="295141" y="22000"/>
                </a:lnTo>
                <a:lnTo>
                  <a:pt x="338968" y="9953"/>
                </a:lnTo>
                <a:lnTo>
                  <a:pt x="384525" y="2532"/>
                </a:lnTo>
                <a:lnTo>
                  <a:pt x="431549" y="0"/>
                </a:lnTo>
                <a:lnTo>
                  <a:pt x="480242" y="2754"/>
                </a:lnTo>
                <a:lnTo>
                  <a:pt x="527940" y="10901"/>
                </a:lnTo>
                <a:lnTo>
                  <a:pt x="574219" y="24265"/>
                </a:lnTo>
                <a:lnTo>
                  <a:pt x="618658" y="42672"/>
                </a:lnTo>
                <a:lnTo>
                  <a:pt x="660832" y="65946"/>
                </a:lnTo>
                <a:lnTo>
                  <a:pt x="700320" y="93913"/>
                </a:lnTo>
                <a:lnTo>
                  <a:pt x="736698" y="126397"/>
                </a:lnTo>
                <a:lnTo>
                  <a:pt x="769180" y="162777"/>
                </a:lnTo>
                <a:lnTo>
                  <a:pt x="797147" y="202265"/>
                </a:lnTo>
                <a:lnTo>
                  <a:pt x="820421" y="244439"/>
                </a:lnTo>
                <a:lnTo>
                  <a:pt x="838829" y="288877"/>
                </a:lnTo>
                <a:lnTo>
                  <a:pt x="852195" y="335156"/>
                </a:lnTo>
                <a:lnTo>
                  <a:pt x="860343" y="382854"/>
                </a:lnTo>
                <a:lnTo>
                  <a:pt x="863098" y="431549"/>
                </a:lnTo>
                <a:lnTo>
                  <a:pt x="860566" y="478570"/>
                </a:lnTo>
                <a:lnTo>
                  <a:pt x="853145" y="524126"/>
                </a:lnTo>
                <a:lnTo>
                  <a:pt x="841098" y="567951"/>
                </a:lnTo>
                <a:lnTo>
                  <a:pt x="824689" y="609783"/>
                </a:lnTo>
                <a:lnTo>
                  <a:pt x="804181" y="649359"/>
                </a:lnTo>
                <a:lnTo>
                  <a:pt x="779837" y="686416"/>
                </a:lnTo>
                <a:lnTo>
                  <a:pt x="751920" y="720689"/>
                </a:lnTo>
                <a:lnTo>
                  <a:pt x="720694" y="751916"/>
                </a:lnTo>
                <a:lnTo>
                  <a:pt x="686421" y="779834"/>
                </a:lnTo>
                <a:lnTo>
                  <a:pt x="649365" y="804178"/>
                </a:lnTo>
                <a:lnTo>
                  <a:pt x="609789" y="824687"/>
                </a:lnTo>
                <a:lnTo>
                  <a:pt x="567956" y="841097"/>
                </a:lnTo>
                <a:lnTo>
                  <a:pt x="524130" y="853144"/>
                </a:lnTo>
                <a:lnTo>
                  <a:pt x="478573" y="860565"/>
                </a:lnTo>
                <a:lnTo>
                  <a:pt x="431549" y="863098"/>
                </a:lnTo>
                <a:lnTo>
                  <a:pt x="384525" y="860565"/>
                </a:lnTo>
                <a:lnTo>
                  <a:pt x="338968" y="853144"/>
                </a:lnTo>
                <a:lnTo>
                  <a:pt x="295141" y="841097"/>
                </a:lnTo>
                <a:lnTo>
                  <a:pt x="253308" y="824687"/>
                </a:lnTo>
                <a:lnTo>
                  <a:pt x="213732" y="804178"/>
                </a:lnTo>
                <a:lnTo>
                  <a:pt x="176676" y="779834"/>
                </a:lnTo>
                <a:lnTo>
                  <a:pt x="142403" y="751916"/>
                </a:lnTo>
                <a:lnTo>
                  <a:pt x="111177" y="720689"/>
                </a:lnTo>
                <a:lnTo>
                  <a:pt x="83260" y="686416"/>
                </a:lnTo>
                <a:lnTo>
                  <a:pt x="58916" y="649359"/>
                </a:lnTo>
                <a:lnTo>
                  <a:pt x="38408" y="609783"/>
                </a:lnTo>
                <a:lnTo>
                  <a:pt x="21999" y="567951"/>
                </a:lnTo>
                <a:lnTo>
                  <a:pt x="9953" y="524126"/>
                </a:lnTo>
                <a:lnTo>
                  <a:pt x="2532" y="478570"/>
                </a:lnTo>
                <a:lnTo>
                  <a:pt x="0" y="431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0642" y="1302719"/>
            <a:ext cx="1527175" cy="807085"/>
          </a:xfrm>
          <a:custGeom>
            <a:avLst/>
            <a:gdLst/>
            <a:ahLst/>
            <a:cxnLst/>
            <a:rect l="l" t="t" r="r" b="b"/>
            <a:pathLst>
              <a:path w="1527175" h="807085">
                <a:moveTo>
                  <a:pt x="0" y="806700"/>
                </a:moveTo>
                <a:lnTo>
                  <a:pt x="1526871" y="0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0164" y="128252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90">
                <a:moveTo>
                  <a:pt x="14699" y="34102"/>
                </a:moveTo>
                <a:lnTo>
                  <a:pt x="0" y="6282"/>
                </a:lnTo>
                <a:lnTo>
                  <a:pt x="45574" y="0"/>
                </a:lnTo>
                <a:lnTo>
                  <a:pt x="14699" y="34102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164" y="128252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90">
                <a:moveTo>
                  <a:pt x="14699" y="34102"/>
                </a:moveTo>
                <a:lnTo>
                  <a:pt x="45574" y="0"/>
                </a:lnTo>
                <a:lnTo>
                  <a:pt x="0" y="6282"/>
                </a:lnTo>
                <a:lnTo>
                  <a:pt x="14699" y="34102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8039" y="848198"/>
            <a:ext cx="863600" cy="8636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431549" y="863098"/>
                </a:moveTo>
                <a:lnTo>
                  <a:pt x="384525" y="860566"/>
                </a:lnTo>
                <a:lnTo>
                  <a:pt x="338968" y="853144"/>
                </a:lnTo>
                <a:lnTo>
                  <a:pt x="295141" y="841097"/>
                </a:lnTo>
                <a:lnTo>
                  <a:pt x="253308" y="824687"/>
                </a:lnTo>
                <a:lnTo>
                  <a:pt x="213732" y="804178"/>
                </a:lnTo>
                <a:lnTo>
                  <a:pt x="176676" y="779834"/>
                </a:lnTo>
                <a:lnTo>
                  <a:pt x="142403" y="751916"/>
                </a:lnTo>
                <a:lnTo>
                  <a:pt x="111177" y="720689"/>
                </a:lnTo>
                <a:lnTo>
                  <a:pt x="83260" y="686416"/>
                </a:lnTo>
                <a:lnTo>
                  <a:pt x="58916" y="649359"/>
                </a:lnTo>
                <a:lnTo>
                  <a:pt x="38408" y="609783"/>
                </a:lnTo>
                <a:lnTo>
                  <a:pt x="21999" y="567951"/>
                </a:lnTo>
                <a:lnTo>
                  <a:pt x="9953" y="524126"/>
                </a:lnTo>
                <a:lnTo>
                  <a:pt x="2532" y="478571"/>
                </a:lnTo>
                <a:lnTo>
                  <a:pt x="0" y="431549"/>
                </a:lnTo>
                <a:lnTo>
                  <a:pt x="2532" y="384527"/>
                </a:lnTo>
                <a:lnTo>
                  <a:pt x="9953" y="338972"/>
                </a:lnTo>
                <a:lnTo>
                  <a:pt x="21999" y="295146"/>
                </a:lnTo>
                <a:lnTo>
                  <a:pt x="38408" y="253314"/>
                </a:lnTo>
                <a:lnTo>
                  <a:pt x="58916" y="213738"/>
                </a:lnTo>
                <a:lnTo>
                  <a:pt x="83260" y="176682"/>
                </a:lnTo>
                <a:lnTo>
                  <a:pt x="111177" y="142408"/>
                </a:lnTo>
                <a:lnTo>
                  <a:pt x="142403" y="111181"/>
                </a:lnTo>
                <a:lnTo>
                  <a:pt x="176676" y="83264"/>
                </a:lnTo>
                <a:lnTo>
                  <a:pt x="213732" y="58919"/>
                </a:lnTo>
                <a:lnTo>
                  <a:pt x="253308" y="38410"/>
                </a:lnTo>
                <a:lnTo>
                  <a:pt x="295141" y="22000"/>
                </a:lnTo>
                <a:lnTo>
                  <a:pt x="338968" y="9953"/>
                </a:lnTo>
                <a:lnTo>
                  <a:pt x="384525" y="2532"/>
                </a:lnTo>
                <a:lnTo>
                  <a:pt x="431549" y="0"/>
                </a:lnTo>
                <a:lnTo>
                  <a:pt x="480242" y="2754"/>
                </a:lnTo>
                <a:lnTo>
                  <a:pt x="527940" y="10901"/>
                </a:lnTo>
                <a:lnTo>
                  <a:pt x="574219" y="24265"/>
                </a:lnTo>
                <a:lnTo>
                  <a:pt x="618658" y="42672"/>
                </a:lnTo>
                <a:lnTo>
                  <a:pt x="660832" y="65946"/>
                </a:lnTo>
                <a:lnTo>
                  <a:pt x="700320" y="93913"/>
                </a:lnTo>
                <a:lnTo>
                  <a:pt x="736698" y="126397"/>
                </a:lnTo>
                <a:lnTo>
                  <a:pt x="769180" y="162777"/>
                </a:lnTo>
                <a:lnTo>
                  <a:pt x="797147" y="202265"/>
                </a:lnTo>
                <a:lnTo>
                  <a:pt x="820421" y="244439"/>
                </a:lnTo>
                <a:lnTo>
                  <a:pt x="838829" y="288877"/>
                </a:lnTo>
                <a:lnTo>
                  <a:pt x="852195" y="335156"/>
                </a:lnTo>
                <a:lnTo>
                  <a:pt x="860343" y="382854"/>
                </a:lnTo>
                <a:lnTo>
                  <a:pt x="863098" y="431549"/>
                </a:lnTo>
                <a:lnTo>
                  <a:pt x="860566" y="478571"/>
                </a:lnTo>
                <a:lnTo>
                  <a:pt x="853145" y="524126"/>
                </a:lnTo>
                <a:lnTo>
                  <a:pt x="841098" y="567951"/>
                </a:lnTo>
                <a:lnTo>
                  <a:pt x="824689" y="609783"/>
                </a:lnTo>
                <a:lnTo>
                  <a:pt x="804181" y="649359"/>
                </a:lnTo>
                <a:lnTo>
                  <a:pt x="779837" y="686416"/>
                </a:lnTo>
                <a:lnTo>
                  <a:pt x="751920" y="720689"/>
                </a:lnTo>
                <a:lnTo>
                  <a:pt x="720694" y="751916"/>
                </a:lnTo>
                <a:lnTo>
                  <a:pt x="686421" y="779834"/>
                </a:lnTo>
                <a:lnTo>
                  <a:pt x="649365" y="804178"/>
                </a:lnTo>
                <a:lnTo>
                  <a:pt x="609789" y="824687"/>
                </a:lnTo>
                <a:lnTo>
                  <a:pt x="567956" y="841097"/>
                </a:lnTo>
                <a:lnTo>
                  <a:pt x="524130" y="853144"/>
                </a:lnTo>
                <a:lnTo>
                  <a:pt x="478573" y="860566"/>
                </a:lnTo>
                <a:lnTo>
                  <a:pt x="431549" y="86309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8039" y="848198"/>
            <a:ext cx="863600" cy="8636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0" y="431549"/>
                </a:moveTo>
                <a:lnTo>
                  <a:pt x="2532" y="384527"/>
                </a:lnTo>
                <a:lnTo>
                  <a:pt x="9953" y="338972"/>
                </a:lnTo>
                <a:lnTo>
                  <a:pt x="21999" y="295146"/>
                </a:lnTo>
                <a:lnTo>
                  <a:pt x="38408" y="253314"/>
                </a:lnTo>
                <a:lnTo>
                  <a:pt x="58916" y="213738"/>
                </a:lnTo>
                <a:lnTo>
                  <a:pt x="83260" y="176682"/>
                </a:lnTo>
                <a:lnTo>
                  <a:pt x="111177" y="142408"/>
                </a:lnTo>
                <a:lnTo>
                  <a:pt x="142403" y="111181"/>
                </a:lnTo>
                <a:lnTo>
                  <a:pt x="176676" y="83264"/>
                </a:lnTo>
                <a:lnTo>
                  <a:pt x="213732" y="58919"/>
                </a:lnTo>
                <a:lnTo>
                  <a:pt x="253308" y="38410"/>
                </a:lnTo>
                <a:lnTo>
                  <a:pt x="295141" y="22000"/>
                </a:lnTo>
                <a:lnTo>
                  <a:pt x="338968" y="9953"/>
                </a:lnTo>
                <a:lnTo>
                  <a:pt x="384525" y="2532"/>
                </a:lnTo>
                <a:lnTo>
                  <a:pt x="431549" y="0"/>
                </a:lnTo>
                <a:lnTo>
                  <a:pt x="480242" y="2754"/>
                </a:lnTo>
                <a:lnTo>
                  <a:pt x="527940" y="10901"/>
                </a:lnTo>
                <a:lnTo>
                  <a:pt x="574219" y="24265"/>
                </a:lnTo>
                <a:lnTo>
                  <a:pt x="618658" y="42672"/>
                </a:lnTo>
                <a:lnTo>
                  <a:pt x="660832" y="65946"/>
                </a:lnTo>
                <a:lnTo>
                  <a:pt x="700320" y="93913"/>
                </a:lnTo>
                <a:lnTo>
                  <a:pt x="736698" y="126397"/>
                </a:lnTo>
                <a:lnTo>
                  <a:pt x="769180" y="162777"/>
                </a:lnTo>
                <a:lnTo>
                  <a:pt x="797147" y="202265"/>
                </a:lnTo>
                <a:lnTo>
                  <a:pt x="820421" y="244439"/>
                </a:lnTo>
                <a:lnTo>
                  <a:pt x="838829" y="288877"/>
                </a:lnTo>
                <a:lnTo>
                  <a:pt x="852195" y="335156"/>
                </a:lnTo>
                <a:lnTo>
                  <a:pt x="860343" y="382854"/>
                </a:lnTo>
                <a:lnTo>
                  <a:pt x="863098" y="431549"/>
                </a:lnTo>
                <a:lnTo>
                  <a:pt x="860566" y="478570"/>
                </a:lnTo>
                <a:lnTo>
                  <a:pt x="853145" y="524126"/>
                </a:lnTo>
                <a:lnTo>
                  <a:pt x="841098" y="567951"/>
                </a:lnTo>
                <a:lnTo>
                  <a:pt x="824689" y="609783"/>
                </a:lnTo>
                <a:lnTo>
                  <a:pt x="804181" y="649359"/>
                </a:lnTo>
                <a:lnTo>
                  <a:pt x="779837" y="686416"/>
                </a:lnTo>
                <a:lnTo>
                  <a:pt x="751920" y="720689"/>
                </a:lnTo>
                <a:lnTo>
                  <a:pt x="720694" y="751916"/>
                </a:lnTo>
                <a:lnTo>
                  <a:pt x="686421" y="779834"/>
                </a:lnTo>
                <a:lnTo>
                  <a:pt x="649365" y="804178"/>
                </a:lnTo>
                <a:lnTo>
                  <a:pt x="609789" y="824687"/>
                </a:lnTo>
                <a:lnTo>
                  <a:pt x="567956" y="841097"/>
                </a:lnTo>
                <a:lnTo>
                  <a:pt x="524130" y="853144"/>
                </a:lnTo>
                <a:lnTo>
                  <a:pt x="478573" y="860565"/>
                </a:lnTo>
                <a:lnTo>
                  <a:pt x="431549" y="863098"/>
                </a:lnTo>
                <a:lnTo>
                  <a:pt x="384525" y="860565"/>
                </a:lnTo>
                <a:lnTo>
                  <a:pt x="338968" y="853144"/>
                </a:lnTo>
                <a:lnTo>
                  <a:pt x="295141" y="841097"/>
                </a:lnTo>
                <a:lnTo>
                  <a:pt x="253308" y="824687"/>
                </a:lnTo>
                <a:lnTo>
                  <a:pt x="213732" y="804178"/>
                </a:lnTo>
                <a:lnTo>
                  <a:pt x="176676" y="779834"/>
                </a:lnTo>
                <a:lnTo>
                  <a:pt x="142403" y="751916"/>
                </a:lnTo>
                <a:lnTo>
                  <a:pt x="111177" y="720689"/>
                </a:lnTo>
                <a:lnTo>
                  <a:pt x="83260" y="686416"/>
                </a:lnTo>
                <a:lnTo>
                  <a:pt x="58916" y="649359"/>
                </a:lnTo>
                <a:lnTo>
                  <a:pt x="38408" y="609783"/>
                </a:lnTo>
                <a:lnTo>
                  <a:pt x="21999" y="567951"/>
                </a:lnTo>
                <a:lnTo>
                  <a:pt x="9953" y="524126"/>
                </a:lnTo>
                <a:lnTo>
                  <a:pt x="2532" y="478570"/>
                </a:lnTo>
                <a:lnTo>
                  <a:pt x="0" y="431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6617" y="2563394"/>
            <a:ext cx="1652905" cy="815340"/>
          </a:xfrm>
          <a:custGeom>
            <a:avLst/>
            <a:gdLst/>
            <a:ahLst/>
            <a:cxnLst/>
            <a:rect l="l" t="t" r="r" b="b"/>
            <a:pathLst>
              <a:path w="1652904" h="815339">
                <a:moveTo>
                  <a:pt x="0" y="0"/>
                </a:moveTo>
                <a:lnTo>
                  <a:pt x="1652446" y="815323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2114" y="3364593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4">
                <a:moveTo>
                  <a:pt x="45724" y="33249"/>
                </a:moveTo>
                <a:lnTo>
                  <a:pt x="0" y="28224"/>
                </a:lnTo>
                <a:lnTo>
                  <a:pt x="13899" y="0"/>
                </a:lnTo>
                <a:lnTo>
                  <a:pt x="45724" y="33249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2114" y="3364593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4">
                <a:moveTo>
                  <a:pt x="0" y="28224"/>
                </a:moveTo>
                <a:lnTo>
                  <a:pt x="45724" y="33249"/>
                </a:lnTo>
                <a:lnTo>
                  <a:pt x="13899" y="0"/>
                </a:lnTo>
                <a:lnTo>
                  <a:pt x="0" y="28224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0314" y="3016868"/>
            <a:ext cx="863600" cy="8636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431549" y="863098"/>
                </a:moveTo>
                <a:lnTo>
                  <a:pt x="384525" y="860566"/>
                </a:lnTo>
                <a:lnTo>
                  <a:pt x="338968" y="853145"/>
                </a:lnTo>
                <a:lnTo>
                  <a:pt x="295141" y="841098"/>
                </a:lnTo>
                <a:lnTo>
                  <a:pt x="253308" y="824689"/>
                </a:lnTo>
                <a:lnTo>
                  <a:pt x="213732" y="804181"/>
                </a:lnTo>
                <a:lnTo>
                  <a:pt x="176676" y="779837"/>
                </a:lnTo>
                <a:lnTo>
                  <a:pt x="142403" y="751920"/>
                </a:lnTo>
                <a:lnTo>
                  <a:pt x="111177" y="720694"/>
                </a:lnTo>
                <a:lnTo>
                  <a:pt x="83260" y="686421"/>
                </a:lnTo>
                <a:lnTo>
                  <a:pt x="58916" y="649365"/>
                </a:lnTo>
                <a:lnTo>
                  <a:pt x="38408" y="609789"/>
                </a:lnTo>
                <a:lnTo>
                  <a:pt x="21999" y="567956"/>
                </a:lnTo>
                <a:lnTo>
                  <a:pt x="9953" y="524130"/>
                </a:lnTo>
                <a:lnTo>
                  <a:pt x="2532" y="478573"/>
                </a:lnTo>
                <a:lnTo>
                  <a:pt x="0" y="431549"/>
                </a:lnTo>
                <a:lnTo>
                  <a:pt x="2532" y="384525"/>
                </a:lnTo>
                <a:lnTo>
                  <a:pt x="9953" y="338968"/>
                </a:lnTo>
                <a:lnTo>
                  <a:pt x="21999" y="295141"/>
                </a:lnTo>
                <a:lnTo>
                  <a:pt x="38408" y="253308"/>
                </a:lnTo>
                <a:lnTo>
                  <a:pt x="58916" y="213732"/>
                </a:lnTo>
                <a:lnTo>
                  <a:pt x="83260" y="176676"/>
                </a:lnTo>
                <a:lnTo>
                  <a:pt x="111177" y="142403"/>
                </a:lnTo>
                <a:lnTo>
                  <a:pt x="142403" y="111177"/>
                </a:lnTo>
                <a:lnTo>
                  <a:pt x="176676" y="83260"/>
                </a:lnTo>
                <a:lnTo>
                  <a:pt x="213732" y="58916"/>
                </a:lnTo>
                <a:lnTo>
                  <a:pt x="253308" y="38408"/>
                </a:lnTo>
                <a:lnTo>
                  <a:pt x="295141" y="21999"/>
                </a:lnTo>
                <a:lnTo>
                  <a:pt x="338968" y="9953"/>
                </a:lnTo>
                <a:lnTo>
                  <a:pt x="384525" y="2532"/>
                </a:lnTo>
                <a:lnTo>
                  <a:pt x="431549" y="0"/>
                </a:lnTo>
                <a:lnTo>
                  <a:pt x="480242" y="2754"/>
                </a:lnTo>
                <a:lnTo>
                  <a:pt x="527940" y="10902"/>
                </a:lnTo>
                <a:lnTo>
                  <a:pt x="574219" y="24268"/>
                </a:lnTo>
                <a:lnTo>
                  <a:pt x="618658" y="42676"/>
                </a:lnTo>
                <a:lnTo>
                  <a:pt x="660832" y="65951"/>
                </a:lnTo>
                <a:lnTo>
                  <a:pt x="700320" y="93917"/>
                </a:lnTo>
                <a:lnTo>
                  <a:pt x="736698" y="126399"/>
                </a:lnTo>
                <a:lnTo>
                  <a:pt x="769180" y="162777"/>
                </a:lnTo>
                <a:lnTo>
                  <a:pt x="797147" y="202265"/>
                </a:lnTo>
                <a:lnTo>
                  <a:pt x="820421" y="244439"/>
                </a:lnTo>
                <a:lnTo>
                  <a:pt x="838829" y="288878"/>
                </a:lnTo>
                <a:lnTo>
                  <a:pt x="852195" y="335158"/>
                </a:lnTo>
                <a:lnTo>
                  <a:pt x="860343" y="382855"/>
                </a:lnTo>
                <a:lnTo>
                  <a:pt x="863098" y="431549"/>
                </a:lnTo>
                <a:lnTo>
                  <a:pt x="860566" y="478573"/>
                </a:lnTo>
                <a:lnTo>
                  <a:pt x="853145" y="524130"/>
                </a:lnTo>
                <a:lnTo>
                  <a:pt x="841098" y="567956"/>
                </a:lnTo>
                <a:lnTo>
                  <a:pt x="824689" y="609789"/>
                </a:lnTo>
                <a:lnTo>
                  <a:pt x="804181" y="649365"/>
                </a:lnTo>
                <a:lnTo>
                  <a:pt x="779837" y="686421"/>
                </a:lnTo>
                <a:lnTo>
                  <a:pt x="751920" y="720694"/>
                </a:lnTo>
                <a:lnTo>
                  <a:pt x="720694" y="751920"/>
                </a:lnTo>
                <a:lnTo>
                  <a:pt x="686421" y="779837"/>
                </a:lnTo>
                <a:lnTo>
                  <a:pt x="649365" y="804181"/>
                </a:lnTo>
                <a:lnTo>
                  <a:pt x="609789" y="824689"/>
                </a:lnTo>
                <a:lnTo>
                  <a:pt x="567956" y="841098"/>
                </a:lnTo>
                <a:lnTo>
                  <a:pt x="524130" y="853145"/>
                </a:lnTo>
                <a:lnTo>
                  <a:pt x="478573" y="860566"/>
                </a:lnTo>
                <a:lnTo>
                  <a:pt x="431549" y="86309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0314" y="3016868"/>
            <a:ext cx="863600" cy="8636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0" y="431549"/>
                </a:moveTo>
                <a:lnTo>
                  <a:pt x="2532" y="384525"/>
                </a:lnTo>
                <a:lnTo>
                  <a:pt x="9953" y="338968"/>
                </a:lnTo>
                <a:lnTo>
                  <a:pt x="21999" y="295141"/>
                </a:lnTo>
                <a:lnTo>
                  <a:pt x="38408" y="253308"/>
                </a:lnTo>
                <a:lnTo>
                  <a:pt x="58916" y="213732"/>
                </a:lnTo>
                <a:lnTo>
                  <a:pt x="83260" y="176676"/>
                </a:lnTo>
                <a:lnTo>
                  <a:pt x="111177" y="142403"/>
                </a:lnTo>
                <a:lnTo>
                  <a:pt x="142403" y="111177"/>
                </a:lnTo>
                <a:lnTo>
                  <a:pt x="176676" y="83260"/>
                </a:lnTo>
                <a:lnTo>
                  <a:pt x="213732" y="58916"/>
                </a:lnTo>
                <a:lnTo>
                  <a:pt x="253308" y="38408"/>
                </a:lnTo>
                <a:lnTo>
                  <a:pt x="295141" y="21999"/>
                </a:lnTo>
                <a:lnTo>
                  <a:pt x="338968" y="9953"/>
                </a:lnTo>
                <a:lnTo>
                  <a:pt x="384525" y="2532"/>
                </a:lnTo>
                <a:lnTo>
                  <a:pt x="431549" y="0"/>
                </a:lnTo>
                <a:lnTo>
                  <a:pt x="480242" y="2754"/>
                </a:lnTo>
                <a:lnTo>
                  <a:pt x="527940" y="10902"/>
                </a:lnTo>
                <a:lnTo>
                  <a:pt x="574219" y="24268"/>
                </a:lnTo>
                <a:lnTo>
                  <a:pt x="618658" y="42676"/>
                </a:lnTo>
                <a:lnTo>
                  <a:pt x="660832" y="65951"/>
                </a:lnTo>
                <a:lnTo>
                  <a:pt x="700320" y="93917"/>
                </a:lnTo>
                <a:lnTo>
                  <a:pt x="736698" y="126399"/>
                </a:lnTo>
                <a:lnTo>
                  <a:pt x="769180" y="162777"/>
                </a:lnTo>
                <a:lnTo>
                  <a:pt x="797147" y="202265"/>
                </a:lnTo>
                <a:lnTo>
                  <a:pt x="820421" y="244439"/>
                </a:lnTo>
                <a:lnTo>
                  <a:pt x="838829" y="288878"/>
                </a:lnTo>
                <a:lnTo>
                  <a:pt x="852195" y="335158"/>
                </a:lnTo>
                <a:lnTo>
                  <a:pt x="860343" y="382855"/>
                </a:lnTo>
                <a:lnTo>
                  <a:pt x="863098" y="431549"/>
                </a:lnTo>
                <a:lnTo>
                  <a:pt x="860566" y="478573"/>
                </a:lnTo>
                <a:lnTo>
                  <a:pt x="853145" y="524130"/>
                </a:lnTo>
                <a:lnTo>
                  <a:pt x="841098" y="567956"/>
                </a:lnTo>
                <a:lnTo>
                  <a:pt x="824689" y="609789"/>
                </a:lnTo>
                <a:lnTo>
                  <a:pt x="804181" y="649365"/>
                </a:lnTo>
                <a:lnTo>
                  <a:pt x="779837" y="686421"/>
                </a:lnTo>
                <a:lnTo>
                  <a:pt x="751920" y="720694"/>
                </a:lnTo>
                <a:lnTo>
                  <a:pt x="720694" y="751920"/>
                </a:lnTo>
                <a:lnTo>
                  <a:pt x="686421" y="779837"/>
                </a:lnTo>
                <a:lnTo>
                  <a:pt x="649365" y="804181"/>
                </a:lnTo>
                <a:lnTo>
                  <a:pt x="609789" y="824689"/>
                </a:lnTo>
                <a:lnTo>
                  <a:pt x="567956" y="841098"/>
                </a:lnTo>
                <a:lnTo>
                  <a:pt x="524130" y="853145"/>
                </a:lnTo>
                <a:lnTo>
                  <a:pt x="478573" y="860566"/>
                </a:lnTo>
                <a:lnTo>
                  <a:pt x="431549" y="863098"/>
                </a:lnTo>
                <a:lnTo>
                  <a:pt x="384525" y="860566"/>
                </a:lnTo>
                <a:lnTo>
                  <a:pt x="338968" y="853145"/>
                </a:lnTo>
                <a:lnTo>
                  <a:pt x="295141" y="841098"/>
                </a:lnTo>
                <a:lnTo>
                  <a:pt x="253308" y="824689"/>
                </a:lnTo>
                <a:lnTo>
                  <a:pt x="213732" y="804181"/>
                </a:lnTo>
                <a:lnTo>
                  <a:pt x="176676" y="779837"/>
                </a:lnTo>
                <a:lnTo>
                  <a:pt x="142403" y="751920"/>
                </a:lnTo>
                <a:lnTo>
                  <a:pt x="111177" y="720694"/>
                </a:lnTo>
                <a:lnTo>
                  <a:pt x="83260" y="686421"/>
                </a:lnTo>
                <a:lnTo>
                  <a:pt x="58916" y="649365"/>
                </a:lnTo>
                <a:lnTo>
                  <a:pt x="38408" y="609789"/>
                </a:lnTo>
                <a:lnTo>
                  <a:pt x="21999" y="567956"/>
                </a:lnTo>
                <a:lnTo>
                  <a:pt x="9953" y="524130"/>
                </a:lnTo>
                <a:lnTo>
                  <a:pt x="2532" y="478573"/>
                </a:lnTo>
                <a:lnTo>
                  <a:pt x="0" y="431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7616" y="1462047"/>
            <a:ext cx="1407795" cy="725805"/>
          </a:xfrm>
          <a:custGeom>
            <a:avLst/>
            <a:gdLst/>
            <a:ahLst/>
            <a:cxnLst/>
            <a:rect l="l" t="t" r="r" b="b"/>
            <a:pathLst>
              <a:path w="1407795" h="725805">
                <a:moveTo>
                  <a:pt x="1407497" y="0"/>
                </a:moveTo>
                <a:lnTo>
                  <a:pt x="0" y="725318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9192" y="217338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33787"/>
                </a:moveTo>
                <a:lnTo>
                  <a:pt x="31224" y="0"/>
                </a:lnTo>
                <a:lnTo>
                  <a:pt x="45624" y="27969"/>
                </a:lnTo>
                <a:lnTo>
                  <a:pt x="0" y="33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9192" y="217338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31224" y="0"/>
                </a:moveTo>
                <a:lnTo>
                  <a:pt x="0" y="33787"/>
                </a:lnTo>
                <a:lnTo>
                  <a:pt x="45624" y="27969"/>
                </a:lnTo>
                <a:lnTo>
                  <a:pt x="3122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1866" y="2467424"/>
            <a:ext cx="1525270" cy="676275"/>
          </a:xfrm>
          <a:custGeom>
            <a:avLst/>
            <a:gdLst/>
            <a:ahLst/>
            <a:cxnLst/>
            <a:rect l="l" t="t" r="r" b="b"/>
            <a:pathLst>
              <a:path w="1525270" h="676275">
                <a:moveTo>
                  <a:pt x="1524846" y="675843"/>
                </a:move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2342" y="2449910"/>
            <a:ext cx="46355" cy="32384"/>
          </a:xfrm>
          <a:custGeom>
            <a:avLst/>
            <a:gdLst/>
            <a:ahLst/>
            <a:cxnLst/>
            <a:rect l="l" t="t" r="r" b="b"/>
            <a:pathLst>
              <a:path w="46354" h="32385">
                <a:moveTo>
                  <a:pt x="33149" y="31899"/>
                </a:moveTo>
                <a:lnTo>
                  <a:pt x="0" y="0"/>
                </a:lnTo>
                <a:lnTo>
                  <a:pt x="45899" y="3132"/>
                </a:lnTo>
                <a:lnTo>
                  <a:pt x="33149" y="31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2342" y="2449910"/>
            <a:ext cx="46355" cy="32384"/>
          </a:xfrm>
          <a:custGeom>
            <a:avLst/>
            <a:gdLst/>
            <a:ahLst/>
            <a:cxnLst/>
            <a:rect l="l" t="t" r="r" b="b"/>
            <a:pathLst>
              <a:path w="46354" h="32385">
                <a:moveTo>
                  <a:pt x="45899" y="3132"/>
                </a:moveTo>
                <a:lnTo>
                  <a:pt x="0" y="0"/>
                </a:lnTo>
                <a:lnTo>
                  <a:pt x="33149" y="31899"/>
                </a:lnTo>
                <a:lnTo>
                  <a:pt x="45899" y="313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8712" y="619546"/>
            <a:ext cx="880744" cy="493395"/>
          </a:xfrm>
          <a:custGeom>
            <a:avLst/>
            <a:gdLst/>
            <a:ahLst/>
            <a:cxnLst/>
            <a:rect l="l" t="t" r="r" b="b"/>
            <a:pathLst>
              <a:path w="880745" h="493394">
                <a:moveTo>
                  <a:pt x="0" y="492876"/>
                </a:moveTo>
                <a:lnTo>
                  <a:pt x="88012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1160" y="598426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15374" y="34847"/>
                </a:moveTo>
                <a:lnTo>
                  <a:pt x="0" y="7394"/>
                </a:lnTo>
                <a:lnTo>
                  <a:pt x="45399" y="0"/>
                </a:lnTo>
                <a:lnTo>
                  <a:pt x="15374" y="348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1160" y="598426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15374" y="34847"/>
                </a:moveTo>
                <a:lnTo>
                  <a:pt x="45399" y="0"/>
                </a:lnTo>
                <a:lnTo>
                  <a:pt x="0" y="7394"/>
                </a:lnTo>
                <a:lnTo>
                  <a:pt x="15374" y="3484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1287" y="1447247"/>
            <a:ext cx="1010919" cy="389255"/>
          </a:xfrm>
          <a:custGeom>
            <a:avLst/>
            <a:gdLst/>
            <a:ahLst/>
            <a:cxnLst/>
            <a:rect l="l" t="t" r="r" b="b"/>
            <a:pathLst>
              <a:path w="1010920" h="389255">
                <a:moveTo>
                  <a:pt x="0" y="0"/>
                </a:moveTo>
                <a:lnTo>
                  <a:pt x="1010447" y="388681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6085" y="1821243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30202"/>
                </a:moveTo>
                <a:lnTo>
                  <a:pt x="0" y="29369"/>
                </a:lnTo>
                <a:lnTo>
                  <a:pt x="11299" y="0"/>
                </a:lnTo>
                <a:lnTo>
                  <a:pt x="45999" y="3020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6085" y="1821243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369"/>
                </a:moveTo>
                <a:lnTo>
                  <a:pt x="45999" y="30202"/>
                </a:lnTo>
                <a:lnTo>
                  <a:pt x="11299" y="0"/>
                </a:lnTo>
                <a:lnTo>
                  <a:pt x="0" y="2936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3587" y="2621194"/>
            <a:ext cx="1133475" cy="641985"/>
          </a:xfrm>
          <a:custGeom>
            <a:avLst/>
            <a:gdLst/>
            <a:ahLst/>
            <a:cxnLst/>
            <a:rect l="l" t="t" r="r" b="b"/>
            <a:pathLst>
              <a:path w="1133475" h="641985">
                <a:moveTo>
                  <a:pt x="0" y="641448"/>
                </a:moveTo>
                <a:lnTo>
                  <a:pt x="1133172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9010" y="2599894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15499" y="34999"/>
                </a:moveTo>
                <a:lnTo>
                  <a:pt x="0" y="7599"/>
                </a:lnTo>
                <a:lnTo>
                  <a:pt x="45349" y="0"/>
                </a:lnTo>
                <a:lnTo>
                  <a:pt x="15499" y="349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9010" y="2599894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15499" y="34999"/>
                </a:moveTo>
                <a:lnTo>
                  <a:pt x="45349" y="0"/>
                </a:lnTo>
                <a:lnTo>
                  <a:pt x="0" y="7599"/>
                </a:lnTo>
                <a:lnTo>
                  <a:pt x="15499" y="349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7012" y="3753567"/>
            <a:ext cx="940435" cy="544830"/>
          </a:xfrm>
          <a:custGeom>
            <a:avLst/>
            <a:gdLst/>
            <a:ahLst/>
            <a:cxnLst/>
            <a:rect l="l" t="t" r="r" b="b"/>
            <a:pathLst>
              <a:path w="940434" h="544829">
                <a:moveTo>
                  <a:pt x="0" y="0"/>
                </a:moveTo>
                <a:lnTo>
                  <a:pt x="939948" y="544348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9060" y="4284316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45299" y="35274"/>
                </a:moveTo>
                <a:lnTo>
                  <a:pt x="0" y="27224"/>
                </a:lnTo>
                <a:lnTo>
                  <a:pt x="15774" y="0"/>
                </a:lnTo>
                <a:lnTo>
                  <a:pt x="45299" y="352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9060" y="4284316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0" y="27224"/>
                </a:moveTo>
                <a:lnTo>
                  <a:pt x="45299" y="35274"/>
                </a:lnTo>
                <a:lnTo>
                  <a:pt x="15774" y="0"/>
                </a:lnTo>
                <a:lnTo>
                  <a:pt x="0" y="272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71421" y="2258245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347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2769" y="22425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2769" y="22425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34045" y="210713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84724" y="135000"/>
            <a:ext cx="420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Gradients add 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branches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6194" y="951948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1747346" y="3494693"/>
                </a:move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4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1"/>
                </a:lnTo>
                <a:lnTo>
                  <a:pt x="1067204" y="3357376"/>
                </a:lnTo>
                <a:lnTo>
                  <a:pt x="1025674" y="3339168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8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9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4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2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6" y="24961"/>
                </a:lnTo>
                <a:lnTo>
                  <a:pt x="2089829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6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2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9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6"/>
                </a:lnTo>
                <a:lnTo>
                  <a:pt x="3114442" y="659088"/>
                </a:lnTo>
                <a:lnTo>
                  <a:pt x="3144493" y="697947"/>
                </a:lnTo>
                <a:lnTo>
                  <a:pt x="3173389" y="737566"/>
                </a:lnTo>
                <a:lnTo>
                  <a:pt x="3201121" y="777918"/>
                </a:lnTo>
                <a:lnTo>
                  <a:pt x="3227676" y="818977"/>
                </a:lnTo>
                <a:lnTo>
                  <a:pt x="3253044" y="860715"/>
                </a:lnTo>
                <a:lnTo>
                  <a:pt x="3277213" y="903106"/>
                </a:lnTo>
                <a:lnTo>
                  <a:pt x="3300173" y="946124"/>
                </a:lnTo>
                <a:lnTo>
                  <a:pt x="3321912" y="989741"/>
                </a:lnTo>
                <a:lnTo>
                  <a:pt x="3342419" y="1033930"/>
                </a:lnTo>
                <a:lnTo>
                  <a:pt x="3361683" y="1078666"/>
                </a:lnTo>
                <a:lnTo>
                  <a:pt x="3379694" y="1123922"/>
                </a:lnTo>
                <a:lnTo>
                  <a:pt x="3396440" y="1169670"/>
                </a:lnTo>
                <a:lnTo>
                  <a:pt x="3411910" y="1215884"/>
                </a:lnTo>
                <a:lnTo>
                  <a:pt x="3426092" y="1262537"/>
                </a:lnTo>
                <a:lnTo>
                  <a:pt x="3438977" y="1309603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6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1"/>
                </a:lnTo>
                <a:lnTo>
                  <a:pt x="3494693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9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1" y="2385404"/>
                </a:lnTo>
                <a:lnTo>
                  <a:pt x="3357376" y="2427488"/>
                </a:lnTo>
                <a:lnTo>
                  <a:pt x="3339168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8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8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8"/>
                </a:lnTo>
                <a:lnTo>
                  <a:pt x="2427488" y="3357376"/>
                </a:lnTo>
                <a:lnTo>
                  <a:pt x="2385404" y="3374531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9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193" y="951948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6"/>
                </a:moveTo>
                <a:lnTo>
                  <a:pt x="649" y="1699249"/>
                </a:lnTo>
                <a:lnTo>
                  <a:pt x="2585" y="1651474"/>
                </a:lnTo>
                <a:lnTo>
                  <a:pt x="5792" y="1604036"/>
                </a:lnTo>
                <a:lnTo>
                  <a:pt x="10253" y="1556953"/>
                </a:lnTo>
                <a:lnTo>
                  <a:pt x="15951" y="1510241"/>
                </a:lnTo>
                <a:lnTo>
                  <a:pt x="22870" y="1463917"/>
                </a:lnTo>
                <a:lnTo>
                  <a:pt x="30992" y="1417998"/>
                </a:lnTo>
                <a:lnTo>
                  <a:pt x="40302" y="1372499"/>
                </a:lnTo>
                <a:lnTo>
                  <a:pt x="50783" y="1327438"/>
                </a:lnTo>
                <a:lnTo>
                  <a:pt x="62417" y="1282832"/>
                </a:lnTo>
                <a:lnTo>
                  <a:pt x="75189" y="1238697"/>
                </a:lnTo>
                <a:lnTo>
                  <a:pt x="89081" y="1195049"/>
                </a:lnTo>
                <a:lnTo>
                  <a:pt x="104078" y="1151906"/>
                </a:lnTo>
                <a:lnTo>
                  <a:pt x="120162" y="1109284"/>
                </a:lnTo>
                <a:lnTo>
                  <a:pt x="137316" y="1067200"/>
                </a:lnTo>
                <a:lnTo>
                  <a:pt x="155525" y="1025670"/>
                </a:lnTo>
                <a:lnTo>
                  <a:pt x="174770" y="984711"/>
                </a:lnTo>
                <a:lnTo>
                  <a:pt x="195037" y="944340"/>
                </a:lnTo>
                <a:lnTo>
                  <a:pt x="216308" y="904573"/>
                </a:lnTo>
                <a:lnTo>
                  <a:pt x="238566" y="865427"/>
                </a:lnTo>
                <a:lnTo>
                  <a:pt x="261794" y="826918"/>
                </a:lnTo>
                <a:lnTo>
                  <a:pt x="285977" y="789064"/>
                </a:lnTo>
                <a:lnTo>
                  <a:pt x="311098" y="751881"/>
                </a:lnTo>
                <a:lnTo>
                  <a:pt x="337139" y="715386"/>
                </a:lnTo>
                <a:lnTo>
                  <a:pt x="364084" y="679595"/>
                </a:lnTo>
                <a:lnTo>
                  <a:pt x="391917" y="644524"/>
                </a:lnTo>
                <a:lnTo>
                  <a:pt x="420620" y="610192"/>
                </a:lnTo>
                <a:lnTo>
                  <a:pt x="450178" y="576613"/>
                </a:lnTo>
                <a:lnTo>
                  <a:pt x="480573" y="543805"/>
                </a:lnTo>
                <a:lnTo>
                  <a:pt x="511789" y="511785"/>
                </a:lnTo>
                <a:lnTo>
                  <a:pt x="543809" y="480569"/>
                </a:lnTo>
                <a:lnTo>
                  <a:pt x="576617" y="450174"/>
                </a:lnTo>
                <a:lnTo>
                  <a:pt x="610196" y="420617"/>
                </a:lnTo>
                <a:lnTo>
                  <a:pt x="644528" y="391914"/>
                </a:lnTo>
                <a:lnTo>
                  <a:pt x="679599" y="364081"/>
                </a:lnTo>
                <a:lnTo>
                  <a:pt x="715390" y="337136"/>
                </a:lnTo>
                <a:lnTo>
                  <a:pt x="751886" y="311095"/>
                </a:lnTo>
                <a:lnTo>
                  <a:pt x="789069" y="285975"/>
                </a:lnTo>
                <a:lnTo>
                  <a:pt x="826923" y="261792"/>
                </a:lnTo>
                <a:lnTo>
                  <a:pt x="865431" y="238563"/>
                </a:lnTo>
                <a:lnTo>
                  <a:pt x="904577" y="216306"/>
                </a:lnTo>
                <a:lnTo>
                  <a:pt x="944344" y="195035"/>
                </a:lnTo>
                <a:lnTo>
                  <a:pt x="984715" y="174769"/>
                </a:lnTo>
                <a:lnTo>
                  <a:pt x="1025674" y="155523"/>
                </a:lnTo>
                <a:lnTo>
                  <a:pt x="1067204" y="137315"/>
                </a:lnTo>
                <a:lnTo>
                  <a:pt x="1109288" y="120160"/>
                </a:lnTo>
                <a:lnTo>
                  <a:pt x="1151910" y="104077"/>
                </a:lnTo>
                <a:lnTo>
                  <a:pt x="1195053" y="89080"/>
                </a:lnTo>
                <a:lnTo>
                  <a:pt x="1238700" y="75188"/>
                </a:lnTo>
                <a:lnTo>
                  <a:pt x="1282835" y="62416"/>
                </a:lnTo>
                <a:lnTo>
                  <a:pt x="1327442" y="50782"/>
                </a:lnTo>
                <a:lnTo>
                  <a:pt x="1372502" y="40302"/>
                </a:lnTo>
                <a:lnTo>
                  <a:pt x="1418000" y="30992"/>
                </a:lnTo>
                <a:lnTo>
                  <a:pt x="1463920" y="22869"/>
                </a:lnTo>
                <a:lnTo>
                  <a:pt x="1510243" y="15951"/>
                </a:lnTo>
                <a:lnTo>
                  <a:pt x="1556955" y="10253"/>
                </a:lnTo>
                <a:lnTo>
                  <a:pt x="1604038" y="5792"/>
                </a:lnTo>
                <a:lnTo>
                  <a:pt x="1651475" y="2585"/>
                </a:lnTo>
                <a:lnTo>
                  <a:pt x="1699250" y="649"/>
                </a:lnTo>
                <a:lnTo>
                  <a:pt x="1747346" y="0"/>
                </a:lnTo>
                <a:lnTo>
                  <a:pt x="1796921" y="702"/>
                </a:lnTo>
                <a:lnTo>
                  <a:pt x="1846325" y="2803"/>
                </a:lnTo>
                <a:lnTo>
                  <a:pt x="1895530" y="6290"/>
                </a:lnTo>
                <a:lnTo>
                  <a:pt x="1944510" y="11153"/>
                </a:lnTo>
                <a:lnTo>
                  <a:pt x="1993237" y="17380"/>
                </a:lnTo>
                <a:lnTo>
                  <a:pt x="2041685" y="24961"/>
                </a:lnTo>
                <a:lnTo>
                  <a:pt x="2089828" y="33884"/>
                </a:lnTo>
                <a:lnTo>
                  <a:pt x="2137639" y="44139"/>
                </a:lnTo>
                <a:lnTo>
                  <a:pt x="2185091" y="55715"/>
                </a:lnTo>
                <a:lnTo>
                  <a:pt x="2232157" y="68599"/>
                </a:lnTo>
                <a:lnTo>
                  <a:pt x="2278810" y="82782"/>
                </a:lnTo>
                <a:lnTo>
                  <a:pt x="2325025" y="98252"/>
                </a:lnTo>
                <a:lnTo>
                  <a:pt x="2370773" y="114997"/>
                </a:lnTo>
                <a:lnTo>
                  <a:pt x="2416029" y="133008"/>
                </a:lnTo>
                <a:lnTo>
                  <a:pt x="2460765" y="152273"/>
                </a:lnTo>
                <a:lnTo>
                  <a:pt x="2504956" y="172781"/>
                </a:lnTo>
                <a:lnTo>
                  <a:pt x="2548573" y="194520"/>
                </a:lnTo>
                <a:lnTo>
                  <a:pt x="2591591" y="217480"/>
                </a:lnTo>
                <a:lnTo>
                  <a:pt x="2633983" y="241650"/>
                </a:lnTo>
                <a:lnTo>
                  <a:pt x="2675722" y="267018"/>
                </a:lnTo>
                <a:lnTo>
                  <a:pt x="2716781" y="293574"/>
                </a:lnTo>
                <a:lnTo>
                  <a:pt x="2757134" y="321307"/>
                </a:lnTo>
                <a:lnTo>
                  <a:pt x="2796753" y="350204"/>
                </a:lnTo>
                <a:lnTo>
                  <a:pt x="2835613" y="380256"/>
                </a:lnTo>
                <a:lnTo>
                  <a:pt x="2873686" y="411452"/>
                </a:lnTo>
                <a:lnTo>
                  <a:pt x="2910946" y="443779"/>
                </a:lnTo>
                <a:lnTo>
                  <a:pt x="2947366" y="477227"/>
                </a:lnTo>
                <a:lnTo>
                  <a:pt x="2982918" y="511786"/>
                </a:lnTo>
                <a:lnTo>
                  <a:pt x="3017475" y="547338"/>
                </a:lnTo>
                <a:lnTo>
                  <a:pt x="3050922" y="583757"/>
                </a:lnTo>
                <a:lnTo>
                  <a:pt x="3083248" y="621016"/>
                </a:lnTo>
                <a:lnTo>
                  <a:pt x="3114442" y="659088"/>
                </a:lnTo>
                <a:lnTo>
                  <a:pt x="3144493" y="697947"/>
                </a:lnTo>
                <a:lnTo>
                  <a:pt x="3173389" y="737566"/>
                </a:lnTo>
                <a:lnTo>
                  <a:pt x="3201121" y="777918"/>
                </a:lnTo>
                <a:lnTo>
                  <a:pt x="3227676" y="818977"/>
                </a:lnTo>
                <a:lnTo>
                  <a:pt x="3253044" y="860715"/>
                </a:lnTo>
                <a:lnTo>
                  <a:pt x="3277213" y="903106"/>
                </a:lnTo>
                <a:lnTo>
                  <a:pt x="3300172" y="946124"/>
                </a:lnTo>
                <a:lnTo>
                  <a:pt x="3321911" y="989741"/>
                </a:lnTo>
                <a:lnTo>
                  <a:pt x="3342419" y="1033930"/>
                </a:lnTo>
                <a:lnTo>
                  <a:pt x="3361683" y="1078666"/>
                </a:lnTo>
                <a:lnTo>
                  <a:pt x="3379694" y="1123922"/>
                </a:lnTo>
                <a:lnTo>
                  <a:pt x="3396440" y="1169670"/>
                </a:lnTo>
                <a:lnTo>
                  <a:pt x="3411910" y="1215884"/>
                </a:lnTo>
                <a:lnTo>
                  <a:pt x="3426092" y="1262537"/>
                </a:lnTo>
                <a:lnTo>
                  <a:pt x="3438977" y="1309602"/>
                </a:lnTo>
                <a:lnTo>
                  <a:pt x="3450552" y="1357054"/>
                </a:lnTo>
                <a:lnTo>
                  <a:pt x="3460807" y="1404864"/>
                </a:lnTo>
                <a:lnTo>
                  <a:pt x="3469731" y="1453007"/>
                </a:lnTo>
                <a:lnTo>
                  <a:pt x="3477312" y="1501456"/>
                </a:lnTo>
                <a:lnTo>
                  <a:pt x="3483539" y="1550183"/>
                </a:lnTo>
                <a:lnTo>
                  <a:pt x="3488402" y="1599162"/>
                </a:lnTo>
                <a:lnTo>
                  <a:pt x="3491889" y="1648367"/>
                </a:lnTo>
                <a:lnTo>
                  <a:pt x="3493990" y="1697770"/>
                </a:lnTo>
                <a:lnTo>
                  <a:pt x="3494692" y="1747346"/>
                </a:lnTo>
                <a:lnTo>
                  <a:pt x="3494043" y="1795442"/>
                </a:lnTo>
                <a:lnTo>
                  <a:pt x="3492107" y="1843217"/>
                </a:lnTo>
                <a:lnTo>
                  <a:pt x="3488900" y="1890654"/>
                </a:lnTo>
                <a:lnTo>
                  <a:pt x="3484439" y="1937737"/>
                </a:lnTo>
                <a:lnTo>
                  <a:pt x="3478741" y="1984448"/>
                </a:lnTo>
                <a:lnTo>
                  <a:pt x="3471822" y="2030772"/>
                </a:lnTo>
                <a:lnTo>
                  <a:pt x="3463700" y="2076692"/>
                </a:lnTo>
                <a:lnTo>
                  <a:pt x="3454390" y="2122190"/>
                </a:lnTo>
                <a:lnTo>
                  <a:pt x="3443909" y="2167250"/>
                </a:lnTo>
                <a:lnTo>
                  <a:pt x="3432275" y="2211857"/>
                </a:lnTo>
                <a:lnTo>
                  <a:pt x="3419503" y="2255992"/>
                </a:lnTo>
                <a:lnTo>
                  <a:pt x="3405611" y="2299639"/>
                </a:lnTo>
                <a:lnTo>
                  <a:pt x="3390614" y="2342782"/>
                </a:lnTo>
                <a:lnTo>
                  <a:pt x="3374530" y="2385404"/>
                </a:lnTo>
                <a:lnTo>
                  <a:pt x="3357376" y="2427488"/>
                </a:lnTo>
                <a:lnTo>
                  <a:pt x="3339167" y="2469018"/>
                </a:lnTo>
                <a:lnTo>
                  <a:pt x="3319922" y="2509977"/>
                </a:lnTo>
                <a:lnTo>
                  <a:pt x="3299655" y="2550348"/>
                </a:lnTo>
                <a:lnTo>
                  <a:pt x="3278384" y="2590115"/>
                </a:lnTo>
                <a:lnTo>
                  <a:pt x="3256126" y="2629261"/>
                </a:lnTo>
                <a:lnTo>
                  <a:pt x="3232897" y="2667769"/>
                </a:lnTo>
                <a:lnTo>
                  <a:pt x="3208715" y="2705623"/>
                </a:lnTo>
                <a:lnTo>
                  <a:pt x="3183594" y="2742806"/>
                </a:lnTo>
                <a:lnTo>
                  <a:pt x="3157553" y="2779302"/>
                </a:lnTo>
                <a:lnTo>
                  <a:pt x="3130608" y="2815093"/>
                </a:lnTo>
                <a:lnTo>
                  <a:pt x="3102775" y="2850164"/>
                </a:lnTo>
                <a:lnTo>
                  <a:pt x="3074072" y="2884496"/>
                </a:lnTo>
                <a:lnTo>
                  <a:pt x="3044514" y="2918075"/>
                </a:lnTo>
                <a:lnTo>
                  <a:pt x="3014119" y="2950883"/>
                </a:lnTo>
                <a:lnTo>
                  <a:pt x="2982903" y="2982903"/>
                </a:lnTo>
                <a:lnTo>
                  <a:pt x="2950883" y="3014119"/>
                </a:lnTo>
                <a:lnTo>
                  <a:pt x="2918075" y="3044514"/>
                </a:lnTo>
                <a:lnTo>
                  <a:pt x="2884496" y="3074072"/>
                </a:lnTo>
                <a:lnTo>
                  <a:pt x="2850164" y="3102775"/>
                </a:lnTo>
                <a:lnTo>
                  <a:pt x="2815093" y="3130608"/>
                </a:lnTo>
                <a:lnTo>
                  <a:pt x="2779302" y="3157553"/>
                </a:lnTo>
                <a:lnTo>
                  <a:pt x="2742806" y="3183594"/>
                </a:lnTo>
                <a:lnTo>
                  <a:pt x="2705623" y="3208715"/>
                </a:lnTo>
                <a:lnTo>
                  <a:pt x="2667769" y="3232897"/>
                </a:lnTo>
                <a:lnTo>
                  <a:pt x="2629261" y="3256126"/>
                </a:lnTo>
                <a:lnTo>
                  <a:pt x="2590115" y="3278384"/>
                </a:lnTo>
                <a:lnTo>
                  <a:pt x="2550348" y="3299655"/>
                </a:lnTo>
                <a:lnTo>
                  <a:pt x="2509977" y="3319922"/>
                </a:lnTo>
                <a:lnTo>
                  <a:pt x="2469018" y="3339167"/>
                </a:lnTo>
                <a:lnTo>
                  <a:pt x="2427488" y="3357376"/>
                </a:lnTo>
                <a:lnTo>
                  <a:pt x="2385404" y="3374530"/>
                </a:lnTo>
                <a:lnTo>
                  <a:pt x="2342782" y="3390614"/>
                </a:lnTo>
                <a:lnTo>
                  <a:pt x="2299639" y="3405611"/>
                </a:lnTo>
                <a:lnTo>
                  <a:pt x="2255992" y="3419503"/>
                </a:lnTo>
                <a:lnTo>
                  <a:pt x="2211857" y="3432275"/>
                </a:lnTo>
                <a:lnTo>
                  <a:pt x="2167250" y="3443909"/>
                </a:lnTo>
                <a:lnTo>
                  <a:pt x="2122190" y="3454390"/>
                </a:lnTo>
                <a:lnTo>
                  <a:pt x="2076692" y="3463700"/>
                </a:lnTo>
                <a:lnTo>
                  <a:pt x="2030772" y="3471822"/>
                </a:lnTo>
                <a:lnTo>
                  <a:pt x="1984448" y="3478741"/>
                </a:lnTo>
                <a:lnTo>
                  <a:pt x="1937737" y="3484439"/>
                </a:lnTo>
                <a:lnTo>
                  <a:pt x="1890654" y="3488900"/>
                </a:lnTo>
                <a:lnTo>
                  <a:pt x="1843217" y="3492107"/>
                </a:lnTo>
                <a:lnTo>
                  <a:pt x="1795442" y="3494043"/>
                </a:lnTo>
                <a:lnTo>
                  <a:pt x="1747346" y="3494692"/>
                </a:lnTo>
                <a:lnTo>
                  <a:pt x="1699250" y="3494043"/>
                </a:lnTo>
                <a:lnTo>
                  <a:pt x="1651475" y="3492107"/>
                </a:lnTo>
                <a:lnTo>
                  <a:pt x="1604038" y="3488900"/>
                </a:lnTo>
                <a:lnTo>
                  <a:pt x="1556955" y="3484439"/>
                </a:lnTo>
                <a:lnTo>
                  <a:pt x="1510243" y="3478741"/>
                </a:lnTo>
                <a:lnTo>
                  <a:pt x="1463920" y="3471822"/>
                </a:lnTo>
                <a:lnTo>
                  <a:pt x="1418000" y="3463700"/>
                </a:lnTo>
                <a:lnTo>
                  <a:pt x="1372502" y="3454390"/>
                </a:lnTo>
                <a:lnTo>
                  <a:pt x="1327442" y="3443909"/>
                </a:lnTo>
                <a:lnTo>
                  <a:pt x="1282835" y="3432275"/>
                </a:lnTo>
                <a:lnTo>
                  <a:pt x="1238700" y="3419503"/>
                </a:lnTo>
                <a:lnTo>
                  <a:pt x="1195053" y="3405611"/>
                </a:lnTo>
                <a:lnTo>
                  <a:pt x="1151910" y="3390614"/>
                </a:lnTo>
                <a:lnTo>
                  <a:pt x="1109288" y="3374530"/>
                </a:lnTo>
                <a:lnTo>
                  <a:pt x="1067204" y="3357376"/>
                </a:lnTo>
                <a:lnTo>
                  <a:pt x="1025674" y="3339167"/>
                </a:lnTo>
                <a:lnTo>
                  <a:pt x="984715" y="3319922"/>
                </a:lnTo>
                <a:lnTo>
                  <a:pt x="944344" y="3299655"/>
                </a:lnTo>
                <a:lnTo>
                  <a:pt x="904577" y="3278384"/>
                </a:lnTo>
                <a:lnTo>
                  <a:pt x="865431" y="3256126"/>
                </a:lnTo>
                <a:lnTo>
                  <a:pt x="826923" y="3232897"/>
                </a:lnTo>
                <a:lnTo>
                  <a:pt x="789069" y="3208715"/>
                </a:lnTo>
                <a:lnTo>
                  <a:pt x="751886" y="3183594"/>
                </a:lnTo>
                <a:lnTo>
                  <a:pt x="715390" y="3157553"/>
                </a:lnTo>
                <a:lnTo>
                  <a:pt x="679599" y="3130608"/>
                </a:lnTo>
                <a:lnTo>
                  <a:pt x="644528" y="3102775"/>
                </a:lnTo>
                <a:lnTo>
                  <a:pt x="610196" y="3074072"/>
                </a:lnTo>
                <a:lnTo>
                  <a:pt x="576617" y="3044514"/>
                </a:lnTo>
                <a:lnTo>
                  <a:pt x="543809" y="3014119"/>
                </a:lnTo>
                <a:lnTo>
                  <a:pt x="511789" y="2982903"/>
                </a:lnTo>
                <a:lnTo>
                  <a:pt x="480573" y="2950883"/>
                </a:lnTo>
                <a:lnTo>
                  <a:pt x="450178" y="2918075"/>
                </a:lnTo>
                <a:lnTo>
                  <a:pt x="420620" y="2884496"/>
                </a:lnTo>
                <a:lnTo>
                  <a:pt x="391917" y="2850164"/>
                </a:lnTo>
                <a:lnTo>
                  <a:pt x="364084" y="2815093"/>
                </a:lnTo>
                <a:lnTo>
                  <a:pt x="337139" y="2779302"/>
                </a:lnTo>
                <a:lnTo>
                  <a:pt x="311098" y="2742806"/>
                </a:lnTo>
                <a:lnTo>
                  <a:pt x="285977" y="2705623"/>
                </a:lnTo>
                <a:lnTo>
                  <a:pt x="261794" y="2667769"/>
                </a:lnTo>
                <a:lnTo>
                  <a:pt x="238566" y="2629261"/>
                </a:lnTo>
                <a:lnTo>
                  <a:pt x="216308" y="2590115"/>
                </a:lnTo>
                <a:lnTo>
                  <a:pt x="195037" y="2550348"/>
                </a:lnTo>
                <a:lnTo>
                  <a:pt x="174770" y="2509977"/>
                </a:lnTo>
                <a:lnTo>
                  <a:pt x="155525" y="2469018"/>
                </a:lnTo>
                <a:lnTo>
                  <a:pt x="137316" y="2427488"/>
                </a:lnTo>
                <a:lnTo>
                  <a:pt x="120162" y="2385404"/>
                </a:lnTo>
                <a:lnTo>
                  <a:pt x="104078" y="2342782"/>
                </a:lnTo>
                <a:lnTo>
                  <a:pt x="89081" y="2299639"/>
                </a:lnTo>
                <a:lnTo>
                  <a:pt x="75189" y="2255992"/>
                </a:lnTo>
                <a:lnTo>
                  <a:pt x="62417" y="2211857"/>
                </a:lnTo>
                <a:lnTo>
                  <a:pt x="50783" y="2167250"/>
                </a:lnTo>
                <a:lnTo>
                  <a:pt x="40302" y="2122190"/>
                </a:lnTo>
                <a:lnTo>
                  <a:pt x="30992" y="2076692"/>
                </a:lnTo>
                <a:lnTo>
                  <a:pt x="22870" y="2030772"/>
                </a:lnTo>
                <a:lnTo>
                  <a:pt x="15951" y="1984448"/>
                </a:lnTo>
                <a:lnTo>
                  <a:pt x="10253" y="1937737"/>
                </a:lnTo>
                <a:lnTo>
                  <a:pt x="5792" y="1890654"/>
                </a:lnTo>
                <a:lnTo>
                  <a:pt x="2585" y="1843217"/>
                </a:lnTo>
                <a:lnTo>
                  <a:pt x="649" y="1795442"/>
                </a:lnTo>
                <a:lnTo>
                  <a:pt x="0" y="1747346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6156" y="2295498"/>
            <a:ext cx="194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173" y="3469942"/>
            <a:ext cx="2301875" cy="777875"/>
          </a:xfrm>
          <a:custGeom>
            <a:avLst/>
            <a:gdLst/>
            <a:ahLst/>
            <a:cxnLst/>
            <a:rect l="l" t="t" r="r" b="b"/>
            <a:pathLst>
              <a:path w="2301875" h="777875">
                <a:moveTo>
                  <a:pt x="0" y="777323"/>
                </a:moveTo>
                <a:lnTo>
                  <a:pt x="23015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194" y="3430592"/>
            <a:ext cx="111024" cy="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9423" y="927973"/>
            <a:ext cx="2089150" cy="889000"/>
          </a:xfrm>
          <a:custGeom>
            <a:avLst/>
            <a:gdLst/>
            <a:ahLst/>
            <a:cxnLst/>
            <a:rect l="l" t="t" r="r" b="b"/>
            <a:pathLst>
              <a:path w="2089150" h="889000">
                <a:moveTo>
                  <a:pt x="0" y="0"/>
                </a:moveTo>
                <a:lnTo>
                  <a:pt x="2089020" y="888848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593" y="1778341"/>
            <a:ext cx="110924" cy="8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886" y="2699294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59995" y="0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1357" y="2658294"/>
            <a:ext cx="105499" cy="8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0509" y="690298"/>
            <a:ext cx="352424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984" y="680773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0359" y="3518217"/>
            <a:ext cx="295274" cy="361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834" y="3508692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0"/>
                </a:moveTo>
                <a:lnTo>
                  <a:pt x="314324" y="0"/>
                </a:lnTo>
                <a:lnTo>
                  <a:pt x="314324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910" y="2215895"/>
            <a:ext cx="314324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6385" y="2206370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0" y="0"/>
                </a:moveTo>
                <a:lnTo>
                  <a:pt x="371474" y="0"/>
                </a:lnTo>
                <a:lnTo>
                  <a:pt x="37147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98743" y="1747634"/>
            <a:ext cx="485773" cy="6381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9243" y="1738109"/>
            <a:ext cx="504825" cy="657225"/>
          </a:xfrm>
          <a:custGeom>
            <a:avLst/>
            <a:gdLst/>
            <a:ahLst/>
            <a:cxnLst/>
            <a:rect l="l" t="t" r="r" b="b"/>
            <a:pathLst>
              <a:path w="504825" h="657225">
                <a:moveTo>
                  <a:pt x="0" y="0"/>
                </a:moveTo>
                <a:lnTo>
                  <a:pt x="504823" y="0"/>
                </a:lnTo>
                <a:lnTo>
                  <a:pt x="504823" y="657223"/>
                </a:lnTo>
                <a:lnTo>
                  <a:pt x="0" y="65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8743" y="2950244"/>
            <a:ext cx="409574" cy="704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9243" y="2940719"/>
            <a:ext cx="428625" cy="723900"/>
          </a:xfrm>
          <a:custGeom>
            <a:avLst/>
            <a:gdLst/>
            <a:ahLst/>
            <a:cxnLst/>
            <a:rect l="l" t="t" r="r" b="b"/>
            <a:pathLst>
              <a:path w="428625" h="723900">
                <a:moveTo>
                  <a:pt x="0" y="0"/>
                </a:moveTo>
                <a:lnTo>
                  <a:pt x="428599" y="0"/>
                </a:lnTo>
                <a:lnTo>
                  <a:pt x="428599" y="723898"/>
                </a:lnTo>
                <a:lnTo>
                  <a:pt x="0" y="723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8291" y="1414751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“local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gradient”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7766" y="1646421"/>
            <a:ext cx="2934970" cy="405130"/>
          </a:xfrm>
          <a:custGeom>
            <a:avLst/>
            <a:gdLst/>
            <a:ahLst/>
            <a:cxnLst/>
            <a:rect l="l" t="t" r="r" b="b"/>
            <a:pathLst>
              <a:path w="2934970" h="405130">
                <a:moveTo>
                  <a:pt x="2934444" y="0"/>
                </a:moveTo>
                <a:lnTo>
                  <a:pt x="0" y="404684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2592" y="2010411"/>
            <a:ext cx="108999" cy="813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08561" y="246505"/>
            <a:ext cx="238696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This is now the 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Jacobian matrix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(derivative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each  element 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z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w.r.t.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each  element of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5219" y="203005"/>
            <a:ext cx="13214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(x,y,z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are  now</a:t>
            </a:r>
            <a:r>
              <a:rPr sz="18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vectors)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64960" y="2859994"/>
            <a:ext cx="514348" cy="676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5460" y="2850469"/>
            <a:ext cx="533400" cy="695325"/>
          </a:xfrm>
          <a:custGeom>
            <a:avLst/>
            <a:gdLst/>
            <a:ahLst/>
            <a:cxnLst/>
            <a:rect l="l" t="t" r="r" b="b"/>
            <a:pathLst>
              <a:path w="533400" h="695325">
                <a:moveTo>
                  <a:pt x="0" y="0"/>
                </a:moveTo>
                <a:lnTo>
                  <a:pt x="533373" y="0"/>
                </a:lnTo>
                <a:lnTo>
                  <a:pt x="533373" y="695323"/>
                </a:lnTo>
                <a:lnTo>
                  <a:pt x="0" y="6953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85612" y="3603370"/>
            <a:ext cx="1487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870" y="1212570"/>
            <a:ext cx="2140698" cy="14664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778" y="1227122"/>
            <a:ext cx="797560" cy="822325"/>
          </a:xfrm>
          <a:custGeom>
            <a:avLst/>
            <a:gdLst/>
            <a:ahLst/>
            <a:cxnLst/>
            <a:rect l="l" t="t" r="r" b="b"/>
            <a:pathLst>
              <a:path w="797560" h="822325">
                <a:moveTo>
                  <a:pt x="257099" y="0"/>
                </a:moveTo>
                <a:lnTo>
                  <a:pt x="797098" y="238199"/>
                </a:lnTo>
                <a:lnTo>
                  <a:pt x="539998" y="821998"/>
                </a:lnTo>
                <a:lnTo>
                  <a:pt x="0" y="583798"/>
                </a:lnTo>
                <a:lnTo>
                  <a:pt x="257099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8445" y="1125405"/>
            <a:ext cx="2058035" cy="887730"/>
          </a:xfrm>
          <a:custGeom>
            <a:avLst/>
            <a:gdLst/>
            <a:ahLst/>
            <a:cxnLst/>
            <a:rect l="l" t="t" r="r" b="b"/>
            <a:pathLst>
              <a:path w="2058035" h="887730">
                <a:moveTo>
                  <a:pt x="2057448" y="887715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9543" y="1081630"/>
            <a:ext cx="110892" cy="821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5224" y="122741"/>
            <a:ext cx="4331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Gradients for </a:t>
            </a:r>
            <a:r>
              <a:rPr sz="2600" dirty="0">
                <a:latin typeface="Arial"/>
                <a:cs typeface="Arial"/>
              </a:rPr>
              <a:t>vectorized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6244" y="196459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6244" y="212412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6244" y="224097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6244" y="2533569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03544" y="1987758"/>
            <a:ext cx="70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sz="20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022" y="1987758"/>
            <a:ext cx="2430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4096-d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737995" algn="l"/>
                <a:tab pos="2417445" algn="l"/>
              </a:tabLst>
            </a:pP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	</a:t>
            </a:r>
            <a:r>
              <a:rPr sz="20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186956" y="907410"/>
          <a:ext cx="2660649" cy="29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max(0,x)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200" i="1" dirty="0">
                          <a:latin typeface="Arial"/>
                          <a:cs typeface="Arial"/>
                        </a:rPr>
                        <a:t>(elementwise)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65865" y="1987758"/>
            <a:ext cx="149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4096-d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output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345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Vectorized</a:t>
            </a:r>
            <a:r>
              <a:rPr sz="2800" spc="-85" dirty="0"/>
              <a:t> </a:t>
            </a:r>
            <a:r>
              <a:rPr sz="2800" spc="-5" dirty="0"/>
              <a:t>operations</a:t>
            </a:r>
            <a:endParaRPr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2212" y="259061"/>
            <a:ext cx="1990720" cy="77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8635" y="230624"/>
            <a:ext cx="467995" cy="790575"/>
          </a:xfrm>
          <a:custGeom>
            <a:avLst/>
            <a:gdLst/>
            <a:ahLst/>
            <a:cxnLst/>
            <a:rect l="l" t="t" r="r" b="b"/>
            <a:pathLst>
              <a:path w="467995" h="790575">
                <a:moveTo>
                  <a:pt x="0" y="0"/>
                </a:moveTo>
                <a:lnTo>
                  <a:pt x="467699" y="0"/>
                </a:lnTo>
                <a:lnTo>
                  <a:pt x="467699" y="790498"/>
                </a:lnTo>
                <a:lnTo>
                  <a:pt x="0" y="7904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4134" y="1161978"/>
            <a:ext cx="162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6244" y="196459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6244" y="212412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6244" y="224097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6244" y="2533569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186956" y="907410"/>
          <a:ext cx="2660649" cy="29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max(0,x)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200" i="1" dirty="0">
                          <a:latin typeface="Arial"/>
                          <a:cs typeface="Arial"/>
                        </a:rPr>
                        <a:t>(elementwise)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65865" y="1987758"/>
            <a:ext cx="149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4096-d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output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345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Vectorized</a:t>
            </a:r>
            <a:r>
              <a:rPr sz="2800" spc="-85" dirty="0"/>
              <a:t> </a:t>
            </a:r>
            <a:r>
              <a:rPr sz="2800" spc="-5" dirty="0"/>
              <a:t>operations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476299" y="1987758"/>
            <a:ext cx="2732405" cy="197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4096-d	</a:t>
            </a:r>
            <a:r>
              <a:rPr sz="2000" u="sng" spc="-5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	</a:t>
            </a:r>
            <a:r>
              <a:rPr sz="20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07670">
              <a:lnSpc>
                <a:spcPts val="285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Q: what is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matrix?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2212" y="259061"/>
            <a:ext cx="1990720" cy="77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8635" y="230624"/>
            <a:ext cx="467995" cy="790575"/>
          </a:xfrm>
          <a:custGeom>
            <a:avLst/>
            <a:gdLst/>
            <a:ahLst/>
            <a:cxnLst/>
            <a:rect l="l" t="t" r="r" b="b"/>
            <a:pathLst>
              <a:path w="467995" h="790575">
                <a:moveTo>
                  <a:pt x="0" y="0"/>
                </a:moveTo>
                <a:lnTo>
                  <a:pt x="467699" y="0"/>
                </a:lnTo>
                <a:lnTo>
                  <a:pt x="467699" y="790498"/>
                </a:lnTo>
                <a:lnTo>
                  <a:pt x="0" y="7904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4134" y="1161978"/>
            <a:ext cx="162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6244" y="196459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6244" y="212412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6244" y="224097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6244" y="2533569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186956" y="907410"/>
          <a:ext cx="2660649" cy="29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max(0,x)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200" i="1" dirty="0">
                          <a:latin typeface="Arial"/>
                          <a:cs typeface="Arial"/>
                        </a:rPr>
                        <a:t>(elementwise)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65865" y="1987758"/>
            <a:ext cx="149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4096-d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output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345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Vectorized</a:t>
            </a:r>
            <a:r>
              <a:rPr sz="2800" spc="-85" dirty="0"/>
              <a:t> </a:t>
            </a:r>
            <a:r>
              <a:rPr sz="2800" spc="-5" dirty="0"/>
              <a:t>operations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476299" y="1987758"/>
            <a:ext cx="2732405" cy="234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4096-d	</a:t>
            </a:r>
            <a:r>
              <a:rPr sz="2000" u="sng" spc="-5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	</a:t>
            </a:r>
            <a:r>
              <a:rPr sz="20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07670">
              <a:lnSpc>
                <a:spcPts val="285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Q: what is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matrix?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[4096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4096!]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6244" y="196459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6244" y="212412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6244" y="224097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6244" y="2533569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186956" y="907410"/>
          <a:ext cx="2660649" cy="29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max(0,x)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200" i="1" dirty="0">
                          <a:latin typeface="Arial"/>
                          <a:cs typeface="Arial"/>
                        </a:rPr>
                        <a:t>(elementwise)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65865" y="1987758"/>
            <a:ext cx="149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4096-d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output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105644" y="4693239"/>
            <a:ext cx="11176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345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Vectorized</a:t>
            </a:r>
            <a:r>
              <a:rPr sz="2800" spc="-85" dirty="0"/>
              <a:t> </a:t>
            </a:r>
            <a:r>
              <a:rPr sz="2800" spc="-5" dirty="0"/>
              <a:t>operations</a:t>
            </a:r>
            <a:endParaRPr sz="2800"/>
          </a:p>
        </p:txBody>
      </p:sp>
      <p:sp>
        <p:nvSpPr>
          <p:cNvPr id="33" name="object 33"/>
          <p:cNvSpPr txBox="1"/>
          <p:nvPr/>
        </p:nvSpPr>
        <p:spPr>
          <a:xfrm>
            <a:off x="476299" y="1987758"/>
            <a:ext cx="2732405" cy="234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4096-d	</a:t>
            </a:r>
            <a:r>
              <a:rPr sz="2000" u="sng" spc="-5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	</a:t>
            </a:r>
            <a:r>
              <a:rPr sz="20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07670">
              <a:lnSpc>
                <a:spcPts val="285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Q: what is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matrix?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[4096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4096!]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3313" y="2838279"/>
            <a:ext cx="3603625" cy="1508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050" marR="9213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 practice we process an  entire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minibatch (e.g.</a:t>
            </a:r>
            <a:r>
              <a:rPr sz="1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100)  of examples at one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time: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81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i.e.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Jacobian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would technically be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[409,600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409,600]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:\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6244" y="1964595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469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6244" y="212412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469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6244" y="2240970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69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469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6244" y="2533569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469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69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6299" y="1987758"/>
            <a:ext cx="2732405" cy="234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4096-d	</a:t>
            </a:r>
            <a:r>
              <a:rPr sz="2000" u="sng" spc="-5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tabLst>
                <a:tab pos="2039620" algn="l"/>
                <a:tab pos="2719070" algn="l"/>
              </a:tabLst>
            </a:pP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	</a:t>
            </a:r>
            <a:r>
              <a:rPr sz="20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07670">
              <a:lnSpc>
                <a:spcPts val="285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Q: what is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 the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matrix?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[4096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4096!]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1463" y="194886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1463" y="210838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1463" y="22252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1463" y="235830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1463" y="25178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186956" y="907410"/>
          <a:ext cx="2660649" cy="29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19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max(0,x)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200" i="1" dirty="0">
                          <a:latin typeface="Arial"/>
                          <a:cs typeface="Arial"/>
                        </a:rPr>
                        <a:t>(elementwise)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51463" y="26346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3457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Vectorized</a:t>
            </a:r>
            <a:r>
              <a:rPr sz="2800" spc="-85" dirty="0"/>
              <a:t> </a:t>
            </a:r>
            <a:r>
              <a:rPr sz="2800" spc="-5" dirty="0"/>
              <a:t>operations</a:t>
            </a:r>
            <a:endParaRPr sz="2800"/>
          </a:p>
        </p:txBody>
      </p:sp>
      <p:sp>
        <p:nvSpPr>
          <p:cNvPr id="33" name="object 33"/>
          <p:cNvSpPr/>
          <p:nvPr/>
        </p:nvSpPr>
        <p:spPr>
          <a:xfrm>
            <a:off x="6262212" y="259061"/>
            <a:ext cx="1990720" cy="77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8635" y="230624"/>
            <a:ext cx="467995" cy="790575"/>
          </a:xfrm>
          <a:custGeom>
            <a:avLst/>
            <a:gdLst/>
            <a:ahLst/>
            <a:cxnLst/>
            <a:rect l="l" t="t" r="r" b="b"/>
            <a:pathLst>
              <a:path w="467995" h="790575">
                <a:moveTo>
                  <a:pt x="0" y="0"/>
                </a:moveTo>
                <a:lnTo>
                  <a:pt x="467699" y="0"/>
                </a:lnTo>
                <a:lnTo>
                  <a:pt x="467699" y="790498"/>
                </a:lnTo>
                <a:lnTo>
                  <a:pt x="0" y="7904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00"/>
              </a:spcBef>
            </a:pPr>
            <a:r>
              <a:rPr dirty="0"/>
              <a:t>Jacobian</a:t>
            </a:r>
            <a:r>
              <a:rPr spc="-90" dirty="0"/>
              <a:t> </a:t>
            </a:r>
            <a:r>
              <a:rPr dirty="0"/>
              <a:t>matrix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</a:rPr>
              <a:t>4096-d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00"/>
                </a:solidFill>
              </a:rPr>
              <a:t>output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vector</a:t>
            </a:r>
            <a:endParaRPr sz="2000"/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65405" marR="151765">
              <a:lnSpc>
                <a:spcPts val="2850"/>
              </a:lnSpc>
            </a:pPr>
            <a:r>
              <a:rPr sz="2400" spc="-5" dirty="0"/>
              <a:t>Q2: what does</a:t>
            </a:r>
            <a:r>
              <a:rPr sz="2400" spc="-95" dirty="0"/>
              <a:t> </a:t>
            </a:r>
            <a:r>
              <a:rPr sz="2400" spc="-5" dirty="0"/>
              <a:t>it  look</a:t>
            </a:r>
            <a:r>
              <a:rPr sz="2400" spc="-15" dirty="0"/>
              <a:t> </a:t>
            </a:r>
            <a:r>
              <a:rPr sz="2400" spc="-5" dirty="0"/>
              <a:t>like?</a:t>
            </a:r>
            <a:endParaRPr sz="240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105644" y="4693239"/>
            <a:ext cx="11176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5143" y="616673"/>
            <a:ext cx="243204" cy="486409"/>
          </a:xfrm>
          <a:custGeom>
            <a:avLst/>
            <a:gdLst/>
            <a:ahLst/>
            <a:cxnLst/>
            <a:rect l="l" t="t" r="r" b="b"/>
            <a:pathLst>
              <a:path w="243204" h="486409">
                <a:moveTo>
                  <a:pt x="182249" y="364499"/>
                </a:moveTo>
                <a:lnTo>
                  <a:pt x="60749" y="364499"/>
                </a:lnTo>
                <a:lnTo>
                  <a:pt x="60749" y="0"/>
                </a:lnTo>
                <a:lnTo>
                  <a:pt x="182249" y="0"/>
                </a:lnTo>
                <a:lnTo>
                  <a:pt x="182249" y="364499"/>
                </a:lnTo>
                <a:close/>
              </a:path>
              <a:path w="243204" h="486409">
                <a:moveTo>
                  <a:pt x="121499" y="485999"/>
                </a:moveTo>
                <a:lnTo>
                  <a:pt x="0" y="364499"/>
                </a:lnTo>
                <a:lnTo>
                  <a:pt x="242999" y="364499"/>
                </a:lnTo>
                <a:lnTo>
                  <a:pt x="121499" y="4859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5142" y="616673"/>
            <a:ext cx="243204" cy="486409"/>
          </a:xfrm>
          <a:custGeom>
            <a:avLst/>
            <a:gdLst/>
            <a:ahLst/>
            <a:cxnLst/>
            <a:rect l="l" t="t" r="r" b="b"/>
            <a:pathLst>
              <a:path w="243204" h="486409">
                <a:moveTo>
                  <a:pt x="0" y="364499"/>
                </a:moveTo>
                <a:lnTo>
                  <a:pt x="60749" y="364499"/>
                </a:lnTo>
                <a:lnTo>
                  <a:pt x="60749" y="0"/>
                </a:lnTo>
                <a:lnTo>
                  <a:pt x="182249" y="0"/>
                </a:lnTo>
                <a:lnTo>
                  <a:pt x="182249" y="364499"/>
                </a:lnTo>
                <a:lnTo>
                  <a:pt x="242999" y="364499"/>
                </a:lnTo>
                <a:lnTo>
                  <a:pt x="121499" y="485999"/>
                </a:lnTo>
                <a:lnTo>
                  <a:pt x="0" y="3644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9367" y="616673"/>
            <a:ext cx="243204" cy="486409"/>
          </a:xfrm>
          <a:custGeom>
            <a:avLst/>
            <a:gdLst/>
            <a:ahLst/>
            <a:cxnLst/>
            <a:rect l="l" t="t" r="r" b="b"/>
            <a:pathLst>
              <a:path w="243204" h="486409">
                <a:moveTo>
                  <a:pt x="182249" y="364499"/>
                </a:moveTo>
                <a:lnTo>
                  <a:pt x="60749" y="364499"/>
                </a:lnTo>
                <a:lnTo>
                  <a:pt x="60749" y="0"/>
                </a:lnTo>
                <a:lnTo>
                  <a:pt x="182249" y="0"/>
                </a:lnTo>
                <a:lnTo>
                  <a:pt x="182249" y="364499"/>
                </a:lnTo>
                <a:close/>
              </a:path>
              <a:path w="243204" h="486409">
                <a:moveTo>
                  <a:pt x="121499" y="485999"/>
                </a:moveTo>
                <a:lnTo>
                  <a:pt x="0" y="364499"/>
                </a:lnTo>
                <a:lnTo>
                  <a:pt x="242999" y="364499"/>
                </a:lnTo>
                <a:lnTo>
                  <a:pt x="121499" y="4859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9366" y="616673"/>
            <a:ext cx="243204" cy="486409"/>
          </a:xfrm>
          <a:custGeom>
            <a:avLst/>
            <a:gdLst/>
            <a:ahLst/>
            <a:cxnLst/>
            <a:rect l="l" t="t" r="r" b="b"/>
            <a:pathLst>
              <a:path w="243204" h="486409">
                <a:moveTo>
                  <a:pt x="0" y="364499"/>
                </a:moveTo>
                <a:lnTo>
                  <a:pt x="60749" y="364499"/>
                </a:lnTo>
                <a:lnTo>
                  <a:pt x="60749" y="0"/>
                </a:lnTo>
                <a:lnTo>
                  <a:pt x="182249" y="0"/>
                </a:lnTo>
                <a:lnTo>
                  <a:pt x="182249" y="364499"/>
                </a:lnTo>
                <a:lnTo>
                  <a:pt x="242999" y="364499"/>
                </a:lnTo>
                <a:lnTo>
                  <a:pt x="121499" y="485999"/>
                </a:lnTo>
                <a:lnTo>
                  <a:pt x="0" y="3644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3768" y="1177480"/>
            <a:ext cx="714373" cy="26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9367" y="1172717"/>
            <a:ext cx="1095372" cy="276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14488" y="1392266"/>
            <a:ext cx="9563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zh-TW" sz="21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Case 1</a:t>
            </a:r>
            <a:endParaRPr lang="zh-TW" altLang="en-US" sz="2100" b="1" i="1" u="sng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14487" y="2665110"/>
            <a:ext cx="9563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zh-TW" sz="21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Case 2</a:t>
            </a:r>
            <a:endParaRPr lang="zh-TW" altLang="en-US" sz="2100" b="1" i="1" u="sng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5655572" y="1421800"/>
          <a:ext cx="85725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572" y="1421800"/>
                        <a:ext cx="857250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662692" y="1430313"/>
          <a:ext cx="897731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692" y="1430313"/>
                        <a:ext cx="897731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994606" y="1945481"/>
          <a:ext cx="1181100" cy="67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06" y="1945481"/>
                        <a:ext cx="1181100" cy="672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552353" y="2428987"/>
          <a:ext cx="1551384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353" y="2428987"/>
                        <a:ext cx="1551384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971683" y="3123009"/>
          <a:ext cx="1082279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683" y="3123009"/>
                        <a:ext cx="1082279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971255" y="3117185"/>
          <a:ext cx="83701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255" y="3117185"/>
                        <a:ext cx="837010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003971" y="3117186"/>
          <a:ext cx="85606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971" y="3117186"/>
                        <a:ext cx="856060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648325" y="3872733"/>
          <a:ext cx="1975247" cy="67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872733"/>
                        <a:ext cx="1975247" cy="672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3736049" y="4030731"/>
          <a:ext cx="326231" cy="28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049" y="4030731"/>
                        <a:ext cx="326231" cy="283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5140067" y="4071370"/>
          <a:ext cx="326231" cy="26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067" y="4071370"/>
                        <a:ext cx="326231" cy="263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24842" y="3665839"/>
          <a:ext cx="346472" cy="28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842" y="3665839"/>
                        <a:ext cx="346472" cy="283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4424842" y="4490050"/>
          <a:ext cx="34647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842" y="4490050"/>
                        <a:ext cx="34647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4062280" y="3807523"/>
            <a:ext cx="362562" cy="346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4062280" y="4319993"/>
            <a:ext cx="362562" cy="331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7404" y="3838927"/>
            <a:ext cx="362562" cy="343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789973" y="4325217"/>
            <a:ext cx="362562" cy="346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3127756" y="1434958"/>
          <a:ext cx="87749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方程式" r:id="rId27" imgW="545760" imgH="215640" progId="Equation.3">
                  <p:embed/>
                </p:oleObj>
              </mc:Choice>
              <mc:Fallback>
                <p:oleObj name="方程式" r:id="rId27" imgW="54576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756" y="1434958"/>
                        <a:ext cx="877490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號: 向右 2"/>
          <p:cNvSpPr/>
          <p:nvPr/>
        </p:nvSpPr>
        <p:spPr>
          <a:xfrm>
            <a:off x="4161403" y="1489921"/>
            <a:ext cx="397399" cy="254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292124" y="2062999"/>
            <a:ext cx="333284" cy="33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x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161403" y="2057573"/>
            <a:ext cx="333284" cy="33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y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30683" y="2055866"/>
            <a:ext cx="333284" cy="33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TW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z</a:t>
            </a:r>
            <a:endParaRPr lang="zh-TW" altLang="en-US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" name="直線單箭頭接點 4"/>
          <p:cNvCxnSpPr>
            <a:cxnSpLocks/>
          </p:cNvCxnSpPr>
          <p:nvPr/>
        </p:nvCxnSpPr>
        <p:spPr>
          <a:xfrm>
            <a:off x="3625408" y="2245260"/>
            <a:ext cx="535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4494687" y="2235321"/>
            <a:ext cx="535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683879" y="1903994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526433" y="1921649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2468158" y="3117185"/>
          <a:ext cx="857250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方程式" r:id="rId29" imgW="533160" imgH="215640" progId="Equation.3">
                  <p:embed/>
                </p:oleObj>
              </mc:Choice>
              <mc:Fallback>
                <p:oleObj name="方程式" r:id="rId29" imgW="53316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58" y="3117185"/>
                        <a:ext cx="857250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號: 向右 33"/>
          <p:cNvSpPr/>
          <p:nvPr/>
        </p:nvSpPr>
        <p:spPr>
          <a:xfrm>
            <a:off x="3496059" y="3173038"/>
            <a:ext cx="397399" cy="254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762019" y="3771311"/>
            <a:ext cx="1745858" cy="1044143"/>
            <a:chOff x="825358" y="5028415"/>
            <a:chExt cx="2327811" cy="1392190"/>
          </a:xfrm>
        </p:grpSpPr>
        <p:sp>
          <p:nvSpPr>
            <p:cNvPr id="35" name="橢圓 34"/>
            <p:cNvSpPr/>
            <p:nvPr/>
          </p:nvSpPr>
          <p:spPr>
            <a:xfrm>
              <a:off x="1779707" y="5028415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TW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x</a:t>
              </a:r>
              <a:endParaRPr lang="zh-TW" altLang="en-US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1779708" y="5976226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TW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y</a:t>
              </a:r>
              <a:endParaRPr lang="zh-TW" altLang="en-US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708790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TW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z</a:t>
              </a:r>
              <a:endParaRPr lang="zh-TW" altLang="en-US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825358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TW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s</a:t>
              </a:r>
              <a:endParaRPr lang="zh-TW" altLang="en-US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39" name="直線單箭頭接點 38"/>
            <p:cNvCxnSpPr>
              <a:cxnSpLocks/>
            </p:cNvCxnSpPr>
            <p:nvPr/>
          </p:nvCxnSpPr>
          <p:spPr>
            <a:xfrm flipV="1">
              <a:off x="1313887" y="5333473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1293651" y="5919774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cxnSpLocks/>
            </p:cNvCxnSpPr>
            <p:nvPr/>
          </p:nvCxnSpPr>
          <p:spPr>
            <a:xfrm>
              <a:off x="2280719" y="5333472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cxnSpLocks/>
            </p:cNvCxnSpPr>
            <p:nvPr/>
          </p:nvCxnSpPr>
          <p:spPr>
            <a:xfrm flipV="1">
              <a:off x="2286368" y="5856977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6331226" y="1903994"/>
            <a:ext cx="1053548" cy="84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606" y="3842064"/>
            <a:ext cx="1679007" cy="84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8" grpId="0" animBg="1"/>
      <p:bldP spid="29" grpId="0" animBg="1"/>
      <p:bldP spid="31" grpId="0"/>
      <p:bldP spid="32" grpId="0"/>
      <p:bldP spid="34" grpId="0" animBg="1"/>
      <p:bldP spid="47" grpId="0" animBg="1"/>
      <p:bldP spid="4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812" y="2878744"/>
            <a:ext cx="1256322" cy="4859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4287" y="3475118"/>
            <a:ext cx="1547495" cy="604520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4287" y="3475118"/>
            <a:ext cx="1547495" cy="604520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8387" y="3632392"/>
            <a:ext cx="1419222" cy="342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812" y="2878744"/>
            <a:ext cx="1256322" cy="4859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4287" y="3475118"/>
            <a:ext cx="1547495" cy="604520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4287" y="3475118"/>
            <a:ext cx="1547495" cy="604520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8387" y="3632392"/>
            <a:ext cx="1419222" cy="342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6464" y="2341632"/>
            <a:ext cx="1789696" cy="6307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6638" y="3538017"/>
            <a:ext cx="2417965" cy="6307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6464" y="2994843"/>
            <a:ext cx="2711069" cy="4786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6638" y="4168796"/>
            <a:ext cx="965222" cy="313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6464" y="2341632"/>
            <a:ext cx="1789696" cy="6307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6638" y="3538017"/>
            <a:ext cx="2417965" cy="6307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6464" y="2994843"/>
            <a:ext cx="2711069" cy="4786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6638" y="4168796"/>
            <a:ext cx="965222" cy="313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6464" y="2341632"/>
            <a:ext cx="1789696" cy="6307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637" y="1147545"/>
            <a:ext cx="1669486" cy="5673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6638" y="3538017"/>
            <a:ext cx="2417965" cy="630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6464" y="2994843"/>
            <a:ext cx="2711069" cy="4786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6638" y="4168796"/>
            <a:ext cx="965222" cy="313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737" y="781385"/>
            <a:ext cx="2653030" cy="709295"/>
          </a:xfrm>
          <a:custGeom>
            <a:avLst/>
            <a:gdLst/>
            <a:ahLst/>
            <a:cxnLst/>
            <a:rect l="l" t="t" r="r" b="b"/>
            <a:pathLst>
              <a:path w="2653029" h="709294">
                <a:moveTo>
                  <a:pt x="0" y="0"/>
                </a:moveTo>
                <a:lnTo>
                  <a:pt x="2652744" y="0"/>
                </a:lnTo>
                <a:lnTo>
                  <a:pt x="2652744" y="708748"/>
                </a:lnTo>
                <a:lnTo>
                  <a:pt x="0" y="70874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737" y="781385"/>
            <a:ext cx="2653030" cy="709295"/>
          </a:xfrm>
          <a:custGeom>
            <a:avLst/>
            <a:gdLst/>
            <a:ahLst/>
            <a:cxnLst/>
            <a:rect l="l" t="t" r="r" b="b"/>
            <a:pathLst>
              <a:path w="2653029" h="709294">
                <a:moveTo>
                  <a:pt x="0" y="0"/>
                </a:moveTo>
                <a:lnTo>
                  <a:pt x="2652744" y="0"/>
                </a:lnTo>
                <a:lnTo>
                  <a:pt x="2652744" y="708748"/>
                </a:lnTo>
                <a:lnTo>
                  <a:pt x="0" y="7087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6464" y="2341632"/>
            <a:ext cx="1789696" cy="6307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8212" y="945260"/>
            <a:ext cx="2209795" cy="380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637" y="1147545"/>
            <a:ext cx="1669486" cy="5673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6638" y="3538017"/>
            <a:ext cx="2417965" cy="630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6464" y="2994843"/>
            <a:ext cx="2711069" cy="4786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6638" y="4168796"/>
            <a:ext cx="965222" cy="313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737" y="781385"/>
            <a:ext cx="2653030" cy="709295"/>
          </a:xfrm>
          <a:custGeom>
            <a:avLst/>
            <a:gdLst/>
            <a:ahLst/>
            <a:cxnLst/>
            <a:rect l="l" t="t" r="r" b="b"/>
            <a:pathLst>
              <a:path w="2653029" h="709294">
                <a:moveTo>
                  <a:pt x="0" y="0"/>
                </a:moveTo>
                <a:lnTo>
                  <a:pt x="2652744" y="0"/>
                </a:lnTo>
                <a:lnTo>
                  <a:pt x="2652744" y="708748"/>
                </a:lnTo>
                <a:lnTo>
                  <a:pt x="0" y="70874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737" y="781385"/>
            <a:ext cx="2653030" cy="709295"/>
          </a:xfrm>
          <a:custGeom>
            <a:avLst/>
            <a:gdLst/>
            <a:ahLst/>
            <a:cxnLst/>
            <a:rect l="l" t="t" r="r" b="b"/>
            <a:pathLst>
              <a:path w="2653029" h="709294">
                <a:moveTo>
                  <a:pt x="0" y="0"/>
                </a:moveTo>
                <a:lnTo>
                  <a:pt x="2652744" y="0"/>
                </a:lnTo>
                <a:lnTo>
                  <a:pt x="2652744" y="708748"/>
                </a:lnTo>
                <a:lnTo>
                  <a:pt x="0" y="7087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6464" y="2341632"/>
            <a:ext cx="1789696" cy="6307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71388" y="1563182"/>
            <a:ext cx="1625600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check: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The  gradient with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respect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variable  should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have the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same shape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as the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18212" y="945260"/>
            <a:ext cx="2209795" cy="380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637" y="1147545"/>
            <a:ext cx="1669486" cy="5673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0289" y="2575219"/>
            <a:ext cx="1373472" cy="635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637" y="1147545"/>
            <a:ext cx="1669486" cy="5673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2764" y="3879202"/>
            <a:ext cx="1815621" cy="6094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0289" y="3243468"/>
            <a:ext cx="1920571" cy="635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0289" y="2575219"/>
            <a:ext cx="1373472" cy="635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637" y="1147545"/>
            <a:ext cx="1669486" cy="5673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 vectorized</a:t>
            </a:r>
            <a:r>
              <a:rPr sz="2400" spc="-110" dirty="0"/>
              <a:t> </a:t>
            </a:r>
            <a:r>
              <a:rPr sz="2400" spc="-5" dirty="0"/>
              <a:t>example: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91668" y="216624"/>
            <a:ext cx="5457813" cy="40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7441" y="1030659"/>
            <a:ext cx="5325677" cy="156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724" y="2993594"/>
            <a:ext cx="4352141" cy="1027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6412" y="781373"/>
            <a:ext cx="2468880" cy="709295"/>
          </a:xfrm>
          <a:custGeom>
            <a:avLst/>
            <a:gdLst/>
            <a:ahLst/>
            <a:cxnLst/>
            <a:rect l="l" t="t" r="r" b="b"/>
            <a:pathLst>
              <a:path w="2468879" h="709294">
                <a:moveTo>
                  <a:pt x="0" y="0"/>
                </a:moveTo>
                <a:lnTo>
                  <a:pt x="2468295" y="0"/>
                </a:lnTo>
                <a:lnTo>
                  <a:pt x="2468295" y="708748"/>
                </a:lnTo>
                <a:lnTo>
                  <a:pt x="0" y="70874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6411" y="781373"/>
            <a:ext cx="2468880" cy="709295"/>
          </a:xfrm>
          <a:custGeom>
            <a:avLst/>
            <a:gdLst/>
            <a:ahLst/>
            <a:cxnLst/>
            <a:rect l="l" t="t" r="r" b="b"/>
            <a:pathLst>
              <a:path w="2468879" h="709294">
                <a:moveTo>
                  <a:pt x="0" y="0"/>
                </a:moveTo>
                <a:lnTo>
                  <a:pt x="2468295" y="0"/>
                </a:lnTo>
                <a:lnTo>
                  <a:pt x="2468295" y="708748"/>
                </a:lnTo>
                <a:lnTo>
                  <a:pt x="0" y="7087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24" y="4080916"/>
            <a:ext cx="3265193" cy="311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3072" y="1802221"/>
            <a:ext cx="654046" cy="552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2266" y="1261320"/>
            <a:ext cx="761998" cy="55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7862" y="1654844"/>
            <a:ext cx="571498" cy="185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573" y="560786"/>
            <a:ext cx="1352539" cy="55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7862" y="2056630"/>
            <a:ext cx="428594" cy="185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2266" y="2036198"/>
            <a:ext cx="761998" cy="5524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7087" y="938130"/>
            <a:ext cx="2266945" cy="380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2764" y="3879202"/>
            <a:ext cx="1815621" cy="6094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0289" y="3243468"/>
            <a:ext cx="1920571" cy="635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0289" y="2575219"/>
            <a:ext cx="1373472" cy="635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023" y="2397905"/>
            <a:ext cx="1054107" cy="5524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637" y="1147545"/>
            <a:ext cx="1669486" cy="5673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24" y="178807"/>
            <a:ext cx="561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 discussion </a:t>
            </a:r>
            <a:r>
              <a:rPr sz="2400" dirty="0"/>
              <a:t>section: A matrix</a:t>
            </a:r>
            <a:r>
              <a:rPr sz="2400" spc="-110" dirty="0"/>
              <a:t> </a:t>
            </a:r>
            <a:r>
              <a:rPr sz="2400" spc="-5" dirty="0"/>
              <a:t>example...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5074" y="806548"/>
            <a:ext cx="2841394" cy="3327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8069" y="702911"/>
            <a:ext cx="6049437" cy="2008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2422" y="3437468"/>
            <a:ext cx="2091055" cy="736600"/>
          </a:xfrm>
          <a:custGeom>
            <a:avLst/>
            <a:gdLst/>
            <a:ahLst/>
            <a:cxnLst/>
            <a:rect l="l" t="t" r="r" b="b"/>
            <a:pathLst>
              <a:path w="2091054" h="736600">
                <a:moveTo>
                  <a:pt x="0" y="0"/>
                </a:moveTo>
                <a:lnTo>
                  <a:pt x="2090695" y="0"/>
                </a:lnTo>
                <a:lnTo>
                  <a:pt x="2090695" y="736498"/>
                </a:lnTo>
                <a:lnTo>
                  <a:pt x="0" y="7364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6497" y="2700969"/>
            <a:ext cx="1047115" cy="736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38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605"/>
              </a:spcBef>
            </a:pPr>
            <a:r>
              <a:rPr sz="2800" b="1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4794" y="3612504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0" y="2518261"/>
            <a:ext cx="2117913" cy="1817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24" y="122741"/>
            <a:ext cx="7743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Modularized </a:t>
            </a:r>
            <a:r>
              <a:rPr sz="2600" spc="-5" dirty="0">
                <a:latin typeface="Arial"/>
                <a:cs typeface="Arial"/>
              </a:rPr>
              <a:t>implementation: forward </a:t>
            </a:r>
            <a:r>
              <a:rPr sz="2600" dirty="0">
                <a:latin typeface="Arial"/>
                <a:cs typeface="Arial"/>
              </a:rPr>
              <a:t>/ </a:t>
            </a:r>
            <a:r>
              <a:rPr sz="2600" spc="-5" dirty="0">
                <a:latin typeface="Arial"/>
                <a:cs typeface="Arial"/>
              </a:rPr>
              <a:t>backward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API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658" y="1219549"/>
            <a:ext cx="3090451" cy="1094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1668" y="1151922"/>
            <a:ext cx="5540113" cy="305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4689" y="793179"/>
            <a:ext cx="440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6635" algn="l"/>
              </a:tabLst>
            </a:pPr>
            <a:r>
              <a:rPr sz="1800" spc="-5" dirty="0">
                <a:latin typeface="Arial"/>
                <a:cs typeface="Arial"/>
              </a:rPr>
              <a:t>Graph </a:t>
            </a:r>
            <a:r>
              <a:rPr sz="1800" dirty="0">
                <a:latin typeface="Arial"/>
                <a:cs typeface="Arial"/>
              </a:rPr>
              <a:t>(or </a:t>
            </a:r>
            <a:r>
              <a:rPr sz="1800" spc="-5" dirty="0">
                <a:latin typeface="Arial"/>
                <a:cs typeface="Arial"/>
              </a:rPr>
              <a:t>Net) object	</a:t>
            </a:r>
            <a:r>
              <a:rPr sz="1800" i="1" dirty="0">
                <a:latin typeface="Arial"/>
                <a:cs typeface="Arial"/>
              </a:rPr>
              <a:t>(rough </a:t>
            </a:r>
            <a:r>
              <a:rPr sz="1800" i="1" spc="-5" dirty="0">
                <a:latin typeface="Arial"/>
                <a:cs typeface="Arial"/>
              </a:rPr>
              <a:t>pseudo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code)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7369" y="981823"/>
            <a:ext cx="6078171" cy="2925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322" y="1809121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274349"/>
                </a:moveTo>
                <a:lnTo>
                  <a:pt x="4420" y="225034"/>
                </a:lnTo>
                <a:lnTo>
                  <a:pt x="17163" y="178619"/>
                </a:lnTo>
                <a:lnTo>
                  <a:pt x="37456" y="135879"/>
                </a:lnTo>
                <a:lnTo>
                  <a:pt x="64523" y="97589"/>
                </a:lnTo>
                <a:lnTo>
                  <a:pt x="97589" y="64523"/>
                </a:lnTo>
                <a:lnTo>
                  <a:pt x="135879" y="37456"/>
                </a:lnTo>
                <a:lnTo>
                  <a:pt x="178619" y="17163"/>
                </a:lnTo>
                <a:lnTo>
                  <a:pt x="225034" y="4420"/>
                </a:lnTo>
                <a:lnTo>
                  <a:pt x="274349" y="0"/>
                </a:lnTo>
                <a:lnTo>
                  <a:pt x="328122" y="5320"/>
                </a:lnTo>
                <a:lnTo>
                  <a:pt x="379338" y="20883"/>
                </a:lnTo>
                <a:lnTo>
                  <a:pt x="426559" y="46093"/>
                </a:lnTo>
                <a:lnTo>
                  <a:pt x="468344" y="80354"/>
                </a:lnTo>
                <a:lnTo>
                  <a:pt x="502604" y="122139"/>
                </a:lnTo>
                <a:lnTo>
                  <a:pt x="527815" y="169359"/>
                </a:lnTo>
                <a:lnTo>
                  <a:pt x="543378" y="220576"/>
                </a:lnTo>
                <a:lnTo>
                  <a:pt x="548698" y="274349"/>
                </a:lnTo>
                <a:lnTo>
                  <a:pt x="544278" y="323664"/>
                </a:lnTo>
                <a:lnTo>
                  <a:pt x="531534" y="370079"/>
                </a:lnTo>
                <a:lnTo>
                  <a:pt x="511242" y="412819"/>
                </a:lnTo>
                <a:lnTo>
                  <a:pt x="484175" y="451109"/>
                </a:lnTo>
                <a:lnTo>
                  <a:pt x="451109" y="484175"/>
                </a:lnTo>
                <a:lnTo>
                  <a:pt x="412819" y="511242"/>
                </a:lnTo>
                <a:lnTo>
                  <a:pt x="370079" y="531534"/>
                </a:lnTo>
                <a:lnTo>
                  <a:pt x="323664" y="544278"/>
                </a:lnTo>
                <a:lnTo>
                  <a:pt x="274349" y="548698"/>
                </a:lnTo>
                <a:lnTo>
                  <a:pt x="225034" y="544278"/>
                </a:lnTo>
                <a:lnTo>
                  <a:pt x="178619" y="531534"/>
                </a:lnTo>
                <a:lnTo>
                  <a:pt x="135879" y="511242"/>
                </a:lnTo>
                <a:lnTo>
                  <a:pt x="97589" y="484175"/>
                </a:lnTo>
                <a:lnTo>
                  <a:pt x="64523" y="451109"/>
                </a:lnTo>
                <a:lnTo>
                  <a:pt x="37456" y="412819"/>
                </a:lnTo>
                <a:lnTo>
                  <a:pt x="17163" y="370079"/>
                </a:lnTo>
                <a:lnTo>
                  <a:pt x="4420" y="323664"/>
                </a:lnTo>
                <a:lnTo>
                  <a:pt x="0" y="2743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9978" y="1567276"/>
            <a:ext cx="383540" cy="288290"/>
          </a:xfrm>
          <a:custGeom>
            <a:avLst/>
            <a:gdLst/>
            <a:ahLst/>
            <a:cxnLst/>
            <a:rect l="l" t="t" r="r" b="b"/>
            <a:pathLst>
              <a:path w="383540" h="288289">
                <a:moveTo>
                  <a:pt x="0" y="0"/>
                </a:moveTo>
                <a:lnTo>
                  <a:pt x="383014" y="28786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3540" y="1842563"/>
            <a:ext cx="44450" cy="38735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4007" y="38547"/>
                </a:moveTo>
                <a:lnTo>
                  <a:pt x="0" y="25152"/>
                </a:lnTo>
                <a:lnTo>
                  <a:pt x="18904" y="0"/>
                </a:lnTo>
                <a:lnTo>
                  <a:pt x="44007" y="385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540" y="1842563"/>
            <a:ext cx="44450" cy="38735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152"/>
                </a:moveTo>
                <a:lnTo>
                  <a:pt x="44007" y="38547"/>
                </a:lnTo>
                <a:lnTo>
                  <a:pt x="18904" y="0"/>
                </a:lnTo>
                <a:lnTo>
                  <a:pt x="0" y="251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78" y="2306330"/>
            <a:ext cx="450850" cy="264160"/>
          </a:xfrm>
          <a:custGeom>
            <a:avLst/>
            <a:gdLst/>
            <a:ahLst/>
            <a:cxnLst/>
            <a:rect l="l" t="t" r="r" b="b"/>
            <a:pathLst>
              <a:path w="450850" h="264160">
                <a:moveTo>
                  <a:pt x="0" y="263639"/>
                </a:moveTo>
                <a:lnTo>
                  <a:pt x="450474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1407" y="2284497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15892" y="35412"/>
                </a:moveTo>
                <a:lnTo>
                  <a:pt x="0" y="8254"/>
                </a:lnTo>
                <a:lnTo>
                  <a:pt x="45252" y="0"/>
                </a:lnTo>
                <a:lnTo>
                  <a:pt x="15892" y="354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1407" y="2284497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19" h="35560">
                <a:moveTo>
                  <a:pt x="15892" y="35412"/>
                </a:moveTo>
                <a:lnTo>
                  <a:pt x="45252" y="0"/>
                </a:lnTo>
                <a:lnTo>
                  <a:pt x="0" y="8254"/>
                </a:lnTo>
                <a:lnTo>
                  <a:pt x="15892" y="3541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7021" y="2083470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>
                <a:moveTo>
                  <a:pt x="0" y="0"/>
                </a:moveTo>
                <a:lnTo>
                  <a:pt x="5530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0070" y="20677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0070" y="20677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5597" y="128890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749" y="2293383"/>
            <a:ext cx="2429510" cy="107061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33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00" dirty="0">
                <a:latin typeface="Arial"/>
                <a:cs typeface="Arial"/>
              </a:rPr>
              <a:t>(x,y,z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scalars)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2149" y="16708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524" y="1895506"/>
            <a:ext cx="173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*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5224" y="122741"/>
            <a:ext cx="7743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Modularized </a:t>
            </a:r>
            <a:r>
              <a:rPr sz="2600" spc="-5" dirty="0"/>
              <a:t>implementation: forward </a:t>
            </a:r>
            <a:r>
              <a:rPr sz="2600" dirty="0"/>
              <a:t>/ </a:t>
            </a:r>
            <a:r>
              <a:rPr sz="2600" spc="-5" dirty="0"/>
              <a:t>backward</a:t>
            </a:r>
            <a:r>
              <a:rPr sz="2600" spc="-110" dirty="0"/>
              <a:t> </a:t>
            </a:r>
            <a:r>
              <a:rPr sz="2600" spc="-5" dirty="0"/>
              <a:t>API</a:t>
            </a:r>
            <a:endParaRPr sz="2600"/>
          </a:p>
        </p:txBody>
      </p:sp>
      <p:sp>
        <p:nvSpPr>
          <p:cNvPr id="18" name="object 18"/>
          <p:cNvSpPr txBox="1"/>
          <p:nvPr/>
        </p:nvSpPr>
        <p:spPr>
          <a:xfrm>
            <a:off x="4805540" y="4002374"/>
            <a:ext cx="185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Upstream gradient</a:t>
            </a:r>
            <a:r>
              <a:rPr sz="1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5519" y="4002374"/>
            <a:ext cx="9823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r>
              <a:rPr sz="12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gradient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22642" y="3513392"/>
            <a:ext cx="255270" cy="515620"/>
          </a:xfrm>
          <a:custGeom>
            <a:avLst/>
            <a:gdLst/>
            <a:ahLst/>
            <a:cxnLst/>
            <a:rect l="l" t="t" r="r" b="b"/>
            <a:pathLst>
              <a:path w="255270" h="515620">
                <a:moveTo>
                  <a:pt x="0" y="515473"/>
                </a:moveTo>
                <a:lnTo>
                  <a:pt x="254874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3416" y="3474642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28199" y="45724"/>
                </a:moveTo>
                <a:lnTo>
                  <a:pt x="0" y="31774"/>
                </a:lnTo>
                <a:lnTo>
                  <a:pt x="33249" y="0"/>
                </a:lnTo>
                <a:lnTo>
                  <a:pt x="28199" y="45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3416" y="3474642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28199" y="45724"/>
                </a:moveTo>
                <a:lnTo>
                  <a:pt x="33249" y="0"/>
                </a:lnTo>
                <a:lnTo>
                  <a:pt x="0" y="31774"/>
                </a:lnTo>
                <a:lnTo>
                  <a:pt x="28199" y="4572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7614" y="3534392"/>
            <a:ext cx="182880" cy="494665"/>
          </a:xfrm>
          <a:custGeom>
            <a:avLst/>
            <a:gdLst/>
            <a:ahLst/>
            <a:cxnLst/>
            <a:rect l="l" t="t" r="r" b="b"/>
            <a:pathLst>
              <a:path w="182879" h="494664">
                <a:moveTo>
                  <a:pt x="182424" y="494474"/>
                </a:move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2665" y="3493842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199" y="45999"/>
                </a:moveTo>
                <a:lnTo>
                  <a:pt x="0" y="0"/>
                </a:lnTo>
                <a:lnTo>
                  <a:pt x="29724" y="35099"/>
                </a:lnTo>
                <a:lnTo>
                  <a:pt x="199" y="45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2665" y="3493842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29724" y="35099"/>
                </a:moveTo>
                <a:lnTo>
                  <a:pt x="0" y="0"/>
                </a:lnTo>
                <a:lnTo>
                  <a:pt x="199" y="45999"/>
                </a:lnTo>
                <a:lnTo>
                  <a:pt x="29724" y="35099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24" y="122741"/>
            <a:ext cx="32486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Example: </a:t>
            </a:r>
            <a:r>
              <a:rPr sz="2600" spc="-5" dirty="0"/>
              <a:t>Caffe</a:t>
            </a:r>
            <a:r>
              <a:rPr sz="2600" spc="-85" dirty="0"/>
              <a:t> </a:t>
            </a:r>
            <a:r>
              <a:rPr sz="2600" spc="-5" dirty="0"/>
              <a:t>layers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399324" y="677123"/>
            <a:ext cx="3614292" cy="3468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5336" y="718848"/>
            <a:ext cx="3389372" cy="342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0499" y="4235965"/>
            <a:ext cx="1304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Caffe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BSD</a:t>
            </a:r>
            <a:r>
              <a:rPr sz="600" u="sng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2-Clause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949" y="135974"/>
            <a:ext cx="2776219" cy="4115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7566" y="1303722"/>
            <a:ext cx="1581146" cy="619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2815" y="1298959"/>
            <a:ext cx="1590675" cy="628650"/>
          </a:xfrm>
          <a:custGeom>
            <a:avLst/>
            <a:gdLst/>
            <a:ahLst/>
            <a:cxnLst/>
            <a:rect l="l" t="t" r="r" b="b"/>
            <a:pathLst>
              <a:path w="1590675" h="628650">
                <a:moveTo>
                  <a:pt x="0" y="0"/>
                </a:moveTo>
                <a:lnTo>
                  <a:pt x="1590646" y="0"/>
                </a:lnTo>
                <a:lnTo>
                  <a:pt x="1590646" y="628648"/>
                </a:lnTo>
                <a:lnTo>
                  <a:pt x="0" y="6286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2366" y="2849619"/>
            <a:ext cx="1581146" cy="323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7616" y="2701969"/>
            <a:ext cx="1590675" cy="667385"/>
          </a:xfrm>
          <a:custGeom>
            <a:avLst/>
            <a:gdLst/>
            <a:ahLst/>
            <a:cxnLst/>
            <a:rect l="l" t="t" r="r" b="b"/>
            <a:pathLst>
              <a:path w="1590675" h="667385">
                <a:moveTo>
                  <a:pt x="0" y="0"/>
                </a:moveTo>
                <a:lnTo>
                  <a:pt x="1590671" y="0"/>
                </a:lnTo>
                <a:lnTo>
                  <a:pt x="1590671" y="666773"/>
                </a:lnTo>
                <a:lnTo>
                  <a:pt x="0" y="6667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524" y="688923"/>
            <a:ext cx="2680335" cy="1405255"/>
          </a:xfrm>
          <a:custGeom>
            <a:avLst/>
            <a:gdLst/>
            <a:ahLst/>
            <a:cxnLst/>
            <a:rect l="l" t="t" r="r" b="b"/>
            <a:pathLst>
              <a:path w="2680335" h="1405255">
                <a:moveTo>
                  <a:pt x="0" y="0"/>
                </a:moveTo>
                <a:lnTo>
                  <a:pt x="2680194" y="0"/>
                </a:lnTo>
                <a:lnTo>
                  <a:pt x="2680194" y="1404897"/>
                </a:lnTo>
                <a:lnTo>
                  <a:pt x="0" y="14048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524" y="2135195"/>
            <a:ext cx="2680335" cy="1372235"/>
          </a:xfrm>
          <a:custGeom>
            <a:avLst/>
            <a:gdLst/>
            <a:ahLst/>
            <a:cxnLst/>
            <a:rect l="l" t="t" r="r" b="b"/>
            <a:pathLst>
              <a:path w="2680335" h="1372235">
                <a:moveTo>
                  <a:pt x="0" y="0"/>
                </a:moveTo>
                <a:lnTo>
                  <a:pt x="2680194" y="0"/>
                </a:lnTo>
                <a:lnTo>
                  <a:pt x="2680194" y="1372197"/>
                </a:lnTo>
                <a:lnTo>
                  <a:pt x="0" y="13721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7544" y="3035368"/>
            <a:ext cx="1475105" cy="118745"/>
          </a:xfrm>
          <a:custGeom>
            <a:avLst/>
            <a:gdLst/>
            <a:ahLst/>
            <a:cxnLst/>
            <a:rect l="l" t="t" r="r" b="b"/>
            <a:pathLst>
              <a:path w="1475104" h="118744">
                <a:moveTo>
                  <a:pt x="1474822" y="0"/>
                </a:moveTo>
                <a:lnTo>
                  <a:pt x="0" y="11812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4444" y="3137818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4349" y="31349"/>
                </a:moveTo>
                <a:lnTo>
                  <a:pt x="0" y="19124"/>
                </a:lnTo>
                <a:lnTo>
                  <a:pt x="41824" y="0"/>
                </a:lnTo>
                <a:lnTo>
                  <a:pt x="44349" y="313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4444" y="3137818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1824" y="0"/>
                </a:moveTo>
                <a:lnTo>
                  <a:pt x="0" y="19124"/>
                </a:lnTo>
                <a:lnTo>
                  <a:pt x="44349" y="31349"/>
                </a:lnTo>
                <a:lnTo>
                  <a:pt x="41824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8580" y="1613284"/>
            <a:ext cx="2329180" cy="215265"/>
          </a:xfrm>
          <a:custGeom>
            <a:avLst/>
            <a:gdLst/>
            <a:ahLst/>
            <a:cxnLst/>
            <a:rect l="l" t="t" r="r" b="b"/>
            <a:pathLst>
              <a:path w="2329179" h="215264">
                <a:moveTo>
                  <a:pt x="2328985" y="0"/>
                </a:moveTo>
                <a:lnTo>
                  <a:pt x="0" y="21465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5536" y="1812271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44487" y="31334"/>
                </a:moveTo>
                <a:lnTo>
                  <a:pt x="0" y="19634"/>
                </a:lnTo>
                <a:lnTo>
                  <a:pt x="41599" y="0"/>
                </a:lnTo>
                <a:lnTo>
                  <a:pt x="44487" y="3133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5535" y="1812271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41599" y="0"/>
                </a:moveTo>
                <a:lnTo>
                  <a:pt x="0" y="19634"/>
                </a:lnTo>
                <a:lnTo>
                  <a:pt x="44487" y="31334"/>
                </a:lnTo>
                <a:lnTo>
                  <a:pt x="4159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86533" y="2826370"/>
            <a:ext cx="2676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6190" algn="l"/>
              </a:tabLst>
            </a:pPr>
            <a:r>
              <a:rPr sz="2200" dirty="0">
                <a:latin typeface="Arial"/>
                <a:cs typeface="Arial"/>
              </a:rPr>
              <a:t>*</a:t>
            </a:r>
            <a:r>
              <a:rPr sz="2200" spc="-5" dirty="0">
                <a:latin typeface="Arial"/>
                <a:cs typeface="Arial"/>
              </a:rPr>
              <a:t> top_diff	</a:t>
            </a:r>
            <a:r>
              <a:rPr sz="2200" dirty="0">
                <a:latin typeface="Arial"/>
                <a:cs typeface="Arial"/>
              </a:rPr>
              <a:t>(chain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4299" y="4312165"/>
            <a:ext cx="1304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Caffe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BSD</a:t>
            </a:r>
            <a:r>
              <a:rPr sz="600" u="sng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2-Clause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0025" y="122741"/>
            <a:ext cx="3011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Caffe </a:t>
            </a:r>
            <a:r>
              <a:rPr sz="2600" spc="-10" dirty="0">
                <a:latin typeface="Arial"/>
                <a:cs typeface="Arial"/>
              </a:rPr>
              <a:t>Sigmoid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Layer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799" y="1428572"/>
            <a:ext cx="5518263" cy="2928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324" y="580828"/>
            <a:ext cx="5326380" cy="84264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Stage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your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forward/backward</a:t>
            </a:r>
            <a:r>
              <a:rPr sz="22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computation!</a:t>
            </a:r>
            <a:endParaRPr sz="22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Arial"/>
                <a:cs typeface="Arial"/>
              </a:rPr>
              <a:t>E.g. for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SVM: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0516" y="1528246"/>
            <a:ext cx="4548015" cy="1607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5765" y="1523484"/>
            <a:ext cx="4558030" cy="1617345"/>
          </a:xfrm>
          <a:custGeom>
            <a:avLst/>
            <a:gdLst/>
            <a:ahLst/>
            <a:cxnLst/>
            <a:rect l="l" t="t" r="r" b="b"/>
            <a:pathLst>
              <a:path w="4558030" h="1617345">
                <a:moveTo>
                  <a:pt x="0" y="0"/>
                </a:moveTo>
                <a:lnTo>
                  <a:pt x="4557515" y="0"/>
                </a:lnTo>
                <a:lnTo>
                  <a:pt x="4557515" y="1617184"/>
                </a:lnTo>
                <a:lnTo>
                  <a:pt x="0" y="161718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7993" y="1180140"/>
            <a:ext cx="4273550" cy="956944"/>
          </a:xfrm>
          <a:custGeom>
            <a:avLst/>
            <a:gdLst/>
            <a:ahLst/>
            <a:cxnLst/>
            <a:rect l="l" t="t" r="r" b="b"/>
            <a:pathLst>
              <a:path w="4273550" h="956944">
                <a:moveTo>
                  <a:pt x="4273068" y="917240"/>
                </a:moveTo>
                <a:lnTo>
                  <a:pt x="4224523" y="894970"/>
                </a:lnTo>
                <a:lnTo>
                  <a:pt x="4169051" y="866789"/>
                </a:lnTo>
                <a:lnTo>
                  <a:pt x="4107108" y="833313"/>
                </a:lnTo>
                <a:lnTo>
                  <a:pt x="4039149" y="795161"/>
                </a:lnTo>
                <a:lnTo>
                  <a:pt x="4003055" y="774524"/>
                </a:lnTo>
                <a:lnTo>
                  <a:pt x="3965627" y="752949"/>
                </a:lnTo>
                <a:lnTo>
                  <a:pt x="3926923" y="730513"/>
                </a:lnTo>
                <a:lnTo>
                  <a:pt x="3886998" y="707294"/>
                </a:lnTo>
                <a:lnTo>
                  <a:pt x="3845910" y="683368"/>
                </a:lnTo>
                <a:lnTo>
                  <a:pt x="3803716" y="658812"/>
                </a:lnTo>
                <a:lnTo>
                  <a:pt x="3760472" y="633704"/>
                </a:lnTo>
                <a:lnTo>
                  <a:pt x="3716235" y="608121"/>
                </a:lnTo>
                <a:lnTo>
                  <a:pt x="3671063" y="582140"/>
                </a:lnTo>
                <a:lnTo>
                  <a:pt x="3625011" y="555838"/>
                </a:lnTo>
                <a:lnTo>
                  <a:pt x="3578137" y="529292"/>
                </a:lnTo>
                <a:lnTo>
                  <a:pt x="3530497" y="502579"/>
                </a:lnTo>
                <a:lnTo>
                  <a:pt x="3482149" y="475776"/>
                </a:lnTo>
                <a:lnTo>
                  <a:pt x="3433149" y="448961"/>
                </a:lnTo>
                <a:lnTo>
                  <a:pt x="3383554" y="422211"/>
                </a:lnTo>
                <a:lnTo>
                  <a:pt x="3333420" y="395602"/>
                </a:lnTo>
                <a:lnTo>
                  <a:pt x="3282806" y="369212"/>
                </a:lnTo>
                <a:lnTo>
                  <a:pt x="3231766" y="343118"/>
                </a:lnTo>
                <a:lnTo>
                  <a:pt x="3180359" y="317397"/>
                </a:lnTo>
                <a:lnTo>
                  <a:pt x="3128641" y="292126"/>
                </a:lnTo>
                <a:lnTo>
                  <a:pt x="3076669" y="267383"/>
                </a:lnTo>
                <a:lnTo>
                  <a:pt x="3024500" y="243244"/>
                </a:lnTo>
                <a:lnTo>
                  <a:pt x="2972190" y="219786"/>
                </a:lnTo>
                <a:lnTo>
                  <a:pt x="2919797" y="197087"/>
                </a:lnTo>
                <a:lnTo>
                  <a:pt x="2867377" y="175224"/>
                </a:lnTo>
                <a:lnTo>
                  <a:pt x="2814987" y="154273"/>
                </a:lnTo>
                <a:lnTo>
                  <a:pt x="2762683" y="134313"/>
                </a:lnTo>
                <a:lnTo>
                  <a:pt x="2710524" y="115419"/>
                </a:lnTo>
                <a:lnTo>
                  <a:pt x="2658565" y="97670"/>
                </a:lnTo>
                <a:lnTo>
                  <a:pt x="2606863" y="81142"/>
                </a:lnTo>
                <a:lnTo>
                  <a:pt x="2555475" y="65913"/>
                </a:lnTo>
                <a:lnTo>
                  <a:pt x="2504459" y="52059"/>
                </a:lnTo>
                <a:lnTo>
                  <a:pt x="2453870" y="39657"/>
                </a:lnTo>
                <a:lnTo>
                  <a:pt x="2403765" y="28786"/>
                </a:lnTo>
                <a:lnTo>
                  <a:pt x="2354202" y="19521"/>
                </a:lnTo>
                <a:lnTo>
                  <a:pt x="2305238" y="11940"/>
                </a:lnTo>
                <a:lnTo>
                  <a:pt x="2256928" y="6121"/>
                </a:lnTo>
                <a:lnTo>
                  <a:pt x="2209330" y="2139"/>
                </a:lnTo>
                <a:lnTo>
                  <a:pt x="2162501" y="73"/>
                </a:lnTo>
                <a:lnTo>
                  <a:pt x="2116498" y="0"/>
                </a:lnTo>
                <a:lnTo>
                  <a:pt x="2075595" y="1666"/>
                </a:lnTo>
                <a:lnTo>
                  <a:pt x="2033933" y="4943"/>
                </a:lnTo>
                <a:lnTo>
                  <a:pt x="1991554" y="9775"/>
                </a:lnTo>
                <a:lnTo>
                  <a:pt x="1948502" y="16106"/>
                </a:lnTo>
                <a:lnTo>
                  <a:pt x="1904821" y="23879"/>
                </a:lnTo>
                <a:lnTo>
                  <a:pt x="1860553" y="33040"/>
                </a:lnTo>
                <a:lnTo>
                  <a:pt x="1815743" y="43531"/>
                </a:lnTo>
                <a:lnTo>
                  <a:pt x="1770434" y="55297"/>
                </a:lnTo>
                <a:lnTo>
                  <a:pt x="1724670" y="68283"/>
                </a:lnTo>
                <a:lnTo>
                  <a:pt x="1678493" y="82433"/>
                </a:lnTo>
                <a:lnTo>
                  <a:pt x="1631947" y="97689"/>
                </a:lnTo>
                <a:lnTo>
                  <a:pt x="1585076" y="113998"/>
                </a:lnTo>
                <a:lnTo>
                  <a:pt x="1537924" y="131302"/>
                </a:lnTo>
                <a:lnTo>
                  <a:pt x="1490533" y="149545"/>
                </a:lnTo>
                <a:lnTo>
                  <a:pt x="1442946" y="168673"/>
                </a:lnTo>
                <a:lnTo>
                  <a:pt x="1395209" y="188629"/>
                </a:lnTo>
                <a:lnTo>
                  <a:pt x="1347363" y="209357"/>
                </a:lnTo>
                <a:lnTo>
                  <a:pt x="1299453" y="230801"/>
                </a:lnTo>
                <a:lnTo>
                  <a:pt x="1251522" y="252905"/>
                </a:lnTo>
                <a:lnTo>
                  <a:pt x="1203613" y="275614"/>
                </a:lnTo>
                <a:lnTo>
                  <a:pt x="1155770" y="298872"/>
                </a:lnTo>
                <a:lnTo>
                  <a:pt x="1108036" y="322622"/>
                </a:lnTo>
                <a:lnTo>
                  <a:pt x="1060454" y="346809"/>
                </a:lnTo>
                <a:lnTo>
                  <a:pt x="1013069" y="371376"/>
                </a:lnTo>
                <a:lnTo>
                  <a:pt x="965924" y="396269"/>
                </a:lnTo>
                <a:lnTo>
                  <a:pt x="919061" y="421431"/>
                </a:lnTo>
                <a:lnTo>
                  <a:pt x="872525" y="446806"/>
                </a:lnTo>
                <a:lnTo>
                  <a:pt x="824591" y="473323"/>
                </a:lnTo>
                <a:lnTo>
                  <a:pt x="777104" y="499946"/>
                </a:lnTo>
                <a:lnTo>
                  <a:pt x="730113" y="526614"/>
                </a:lnTo>
                <a:lnTo>
                  <a:pt x="683667" y="553264"/>
                </a:lnTo>
                <a:lnTo>
                  <a:pt x="637814" y="579833"/>
                </a:lnTo>
                <a:lnTo>
                  <a:pt x="592603" y="606258"/>
                </a:lnTo>
                <a:lnTo>
                  <a:pt x="548082" y="632478"/>
                </a:lnTo>
                <a:lnTo>
                  <a:pt x="504301" y="658429"/>
                </a:lnTo>
                <a:lnTo>
                  <a:pt x="461308" y="684049"/>
                </a:lnTo>
                <a:lnTo>
                  <a:pt x="419152" y="709275"/>
                </a:lnTo>
                <a:lnTo>
                  <a:pt x="377881" y="734045"/>
                </a:lnTo>
                <a:lnTo>
                  <a:pt x="337543" y="758296"/>
                </a:lnTo>
                <a:lnTo>
                  <a:pt x="298189" y="781965"/>
                </a:lnTo>
                <a:lnTo>
                  <a:pt x="248576" y="811763"/>
                </a:lnTo>
                <a:lnTo>
                  <a:pt x="200814" y="840334"/>
                </a:lnTo>
                <a:lnTo>
                  <a:pt x="155008" y="867542"/>
                </a:lnTo>
                <a:lnTo>
                  <a:pt x="111266" y="893249"/>
                </a:lnTo>
                <a:lnTo>
                  <a:pt x="69694" y="917318"/>
                </a:lnTo>
                <a:lnTo>
                  <a:pt x="32785" y="938272"/>
                </a:lnTo>
                <a:lnTo>
                  <a:pt x="9334" y="951318"/>
                </a:lnTo>
                <a:lnTo>
                  <a:pt x="0" y="956438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1418" y="2099008"/>
            <a:ext cx="110369" cy="86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4433" y="1303372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10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8708" y="12601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8708" y="126014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34683" y="977210"/>
            <a:ext cx="657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margins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5535" y="1461882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096" y="0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398" y="1140447"/>
            <a:ext cx="5972810" cy="1217930"/>
          </a:xfrm>
          <a:custGeom>
            <a:avLst/>
            <a:gdLst/>
            <a:ahLst/>
            <a:cxnLst/>
            <a:rect l="l" t="t" r="r" b="b"/>
            <a:pathLst>
              <a:path w="5972809" h="1217930">
                <a:moveTo>
                  <a:pt x="5972235" y="0"/>
                </a:moveTo>
                <a:lnTo>
                  <a:pt x="5918555" y="3028"/>
                </a:lnTo>
                <a:lnTo>
                  <a:pt x="5858766" y="5877"/>
                </a:lnTo>
                <a:lnTo>
                  <a:pt x="5793165" y="8577"/>
                </a:lnTo>
                <a:lnTo>
                  <a:pt x="5722044" y="11155"/>
                </a:lnTo>
                <a:lnTo>
                  <a:pt x="5645699" y="13642"/>
                </a:lnTo>
                <a:lnTo>
                  <a:pt x="5605659" y="14859"/>
                </a:lnTo>
                <a:lnTo>
                  <a:pt x="5564423" y="16065"/>
                </a:lnTo>
                <a:lnTo>
                  <a:pt x="5522028" y="17261"/>
                </a:lnTo>
                <a:lnTo>
                  <a:pt x="5478511" y="18453"/>
                </a:lnTo>
                <a:lnTo>
                  <a:pt x="5433909" y="19643"/>
                </a:lnTo>
                <a:lnTo>
                  <a:pt x="5388257" y="20836"/>
                </a:lnTo>
                <a:lnTo>
                  <a:pt x="5341594" y="22034"/>
                </a:lnTo>
                <a:lnTo>
                  <a:pt x="5293956" y="23241"/>
                </a:lnTo>
                <a:lnTo>
                  <a:pt x="5245380" y="24462"/>
                </a:lnTo>
                <a:lnTo>
                  <a:pt x="5195902" y="25699"/>
                </a:lnTo>
                <a:lnTo>
                  <a:pt x="5145559" y="26956"/>
                </a:lnTo>
                <a:lnTo>
                  <a:pt x="5094389" y="28238"/>
                </a:lnTo>
                <a:lnTo>
                  <a:pt x="5042427" y="29546"/>
                </a:lnTo>
                <a:lnTo>
                  <a:pt x="4989711" y="30886"/>
                </a:lnTo>
                <a:lnTo>
                  <a:pt x="4936278" y="32260"/>
                </a:lnTo>
                <a:lnTo>
                  <a:pt x="4882164" y="33672"/>
                </a:lnTo>
                <a:lnTo>
                  <a:pt x="4827405" y="35126"/>
                </a:lnTo>
                <a:lnTo>
                  <a:pt x="4772040" y="36626"/>
                </a:lnTo>
                <a:lnTo>
                  <a:pt x="4716104" y="38174"/>
                </a:lnTo>
                <a:lnTo>
                  <a:pt x="4659635" y="39776"/>
                </a:lnTo>
                <a:lnTo>
                  <a:pt x="4602669" y="41433"/>
                </a:lnTo>
                <a:lnTo>
                  <a:pt x="4545243" y="43150"/>
                </a:lnTo>
                <a:lnTo>
                  <a:pt x="4487393" y="44931"/>
                </a:lnTo>
                <a:lnTo>
                  <a:pt x="4429158" y="46779"/>
                </a:lnTo>
                <a:lnTo>
                  <a:pt x="4370572" y="48697"/>
                </a:lnTo>
                <a:lnTo>
                  <a:pt x="4311674" y="50690"/>
                </a:lnTo>
                <a:lnTo>
                  <a:pt x="4252500" y="52760"/>
                </a:lnTo>
                <a:lnTo>
                  <a:pt x="4193086" y="54912"/>
                </a:lnTo>
                <a:lnTo>
                  <a:pt x="4133470" y="57149"/>
                </a:lnTo>
                <a:lnTo>
                  <a:pt x="4073688" y="59475"/>
                </a:lnTo>
                <a:lnTo>
                  <a:pt x="4013778" y="61893"/>
                </a:lnTo>
                <a:lnTo>
                  <a:pt x="3953775" y="64407"/>
                </a:lnTo>
                <a:lnTo>
                  <a:pt x="3893717" y="67020"/>
                </a:lnTo>
                <a:lnTo>
                  <a:pt x="3833640" y="69737"/>
                </a:lnTo>
                <a:lnTo>
                  <a:pt x="3773582" y="72560"/>
                </a:lnTo>
                <a:lnTo>
                  <a:pt x="3713579" y="75493"/>
                </a:lnTo>
                <a:lnTo>
                  <a:pt x="3653668" y="78541"/>
                </a:lnTo>
                <a:lnTo>
                  <a:pt x="3593885" y="81705"/>
                </a:lnTo>
                <a:lnTo>
                  <a:pt x="3534268" y="84991"/>
                </a:lnTo>
                <a:lnTo>
                  <a:pt x="3474852" y="88402"/>
                </a:lnTo>
                <a:lnTo>
                  <a:pt x="3415676" y="91941"/>
                </a:lnTo>
                <a:lnTo>
                  <a:pt x="3356776" y="95612"/>
                </a:lnTo>
                <a:lnTo>
                  <a:pt x="3298188" y="99418"/>
                </a:lnTo>
                <a:lnTo>
                  <a:pt x="3239950" y="103363"/>
                </a:lnTo>
                <a:lnTo>
                  <a:pt x="3182098" y="107452"/>
                </a:lnTo>
                <a:lnTo>
                  <a:pt x="3124669" y="111686"/>
                </a:lnTo>
                <a:lnTo>
                  <a:pt x="3067700" y="116071"/>
                </a:lnTo>
                <a:lnTo>
                  <a:pt x="3011227" y="120609"/>
                </a:lnTo>
                <a:lnTo>
                  <a:pt x="2955287" y="125304"/>
                </a:lnTo>
                <a:lnTo>
                  <a:pt x="2899918" y="130160"/>
                </a:lnTo>
                <a:lnTo>
                  <a:pt x="2845155" y="135180"/>
                </a:lnTo>
                <a:lnTo>
                  <a:pt x="2791037" y="140368"/>
                </a:lnTo>
                <a:lnTo>
                  <a:pt x="2737598" y="145728"/>
                </a:lnTo>
                <a:lnTo>
                  <a:pt x="2684877" y="151263"/>
                </a:lnTo>
                <a:lnTo>
                  <a:pt x="2632911" y="156976"/>
                </a:lnTo>
                <a:lnTo>
                  <a:pt x="2581735" y="162873"/>
                </a:lnTo>
                <a:lnTo>
                  <a:pt x="2531386" y="168955"/>
                </a:lnTo>
                <a:lnTo>
                  <a:pt x="2481902" y="175226"/>
                </a:lnTo>
                <a:lnTo>
                  <a:pt x="2433320" y="181691"/>
                </a:lnTo>
                <a:lnTo>
                  <a:pt x="2385675" y="188353"/>
                </a:lnTo>
                <a:lnTo>
                  <a:pt x="2339005" y="195215"/>
                </a:lnTo>
                <a:lnTo>
                  <a:pt x="2293347" y="202281"/>
                </a:lnTo>
                <a:lnTo>
                  <a:pt x="2248737" y="209554"/>
                </a:lnTo>
                <a:lnTo>
                  <a:pt x="2205213" y="217039"/>
                </a:lnTo>
                <a:lnTo>
                  <a:pt x="2162810" y="224739"/>
                </a:lnTo>
                <a:lnTo>
                  <a:pt x="2121566" y="232657"/>
                </a:lnTo>
                <a:lnTo>
                  <a:pt x="2081518" y="240797"/>
                </a:lnTo>
                <a:lnTo>
                  <a:pt x="2029345" y="252135"/>
                </a:lnTo>
                <a:lnTo>
                  <a:pt x="1977545" y="264221"/>
                </a:lnTo>
                <a:lnTo>
                  <a:pt x="1926127" y="277026"/>
                </a:lnTo>
                <a:lnTo>
                  <a:pt x="1875097" y="290523"/>
                </a:lnTo>
                <a:lnTo>
                  <a:pt x="1824463" y="304684"/>
                </a:lnTo>
                <a:lnTo>
                  <a:pt x="1774232" y="319480"/>
                </a:lnTo>
                <a:lnTo>
                  <a:pt x="1724411" y="334884"/>
                </a:lnTo>
                <a:lnTo>
                  <a:pt x="1675008" y="350867"/>
                </a:lnTo>
                <a:lnTo>
                  <a:pt x="1626030" y="367402"/>
                </a:lnTo>
                <a:lnTo>
                  <a:pt x="1577484" y="384461"/>
                </a:lnTo>
                <a:lnTo>
                  <a:pt x="1529378" y="402015"/>
                </a:lnTo>
                <a:lnTo>
                  <a:pt x="1481718" y="420037"/>
                </a:lnTo>
                <a:lnTo>
                  <a:pt x="1434513" y="438499"/>
                </a:lnTo>
                <a:lnTo>
                  <a:pt x="1387769" y="457373"/>
                </a:lnTo>
                <a:lnTo>
                  <a:pt x="1341494" y="476630"/>
                </a:lnTo>
                <a:lnTo>
                  <a:pt x="1295695" y="496244"/>
                </a:lnTo>
                <a:lnTo>
                  <a:pt x="1250379" y="516185"/>
                </a:lnTo>
                <a:lnTo>
                  <a:pt x="1205553" y="536426"/>
                </a:lnTo>
                <a:lnTo>
                  <a:pt x="1161226" y="556939"/>
                </a:lnTo>
                <a:lnTo>
                  <a:pt x="1117404" y="577696"/>
                </a:lnTo>
                <a:lnTo>
                  <a:pt x="1074095" y="598669"/>
                </a:lnTo>
                <a:lnTo>
                  <a:pt x="1031305" y="619830"/>
                </a:lnTo>
                <a:lnTo>
                  <a:pt x="989042" y="641151"/>
                </a:lnTo>
                <a:lnTo>
                  <a:pt x="947314" y="662604"/>
                </a:lnTo>
                <a:lnTo>
                  <a:pt x="906128" y="684161"/>
                </a:lnTo>
                <a:lnTo>
                  <a:pt x="865490" y="705794"/>
                </a:lnTo>
                <a:lnTo>
                  <a:pt x="825409" y="727475"/>
                </a:lnTo>
                <a:lnTo>
                  <a:pt x="785892" y="749177"/>
                </a:lnTo>
                <a:lnTo>
                  <a:pt x="746945" y="770870"/>
                </a:lnTo>
                <a:lnTo>
                  <a:pt x="696492" y="799408"/>
                </a:lnTo>
                <a:lnTo>
                  <a:pt x="647061" y="827818"/>
                </a:lnTo>
                <a:lnTo>
                  <a:pt x="598668" y="856039"/>
                </a:lnTo>
                <a:lnTo>
                  <a:pt x="551330" y="884005"/>
                </a:lnTo>
                <a:lnTo>
                  <a:pt x="505064" y="911652"/>
                </a:lnTo>
                <a:lnTo>
                  <a:pt x="459887" y="938917"/>
                </a:lnTo>
                <a:lnTo>
                  <a:pt x="415815" y="965735"/>
                </a:lnTo>
                <a:lnTo>
                  <a:pt x="372864" y="992042"/>
                </a:lnTo>
                <a:lnTo>
                  <a:pt x="331052" y="1017775"/>
                </a:lnTo>
                <a:lnTo>
                  <a:pt x="290396" y="1042869"/>
                </a:lnTo>
                <a:lnTo>
                  <a:pt x="250911" y="1067260"/>
                </a:lnTo>
                <a:lnTo>
                  <a:pt x="208853" y="1093202"/>
                </a:lnTo>
                <a:lnTo>
                  <a:pt x="168255" y="1118131"/>
                </a:lnTo>
                <a:lnTo>
                  <a:pt x="129139" y="1141961"/>
                </a:lnTo>
                <a:lnTo>
                  <a:pt x="91528" y="1164607"/>
                </a:lnTo>
                <a:lnTo>
                  <a:pt x="55444" y="1185985"/>
                </a:lnTo>
                <a:lnTo>
                  <a:pt x="12524" y="1210790"/>
                </a:lnTo>
                <a:lnTo>
                  <a:pt x="2177" y="1216642"/>
                </a:lnTo>
                <a:lnTo>
                  <a:pt x="0" y="1217862"/>
                </a:lnTo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1273" y="2320902"/>
            <a:ext cx="110234" cy="87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6329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 </a:t>
            </a:r>
            <a:r>
              <a:rPr sz="2800" spc="-10" dirty="0"/>
              <a:t>Assignment </a:t>
            </a:r>
            <a:r>
              <a:rPr sz="2800" spc="-5" dirty="0"/>
              <a:t>1: Writing </a:t>
            </a:r>
            <a:r>
              <a:rPr sz="2800" spc="-10" dirty="0"/>
              <a:t>SVM </a:t>
            </a:r>
            <a:r>
              <a:rPr sz="2800" dirty="0"/>
              <a:t>/</a:t>
            </a:r>
            <a:r>
              <a:rPr sz="2800" spc="-85" dirty="0"/>
              <a:t> </a:t>
            </a:r>
            <a:r>
              <a:rPr sz="2800" spc="-5" dirty="0"/>
              <a:t>Softmax</a:t>
            </a:r>
            <a:endParaRPr sz="28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0558" y="1399922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2040" y="2011920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Backpropagation: </a:t>
            </a:r>
            <a:r>
              <a:rPr sz="2000" dirty="0"/>
              <a:t>a simple</a:t>
            </a:r>
            <a:r>
              <a:rPr sz="2000" spc="-105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798140" y="201699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5">
                <a:moveTo>
                  <a:pt x="0" y="0"/>
                </a:moveTo>
                <a:lnTo>
                  <a:pt x="195599" y="0"/>
                </a:lnTo>
                <a:lnTo>
                  <a:pt x="195599" y="195599"/>
                </a:lnTo>
                <a:lnTo>
                  <a:pt x="0" y="195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1740" y="971448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5">
                <a:moveTo>
                  <a:pt x="0" y="0"/>
                </a:moveTo>
                <a:lnTo>
                  <a:pt x="195599" y="0"/>
                </a:lnTo>
                <a:lnTo>
                  <a:pt x="195599" y="195599"/>
                </a:lnTo>
                <a:lnTo>
                  <a:pt x="0" y="195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1740" y="17411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0"/>
                </a:moveTo>
                <a:lnTo>
                  <a:pt x="195599" y="0"/>
                </a:lnTo>
                <a:lnTo>
                  <a:pt x="195599" y="195599"/>
                </a:lnTo>
                <a:lnTo>
                  <a:pt x="0" y="195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3487" y="592898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5" h="196215">
                <a:moveTo>
                  <a:pt x="0" y="0"/>
                </a:moveTo>
                <a:lnTo>
                  <a:pt x="195599" y="0"/>
                </a:lnTo>
                <a:lnTo>
                  <a:pt x="195599" y="195599"/>
                </a:lnTo>
                <a:lnTo>
                  <a:pt x="0" y="195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0258" y="1167047"/>
            <a:ext cx="285750" cy="196215"/>
          </a:xfrm>
          <a:custGeom>
            <a:avLst/>
            <a:gdLst/>
            <a:ahLst/>
            <a:cxnLst/>
            <a:rect l="l" t="t" r="r" b="b"/>
            <a:pathLst>
              <a:path w="285750" h="196215">
                <a:moveTo>
                  <a:pt x="0" y="0"/>
                </a:moveTo>
                <a:lnTo>
                  <a:pt x="285299" y="0"/>
                </a:lnTo>
                <a:lnTo>
                  <a:pt x="285299" y="195599"/>
                </a:lnTo>
                <a:lnTo>
                  <a:pt x="0" y="195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649" y="836929"/>
            <a:ext cx="7705725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8509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neural nets will be </a:t>
            </a:r>
            <a:r>
              <a:rPr sz="1800" dirty="0">
                <a:latin typeface="Arial"/>
                <a:cs typeface="Arial"/>
              </a:rPr>
              <a:t>very </a:t>
            </a:r>
            <a:r>
              <a:rPr sz="1800" spc="-5" dirty="0">
                <a:latin typeface="Arial"/>
                <a:cs typeface="Arial"/>
              </a:rPr>
              <a:t>large: impractical to write down gradient formula  by hand for 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379095" marR="633095" indent="-366395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backpropagation </a:t>
            </a:r>
            <a:r>
              <a:rPr sz="1800" dirty="0">
                <a:latin typeface="Arial"/>
                <a:cs typeface="Arial"/>
              </a:rPr>
              <a:t>= recursive </a:t>
            </a:r>
            <a:r>
              <a:rPr sz="1800" spc="-5" dirty="0">
                <a:latin typeface="Arial"/>
                <a:cs typeface="Arial"/>
              </a:rPr>
              <a:t>application of the </a:t>
            </a:r>
            <a:r>
              <a:rPr sz="1800" dirty="0">
                <a:latin typeface="Arial"/>
                <a:cs typeface="Arial"/>
              </a:rPr>
              <a:t>chain rule </a:t>
            </a:r>
            <a:r>
              <a:rPr sz="1800" spc="-5" dirty="0">
                <a:latin typeface="Arial"/>
                <a:cs typeface="Arial"/>
              </a:rPr>
              <a:t>along </a:t>
            </a:r>
            <a:r>
              <a:rPr sz="1800" dirty="0">
                <a:latin typeface="Arial"/>
                <a:cs typeface="Arial"/>
              </a:rPr>
              <a:t>a  computational </a:t>
            </a:r>
            <a:r>
              <a:rPr sz="1800" spc="-5" dirty="0">
                <a:latin typeface="Arial"/>
                <a:cs typeface="Arial"/>
              </a:rPr>
              <a:t>graph to </a:t>
            </a:r>
            <a:r>
              <a:rPr sz="1800" dirty="0">
                <a:latin typeface="Arial"/>
                <a:cs typeface="Arial"/>
              </a:rPr>
              <a:t>compute </a:t>
            </a:r>
            <a:r>
              <a:rPr sz="1800" spc="-5" dirty="0">
                <a:latin typeface="Arial"/>
                <a:cs typeface="Arial"/>
              </a:rPr>
              <a:t>the gradients of all  inputs/parameters/intermediates</a:t>
            </a:r>
            <a:endParaRPr sz="1800">
              <a:latin typeface="Arial"/>
              <a:cs typeface="Arial"/>
            </a:endParaRPr>
          </a:p>
          <a:p>
            <a:pPr marL="379095" marR="5080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implementations </a:t>
            </a:r>
            <a:r>
              <a:rPr sz="1800" dirty="0">
                <a:latin typeface="Arial"/>
                <a:cs typeface="Arial"/>
              </a:rPr>
              <a:t>maintain a </a:t>
            </a:r>
            <a:r>
              <a:rPr sz="1800" spc="-5" dirty="0">
                <a:latin typeface="Arial"/>
                <a:cs typeface="Arial"/>
              </a:rPr>
              <a:t>graph </a:t>
            </a:r>
            <a:r>
              <a:rPr sz="1800" dirty="0">
                <a:latin typeface="Arial"/>
                <a:cs typeface="Arial"/>
              </a:rPr>
              <a:t>structure, </a:t>
            </a:r>
            <a:r>
              <a:rPr sz="1800" spc="-5" dirty="0">
                <a:latin typeface="Arial"/>
                <a:cs typeface="Arial"/>
              </a:rPr>
              <a:t>where the nodes implement  the </a:t>
            </a:r>
            <a:r>
              <a:rPr sz="1800" b="1" dirty="0">
                <a:latin typeface="Arial"/>
                <a:cs typeface="Arial"/>
              </a:rPr>
              <a:t>forward</a:t>
            </a:r>
            <a:r>
              <a:rPr sz="1800" dirty="0">
                <a:latin typeface="Arial"/>
                <a:cs typeface="Arial"/>
              </a:rPr>
              <a:t>() / </a:t>
            </a:r>
            <a:r>
              <a:rPr sz="1800" b="1" spc="-5" dirty="0">
                <a:latin typeface="Arial"/>
                <a:cs typeface="Arial"/>
              </a:rPr>
              <a:t>backward</a:t>
            </a:r>
            <a:r>
              <a:rPr sz="1800" spc="-5" dirty="0">
                <a:latin typeface="Arial"/>
                <a:cs typeface="Arial"/>
              </a:rPr>
              <a:t>() API</a:t>
            </a:r>
            <a:endParaRPr sz="1800">
              <a:latin typeface="Arial"/>
              <a:cs typeface="Arial"/>
            </a:endParaRPr>
          </a:p>
          <a:p>
            <a:pPr marL="379095" marR="410209" indent="-366395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latin typeface="Arial"/>
                <a:cs typeface="Arial"/>
              </a:rPr>
              <a:t>forward</a:t>
            </a:r>
            <a:r>
              <a:rPr sz="1800" dirty="0">
                <a:latin typeface="Arial"/>
                <a:cs typeface="Arial"/>
              </a:rPr>
              <a:t>: compute result </a:t>
            </a:r>
            <a:r>
              <a:rPr sz="1800" spc="-5" dirty="0">
                <a:latin typeface="Arial"/>
                <a:cs typeface="Arial"/>
              </a:rPr>
              <a:t>of an operation and </a:t>
            </a:r>
            <a:r>
              <a:rPr sz="1800" dirty="0">
                <a:latin typeface="Arial"/>
                <a:cs typeface="Arial"/>
              </a:rPr>
              <a:t>save </a:t>
            </a:r>
            <a:r>
              <a:rPr sz="1800" spc="-5" dirty="0">
                <a:latin typeface="Arial"/>
                <a:cs typeface="Arial"/>
              </a:rPr>
              <a:t>any intermediates  needed for gradient </a:t>
            </a:r>
            <a:r>
              <a:rPr sz="1800" dirty="0">
                <a:latin typeface="Arial"/>
                <a:cs typeface="Arial"/>
              </a:rPr>
              <a:t>computation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79095" marR="591185" indent="-366395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backward</a:t>
            </a:r>
            <a:r>
              <a:rPr sz="1800" spc="-5" dirty="0">
                <a:latin typeface="Arial"/>
                <a:cs typeface="Arial"/>
              </a:rPr>
              <a:t>: apply the </a:t>
            </a:r>
            <a:r>
              <a:rPr sz="1800" dirty="0">
                <a:latin typeface="Arial"/>
                <a:cs typeface="Arial"/>
              </a:rPr>
              <a:t>chain rule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compute </a:t>
            </a:r>
            <a:r>
              <a:rPr sz="1800" spc="-5" dirty="0">
                <a:latin typeface="Arial"/>
                <a:cs typeface="Arial"/>
              </a:rPr>
              <a:t>the gradient of the loss  function with </a:t>
            </a:r>
            <a:r>
              <a:rPr sz="1800" dirty="0">
                <a:latin typeface="Arial"/>
                <a:cs typeface="Arial"/>
              </a:rPr>
              <a:t>respect </a:t>
            </a:r>
            <a:r>
              <a:rPr sz="1800" spc="-5" dirty="0">
                <a:latin typeface="Arial"/>
                <a:cs typeface="Arial"/>
              </a:rPr>
              <a:t>to 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2824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Summary </a:t>
            </a:r>
            <a:r>
              <a:rPr sz="2800" dirty="0"/>
              <a:t>so</a:t>
            </a:r>
            <a:r>
              <a:rPr sz="2800" spc="-90" dirty="0"/>
              <a:t> </a:t>
            </a:r>
            <a:r>
              <a:rPr sz="2800" spc="-5" dirty="0"/>
              <a:t>far...</a:t>
            </a:r>
            <a:endParaRPr sz="2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22" y="2264532"/>
            <a:ext cx="459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Next: Neural</a:t>
            </a:r>
            <a:r>
              <a:rPr sz="3600" spc="-90" dirty="0"/>
              <a:t> </a:t>
            </a:r>
            <a:r>
              <a:rPr sz="3600" spc="-5" dirty="0"/>
              <a:t>Networks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35000"/>
            <a:ext cx="6166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Neural networks: without the brain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stuff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7989" y="1352072"/>
            <a:ext cx="1649164" cy="4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773" y="1374251"/>
            <a:ext cx="4189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Before</a:t>
            </a:r>
            <a:r>
              <a:rPr sz="2400" spc="-5" dirty="0">
                <a:latin typeface="Arial"/>
                <a:cs typeface="Arial"/>
              </a:rPr>
              <a:t>) Linear </a:t>
            </a:r>
            <a:r>
              <a:rPr sz="2400" dirty="0">
                <a:latin typeface="Arial"/>
                <a:cs typeface="Arial"/>
              </a:rPr>
              <a:t>score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989" y="1352072"/>
            <a:ext cx="1649164" cy="4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773" y="1163111"/>
            <a:ext cx="4191635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577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Before</a:t>
            </a:r>
            <a:r>
              <a:rPr sz="2400" spc="-5" dirty="0">
                <a:latin typeface="Arial"/>
                <a:cs typeface="Arial"/>
              </a:rPr>
              <a:t>) Linear </a:t>
            </a:r>
            <a:r>
              <a:rPr sz="2400" dirty="0">
                <a:latin typeface="Arial"/>
                <a:cs typeface="Arial"/>
              </a:rPr>
              <a:t>score </a:t>
            </a:r>
            <a:r>
              <a:rPr sz="2400" spc="-5" dirty="0">
                <a:latin typeface="Arial"/>
                <a:cs typeface="Arial"/>
              </a:rPr>
              <a:t>function:  (</a:t>
            </a:r>
            <a:r>
              <a:rPr sz="2400" b="1" spc="-5" dirty="0">
                <a:latin typeface="Arial"/>
                <a:cs typeface="Arial"/>
              </a:rPr>
              <a:t>Now</a:t>
            </a:r>
            <a:r>
              <a:rPr sz="2400" spc="-5" dirty="0">
                <a:latin typeface="Arial"/>
                <a:cs typeface="Arial"/>
              </a:rPr>
              <a:t>) 2-layer Neural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1114" y="1947746"/>
            <a:ext cx="3527381" cy="44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35000"/>
            <a:ext cx="6166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Neural networks: without the brain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stuff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989" y="742473"/>
            <a:ext cx="1649164" cy="4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114" y="1338147"/>
            <a:ext cx="3527381" cy="44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0"/>
            <a:ext cx="6166485" cy="1834514"/>
          </a:xfrm>
          <a:prstGeom prst="rect">
            <a:avLst/>
          </a:prstGeom>
        </p:spPr>
        <p:txBody>
          <a:bodyPr vert="horz" wrap="square" lIns="0" tIns="249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sz="2800" spc="-5" dirty="0"/>
              <a:t>Neural networks: without the brain</a:t>
            </a:r>
            <a:r>
              <a:rPr sz="2800" spc="-85" dirty="0"/>
              <a:t> </a:t>
            </a:r>
            <a:r>
              <a:rPr sz="2800" dirty="0"/>
              <a:t>stuff</a:t>
            </a:r>
            <a:endParaRPr sz="2800"/>
          </a:p>
          <a:p>
            <a:pPr marL="198120" marR="1793875" indent="1905">
              <a:lnSpc>
                <a:spcPts val="4540"/>
              </a:lnSpc>
              <a:spcBef>
                <a:spcPts val="365"/>
              </a:spcBef>
            </a:pPr>
            <a:r>
              <a:rPr sz="2400" spc="-5" dirty="0"/>
              <a:t>(</a:t>
            </a:r>
            <a:r>
              <a:rPr sz="2400" b="1" spc="-5" dirty="0">
                <a:latin typeface="Arial"/>
                <a:cs typeface="Arial"/>
              </a:rPr>
              <a:t>Before</a:t>
            </a:r>
            <a:r>
              <a:rPr sz="2400" spc="-5" dirty="0"/>
              <a:t>) Linear </a:t>
            </a:r>
            <a:r>
              <a:rPr sz="2400" dirty="0"/>
              <a:t>score </a:t>
            </a:r>
            <a:r>
              <a:rPr sz="2400" spc="-5" dirty="0"/>
              <a:t>function:  (</a:t>
            </a:r>
            <a:r>
              <a:rPr sz="2400" b="1" spc="-5" dirty="0">
                <a:latin typeface="Arial"/>
                <a:cs typeface="Arial"/>
              </a:rPr>
              <a:t>Now</a:t>
            </a:r>
            <a:r>
              <a:rPr sz="2400" spc="-5" dirty="0"/>
              <a:t>) 2-layer Neural</a:t>
            </a:r>
            <a:r>
              <a:rPr sz="2400" spc="-55" dirty="0"/>
              <a:t> </a:t>
            </a:r>
            <a:r>
              <a:rPr sz="2400" spc="-5" dirty="0"/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8244" y="1860646"/>
            <a:ext cx="448309" cy="145732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6441" y="2196810"/>
            <a:ext cx="448309" cy="85661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6468" y="3053318"/>
            <a:ext cx="904875" cy="272415"/>
          </a:xfrm>
          <a:custGeom>
            <a:avLst/>
            <a:gdLst/>
            <a:ahLst/>
            <a:cxnLst/>
            <a:rect l="l" t="t" r="r" b="b"/>
            <a:pathLst>
              <a:path w="904875" h="272414">
                <a:moveTo>
                  <a:pt x="0" y="272099"/>
                </a:moveTo>
                <a:lnTo>
                  <a:pt x="9044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6468" y="1868638"/>
            <a:ext cx="913130" cy="328295"/>
          </a:xfrm>
          <a:custGeom>
            <a:avLst/>
            <a:gdLst/>
            <a:ahLst/>
            <a:cxnLst/>
            <a:rect l="l" t="t" r="r" b="b"/>
            <a:pathLst>
              <a:path w="913129" h="328294">
                <a:moveTo>
                  <a:pt x="0" y="0"/>
                </a:moveTo>
                <a:lnTo>
                  <a:pt x="912598" y="328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600" y="243142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8663" y="2386267"/>
            <a:ext cx="448309" cy="47815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5165" y="2196810"/>
            <a:ext cx="1000760" cy="200660"/>
          </a:xfrm>
          <a:custGeom>
            <a:avLst/>
            <a:gdLst/>
            <a:ahLst/>
            <a:cxnLst/>
            <a:rect l="l" t="t" r="r" b="b"/>
            <a:pathLst>
              <a:path w="1000760" h="200660">
                <a:moveTo>
                  <a:pt x="0" y="0"/>
                </a:moveTo>
                <a:lnTo>
                  <a:pt x="1000497" y="2003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1190" y="2852869"/>
            <a:ext cx="969010" cy="200660"/>
          </a:xfrm>
          <a:custGeom>
            <a:avLst/>
            <a:gdLst/>
            <a:ahLst/>
            <a:cxnLst/>
            <a:rect l="l" t="t" r="r" b="b"/>
            <a:pathLst>
              <a:path w="969010" h="200660">
                <a:moveTo>
                  <a:pt x="0" y="200399"/>
                </a:moveTo>
                <a:lnTo>
                  <a:pt x="9686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2045" y="243762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6573" y="3100854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016" y="3100854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462" y="303170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989" y="742473"/>
            <a:ext cx="1649164" cy="4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114" y="1338147"/>
            <a:ext cx="3527381" cy="448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0"/>
            <a:ext cx="6166485" cy="1834514"/>
          </a:xfrm>
          <a:prstGeom prst="rect">
            <a:avLst/>
          </a:prstGeom>
        </p:spPr>
        <p:txBody>
          <a:bodyPr vert="horz" wrap="square" lIns="0" tIns="249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sz="2800" spc="-5" dirty="0"/>
              <a:t>Neural networks: without the brain</a:t>
            </a:r>
            <a:r>
              <a:rPr sz="2800" spc="-85" dirty="0"/>
              <a:t> </a:t>
            </a:r>
            <a:r>
              <a:rPr sz="2800" dirty="0"/>
              <a:t>stuff</a:t>
            </a:r>
            <a:endParaRPr sz="2800"/>
          </a:p>
          <a:p>
            <a:pPr marL="198120" marR="1793875" indent="1905">
              <a:lnSpc>
                <a:spcPts val="4540"/>
              </a:lnSpc>
              <a:spcBef>
                <a:spcPts val="365"/>
              </a:spcBef>
            </a:pPr>
            <a:r>
              <a:rPr sz="2400" spc="-5" dirty="0"/>
              <a:t>(</a:t>
            </a:r>
            <a:r>
              <a:rPr sz="2400" b="1" spc="-5" dirty="0">
                <a:latin typeface="Arial"/>
                <a:cs typeface="Arial"/>
              </a:rPr>
              <a:t>Before</a:t>
            </a:r>
            <a:r>
              <a:rPr sz="2400" spc="-5" dirty="0"/>
              <a:t>) Linear </a:t>
            </a:r>
            <a:r>
              <a:rPr sz="2400" dirty="0"/>
              <a:t>score </a:t>
            </a:r>
            <a:r>
              <a:rPr sz="2400" spc="-5" dirty="0"/>
              <a:t>function:  (</a:t>
            </a:r>
            <a:r>
              <a:rPr sz="2400" b="1" spc="-5" dirty="0">
                <a:latin typeface="Arial"/>
                <a:cs typeface="Arial"/>
              </a:rPr>
              <a:t>Now</a:t>
            </a:r>
            <a:r>
              <a:rPr sz="2400" spc="-5" dirty="0"/>
              <a:t>) 2-layer Neural</a:t>
            </a:r>
            <a:r>
              <a:rPr sz="2400" spc="-55" dirty="0"/>
              <a:t> </a:t>
            </a:r>
            <a:r>
              <a:rPr sz="2400" spc="-5" dirty="0"/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8244" y="1860646"/>
            <a:ext cx="448309" cy="145732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6441" y="2196810"/>
            <a:ext cx="448309" cy="85661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6468" y="3053318"/>
            <a:ext cx="904875" cy="272415"/>
          </a:xfrm>
          <a:custGeom>
            <a:avLst/>
            <a:gdLst/>
            <a:ahLst/>
            <a:cxnLst/>
            <a:rect l="l" t="t" r="r" b="b"/>
            <a:pathLst>
              <a:path w="904875" h="272414">
                <a:moveTo>
                  <a:pt x="0" y="272099"/>
                </a:moveTo>
                <a:lnTo>
                  <a:pt x="9044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6468" y="1868638"/>
            <a:ext cx="913130" cy="328295"/>
          </a:xfrm>
          <a:custGeom>
            <a:avLst/>
            <a:gdLst/>
            <a:ahLst/>
            <a:cxnLst/>
            <a:rect l="l" t="t" r="r" b="b"/>
            <a:pathLst>
              <a:path w="913129" h="328294">
                <a:moveTo>
                  <a:pt x="0" y="0"/>
                </a:moveTo>
                <a:lnTo>
                  <a:pt x="912598" y="328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600" y="243142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8663" y="2386267"/>
            <a:ext cx="448309" cy="47815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5165" y="2196810"/>
            <a:ext cx="1000760" cy="200660"/>
          </a:xfrm>
          <a:custGeom>
            <a:avLst/>
            <a:gdLst/>
            <a:ahLst/>
            <a:cxnLst/>
            <a:rect l="l" t="t" r="r" b="b"/>
            <a:pathLst>
              <a:path w="1000760" h="200660">
                <a:moveTo>
                  <a:pt x="0" y="0"/>
                </a:moveTo>
                <a:lnTo>
                  <a:pt x="1000497" y="2003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1190" y="2852869"/>
            <a:ext cx="969010" cy="200660"/>
          </a:xfrm>
          <a:custGeom>
            <a:avLst/>
            <a:gdLst/>
            <a:ahLst/>
            <a:cxnLst/>
            <a:rect l="l" t="t" r="r" b="b"/>
            <a:pathLst>
              <a:path w="969010" h="200660">
                <a:moveTo>
                  <a:pt x="0" y="200399"/>
                </a:moveTo>
                <a:lnTo>
                  <a:pt x="9686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2045" y="243762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573" y="3100854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016" y="3100854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462" y="3031702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7445" y="3532442"/>
            <a:ext cx="7521509" cy="795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683" y="3527692"/>
            <a:ext cx="7531100" cy="805180"/>
          </a:xfrm>
          <a:custGeom>
            <a:avLst/>
            <a:gdLst/>
            <a:ahLst/>
            <a:cxnLst/>
            <a:rect l="l" t="t" r="r" b="b"/>
            <a:pathLst>
              <a:path w="7531100" h="805179">
                <a:moveTo>
                  <a:pt x="0" y="0"/>
                </a:moveTo>
                <a:lnTo>
                  <a:pt x="7531049" y="0"/>
                </a:lnTo>
                <a:lnTo>
                  <a:pt x="7531049" y="805148"/>
                </a:lnTo>
                <a:lnTo>
                  <a:pt x="0" y="80514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618" y="2756719"/>
            <a:ext cx="5424239" cy="49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6166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Neural networks: without the brain</a:t>
            </a:r>
            <a:r>
              <a:rPr sz="2800" spc="-85" dirty="0"/>
              <a:t> </a:t>
            </a:r>
            <a:r>
              <a:rPr sz="2800" dirty="0"/>
              <a:t>stuff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027989" y="1352072"/>
            <a:ext cx="1649164" cy="49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773" y="1163111"/>
            <a:ext cx="4191635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577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Before</a:t>
            </a:r>
            <a:r>
              <a:rPr sz="2400" spc="-5" dirty="0">
                <a:latin typeface="Arial"/>
                <a:cs typeface="Arial"/>
              </a:rPr>
              <a:t>) Linear </a:t>
            </a:r>
            <a:r>
              <a:rPr sz="2400" dirty="0">
                <a:latin typeface="Arial"/>
                <a:cs typeface="Arial"/>
              </a:rPr>
              <a:t>score </a:t>
            </a:r>
            <a:r>
              <a:rPr sz="2400" spc="-5" dirty="0">
                <a:latin typeface="Arial"/>
                <a:cs typeface="Arial"/>
              </a:rPr>
              <a:t>function:  (</a:t>
            </a:r>
            <a:r>
              <a:rPr sz="2400" b="1" spc="-5" dirty="0">
                <a:latin typeface="Arial"/>
                <a:cs typeface="Arial"/>
              </a:rPr>
              <a:t>Now</a:t>
            </a:r>
            <a:r>
              <a:rPr sz="2400" spc="-5" dirty="0">
                <a:latin typeface="Arial"/>
                <a:cs typeface="Arial"/>
              </a:rPr>
              <a:t>) 2-layer Neural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638175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or 3-layer Neural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1114" y="1947746"/>
            <a:ext cx="3527381" cy="448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99" y="179438"/>
            <a:ext cx="820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Full implementation of training </a:t>
            </a:r>
            <a:r>
              <a:rPr sz="2000" dirty="0"/>
              <a:t>a </a:t>
            </a:r>
            <a:r>
              <a:rPr sz="2000" spc="-5" dirty="0"/>
              <a:t>2-layer Neural Network needs ~20</a:t>
            </a:r>
            <a:r>
              <a:rPr sz="2000" spc="-70" dirty="0"/>
              <a:t> </a:t>
            </a:r>
            <a:r>
              <a:rPr sz="2000" spc="-5" dirty="0"/>
              <a:t>lines: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514907" y="589223"/>
            <a:ext cx="3097284" cy="3722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799" y="791998"/>
            <a:ext cx="6732187" cy="311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4384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 HW: Writing </a:t>
            </a:r>
            <a:r>
              <a:rPr sz="2800" dirty="0"/>
              <a:t>a </a:t>
            </a:r>
            <a:r>
              <a:rPr sz="2800" spc="-5" dirty="0"/>
              <a:t>2-layer</a:t>
            </a:r>
            <a:r>
              <a:rPr sz="2800" spc="-100" dirty="0"/>
              <a:t> </a:t>
            </a:r>
            <a:r>
              <a:rPr sz="2800" spc="-5" dirty="0"/>
              <a:t>net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1296" y="249999"/>
            <a:ext cx="4952364" cy="3714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406" y="4081847"/>
            <a:ext cx="1059180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8265" marR="5080" indent="-76200">
              <a:lnSpc>
                <a:spcPct val="104200"/>
              </a:lnSpc>
              <a:spcBef>
                <a:spcPts val="7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This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600" spc="-5" dirty="0">
                <a:latin typeface="Arial"/>
                <a:cs typeface="Arial"/>
              </a:rPr>
              <a:t>by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Fotis Bobolas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4"/>
              </a:rPr>
              <a:t> </a:t>
            </a:r>
            <a:r>
              <a:rPr sz="600" spc="-5" dirty="0">
                <a:latin typeface="Arial"/>
                <a:cs typeface="Arial"/>
              </a:rPr>
              <a:t>is 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CC-BY</a:t>
            </a:r>
            <a:r>
              <a:rPr sz="600" u="sng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2.0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5940" y="154674"/>
            <a:ext cx="4510690" cy="205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190" y="149912"/>
            <a:ext cx="4520565" cy="2066289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040" y="455999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65" y="1214797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537" y="856548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0558" y="1399922"/>
            <a:ext cx="375285" cy="263525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2040" y="2011920"/>
            <a:ext cx="375285" cy="158115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274" y="689623"/>
            <a:ext cx="2838444" cy="438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148" y="1222985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x = -2, y =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2400" spc="-1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634716" y="4693239"/>
            <a:ext cx="14331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April 13,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24" y="139064"/>
            <a:ext cx="4040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Backpropagation: </a:t>
            </a:r>
            <a:r>
              <a:rPr sz="2000" dirty="0">
                <a:latin typeface="Arial"/>
                <a:cs typeface="Arial"/>
              </a:rPr>
              <a:t>a simple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889A97-5C4E-4DAC-99C5-1AEA922B8E9F}"/>
              </a:ext>
            </a:extLst>
          </p:cNvPr>
          <p:cNvSpPr/>
          <p:nvPr/>
        </p:nvSpPr>
        <p:spPr>
          <a:xfrm>
            <a:off x="5715000" y="2470100"/>
            <a:ext cx="2362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Pass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49" y="189528"/>
            <a:ext cx="228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</a:rPr>
              <a:t>Impulses </a:t>
            </a:r>
            <a:r>
              <a:rPr sz="1200" dirty="0">
                <a:solidFill>
                  <a:srgbClr val="0000FF"/>
                </a:solidFill>
              </a:rPr>
              <a:t>carried </a:t>
            </a:r>
            <a:r>
              <a:rPr sz="1200" spc="-5" dirty="0">
                <a:solidFill>
                  <a:srgbClr val="0000FF"/>
                </a:solidFill>
              </a:rPr>
              <a:t>toward </a:t>
            </a:r>
            <a:r>
              <a:rPr sz="1200" dirty="0">
                <a:solidFill>
                  <a:srgbClr val="0000FF"/>
                </a:solidFill>
              </a:rPr>
              <a:t>cell</a:t>
            </a:r>
            <a:r>
              <a:rPr sz="1200" spc="-90" dirty="0">
                <a:solidFill>
                  <a:srgbClr val="0000FF"/>
                </a:solidFill>
              </a:rPr>
              <a:t> </a:t>
            </a:r>
            <a:r>
              <a:rPr sz="1200" spc="-5" dirty="0">
                <a:solidFill>
                  <a:srgbClr val="0000FF"/>
                </a:solidFill>
              </a:rPr>
              <a:t>body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650473" y="447824"/>
            <a:ext cx="113030" cy="309245"/>
          </a:xfrm>
          <a:custGeom>
            <a:avLst/>
            <a:gdLst/>
            <a:ahLst/>
            <a:cxnLst/>
            <a:rect l="l" t="t" r="r" b="b"/>
            <a:pathLst>
              <a:path w="113029" h="309245">
                <a:moveTo>
                  <a:pt x="0" y="0"/>
                </a:moveTo>
                <a:lnTo>
                  <a:pt x="112962" y="30872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661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29627" y="45997"/>
                </a:moveTo>
                <a:lnTo>
                  <a:pt x="0" y="10809"/>
                </a:lnTo>
                <a:lnTo>
                  <a:pt x="29549" y="0"/>
                </a:lnTo>
                <a:lnTo>
                  <a:pt x="29627" y="459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660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0" y="10809"/>
                </a:moveTo>
                <a:lnTo>
                  <a:pt x="29627" y="45997"/>
                </a:lnTo>
                <a:lnTo>
                  <a:pt x="29549" y="0"/>
                </a:lnTo>
                <a:lnTo>
                  <a:pt x="0" y="1080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5359" y="1942121"/>
            <a:ext cx="153924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5910" marR="5080" indent="-28384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Impulses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carried</a:t>
            </a:r>
            <a:r>
              <a:rPr sz="1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away  from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cell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1094" y="1928146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39">
                <a:moveTo>
                  <a:pt x="0" y="0"/>
                </a:moveTo>
                <a:lnTo>
                  <a:pt x="1069047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392" y="2381143"/>
            <a:ext cx="103187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5080" indent="-26034">
              <a:lnSpc>
                <a:spcPct val="104200"/>
              </a:lnSpc>
              <a:spcBef>
                <a:spcPts val="7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This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sz="600" spc="-5" dirty="0">
                <a:latin typeface="Arial"/>
                <a:cs typeface="Arial"/>
              </a:rPr>
              <a:t>by Felipe Perucho  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CC-BY</a:t>
            </a:r>
            <a:r>
              <a:rPr sz="600" u="sng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3.0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699" y="619023"/>
            <a:ext cx="4446490" cy="1845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5045" y="671798"/>
            <a:ext cx="334010" cy="458470"/>
          </a:xfrm>
          <a:custGeom>
            <a:avLst/>
            <a:gdLst/>
            <a:ahLst/>
            <a:cxnLst/>
            <a:rect l="l" t="t" r="r" b="b"/>
            <a:pathLst>
              <a:path w="334010" h="458469">
                <a:moveTo>
                  <a:pt x="0" y="458399"/>
                </a:moveTo>
                <a:lnTo>
                  <a:pt x="3335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52370" y="473752"/>
            <a:ext cx="4387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dendrite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0524" y="1615296"/>
            <a:ext cx="970280" cy="71120"/>
          </a:xfrm>
          <a:custGeom>
            <a:avLst/>
            <a:gdLst/>
            <a:ahLst/>
            <a:cxnLst/>
            <a:rect l="l" t="t" r="r" b="b"/>
            <a:pathLst>
              <a:path w="970280" h="71119">
                <a:moveTo>
                  <a:pt x="0" y="71099"/>
                </a:moveTo>
                <a:lnTo>
                  <a:pt x="9698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9274" y="1576695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cell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body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56065" y="1235177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axon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4894" y="687476"/>
            <a:ext cx="60960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5565" marR="5080" indent="-63500">
              <a:lnSpc>
                <a:spcPts val="1050"/>
              </a:lnSpc>
              <a:spcBef>
                <a:spcPts val="160"/>
              </a:spcBef>
            </a:pPr>
            <a:r>
              <a:rPr sz="900" spc="-5" dirty="0">
                <a:latin typeface="Arial"/>
                <a:cs typeface="Arial"/>
              </a:rPr>
              <a:t>presynaptic  terminal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1289" y="2224945"/>
            <a:ext cx="3937741" cy="224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49" y="189528"/>
            <a:ext cx="228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</a:rPr>
              <a:t>Impulses </a:t>
            </a:r>
            <a:r>
              <a:rPr sz="1200" dirty="0">
                <a:solidFill>
                  <a:srgbClr val="0000FF"/>
                </a:solidFill>
              </a:rPr>
              <a:t>carried </a:t>
            </a:r>
            <a:r>
              <a:rPr sz="1200" spc="-5" dirty="0">
                <a:solidFill>
                  <a:srgbClr val="0000FF"/>
                </a:solidFill>
              </a:rPr>
              <a:t>toward </a:t>
            </a:r>
            <a:r>
              <a:rPr sz="1200" dirty="0">
                <a:solidFill>
                  <a:srgbClr val="0000FF"/>
                </a:solidFill>
              </a:rPr>
              <a:t>cell</a:t>
            </a:r>
            <a:r>
              <a:rPr sz="1200" spc="-90" dirty="0">
                <a:solidFill>
                  <a:srgbClr val="0000FF"/>
                </a:solidFill>
              </a:rPr>
              <a:t> </a:t>
            </a:r>
            <a:r>
              <a:rPr sz="1200" spc="-5" dirty="0">
                <a:solidFill>
                  <a:srgbClr val="0000FF"/>
                </a:solidFill>
              </a:rPr>
              <a:t>body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650473" y="447824"/>
            <a:ext cx="113030" cy="309245"/>
          </a:xfrm>
          <a:custGeom>
            <a:avLst/>
            <a:gdLst/>
            <a:ahLst/>
            <a:cxnLst/>
            <a:rect l="l" t="t" r="r" b="b"/>
            <a:pathLst>
              <a:path w="113029" h="309245">
                <a:moveTo>
                  <a:pt x="0" y="0"/>
                </a:moveTo>
                <a:lnTo>
                  <a:pt x="112962" y="30872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661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29627" y="45997"/>
                </a:moveTo>
                <a:lnTo>
                  <a:pt x="0" y="10809"/>
                </a:lnTo>
                <a:lnTo>
                  <a:pt x="29549" y="0"/>
                </a:lnTo>
                <a:lnTo>
                  <a:pt x="29627" y="459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660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0" y="10809"/>
                </a:moveTo>
                <a:lnTo>
                  <a:pt x="29627" y="45997"/>
                </a:lnTo>
                <a:lnTo>
                  <a:pt x="29549" y="0"/>
                </a:lnTo>
                <a:lnTo>
                  <a:pt x="0" y="1080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9394" y="1640421"/>
            <a:ext cx="3493770" cy="1602105"/>
          </a:xfrm>
          <a:custGeom>
            <a:avLst/>
            <a:gdLst/>
            <a:ahLst/>
            <a:cxnLst/>
            <a:rect l="l" t="t" r="r" b="b"/>
            <a:pathLst>
              <a:path w="3493770" h="1602105">
                <a:moveTo>
                  <a:pt x="0" y="1601996"/>
                </a:moveTo>
                <a:lnTo>
                  <a:pt x="349319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9394" y="1640421"/>
            <a:ext cx="3493770" cy="1602105"/>
          </a:xfrm>
          <a:custGeom>
            <a:avLst/>
            <a:gdLst/>
            <a:ahLst/>
            <a:cxnLst/>
            <a:rect l="l" t="t" r="r" b="b"/>
            <a:pathLst>
              <a:path w="3493770" h="1602105">
                <a:moveTo>
                  <a:pt x="0" y="1601996"/>
                </a:moveTo>
                <a:lnTo>
                  <a:pt x="349319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5359" y="1942121"/>
            <a:ext cx="153924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5910" marR="5080" indent="-28384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Impulses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carried</a:t>
            </a:r>
            <a:r>
              <a:rPr sz="1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away  from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cell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1094" y="1928146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39">
                <a:moveTo>
                  <a:pt x="0" y="0"/>
                </a:moveTo>
                <a:lnTo>
                  <a:pt x="1069047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392" y="2381143"/>
            <a:ext cx="103187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5080" indent="-26034">
              <a:lnSpc>
                <a:spcPct val="104200"/>
              </a:lnSpc>
              <a:spcBef>
                <a:spcPts val="7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This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sz="600" spc="-5" dirty="0">
                <a:latin typeface="Arial"/>
                <a:cs typeface="Arial"/>
              </a:rPr>
              <a:t>by Felipe Perucho  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CC-BY</a:t>
            </a:r>
            <a:r>
              <a:rPr sz="600" u="sng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3.0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699" y="619023"/>
            <a:ext cx="4446490" cy="1845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5045" y="671798"/>
            <a:ext cx="334010" cy="458470"/>
          </a:xfrm>
          <a:custGeom>
            <a:avLst/>
            <a:gdLst/>
            <a:ahLst/>
            <a:cxnLst/>
            <a:rect l="l" t="t" r="r" b="b"/>
            <a:pathLst>
              <a:path w="334010" h="458469">
                <a:moveTo>
                  <a:pt x="0" y="458399"/>
                </a:moveTo>
                <a:lnTo>
                  <a:pt x="3335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52370" y="473752"/>
            <a:ext cx="4387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dendrite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524" y="1615296"/>
            <a:ext cx="970280" cy="71120"/>
          </a:xfrm>
          <a:custGeom>
            <a:avLst/>
            <a:gdLst/>
            <a:ahLst/>
            <a:cxnLst/>
            <a:rect l="l" t="t" r="r" b="b"/>
            <a:pathLst>
              <a:path w="970280" h="71119">
                <a:moveTo>
                  <a:pt x="0" y="71099"/>
                </a:moveTo>
                <a:lnTo>
                  <a:pt x="9698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274" y="1576695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cell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body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56065" y="1235177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axon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4894" y="687476"/>
            <a:ext cx="60960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5565" marR="5080" indent="-63500">
              <a:lnSpc>
                <a:spcPts val="1050"/>
              </a:lnSpc>
              <a:spcBef>
                <a:spcPts val="160"/>
              </a:spcBef>
            </a:pPr>
            <a:r>
              <a:rPr sz="900" spc="-5" dirty="0">
                <a:latin typeface="Arial"/>
                <a:cs typeface="Arial"/>
              </a:rPr>
              <a:t>presynaptic  terminal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2370" y="3566095"/>
            <a:ext cx="2108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sigmoid </a:t>
            </a:r>
            <a:r>
              <a:rPr sz="1400" spc="-5" dirty="0">
                <a:latin typeface="Arial"/>
                <a:cs typeface="Arial"/>
              </a:rPr>
              <a:t>activation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2030" y="3820117"/>
            <a:ext cx="507677" cy="47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1289" y="2224945"/>
            <a:ext cx="3937741" cy="224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473" y="447824"/>
            <a:ext cx="113030" cy="309245"/>
          </a:xfrm>
          <a:custGeom>
            <a:avLst/>
            <a:gdLst/>
            <a:ahLst/>
            <a:cxnLst/>
            <a:rect l="l" t="t" r="r" b="b"/>
            <a:pathLst>
              <a:path w="113029" h="309245">
                <a:moveTo>
                  <a:pt x="0" y="0"/>
                </a:moveTo>
                <a:lnTo>
                  <a:pt x="112962" y="30872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661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29627" y="45997"/>
                </a:moveTo>
                <a:lnTo>
                  <a:pt x="0" y="10809"/>
                </a:lnTo>
                <a:lnTo>
                  <a:pt x="29549" y="0"/>
                </a:lnTo>
                <a:lnTo>
                  <a:pt x="29627" y="459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660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0" y="10809"/>
                </a:moveTo>
                <a:lnTo>
                  <a:pt x="29627" y="45997"/>
                </a:lnTo>
                <a:lnTo>
                  <a:pt x="29549" y="0"/>
                </a:lnTo>
                <a:lnTo>
                  <a:pt x="0" y="1080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700" y="2993862"/>
            <a:ext cx="1983693" cy="1367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9394" y="1640421"/>
            <a:ext cx="3493770" cy="1602105"/>
          </a:xfrm>
          <a:custGeom>
            <a:avLst/>
            <a:gdLst/>
            <a:ahLst/>
            <a:cxnLst/>
            <a:rect l="l" t="t" r="r" b="b"/>
            <a:pathLst>
              <a:path w="3493770" h="1602105">
                <a:moveTo>
                  <a:pt x="0" y="1601996"/>
                </a:moveTo>
                <a:lnTo>
                  <a:pt x="349319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95359" y="1942121"/>
            <a:ext cx="153924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5910" marR="5080" indent="-28384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Impulses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carried</a:t>
            </a:r>
            <a:r>
              <a:rPr sz="1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away  from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cell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1094" y="1928146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39">
                <a:moveTo>
                  <a:pt x="0" y="0"/>
                </a:moveTo>
                <a:lnTo>
                  <a:pt x="1069047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5392" y="2381143"/>
            <a:ext cx="103187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5080" indent="-26034">
              <a:lnSpc>
                <a:spcPct val="104200"/>
              </a:lnSpc>
              <a:spcBef>
                <a:spcPts val="7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This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5"/>
              </a:rPr>
              <a:t> </a:t>
            </a:r>
            <a:r>
              <a:rPr sz="600" spc="-5" dirty="0">
                <a:latin typeface="Arial"/>
                <a:cs typeface="Arial"/>
              </a:rPr>
              <a:t>by Felipe Perucho  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CC-BY</a:t>
            </a:r>
            <a:r>
              <a:rPr sz="600" u="sng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3.0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699" y="619023"/>
            <a:ext cx="4446490" cy="1845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5045" y="671798"/>
            <a:ext cx="334010" cy="458470"/>
          </a:xfrm>
          <a:custGeom>
            <a:avLst/>
            <a:gdLst/>
            <a:ahLst/>
            <a:cxnLst/>
            <a:rect l="l" t="t" r="r" b="b"/>
            <a:pathLst>
              <a:path w="334010" h="458469">
                <a:moveTo>
                  <a:pt x="0" y="458399"/>
                </a:moveTo>
                <a:lnTo>
                  <a:pt x="3335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849" y="189528"/>
            <a:ext cx="2851150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Impulses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carried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toward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cell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900" spc="-5" dirty="0">
                <a:latin typeface="Arial"/>
                <a:cs typeface="Arial"/>
              </a:rPr>
              <a:t>dendrite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524" y="1615296"/>
            <a:ext cx="970280" cy="71120"/>
          </a:xfrm>
          <a:custGeom>
            <a:avLst/>
            <a:gdLst/>
            <a:ahLst/>
            <a:cxnLst/>
            <a:rect l="l" t="t" r="r" b="b"/>
            <a:pathLst>
              <a:path w="970280" h="71119">
                <a:moveTo>
                  <a:pt x="0" y="71099"/>
                </a:moveTo>
                <a:lnTo>
                  <a:pt x="9698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9274" y="1576695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cell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body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72824" y="4693239"/>
            <a:ext cx="451485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56065" y="1235177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axon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4894" y="687476"/>
            <a:ext cx="60960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5565" marR="5080" indent="-63500">
              <a:lnSpc>
                <a:spcPts val="1050"/>
              </a:lnSpc>
              <a:spcBef>
                <a:spcPts val="160"/>
              </a:spcBef>
            </a:pPr>
            <a:r>
              <a:rPr sz="900" spc="-5" dirty="0">
                <a:latin typeface="Arial"/>
                <a:cs typeface="Arial"/>
              </a:rPr>
              <a:t>presynaptic  terminal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149" y="3291351"/>
            <a:ext cx="4985939" cy="107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289" y="2224945"/>
            <a:ext cx="3937741" cy="224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49" y="189528"/>
            <a:ext cx="228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</a:rPr>
              <a:t>Impulses </a:t>
            </a:r>
            <a:r>
              <a:rPr sz="1200" dirty="0">
                <a:solidFill>
                  <a:srgbClr val="0000FF"/>
                </a:solidFill>
              </a:rPr>
              <a:t>carried </a:t>
            </a:r>
            <a:r>
              <a:rPr sz="1200" spc="-5" dirty="0">
                <a:solidFill>
                  <a:srgbClr val="0000FF"/>
                </a:solidFill>
              </a:rPr>
              <a:t>toward </a:t>
            </a:r>
            <a:r>
              <a:rPr sz="1200" dirty="0">
                <a:solidFill>
                  <a:srgbClr val="0000FF"/>
                </a:solidFill>
              </a:rPr>
              <a:t>cell</a:t>
            </a:r>
            <a:r>
              <a:rPr sz="1200" spc="-90" dirty="0">
                <a:solidFill>
                  <a:srgbClr val="0000FF"/>
                </a:solidFill>
              </a:rPr>
              <a:t> </a:t>
            </a:r>
            <a:r>
              <a:rPr sz="1200" spc="-5" dirty="0">
                <a:solidFill>
                  <a:srgbClr val="0000FF"/>
                </a:solidFill>
              </a:rPr>
              <a:t>body</a:t>
            </a:r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650473" y="447824"/>
            <a:ext cx="113030" cy="309245"/>
          </a:xfrm>
          <a:custGeom>
            <a:avLst/>
            <a:gdLst/>
            <a:ahLst/>
            <a:cxnLst/>
            <a:rect l="l" t="t" r="r" b="b"/>
            <a:pathLst>
              <a:path w="113029" h="309245">
                <a:moveTo>
                  <a:pt x="0" y="0"/>
                </a:moveTo>
                <a:lnTo>
                  <a:pt x="112962" y="30872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661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29627" y="45997"/>
                </a:moveTo>
                <a:lnTo>
                  <a:pt x="0" y="10809"/>
                </a:lnTo>
                <a:lnTo>
                  <a:pt x="29549" y="0"/>
                </a:lnTo>
                <a:lnTo>
                  <a:pt x="29627" y="459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660" y="751148"/>
            <a:ext cx="29845" cy="46355"/>
          </a:xfrm>
          <a:custGeom>
            <a:avLst/>
            <a:gdLst/>
            <a:ahLst/>
            <a:cxnLst/>
            <a:rect l="l" t="t" r="r" b="b"/>
            <a:pathLst>
              <a:path w="29845" h="46354">
                <a:moveTo>
                  <a:pt x="0" y="10809"/>
                </a:moveTo>
                <a:lnTo>
                  <a:pt x="29627" y="45997"/>
                </a:lnTo>
                <a:lnTo>
                  <a:pt x="29549" y="0"/>
                </a:lnTo>
                <a:lnTo>
                  <a:pt x="0" y="1080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9394" y="1640421"/>
            <a:ext cx="3493770" cy="1602105"/>
          </a:xfrm>
          <a:custGeom>
            <a:avLst/>
            <a:gdLst/>
            <a:ahLst/>
            <a:cxnLst/>
            <a:rect l="l" t="t" r="r" b="b"/>
            <a:pathLst>
              <a:path w="3493770" h="1602105">
                <a:moveTo>
                  <a:pt x="0" y="1601996"/>
                </a:moveTo>
                <a:lnTo>
                  <a:pt x="349319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5359" y="1942121"/>
            <a:ext cx="153924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5910" marR="5080" indent="-28384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Impulses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carried</a:t>
            </a:r>
            <a:r>
              <a:rPr sz="1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away  from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cell</a:t>
            </a:r>
            <a:r>
              <a:rPr sz="1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1094" y="1928146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39">
                <a:moveTo>
                  <a:pt x="0" y="0"/>
                </a:moveTo>
                <a:lnTo>
                  <a:pt x="1069047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0142" y="1912413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392" y="2381143"/>
            <a:ext cx="103187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5080" indent="-26034">
              <a:lnSpc>
                <a:spcPct val="104200"/>
              </a:lnSpc>
              <a:spcBef>
                <a:spcPts val="70"/>
              </a:spcBef>
            </a:pP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This image</a:t>
            </a:r>
            <a:r>
              <a:rPr sz="600" spc="-5" dirty="0">
                <a:solidFill>
                  <a:srgbClr val="0097A7"/>
                </a:solidFill>
                <a:latin typeface="Arial"/>
                <a:cs typeface="Arial"/>
                <a:hlinkClick r:id="rId4"/>
              </a:rPr>
              <a:t> </a:t>
            </a:r>
            <a:r>
              <a:rPr sz="600" spc="-5" dirty="0">
                <a:latin typeface="Arial"/>
                <a:cs typeface="Arial"/>
              </a:rPr>
              <a:t>by Felipe Perucho  is licensed under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CC-BY</a:t>
            </a:r>
            <a:r>
              <a:rPr sz="600" u="sng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6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3.0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699" y="619023"/>
            <a:ext cx="4446490" cy="1845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5045" y="671798"/>
            <a:ext cx="334010" cy="458470"/>
          </a:xfrm>
          <a:custGeom>
            <a:avLst/>
            <a:gdLst/>
            <a:ahLst/>
            <a:cxnLst/>
            <a:rect l="l" t="t" r="r" b="b"/>
            <a:pathLst>
              <a:path w="334010" h="458469">
                <a:moveTo>
                  <a:pt x="0" y="458399"/>
                </a:moveTo>
                <a:lnTo>
                  <a:pt x="3335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52370" y="473752"/>
            <a:ext cx="4387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dendrite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524" y="1615296"/>
            <a:ext cx="970280" cy="71120"/>
          </a:xfrm>
          <a:custGeom>
            <a:avLst/>
            <a:gdLst/>
            <a:ahLst/>
            <a:cxnLst/>
            <a:rect l="l" t="t" r="r" b="b"/>
            <a:pathLst>
              <a:path w="970280" h="71119">
                <a:moveTo>
                  <a:pt x="0" y="71099"/>
                </a:moveTo>
                <a:lnTo>
                  <a:pt x="96989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274" y="1576695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cell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body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56065" y="1235177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axon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4894" y="687476"/>
            <a:ext cx="60960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5565" marR="5080" indent="-63500">
              <a:lnSpc>
                <a:spcPts val="1050"/>
              </a:lnSpc>
              <a:spcBef>
                <a:spcPts val="160"/>
              </a:spcBef>
            </a:pPr>
            <a:r>
              <a:rPr sz="900" spc="-5" dirty="0">
                <a:latin typeface="Arial"/>
                <a:cs typeface="Arial"/>
              </a:rPr>
              <a:t>presynaptic  terminal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49" y="875029"/>
            <a:ext cx="7489190" cy="239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Biological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Neurons: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Many </a:t>
            </a:r>
            <a:r>
              <a:rPr sz="1800" spc="-5" dirty="0">
                <a:latin typeface="Arial"/>
                <a:cs typeface="Arial"/>
              </a:rPr>
              <a:t>different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Dendrites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perform </a:t>
            </a:r>
            <a:r>
              <a:rPr sz="1800" dirty="0">
                <a:latin typeface="Arial"/>
                <a:cs typeface="Arial"/>
              </a:rPr>
              <a:t>complex </a:t>
            </a:r>
            <a:r>
              <a:rPr sz="1800" spc="-5" dirty="0">
                <a:latin typeface="Arial"/>
                <a:cs typeface="Arial"/>
              </a:rPr>
              <a:t>non-linear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computations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Synapses are not </a:t>
            </a:r>
            <a:r>
              <a:rPr sz="1800" dirty="0">
                <a:latin typeface="Arial"/>
                <a:cs typeface="Arial"/>
              </a:rPr>
              <a:t>a single </a:t>
            </a:r>
            <a:r>
              <a:rPr sz="1800" spc="-5" dirty="0">
                <a:latin typeface="Arial"/>
                <a:cs typeface="Arial"/>
              </a:rPr>
              <a:t>weight but </a:t>
            </a:r>
            <a:r>
              <a:rPr sz="1800" dirty="0">
                <a:latin typeface="Arial"/>
                <a:cs typeface="Arial"/>
              </a:rPr>
              <a:t>a complex </a:t>
            </a:r>
            <a:r>
              <a:rPr sz="1800" spc="-5" dirty="0">
                <a:latin typeface="Arial"/>
                <a:cs typeface="Arial"/>
              </a:rPr>
              <a:t>non-linear dynamical  </a:t>
            </a:r>
            <a:r>
              <a:rPr sz="180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Rate </a:t>
            </a:r>
            <a:r>
              <a:rPr sz="1800" dirty="0">
                <a:latin typeface="Arial"/>
                <a:cs typeface="Arial"/>
              </a:rPr>
              <a:t>code may </a:t>
            </a:r>
            <a:r>
              <a:rPr sz="1800" spc="-5" dirty="0">
                <a:latin typeface="Arial"/>
                <a:cs typeface="Arial"/>
              </a:rPr>
              <a:t>not 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adequate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1664"/>
              </a:spcBef>
            </a:pPr>
            <a:r>
              <a:rPr sz="1400" spc="-5" dirty="0">
                <a:latin typeface="Arial"/>
                <a:cs typeface="Arial"/>
              </a:rPr>
              <a:t>[Dendritic Computation. London 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Hausser]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6016"/>
            <a:ext cx="605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Be </a:t>
            </a:r>
            <a:r>
              <a:rPr sz="2600" dirty="0"/>
              <a:t>very careful </a:t>
            </a:r>
            <a:r>
              <a:rPr sz="2600" spc="-5" dirty="0"/>
              <a:t>with </a:t>
            </a:r>
            <a:r>
              <a:rPr sz="2600" dirty="0"/>
              <a:t>your </a:t>
            </a:r>
            <a:r>
              <a:rPr sz="2600" spc="-5" dirty="0"/>
              <a:t>brain</a:t>
            </a:r>
            <a:r>
              <a:rPr sz="2600" spc="-114" dirty="0"/>
              <a:t> </a:t>
            </a:r>
            <a:r>
              <a:rPr sz="2600" spc="-5" dirty="0"/>
              <a:t>analogies!</a:t>
            </a:r>
            <a:endParaRPr sz="26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24" y="823006"/>
            <a:ext cx="1225550" cy="160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Sigmoid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tanh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024" y="3328549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6636" y="760981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Leaky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2817" y="2167301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Maxout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861" y="3252577"/>
            <a:ext cx="634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024" y="177951"/>
            <a:ext cx="307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Activation</a:t>
            </a:r>
            <a:r>
              <a:rPr sz="2800" spc="-85" dirty="0"/>
              <a:t> </a:t>
            </a:r>
            <a:r>
              <a:rPr sz="2800" spc="-5" dirty="0"/>
              <a:t>functions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439199" y="1285197"/>
            <a:ext cx="1650071" cy="382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99" y="2469030"/>
            <a:ext cx="1077552" cy="34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99" y="3759092"/>
            <a:ext cx="1335474" cy="349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4840" y="1161147"/>
            <a:ext cx="1650071" cy="324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1940" y="3644452"/>
            <a:ext cx="1897671" cy="712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1940" y="2533607"/>
            <a:ext cx="2964293" cy="30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6797" y="791373"/>
            <a:ext cx="1391516" cy="106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6807" y="2048883"/>
            <a:ext cx="1391506" cy="10601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5190" y="3234913"/>
            <a:ext cx="1330038" cy="1095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6673" y="772045"/>
            <a:ext cx="1391506" cy="1085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6673" y="3235930"/>
            <a:ext cx="1391506" cy="10822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774" y="850598"/>
            <a:ext cx="3245718" cy="2223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9241" y="832750"/>
            <a:ext cx="4604940" cy="2241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1192" y="90852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5">
                <a:moveTo>
                  <a:pt x="0" y="0"/>
                </a:moveTo>
                <a:lnTo>
                  <a:pt x="0" y="224189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045" y="3253868"/>
            <a:ext cx="1021080" cy="717550"/>
          </a:xfrm>
          <a:custGeom>
            <a:avLst/>
            <a:gdLst/>
            <a:ahLst/>
            <a:cxnLst/>
            <a:rect l="l" t="t" r="r" b="b"/>
            <a:pathLst>
              <a:path w="1021079" h="717550">
                <a:moveTo>
                  <a:pt x="1020972" y="717298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5782" y="3194643"/>
            <a:ext cx="107877" cy="9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0743" y="3001743"/>
            <a:ext cx="478790" cy="981710"/>
          </a:xfrm>
          <a:custGeom>
            <a:avLst/>
            <a:gdLst/>
            <a:ahLst/>
            <a:cxnLst/>
            <a:rect l="l" t="t" r="r" b="b"/>
            <a:pathLst>
              <a:path w="478789" h="981710">
                <a:moveTo>
                  <a:pt x="478774" y="981473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3293" y="2914519"/>
            <a:ext cx="85249" cy="110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1624" y="3581322"/>
            <a:ext cx="2794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“2-layer </a:t>
            </a:r>
            <a:r>
              <a:rPr sz="1800" spc="-5" dirty="0">
                <a:latin typeface="Arial"/>
                <a:cs typeface="Arial"/>
              </a:rPr>
              <a:t>Neural Net”,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“1-hidden-layer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9922" y="3330777"/>
            <a:ext cx="5083175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12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“3-layer </a:t>
            </a:r>
            <a:r>
              <a:rPr sz="1800" spc="-5" dirty="0">
                <a:latin typeface="Arial"/>
                <a:cs typeface="Arial"/>
              </a:rPr>
              <a:t>Neural Net”,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230124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“2-hidden-layer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Net”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Arial"/>
                <a:cs typeface="Arial"/>
              </a:rPr>
              <a:t>“Fully-connected”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4724" y="135000"/>
            <a:ext cx="4860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Neural networks:</a:t>
            </a:r>
            <a:r>
              <a:rPr sz="2800" spc="-90" dirty="0"/>
              <a:t> </a:t>
            </a:r>
            <a:r>
              <a:rPr sz="2800" spc="-5" dirty="0"/>
              <a:t>Architectures</a:t>
            </a:r>
            <a:endParaRPr sz="2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749" y="1434822"/>
            <a:ext cx="7806634" cy="169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5298" y="3394023"/>
            <a:ext cx="545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efficiently evaluate an entire layer of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neurons.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Lecture </a:t>
            </a:r>
            <a:r>
              <a:rPr dirty="0"/>
              <a:t>4 -</a:t>
            </a:r>
            <a:r>
              <a:rPr spc="-215" dirty="0"/>
              <a:t> </a:t>
            </a: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136016"/>
            <a:ext cx="8032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Example </a:t>
            </a:r>
            <a:r>
              <a:rPr sz="2600" spc="-5" dirty="0"/>
              <a:t>feed-forward </a:t>
            </a:r>
            <a:r>
              <a:rPr sz="2600" dirty="0"/>
              <a:t>computation </a:t>
            </a:r>
            <a:r>
              <a:rPr sz="2600" spc="-5" dirty="0"/>
              <a:t>of </a:t>
            </a:r>
            <a:r>
              <a:rPr sz="2600" dirty="0"/>
              <a:t>a </a:t>
            </a:r>
            <a:r>
              <a:rPr sz="2600" spc="-5" dirty="0"/>
              <a:t>neural</a:t>
            </a:r>
            <a:r>
              <a:rPr sz="2600" spc="-95" dirty="0"/>
              <a:t> </a:t>
            </a:r>
            <a:r>
              <a:rPr sz="2600" spc="-5" dirty="0"/>
              <a:t>network</a:t>
            </a:r>
            <a:endParaRPr sz="2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2921" y="573226"/>
            <a:ext cx="4604940" cy="2241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4147" y="3005568"/>
            <a:ext cx="6743686" cy="130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136016"/>
            <a:ext cx="8032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Example </a:t>
            </a:r>
            <a:r>
              <a:rPr sz="2600" spc="-5" dirty="0"/>
              <a:t>feed-forward </a:t>
            </a:r>
            <a:r>
              <a:rPr sz="2600" dirty="0"/>
              <a:t>computation </a:t>
            </a:r>
            <a:r>
              <a:rPr sz="2600" spc="-5" dirty="0"/>
              <a:t>of </a:t>
            </a:r>
            <a:r>
              <a:rPr sz="2600" dirty="0"/>
              <a:t>a </a:t>
            </a:r>
            <a:r>
              <a:rPr sz="2600" spc="-5" dirty="0"/>
              <a:t>neural</a:t>
            </a:r>
            <a:r>
              <a:rPr sz="2600" spc="-95" dirty="0"/>
              <a:t> </a:t>
            </a:r>
            <a:r>
              <a:rPr sz="2600" spc="-5" dirty="0"/>
              <a:t>network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5105644" y="4555117"/>
            <a:ext cx="1419860" cy="4191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4 -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7" baseline="3395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700" baseline="33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5593" y="483134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98" y="175485"/>
            <a:ext cx="1759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Summary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644" y="4555117"/>
            <a:ext cx="1419860" cy="4191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4 -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7" baseline="3395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700" baseline="33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April 12,</a:t>
            </a:r>
            <a:r>
              <a:rPr spc="-90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5593" y="483134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indent="-329565">
              <a:lnSpc>
                <a:spcPts val="2865"/>
              </a:lnSpc>
              <a:spcBef>
                <a:spcPts val="100"/>
              </a:spcBef>
              <a:buChar char="-"/>
              <a:tabLst>
                <a:tab pos="466725" algn="l"/>
                <a:tab pos="467359" algn="l"/>
              </a:tabLst>
            </a:pPr>
            <a:r>
              <a:rPr spc="-5" dirty="0"/>
              <a:t>We arrange neurons into fully-connected</a:t>
            </a:r>
            <a:r>
              <a:rPr spc="-40" dirty="0"/>
              <a:t> </a:t>
            </a:r>
            <a:r>
              <a:rPr spc="-5" dirty="0"/>
              <a:t>layers</a:t>
            </a:r>
          </a:p>
          <a:p>
            <a:pPr marL="466725" marR="5080" indent="-329565">
              <a:lnSpc>
                <a:spcPts val="2850"/>
              </a:lnSpc>
              <a:spcBef>
                <a:spcPts val="105"/>
              </a:spcBef>
              <a:buChar char="-"/>
              <a:tabLst>
                <a:tab pos="466725" algn="l"/>
                <a:tab pos="467359" algn="l"/>
              </a:tabLst>
            </a:pPr>
            <a:r>
              <a:rPr spc="-5" dirty="0"/>
              <a:t>The abstraction of </a:t>
            </a:r>
            <a:r>
              <a:rPr dirty="0"/>
              <a:t>a </a:t>
            </a:r>
            <a:r>
              <a:rPr b="1" spc="-5" dirty="0">
                <a:latin typeface="Arial"/>
                <a:cs typeface="Arial"/>
              </a:rPr>
              <a:t>layer </a:t>
            </a:r>
            <a:r>
              <a:rPr spc="-5" dirty="0"/>
              <a:t>has the nice property that it  allows us to use efficient </a:t>
            </a:r>
            <a:r>
              <a:rPr dirty="0"/>
              <a:t>vectorized code (e.g. matrix  multiplies)</a:t>
            </a:r>
          </a:p>
          <a:p>
            <a:pPr marL="466725" indent="-329565">
              <a:lnSpc>
                <a:spcPts val="2745"/>
              </a:lnSpc>
              <a:buChar char="-"/>
              <a:tabLst>
                <a:tab pos="466725" algn="l"/>
                <a:tab pos="467359" algn="l"/>
              </a:tabLst>
            </a:pPr>
            <a:r>
              <a:rPr spc="-5" dirty="0"/>
              <a:t>Neural networks are not </a:t>
            </a:r>
            <a:r>
              <a:rPr dirty="0"/>
              <a:t>really</a:t>
            </a:r>
            <a:r>
              <a:rPr spc="5" dirty="0"/>
              <a:t> </a:t>
            </a:r>
            <a:r>
              <a:rPr i="1" spc="-5" dirty="0">
                <a:latin typeface="Arial"/>
                <a:cs typeface="Arial"/>
              </a:rPr>
              <a:t>neural</a:t>
            </a:r>
          </a:p>
          <a:p>
            <a:pPr marL="137160">
              <a:lnSpc>
                <a:spcPts val="2865"/>
              </a:lnSpc>
              <a:tabLst>
                <a:tab pos="466725" algn="l"/>
              </a:tabLst>
            </a:pPr>
            <a:r>
              <a:rPr i="1" dirty="0">
                <a:latin typeface="Arial"/>
                <a:cs typeface="Arial"/>
              </a:rPr>
              <a:t>-	</a:t>
            </a:r>
            <a:r>
              <a:rPr spc="-5" dirty="0"/>
              <a:t>Next time: Convolutional Neural</a:t>
            </a:r>
            <a:r>
              <a:rPr spc="-25" dirty="0"/>
              <a:t> </a:t>
            </a:r>
            <a:r>
              <a:rPr spc="-5" dirty="0"/>
              <a:t>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3340</Words>
  <Application>Microsoft Office PowerPoint</Application>
  <PresentationFormat>On-screen Show (16:9)</PresentationFormat>
  <Paragraphs>662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Light</vt:lpstr>
      <vt:lpstr>Times New Roman</vt:lpstr>
      <vt:lpstr>Office Theme</vt:lpstr>
      <vt:lpstr>Office 佈景主題</vt:lpstr>
      <vt:lpstr>方程式</vt:lpstr>
      <vt:lpstr>CPSC 4430/5440: Machine Learning  Lesson D01: Backward Propagation of Computational Graph</vt:lpstr>
      <vt:lpstr>Where we are...</vt:lpstr>
      <vt:lpstr>Optimization</vt:lpstr>
      <vt:lpstr>Gradient descent</vt:lpstr>
      <vt:lpstr>Computational graphs</vt:lpstr>
      <vt:lpstr>Review: Chain Rule</vt:lpstr>
      <vt:lpstr>Backpropagation: a simple example</vt:lpstr>
      <vt:lpstr>Backpropagation: a simple example</vt:lpstr>
      <vt:lpstr>PowerPoint Presentation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In class practice</vt:lpstr>
      <vt:lpstr>In classroom Practice: e = (a+b) * (b+1) </vt:lpstr>
      <vt:lpstr>Backpropagation: a simple example</vt:lpstr>
      <vt:lpstr>PowerPoint Presentation</vt:lpstr>
      <vt:lpstr>f</vt:lpstr>
      <vt:lpstr>f</vt:lpstr>
      <vt:lpstr>f</vt:lpstr>
      <vt:lpstr>f</vt:lpstr>
      <vt:lpstr>f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Computational graph representation may not  be unique. Choose one where local gradients  at each node can be easily expressed!</vt:lpstr>
      <vt:lpstr>Computational graph representation may not  be unique. Choose one where local gradients  at each node can be easily expressed!</vt:lpstr>
      <vt:lpstr>PowerPoint Presentation</vt:lpstr>
      <vt:lpstr>PowerPoint Presentation</vt:lpstr>
      <vt:lpstr>Patterns in backward flow</vt:lpstr>
      <vt:lpstr>Patterns in backward flow</vt:lpstr>
      <vt:lpstr>PowerPoint Presentation</vt:lpstr>
      <vt:lpstr>PowerPoint Presentation</vt:lpstr>
      <vt:lpstr>PowerPoint Presentation</vt:lpstr>
      <vt:lpstr>Vectorized operations</vt:lpstr>
      <vt:lpstr>Vectorized operations</vt:lpstr>
      <vt:lpstr>Vectorized operations</vt:lpstr>
      <vt:lpstr>Vectorized operations</vt:lpstr>
      <vt:lpstr>Vectorized operations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In discussion section: A matrix example...</vt:lpstr>
      <vt:lpstr>PowerPoint Presentation</vt:lpstr>
      <vt:lpstr>Modularized implementation: forward / backward API</vt:lpstr>
      <vt:lpstr>Example: Caffe layers</vt:lpstr>
      <vt:lpstr>PowerPoint Presentation</vt:lpstr>
      <vt:lpstr>In Assignment 1: Writing SVM / Softmax</vt:lpstr>
      <vt:lpstr>Summary so far...</vt:lpstr>
      <vt:lpstr>Next: Neural Networks</vt:lpstr>
      <vt:lpstr>PowerPoint Presentation</vt:lpstr>
      <vt:lpstr>PowerPoint Presentation</vt:lpstr>
      <vt:lpstr>Neural networks: without the brain stuff (Before) Linear score function:  (Now) 2-layer Neural Network</vt:lpstr>
      <vt:lpstr>Neural networks: without the brain stuff (Before) Linear score function:  (Now) 2-layer Neural Network</vt:lpstr>
      <vt:lpstr>Neural networks: without the brain stuff</vt:lpstr>
      <vt:lpstr>Full implementation of training a 2-layer Neural Network needs ~20 lines:</vt:lpstr>
      <vt:lpstr>In HW: Writing a 2-layer net</vt:lpstr>
      <vt:lpstr>PowerPoint Presentation</vt:lpstr>
      <vt:lpstr>Impulses carried toward cell body</vt:lpstr>
      <vt:lpstr>Impulses carried toward cell body</vt:lpstr>
      <vt:lpstr>PowerPoint Presentation</vt:lpstr>
      <vt:lpstr>Impulses carried toward cell body</vt:lpstr>
      <vt:lpstr>Be very careful with your brain analogies!</vt:lpstr>
      <vt:lpstr>Activation functions</vt:lpstr>
      <vt:lpstr>Neural networks: Architectures</vt:lpstr>
      <vt:lpstr>Example feed-forward computation of a neural network</vt:lpstr>
      <vt:lpstr>Example feed-forward computation of a neural network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</dc:creator>
  <cp:lastModifiedBy>yu liang</cp:lastModifiedBy>
  <cp:revision>10</cp:revision>
  <dcterms:created xsi:type="dcterms:W3CDTF">2018-12-22T19:41:29Z</dcterms:created>
  <dcterms:modified xsi:type="dcterms:W3CDTF">2020-02-26T18:12:50Z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2018-12-22T00:00:00Z</vt:filetime>
  </property>
</Properties>
</file>