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13" r:id="rId3"/>
    <p:sldId id="322" r:id="rId4"/>
    <p:sldId id="320" r:id="rId5"/>
    <p:sldId id="271" r:id="rId6"/>
    <p:sldId id="272" r:id="rId7"/>
    <p:sldId id="273" r:id="rId8"/>
    <p:sldId id="274" r:id="rId9"/>
    <p:sldId id="275" r:id="rId10"/>
    <p:sldId id="318" r:id="rId11"/>
    <p:sldId id="319" r:id="rId12"/>
    <p:sldId id="310" r:id="rId13"/>
    <p:sldId id="311" r:id="rId14"/>
    <p:sldId id="312" r:id="rId15"/>
    <p:sldId id="323" r:id="rId16"/>
    <p:sldId id="278" r:id="rId17"/>
    <p:sldId id="279" r:id="rId18"/>
    <p:sldId id="280" r:id="rId19"/>
    <p:sldId id="281" r:id="rId20"/>
    <p:sldId id="321" r:id="rId21"/>
    <p:sldId id="324" r:id="rId22"/>
    <p:sldId id="286" r:id="rId23"/>
    <p:sldId id="287" r:id="rId24"/>
    <p:sldId id="326" r:id="rId25"/>
    <p:sldId id="327" r:id="rId26"/>
    <p:sldId id="299" r:id="rId27"/>
    <p:sldId id="300" r:id="rId28"/>
    <p:sldId id="32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158" autoAdjust="0"/>
    <p:restoredTop sz="54344" autoAdjust="0"/>
  </p:normalViewPr>
  <p:slideViewPr>
    <p:cSldViewPr snapToGrid="0">
      <p:cViewPr varScale="1">
        <p:scale>
          <a:sx n="53" d="100"/>
          <a:sy n="53" d="100"/>
        </p:scale>
        <p:origin x="17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65E4005-B1AF-4700-B55B-FBF77F5968A3}" type="presOf" srcId="{7ABBEAF7-C373-4176-BC82-DCCB6D5E3E26}" destId="{A491758C-84A6-4A4D-888E-93118B4129B4}"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2D33CF3D-783C-4879-AC93-97C5191F9CA8}" type="presOf" srcId="{D60C5607-81DE-4CC8-91B3-C56E5666A49F}" destId="{75576B2E-DB43-49F5-8A31-D5CBF5F78EEC}"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2020/2/26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George_Cybenko" TargetMode="External"/><Relationship Id="rId3" Type="http://schemas.openxmlformats.org/officeDocument/2006/relationships/hyperlink" Target="http://www.nature.com/nature/journal/v323/n6088/pdf/323533a0.pdf" TargetMode="External"/><Relationship Id="rId7" Type="http://schemas.openxmlformats.org/officeDocument/2006/relationships/hyperlink" Target="https://en.wikipedia.org/wiki/Theore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11" Type="http://schemas.openxmlformats.org/officeDocument/2006/relationships/hyperlink" Target="https://en.wikipedia.org/wiki/IEEE" TargetMode="External"/><Relationship Id="rId5" Type="http://schemas.openxmlformats.org/officeDocument/2006/relationships/hyperlink" Target="http://www.cs.toronto.edu/~hinton/" TargetMode="External"/><Relationship Id="rId10" Type="http://schemas.openxmlformats.org/officeDocument/2006/relationships/hyperlink" Target="https://en.wikipedia.org/wiki/Dartmouth_College" TargetMode="External"/><Relationship Id="rId4" Type="http://schemas.openxmlformats.org/officeDocument/2006/relationships/hyperlink" Target="http://en.wikipedia.org/wiki/David_Rumelhart" TargetMode="External"/><Relationship Id="rId9" Type="http://schemas.openxmlformats.org/officeDocument/2006/relationships/hyperlink" Target="https://en.wikipedia.org/wiki/Sigmoid_fun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DeepMind</a:t>
            </a:r>
          </a:p>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13</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14</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15</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18</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21</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2000" b="0" i="0" u="none" strike="noStrike" kern="1200" dirty="0">
                <a:solidFill>
                  <a:schemeClr val="tx1"/>
                </a:solidFill>
                <a:effectLst/>
                <a:latin typeface="+mn-lt"/>
                <a:ea typeface="+mn-ea"/>
                <a:cs typeface="+mn-cs"/>
                <a:hlinkClick r:id="rId3"/>
              </a:rPr>
              <a:t>famous 1986 paper</a:t>
            </a:r>
            <a:r>
              <a:rPr lang="en-US" altLang="zh-TW" sz="2000" b="0" i="0" kern="1200" dirty="0">
                <a:solidFill>
                  <a:schemeClr val="tx1"/>
                </a:solidFill>
                <a:effectLst/>
                <a:latin typeface="+mn-lt"/>
                <a:ea typeface="+mn-ea"/>
                <a:cs typeface="+mn-cs"/>
              </a:rPr>
              <a:t> by </a:t>
            </a:r>
            <a:r>
              <a:rPr lang="en-US" altLang="zh-TW" sz="2000" b="0" i="0" u="none" strike="noStrike" kern="1200" dirty="0">
                <a:solidFill>
                  <a:schemeClr val="tx1"/>
                </a:solidFill>
                <a:effectLst/>
                <a:latin typeface="+mn-lt"/>
                <a:ea typeface="+mn-ea"/>
                <a:cs typeface="+mn-cs"/>
                <a:hlinkClick r:id="rId4"/>
              </a:rPr>
              <a:t>David </a:t>
            </a:r>
            <a:r>
              <a:rPr lang="en-US" altLang="zh-TW" sz="2000" b="0" i="0" u="none" strike="noStrike" kern="1200" dirty="0" err="1">
                <a:solidFill>
                  <a:schemeClr val="tx1"/>
                </a:solidFill>
                <a:effectLst/>
                <a:latin typeface="+mn-lt"/>
                <a:ea typeface="+mn-ea"/>
                <a:cs typeface="+mn-cs"/>
                <a:hlinkClick r:id="rId4"/>
              </a:rPr>
              <a:t>Rumelhart</a:t>
            </a:r>
            <a:r>
              <a:rPr lang="en-US" altLang="zh-TW" sz="2000" b="0" i="0" kern="1200" dirty="0">
                <a:solidFill>
                  <a:schemeClr val="tx1"/>
                </a:solidFill>
                <a:effectLst/>
                <a:latin typeface="+mn-lt"/>
                <a:ea typeface="+mn-ea"/>
                <a:cs typeface="+mn-cs"/>
              </a:rPr>
              <a:t>, </a:t>
            </a:r>
            <a:r>
              <a:rPr lang="en-US" altLang="zh-TW" sz="2000" b="0" i="0" u="none" strike="noStrike" kern="1200" dirty="0">
                <a:solidFill>
                  <a:schemeClr val="tx1"/>
                </a:solidFill>
                <a:effectLst/>
                <a:latin typeface="+mn-lt"/>
                <a:ea typeface="+mn-ea"/>
                <a:cs typeface="+mn-cs"/>
                <a:hlinkClick r:id="rId5"/>
              </a:rPr>
              <a:t>Geoffrey Hinton</a:t>
            </a:r>
            <a:r>
              <a:rPr lang="en-US" altLang="zh-TW" sz="2000" b="0" i="0" kern="1200" dirty="0">
                <a:solidFill>
                  <a:schemeClr val="tx1"/>
                </a:solidFill>
                <a:effectLst/>
                <a:latin typeface="+mn-lt"/>
                <a:ea typeface="+mn-ea"/>
                <a:cs typeface="+mn-cs"/>
              </a:rPr>
              <a:t>, and </a:t>
            </a:r>
            <a:r>
              <a:rPr lang="en-US" altLang="zh-TW" sz="2000" b="0" i="0" u="none" strike="noStrike" kern="1200" dirty="0">
                <a:solidFill>
                  <a:schemeClr val="tx1"/>
                </a:solidFill>
                <a:effectLst/>
                <a:latin typeface="+mn-lt"/>
                <a:ea typeface="+mn-ea"/>
                <a:cs typeface="+mn-cs"/>
                <a:hlinkClick r:id="rId6"/>
              </a:rPr>
              <a:t>Ronald Williams</a:t>
            </a:r>
            <a:r>
              <a:rPr lang="en-US" altLang="zh-TW" sz="2000" b="0" i="0" kern="1200" dirty="0">
                <a:solidFill>
                  <a:schemeClr val="tx1"/>
                </a:solidFill>
                <a:effectLst/>
                <a:latin typeface="+mn-lt"/>
                <a:ea typeface="+mn-ea"/>
                <a:cs typeface="+mn-cs"/>
              </a:rPr>
              <a:t>.</a:t>
            </a:r>
          </a:p>
          <a:p>
            <a:endParaRPr lang="en-US" altLang="zh-TW" sz="2000" dirty="0"/>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1200" b="0" i="0" kern="1200" dirty="0">
                <a:solidFill>
                  <a:schemeClr val="tx1"/>
                </a:solidFill>
                <a:effectLst/>
                <a:latin typeface="+mn-lt"/>
                <a:ea typeface="+mn-ea"/>
                <a:cs typeface="+mn-cs"/>
              </a:rPr>
              <a:t>One of the first versions of the </a:t>
            </a:r>
            <a:r>
              <a:rPr lang="en-US" altLang="zh-TW" sz="1200" b="0" i="0" u="none" strike="noStrike" kern="1200" dirty="0">
                <a:solidFill>
                  <a:schemeClr val="tx1"/>
                </a:solidFill>
                <a:effectLst/>
                <a:latin typeface="+mn-lt"/>
                <a:ea typeface="+mn-ea"/>
                <a:cs typeface="+mn-cs"/>
                <a:hlinkClick r:id="rId7" tooltip="Theorem"/>
              </a:rPr>
              <a:t>theorem</a:t>
            </a:r>
            <a:r>
              <a:rPr lang="en-US" altLang="zh-TW" sz="1200" b="0" i="0" kern="1200" dirty="0">
                <a:solidFill>
                  <a:schemeClr val="tx1"/>
                </a:solidFill>
                <a:effectLst/>
                <a:latin typeface="+mn-lt"/>
                <a:ea typeface="+mn-ea"/>
                <a:cs typeface="+mn-cs"/>
              </a:rPr>
              <a:t> was proved by </a:t>
            </a:r>
            <a:r>
              <a:rPr lang="en-US" altLang="zh-TW" sz="1200" b="0" i="0" u="none" strike="noStrike" kern="1200" dirty="0">
                <a:solidFill>
                  <a:schemeClr val="tx1"/>
                </a:solidFill>
                <a:effectLst/>
                <a:latin typeface="+mn-lt"/>
                <a:ea typeface="+mn-ea"/>
                <a:cs typeface="+mn-cs"/>
                <a:hlinkClick r:id="rId8" tooltip="George Cybenko"/>
              </a:rPr>
              <a:t>George </a:t>
            </a:r>
            <a:r>
              <a:rPr lang="en-US" altLang="zh-TW" sz="1200" b="0" i="0" u="none" strike="noStrike" kern="1200" dirty="0" err="1">
                <a:solidFill>
                  <a:schemeClr val="tx1"/>
                </a:solidFill>
                <a:effectLst/>
                <a:latin typeface="+mn-lt"/>
                <a:ea typeface="+mn-ea"/>
                <a:cs typeface="+mn-cs"/>
                <a:hlinkClick r:id="rId8" tooltip="George Cybenko"/>
              </a:rPr>
              <a:t>Cybenko</a:t>
            </a:r>
            <a:r>
              <a:rPr lang="en-US" altLang="zh-TW" sz="1200" b="0" i="0" kern="1200" dirty="0">
                <a:solidFill>
                  <a:schemeClr val="tx1"/>
                </a:solidFill>
                <a:effectLst/>
                <a:latin typeface="+mn-lt"/>
                <a:ea typeface="+mn-ea"/>
                <a:cs typeface="+mn-cs"/>
              </a:rPr>
              <a:t> in 1989 for </a:t>
            </a:r>
            <a:r>
              <a:rPr lang="en-US" altLang="zh-TW" sz="1200" b="0" i="0" u="none" strike="noStrike" kern="1200" dirty="0">
                <a:solidFill>
                  <a:schemeClr val="tx1"/>
                </a:solidFill>
                <a:effectLst/>
                <a:latin typeface="+mn-lt"/>
                <a:ea typeface="+mn-ea"/>
                <a:cs typeface="+mn-cs"/>
                <a:hlinkClick r:id="rId9" tooltip="Sigmoid function"/>
              </a:rPr>
              <a:t>sigmoid</a:t>
            </a:r>
            <a:r>
              <a:rPr lang="en-US" altLang="zh-TW" sz="1200" b="0" i="0" kern="1200" dirty="0">
                <a:solidFill>
                  <a:schemeClr val="tx1"/>
                </a:solidFill>
                <a:effectLst/>
                <a:latin typeface="+mn-lt"/>
                <a:ea typeface="+mn-ea"/>
                <a:cs typeface="+mn-cs"/>
              </a:rPr>
              <a:t> activation functions</a:t>
            </a:r>
          </a:p>
          <a:p>
            <a:r>
              <a:rPr lang="en-US" altLang="zh-TW" sz="1200" b="0" i="0" kern="1200" dirty="0">
                <a:solidFill>
                  <a:schemeClr val="tx1"/>
                </a:solidFill>
                <a:effectLst/>
                <a:latin typeface="+mn-lt"/>
                <a:ea typeface="+mn-ea"/>
                <a:cs typeface="+mn-cs"/>
              </a:rPr>
              <a:t>1989: http://deeplearning.cs.cmu.edu/notes/Sonia_Hornik.pdf</a:t>
            </a:r>
          </a:p>
          <a:p>
            <a:r>
              <a:rPr lang="en-US" altLang="zh-TW" sz="1200" b="1" i="0" kern="1200" dirty="0">
                <a:solidFill>
                  <a:schemeClr val="tx1"/>
                </a:solidFill>
                <a:effectLst/>
                <a:latin typeface="+mn-lt"/>
                <a:ea typeface="+mn-ea"/>
                <a:cs typeface="+mn-cs"/>
              </a:rPr>
              <a:t>George </a:t>
            </a:r>
            <a:r>
              <a:rPr lang="en-US" altLang="zh-TW" sz="1200" b="1" i="0" kern="1200" dirty="0" err="1">
                <a:solidFill>
                  <a:schemeClr val="tx1"/>
                </a:solidFill>
                <a:effectLst/>
                <a:latin typeface="+mn-lt"/>
                <a:ea typeface="+mn-ea"/>
                <a:cs typeface="+mn-cs"/>
              </a:rPr>
              <a:t>Cybenko</a:t>
            </a:r>
            <a:r>
              <a:rPr lang="en-US" altLang="zh-TW" sz="1200" b="0" i="0" kern="1200" dirty="0">
                <a:solidFill>
                  <a:schemeClr val="tx1"/>
                </a:solidFill>
                <a:effectLst/>
                <a:latin typeface="+mn-lt"/>
                <a:ea typeface="+mn-ea"/>
                <a:cs typeface="+mn-cs"/>
              </a:rPr>
              <a:t> is the Dorothy and Walter Gramm Professor of Engineering at </a:t>
            </a:r>
            <a:r>
              <a:rPr lang="en-US" altLang="zh-TW" sz="1200" b="0" i="0" u="none" strike="noStrike" kern="1200" dirty="0">
                <a:solidFill>
                  <a:schemeClr val="tx1"/>
                </a:solidFill>
                <a:effectLst/>
                <a:latin typeface="+mn-lt"/>
                <a:ea typeface="+mn-ea"/>
                <a:cs typeface="+mn-cs"/>
                <a:hlinkClick r:id="rId10" tooltip="Dartmouth College"/>
              </a:rPr>
              <a:t>Dartmouth</a:t>
            </a:r>
            <a:r>
              <a:rPr lang="en-US" altLang="zh-TW" sz="1200" b="0" i="0" kern="1200" dirty="0">
                <a:solidFill>
                  <a:schemeClr val="tx1"/>
                </a:solidFill>
                <a:effectLst/>
                <a:latin typeface="+mn-lt"/>
                <a:ea typeface="+mn-ea"/>
                <a:cs typeface="+mn-cs"/>
              </a:rPr>
              <a:t> and a fellow of the </a:t>
            </a:r>
            <a:r>
              <a:rPr lang="en-US" altLang="zh-TW" sz="1200" b="0" i="0" u="none" strike="noStrike" kern="1200" dirty="0">
                <a:solidFill>
                  <a:schemeClr val="tx1"/>
                </a:solidFill>
                <a:effectLst/>
                <a:latin typeface="+mn-lt"/>
                <a:ea typeface="+mn-ea"/>
                <a:cs typeface="+mn-cs"/>
                <a:hlinkClick r:id="rId11" tooltip="IEEE"/>
              </a:rPr>
              <a:t>IEEE</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95374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9</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11</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2020/2/26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2020/2/26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1.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26.png"/><Relationship Id="rId5" Type="http://schemas.openxmlformats.org/officeDocument/2006/relationships/oleObject" Target="../embeddings/oleObject26.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2.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34.png"/><Relationship Id="rId5" Type="http://schemas.openxmlformats.org/officeDocument/2006/relationships/image" Target="../media/image11.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5.bin"/><Relationship Id="rId9" Type="http://schemas.openxmlformats.org/officeDocument/2006/relationships/image" Target="../media/image24.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2.png"/><Relationship Id="rId18"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860.png"/><Relationship Id="rId12" Type="http://schemas.openxmlformats.org/officeDocument/2006/relationships/image" Target="../media/image49.png"/><Relationship Id="rId17" Type="http://schemas.openxmlformats.org/officeDocument/2006/relationships/image" Target="../media/image59.png"/><Relationship Id="rId2" Type="http://schemas.openxmlformats.org/officeDocument/2006/relationships/notesSlide" Target="../notesSlides/notesSlide18.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7.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46.png"/><Relationship Id="rId19" Type="http://schemas.openxmlformats.org/officeDocument/2006/relationships/image" Target="../media/image30.png"/><Relationship Id="rId4" Type="http://schemas.openxmlformats.org/officeDocument/2006/relationships/image" Target="../media/image47.png"/><Relationship Id="rId9" Type="http://schemas.openxmlformats.org/officeDocument/2006/relationships/image" Target="../media/image44.png"/><Relationship Id="rId1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5.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72.png"/><Relationship Id="rId9" Type="http://schemas.openxmlformats.org/officeDocument/2006/relationships/image" Target="../media/image69.png"/></Relationships>
</file>

<file path=ppt/slides/_rels/slide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6.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sz="3600" dirty="0"/>
              <a:t>CPSC 4430/5440: Machine Learning</a:t>
            </a:r>
            <a:br>
              <a:rPr lang="en-US" altLang="zh-TW" dirty="0"/>
            </a:br>
            <a:br>
              <a:rPr lang="en-US" altLang="zh-TW" dirty="0"/>
            </a:br>
            <a:r>
              <a:rPr lang="en-US" altLang="zh-TW" dirty="0"/>
              <a:t>Lesson D02(a) : Architecture of MLP</a:t>
            </a:r>
            <a:endParaRPr lang="zh-TW" altLang="en-US" dirty="0"/>
          </a:p>
        </p:txBody>
      </p:sp>
      <p:sp>
        <p:nvSpPr>
          <p:cNvPr id="3" name="副標題 2"/>
          <p:cNvSpPr>
            <a:spLocks noGrp="1"/>
          </p:cNvSpPr>
          <p:nvPr>
            <p:ph type="subTitle" idx="1"/>
          </p:nvPr>
        </p:nvSpPr>
        <p:spPr>
          <a:xfrm>
            <a:off x="1143000" y="4320496"/>
            <a:ext cx="6858000" cy="1655762"/>
          </a:xfrm>
        </p:spPr>
        <p:txBody>
          <a:bodyPr>
            <a:normAutofit/>
          </a:bodyPr>
          <a:lstStyle/>
          <a:p>
            <a:r>
              <a:rPr lang="en-US" altLang="zh-TW" sz="3600" dirty="0"/>
              <a:t>Derived from Hung-</a:t>
            </a:r>
            <a:r>
              <a:rPr lang="en-US" altLang="zh-TW" sz="3600" dirty="0" err="1"/>
              <a:t>yi</a:t>
            </a:r>
            <a:r>
              <a:rPr lang="en-US" altLang="zh-TW" sz="3600" dirty="0"/>
              <a:t> Lee</a:t>
            </a:r>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pic>
        <p:nvPicPr>
          <p:cNvPr id="10" name="圖片 9"/>
          <p:cNvPicPr>
            <a:picLocks noChangeAspect="1"/>
          </p:cNvPicPr>
          <p:nvPr/>
        </p:nvPicPr>
        <p:blipFill>
          <a:blip r:embed="rId7"/>
          <a:stretch>
            <a:fillRect/>
          </a:stretch>
        </p:blipFill>
        <p:spPr>
          <a:xfrm>
            <a:off x="7678877" y="1640939"/>
            <a:ext cx="840310" cy="42768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603788" y="117927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19" name="文字方塊 18"/>
          <p:cNvSpPr txBox="1"/>
          <p:nvPr/>
        </p:nvSpPr>
        <p:spPr>
          <a:xfrm>
            <a:off x="7458824" y="5943292"/>
            <a:ext cx="1157567" cy="830997"/>
          </a:xfrm>
          <a:prstGeom prst="rect">
            <a:avLst/>
          </a:prstGeom>
          <a:noFill/>
        </p:spPr>
        <p:txBody>
          <a:bodyPr wrap="square" rtlCol="0">
            <a:spAutoFit/>
          </a:bodyPr>
          <a:lstStyle/>
          <a:p>
            <a:pPr algn="ctr"/>
            <a:r>
              <a:rPr lang="en-US" altLang="zh-TW" sz="2400" dirty="0"/>
              <a:t>Taipei</a:t>
            </a:r>
          </a:p>
          <a:p>
            <a:pPr algn="ctr"/>
            <a:r>
              <a:rPr lang="en-US" altLang="zh-TW" sz="2400" dirty="0"/>
              <a:t>101</a:t>
            </a:r>
            <a:endParaRPr lang="zh-TW" altLang="en-US" sz="2400" dirty="0"/>
          </a:p>
        </p:txBody>
      </p:sp>
      <p:sp>
        <p:nvSpPr>
          <p:cNvPr id="20" name="文字方塊 19"/>
          <p:cNvSpPr txBox="1"/>
          <p:nvPr/>
        </p:nvSpPr>
        <p:spPr>
          <a:xfrm>
            <a:off x="7182194" y="115359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101 layers</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458508"/>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440761"/>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27715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129949"/>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596465"/>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1743667"/>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34680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34935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34616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14532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14787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14468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3722251"/>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109122"/>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109122"/>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582803"/>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1673578"/>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a:cxnSpLocks/>
          </p:cNvCxnSpPr>
          <p:nvPr/>
        </p:nvCxnSpPr>
        <p:spPr>
          <a:xfrm flipH="1" flipV="1">
            <a:off x="4195383" y="1672462"/>
            <a:ext cx="1799017" cy="910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cxnSpLocks/>
          </p:cNvCxnSpPr>
          <p:nvPr/>
        </p:nvCxnSpPr>
        <p:spPr>
          <a:xfrm flipH="1">
            <a:off x="4218525" y="3392377"/>
            <a:ext cx="1752733" cy="7211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2733" y="4207262"/>
            <a:ext cx="3692935" cy="923330"/>
          </a:xfrm>
          <a:prstGeom prst="rect">
            <a:avLst/>
          </a:prstGeom>
        </p:spPr>
        <p:txBody>
          <a:bodyPr wrap="square">
            <a:spAutoFit/>
          </a:bodyPr>
          <a:lstStyle/>
          <a:p>
            <a:r>
              <a:rPr lang="en-US" altLang="zh-TW" dirty="0"/>
              <a:t>Ref: </a:t>
            </a:r>
            <a:r>
              <a:rPr lang="zh-TW" altLang="en-US" dirty="0"/>
              <a:t>https://www.youtube.com/watch?v=dxB6299gpvI</a:t>
            </a:r>
          </a:p>
        </p:txBody>
      </p: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366"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367"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416"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417"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418"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440"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441"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442"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br>
              <a:rPr lang="en-US" altLang="zh-TW" dirty="0"/>
            </a:br>
            <a:r>
              <a:rPr lang="en-US" altLang="zh-TW" dirty="0"/>
              <a:t>as Multi-Class Classifier</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1688234903"/>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497"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243685373"/>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498"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788226925"/>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499"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430830592"/>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500"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272"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273"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274"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296"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297"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298"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320"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321"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322"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17639" y="6206460"/>
            <a:ext cx="7125649"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 2016/Jeff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497"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498"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499"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80646" y="5606623"/>
            <a:ext cx="457177" cy="671513"/>
            <a:chOff x="492930" y="3417283"/>
            <a:chExt cx="457177"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492930" y="3522206"/>
              <a:ext cx="457177" cy="461665"/>
            </a:xfrm>
            <a:prstGeom prst="rect">
              <a:avLst/>
            </a:prstGeom>
          </p:spPr>
          <p:txBody>
            <a:bodyPr wrap="none">
              <a:spAutoFit/>
            </a:bodyPr>
            <a:lstStyle/>
            <a:p>
              <a:pPr algn="ctr"/>
              <a:r>
                <a:rPr lang="en-US" altLang="zh-TW" sz="2400" dirty="0" err="1"/>
                <a:t>y</a:t>
              </a:r>
              <a:r>
                <a:rPr lang="en-US" altLang="zh-TW" sz="2400" baseline="30000" dirty="0" err="1"/>
                <a:t>N</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312457" cy="369332"/>
              </a:xfrm>
              <a:prstGeom prst="rect">
                <a:avLst/>
              </a:prstGeom>
              <a:blipFill>
                <a:blip r:embed="rId6"/>
                <a:stretch>
                  <a:fillRect l="-23529" r="-9804" b="-6557"/>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63891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638910"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319062" cy="369332"/>
              </a:xfrm>
              <a:prstGeom prst="rect">
                <a:avLst/>
              </a:prstGeom>
              <a:blipFill>
                <a:blip r:embed="rId14"/>
                <a:stretch>
                  <a:fillRect l="-23077" t="-1667" r="-9615"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19062" cy="369332"/>
              </a:xfrm>
              <a:prstGeom prst="rect">
                <a:avLst/>
              </a:prstGeom>
              <a:blipFill>
                <a:blip r:embed="rId15"/>
                <a:stretch>
                  <a:fillRect l="-23077" r="-9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64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64395" cy="369332"/>
              </a:xfrm>
              <a:prstGeom prst="rect">
                <a:avLst/>
              </a:prstGeom>
              <a:blipFill>
                <a:blip r:embed="rId16"/>
                <a:stretch>
                  <a:fillRect l="-20000" r="-6667" b="-8333"/>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8"/>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9"/>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569576" y="6114432"/>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algn="ctr"/>
            <a:r>
              <a:rPr lang="en-US" altLang="zh-TW" sz="2400" dirty="0"/>
              <a:t>People image ……</a:t>
            </a:r>
            <a:endParaRPr lang="zh-TW" altLang="en-US" sz="2400" dirty="0"/>
          </a:p>
        </p:txBody>
      </p:sp>
      <p:sp>
        <p:nvSpPr>
          <p:cNvPr id="11" name="文字方塊 10"/>
          <p:cNvSpPr txBox="1"/>
          <p:nvPr/>
        </p:nvSpPr>
        <p:spPr>
          <a:xfrm>
            <a:off x="4620145" y="3361612"/>
            <a:ext cx="3733767" cy="461665"/>
          </a:xfrm>
          <a:prstGeom prst="rect">
            <a:avLst/>
          </a:prstGeom>
          <a:noFill/>
        </p:spPr>
        <p:txBody>
          <a:bodyPr wrap="square" rtlCol="0">
            <a:spAutoFit/>
          </a:bodyPr>
          <a:lstStyle/>
          <a:p>
            <a:r>
              <a:rPr lang="en-US" altLang="zh-TW" sz="2400" dirty="0"/>
              <a:t>Actually …..</a:t>
            </a:r>
            <a:endParaRPr lang="zh-TW" altLang="en-US" sz="2400" dirty="0"/>
          </a:p>
        </p:txBody>
      </p:sp>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a:off x="6199162" y="4826135"/>
            <a:ext cx="1642031" cy="1121374"/>
            <a:chOff x="7043205" y="3645629"/>
            <a:chExt cx="1642031" cy="1121374"/>
          </a:xfrm>
        </p:grpSpPr>
        <p:sp>
          <p:nvSpPr>
            <p:cNvPr id="25" name="矩形 24"/>
            <p:cNvSpPr/>
            <p:nvPr/>
          </p:nvSpPr>
          <p:spPr>
            <a:xfrm>
              <a:off x="7154858" y="3645629"/>
              <a:ext cx="1457450" cy="584775"/>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3200" b="1" dirty="0" err="1">
                  <a:solidFill>
                    <a:srgbClr val="333333"/>
                  </a:solidFill>
                  <a:latin typeface="Helvetica Neue"/>
                </a:rPr>
                <a:t>libdnn</a:t>
              </a:r>
              <a:endParaRPr lang="en-US" altLang="zh-TW" sz="3200" b="1" i="0" dirty="0">
                <a:solidFill>
                  <a:srgbClr val="333333"/>
                </a:solidFill>
                <a:effectLst/>
                <a:latin typeface="Helvetica Neue"/>
              </a:endParaRPr>
            </a:p>
          </p:txBody>
        </p:sp>
        <p:sp>
          <p:nvSpPr>
            <p:cNvPr id="26" name="文字方塊 13"/>
            <p:cNvSpPr txBox="1"/>
            <p:nvPr/>
          </p:nvSpPr>
          <p:spPr>
            <a:xfrm>
              <a:off x="7043205" y="4120672"/>
              <a:ext cx="1642031" cy="6463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dirty="0"/>
                <a:t>台大周伯威</a:t>
              </a:r>
              <a:endParaRPr lang="en-US" altLang="zh-TW" dirty="0"/>
            </a:p>
            <a:p>
              <a:pPr algn="ctr"/>
              <a:r>
                <a:rPr lang="zh-TW" altLang="en-US" dirty="0"/>
                <a:t>同學開發</a:t>
              </a:r>
            </a:p>
          </p:txBody>
        </p:sp>
      </p:grpSp>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54176" y="5808912"/>
            <a:ext cx="8399817" cy="923330"/>
          </a:xfrm>
          <a:prstGeom prst="rect">
            <a:avLst/>
          </a:prstGeom>
        </p:spPr>
        <p:txBody>
          <a:bodyPr wrap="square">
            <a:spAutoFit/>
          </a:bodyPr>
          <a:lstStyle/>
          <a:p>
            <a:pPr marL="685800" lvl="2">
              <a:spcBef>
                <a:spcPts val="1000"/>
              </a:spcBef>
            </a:pPr>
            <a:r>
              <a:rPr lang="en-US" altLang="zh-TW" dirty="0"/>
              <a:t>Ref: http://speech.ee.ntu.edu.tw/~tlkagk/courses/MLDS_2015_2/Lecture/DNN%20backprop.ecm.mp4/index.html</a:t>
            </a:r>
            <a:endParaRPr lang="zh-TW" altLang="en-US" dirty="0"/>
          </a:p>
        </p:txBody>
      </p:sp>
    </p:spTree>
    <p:extLst>
      <p:ext uri="{BB962C8B-B14F-4D97-AF65-F5344CB8AC3E}">
        <p14:creationId xmlns:p14="http://schemas.microsoft.com/office/powerpoint/2010/main" val="36545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428803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6106" y="483464"/>
            <a:ext cx="8680174" cy="5771761"/>
          </a:xfrm>
        </p:spPr>
        <p:txBody>
          <a:bodyPr>
            <a:noAutofit/>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r>
              <a:rPr lang="en-US" altLang="zh-TW" sz="2400" dirty="0">
                <a:solidFill>
                  <a:srgbClr val="0000FF"/>
                </a:solidFill>
              </a:rPr>
              <a:t>2015.2: Image recognition surpassing human-level performance </a:t>
            </a:r>
          </a:p>
          <a:p>
            <a:r>
              <a:rPr lang="en-US" altLang="zh-TW" sz="2400" dirty="0">
                <a:solidFill>
                  <a:srgbClr val="0000FF"/>
                </a:solidFill>
              </a:rPr>
              <a:t>2016.3: Alpha GO beats Lee Sedol</a:t>
            </a:r>
          </a:p>
          <a:p>
            <a:r>
              <a:rPr lang="en-US" altLang="zh-TW" sz="2400" dirty="0">
                <a:solidFill>
                  <a:srgbClr val="0000FF"/>
                </a:solidFill>
              </a:rPr>
              <a:t>2016.10: Speech recognition system as good as humans</a:t>
            </a:r>
          </a:p>
          <a:p>
            <a:pPr marL="0" indent="0">
              <a:buNone/>
            </a:pPr>
            <a:endParaRPr lang="zh-TW" altLang="en-US" sz="2400" dirty="0"/>
          </a:p>
        </p:txBody>
      </p:sp>
      <p:sp>
        <p:nvSpPr>
          <p:cNvPr id="4" name="矩形 3"/>
          <p:cNvSpPr/>
          <p:nvPr/>
        </p:nvSpPr>
        <p:spPr>
          <a:xfrm>
            <a:off x="2189376" y="0"/>
            <a:ext cx="5068888" cy="523220"/>
          </a:xfrm>
          <a:prstGeom prst="rect">
            <a:avLst/>
          </a:prstGeom>
        </p:spPr>
        <p:txBody>
          <a:bodyPr wrap="none">
            <a:spAutoFit/>
          </a:bodyPr>
          <a:lstStyle/>
          <a:p>
            <a:r>
              <a:rPr lang="en-US" altLang="zh-TW" sz="2800" b="1" i="1" u="sng" dirty="0"/>
              <a:t>Ups and downs of Deep Learning</a:t>
            </a:r>
            <a:endParaRPr lang="zh-TW" altLang="en-US" sz="2800" b="1" i="1" u="sng"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98"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99"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300"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301"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302"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303"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304"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305"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176"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7"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177"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79"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178"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206"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207"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208"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2328</Words>
  <Application>Microsoft Office PowerPoint</Application>
  <PresentationFormat>On-screen Show (4:3)</PresentationFormat>
  <Paragraphs>611</Paragraphs>
  <Slides>28</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Helvetica Neue</vt:lpstr>
      <vt:lpstr>arial</vt:lpstr>
      <vt:lpstr>arial</vt:lpstr>
      <vt:lpstr>Calibri</vt:lpstr>
      <vt:lpstr>Calibri Light</vt:lpstr>
      <vt:lpstr>Cambria Math</vt:lpstr>
      <vt:lpstr>Office 佈景主題</vt:lpstr>
      <vt:lpstr>方程式</vt:lpstr>
      <vt:lpstr>CPSC 4430/5440: Machine Learning  Lesson D02(a) : Architecture of MLP</vt:lpstr>
      <vt:lpstr>Deep learning  attracts lots of attention.</vt:lpstr>
      <vt:lpstr>PowerPoint Presentation</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Presentation</vt:lpstr>
      <vt:lpstr>PowerPoint Presentation</vt:lpstr>
      <vt:lpstr>Matrix Operation</vt:lpstr>
      <vt:lpstr>Neural Network </vt:lpstr>
      <vt:lpstr>Neural Network </vt:lpstr>
      <vt:lpstr>Output Layer  as Multi-Class Classifier</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Three Steps for Deep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yu liang</cp:lastModifiedBy>
  <cp:revision>34</cp:revision>
  <dcterms:created xsi:type="dcterms:W3CDTF">2016-10-09T14:12:16Z</dcterms:created>
  <dcterms:modified xsi:type="dcterms:W3CDTF">2020-02-26T18:14:49Z</dcterms:modified>
</cp:coreProperties>
</file>