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1" r:id="rId20"/>
    <p:sldId id="331" r:id="rId21"/>
    <p:sldId id="332" r:id="rId22"/>
    <p:sldId id="303" r:id="rId23"/>
    <p:sldId id="304" r:id="rId24"/>
    <p:sldId id="276" r:id="rId25"/>
    <p:sldId id="324" r:id="rId26"/>
    <p:sldId id="299" r:id="rId27"/>
    <p:sldId id="313" r:id="rId28"/>
    <p:sldId id="329" r:id="rId29"/>
    <p:sldId id="279" r:id="rId30"/>
    <p:sldId id="330" r:id="rId31"/>
    <p:sldId id="280" r:id="rId32"/>
    <p:sldId id="32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6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19" Type="http://schemas.openxmlformats.org/officeDocument/2006/relationships/image" Target="../media/image47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wmf"/><Relationship Id="rId21" Type="http://schemas.openxmlformats.org/officeDocument/2006/relationships/image" Target="../media/image46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20" Type="http://schemas.openxmlformats.org/officeDocument/2006/relationships/image" Target="../media/image45.wmf"/><Relationship Id="rId1" Type="http://schemas.openxmlformats.org/officeDocument/2006/relationships/image" Target="../media/image43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24" Type="http://schemas.openxmlformats.org/officeDocument/2006/relationships/image" Target="../media/image67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23" Type="http://schemas.openxmlformats.org/officeDocument/2006/relationships/image" Target="../media/image48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Relationship Id="rId22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411B9-2217-4FED-86E2-171E556093AA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A9E89-BA48-4A1A-9179-81BDDDA42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06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A network can have millions of parameters.</a:t>
            </a:r>
          </a:p>
          <a:p>
            <a:pPr lvl="1"/>
            <a:r>
              <a:rPr lang="en-US" altLang="zh-TW" dirty="0"/>
              <a:t>Backpropagation is the way to compute the gradients efficiently (not today)</a:t>
            </a:r>
          </a:p>
          <a:p>
            <a:pPr lvl="1"/>
            <a:r>
              <a:rPr lang="en-US" altLang="zh-TW" dirty="0"/>
              <a:t>Ref: http://speech.ee.ntu.edu.tw/~tlkagk/courses/MLDS_2015_2/Lecture/DNN%20backprop.ecm.mp4/index.html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What is the suitable value for </a:t>
            </a:r>
            <a:r>
              <a:rPr lang="el-GR" altLang="zh-TW" sz="1200" dirty="0"/>
              <a:t>η</a:t>
            </a:r>
            <a:r>
              <a:rPr lang="en-US" altLang="zh-TW" sz="1200" dirty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 don’t know. Depend on C(</a:t>
            </a:r>
            <a:r>
              <a:rPr lang="el-GR" altLang="zh-TW" sz="1200" dirty="0"/>
              <a:t>θ</a:t>
            </a:r>
            <a:r>
              <a:rPr lang="en-US" altLang="zh-TW" sz="1200" dirty="0"/>
              <a:t>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123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Only one dimension is 1, and others are all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Index of the dimension which is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Do we have to consider other dimensions?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696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42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778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4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後面的值很大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88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/>
              <a:t>That’s it. We have done the forward pass.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49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51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97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29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0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0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4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59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6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8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34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09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85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1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6378-E9C2-4F6B-BC64-21D4685694D5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7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3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20" Type="http://schemas.openxmlformats.org/officeDocument/2006/relationships/image" Target="../media/image42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0.png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184.png"/><Relationship Id="rId19" Type="http://schemas.openxmlformats.org/officeDocument/2006/relationships/image" Target="../media/image41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89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5.png"/><Relationship Id="rId11" Type="http://schemas.openxmlformats.org/officeDocument/2006/relationships/image" Target="../media/image44.png"/><Relationship Id="rId5" Type="http://schemas.openxmlformats.org/officeDocument/2006/relationships/image" Target="../media/image23.wmf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5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5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20" Type="http://schemas.openxmlformats.org/officeDocument/2006/relationships/image" Target="../media/image42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0.png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7.png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207.png"/><Relationship Id="rId10" Type="http://schemas.openxmlformats.org/officeDocument/2006/relationships/image" Target="../media/image184.png"/><Relationship Id="rId19" Type="http://schemas.openxmlformats.org/officeDocument/2006/relationships/image" Target="../media/image41.png"/><Relationship Id="rId4" Type="http://schemas.openxmlformats.org/officeDocument/2006/relationships/oleObject" Target="../embeddings/oleObject34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20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3.w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5.png"/><Relationship Id="rId18" Type="http://schemas.openxmlformats.org/officeDocument/2006/relationships/image" Target="../media/image51.pn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25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image" Target="../media/image52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3.wmf"/><Relationship Id="rId15" Type="http://schemas.openxmlformats.org/officeDocument/2006/relationships/image" Target="../media/image224.png"/><Relationship Id="rId10" Type="http://schemas.openxmlformats.org/officeDocument/2006/relationships/image" Target="../media/image35.png"/><Relationship Id="rId19" Type="http://schemas.openxmlformats.org/officeDocument/2006/relationships/image" Target="../media/image227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9.png"/><Relationship Id="rId14" Type="http://schemas.openxmlformats.org/officeDocument/2006/relationships/image" Target="../media/image2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5.png"/><Relationship Id="rId18" Type="http://schemas.openxmlformats.org/officeDocument/2006/relationships/image" Target="../media/image227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25.png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20" Type="http://schemas.openxmlformats.org/officeDocument/2006/relationships/image" Target="../media/image229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3.wmf"/><Relationship Id="rId15" Type="http://schemas.openxmlformats.org/officeDocument/2006/relationships/image" Target="../media/image224.png"/><Relationship Id="rId10" Type="http://schemas.openxmlformats.org/officeDocument/2006/relationships/image" Target="../media/image35.png"/><Relationship Id="rId19" Type="http://schemas.openxmlformats.org/officeDocument/2006/relationships/image" Target="../media/image52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9.png"/><Relationship Id="rId14" Type="http://schemas.openxmlformats.org/officeDocument/2006/relationships/image" Target="../media/image223.png"/><Relationship Id="rId22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1.png"/><Relationship Id="rId18" Type="http://schemas.openxmlformats.org/officeDocument/2006/relationships/image" Target="../media/image59.png"/><Relationship Id="rId3" Type="http://schemas.openxmlformats.org/officeDocument/2006/relationships/image" Target="../media/image35.png"/><Relationship Id="rId7" Type="http://schemas.openxmlformats.org/officeDocument/2006/relationships/image" Target="../media/image235.png"/><Relationship Id="rId12" Type="http://schemas.openxmlformats.org/officeDocument/2006/relationships/image" Target="../media/image240.png"/><Relationship Id="rId17" Type="http://schemas.openxmlformats.org/officeDocument/2006/relationships/image" Target="../media/image58.png"/><Relationship Id="rId2" Type="http://schemas.openxmlformats.org/officeDocument/2006/relationships/image" Target="../media/image5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5" Type="http://schemas.openxmlformats.org/officeDocument/2006/relationships/image" Target="../media/image233.png"/><Relationship Id="rId15" Type="http://schemas.openxmlformats.org/officeDocument/2006/relationships/image" Target="../media/image56.png"/><Relationship Id="rId10" Type="http://schemas.openxmlformats.org/officeDocument/2006/relationships/image" Target="../media/image238.png"/><Relationship Id="rId19" Type="http://schemas.openxmlformats.org/officeDocument/2006/relationships/image" Target="../media/image60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56.png"/><Relationship Id="rId18" Type="http://schemas.openxmlformats.org/officeDocument/2006/relationships/image" Target="../media/image248.png"/><Relationship Id="rId3" Type="http://schemas.openxmlformats.org/officeDocument/2006/relationships/image" Target="../media/image35.png"/><Relationship Id="rId21" Type="http://schemas.openxmlformats.org/officeDocument/2006/relationships/image" Target="../media/image251.png"/><Relationship Id="rId7" Type="http://schemas.openxmlformats.org/officeDocument/2006/relationships/image" Target="../media/image237.png"/><Relationship Id="rId12" Type="http://schemas.openxmlformats.org/officeDocument/2006/relationships/image" Target="../media/image61.png"/><Relationship Id="rId17" Type="http://schemas.openxmlformats.org/officeDocument/2006/relationships/image" Target="../media/image60.png"/><Relationship Id="rId2" Type="http://schemas.openxmlformats.org/officeDocument/2006/relationships/image" Target="../media/image54.png"/><Relationship Id="rId16" Type="http://schemas.openxmlformats.org/officeDocument/2006/relationships/image" Target="../media/image63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3.png"/><Relationship Id="rId15" Type="http://schemas.openxmlformats.org/officeDocument/2006/relationships/image" Target="../media/image58.png"/><Relationship Id="rId23" Type="http://schemas.openxmlformats.org/officeDocument/2006/relationships/image" Target="../media/image235.png"/><Relationship Id="rId10" Type="http://schemas.openxmlformats.org/officeDocument/2006/relationships/image" Target="../media/image240.png"/><Relationship Id="rId19" Type="http://schemas.openxmlformats.org/officeDocument/2006/relationships/image" Target="../media/image249.png"/><Relationship Id="rId4" Type="http://schemas.openxmlformats.org/officeDocument/2006/relationships/image" Target="../media/image232.png"/><Relationship Id="rId9" Type="http://schemas.openxmlformats.org/officeDocument/2006/relationships/image" Target="../media/image239.png"/><Relationship Id="rId14" Type="http://schemas.openxmlformats.org/officeDocument/2006/relationships/image" Target="../media/image62.png"/><Relationship Id="rId22" Type="http://schemas.openxmlformats.org/officeDocument/2006/relationships/image" Target="../media/image2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5.bin"/><Relationship Id="rId26" Type="http://schemas.openxmlformats.org/officeDocument/2006/relationships/image" Target="../media/image39.wmf"/><Relationship Id="rId39" Type="http://schemas.openxmlformats.org/officeDocument/2006/relationships/oleObject" Target="../embeddings/oleObject66.bin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43.wmf"/><Relationship Id="rId42" Type="http://schemas.openxmlformats.org/officeDocument/2006/relationships/image" Target="../media/image47.wmf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38.wmf"/><Relationship Id="rId32" Type="http://schemas.openxmlformats.org/officeDocument/2006/relationships/image" Target="../media/image42.wmf"/><Relationship Id="rId37" Type="http://schemas.openxmlformats.org/officeDocument/2006/relationships/oleObject" Target="../embeddings/oleObject65.bin"/><Relationship Id="rId40" Type="http://schemas.openxmlformats.org/officeDocument/2006/relationships/image" Target="../media/image46.wmf"/><Relationship Id="rId45" Type="http://schemas.openxmlformats.org/officeDocument/2006/relationships/oleObject" Target="../embeddings/oleObject69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40.wmf"/><Relationship Id="rId36" Type="http://schemas.openxmlformats.org/officeDocument/2006/relationships/image" Target="../media/image44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4" Type="http://schemas.openxmlformats.org/officeDocument/2006/relationships/image" Target="../media/image48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34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41.wmf"/><Relationship Id="rId35" Type="http://schemas.openxmlformats.org/officeDocument/2006/relationships/oleObject" Target="../embeddings/oleObject64.bin"/><Relationship Id="rId43" Type="http://schemas.openxmlformats.org/officeDocument/2006/relationships/oleObject" Target="../embeddings/oleObject68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47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3.bin"/><Relationship Id="rId38" Type="http://schemas.openxmlformats.org/officeDocument/2006/relationships/image" Target="../media/image45.wmf"/><Relationship Id="rId20" Type="http://schemas.openxmlformats.org/officeDocument/2006/relationships/image" Target="../media/image36.wmf"/><Relationship Id="rId41" Type="http://schemas.openxmlformats.org/officeDocument/2006/relationships/oleObject" Target="../embeddings/oleObject67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5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82.bin"/><Relationship Id="rId39" Type="http://schemas.openxmlformats.org/officeDocument/2006/relationships/image" Target="../media/image65.wmf"/><Relationship Id="rId21" Type="http://schemas.openxmlformats.org/officeDocument/2006/relationships/oleObject" Target="../embeddings/oleObject79.bin"/><Relationship Id="rId34" Type="http://schemas.openxmlformats.org/officeDocument/2006/relationships/oleObject" Target="../embeddings/oleObject86.bin"/><Relationship Id="rId42" Type="http://schemas.openxmlformats.org/officeDocument/2006/relationships/oleObject" Target="../embeddings/oleObject65.bin"/><Relationship Id="rId47" Type="http://schemas.openxmlformats.org/officeDocument/2006/relationships/image" Target="../media/image47.wmf"/><Relationship Id="rId50" Type="http://schemas.openxmlformats.org/officeDocument/2006/relationships/oleObject" Target="../embeddings/oleObject69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9" Type="http://schemas.openxmlformats.org/officeDocument/2006/relationships/image" Target="../media/image60.wmf"/><Relationship Id="rId11" Type="http://schemas.openxmlformats.org/officeDocument/2006/relationships/oleObject" Target="../embeddings/oleObject74.bin"/><Relationship Id="rId24" Type="http://schemas.openxmlformats.org/officeDocument/2006/relationships/oleObject" Target="../embeddings/oleObject81.bin"/><Relationship Id="rId32" Type="http://schemas.openxmlformats.org/officeDocument/2006/relationships/oleObject" Target="../embeddings/oleObject85.bin"/><Relationship Id="rId37" Type="http://schemas.openxmlformats.org/officeDocument/2006/relationships/image" Target="../media/image64.wmf"/><Relationship Id="rId40" Type="http://schemas.openxmlformats.org/officeDocument/2006/relationships/oleObject" Target="../embeddings/oleObject89.bin"/><Relationship Id="rId45" Type="http://schemas.openxmlformats.org/officeDocument/2006/relationships/image" Target="../media/image46.w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oleObject" Target="../embeddings/oleObject83.bin"/><Relationship Id="rId36" Type="http://schemas.openxmlformats.org/officeDocument/2006/relationships/oleObject" Target="../embeddings/oleObject87.bin"/><Relationship Id="rId49" Type="http://schemas.openxmlformats.org/officeDocument/2006/relationships/image" Target="../media/image48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78.bin"/><Relationship Id="rId31" Type="http://schemas.openxmlformats.org/officeDocument/2006/relationships/image" Target="../media/image61.wmf"/><Relationship Id="rId44" Type="http://schemas.openxmlformats.org/officeDocument/2006/relationships/oleObject" Target="../embeddings/oleObject90.bin"/><Relationship Id="rId52" Type="http://schemas.openxmlformats.org/officeDocument/2006/relationships/image" Target="../media/image67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image" Target="../media/image59.wmf"/><Relationship Id="rId30" Type="http://schemas.openxmlformats.org/officeDocument/2006/relationships/oleObject" Target="../embeddings/oleObject84.bin"/><Relationship Id="rId35" Type="http://schemas.openxmlformats.org/officeDocument/2006/relationships/image" Target="../media/image63.wmf"/><Relationship Id="rId43" Type="http://schemas.openxmlformats.org/officeDocument/2006/relationships/image" Target="../media/image45.wmf"/><Relationship Id="rId48" Type="http://schemas.openxmlformats.org/officeDocument/2006/relationships/oleObject" Target="../embeddings/oleObject68.bin"/><Relationship Id="rId8" Type="http://schemas.openxmlformats.org/officeDocument/2006/relationships/image" Target="../media/image50.wmf"/><Relationship Id="rId51" Type="http://schemas.openxmlformats.org/officeDocument/2006/relationships/oleObject" Target="../embeddings/oleObject91.bin"/><Relationship Id="rId3" Type="http://schemas.openxmlformats.org/officeDocument/2006/relationships/oleObject" Target="../embeddings/oleObject7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77.bin"/><Relationship Id="rId25" Type="http://schemas.openxmlformats.org/officeDocument/2006/relationships/image" Target="../media/image58.wmf"/><Relationship Id="rId33" Type="http://schemas.openxmlformats.org/officeDocument/2006/relationships/image" Target="../media/image62.wmf"/><Relationship Id="rId38" Type="http://schemas.openxmlformats.org/officeDocument/2006/relationships/oleObject" Target="../embeddings/oleObject88.bin"/><Relationship Id="rId46" Type="http://schemas.openxmlformats.org/officeDocument/2006/relationships/oleObject" Target="../embeddings/oleObject67.bin"/><Relationship Id="rId20" Type="http://schemas.openxmlformats.org/officeDocument/2006/relationships/image" Target="../media/image56.wmf"/><Relationship Id="rId41" Type="http://schemas.openxmlformats.org/officeDocument/2006/relationships/image" Target="../media/image6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2.png"/><Relationship Id="rId5" Type="http://schemas.openxmlformats.org/officeDocument/2006/relationships/image" Target="../media/image12.png"/><Relationship Id="rId10" Type="http://schemas.openxmlformats.org/officeDocument/2006/relationships/image" Target="../media/image71.png"/><Relationship Id="rId9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71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76.png"/><Relationship Id="rId7" Type="http://schemas.openxmlformats.org/officeDocument/2006/relationships/image" Target="../media/image17.png"/><Relationship Id="rId12" Type="http://schemas.openxmlformats.org/officeDocument/2006/relationships/image" Target="../media/image7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74.png"/><Relationship Id="rId10" Type="http://schemas.openxmlformats.org/officeDocument/2006/relationships/image" Target="../media/image73.png"/><Relationship Id="rId9" Type="http://schemas.openxmlformats.org/officeDocument/2006/relationships/image" Target="../media/image711.png"/><Relationship Id="rId14" Type="http://schemas.openxmlformats.org/officeDocument/2006/relationships/image" Target="../media/image5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77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72.wmf"/><Relationship Id="rId26" Type="http://schemas.openxmlformats.org/officeDocument/2006/relationships/image" Target="../media/image90.png"/><Relationship Id="rId3" Type="http://schemas.openxmlformats.org/officeDocument/2006/relationships/notesSlide" Target="../notesSlides/notesSlide11.xml"/><Relationship Id="rId34" Type="http://schemas.openxmlformats.org/officeDocument/2006/relationships/image" Target="../media/image96.png"/><Relationship Id="rId7" Type="http://schemas.openxmlformats.org/officeDocument/2006/relationships/image" Target="../media/image17.png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96.bin"/><Relationship Id="rId25" Type="http://schemas.openxmlformats.org/officeDocument/2006/relationships/image" Target="../media/image74.wmf"/><Relationship Id="rId33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29" Type="http://schemas.openxmlformats.org/officeDocument/2006/relationships/image" Target="../media/image890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.png"/><Relationship Id="rId11" Type="http://schemas.openxmlformats.org/officeDocument/2006/relationships/oleObject" Target="../embeddings/oleObject93.bin"/><Relationship Id="rId24" Type="http://schemas.openxmlformats.org/officeDocument/2006/relationships/oleObject" Target="../embeddings/oleObject98.bin"/><Relationship Id="rId32" Type="http://schemas.openxmlformats.org/officeDocument/2006/relationships/image" Target="../media/image94.png"/><Relationship Id="rId15" Type="http://schemas.openxmlformats.org/officeDocument/2006/relationships/oleObject" Target="../embeddings/oleObject95.bin"/><Relationship Id="rId23" Type="http://schemas.openxmlformats.org/officeDocument/2006/relationships/image" Target="../media/image87.png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97.bin"/><Relationship Id="rId31" Type="http://schemas.openxmlformats.org/officeDocument/2006/relationships/image" Target="../media/image93.png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70.wmf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2.png"/><Relationship Id="rId35" Type="http://schemas.openxmlformats.org/officeDocument/2006/relationships/image" Target="../media/image65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wmf"/><Relationship Id="rId18" Type="http://schemas.openxmlformats.org/officeDocument/2006/relationships/image" Target="../media/image77.png"/><Relationship Id="rId26" Type="http://schemas.openxmlformats.org/officeDocument/2006/relationships/image" Target="../media/image105.png"/><Relationship Id="rId3" Type="http://schemas.openxmlformats.org/officeDocument/2006/relationships/image" Target="../media/image860.png"/><Relationship Id="rId21" Type="http://schemas.openxmlformats.org/officeDocument/2006/relationships/image" Target="../media/image990.png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2.png"/><Relationship Id="rId25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png"/><Relationship Id="rId29" Type="http://schemas.openxmlformats.org/officeDocument/2006/relationships/image" Target="../media/image69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0.png"/><Relationship Id="rId11" Type="http://schemas.openxmlformats.org/officeDocument/2006/relationships/image" Target="../media/image98.png"/><Relationship Id="rId24" Type="http://schemas.openxmlformats.org/officeDocument/2006/relationships/image" Target="../media/image1020.png"/><Relationship Id="rId5" Type="http://schemas.openxmlformats.org/officeDocument/2006/relationships/image" Target="../media/image17.png"/><Relationship Id="rId15" Type="http://schemas.openxmlformats.org/officeDocument/2006/relationships/image" Target="../media/image100.png"/><Relationship Id="rId23" Type="http://schemas.openxmlformats.org/officeDocument/2006/relationships/image" Target="../media/image1010.png"/><Relationship Id="rId28" Type="http://schemas.openxmlformats.org/officeDocument/2006/relationships/image" Target="../media/image68.png"/><Relationship Id="rId10" Type="http://schemas.openxmlformats.org/officeDocument/2006/relationships/image" Target="../media/image118.png"/><Relationship Id="rId4" Type="http://schemas.openxmlformats.org/officeDocument/2006/relationships/image" Target="../media/image16.png"/><Relationship Id="rId14" Type="http://schemas.openxmlformats.org/officeDocument/2006/relationships/image" Target="../media/image99.png"/><Relationship Id="rId22" Type="http://schemas.openxmlformats.org/officeDocument/2006/relationships/image" Target="../media/image1000.png"/><Relationship Id="rId27" Type="http://schemas.openxmlformats.org/officeDocument/2006/relationships/image" Target="../media/image85.png"/><Relationship Id="rId30" Type="http://schemas.openxmlformats.org/officeDocument/2006/relationships/image" Target="../media/image770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png"/><Relationship Id="rId18" Type="http://schemas.openxmlformats.org/officeDocument/2006/relationships/image" Target="../media/image119.png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78.wmf"/><Relationship Id="rId7" Type="http://schemas.openxmlformats.org/officeDocument/2006/relationships/image" Target="../media/image109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png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0.png"/><Relationship Id="rId11" Type="http://schemas.openxmlformats.org/officeDocument/2006/relationships/image" Target="../media/image111.png"/><Relationship Id="rId5" Type="http://schemas.openxmlformats.org/officeDocument/2006/relationships/image" Target="../media/image17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20.png"/><Relationship Id="rId4" Type="http://schemas.openxmlformats.org/officeDocument/2006/relationships/image" Target="../media/image16.png"/><Relationship Id="rId9" Type="http://schemas.openxmlformats.org/officeDocument/2006/relationships/image" Target="../media/image118.png"/><Relationship Id="rId14" Type="http://schemas.openxmlformats.org/officeDocument/2006/relationships/image" Target="../media/image114.png"/><Relationship Id="rId22" Type="http://schemas.openxmlformats.org/officeDocument/2006/relationships/image" Target="../media/image6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28.png"/><Relationship Id="rId18" Type="http://schemas.openxmlformats.org/officeDocument/2006/relationships/image" Target="../media/image129.png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132.png"/><Relationship Id="rId7" Type="http://schemas.openxmlformats.org/officeDocument/2006/relationships/image" Target="../media/image124.png"/><Relationship Id="rId12" Type="http://schemas.openxmlformats.org/officeDocument/2006/relationships/image" Target="../media/image119.png"/><Relationship Id="rId17" Type="http://schemas.openxmlformats.org/officeDocument/2006/relationships/image" Target="../media/image78.wmf"/><Relationship Id="rId25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.bin"/><Relationship Id="rId20" Type="http://schemas.openxmlformats.org/officeDocument/2006/relationships/image" Target="../media/image131.pn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24" Type="http://schemas.openxmlformats.org/officeDocument/2006/relationships/image" Target="../media/image650.png"/><Relationship Id="rId5" Type="http://schemas.openxmlformats.org/officeDocument/2006/relationships/image" Target="../media/image122.png"/><Relationship Id="rId15" Type="http://schemas.openxmlformats.org/officeDocument/2006/relationships/image" Target="../media/image114.png"/><Relationship Id="rId23" Type="http://schemas.openxmlformats.org/officeDocument/2006/relationships/image" Target="../media/image134.png"/><Relationship Id="rId10" Type="http://schemas.openxmlformats.org/officeDocument/2006/relationships/image" Target="../media/image126.png"/><Relationship Id="rId19" Type="http://schemas.openxmlformats.org/officeDocument/2006/relationships/image" Target="../media/image130.png"/><Relationship Id="rId4" Type="http://schemas.openxmlformats.org/officeDocument/2006/relationships/image" Target="../media/image121.png"/><Relationship Id="rId14" Type="http://schemas.openxmlformats.org/officeDocument/2006/relationships/image" Target="../media/image113.png"/><Relationship Id="rId22" Type="http://schemas.openxmlformats.org/officeDocument/2006/relationships/image" Target="../media/image1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650.png"/><Relationship Id="rId3" Type="http://schemas.openxmlformats.org/officeDocument/2006/relationships/image" Target="../media/image121.png"/><Relationship Id="rId21" Type="http://schemas.openxmlformats.org/officeDocument/2006/relationships/image" Target="../media/image137.png"/><Relationship Id="rId7" Type="http://schemas.openxmlformats.org/officeDocument/2006/relationships/image" Target="../media/image109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2.png"/><Relationship Id="rId20" Type="http://schemas.openxmlformats.org/officeDocument/2006/relationships/image" Target="../media/image83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19.png"/><Relationship Id="rId24" Type="http://schemas.openxmlformats.org/officeDocument/2006/relationships/image" Target="../media/image140.png"/><Relationship Id="rId5" Type="http://schemas.openxmlformats.org/officeDocument/2006/relationships/image" Target="../media/image123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8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4" Type="http://schemas.openxmlformats.org/officeDocument/2006/relationships/image" Target="../media/image122.png"/><Relationship Id="rId9" Type="http://schemas.openxmlformats.org/officeDocument/2006/relationships/image" Target="../media/image126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97.png"/><Relationship Id="rId18" Type="http://schemas.openxmlformats.org/officeDocument/2006/relationships/image" Target="../media/image144.png"/><Relationship Id="rId26" Type="http://schemas.openxmlformats.org/officeDocument/2006/relationships/image" Target="../media/image1520.png"/><Relationship Id="rId3" Type="http://schemas.openxmlformats.org/officeDocument/2006/relationships/image" Target="../media/image13.png"/><Relationship Id="rId21" Type="http://schemas.openxmlformats.org/officeDocument/2006/relationships/image" Target="../media/image147.png"/><Relationship Id="rId7" Type="http://schemas.openxmlformats.org/officeDocument/2006/relationships/image" Target="../media/image17.png"/><Relationship Id="rId12" Type="http://schemas.openxmlformats.org/officeDocument/2006/relationships/image" Target="../media/image158.png"/><Relationship Id="rId25" Type="http://schemas.openxmlformats.org/officeDocument/2006/relationships/image" Target="../media/image1510.png"/><Relationship Id="rId2" Type="http://schemas.openxmlformats.org/officeDocument/2006/relationships/image" Target="../media/image12.png"/><Relationship Id="rId20" Type="http://schemas.openxmlformats.org/officeDocument/2006/relationships/image" Target="../media/image146.png"/><Relationship Id="rId29" Type="http://schemas.openxmlformats.org/officeDocument/2006/relationships/image" Target="../media/image1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570.png"/><Relationship Id="rId24" Type="http://schemas.openxmlformats.org/officeDocument/2006/relationships/image" Target="../media/image1500.png"/><Relationship Id="rId23" Type="http://schemas.openxmlformats.org/officeDocument/2006/relationships/image" Target="../media/image1490.png"/><Relationship Id="rId28" Type="http://schemas.openxmlformats.org/officeDocument/2006/relationships/image" Target="../media/image154.png"/><Relationship Id="rId10" Type="http://schemas.openxmlformats.org/officeDocument/2006/relationships/image" Target="../media/image142.png"/><Relationship Id="rId19" Type="http://schemas.openxmlformats.org/officeDocument/2006/relationships/image" Target="../media/image103.png"/><Relationship Id="rId9" Type="http://schemas.openxmlformats.org/officeDocument/2006/relationships/image" Target="../media/image155.png"/><Relationship Id="rId22" Type="http://schemas.openxmlformats.org/officeDocument/2006/relationships/image" Target="../media/image1480.png"/><Relationship Id="rId27" Type="http://schemas.openxmlformats.org/officeDocument/2006/relationships/image" Target="../media/image1530.png"/><Relationship Id="rId30" Type="http://schemas.openxmlformats.org/officeDocument/2006/relationships/image" Target="../media/image6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1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10" Type="http://schemas.openxmlformats.org/officeDocument/2006/relationships/image" Target="../media/image27.png"/><Relationship Id="rId4" Type="http://schemas.openxmlformats.org/officeDocument/2006/relationships/image" Target="../media/image148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5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3.png"/><Relationship Id="rId12" Type="http://schemas.openxmlformats.org/officeDocument/2006/relationships/image" Target="../media/image31.png"/><Relationship Id="rId17" Type="http://schemas.openxmlformats.org/officeDocument/2006/relationships/image" Target="../media/image16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23.wmf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png"/><Relationship Id="rId1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310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1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23.wmf"/><Relationship Id="rId9" Type="http://schemas.openxmlformats.org/officeDocument/2006/relationships/image" Target="../media/image16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8" Type="http://schemas.openxmlformats.org/officeDocument/2006/relationships/image" Target="../media/image36.png"/><Relationship Id="rId3" Type="http://schemas.openxmlformats.org/officeDocument/2006/relationships/image" Target="../media/image35.png"/><Relationship Id="rId21" Type="http://schemas.openxmlformats.org/officeDocument/2006/relationships/image" Target="../media/image193.png"/><Relationship Id="rId7" Type="http://schemas.openxmlformats.org/officeDocument/2006/relationships/image" Target="../media/image181.pn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92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0.png"/><Relationship Id="rId24" Type="http://schemas.openxmlformats.org/officeDocument/2006/relationships/image" Target="../media/image196.png"/><Relationship Id="rId5" Type="http://schemas.openxmlformats.org/officeDocument/2006/relationships/image" Target="../media/image23.wmf"/><Relationship Id="rId23" Type="http://schemas.openxmlformats.org/officeDocument/2006/relationships/image" Target="../media/image195.png"/><Relationship Id="rId10" Type="http://schemas.openxmlformats.org/officeDocument/2006/relationships/image" Target="../media/image184.png"/><Relationship Id="rId19" Type="http://schemas.openxmlformats.org/officeDocument/2006/relationships/image" Target="../media/image37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5.png"/><Relationship Id="rId18" Type="http://schemas.openxmlformats.org/officeDocument/2006/relationships/image" Target="../media/image189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92.png"/><Relationship Id="rId7" Type="http://schemas.openxmlformats.org/officeDocument/2006/relationships/image" Target="../media/image180.png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188.png"/><Relationship Id="rId25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image" Target="../media/image37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image" Target="../media/image184.png"/><Relationship Id="rId24" Type="http://schemas.openxmlformats.org/officeDocument/2006/relationships/image" Target="../media/image199.pn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187.png"/><Relationship Id="rId23" Type="http://schemas.openxmlformats.org/officeDocument/2006/relationships/image" Target="../media/image198.png"/><Relationship Id="rId10" Type="http://schemas.openxmlformats.org/officeDocument/2006/relationships/image" Target="../media/image183.png"/><Relationship Id="rId19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82.png"/><Relationship Id="rId14" Type="http://schemas.openxmlformats.org/officeDocument/2006/relationships/image" Target="../media/image186.png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/>
              <a:t>CPSC 4430/5440: Machine Learning</a:t>
            </a:r>
            <a:br>
              <a:rPr lang="en-US" altLang="zh-TW" sz="4400" dirty="0"/>
            </a:br>
            <a:br>
              <a:rPr lang="en-US" altLang="zh-TW" dirty="0"/>
            </a:br>
            <a:r>
              <a:rPr lang="en-US" altLang="zh-TW" sz="5300" dirty="0"/>
              <a:t>Lesson D02(b): Backpropagation of MLP</a:t>
            </a:r>
            <a:endParaRPr lang="zh-TW" altLang="en-US" sz="53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21459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Derived from Hung-</a:t>
            </a:r>
            <a:r>
              <a:rPr lang="en-US" altLang="zh-TW" sz="3600" dirty="0" err="1"/>
              <a:t>yi</a:t>
            </a:r>
            <a:r>
              <a:rPr lang="en-US" altLang="zh-TW" sz="3600" dirty="0"/>
              <a:t> Lee</a:t>
            </a:r>
          </a:p>
        </p:txBody>
      </p:sp>
    </p:spTree>
    <p:extLst>
      <p:ext uri="{BB962C8B-B14F-4D97-AF65-F5344CB8AC3E}">
        <p14:creationId xmlns:p14="http://schemas.microsoft.com/office/powerpoint/2010/main" val="34197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" name="方程式" r:id="rId11" imgW="139680" imgH="139680" progId="Equation.3">
                    <p:embed/>
                  </p:oleObj>
                </mc:Choice>
                <mc:Fallback>
                  <p:oleObj name="方程式" r:id="rId11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9" name="方程式" r:id="rId15" imgW="139680" imgH="139680" progId="Equation.3">
                    <p:embed/>
                  </p:oleObj>
                </mc:Choice>
                <mc:Fallback>
                  <p:oleObj name="方程式" r:id="rId15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935688" y="5330104"/>
                <a:ext cx="4464620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8" y="5330104"/>
                <a:ext cx="4464620" cy="958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22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4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935688" y="5347037"/>
                <a:ext cx="4464620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8" y="5347037"/>
                <a:ext cx="4464620" cy="958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sp>
        <p:nvSpPr>
          <p:cNvPr id="61" name="流程圖: 抽選 60"/>
          <p:cNvSpPr/>
          <p:nvPr/>
        </p:nvSpPr>
        <p:spPr>
          <a:xfrm rot="16200000">
            <a:off x="3550779" y="2521809"/>
            <a:ext cx="742170" cy="664797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93751" y="1979371"/>
                <a:ext cx="10466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51" y="1979371"/>
                <a:ext cx="104669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/>
          <p:nvPr/>
        </p:nvCxnSpPr>
        <p:spPr>
          <a:xfrm flipH="1" flipV="1">
            <a:off x="6304202" y="4664575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 flipV="1">
            <a:off x="6324051" y="2824094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39" idx="1"/>
          </p:cNvCxnSpPr>
          <p:nvPr/>
        </p:nvCxnSpPr>
        <p:spPr>
          <a:xfrm flipH="1" flipV="1">
            <a:off x="4264466" y="2834257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0" idx="1"/>
            <a:endCxn id="61" idx="2"/>
          </p:cNvCxnSpPr>
          <p:nvPr/>
        </p:nvCxnSpPr>
        <p:spPr>
          <a:xfrm flipH="1" flipV="1">
            <a:off x="4254263" y="2854208"/>
            <a:ext cx="1586939" cy="18103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/>
          <p:cNvCxnSpPr/>
          <p:nvPr/>
        </p:nvCxnSpPr>
        <p:spPr>
          <a:xfrm flipH="1">
            <a:off x="2632547" y="2841642"/>
            <a:ext cx="849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32396" y="4310860"/>
                <a:ext cx="54239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is a constant because z is </a:t>
                </a:r>
              </a:p>
              <a:p>
                <a:r>
                  <a:rPr lang="en-US" altLang="zh-TW" sz="2400" dirty="0"/>
                  <a:t>already determined in the forward pass.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6" y="4310860"/>
                <a:ext cx="5423997" cy="830997"/>
              </a:xfrm>
              <a:prstGeom prst="rect">
                <a:avLst/>
              </a:prstGeom>
              <a:blipFill>
                <a:blip r:embed="rId14"/>
                <a:stretch>
                  <a:fillRect l="-1685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8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" name="方程式" r:id="rId11" imgW="139680" imgH="139680" progId="Equation.3">
                    <p:embed/>
                  </p:oleObj>
                </mc:Choice>
                <mc:Fallback>
                  <p:oleObj name="方程式" r:id="rId11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" name="方程式" r:id="rId15" imgW="139680" imgH="139680" progId="Equation.3">
                    <p:embed/>
                  </p:oleObj>
                </mc:Choice>
                <mc:Fallback>
                  <p:oleObj name="方程式" r:id="rId15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21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8224536" y="2525803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36" y="2525803"/>
                <a:ext cx="430118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8263575" y="4334460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575" y="4334460"/>
                <a:ext cx="438390" cy="4308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77469" y="4946475"/>
            <a:ext cx="374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1. Output Layer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1180851" y="5605949"/>
                <a:ext cx="2190984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51" y="5605949"/>
                <a:ext cx="2190984" cy="89287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80248" y="5605949"/>
                <a:ext cx="2283959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248" y="5605949"/>
                <a:ext cx="2283959" cy="89287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518921" y="5836383"/>
            <a:ext cx="102182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Done!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7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67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2333484" y="3506972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07487" y="3438148"/>
            <a:ext cx="74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443016" y="5317912"/>
            <a:ext cx="74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8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2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3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2333484" y="3506972"/>
            <a:ext cx="574158" cy="574158"/>
            <a:chOff x="5170781" y="1854574"/>
            <a:chExt cx="574158" cy="574158"/>
          </a:xfrm>
        </p:grpSpPr>
        <p:sp>
          <p:nvSpPr>
            <p:cNvPr id="46" name="橢圓 45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手繪多邊形 46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V="1">
            <a:off x="3987323" y="388091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2913404" y="382947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522517" y="3609249"/>
            <a:ext cx="474993" cy="425277"/>
            <a:chOff x="3357891" y="3538413"/>
            <a:chExt cx="474993" cy="425277"/>
          </a:xfrm>
        </p:grpSpPr>
        <p:sp>
          <p:nvSpPr>
            <p:cNvPr id="42" name="矩形 4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4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4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線單箭頭接點 47"/>
          <p:cNvCxnSpPr/>
          <p:nvPr/>
        </p:nvCxnSpPr>
        <p:spPr>
          <a:xfrm flipV="1">
            <a:off x="4997510" y="381690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/>
          <p:cNvGrpSpPr/>
          <p:nvPr/>
        </p:nvGrpSpPr>
        <p:grpSpPr>
          <a:xfrm>
            <a:off x="4502668" y="5427200"/>
            <a:ext cx="474993" cy="425277"/>
            <a:chOff x="3357891" y="3538413"/>
            <a:chExt cx="474993" cy="425277"/>
          </a:xfrm>
        </p:grpSpPr>
        <p:sp>
          <p:nvSpPr>
            <p:cNvPr id="67" name="矩形 66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5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3" name="直線單箭頭接點 72"/>
          <p:cNvCxnSpPr/>
          <p:nvPr/>
        </p:nvCxnSpPr>
        <p:spPr>
          <a:xfrm flipV="1">
            <a:off x="5009533" y="566641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913893" y="5650038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7" idx="1"/>
          </p:cNvCxnSpPr>
          <p:nvPr/>
        </p:nvCxnSpPr>
        <p:spPr>
          <a:xfrm>
            <a:off x="2925932" y="3861078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5864859" y="5364767"/>
            <a:ext cx="1005547" cy="574158"/>
            <a:chOff x="7251018" y="4360929"/>
            <a:chExt cx="1005547" cy="574158"/>
          </a:xfrm>
        </p:grpSpPr>
        <p:grpSp>
          <p:nvGrpSpPr>
            <p:cNvPr id="79" name="群組 78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0" name="直線單箭頭接點 79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5846569" y="3517171"/>
            <a:ext cx="1007119" cy="574158"/>
            <a:chOff x="7204153" y="2522858"/>
            <a:chExt cx="1007119" cy="574158"/>
          </a:xfrm>
        </p:grpSpPr>
        <p:grpSp>
          <p:nvGrpSpPr>
            <p:cNvPr id="86" name="群組 85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88" name="橢圓 8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7" name="直線單箭頭接點 86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/>
          <p:nvPr/>
        </p:nvCxnSpPr>
        <p:spPr>
          <a:xfrm flipV="1">
            <a:off x="4766125" y="4048503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64" grpId="0" animBg="1"/>
      <p:bldP spid="90" grpId="0" animBg="1"/>
      <p:bldP spid="93" grpId="0"/>
      <p:bldP spid="94" grpId="0" animBg="1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6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7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V="1">
            <a:off x="3987323" y="388091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2913404" y="382947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522517" y="3609249"/>
            <a:ext cx="474993" cy="425277"/>
            <a:chOff x="3357891" y="3538413"/>
            <a:chExt cx="474993" cy="425277"/>
          </a:xfrm>
        </p:grpSpPr>
        <p:sp>
          <p:nvSpPr>
            <p:cNvPr id="42" name="矩形 4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4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8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線單箭頭接點 47"/>
          <p:cNvCxnSpPr/>
          <p:nvPr/>
        </p:nvCxnSpPr>
        <p:spPr>
          <a:xfrm flipV="1">
            <a:off x="4997510" y="381690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/>
          <p:cNvGrpSpPr/>
          <p:nvPr/>
        </p:nvGrpSpPr>
        <p:grpSpPr>
          <a:xfrm>
            <a:off x="4502668" y="5427200"/>
            <a:ext cx="474993" cy="425277"/>
            <a:chOff x="3357891" y="3538413"/>
            <a:chExt cx="474993" cy="425277"/>
          </a:xfrm>
        </p:grpSpPr>
        <p:sp>
          <p:nvSpPr>
            <p:cNvPr id="67" name="矩形 66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9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3" name="直線單箭頭接點 72"/>
          <p:cNvCxnSpPr/>
          <p:nvPr/>
        </p:nvCxnSpPr>
        <p:spPr>
          <a:xfrm flipV="1">
            <a:off x="5009533" y="566641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913893" y="5650038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7" idx="1"/>
          </p:cNvCxnSpPr>
          <p:nvPr/>
        </p:nvCxnSpPr>
        <p:spPr>
          <a:xfrm>
            <a:off x="2925932" y="3861078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5864859" y="5364767"/>
            <a:ext cx="1005547" cy="574158"/>
            <a:chOff x="7251018" y="4360929"/>
            <a:chExt cx="1005547" cy="574158"/>
          </a:xfrm>
        </p:grpSpPr>
        <p:grpSp>
          <p:nvGrpSpPr>
            <p:cNvPr id="79" name="群組 78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0" name="直線單箭頭接點 79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5846569" y="3517171"/>
            <a:ext cx="1007119" cy="574158"/>
            <a:chOff x="7204153" y="2522858"/>
            <a:chExt cx="1007119" cy="574158"/>
          </a:xfrm>
        </p:grpSpPr>
        <p:grpSp>
          <p:nvGrpSpPr>
            <p:cNvPr id="86" name="群組 85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88" name="橢圓 8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7" name="直線單箭頭接點 86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線單箭頭接點 90"/>
          <p:cNvCxnSpPr/>
          <p:nvPr/>
        </p:nvCxnSpPr>
        <p:spPr>
          <a:xfrm flipV="1">
            <a:off x="4766125" y="4048503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流程圖: 抽選 59"/>
          <p:cNvSpPr/>
          <p:nvPr/>
        </p:nvSpPr>
        <p:spPr>
          <a:xfrm rot="16200000">
            <a:off x="2222115" y="3471720"/>
            <a:ext cx="742170" cy="664797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2127802" y="4135994"/>
                <a:ext cx="11335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02" y="4135994"/>
                <a:ext cx="1133515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/>
          <p:nvPr/>
        </p:nvCxnSpPr>
        <p:spPr>
          <a:xfrm flipH="1" flipV="1">
            <a:off x="4965668" y="5647961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 flipV="1">
            <a:off x="4923569" y="3806706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 flipV="1">
            <a:off x="2893659" y="3829471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2881611" y="3804119"/>
            <a:ext cx="1586939" cy="18103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1429267" y="3782982"/>
            <a:ext cx="849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006385" y="4214567"/>
            <a:ext cx="2983609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Until we reach the output layer 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6022889" y="2401021"/>
                <a:ext cx="2983609" cy="95410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recursively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89" y="2401021"/>
                <a:ext cx="2983609" cy="95410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2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15299" y="54736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15299" y="38140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718942" y="36032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07659" y="51509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22364" y="35725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41286" y="51451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076057" y="35452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117747" y="51451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02737" y="3879441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21044" y="3864754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20982" y="3844836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手繪多邊形 29"/>
          <p:cNvSpPr/>
          <p:nvPr/>
        </p:nvSpPr>
        <p:spPr>
          <a:xfrm>
            <a:off x="2773975" y="52767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2755365" y="36872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4984287" y="3698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000631" y="52217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7133228" y="3637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180315" y="52552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from the output layer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blipFill>
                <a:blip r:embed="rId2"/>
                <a:stretch>
                  <a:fillRect l="-199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0345" r="-8621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2069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724548" y="5925103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5925103"/>
                <a:ext cx="532453" cy="7650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4502932" y="5931943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32" y="5931943"/>
                <a:ext cx="532453" cy="7627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2284016" y="5925103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16" y="5925103"/>
                <a:ext cx="532453" cy="76270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5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02737" y="3879441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21044" y="3864754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20982" y="3844836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from the output layer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blipFill>
                <a:blip r:embed="rId2"/>
                <a:stretch>
                  <a:fillRect l="-199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345" r="-8621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2069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717087" y="5938355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7" y="5938355"/>
                <a:ext cx="532453" cy="7650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4553291" y="5928622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291" y="5928622"/>
                <a:ext cx="532453" cy="7627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2270764" y="5938355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64" y="5938355"/>
                <a:ext cx="532453" cy="7627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流程圖: 抽選 54"/>
          <p:cNvSpPr/>
          <p:nvPr/>
        </p:nvSpPr>
        <p:spPr>
          <a:xfrm rot="16200000">
            <a:off x="2666415" y="5237558"/>
            <a:ext cx="648725" cy="581094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流程圖: 抽選 56"/>
          <p:cNvSpPr/>
          <p:nvPr/>
        </p:nvSpPr>
        <p:spPr>
          <a:xfrm rot="16200000">
            <a:off x="2681928" y="3564108"/>
            <a:ext cx="648725" cy="581094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流程圖: 抽選 57"/>
          <p:cNvSpPr/>
          <p:nvPr/>
        </p:nvSpPr>
        <p:spPr>
          <a:xfrm rot="16200000">
            <a:off x="4862650" y="5203943"/>
            <a:ext cx="648725" cy="581094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流程圖: 抽選 58"/>
          <p:cNvSpPr/>
          <p:nvPr/>
        </p:nvSpPr>
        <p:spPr>
          <a:xfrm rot="16200000">
            <a:off x="4878163" y="3530493"/>
            <a:ext cx="648725" cy="581094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489857" y="4102915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57" y="4102915"/>
                <a:ext cx="1190646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489857" y="4643919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57" y="4643919"/>
                <a:ext cx="1190646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703844" y="4102915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44" y="4102915"/>
                <a:ext cx="1190646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703844" y="4679003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44" y="4679003"/>
                <a:ext cx="1190646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/>
          <p:cNvCxnSpPr/>
          <p:nvPr/>
        </p:nvCxnSpPr>
        <p:spPr>
          <a:xfrm>
            <a:off x="7615299" y="54736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7615299" y="38140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7076057" y="35452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7117747" y="51451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手繪多邊形 67"/>
          <p:cNvSpPr/>
          <p:nvPr/>
        </p:nvSpPr>
        <p:spPr>
          <a:xfrm>
            <a:off x="7133228" y="3637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手繪多邊形 68"/>
          <p:cNvSpPr/>
          <p:nvPr/>
        </p:nvSpPr>
        <p:spPr>
          <a:xfrm>
            <a:off x="7180315" y="52552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/>
          <p:cNvCxnSpPr/>
          <p:nvPr/>
        </p:nvCxnSpPr>
        <p:spPr>
          <a:xfrm flipH="1" flipV="1">
            <a:off x="5502102" y="3843764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5519152" y="3852942"/>
            <a:ext cx="1621225" cy="15726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 flipV="1">
            <a:off x="5502102" y="5421795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>
            <a:off x="5519152" y="3825711"/>
            <a:ext cx="1579535" cy="15960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 flipV="1">
            <a:off x="3283237" y="3876761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 flipV="1">
            <a:off x="3300287" y="3885939"/>
            <a:ext cx="1621225" cy="15726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 flipV="1">
            <a:off x="3283237" y="5454792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>
            <a:off x="3300287" y="3858708"/>
            <a:ext cx="1579535" cy="15960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Summary</a:t>
            </a:r>
            <a:endParaRPr lang="zh-TW" altLang="en-US" dirty="0"/>
          </a:p>
        </p:txBody>
      </p:sp>
      <p:grpSp>
        <p:nvGrpSpPr>
          <p:cNvPr id="104" name="群組 103"/>
          <p:cNvGrpSpPr/>
          <p:nvPr/>
        </p:nvGrpSpPr>
        <p:grpSpPr>
          <a:xfrm>
            <a:off x="4324161" y="2375354"/>
            <a:ext cx="2947650" cy="2524732"/>
            <a:chOff x="4880249" y="2387787"/>
            <a:chExt cx="2947650" cy="2524732"/>
          </a:xfrm>
        </p:grpSpPr>
        <p:sp>
          <p:nvSpPr>
            <p:cNvPr id="7" name="流程圖: 抽選 6"/>
            <p:cNvSpPr/>
            <p:nvPr/>
          </p:nvSpPr>
          <p:spPr>
            <a:xfrm rot="16200000">
              <a:off x="7195442" y="321743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 rot="5400000">
              <a:off x="7181660" y="38395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13" name="流程圖: 抽選 12"/>
            <p:cNvSpPr/>
            <p:nvPr/>
          </p:nvSpPr>
          <p:spPr>
            <a:xfrm rot="16200000">
              <a:off x="7216672" y="239355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抽選 15"/>
            <p:cNvSpPr/>
            <p:nvPr/>
          </p:nvSpPr>
          <p:spPr>
            <a:xfrm rot="16200000">
              <a:off x="7152525" y="4307546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流程圖: 抽選 18"/>
            <p:cNvSpPr/>
            <p:nvPr/>
          </p:nvSpPr>
          <p:spPr>
            <a:xfrm rot="16200000">
              <a:off x="5094540" y="321743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流程圖: 抽選 21"/>
            <p:cNvSpPr/>
            <p:nvPr/>
          </p:nvSpPr>
          <p:spPr>
            <a:xfrm rot="16200000">
              <a:off x="5118907" y="2387787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流程圖: 抽選 24"/>
            <p:cNvSpPr/>
            <p:nvPr/>
          </p:nvSpPr>
          <p:spPr>
            <a:xfrm rot="16200000">
              <a:off x="5072102" y="4336519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 rot="5400000">
              <a:off x="5154018" y="384883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cxnSp>
          <p:nvCxnSpPr>
            <p:cNvPr id="32" name="直線單箭頭接點 31"/>
            <p:cNvCxnSpPr/>
            <p:nvPr/>
          </p:nvCxnSpPr>
          <p:spPr>
            <a:xfrm flipH="1">
              <a:off x="4892434" y="2675787"/>
              <a:ext cx="22647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flipH="1">
              <a:off x="4892433" y="3505430"/>
              <a:ext cx="20210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>
              <a:off x="4880249" y="4624518"/>
              <a:ext cx="22647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H="1">
              <a:off x="5629106" y="4566572"/>
              <a:ext cx="1504423" cy="289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H="1" flipV="1">
              <a:off x="5649310" y="3490942"/>
              <a:ext cx="1481985" cy="10901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H="1" flipV="1">
              <a:off x="5694600" y="2654629"/>
              <a:ext cx="1457618" cy="19197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13" idx="0"/>
              <a:endCxn id="22" idx="2"/>
            </p:cNvCxnSpPr>
            <p:nvPr/>
          </p:nvCxnSpPr>
          <p:spPr>
            <a:xfrm flipH="1" flipV="1">
              <a:off x="5694907" y="2675787"/>
              <a:ext cx="1521765" cy="57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3" idx="0"/>
              <a:endCxn id="19" idx="2"/>
            </p:cNvCxnSpPr>
            <p:nvPr/>
          </p:nvCxnSpPr>
          <p:spPr>
            <a:xfrm flipH="1">
              <a:off x="5670540" y="2681550"/>
              <a:ext cx="1546132" cy="823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3" idx="0"/>
              <a:endCxn id="25" idx="2"/>
            </p:cNvCxnSpPr>
            <p:nvPr/>
          </p:nvCxnSpPr>
          <p:spPr>
            <a:xfrm flipH="1">
              <a:off x="5648102" y="2681550"/>
              <a:ext cx="1568570" cy="19429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7" idx="0"/>
              <a:endCxn id="22" idx="2"/>
            </p:cNvCxnSpPr>
            <p:nvPr/>
          </p:nvCxnSpPr>
          <p:spPr>
            <a:xfrm flipH="1" flipV="1">
              <a:off x="5694907" y="2675787"/>
              <a:ext cx="1500535" cy="8296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7" idx="0"/>
              <a:endCxn id="19" idx="2"/>
            </p:cNvCxnSpPr>
            <p:nvPr/>
          </p:nvCxnSpPr>
          <p:spPr>
            <a:xfrm flipH="1">
              <a:off x="5670540" y="3505430"/>
              <a:ext cx="152490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5649219" y="3505429"/>
              <a:ext cx="1547340" cy="11190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827546" y="1692229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Forward Pass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660738" y="1690689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Backward Pass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1266168" y="4688147"/>
                <a:ext cx="247953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168" y="4688147"/>
                <a:ext cx="24795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2188302" y="5284191"/>
                <a:ext cx="557139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302" y="5284191"/>
                <a:ext cx="557139" cy="819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5266163" y="5302841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163" y="5302841"/>
                <a:ext cx="461408" cy="81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686707" y="2430789"/>
            <a:ext cx="2796352" cy="2413862"/>
            <a:chOff x="686707" y="2430789"/>
            <a:chExt cx="2796352" cy="2413862"/>
          </a:xfrm>
        </p:grpSpPr>
        <p:grpSp>
          <p:nvGrpSpPr>
            <p:cNvPr id="88" name="群組 87"/>
            <p:cNvGrpSpPr/>
            <p:nvPr/>
          </p:nvGrpSpPr>
          <p:grpSpPr>
            <a:xfrm>
              <a:off x="686707" y="2430789"/>
              <a:ext cx="2796352" cy="2413862"/>
              <a:chOff x="5143575" y="2886823"/>
              <a:chExt cx="2796352" cy="2413862"/>
            </a:xfrm>
          </p:grpSpPr>
          <p:sp>
            <p:nvSpPr>
              <p:cNvPr id="56" name="橢圓 55"/>
              <p:cNvSpPr/>
              <p:nvPr/>
            </p:nvSpPr>
            <p:spPr>
              <a:xfrm>
                <a:off x="5149593" y="290124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5143575" y="3656711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5150979" y="4726527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 rot="5400000">
                <a:off x="5163261" y="4236860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7062462" y="2886823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/>
              <p:cNvSpPr/>
              <p:nvPr/>
            </p:nvSpPr>
            <p:spPr>
              <a:xfrm>
                <a:off x="7056444" y="3642288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7063848" y="471210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 rot="5400000">
                <a:off x="7076130" y="4222437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  <p:cxnSp>
            <p:nvCxnSpPr>
              <p:cNvPr id="72" name="直線單箭頭接點 71"/>
              <p:cNvCxnSpPr/>
              <p:nvPr/>
            </p:nvCxnSpPr>
            <p:spPr>
              <a:xfrm>
                <a:off x="5742434" y="5020475"/>
                <a:ext cx="136288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單箭頭接點 74"/>
              <p:cNvCxnSpPr>
                <a:stCxn id="57" idx="6"/>
                <a:endCxn id="66" idx="2"/>
              </p:cNvCxnSpPr>
              <p:nvPr/>
            </p:nvCxnSpPr>
            <p:spPr>
              <a:xfrm>
                <a:off x="5717733" y="3943790"/>
                <a:ext cx="1346115" cy="10553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/>
              <p:cNvCxnSpPr>
                <a:stCxn id="56" idx="6"/>
                <a:endCxn id="66" idx="2"/>
              </p:cNvCxnSpPr>
              <p:nvPr/>
            </p:nvCxnSpPr>
            <p:spPr>
              <a:xfrm>
                <a:off x="5723751" y="3188325"/>
                <a:ext cx="1340097" cy="18108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6"/>
              <p:cNvCxnSpPr>
                <a:stCxn id="58" idx="6"/>
                <a:endCxn id="65" idx="2"/>
              </p:cNvCxnSpPr>
              <p:nvPr/>
            </p:nvCxnSpPr>
            <p:spPr>
              <a:xfrm flipV="1">
                <a:off x="5725137" y="3929367"/>
                <a:ext cx="1331307" cy="10842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/>
              <p:cNvCxnSpPr>
                <a:stCxn id="58" idx="6"/>
                <a:endCxn id="64" idx="2"/>
              </p:cNvCxnSpPr>
              <p:nvPr/>
            </p:nvCxnSpPr>
            <p:spPr>
              <a:xfrm flipV="1">
                <a:off x="5725137" y="3173902"/>
                <a:ext cx="1337325" cy="183970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8"/>
              <p:cNvCxnSpPr>
                <a:stCxn id="57" idx="6"/>
                <a:endCxn id="65" idx="2"/>
              </p:cNvCxnSpPr>
              <p:nvPr/>
            </p:nvCxnSpPr>
            <p:spPr>
              <a:xfrm flipV="1">
                <a:off x="5717733" y="3929367"/>
                <a:ext cx="1338711" cy="144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>
                <a:stCxn id="57" idx="6"/>
                <a:endCxn id="64" idx="2"/>
              </p:cNvCxnSpPr>
              <p:nvPr/>
            </p:nvCxnSpPr>
            <p:spPr>
              <a:xfrm flipV="1">
                <a:off x="5717733" y="3173902"/>
                <a:ext cx="1344729" cy="7698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>
                <a:endCxn id="65" idx="2"/>
              </p:cNvCxnSpPr>
              <p:nvPr/>
            </p:nvCxnSpPr>
            <p:spPr>
              <a:xfrm>
                <a:off x="5702457" y="3195149"/>
                <a:ext cx="1353987" cy="734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單箭頭接點 81"/>
              <p:cNvCxnSpPr>
                <a:stCxn id="56" idx="6"/>
                <a:endCxn id="64" idx="2"/>
              </p:cNvCxnSpPr>
              <p:nvPr/>
            </p:nvCxnSpPr>
            <p:spPr>
              <a:xfrm flipV="1">
                <a:off x="5723751" y="3173902"/>
                <a:ext cx="1338711" cy="144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/>
              <p:cNvCxnSpPr/>
              <p:nvPr/>
            </p:nvCxnSpPr>
            <p:spPr>
              <a:xfrm>
                <a:off x="7629026" y="3943399"/>
                <a:ext cx="3109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單箭頭接點 83"/>
              <p:cNvCxnSpPr/>
              <p:nvPr/>
            </p:nvCxnSpPr>
            <p:spPr>
              <a:xfrm>
                <a:off x="7629026" y="3152307"/>
                <a:ext cx="3109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單箭頭接點 84"/>
              <p:cNvCxnSpPr/>
              <p:nvPr/>
            </p:nvCxnSpPr>
            <p:spPr>
              <a:xfrm>
                <a:off x="7652520" y="5027150"/>
                <a:ext cx="2874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手繪多邊形 105"/>
            <p:cNvSpPr/>
            <p:nvPr/>
          </p:nvSpPr>
          <p:spPr>
            <a:xfrm>
              <a:off x="2671056" y="440607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手繪多邊形 106"/>
            <p:cNvSpPr/>
            <p:nvPr/>
          </p:nvSpPr>
          <p:spPr>
            <a:xfrm>
              <a:off x="2648196" y="329587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手繪多邊形 107"/>
            <p:cNvSpPr/>
            <p:nvPr/>
          </p:nvSpPr>
          <p:spPr>
            <a:xfrm>
              <a:off x="2669556" y="253406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手繪多邊形 108"/>
            <p:cNvSpPr/>
            <p:nvPr/>
          </p:nvSpPr>
          <p:spPr>
            <a:xfrm>
              <a:off x="746240" y="2577297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手繪多邊形 109"/>
            <p:cNvSpPr/>
            <p:nvPr/>
          </p:nvSpPr>
          <p:spPr>
            <a:xfrm>
              <a:off x="738836" y="3337986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手繪多邊形 110"/>
            <p:cNvSpPr/>
            <p:nvPr/>
          </p:nvSpPr>
          <p:spPr>
            <a:xfrm>
              <a:off x="731303" y="439041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手繪多邊形 111"/>
          <p:cNvSpPr/>
          <p:nvPr/>
        </p:nvSpPr>
        <p:spPr>
          <a:xfrm>
            <a:off x="1755251" y="4572219"/>
            <a:ext cx="377469" cy="1088571"/>
          </a:xfrm>
          <a:custGeom>
            <a:avLst/>
            <a:gdLst>
              <a:gd name="connsiteX0" fmla="*/ 348440 w 377469"/>
              <a:gd name="connsiteY0" fmla="*/ 0 h 1088571"/>
              <a:gd name="connsiteX1" fmla="*/ 97 w 377469"/>
              <a:gd name="connsiteY1" fmla="*/ 624114 h 1088571"/>
              <a:gd name="connsiteX2" fmla="*/ 377469 w 377469"/>
              <a:gd name="connsiteY2" fmla="*/ 1088571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469" h="1088571">
                <a:moveTo>
                  <a:pt x="348440" y="0"/>
                </a:moveTo>
                <a:cubicBezTo>
                  <a:pt x="171849" y="221343"/>
                  <a:pt x="-4741" y="442686"/>
                  <a:pt x="97" y="624114"/>
                </a:cubicBezTo>
                <a:cubicBezTo>
                  <a:pt x="4935" y="805542"/>
                  <a:pt x="191202" y="947056"/>
                  <a:pt x="377469" y="1088571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4" name="直線單箭頭接點 113"/>
          <p:cNvCxnSpPr>
            <a:stCxn id="16" idx="0"/>
          </p:cNvCxnSpPr>
          <p:nvPr/>
        </p:nvCxnSpPr>
        <p:spPr>
          <a:xfrm flipH="1">
            <a:off x="5772972" y="4583113"/>
            <a:ext cx="823465" cy="78762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4005943" y="5370739"/>
            <a:ext cx="82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rgbClr val="0000FF"/>
                </a:solidFill>
              </a:rPr>
              <a:t>X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6809505" y="5275469"/>
                <a:ext cx="924612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05" y="5275469"/>
                <a:ext cx="924612" cy="819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2824674" y="5545724"/>
                <a:ext cx="6583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674" y="5545724"/>
                <a:ext cx="65838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639354" y="6201736"/>
            <a:ext cx="165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for all w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90" grpId="0"/>
      <p:bldP spid="92" grpId="0" animBg="1"/>
      <p:bldP spid="94" grpId="0"/>
      <p:bldP spid="105" grpId="0"/>
      <p:bldP spid="112" grpId="0" animBg="1"/>
      <p:bldP spid="116" grpId="0"/>
      <p:bldP spid="118" grpId="0"/>
      <p:bldP spid="60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9580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Computational Graph</a:t>
            </a:r>
            <a:br>
              <a:rPr lang="en-US" altLang="zh-TW" dirty="0"/>
            </a:br>
            <a:r>
              <a:rPr lang="en-US" altLang="zh-TW" dirty="0"/>
              <a:t>for Feedforward 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53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33276"/>
              </p:ext>
            </p:extLst>
          </p:nvPr>
        </p:nvGraphicFramePr>
        <p:xfrm>
          <a:off x="2463023" y="2359960"/>
          <a:ext cx="407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方程式" r:id="rId4" imgW="190440" imgH="203040" progId="Equation.3">
                  <p:embed/>
                </p:oleObj>
              </mc:Choice>
              <mc:Fallback>
                <p:oleObj name="方程式" r:id="rId4" imgW="190440" imgH="2030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023" y="2359960"/>
                        <a:ext cx="4079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40665" y="2173413"/>
            <a:ext cx="194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Starting Parameters</a:t>
            </a:r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23210"/>
              </p:ext>
            </p:extLst>
          </p:nvPr>
        </p:nvGraphicFramePr>
        <p:xfrm>
          <a:off x="4201528" y="2359959"/>
          <a:ext cx="3540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方程式" r:id="rId6" imgW="164880" imgH="203040" progId="Equation.3">
                  <p:embed/>
                </p:oleObj>
              </mc:Choice>
              <mc:Fallback>
                <p:oleObj name="方程式" r:id="rId6" imgW="164880" imgH="2030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528" y="2359959"/>
                        <a:ext cx="3540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677872"/>
              </p:ext>
            </p:extLst>
          </p:nvPr>
        </p:nvGraphicFramePr>
        <p:xfrm>
          <a:off x="5859514" y="2360606"/>
          <a:ext cx="407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方程式" r:id="rId8" imgW="190440" imgH="203040" progId="Equation.3">
                  <p:embed/>
                </p:oleObj>
              </mc:Choice>
              <mc:Fallback>
                <p:oleObj name="方程式" r:id="rId8" imgW="190440" imgH="203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514" y="2360606"/>
                        <a:ext cx="4079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2920008" y="2593448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590145" y="2593448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267949" y="2289560"/>
            <a:ext cx="124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318733" y="2577446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33374"/>
              </p:ext>
            </p:extLst>
          </p:nvPr>
        </p:nvGraphicFramePr>
        <p:xfrm>
          <a:off x="3000375" y="3435350"/>
          <a:ext cx="22558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方程式" r:id="rId10" imgW="1054080" imgH="228600" progId="Equation.3">
                  <p:embed/>
                </p:oleObj>
              </mc:Choice>
              <mc:Fallback>
                <p:oleObj name="方程式" r:id="rId10" imgW="1054080" imgH="22860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435350"/>
                        <a:ext cx="22558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410003"/>
              </p:ext>
            </p:extLst>
          </p:nvPr>
        </p:nvGraphicFramePr>
        <p:xfrm>
          <a:off x="5984318" y="3421133"/>
          <a:ext cx="24209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方程式" r:id="rId12" imgW="1130040" imgH="228600" progId="Equation.3">
                  <p:embed/>
                </p:oleObj>
              </mc:Choice>
              <mc:Fallback>
                <p:oleObj name="方程式" r:id="rId12" imgW="1130040" imgH="22860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318" y="3421133"/>
                        <a:ext cx="24209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19749"/>
              </p:ext>
            </p:extLst>
          </p:nvPr>
        </p:nvGraphicFramePr>
        <p:xfrm>
          <a:off x="2998788" y="4116388"/>
          <a:ext cx="2230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方程式" r:id="rId14" imgW="1041120" imgH="228600" progId="Equation.3">
                  <p:embed/>
                </p:oleObj>
              </mc:Choice>
              <mc:Fallback>
                <p:oleObj name="方程式" r:id="rId14" imgW="1041120" imgH="2286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4116388"/>
                        <a:ext cx="22304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252927"/>
              </p:ext>
            </p:extLst>
          </p:nvPr>
        </p:nvGraphicFramePr>
        <p:xfrm>
          <a:off x="5984318" y="4114793"/>
          <a:ext cx="2393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方程式" r:id="rId16" imgW="1117440" imgH="228600" progId="Equation.3">
                  <p:embed/>
                </p:oleObj>
              </mc:Choice>
              <mc:Fallback>
                <p:oleObj name="方程式" r:id="rId16" imgW="1117440" imgH="228600" progId="Equation.3">
                  <p:embed/>
                  <p:pic>
                    <p:nvPicPr>
                      <p:cNvPr id="3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318" y="4114793"/>
                        <a:ext cx="2393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821792"/>
              </p:ext>
            </p:extLst>
          </p:nvPr>
        </p:nvGraphicFramePr>
        <p:xfrm>
          <a:off x="820482" y="3278086"/>
          <a:ext cx="884030" cy="45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方程式" r:id="rId18" imgW="419040" imgH="215640" progId="Equation.3">
                  <p:embed/>
                </p:oleObj>
              </mc:Choice>
              <mc:Fallback>
                <p:oleObj name="方程式" r:id="rId18" imgW="419040" imgH="21564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82" y="3278086"/>
                        <a:ext cx="884030" cy="455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65751"/>
              </p:ext>
            </p:extLst>
          </p:nvPr>
        </p:nvGraphicFramePr>
        <p:xfrm>
          <a:off x="4054526" y="1584459"/>
          <a:ext cx="3609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方程式" r:id="rId20" imgW="1473120" imgH="215640" progId="Equation.3">
                  <p:embed/>
                </p:oleObj>
              </mc:Choice>
              <mc:Fallback>
                <p:oleObj name="方程式" r:id="rId20" imgW="1473120" imgH="21564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526" y="1584459"/>
                        <a:ext cx="3609975" cy="525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149435"/>
              </p:ext>
            </p:extLst>
          </p:nvPr>
        </p:nvGraphicFramePr>
        <p:xfrm>
          <a:off x="833438" y="3733800"/>
          <a:ext cx="1949450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方程式" r:id="rId22" imgW="939600" imgH="1320480" progId="Equation.3">
                  <p:embed/>
                </p:oleObj>
              </mc:Choice>
              <mc:Fallback>
                <p:oleObj name="方程式" r:id="rId22" imgW="939600" imgH="132048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733800"/>
                        <a:ext cx="1949450" cy="2751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2986160" y="4996369"/>
            <a:ext cx="414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Millions of parameters ……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192996" y="5583885"/>
            <a:ext cx="5582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To compute the gradients efficiently, we use </a:t>
            </a:r>
            <a:r>
              <a:rPr lang="en-US" altLang="zh-TW" sz="2800" b="1" i="1" u="sng" dirty="0">
                <a:solidFill>
                  <a:srgbClr val="0000FF"/>
                </a:solidFill>
              </a:rPr>
              <a:t>backpropagation</a:t>
            </a:r>
            <a:r>
              <a:rPr lang="en-US" altLang="zh-TW" sz="2800" dirty="0">
                <a:solidFill>
                  <a:srgbClr val="0000FF"/>
                </a:solidFill>
              </a:rPr>
              <a:t>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9617" y="1600061"/>
            <a:ext cx="317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Network parameters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68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39" grpId="0"/>
      <p:bldP spid="4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6015022" y="3604034"/>
            <a:ext cx="2953449" cy="298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7036637" y="2373833"/>
            <a:ext cx="811478" cy="714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3557121" y="2213670"/>
            <a:ext cx="1652556" cy="1077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3070699" y="3604033"/>
            <a:ext cx="2582716" cy="2980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</a:t>
            </a:r>
            <a:br>
              <a:rPr lang="en-US" altLang="zh-TW" dirty="0"/>
            </a:br>
            <a:r>
              <a:rPr lang="en-US" altLang="zh-TW" dirty="0"/>
              <a:t>Backpropagation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4908550" y="922338"/>
          <a:ext cx="20399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方程式" r:id="rId3" imgW="952200" imgH="469800" progId="Equation.3">
                  <p:embed/>
                </p:oleObj>
              </mc:Choice>
              <mc:Fallback>
                <p:oleObj name="方程式" r:id="rId3" imgW="952200" imgH="46980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922338"/>
                        <a:ext cx="20399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348987" y="3580930"/>
            <a:ext cx="202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Forward Pass</a:t>
            </a:r>
            <a:endParaRPr lang="zh-TW" altLang="en-US" sz="24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85437" y="3580528"/>
            <a:ext cx="25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Backward Pass</a:t>
            </a:r>
            <a:endParaRPr lang="zh-TW" altLang="en-US" sz="2400" b="1" i="1" u="sng" dirty="0"/>
          </a:p>
        </p:txBody>
      </p:sp>
      <p:cxnSp>
        <p:nvCxnSpPr>
          <p:cNvPr id="8" name="直線單箭頭接點 7"/>
          <p:cNvCxnSpPr>
            <a:endCxn id="93" idx="0"/>
          </p:cNvCxnSpPr>
          <p:nvPr/>
        </p:nvCxnSpPr>
        <p:spPr>
          <a:xfrm>
            <a:off x="6968040" y="1885030"/>
            <a:ext cx="474336" cy="4888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3176" y="959455"/>
            <a:ext cx="6047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140173" y="6011531"/>
          <a:ext cx="1543319" cy="48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方程式" r:id="rId5" imgW="812520" imgH="253800" progId="Equation.3">
                  <p:embed/>
                </p:oleObj>
              </mc:Choice>
              <mc:Fallback>
                <p:oleObj name="方程式" r:id="rId5" imgW="812520" imgH="2538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173" y="6011531"/>
                        <a:ext cx="1543319" cy="480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151417" y="5435172"/>
          <a:ext cx="2398797" cy="49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方程式" r:id="rId7" imgW="1244520" imgH="253800" progId="Equation.3">
                  <p:embed/>
                </p:oleObj>
              </mc:Choice>
              <mc:Fallback>
                <p:oleObj name="方程式" r:id="rId7" imgW="1244520" imgH="25380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417" y="5435172"/>
                        <a:ext cx="2398797" cy="490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單箭頭接點 13"/>
          <p:cNvCxnSpPr>
            <a:endCxn id="94" idx="0"/>
          </p:cNvCxnSpPr>
          <p:nvPr/>
        </p:nvCxnSpPr>
        <p:spPr>
          <a:xfrm>
            <a:off x="7459149" y="3118890"/>
            <a:ext cx="0" cy="485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24" idx="0"/>
          </p:cNvCxnSpPr>
          <p:nvPr/>
        </p:nvCxnSpPr>
        <p:spPr>
          <a:xfrm flipH="1">
            <a:off x="4403827" y="1860485"/>
            <a:ext cx="1376280" cy="359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0107" y="950044"/>
            <a:ext cx="537004" cy="915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3615633" y="2220176"/>
          <a:ext cx="15763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方程式" r:id="rId9" imgW="736560" imgH="507960" progId="Equation.3">
                  <p:embed/>
                </p:oleObj>
              </mc:Choice>
              <mc:Fallback>
                <p:oleObj name="方程式" r:id="rId9" imgW="736560" imgH="50796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633" y="2220176"/>
                        <a:ext cx="1576388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群組 94"/>
          <p:cNvGrpSpPr/>
          <p:nvPr/>
        </p:nvGrpSpPr>
        <p:grpSpPr>
          <a:xfrm>
            <a:off x="-93315" y="2257729"/>
            <a:ext cx="2940203" cy="3538700"/>
            <a:chOff x="63069" y="2257729"/>
            <a:chExt cx="2940203" cy="3538700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2652643" y="3812499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2628340" y="3044184"/>
              <a:ext cx="3749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橢圓 26"/>
            <p:cNvSpPr/>
            <p:nvPr/>
          </p:nvSpPr>
          <p:spPr>
            <a:xfrm>
              <a:off x="57675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57073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7813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 rot="5400000">
              <a:off x="593771" y="515019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 rot="5400000">
              <a:off x="59042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graphicFrame>
          <p:nvGraphicFramePr>
            <p:cNvPr id="33" name="Object 12"/>
            <p:cNvGraphicFramePr>
              <a:graphicFrameLocks noChangeAspect="1"/>
            </p:cNvGraphicFramePr>
            <p:nvPr/>
          </p:nvGraphicFramePr>
          <p:xfrm>
            <a:off x="762563" y="2853549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1" name="方程式" r:id="rId11" imgW="88560" imgH="164880" progId="Equation.3">
                    <p:embed/>
                  </p:oleObj>
                </mc:Choice>
                <mc:Fallback>
                  <p:oleObj name="方程式" r:id="rId11" imgW="88560" imgH="164880" progId="Equation.3">
                    <p:embed/>
                    <p:pic>
                      <p:nvPicPr>
                        <p:cNvPr id="3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563" y="2853549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/>
          </p:nvGraphicFramePr>
          <p:xfrm>
            <a:off x="729486" y="3590576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2" name="方程式" r:id="rId13" imgW="126720" imgH="164880" progId="Equation.3">
                    <p:embed/>
                  </p:oleObj>
                </mc:Choice>
                <mc:Fallback>
                  <p:oleObj name="方程式" r:id="rId13" imgW="126720" imgH="164880" progId="Equation.3">
                    <p:embed/>
                    <p:pic>
                      <p:nvPicPr>
                        <p:cNvPr id="3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86" y="3590576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2"/>
            <p:cNvGraphicFramePr>
              <a:graphicFrameLocks noChangeAspect="1"/>
            </p:cNvGraphicFramePr>
            <p:nvPr/>
          </p:nvGraphicFramePr>
          <p:xfrm>
            <a:off x="727842" y="4698683"/>
            <a:ext cx="271462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3" name="方程式" r:id="rId15" imgW="126720" imgH="190440" progId="Equation.3">
                    <p:embed/>
                  </p:oleObj>
                </mc:Choice>
                <mc:Fallback>
                  <p:oleObj name="方程式" r:id="rId15" imgW="126720" imgH="190440" progId="Equation.3">
                    <p:embed/>
                    <p:pic>
                      <p:nvPicPr>
                        <p:cNvPr id="3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842" y="4698683"/>
                          <a:ext cx="271462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橢圓 35"/>
            <p:cNvSpPr/>
            <p:nvPr/>
          </p:nvSpPr>
          <p:spPr>
            <a:xfrm>
              <a:off x="208450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07848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208588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 rot="5400000">
              <a:off x="2104226" y="514200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 rot="5400000">
              <a:off x="209817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graphicFrame>
          <p:nvGraphicFramePr>
            <p:cNvPr id="41" name="Object 12"/>
            <p:cNvGraphicFramePr>
              <a:graphicFrameLocks noChangeAspect="1"/>
            </p:cNvGraphicFramePr>
            <p:nvPr/>
          </p:nvGraphicFramePr>
          <p:xfrm>
            <a:off x="2284827" y="2868063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4" name="方程式" r:id="rId17" imgW="88560" imgH="164880" progId="Equation.3">
                    <p:embed/>
                  </p:oleObj>
                </mc:Choice>
                <mc:Fallback>
                  <p:oleObj name="方程式" r:id="rId17" imgW="88560" imgH="164880" progId="Equation.3">
                    <p:embed/>
                    <p:pic>
                      <p:nvPicPr>
                        <p:cNvPr id="4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827" y="2868063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/>
          </p:nvGraphicFramePr>
          <p:xfrm>
            <a:off x="2251750" y="3619604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5" name="方程式" r:id="rId18" imgW="126720" imgH="164880" progId="Equation.3">
                    <p:embed/>
                  </p:oleObj>
                </mc:Choice>
                <mc:Fallback>
                  <p:oleObj name="方程式" r:id="rId18" imgW="126720" imgH="164880" progId="Equation.3">
                    <p:embed/>
                    <p:pic>
                      <p:nvPicPr>
                        <p:cNvPr id="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750" y="3619604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2"/>
            <p:cNvGraphicFramePr>
              <a:graphicFrameLocks noChangeAspect="1"/>
            </p:cNvGraphicFramePr>
            <p:nvPr/>
          </p:nvGraphicFramePr>
          <p:xfrm>
            <a:off x="2278430" y="4740628"/>
            <a:ext cx="1905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6" name="方程式" r:id="rId19" imgW="88560" imgH="164880" progId="Equation.3">
                    <p:embed/>
                  </p:oleObj>
                </mc:Choice>
                <mc:Fallback>
                  <p:oleObj name="方程式" r:id="rId19" imgW="88560" imgH="164880" progId="Equation.3">
                    <p:embed/>
                    <p:pic>
                      <p:nvPicPr>
                        <p:cNvPr id="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430" y="4740628"/>
                          <a:ext cx="190500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直線單箭頭接點 43"/>
            <p:cNvCxnSpPr>
              <a:endCxn id="38" idx="2"/>
            </p:cNvCxnSpPr>
            <p:nvPr/>
          </p:nvCxnSpPr>
          <p:spPr>
            <a:xfrm flipV="1">
              <a:off x="1169594" y="4882315"/>
              <a:ext cx="916295" cy="6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2652643" y="4903607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28" idx="6"/>
              <a:endCxn id="38" idx="2"/>
            </p:cNvCxnSpPr>
            <p:nvPr/>
          </p:nvCxnSpPr>
          <p:spPr>
            <a:xfrm>
              <a:off x="1144893" y="3812499"/>
              <a:ext cx="940996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7" idx="6"/>
              <a:endCxn id="38" idx="2"/>
            </p:cNvCxnSpPr>
            <p:nvPr/>
          </p:nvCxnSpPr>
          <p:spPr>
            <a:xfrm>
              <a:off x="1150911" y="3057034"/>
              <a:ext cx="934978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29" idx="6"/>
              <a:endCxn id="37" idx="2"/>
            </p:cNvCxnSpPr>
            <p:nvPr/>
          </p:nvCxnSpPr>
          <p:spPr>
            <a:xfrm flipV="1">
              <a:off x="1152297" y="3812499"/>
              <a:ext cx="926188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6"/>
              <a:endCxn id="36" idx="2"/>
            </p:cNvCxnSpPr>
            <p:nvPr/>
          </p:nvCxnSpPr>
          <p:spPr>
            <a:xfrm flipV="1">
              <a:off x="1152297" y="3057034"/>
              <a:ext cx="932206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28" idx="6"/>
              <a:endCxn id="37" idx="2"/>
            </p:cNvCxnSpPr>
            <p:nvPr/>
          </p:nvCxnSpPr>
          <p:spPr>
            <a:xfrm>
              <a:off x="1144893" y="3812499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28" idx="6"/>
              <a:endCxn id="36" idx="2"/>
            </p:cNvCxnSpPr>
            <p:nvPr/>
          </p:nvCxnSpPr>
          <p:spPr>
            <a:xfrm flipV="1">
              <a:off x="1144893" y="3057034"/>
              <a:ext cx="939610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27" idx="6"/>
              <a:endCxn id="37" idx="2"/>
            </p:cNvCxnSpPr>
            <p:nvPr/>
          </p:nvCxnSpPr>
          <p:spPr>
            <a:xfrm>
              <a:off x="1150911" y="3057034"/>
              <a:ext cx="927574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6"/>
              <a:endCxn id="36" idx="2"/>
            </p:cNvCxnSpPr>
            <p:nvPr/>
          </p:nvCxnSpPr>
          <p:spPr>
            <a:xfrm>
              <a:off x="1150911" y="3057034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5" name="Object 12"/>
            <p:cNvGraphicFramePr>
              <a:graphicFrameLocks noChangeAspect="1"/>
            </p:cNvGraphicFramePr>
            <p:nvPr/>
          </p:nvGraphicFramePr>
          <p:xfrm>
            <a:off x="1345988" y="4916046"/>
            <a:ext cx="433388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7" name="方程式" r:id="rId21" imgW="203040" imgH="253800" progId="Equation.3">
                    <p:embed/>
                  </p:oleObj>
                </mc:Choice>
                <mc:Fallback>
                  <p:oleObj name="方程式" r:id="rId21" imgW="203040" imgH="253800" progId="Equation.3">
                    <p:embed/>
                    <p:pic>
                      <p:nvPicPr>
                        <p:cNvPr id="5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988" y="4916046"/>
                          <a:ext cx="433388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" name="群組 68"/>
            <p:cNvGrpSpPr/>
            <p:nvPr/>
          </p:nvGrpSpPr>
          <p:grpSpPr>
            <a:xfrm>
              <a:off x="1618400" y="2257729"/>
              <a:ext cx="1384872" cy="461665"/>
              <a:chOff x="3302899" y="1075492"/>
              <a:chExt cx="1384872" cy="461665"/>
            </a:xfrm>
          </p:grpSpPr>
          <p:sp>
            <p:nvSpPr>
              <p:cNvPr id="70" name="文字方塊 69"/>
              <p:cNvSpPr txBox="1"/>
              <p:nvPr/>
            </p:nvSpPr>
            <p:spPr>
              <a:xfrm>
                <a:off x="3302899" y="1075492"/>
                <a:ext cx="1384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71" name="Object 12"/>
              <p:cNvGraphicFramePr>
                <a:graphicFrameLocks noChangeAspect="1"/>
              </p:cNvGraphicFramePr>
              <p:nvPr/>
            </p:nvGraphicFramePr>
            <p:xfrm>
              <a:off x="4385193" y="1135663"/>
              <a:ext cx="188913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18" name="方程式" r:id="rId23" imgW="88560" imgH="177480" progId="Equation.3">
                      <p:embed/>
                    </p:oleObj>
                  </mc:Choice>
                  <mc:Fallback>
                    <p:oleObj name="方程式" r:id="rId23" imgW="88560" imgH="177480" progId="Equation.3">
                      <p:embed/>
                      <p:pic>
                        <p:nvPicPr>
                          <p:cNvPr id="7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5193" y="1135663"/>
                            <a:ext cx="188913" cy="381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5" name="群組 74"/>
            <p:cNvGrpSpPr/>
            <p:nvPr/>
          </p:nvGrpSpPr>
          <p:grpSpPr>
            <a:xfrm>
              <a:off x="63069" y="2258912"/>
              <a:ext cx="1515165" cy="461665"/>
              <a:chOff x="1008993" y="1026295"/>
              <a:chExt cx="1515165" cy="461665"/>
            </a:xfrm>
          </p:grpSpPr>
          <p:sp>
            <p:nvSpPr>
              <p:cNvPr id="79" name="文字方塊 78"/>
              <p:cNvSpPr txBox="1"/>
              <p:nvPr/>
            </p:nvSpPr>
            <p:spPr>
              <a:xfrm>
                <a:off x="1008993" y="1026295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80" name="Object 12"/>
              <p:cNvGraphicFramePr>
                <a:graphicFrameLocks noChangeAspect="1"/>
              </p:cNvGraphicFramePr>
              <p:nvPr/>
            </p:nvGraphicFramePr>
            <p:xfrm>
              <a:off x="1930433" y="1079298"/>
              <a:ext cx="593725" cy="38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19" name="方程式" r:id="rId25" imgW="279360" imgH="177480" progId="Equation.3">
                      <p:embed/>
                    </p:oleObj>
                  </mc:Choice>
                  <mc:Fallback>
                    <p:oleObj name="方程式" r:id="rId25" imgW="279360" imgH="177480" progId="Equation.3">
                      <p:embed/>
                      <p:pic>
                        <p:nvPicPr>
                          <p:cNvPr id="8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0433" y="1079298"/>
                            <a:ext cx="593725" cy="3825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5" name="Object 12"/>
          <p:cNvGraphicFramePr>
            <a:graphicFrameLocks noChangeAspect="1"/>
          </p:cNvGraphicFramePr>
          <p:nvPr/>
        </p:nvGraphicFramePr>
        <p:xfrm>
          <a:off x="3148918" y="4065588"/>
          <a:ext cx="17113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方程式" r:id="rId27" imgW="825480" imgH="253800" progId="Equation.3">
                  <p:embed/>
                </p:oleObj>
              </mc:Choice>
              <mc:Fallback>
                <p:oleObj name="方程式" r:id="rId27" imgW="825480" imgH="253800" progId="Equation.3">
                  <p:embed/>
                  <p:pic>
                    <p:nvPicPr>
                      <p:cNvPr id="8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918" y="4065588"/>
                        <a:ext cx="1711325" cy="52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2"/>
          <p:cNvGraphicFramePr>
            <a:graphicFrameLocks noChangeAspect="1"/>
          </p:cNvGraphicFramePr>
          <p:nvPr/>
        </p:nvGraphicFramePr>
        <p:xfrm>
          <a:off x="3156560" y="4593195"/>
          <a:ext cx="1264322" cy="49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方程式" r:id="rId29" imgW="647640" imgH="253800" progId="Equation.3">
                  <p:embed/>
                </p:oleObj>
              </mc:Choice>
              <mc:Fallback>
                <p:oleObj name="方程式" r:id="rId29" imgW="647640" imgH="253800" progId="Equation.3">
                  <p:embed/>
                  <p:pic>
                    <p:nvPicPr>
                      <p:cNvPr id="8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60" y="4593195"/>
                        <a:ext cx="1264322" cy="494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12"/>
          <p:cNvGraphicFramePr>
            <a:graphicFrameLocks noChangeAspect="1"/>
          </p:cNvGraphicFramePr>
          <p:nvPr/>
        </p:nvGraphicFramePr>
        <p:xfrm>
          <a:off x="3994439" y="5149292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方程式" r:id="rId31" imgW="317160" imgH="75960" progId="Equation.3">
                  <p:embed/>
                </p:oleObj>
              </mc:Choice>
              <mc:Fallback>
                <p:oleObj name="方程式" r:id="rId31" imgW="317160" imgH="75960" progId="Equation.3">
                  <p:embed/>
                  <p:pic>
                    <p:nvPicPr>
                      <p:cNvPr id="8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439" y="5149292"/>
                        <a:ext cx="654050" cy="155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12"/>
          <p:cNvGraphicFramePr>
            <a:graphicFrameLocks noChangeAspect="1"/>
          </p:cNvGraphicFramePr>
          <p:nvPr/>
        </p:nvGraphicFramePr>
        <p:xfrm>
          <a:off x="7255040" y="246205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方程式" r:id="rId33" imgW="177480" imgH="241200" progId="Equation.3">
                  <p:embed/>
                </p:oleObj>
              </mc:Choice>
              <mc:Fallback>
                <p:oleObj name="方程式" r:id="rId33" imgW="177480" imgH="241200" progId="Equation.3">
                  <p:embed/>
                  <p:pic>
                    <p:nvPicPr>
                      <p:cNvPr id="9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040" y="246205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直線單箭頭接點 96"/>
          <p:cNvCxnSpPr/>
          <p:nvPr/>
        </p:nvCxnSpPr>
        <p:spPr>
          <a:xfrm flipH="1">
            <a:off x="4391854" y="3275137"/>
            <a:ext cx="2495" cy="334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7388401" y="1910166"/>
            <a:ext cx="182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Error signal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65" name="Object 12"/>
          <p:cNvGraphicFramePr>
            <a:graphicFrameLocks noChangeAspect="1"/>
          </p:cNvGraphicFramePr>
          <p:nvPr/>
        </p:nvGraphicFramePr>
        <p:xfrm>
          <a:off x="1640872" y="4905990"/>
          <a:ext cx="3238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方程式" r:id="rId35" imgW="152280" imgH="241200" progId="Equation.3">
                  <p:embed/>
                </p:oleObj>
              </mc:Choice>
              <mc:Fallback>
                <p:oleObj name="方程式" r:id="rId35" imgW="152280" imgH="241200" progId="Equation.3">
                  <p:embed/>
                  <p:pic>
                    <p:nvPicPr>
                      <p:cNvPr id="6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872" y="4905990"/>
                        <a:ext cx="3238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2"/>
          <p:cNvGraphicFramePr>
            <a:graphicFrameLocks noChangeAspect="1"/>
          </p:cNvGraphicFramePr>
          <p:nvPr/>
        </p:nvGraphicFramePr>
        <p:xfrm>
          <a:off x="6122988" y="5508625"/>
          <a:ext cx="256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方程式" r:id="rId37" imgW="1447560" imgH="266400" progId="Equation.3">
                  <p:embed/>
                </p:oleObj>
              </mc:Choice>
              <mc:Fallback>
                <p:oleObj name="方程式" r:id="rId37" imgW="1447560" imgH="266400" progId="Equation.3">
                  <p:embed/>
                  <p:pic>
                    <p:nvPicPr>
                      <p:cNvPr id="6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508625"/>
                        <a:ext cx="2566987" cy="471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2"/>
          <p:cNvGraphicFramePr>
            <a:graphicFrameLocks noChangeAspect="1"/>
          </p:cNvGraphicFramePr>
          <p:nvPr/>
        </p:nvGraphicFramePr>
        <p:xfrm>
          <a:off x="6122988" y="4116388"/>
          <a:ext cx="2254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方程式" r:id="rId39" imgW="1104840" imgH="253800" progId="Equation.3">
                  <p:embed/>
                </p:oleObj>
              </mc:Choice>
              <mc:Fallback>
                <p:oleObj name="方程式" r:id="rId39" imgW="1104840" imgH="253800" progId="Equation.3">
                  <p:embed/>
                  <p:pic>
                    <p:nvPicPr>
                      <p:cNvPr id="6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4116388"/>
                        <a:ext cx="2254250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/>
        </p:nvGraphicFramePr>
        <p:xfrm>
          <a:off x="6076716" y="4612142"/>
          <a:ext cx="2895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方程式" r:id="rId41" imgW="1549080" imgH="266400" progId="Equation.3">
                  <p:embed/>
                </p:oleObj>
              </mc:Choice>
              <mc:Fallback>
                <p:oleObj name="方程式" r:id="rId41" imgW="1549080" imgH="266400" progId="Equation.3">
                  <p:embed/>
                  <p:pic>
                    <p:nvPicPr>
                      <p:cNvPr id="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4612142"/>
                        <a:ext cx="2895600" cy="49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/>
        </p:nvGraphicFramePr>
        <p:xfrm>
          <a:off x="7086214" y="5198299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方程式" r:id="rId43" imgW="317160" imgH="75960" progId="Equation.3">
                  <p:embed/>
                </p:oleObj>
              </mc:Choice>
              <mc:Fallback>
                <p:oleObj name="方程式" r:id="rId43" imgW="317160" imgH="75960" progId="Equation.3">
                  <p:embed/>
                  <p:pic>
                    <p:nvPicPr>
                      <p:cNvPr id="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214" y="5198299"/>
                        <a:ext cx="654050" cy="155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/>
        </p:nvGraphicFramePr>
        <p:xfrm>
          <a:off x="7102244" y="6143818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方程式" r:id="rId45" imgW="317160" imgH="75960" progId="Equation.3">
                  <p:embed/>
                </p:oleObj>
              </mc:Choice>
              <mc:Fallback>
                <p:oleObj name="方程式" r:id="rId45" imgW="317160" imgH="75960" progId="Equation.3">
                  <p:embed/>
                  <p:pic>
                    <p:nvPicPr>
                      <p:cNvPr id="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244" y="6143818"/>
                        <a:ext cx="654050" cy="155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9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3" grpId="0" animBg="1"/>
      <p:bldP spid="92" grpId="0" animBg="1"/>
      <p:bldP spid="91" grpId="0" animBg="1"/>
      <p:bldP spid="5" grpId="0"/>
      <p:bldP spid="6" grpId="0"/>
      <p:bldP spid="9" grpId="0" animBg="1"/>
      <p:bldP spid="19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7036637" y="2373833"/>
            <a:ext cx="811478" cy="714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Review:</a:t>
            </a:r>
            <a:br>
              <a:rPr lang="en-US" altLang="zh-TW"/>
            </a:br>
            <a:r>
              <a:rPr lang="en-US" altLang="zh-TW"/>
              <a:t>Backpropagation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endCxn id="93" idx="0"/>
          </p:cNvCxnSpPr>
          <p:nvPr/>
        </p:nvCxnSpPr>
        <p:spPr>
          <a:xfrm>
            <a:off x="6968040" y="1885030"/>
            <a:ext cx="474336" cy="4888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3176" y="959455"/>
            <a:ext cx="6047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459149" y="3118890"/>
            <a:ext cx="0" cy="485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0107" y="950044"/>
            <a:ext cx="537004" cy="915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/>
        </p:nvGraphicFramePr>
        <p:xfrm>
          <a:off x="7255040" y="246205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方程式" r:id="rId3" imgW="177480" imgH="241200" progId="Equation.3">
                  <p:embed/>
                </p:oleObj>
              </mc:Choice>
              <mc:Fallback>
                <p:oleObj name="方程式" r:id="rId3" imgW="177480" imgH="241200" progId="Equation.3">
                  <p:embed/>
                  <p:pic>
                    <p:nvPicPr>
                      <p:cNvPr id="9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040" y="246205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矩形 135"/>
          <p:cNvSpPr/>
          <p:nvPr/>
        </p:nvSpPr>
        <p:spPr>
          <a:xfrm>
            <a:off x="4387294" y="2552146"/>
            <a:ext cx="751920" cy="3261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7" name="群組 136"/>
          <p:cNvGrpSpPr/>
          <p:nvPr/>
        </p:nvGrpSpPr>
        <p:grpSpPr>
          <a:xfrm>
            <a:off x="3219525" y="2518341"/>
            <a:ext cx="618646" cy="635224"/>
            <a:chOff x="6082949" y="3581064"/>
            <a:chExt cx="618646" cy="635224"/>
          </a:xfrm>
        </p:grpSpPr>
        <p:sp>
          <p:nvSpPr>
            <p:cNvPr id="138" name="流程圖: 抽選 137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39" name="Object 12"/>
            <p:cNvGraphicFramePr>
              <a:graphicFrameLocks noChangeAspect="1"/>
            </p:cNvGraphicFramePr>
            <p:nvPr/>
          </p:nvGraphicFramePr>
          <p:xfrm>
            <a:off x="6385850" y="3701986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1" name="方程式" r:id="rId5" imgW="88560" imgH="164880" progId="Equation.3">
                    <p:embed/>
                  </p:oleObj>
                </mc:Choice>
                <mc:Fallback>
                  <p:oleObj name="方程式" r:id="rId5" imgW="88560" imgH="164880" progId="Equation.3">
                    <p:embed/>
                    <p:pic>
                      <p:nvPicPr>
                        <p:cNvPr id="13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5850" y="3701986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" name="群組 139"/>
          <p:cNvGrpSpPr/>
          <p:nvPr/>
        </p:nvGrpSpPr>
        <p:grpSpPr>
          <a:xfrm>
            <a:off x="3178782" y="3626557"/>
            <a:ext cx="618646" cy="635224"/>
            <a:chOff x="6082949" y="3581064"/>
            <a:chExt cx="618646" cy="635224"/>
          </a:xfrm>
        </p:grpSpPr>
        <p:sp>
          <p:nvSpPr>
            <p:cNvPr id="141" name="流程圖: 抽選 140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2" name="Object 12"/>
            <p:cNvGraphicFramePr>
              <a:graphicFrameLocks noChangeAspect="1"/>
            </p:cNvGraphicFramePr>
            <p:nvPr/>
          </p:nvGraphicFramePr>
          <p:xfrm>
            <a:off x="6344190" y="3702039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2" name="方程式" r:id="rId7" imgW="126720" imgH="164880" progId="Equation.3">
                    <p:embed/>
                  </p:oleObj>
                </mc:Choice>
                <mc:Fallback>
                  <p:oleObj name="方程式" r:id="rId7" imgW="126720" imgH="164880" progId="Equation.3">
                    <p:embed/>
                    <p:pic>
                      <p:nvPicPr>
                        <p:cNvPr id="1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02039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" name="群組 142"/>
          <p:cNvGrpSpPr/>
          <p:nvPr/>
        </p:nvGrpSpPr>
        <p:grpSpPr>
          <a:xfrm>
            <a:off x="3226864" y="4990392"/>
            <a:ext cx="618646" cy="635224"/>
            <a:chOff x="6082949" y="3581064"/>
            <a:chExt cx="618646" cy="635224"/>
          </a:xfrm>
        </p:grpSpPr>
        <p:sp>
          <p:nvSpPr>
            <p:cNvPr id="144" name="流程圖: 抽選 143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5" name="Object 12"/>
            <p:cNvGraphicFramePr>
              <a:graphicFrameLocks noChangeAspect="1"/>
            </p:cNvGraphicFramePr>
            <p:nvPr/>
          </p:nvGraphicFramePr>
          <p:xfrm>
            <a:off x="6344190" y="3728827"/>
            <a:ext cx="273050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3" name="方程式" r:id="rId9" imgW="126720" imgH="139680" progId="Equation.3">
                    <p:embed/>
                  </p:oleObj>
                </mc:Choice>
                <mc:Fallback>
                  <p:oleObj name="方程式" r:id="rId9" imgW="126720" imgH="139680" progId="Equation.3">
                    <p:embed/>
                    <p:pic>
                      <p:nvPicPr>
                        <p:cNvPr id="14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8827"/>
                          <a:ext cx="273050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" name="文字方塊 145"/>
          <p:cNvSpPr txBox="1"/>
          <p:nvPr/>
        </p:nvSpPr>
        <p:spPr>
          <a:xfrm rot="5400000">
            <a:off x="3309542" y="457490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47" name="Object 12"/>
          <p:cNvGraphicFramePr>
            <a:graphicFrameLocks noChangeAspect="1"/>
          </p:cNvGraphicFramePr>
          <p:nvPr/>
        </p:nvGraphicFramePr>
        <p:xfrm>
          <a:off x="4466551" y="2480835"/>
          <a:ext cx="5984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方程式" r:id="rId11" imgW="279360" imgH="431640" progId="Equation.3">
                  <p:embed/>
                </p:oleObj>
              </mc:Choice>
              <mc:Fallback>
                <p:oleObj name="方程式" r:id="rId11" imgW="279360" imgH="431640" progId="Equation.3">
                  <p:embed/>
                  <p:pic>
                    <p:nvPicPr>
                      <p:cNvPr id="1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551" y="2480835"/>
                        <a:ext cx="598487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/>
        </p:nvGraphicFramePr>
        <p:xfrm>
          <a:off x="3194648" y="3182640"/>
          <a:ext cx="812620" cy="36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方程式" r:id="rId13" imgW="507960" imgH="228600" progId="Equation.3">
                  <p:embed/>
                </p:oleObj>
              </mc:Choice>
              <mc:Fallback>
                <p:oleObj name="方程式" r:id="rId13" imgW="507960" imgH="228600" progId="Equation.3">
                  <p:embed/>
                  <p:pic>
                    <p:nvPicPr>
                      <p:cNvPr id="1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648" y="3182640"/>
                        <a:ext cx="812620" cy="364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2"/>
          <p:cNvGraphicFramePr>
            <a:graphicFrameLocks noChangeAspect="1"/>
          </p:cNvGraphicFramePr>
          <p:nvPr/>
        </p:nvGraphicFramePr>
        <p:xfrm>
          <a:off x="3225226" y="4261781"/>
          <a:ext cx="784897" cy="35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方程式" r:id="rId15" imgW="507960" imgH="228600" progId="Equation.3">
                  <p:embed/>
                </p:oleObj>
              </mc:Choice>
              <mc:Fallback>
                <p:oleObj name="方程式" r:id="rId15" imgW="507960" imgH="228600" progId="Equation.3">
                  <p:embed/>
                  <p:pic>
                    <p:nvPicPr>
                      <p:cNvPr id="1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226" y="4261781"/>
                        <a:ext cx="784897" cy="352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2"/>
          <p:cNvGraphicFramePr>
            <a:graphicFrameLocks noChangeAspect="1"/>
          </p:cNvGraphicFramePr>
          <p:nvPr/>
        </p:nvGraphicFramePr>
        <p:xfrm>
          <a:off x="3235776" y="5609797"/>
          <a:ext cx="771492" cy="36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方程式" r:id="rId17" imgW="507960" imgH="241200" progId="Equation.3">
                  <p:embed/>
                </p:oleObj>
              </mc:Choice>
              <mc:Fallback>
                <p:oleObj name="方程式" r:id="rId17" imgW="507960" imgH="241200" progId="Equation.3">
                  <p:embed/>
                  <p:pic>
                    <p:nvPicPr>
                      <p:cNvPr id="15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776" y="5609797"/>
                        <a:ext cx="771492" cy="365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2"/>
          <p:cNvGraphicFramePr>
            <a:graphicFrameLocks noChangeAspect="1"/>
          </p:cNvGraphicFramePr>
          <p:nvPr/>
        </p:nvGraphicFramePr>
        <p:xfrm>
          <a:off x="4468138" y="3500010"/>
          <a:ext cx="5984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方程式" r:id="rId19" imgW="279360" imgH="431640" progId="Equation.3">
                  <p:embed/>
                </p:oleObj>
              </mc:Choice>
              <mc:Fallback>
                <p:oleObj name="方程式" r:id="rId19" imgW="279360" imgH="431640" progId="Equation.3">
                  <p:embed/>
                  <p:pic>
                    <p:nvPicPr>
                      <p:cNvPr id="1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138" y="3500010"/>
                        <a:ext cx="59848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2"/>
          <p:cNvGraphicFramePr>
            <a:graphicFrameLocks noChangeAspect="1"/>
          </p:cNvGraphicFramePr>
          <p:nvPr/>
        </p:nvGraphicFramePr>
        <p:xfrm>
          <a:off x="4491951" y="4879547"/>
          <a:ext cx="5984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方程式" r:id="rId21" imgW="279360" imgH="431640" progId="Equation.3">
                  <p:embed/>
                </p:oleObj>
              </mc:Choice>
              <mc:Fallback>
                <p:oleObj name="方程式" r:id="rId21" imgW="279360" imgH="431640" progId="Equation.3">
                  <p:embed/>
                  <p:pic>
                    <p:nvPicPr>
                      <p:cNvPr id="1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951" y="4879547"/>
                        <a:ext cx="598487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" name="直線單箭頭接點 152"/>
          <p:cNvCxnSpPr/>
          <p:nvPr/>
        </p:nvCxnSpPr>
        <p:spPr>
          <a:xfrm flipH="1">
            <a:off x="3838171" y="2848434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flipH="1">
            <a:off x="3797428" y="3940991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H="1">
            <a:off x="3847195" y="5278247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2746004" y="1795272"/>
            <a:ext cx="14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L</a:t>
            </a:r>
            <a:endParaRPr lang="zh-TW" altLang="en-US" sz="2400" dirty="0"/>
          </a:p>
        </p:txBody>
      </p:sp>
      <p:grpSp>
        <p:nvGrpSpPr>
          <p:cNvPr id="157" name="群組 156"/>
          <p:cNvGrpSpPr/>
          <p:nvPr/>
        </p:nvGrpSpPr>
        <p:grpSpPr>
          <a:xfrm>
            <a:off x="1457051" y="3649900"/>
            <a:ext cx="576000" cy="576000"/>
            <a:chOff x="6082949" y="3640288"/>
            <a:chExt cx="576000" cy="576000"/>
          </a:xfrm>
        </p:grpSpPr>
        <p:sp>
          <p:nvSpPr>
            <p:cNvPr id="158" name="流程圖: 抽選 157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9" name="Object 12"/>
            <p:cNvGraphicFramePr>
              <a:graphicFrameLocks noChangeAspect="1"/>
            </p:cNvGraphicFramePr>
            <p:nvPr/>
          </p:nvGraphicFramePr>
          <p:xfrm>
            <a:off x="6344190" y="3727797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0" name="方程式" r:id="rId23" imgW="126720" imgH="164880" progId="Equation.3">
                    <p:embed/>
                  </p:oleObj>
                </mc:Choice>
                <mc:Fallback>
                  <p:oleObj name="方程式" r:id="rId23" imgW="126720" imgH="164880" progId="Equation.3">
                    <p:embed/>
                    <p:pic>
                      <p:nvPicPr>
                        <p:cNvPr id="15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7797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" name="文字方塊 159"/>
          <p:cNvSpPr txBox="1"/>
          <p:nvPr/>
        </p:nvSpPr>
        <p:spPr>
          <a:xfrm rot="5400000">
            <a:off x="1535573" y="455778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61" name="Object 12"/>
          <p:cNvGraphicFramePr>
            <a:graphicFrameLocks noChangeAspect="1"/>
          </p:cNvGraphicFramePr>
          <p:nvPr/>
        </p:nvGraphicFramePr>
        <p:xfrm>
          <a:off x="1385245" y="3192696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方程式" r:id="rId24" imgW="596880" imgH="228600" progId="Equation.3">
                  <p:embed/>
                </p:oleObj>
              </mc:Choice>
              <mc:Fallback>
                <p:oleObj name="方程式" r:id="rId24" imgW="596880" imgH="228600" progId="Equation.3">
                  <p:embed/>
                  <p:pic>
                    <p:nvPicPr>
                      <p:cNvPr id="16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245" y="3192696"/>
                        <a:ext cx="873001" cy="334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" name="群組 161"/>
          <p:cNvGrpSpPr/>
          <p:nvPr/>
        </p:nvGrpSpPr>
        <p:grpSpPr>
          <a:xfrm>
            <a:off x="1478280" y="2557909"/>
            <a:ext cx="576000" cy="576000"/>
            <a:chOff x="6082949" y="3640288"/>
            <a:chExt cx="576000" cy="576000"/>
          </a:xfrm>
        </p:grpSpPr>
        <p:sp>
          <p:nvSpPr>
            <p:cNvPr id="163" name="流程圖: 抽選 162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4" name="Object 12"/>
            <p:cNvGraphicFramePr>
              <a:graphicFrameLocks noChangeAspect="1"/>
            </p:cNvGraphicFramePr>
            <p:nvPr/>
          </p:nvGraphicFramePr>
          <p:xfrm>
            <a:off x="6386215" y="3728171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2" name="方程式" r:id="rId26" imgW="88560" imgH="164880" progId="Equation.3">
                    <p:embed/>
                  </p:oleObj>
                </mc:Choice>
                <mc:Fallback>
                  <p:oleObj name="方程式" r:id="rId26" imgW="88560" imgH="164880" progId="Equation.3">
                    <p:embed/>
                    <p:pic>
                      <p:nvPicPr>
                        <p:cNvPr id="16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6215" y="3728171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" name="群組 164"/>
          <p:cNvGrpSpPr/>
          <p:nvPr/>
        </p:nvGrpSpPr>
        <p:grpSpPr>
          <a:xfrm>
            <a:off x="1436571" y="4976241"/>
            <a:ext cx="576000" cy="576000"/>
            <a:chOff x="6082949" y="3640288"/>
            <a:chExt cx="576000" cy="576000"/>
          </a:xfrm>
        </p:grpSpPr>
        <p:sp>
          <p:nvSpPr>
            <p:cNvPr id="166" name="流程圖: 抽選 165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7" name="Object 12"/>
            <p:cNvGraphicFramePr>
              <a:graphicFrameLocks noChangeAspect="1"/>
            </p:cNvGraphicFramePr>
            <p:nvPr/>
          </p:nvGraphicFramePr>
          <p:xfrm>
            <a:off x="6302852" y="3753564"/>
            <a:ext cx="355600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3" name="方程式" r:id="rId28" imgW="164880" imgH="139680" progId="Equation.3">
                    <p:embed/>
                  </p:oleObj>
                </mc:Choice>
                <mc:Fallback>
                  <p:oleObj name="方程式" r:id="rId28" imgW="164880" imgH="139680" progId="Equation.3">
                    <p:embed/>
                    <p:pic>
                      <p:nvPicPr>
                        <p:cNvPr id="16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2852" y="3753564"/>
                          <a:ext cx="355600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" name="文字方塊 167"/>
          <p:cNvSpPr txBox="1"/>
          <p:nvPr/>
        </p:nvSpPr>
        <p:spPr>
          <a:xfrm>
            <a:off x="1193378" y="1799719"/>
            <a:ext cx="14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L-1</a:t>
            </a:r>
            <a:endParaRPr lang="zh-TW" altLang="en-US" sz="2400" dirty="0"/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2031590" y="5264241"/>
            <a:ext cx="1149417" cy="24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 flipH="1" flipV="1">
            <a:off x="2031591" y="3933707"/>
            <a:ext cx="1149416" cy="1330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H="1" flipV="1">
            <a:off x="2055957" y="2835953"/>
            <a:ext cx="1125050" cy="2428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/>
          <p:nvPr/>
        </p:nvCxnSpPr>
        <p:spPr>
          <a:xfrm flipH="1" flipV="1">
            <a:off x="2055957" y="2835953"/>
            <a:ext cx="1166759" cy="9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 flipH="1">
            <a:off x="2031591" y="2845909"/>
            <a:ext cx="1191125" cy="1087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2031590" y="2845909"/>
            <a:ext cx="1191126" cy="2443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/>
          <p:nvPr/>
        </p:nvCxnSpPr>
        <p:spPr>
          <a:xfrm flipH="1" flipV="1">
            <a:off x="2055957" y="2835953"/>
            <a:ext cx="1145530" cy="1101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H="1" flipV="1">
            <a:off x="2031591" y="3933707"/>
            <a:ext cx="1169896" cy="41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 flipH="1">
            <a:off x="2031590" y="3937900"/>
            <a:ext cx="1169897" cy="1351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字方塊 177"/>
          <p:cNvSpPr txBox="1"/>
          <p:nvPr/>
        </p:nvSpPr>
        <p:spPr>
          <a:xfrm>
            <a:off x="623788" y="2538119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45554" y="3630969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645185" y="4980716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1" name="Object 12"/>
          <p:cNvGraphicFramePr>
            <a:graphicFrameLocks noChangeAspect="1"/>
          </p:cNvGraphicFramePr>
          <p:nvPr/>
        </p:nvGraphicFramePr>
        <p:xfrm>
          <a:off x="2324882" y="5284474"/>
          <a:ext cx="6556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方程式" r:id="rId30" imgW="406080" imgH="266400" progId="Equation.3">
                  <p:embed/>
                </p:oleObj>
              </mc:Choice>
              <mc:Fallback>
                <p:oleObj name="方程式" r:id="rId30" imgW="406080" imgH="266400" progId="Equation.3">
                  <p:embed/>
                  <p:pic>
                    <p:nvPicPr>
                      <p:cNvPr id="18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882" y="5284474"/>
                        <a:ext cx="655637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Object 12"/>
          <p:cNvGraphicFramePr>
            <a:graphicFrameLocks noChangeAspect="1"/>
          </p:cNvGraphicFramePr>
          <p:nvPr/>
        </p:nvGraphicFramePr>
        <p:xfrm>
          <a:off x="4387294" y="2002772"/>
          <a:ext cx="6826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方程式" r:id="rId32" imgW="317160" imgH="241200" progId="Equation.3">
                  <p:embed/>
                </p:oleObj>
              </mc:Choice>
              <mc:Fallback>
                <p:oleObj name="方程式" r:id="rId32" imgW="317160" imgH="241200" progId="Equation.3">
                  <p:embed/>
                  <p:pic>
                    <p:nvPicPr>
                      <p:cNvPr id="18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294" y="2002772"/>
                        <a:ext cx="682625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12"/>
          <p:cNvGraphicFramePr>
            <a:graphicFrameLocks noChangeAspect="1"/>
          </p:cNvGraphicFramePr>
          <p:nvPr/>
        </p:nvGraphicFramePr>
        <p:xfrm>
          <a:off x="3173970" y="2268994"/>
          <a:ext cx="436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方程式" r:id="rId34" imgW="203040" imgH="203040" progId="Equation.3">
                  <p:embed/>
                </p:oleObj>
              </mc:Choice>
              <mc:Fallback>
                <p:oleObj name="方程式" r:id="rId34" imgW="203040" imgH="203040" progId="Equation.3">
                  <p:embed/>
                  <p:pic>
                    <p:nvPicPr>
                      <p:cNvPr id="18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970" y="2268994"/>
                        <a:ext cx="436563" cy="43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2"/>
          <p:cNvGraphicFramePr>
            <a:graphicFrameLocks noChangeAspect="1"/>
          </p:cNvGraphicFramePr>
          <p:nvPr/>
        </p:nvGraphicFramePr>
        <p:xfrm>
          <a:off x="1366292" y="2263236"/>
          <a:ext cx="5730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方程式" r:id="rId36" imgW="266400" imgH="203040" progId="Equation.3">
                  <p:embed/>
                </p:oleObj>
              </mc:Choice>
              <mc:Fallback>
                <p:oleObj name="方程式" r:id="rId36" imgW="266400" imgH="203040" progId="Equation.3">
                  <p:embed/>
                  <p:pic>
                    <p:nvPicPr>
                      <p:cNvPr id="1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292" y="2263236"/>
                        <a:ext cx="573087" cy="43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2"/>
          <p:cNvGraphicFramePr>
            <a:graphicFrameLocks noChangeAspect="1"/>
          </p:cNvGraphicFramePr>
          <p:nvPr/>
        </p:nvGraphicFramePr>
        <p:xfrm>
          <a:off x="1383532" y="4259854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方程式" r:id="rId38" imgW="596880" imgH="228600" progId="Equation.3">
                  <p:embed/>
                </p:oleObj>
              </mc:Choice>
              <mc:Fallback>
                <p:oleObj name="方程式" r:id="rId38" imgW="596880" imgH="228600" progId="Equation.3">
                  <p:embed/>
                  <p:pic>
                    <p:nvPicPr>
                      <p:cNvPr id="18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532" y="4259854"/>
                        <a:ext cx="873001" cy="334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2"/>
          <p:cNvGraphicFramePr>
            <a:graphicFrameLocks noChangeAspect="1"/>
          </p:cNvGraphicFramePr>
          <p:nvPr/>
        </p:nvGraphicFramePr>
        <p:xfrm>
          <a:off x="1407236" y="5561004"/>
          <a:ext cx="8731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方程式" r:id="rId40" imgW="596880" imgH="241200" progId="Equation.3">
                  <p:embed/>
                </p:oleObj>
              </mc:Choice>
              <mc:Fallback>
                <p:oleObj name="方程式" r:id="rId40" imgW="596880" imgH="241200" progId="Equation.3">
                  <p:embed/>
                  <p:pic>
                    <p:nvPicPr>
                      <p:cNvPr id="18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236" y="5561004"/>
                        <a:ext cx="873125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文字方塊 186"/>
          <p:cNvSpPr txBox="1"/>
          <p:nvPr/>
        </p:nvSpPr>
        <p:spPr>
          <a:xfrm rot="5400000">
            <a:off x="3328297" y="588590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88" name="文字方塊 187"/>
          <p:cNvSpPr txBox="1"/>
          <p:nvPr/>
        </p:nvSpPr>
        <p:spPr>
          <a:xfrm rot="5400000">
            <a:off x="1523967" y="58409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70" name="矩形 69"/>
          <p:cNvSpPr/>
          <p:nvPr/>
        </p:nvSpPr>
        <p:spPr>
          <a:xfrm>
            <a:off x="6015022" y="3604034"/>
            <a:ext cx="2953449" cy="298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085437" y="3580528"/>
            <a:ext cx="25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Backward Pass</a:t>
            </a:r>
            <a:endParaRPr lang="zh-TW" altLang="en-US" sz="2400" b="1" i="1" u="sng" dirty="0"/>
          </a:p>
        </p:txBody>
      </p:sp>
      <p:graphicFrame>
        <p:nvGraphicFramePr>
          <p:cNvPr id="72" name="Object 12"/>
          <p:cNvGraphicFramePr>
            <a:graphicFrameLocks noChangeAspect="1"/>
          </p:cNvGraphicFramePr>
          <p:nvPr/>
        </p:nvGraphicFramePr>
        <p:xfrm>
          <a:off x="6122988" y="5508625"/>
          <a:ext cx="256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方程式" r:id="rId42" imgW="1447560" imgH="266400" progId="Equation.3">
                  <p:embed/>
                </p:oleObj>
              </mc:Choice>
              <mc:Fallback>
                <p:oleObj name="方程式" r:id="rId42" imgW="1447560" imgH="266400" progId="Equation.3">
                  <p:embed/>
                  <p:pic>
                    <p:nvPicPr>
                      <p:cNvPr id="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508625"/>
                        <a:ext cx="2566987" cy="471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/>
        </p:nvGraphicFramePr>
        <p:xfrm>
          <a:off x="6122988" y="4116948"/>
          <a:ext cx="2254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方程式" r:id="rId44" imgW="1104840" imgH="253800" progId="Equation.3">
                  <p:embed/>
                </p:oleObj>
              </mc:Choice>
              <mc:Fallback>
                <p:oleObj name="方程式" r:id="rId44" imgW="1104840" imgH="253800" progId="Equation.3">
                  <p:embed/>
                  <p:pic>
                    <p:nvPicPr>
                      <p:cNvPr id="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4116948"/>
                        <a:ext cx="2254250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2"/>
          <p:cNvGraphicFramePr>
            <a:graphicFrameLocks noChangeAspect="1"/>
          </p:cNvGraphicFramePr>
          <p:nvPr/>
        </p:nvGraphicFramePr>
        <p:xfrm>
          <a:off x="6076716" y="4612142"/>
          <a:ext cx="2895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方程式" r:id="rId46" imgW="1549080" imgH="266400" progId="Equation.3">
                  <p:embed/>
                </p:oleObj>
              </mc:Choice>
              <mc:Fallback>
                <p:oleObj name="方程式" r:id="rId46" imgW="1549080" imgH="266400" progId="Equation.3">
                  <p:embed/>
                  <p:pic>
                    <p:nvPicPr>
                      <p:cNvPr id="7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4612142"/>
                        <a:ext cx="2895600" cy="49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/>
        </p:nvGraphicFramePr>
        <p:xfrm>
          <a:off x="7086214" y="5198299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方程式" r:id="rId48" imgW="317160" imgH="75960" progId="Equation.3">
                  <p:embed/>
                </p:oleObj>
              </mc:Choice>
              <mc:Fallback>
                <p:oleObj name="方程式" r:id="rId48" imgW="317160" imgH="75960" progId="Equation.3">
                  <p:embed/>
                  <p:pic>
                    <p:nvPicPr>
                      <p:cNvPr id="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214" y="5198299"/>
                        <a:ext cx="654050" cy="155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/>
        </p:nvGraphicFramePr>
        <p:xfrm>
          <a:off x="7102244" y="6143818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方程式" r:id="rId50" imgW="317160" imgH="75960" progId="Equation.3">
                  <p:embed/>
                </p:oleObj>
              </mc:Choice>
              <mc:Fallback>
                <p:oleObj name="方程式" r:id="rId50" imgW="317160" imgH="75960" progId="Equation.3">
                  <p:embed/>
                  <p:pic>
                    <p:nvPicPr>
                      <p:cNvPr id="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244" y="6143818"/>
                        <a:ext cx="654050" cy="155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/>
        </p:nvGraphicFramePr>
        <p:xfrm>
          <a:off x="4908550" y="922338"/>
          <a:ext cx="20399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方程式" r:id="rId51" imgW="952200" imgH="469800" progId="Equation.3">
                  <p:embed/>
                </p:oleObj>
              </mc:Choice>
              <mc:Fallback>
                <p:oleObj name="方程式" r:id="rId51" imgW="952200" imgH="469800" progId="Equation.3">
                  <p:embed/>
                  <p:pic>
                    <p:nvPicPr>
                      <p:cNvPr id="7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922338"/>
                        <a:ext cx="20399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文字方塊 78"/>
          <p:cNvSpPr txBox="1"/>
          <p:nvPr/>
        </p:nvSpPr>
        <p:spPr>
          <a:xfrm>
            <a:off x="7388401" y="1910166"/>
            <a:ext cx="182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Error signal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87970" y="6317025"/>
            <a:ext cx="4541004" cy="37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(we do not use </a:t>
            </a:r>
            <a:r>
              <a:rPr lang="en-US" altLang="zh-TW" dirty="0" err="1"/>
              <a:t>softmax</a:t>
            </a:r>
            <a:r>
              <a:rPr lang="en-US" altLang="zh-TW" dirty="0"/>
              <a:t> here)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32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46" grpId="0"/>
      <p:bldP spid="156" grpId="0"/>
      <p:bldP spid="160" grpId="0"/>
      <p:bldP spid="168" grpId="0"/>
      <p:bldP spid="178" grpId="0"/>
      <p:bldP spid="179" grpId="0"/>
      <p:bldP spid="180" grpId="0"/>
      <p:bldP spid="187" grpId="0"/>
      <p:bldP spid="1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單箭頭接點 62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Feedforward Network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8496" y="1623200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25" name="橢圓 24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9" name="橢圓 28"/>
          <p:cNvSpPr/>
          <p:nvPr/>
        </p:nvSpPr>
        <p:spPr>
          <a:xfrm>
            <a:off x="508463" y="575996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0" name="橢圓 29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1" name="橢圓 30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5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橢圓 35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7" name="橢圓 36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39" name="橢圓 38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0" name="橢圓 39"/>
          <p:cNvSpPr/>
          <p:nvPr/>
        </p:nvSpPr>
        <p:spPr>
          <a:xfrm>
            <a:off x="4087726" y="574634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43" name="直線單箭頭接點 42"/>
          <p:cNvCxnSpPr>
            <a:cxnSpLocks/>
            <a:endCxn id="30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cxnSpLocks/>
            <a:endCxn id="30" idx="2"/>
          </p:cNvCxnSpPr>
          <p:nvPr/>
        </p:nvCxnSpPr>
        <p:spPr>
          <a:xfrm flipV="1">
            <a:off x="1588463" y="3925415"/>
            <a:ext cx="692081" cy="224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cxnSpLocks/>
            <a:stCxn id="30" idx="6"/>
            <a:endCxn id="31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cxnSpLocks/>
            <a:stCxn id="31" idx="6"/>
            <a:endCxn id="36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stCxn id="39" idx="6"/>
            <a:endCxn id="36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  <a:stCxn id="40" idx="6"/>
            <a:endCxn id="36" idx="2"/>
          </p:cNvCxnSpPr>
          <p:nvPr/>
        </p:nvCxnSpPr>
        <p:spPr>
          <a:xfrm flipV="1">
            <a:off x="5167726" y="3907163"/>
            <a:ext cx="747905" cy="2199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單箭頭接點 5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blipFill>
                <a:blip r:embed="rId7"/>
                <a:stretch>
                  <a:fillRect l="-1770" r="-5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blipFill>
                <a:blip r:embed="rId8"/>
                <a:stretch>
                  <a:fillRect l="-1366" r="-27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39855" y="1859262"/>
                <a:ext cx="8501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5" y="1859262"/>
                <a:ext cx="85013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717643" y="1863996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3" y="1863996"/>
                <a:ext cx="5156925" cy="369332"/>
              </a:xfrm>
              <a:prstGeom prst="rect">
                <a:avLst/>
              </a:prstGeom>
              <a:blipFill>
                <a:blip r:embed="rId10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252952" y="1585464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6" name="矩形 45"/>
          <p:cNvSpPr/>
          <p:nvPr/>
        </p:nvSpPr>
        <p:spPr>
          <a:xfrm>
            <a:off x="4431467" y="1607616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5332409" y="1583661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33049" y="1779264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970997" y="1837533"/>
                <a:ext cx="300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97" y="1837533"/>
                <a:ext cx="30024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7194915" y="1602108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矩形 54"/>
          <p:cNvSpPr/>
          <p:nvPr/>
        </p:nvSpPr>
        <p:spPr>
          <a:xfrm>
            <a:off x="3144212" y="1624260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839725" y="1790852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8409956" y="1583661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61" name="矩形 60"/>
          <p:cNvSpPr/>
          <p:nvPr/>
        </p:nvSpPr>
        <p:spPr>
          <a:xfrm>
            <a:off x="1447913" y="1617026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8099401" y="1783119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178584" y="1717709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691441" y="1673089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28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2" grpId="0"/>
      <p:bldP spid="36" grpId="0" animBg="1"/>
      <p:bldP spid="37" grpId="0" animBg="1"/>
      <p:bldP spid="39" grpId="0" animBg="1"/>
      <p:bldP spid="40" grpId="0" animBg="1"/>
      <p:bldP spid="59" grpId="0"/>
      <p:bldP spid="58" grpId="0"/>
      <p:bldP spid="62" grpId="0"/>
      <p:bldP spid="41" grpId="0"/>
      <p:bldP spid="42" grpId="0"/>
      <p:bldP spid="44" grpId="0" animBg="1"/>
      <p:bldP spid="46" grpId="0" animBg="1"/>
      <p:bldP spid="48" grpId="0" animBg="1"/>
      <p:bldP spid="49" grpId="0"/>
      <p:bldP spid="53" grpId="0"/>
      <p:bldP spid="54" grpId="0" animBg="1"/>
      <p:bldP spid="55" grpId="0" animBg="1"/>
      <p:bldP spid="56" grpId="0"/>
      <p:bldP spid="57" grpId="0" animBg="1"/>
      <p:bldP spid="61" grpId="0" animBg="1"/>
      <p:bldP spid="64" grpId="0"/>
      <p:bldP spid="65" grpId="0"/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Function </a:t>
            </a:r>
            <a:br>
              <a:rPr lang="en-US" altLang="zh-TW" dirty="0"/>
            </a:br>
            <a:r>
              <a:rPr lang="en-US" altLang="zh-TW" dirty="0"/>
              <a:t>of Feedforward Network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6" name="橢圓 45"/>
          <p:cNvSpPr/>
          <p:nvPr/>
        </p:nvSpPr>
        <p:spPr>
          <a:xfrm>
            <a:off x="508463" y="575996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橢圓 47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2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7" name="橢圓 56"/>
          <p:cNvSpPr/>
          <p:nvPr/>
        </p:nvSpPr>
        <p:spPr>
          <a:xfrm>
            <a:off x="4087726" y="574634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1" name="直線單箭頭接點 60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224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cxnSpLocks/>
            <a:stCxn id="48" idx="6"/>
            <a:endCxn id="49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  <a:stCxn id="57" idx="6"/>
            <a:endCxn id="54" idx="2"/>
          </p:cNvCxnSpPr>
          <p:nvPr/>
        </p:nvCxnSpPr>
        <p:spPr>
          <a:xfrm flipV="1">
            <a:off x="5167726" y="3907163"/>
            <a:ext cx="747905" cy="2199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blipFill>
                <a:blip r:embed="rId4"/>
                <a:stretch>
                  <a:fillRect l="-1770" r="-5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blipFill>
                <a:blip r:embed="rId5"/>
                <a:stretch>
                  <a:fillRect l="-1366" r="-27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556181" y="1301492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81" y="1301492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639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of Cost Function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橢圓 47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2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1" name="直線單箭頭接點 60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cxnSpLocks/>
            <a:stCxn id="48" idx="6"/>
            <a:endCxn id="49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/>
          <p:cNvSpPr/>
          <p:nvPr/>
        </p:nvSpPr>
        <p:spPr>
          <a:xfrm>
            <a:off x="508463" y="575996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4" name="橢圓 33"/>
          <p:cNvSpPr/>
          <p:nvPr/>
        </p:nvSpPr>
        <p:spPr>
          <a:xfrm>
            <a:off x="4087726" y="574634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35" name="直線單箭頭接點 34"/>
          <p:cNvCxnSpPr>
            <a:cxnSpLocks/>
          </p:cNvCxnSpPr>
          <p:nvPr/>
        </p:nvCxnSpPr>
        <p:spPr>
          <a:xfrm flipV="1">
            <a:off x="1588463" y="3925415"/>
            <a:ext cx="692081" cy="224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cxnSpLocks/>
            <a:stCxn id="34" idx="6"/>
          </p:cNvCxnSpPr>
          <p:nvPr/>
        </p:nvCxnSpPr>
        <p:spPr>
          <a:xfrm flipV="1">
            <a:off x="5167726" y="3907163"/>
            <a:ext cx="747905" cy="2199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62359" y="1609907"/>
            <a:ext cx="386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compute the gradient …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31364" y="2047725"/>
            <a:ext cx="450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Computing the partial derivative on the edge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31364" y="2823017"/>
            <a:ext cx="289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reverse mode</a:t>
            </a:r>
            <a:endParaRPr lang="zh-TW" altLang="en-US" sz="2400" dirty="0"/>
          </a:p>
        </p:txBody>
      </p:sp>
      <p:cxnSp>
        <p:nvCxnSpPr>
          <p:cNvPr id="45" name="直線單箭頭接點 44"/>
          <p:cNvCxnSpPr>
            <a:cxnSpLocks/>
          </p:cNvCxnSpPr>
          <p:nvPr/>
        </p:nvCxnSpPr>
        <p:spPr>
          <a:xfrm flipH="1">
            <a:off x="8015461" y="2559240"/>
            <a:ext cx="1" cy="8451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cxnSpLocks/>
          </p:cNvCxnSpPr>
          <p:nvPr/>
        </p:nvCxnSpPr>
        <p:spPr>
          <a:xfrm flipH="1" flipV="1">
            <a:off x="6995631" y="3698505"/>
            <a:ext cx="68328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</p:cNvCxnSpPr>
          <p:nvPr/>
        </p:nvCxnSpPr>
        <p:spPr>
          <a:xfrm flipH="1" flipV="1">
            <a:off x="5167726" y="3694862"/>
            <a:ext cx="68328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</p:cNvCxnSpPr>
          <p:nvPr/>
        </p:nvCxnSpPr>
        <p:spPr>
          <a:xfrm flipH="1" flipV="1">
            <a:off x="3382493" y="3729779"/>
            <a:ext cx="68328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cxnSpLocks/>
          </p:cNvCxnSpPr>
          <p:nvPr/>
        </p:nvCxnSpPr>
        <p:spPr>
          <a:xfrm flipH="1">
            <a:off x="5197415" y="4129557"/>
            <a:ext cx="411835" cy="4840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</p:cNvCxnSpPr>
          <p:nvPr/>
        </p:nvCxnSpPr>
        <p:spPr>
          <a:xfrm flipH="1">
            <a:off x="1522669" y="4220292"/>
            <a:ext cx="398767" cy="4840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cxnSpLocks/>
          </p:cNvCxnSpPr>
          <p:nvPr/>
        </p:nvCxnSpPr>
        <p:spPr>
          <a:xfrm flipH="1">
            <a:off x="1987230" y="4461088"/>
            <a:ext cx="332972" cy="10937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</p:cNvCxnSpPr>
          <p:nvPr/>
        </p:nvCxnSpPr>
        <p:spPr>
          <a:xfrm flipH="1">
            <a:off x="5584575" y="4396610"/>
            <a:ext cx="332972" cy="10937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834403" y="2847211"/>
            <a:ext cx="329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is always a scalar</a:t>
            </a:r>
            <a:endParaRPr lang="zh-TW" altLang="en-US" sz="2400" dirty="0"/>
          </a:p>
        </p:txBody>
      </p:sp>
      <p:sp>
        <p:nvSpPr>
          <p:cNvPr id="4" name="箭號: 向右 3"/>
          <p:cNvSpPr/>
          <p:nvPr/>
        </p:nvSpPr>
        <p:spPr>
          <a:xfrm>
            <a:off x="3396254" y="2849528"/>
            <a:ext cx="419493" cy="4430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623895" y="4663733"/>
                <a:ext cx="701922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95" y="4663733"/>
                <a:ext cx="701922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4761" y="4612987"/>
                <a:ext cx="695319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1" y="4612987"/>
                <a:ext cx="695319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756458" y="5706203"/>
                <a:ext cx="563296" cy="70230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58" y="5706203"/>
                <a:ext cx="563296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99350" y="5781614"/>
                <a:ext cx="56073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0" y="5781614"/>
                <a:ext cx="560730" cy="702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351382" y="5272462"/>
                <a:ext cx="1007840" cy="740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82" y="5272462"/>
                <a:ext cx="1007840" cy="740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7539424" y="4710365"/>
            <a:ext cx="128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539424" y="6078320"/>
            <a:ext cx="128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cxnSpLocks/>
            <a:endCxn id="5" idx="1"/>
          </p:cNvCxnSpPr>
          <p:nvPr/>
        </p:nvCxnSpPr>
        <p:spPr>
          <a:xfrm flipV="1">
            <a:off x="6691452" y="4941198"/>
            <a:ext cx="847972" cy="374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  <a:endCxn id="64" idx="1"/>
          </p:cNvCxnSpPr>
          <p:nvPr/>
        </p:nvCxnSpPr>
        <p:spPr>
          <a:xfrm>
            <a:off x="6691452" y="6054967"/>
            <a:ext cx="847972" cy="254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40" grpId="0"/>
      <p:bldP spid="39" grpId="0"/>
      <p:bldP spid="4" grpId="0" animBg="1"/>
      <p:bldP spid="43" grpId="0" animBg="1"/>
      <p:bldP spid="47" grpId="0" animBg="1"/>
      <p:bldP spid="50" grpId="0" animBg="1"/>
      <p:bldP spid="62" grpId="0" animBg="1"/>
      <p:bldP spid="63" grpId="0" animBg="1"/>
      <p:bldP spid="5" grpId="0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Jacobian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888989" y="1889406"/>
                <a:ext cx="14629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89" y="1889406"/>
                <a:ext cx="14629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37878" y="1534563"/>
                <a:ext cx="1391535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878" y="1534563"/>
                <a:ext cx="1391535" cy="1140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515401" y="1744652"/>
                <a:ext cx="1374415" cy="720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01" y="1744652"/>
                <a:ext cx="1374415" cy="720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12949" y="2989505"/>
                <a:ext cx="5924379" cy="873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49" y="2989505"/>
                <a:ext cx="5924379" cy="873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729680" y="4307458"/>
            <a:ext cx="227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Example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604404" y="4997759"/>
                <a:ext cx="3649332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4" y="4997759"/>
                <a:ext cx="3649332" cy="1140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515401" y="5158411"/>
                <a:ext cx="2843855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01" y="5158411"/>
                <a:ext cx="2843855" cy="819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986721" y="3005610"/>
            <a:ext cx="4940300" cy="91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258050" y="3195202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of 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04995" y="4246715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of x</a:t>
            </a:r>
            <a:endParaRPr lang="zh-TW" altLang="en-US" sz="2400" dirty="0"/>
          </a:p>
        </p:txBody>
      </p:sp>
      <p:sp>
        <p:nvSpPr>
          <p:cNvPr id="13" name="右大括弧 12"/>
          <p:cNvSpPr/>
          <p:nvPr/>
        </p:nvSpPr>
        <p:spPr>
          <a:xfrm>
            <a:off x="6980214" y="3026932"/>
            <a:ext cx="171450" cy="873060"/>
          </a:xfrm>
          <a:prstGeom prst="rightBrace">
            <a:avLst>
              <a:gd name="adj1" fmla="val 5189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/>
          <p:cNvSpPr/>
          <p:nvPr/>
        </p:nvSpPr>
        <p:spPr>
          <a:xfrm rot="5400000">
            <a:off x="4217088" y="1566233"/>
            <a:ext cx="276203" cy="4976814"/>
          </a:xfrm>
          <a:prstGeom prst="rightBrace">
            <a:avLst>
              <a:gd name="adj1" fmla="val 5189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571729" y="5225171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056840" y="5236235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708048" y="5236235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560240" y="5677750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147186" y="5668913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753221" y="5677750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3" grpId="0" animBg="1"/>
      <p:bldP spid="4" grpId="0"/>
      <p:bldP spid="12" grpId="0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9966" y="4793855"/>
            <a:ext cx="3411307" cy="1839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of Cost Function</a:t>
            </a:r>
            <a:endParaRPr lang="zh-TW" altLang="en-US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 rot="5400000">
            <a:off x="-349083" y="2735963"/>
            <a:ext cx="2997302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Last Layer</a:t>
            </a:r>
            <a:endParaRPr lang="zh-TW" altLang="en-US" sz="2400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403568" y="2652910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403568" y="3635363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403568" y="1764931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157083" y="1488147"/>
            <a:ext cx="403204" cy="3041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0" name="Object 12"/>
          <p:cNvGraphicFramePr>
            <a:graphicFrameLocks noChangeAspect="1"/>
          </p:cNvGraphicFramePr>
          <p:nvPr/>
        </p:nvGraphicFramePr>
        <p:xfrm>
          <a:off x="2169507" y="1502812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507" y="1502812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"/>
          <p:cNvGraphicFramePr>
            <a:graphicFrameLocks noChangeAspect="1"/>
          </p:cNvGraphicFramePr>
          <p:nvPr/>
        </p:nvGraphicFramePr>
        <p:xfrm>
          <a:off x="2182152" y="2362231"/>
          <a:ext cx="3794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方程式" r:id="rId11" imgW="177480" imgH="215640" progId="Equation.3">
                  <p:embed/>
                </p:oleObj>
              </mc:Choice>
              <mc:Fallback>
                <p:oleObj name="方程式" r:id="rId11" imgW="177480" imgH="215640" progId="Equation.3">
                  <p:embed/>
                  <p:pic>
                    <p:nvPicPr>
                      <p:cNvPr id="4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152" y="2362231"/>
                        <a:ext cx="379413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2"/>
          <p:cNvGraphicFramePr>
            <a:graphicFrameLocks noChangeAspect="1"/>
          </p:cNvGraphicFramePr>
          <p:nvPr/>
        </p:nvGraphicFramePr>
        <p:xfrm>
          <a:off x="2190540" y="3338148"/>
          <a:ext cx="352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方程式" r:id="rId13" imgW="164880" imgH="228600" progId="Equation.3">
                  <p:embed/>
                </p:oleObj>
              </mc:Choice>
              <mc:Fallback>
                <p:oleObj name="方程式" r:id="rId13" imgW="164880" imgH="228600" progId="Equation.3">
                  <p:embed/>
                  <p:pic>
                    <p:nvPicPr>
                      <p:cNvPr id="4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540" y="3338148"/>
                        <a:ext cx="3524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字方塊 50"/>
          <p:cNvSpPr txBox="1"/>
          <p:nvPr/>
        </p:nvSpPr>
        <p:spPr>
          <a:xfrm rot="5400000">
            <a:off x="2059133" y="399677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3321625" y="1458290"/>
            <a:ext cx="523220" cy="3126593"/>
            <a:chOff x="4281713" y="3284468"/>
            <a:chExt cx="523220" cy="3126593"/>
          </a:xfrm>
        </p:grpSpPr>
        <p:grpSp>
          <p:nvGrpSpPr>
            <p:cNvPr id="57" name="群組 56"/>
            <p:cNvGrpSpPr/>
            <p:nvPr/>
          </p:nvGrpSpPr>
          <p:grpSpPr>
            <a:xfrm>
              <a:off x="4281713" y="3284468"/>
              <a:ext cx="406240" cy="3041824"/>
              <a:chOff x="4759104" y="2505183"/>
              <a:chExt cx="406240" cy="3041824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4762140" y="2505183"/>
                <a:ext cx="403204" cy="30418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62" name="Object 12"/>
              <p:cNvGraphicFramePr>
                <a:graphicFrameLocks noChangeAspect="1"/>
              </p:cNvGraphicFramePr>
              <p:nvPr/>
            </p:nvGraphicFramePr>
            <p:xfrm>
              <a:off x="4775487" y="2523823"/>
              <a:ext cx="352425" cy="461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0" name="方程式" r:id="rId15" imgW="164880" imgH="215640" progId="Equation.3">
                      <p:embed/>
                    </p:oleObj>
                  </mc:Choice>
                  <mc:Fallback>
                    <p:oleObj name="方程式" r:id="rId15" imgW="164880" imgH="215640" progId="Equation.3">
                      <p:embed/>
                      <p:pic>
                        <p:nvPicPr>
                          <p:cNvPr id="6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5487" y="2523823"/>
                            <a:ext cx="352425" cy="461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12"/>
              <p:cNvGraphicFramePr>
                <a:graphicFrameLocks noChangeAspect="1"/>
              </p:cNvGraphicFramePr>
              <p:nvPr/>
            </p:nvGraphicFramePr>
            <p:xfrm>
              <a:off x="4759104" y="3397756"/>
              <a:ext cx="379413" cy="461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1" name="方程式" r:id="rId17" imgW="177480" imgH="215640" progId="Equation.3">
                      <p:embed/>
                    </p:oleObj>
                  </mc:Choice>
                  <mc:Fallback>
                    <p:oleObj name="方程式" r:id="rId17" imgW="177480" imgH="215640" progId="Equation.3">
                      <p:embed/>
                      <p:pic>
                        <p:nvPicPr>
                          <p:cNvPr id="6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9104" y="3397756"/>
                            <a:ext cx="379413" cy="461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Object 12"/>
              <p:cNvGraphicFramePr>
                <a:graphicFrameLocks noChangeAspect="1"/>
              </p:cNvGraphicFramePr>
              <p:nvPr/>
            </p:nvGraphicFramePr>
            <p:xfrm>
              <a:off x="4809947" y="4388269"/>
              <a:ext cx="352425" cy="490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2" name="方程式" r:id="rId19" imgW="164880" imgH="228600" progId="Equation.3">
                      <p:embed/>
                    </p:oleObj>
                  </mc:Choice>
                  <mc:Fallback>
                    <p:oleObj name="方程式" r:id="rId19" imgW="164880" imgH="228600" progId="Equation.3">
                      <p:embed/>
                      <p:pic>
                        <p:nvPicPr>
                          <p:cNvPr id="6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9947" y="4388269"/>
                            <a:ext cx="352425" cy="4905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" name="文字方塊 57"/>
            <p:cNvSpPr txBox="1"/>
            <p:nvPr/>
          </p:nvSpPr>
          <p:spPr>
            <a:xfrm rot="5400000">
              <a:off x="4158694" y="576482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59" name="文字方塊 58"/>
            <p:cNvSpPr txBox="1"/>
            <p:nvPr/>
          </p:nvSpPr>
          <p:spPr>
            <a:xfrm rot="5400000">
              <a:off x="4158694" y="4696515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</p:grpSp>
      <p:sp>
        <p:nvSpPr>
          <p:cNvPr id="68" name="文字方塊 67"/>
          <p:cNvSpPr txBox="1"/>
          <p:nvPr/>
        </p:nvSpPr>
        <p:spPr>
          <a:xfrm rot="5400000">
            <a:off x="2059133" y="291138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3793099" y="1916805"/>
                <a:ext cx="1205778" cy="198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99" y="1916805"/>
                <a:ext cx="1205778" cy="198131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5306836" y="3102878"/>
                <a:ext cx="2611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36" y="3102878"/>
                <a:ext cx="261161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4596064" y="3131906"/>
            <a:ext cx="264077" cy="401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單箭頭接點 79"/>
          <p:cNvCxnSpPr/>
          <p:nvPr/>
        </p:nvCxnSpPr>
        <p:spPr>
          <a:xfrm>
            <a:off x="4860141" y="3320132"/>
            <a:ext cx="403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/>
          <p:cNvGrpSpPr/>
          <p:nvPr/>
        </p:nvGrpSpPr>
        <p:grpSpPr>
          <a:xfrm>
            <a:off x="2667565" y="2979202"/>
            <a:ext cx="548711" cy="468165"/>
            <a:chOff x="3606649" y="3957155"/>
            <a:chExt cx="548711" cy="468165"/>
          </a:xfrm>
        </p:grpSpPr>
        <p:graphicFrame>
          <p:nvGraphicFramePr>
            <p:cNvPr id="82" name="Object 12"/>
            <p:cNvGraphicFramePr>
              <a:graphicFrameLocks noChangeAspect="1"/>
            </p:cNvGraphicFramePr>
            <p:nvPr/>
          </p:nvGraphicFramePr>
          <p:xfrm>
            <a:off x="3719217" y="4045908"/>
            <a:ext cx="325437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3" name="方程式" r:id="rId24" imgW="152280" imgH="177480" progId="Equation.3">
                    <p:embed/>
                  </p:oleObj>
                </mc:Choice>
                <mc:Fallback>
                  <p:oleObj name="方程式" r:id="rId24" imgW="152280" imgH="177480" progId="Equation.3">
                    <p:embed/>
                    <p:pic>
                      <p:nvPicPr>
                        <p:cNvPr id="8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217" y="4045908"/>
                          <a:ext cx="325437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3" name="直線單箭頭接點 82"/>
            <p:cNvCxnSpPr/>
            <p:nvPr/>
          </p:nvCxnSpPr>
          <p:spPr>
            <a:xfrm>
              <a:off x="3606649" y="3957155"/>
              <a:ext cx="5487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2667565" y="4797402"/>
                <a:ext cx="248675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65" y="4797402"/>
                <a:ext cx="2486755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837769" y="4840471"/>
            <a:ext cx="2262209" cy="4127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Cross Entropy: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5578955" y="6030206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55" y="6030206"/>
                <a:ext cx="1193322" cy="523220"/>
              </a:xfrm>
              <a:prstGeom prst="rect">
                <a:avLst/>
              </a:prstGeom>
              <a:blipFill>
                <a:blip r:embed="rId2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5542193" y="4777460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193" y="4777460"/>
                <a:ext cx="1193322" cy="523220"/>
              </a:xfrm>
              <a:prstGeom prst="rect">
                <a:avLst/>
              </a:prstGeom>
              <a:blipFill>
                <a:blip r:embed="rId2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5525580" y="3736154"/>
                <a:ext cx="1115626" cy="892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80" y="3736154"/>
                <a:ext cx="1115626" cy="89287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6741383" y="6097147"/>
                <a:ext cx="1891672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383" y="6097147"/>
                <a:ext cx="1891672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6070627" y="5439621"/>
                <a:ext cx="2693943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=−1/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27" y="5439621"/>
                <a:ext cx="2693943" cy="4308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017497" y="5474165"/>
                <a:ext cx="880176" cy="892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97" y="5474165"/>
                <a:ext cx="880176" cy="89287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887147" y="5713809"/>
                <a:ext cx="31990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−1/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147" y="5713809"/>
                <a:ext cx="3199017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2068031" y="5557173"/>
            <a:ext cx="2804810" cy="91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35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5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8" grpId="0" animBg="1"/>
      <p:bldP spid="51" grpId="0"/>
      <p:bldP spid="68" grpId="0"/>
      <p:bldP spid="72" grpId="0"/>
      <p:bldP spid="73" grpId="0"/>
      <p:bldP spid="79" grpId="0" animBg="1"/>
      <p:bldP spid="84" grpId="0"/>
      <p:bldP spid="85" grpId="0" animBg="1"/>
      <p:bldP spid="87" grpId="0"/>
      <p:bldP spid="88" grpId="0"/>
      <p:bldP spid="90" grpId="0"/>
      <p:bldP spid="91" grpId="0"/>
      <p:bldP spid="92" grpId="0"/>
      <p:bldP spid="43" grpId="0"/>
      <p:bldP spid="3" grpId="0"/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of Cost Function</a:t>
            </a:r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blipFill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4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6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959716" y="3272440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16" y="3272440"/>
                <a:ext cx="1193322" cy="523220"/>
              </a:xfrm>
              <a:prstGeom prst="rect">
                <a:avLst/>
              </a:prstGeom>
              <a:blipFill>
                <a:blip r:embed="rId11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3555703" y="3333389"/>
          <a:ext cx="3190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方程式" r:id="rId12" imgW="126720" imgH="177480" progId="Equation.3">
                  <p:embed/>
                </p:oleObj>
              </mc:Choice>
              <mc:Fallback>
                <p:oleObj name="方程式" r:id="rId12" imgW="126720" imgH="17748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703" y="3333389"/>
                        <a:ext cx="319088" cy="449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064673" y="3280535"/>
                <a:ext cx="1504514" cy="523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400" dirty="0"/>
                  <a:t> =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673" y="3280535"/>
                <a:ext cx="1504514" cy="523477"/>
              </a:xfrm>
              <a:prstGeom prst="rect">
                <a:avLst/>
              </a:prstGeom>
              <a:blipFill>
                <a:blip r:embed="rId14"/>
                <a:stretch>
                  <a:fillRect t="-4651" r="-5285" b="-18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46585" y="3923737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85" y="3923737"/>
                <a:ext cx="1193322" cy="523220"/>
              </a:xfrm>
              <a:prstGeom prst="rect">
                <a:avLst/>
              </a:prstGeom>
              <a:blipFill>
                <a:blip r:embed="rId1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044044" y="3920347"/>
                <a:ext cx="1504514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400" dirty="0"/>
                  <a:t> =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44" y="3920347"/>
                <a:ext cx="1504514" cy="481670"/>
              </a:xfrm>
              <a:prstGeom prst="rect">
                <a:avLst/>
              </a:prstGeom>
              <a:blipFill>
                <a:blip r:embed="rId16"/>
                <a:stretch>
                  <a:fillRect t="-6329" r="-5263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545450" y="3932538"/>
                <a:ext cx="91178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450" y="3932538"/>
                <a:ext cx="911788" cy="4168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下 3"/>
          <p:cNvSpPr/>
          <p:nvPr/>
        </p:nvSpPr>
        <p:spPr>
          <a:xfrm>
            <a:off x="7085399" y="4442360"/>
            <a:ext cx="463190" cy="74588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85595" y="4636511"/>
            <a:ext cx="2785903" cy="1991404"/>
          </a:xfrm>
          <a:prstGeom prst="rect">
            <a:avLst/>
          </a:prstGeom>
        </p:spPr>
      </p:pic>
      <p:cxnSp>
        <p:nvCxnSpPr>
          <p:cNvPr id="35" name="直線接點 34"/>
          <p:cNvCxnSpPr>
            <a:cxnSpLocks/>
          </p:cNvCxnSpPr>
          <p:nvPr/>
        </p:nvCxnSpPr>
        <p:spPr>
          <a:xfrm flipV="1">
            <a:off x="4498982" y="5041156"/>
            <a:ext cx="0" cy="13814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cxnSpLocks/>
          </p:cNvCxnSpPr>
          <p:nvPr/>
        </p:nvCxnSpPr>
        <p:spPr>
          <a:xfrm flipV="1">
            <a:off x="3517399" y="4674880"/>
            <a:ext cx="1698083" cy="732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5250048" y="4442360"/>
                <a:ext cx="91178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48" y="4442360"/>
                <a:ext cx="911788" cy="41684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618965" y="5995371"/>
                <a:ext cx="375616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965" y="5995371"/>
                <a:ext cx="375616" cy="3893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336690" y="6255692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690" y="6255692"/>
                <a:ext cx="223266" cy="369332"/>
              </a:xfrm>
              <a:prstGeom prst="rect">
                <a:avLst/>
              </a:prstGeom>
              <a:blipFill>
                <a:blip r:embed="rId23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415299" y="457699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99" y="4576990"/>
                <a:ext cx="245708" cy="369332"/>
              </a:xfrm>
              <a:prstGeom prst="rect">
                <a:avLst/>
              </a:prstGeom>
              <a:blipFill>
                <a:blip r:embed="rId2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734319" y="1548673"/>
            <a:ext cx="4414309" cy="702244"/>
            <a:chOff x="734319" y="1548673"/>
            <a:chExt cx="4414309" cy="702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734319" y="1548673"/>
                  <a:ext cx="554960" cy="7022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9" y="1548673"/>
                  <a:ext cx="554960" cy="7022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/>
            <p:cNvSpPr txBox="1"/>
            <p:nvPr/>
          </p:nvSpPr>
          <p:spPr>
            <a:xfrm>
              <a:off x="1346105" y="1733451"/>
              <a:ext cx="3802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is a Jacobian matrix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99971" y="2686078"/>
                <a:ext cx="4356200" cy="523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i-th row, j-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column: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1" y="2686078"/>
                <a:ext cx="4356200" cy="523477"/>
              </a:xfrm>
              <a:prstGeom prst="rect">
                <a:avLst/>
              </a:prstGeom>
              <a:blipFill>
                <a:blip r:embed="rId26"/>
                <a:stretch>
                  <a:fillRect l="-2241" t="-4651" b="-18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7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944250" y="5481166"/>
            <a:ext cx="1702014" cy="10262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How about </a:t>
            </a:r>
            <a:r>
              <a:rPr lang="en-US" altLang="zh-TW" sz="2400" dirty="0" err="1"/>
              <a:t>softmax</a:t>
            </a:r>
            <a:r>
              <a:rPr lang="en-US" altLang="zh-TW" sz="2400" dirty="0"/>
              <a:t>? </a:t>
            </a:r>
            <a:r>
              <a:rPr lang="en-US" altLang="zh-TW" sz="2400" dirty="0">
                <a:sym typeface="Wingdings" panose="05000000000000000000" pitchFamily="2" charset="2"/>
              </a:rPr>
              <a:t></a:t>
            </a:r>
            <a:endParaRPr lang="en-US" altLang="zh-TW" sz="2400" dirty="0"/>
          </a:p>
        </p:txBody>
      </p:sp>
      <p:sp>
        <p:nvSpPr>
          <p:cNvPr id="45" name="矩形 44"/>
          <p:cNvSpPr/>
          <p:nvPr/>
        </p:nvSpPr>
        <p:spPr>
          <a:xfrm>
            <a:off x="4235344" y="1428010"/>
            <a:ext cx="1059228" cy="913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359779" y="1662587"/>
                <a:ext cx="24570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79" y="1662587"/>
                <a:ext cx="245708" cy="369332"/>
              </a:xfrm>
              <a:prstGeom prst="rect">
                <a:avLst/>
              </a:prstGeom>
              <a:blipFill>
                <a:blip r:embed="rId28"/>
                <a:stretch>
                  <a:fillRect l="-29268" r="-26829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603181" y="2339498"/>
                <a:ext cx="3756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81" y="2339498"/>
                <a:ext cx="375616" cy="369332"/>
              </a:xfrm>
              <a:prstGeom prst="rect">
                <a:avLst/>
              </a:prstGeom>
              <a:blipFill>
                <a:blip r:embed="rId29"/>
                <a:stretch>
                  <a:fillRect l="-9677" r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6360346" y="5284719"/>
            <a:ext cx="2437259" cy="1168160"/>
            <a:chOff x="6614559" y="5254480"/>
            <a:chExt cx="2437259" cy="1168160"/>
          </a:xfrm>
        </p:grpSpPr>
        <p:sp>
          <p:nvSpPr>
            <p:cNvPr id="20" name="矩形 19"/>
            <p:cNvSpPr/>
            <p:nvPr/>
          </p:nvSpPr>
          <p:spPr>
            <a:xfrm>
              <a:off x="6617001" y="5254480"/>
              <a:ext cx="1145633" cy="1168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762634" y="5529848"/>
              <a:ext cx="128918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Diagonal </a:t>
              </a:r>
            </a:p>
            <a:p>
              <a:r>
                <a:rPr lang="en-US" altLang="zh-TW" sz="2400" dirty="0"/>
                <a:t>Matrix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614559" y="5254480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891000" y="5550997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191718" y="5826365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7480216" y="6118008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347971" y="4559266"/>
                <a:ext cx="150053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71" y="4559266"/>
                <a:ext cx="1500539" cy="41684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/>
      <p:bldP spid="25" grpId="0"/>
      <p:bldP spid="39" grpId="0"/>
      <p:bldP spid="40" grpId="0"/>
      <p:bldP spid="28" grpId="0"/>
      <p:bldP spid="4" grpId="0" animBg="1"/>
      <p:bldP spid="41" grpId="0"/>
      <p:bldP spid="42" grpId="0"/>
      <p:bldP spid="11" grpId="0"/>
      <p:bldP spid="44" grpId="0"/>
      <p:bldP spid="37" grpId="0"/>
      <p:bldP spid="43" grpId="0" animBg="1"/>
      <p:bldP spid="45" grpId="0" animBg="1"/>
      <p:bldP spid="46" grpId="0"/>
      <p:bldP spid="47" grpId="0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4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6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795268" y="2901220"/>
                <a:ext cx="1544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68" y="2901220"/>
                <a:ext cx="1544462" cy="369332"/>
              </a:xfrm>
              <a:prstGeom prst="rect">
                <a:avLst/>
              </a:prstGeom>
              <a:blipFill>
                <a:blip r:embed="rId7"/>
                <a:stretch>
                  <a:fillRect l="-2372" r="-1186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198452" y="3330124"/>
                <a:ext cx="563296" cy="7411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452" y="3330124"/>
                <a:ext cx="563296" cy="741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98452" y="4407856"/>
                <a:ext cx="701922" cy="7411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452" y="4407856"/>
                <a:ext cx="701922" cy="7411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538760" y="553601"/>
            <a:ext cx="4462450" cy="741165"/>
            <a:chOff x="560765" y="1715873"/>
            <a:chExt cx="4462450" cy="74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560765" y="1715873"/>
                  <a:ext cx="563296" cy="7411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65" y="1715873"/>
                  <a:ext cx="563296" cy="7411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字方塊 24"/>
            <p:cNvSpPr txBox="1"/>
            <p:nvPr/>
          </p:nvSpPr>
          <p:spPr>
            <a:xfrm>
              <a:off x="1220692" y="1886356"/>
              <a:ext cx="3802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is a Jacobian matrix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093742" y="2085104"/>
                <a:ext cx="1676163" cy="1040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742" y="2085104"/>
                <a:ext cx="1676163" cy="1040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4458698" y="957671"/>
            <a:ext cx="1022395" cy="890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079565" y="1222421"/>
                <a:ext cx="3756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565" y="1222421"/>
                <a:ext cx="375616" cy="369332"/>
              </a:xfrm>
              <a:prstGeom prst="rect">
                <a:avLst/>
              </a:prstGeom>
              <a:blipFill>
                <a:blip r:embed="rId16"/>
                <a:stretch>
                  <a:fillRect l="-9677" t="-1667" r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841349" y="971123"/>
                <a:ext cx="38395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49" y="971123"/>
                <a:ext cx="383951" cy="369332"/>
              </a:xfrm>
              <a:prstGeom prst="rect">
                <a:avLst/>
              </a:prstGeom>
              <a:blipFill>
                <a:blip r:embed="rId17"/>
                <a:stretch>
                  <a:fillRect l="-9524" r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439068" y="1607415"/>
            <a:ext cx="435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i-th row, j-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column: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142264" y="2107143"/>
            <a:ext cx="686399" cy="1006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cxnSpLocks/>
          </p:cNvCxnSpPr>
          <p:nvPr/>
        </p:nvCxnSpPr>
        <p:spPr>
          <a:xfrm>
            <a:off x="5716252" y="4052543"/>
            <a:ext cx="1090478" cy="8586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821987" y="4853832"/>
                <a:ext cx="612796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987" y="4853832"/>
                <a:ext cx="61279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113508" y="4655882"/>
          <a:ext cx="3966057" cy="207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方程式" r:id="rId20" imgW="2374560" imgH="1244520" progId="Equation.3">
                  <p:embed/>
                </p:oleObj>
              </mc:Choice>
              <mc:Fallback>
                <p:oleObj name="方程式" r:id="rId20" imgW="2374560" imgH="124452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8" y="4655882"/>
                        <a:ext cx="3966057" cy="20786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2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8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1" grpId="0" animBg="1"/>
      <p:bldP spid="22" grpId="0" animBg="1"/>
      <p:bldP spid="26" grpId="0"/>
      <p:bldP spid="27" grpId="0"/>
      <p:bldP spid="28" grpId="0"/>
      <p:bldP spid="31" grpId="0" animBg="1"/>
      <p:bldP spid="32" grpId="0"/>
      <p:bldP spid="33" grpId="0"/>
      <p:bldP spid="34" grpId="0"/>
      <p:bldP spid="5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6190390" y="4880464"/>
            <a:ext cx="222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W</a:t>
            </a:r>
            <a:r>
              <a:rPr lang="en-US" altLang="zh-TW" sz="2400" baseline="30000" dirty="0"/>
              <a:t>2</a:t>
            </a:r>
            <a:r>
              <a:rPr lang="zh-TW" altLang="en-US" sz="2400" baseline="30000" dirty="0"/>
              <a:t> </a:t>
            </a:r>
            <a:r>
              <a:rPr lang="en-US" altLang="zh-TW" sz="2400" dirty="0"/>
              <a:t>as a </a:t>
            </a:r>
            <a:r>
              <a:rPr lang="en-US" altLang="zh-TW" sz="2400" dirty="0" err="1"/>
              <a:t>mxn</a:t>
            </a:r>
            <a:r>
              <a:rPr lang="en-US" altLang="zh-TW" sz="2400" dirty="0"/>
              <a:t> </a:t>
            </a:r>
            <a:r>
              <a:rPr lang="en-US" altLang="zh-TW" sz="2400" b="1" dirty="0"/>
              <a:t>vector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4087726" y="1316691"/>
            <a:ext cx="4754908" cy="4059191"/>
            <a:chOff x="4087726" y="1316691"/>
            <a:chExt cx="4754908" cy="4059191"/>
          </a:xfrm>
        </p:grpSpPr>
        <p:cxnSp>
          <p:nvCxnSpPr>
            <p:cNvPr id="33" name="直線單箭頭接點 32"/>
            <p:cNvCxnSpPr>
              <a:cxnSpLocks/>
            </p:cNvCxnSpPr>
            <p:nvPr/>
          </p:nvCxnSpPr>
          <p:spPr>
            <a:xfrm flipV="1">
              <a:off x="8283536" y="2486817"/>
              <a:ext cx="0" cy="1094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4087726" y="3565415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5915631" y="3547163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43536" y="3547126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baseline="300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4087726" y="4655882"/>
              <a:ext cx="1080000" cy="7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cxnSp>
          <p:nvCxnSpPr>
            <p:cNvPr id="38" name="直線單箭頭接點 37"/>
            <p:cNvCxnSpPr>
              <a:cxnSpLocks/>
              <a:stCxn id="34" idx="6"/>
              <a:endCxn id="35" idx="2"/>
            </p:cNvCxnSpPr>
            <p:nvPr/>
          </p:nvCxnSpPr>
          <p:spPr>
            <a:xfrm flipV="1">
              <a:off x="5167726" y="3907163"/>
              <a:ext cx="747905" cy="18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cxnSpLocks/>
              <a:stCxn id="37" idx="6"/>
              <a:endCxn id="35" idx="2"/>
            </p:cNvCxnSpPr>
            <p:nvPr/>
          </p:nvCxnSpPr>
          <p:spPr>
            <a:xfrm flipV="1">
              <a:off x="5167726" y="3907163"/>
              <a:ext cx="747905" cy="11087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cxnSpLocks/>
            </p:cNvCxnSpPr>
            <p:nvPr/>
          </p:nvCxnSpPr>
          <p:spPr>
            <a:xfrm>
              <a:off x="6995631" y="3925415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橢圓 40"/>
                <p:cNvSpPr/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1" name="橢圓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 r="-5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橢圓 41"/>
                <p:cNvSpPr/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2" name="橢圓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單箭頭接點 42"/>
            <p:cNvCxnSpPr>
              <a:cxnSpLocks/>
            </p:cNvCxnSpPr>
            <p:nvPr/>
          </p:nvCxnSpPr>
          <p:spPr>
            <a:xfrm>
              <a:off x="6995631" y="2117189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sz="2400" baseline="300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788" t="-18033" r="-17045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372" r="-1186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矩形 57"/>
          <p:cNvSpPr/>
          <p:nvPr/>
        </p:nvSpPr>
        <p:spPr>
          <a:xfrm>
            <a:off x="1977385" y="540570"/>
            <a:ext cx="2818075" cy="1180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47459" y="855026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3025425" y="73892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Object 12"/>
          <p:cNvGraphicFramePr>
            <a:graphicFrameLocks noChangeAspect="1"/>
          </p:cNvGraphicFramePr>
          <p:nvPr/>
        </p:nvGraphicFramePr>
        <p:xfrm>
          <a:off x="113508" y="4655882"/>
          <a:ext cx="3966057" cy="207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方程式" r:id="rId16" imgW="2374560" imgH="1244520" progId="Equation.3">
                  <p:embed/>
                </p:oleObj>
              </mc:Choice>
              <mc:Fallback>
                <p:oleObj name="方程式" r:id="rId16" imgW="2374560" imgH="1244520" progId="Equation.3">
                  <p:embed/>
                  <p:pic>
                    <p:nvPicPr>
                      <p:cNvPr id="6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8" y="4655882"/>
                        <a:ext cx="3966057" cy="20786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blipFill>
                <a:blip r:embed="rId1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blipFill>
                <a:blip r:embed="rId1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3757645" y="1036521"/>
            <a:ext cx="435843" cy="450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72" idx="3"/>
            <a:endCxn id="71" idx="1"/>
          </p:cNvCxnSpPr>
          <p:nvPr/>
        </p:nvCxnSpPr>
        <p:spPr>
          <a:xfrm flipV="1">
            <a:off x="4193488" y="843796"/>
            <a:ext cx="1133264" cy="418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95843" y="1027347"/>
            <a:ext cx="40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883498" y="575687"/>
            <a:ext cx="222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(j-1)</a:t>
            </a:r>
            <a:r>
              <a:rPr lang="en-US" altLang="zh-TW" sz="2400" dirty="0" err="1"/>
              <a:t>xn+k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314082" y="5299890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p:sp>
        <p:nvSpPr>
          <p:cNvPr id="80" name="矩形 79"/>
          <p:cNvSpPr/>
          <p:nvPr/>
        </p:nvSpPr>
        <p:spPr>
          <a:xfrm>
            <a:off x="4440544" y="4152891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81" name="矩形 80"/>
          <p:cNvSpPr/>
          <p:nvPr/>
        </p:nvSpPr>
        <p:spPr>
          <a:xfrm>
            <a:off x="6285975" y="415289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4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317792" y="5847419"/>
                <a:ext cx="3599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(considering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400" dirty="0"/>
                  <a:t> as a tensor makes thing easier)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792" y="5847419"/>
                <a:ext cx="3599533" cy="830997"/>
              </a:xfrm>
              <a:prstGeom prst="rect">
                <a:avLst/>
              </a:prstGeom>
              <a:blipFill>
                <a:blip r:embed="rId25"/>
                <a:stretch>
                  <a:fillRect l="-2538" t="-69343" r="-4399" b="-613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07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58" grpId="0" animBg="1"/>
      <p:bldP spid="11" grpId="0"/>
      <p:bldP spid="59" grpId="0"/>
      <p:bldP spid="63" grpId="0"/>
      <p:bldP spid="64" grpId="0"/>
      <p:bldP spid="65" grpId="0"/>
      <p:bldP spid="68" grpId="0"/>
      <p:bldP spid="69" grpId="0"/>
      <p:bldP spid="71" grpId="0"/>
      <p:bldP spid="72" grpId="0" animBg="1"/>
      <p:bldP spid="16" grpId="0"/>
      <p:bldP spid="73" grpId="0"/>
      <p:bldP spid="18" grpId="0"/>
      <p:bldP spid="80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 Rule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0" y="1856355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1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49" y="3553480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2</a:t>
            </a:r>
            <a:endParaRPr lang="zh-TW" altLang="en-US" sz="2800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4000500" y="1932646"/>
          <a:ext cx="1143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方程式" r:id="rId3" imgW="533160" imgH="215640" progId="Equation.3">
                  <p:embed/>
                </p:oleObj>
              </mc:Choice>
              <mc:Fallback>
                <p:oleObj name="方程式" r:id="rId3" imgW="53316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932646"/>
                        <a:ext cx="1143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542655" y="1914074"/>
          <a:ext cx="1196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方程式" r:id="rId5" imgW="558720" imgH="215640" progId="Equation.3">
                  <p:embed/>
                </p:oleObj>
              </mc:Choice>
              <mc:Fallback>
                <p:oleObj name="方程式" r:id="rId5" imgW="55872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55" y="1914074"/>
                        <a:ext cx="11969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5837382" y="2530685"/>
          <a:ext cx="1574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方程式" r:id="rId7" imgW="736560" imgH="419040" progId="Equation.3">
                  <p:embed/>
                </p:oleObj>
              </mc:Choice>
              <mc:Fallback>
                <p:oleObj name="方程式" r:id="rId7" imgW="736560" imgH="419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382" y="2530685"/>
                        <a:ext cx="15748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2823015" y="2763254"/>
          <a:ext cx="2068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方程式" r:id="rId9" imgW="965160" imgH="203040" progId="Equation.3">
                  <p:embed/>
                </p:oleObj>
              </mc:Choice>
              <mc:Fallback>
                <p:oleObj name="方程式" r:id="rId9" imgW="965160" imgH="2030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015" y="2763254"/>
                        <a:ext cx="2068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291410" y="4122488"/>
          <a:ext cx="1443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方程式" r:id="rId11" imgW="672840" imgH="215640" progId="Equation.3">
                  <p:embed/>
                </p:oleObj>
              </mc:Choice>
              <mc:Fallback>
                <p:oleObj name="方程式" r:id="rId11" imgW="67284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410" y="4122488"/>
                        <a:ext cx="14430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638550" y="4125913"/>
          <a:ext cx="1116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方程式" r:id="rId13" imgW="520560" imgH="215640" progId="Equation.3">
                  <p:embed/>
                </p:oleObj>
              </mc:Choice>
              <mc:Fallback>
                <p:oleObj name="方程式" r:id="rId13" imgW="52056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125913"/>
                        <a:ext cx="11160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1946275" y="4129088"/>
          <a:ext cx="11414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方程式" r:id="rId15" imgW="533160" imgH="215640" progId="Equation.3">
                  <p:embed/>
                </p:oleObj>
              </mc:Choice>
              <mc:Fallback>
                <p:oleObj name="方程式" r:id="rId15" imgW="533160" imgH="21564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4129088"/>
                        <a:ext cx="11414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02407"/>
              </p:ext>
            </p:extLst>
          </p:nvPr>
        </p:nvGraphicFramePr>
        <p:xfrm>
          <a:off x="4792663" y="5291138"/>
          <a:ext cx="26336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9" name="方程式" r:id="rId17" imgW="1231560" imgH="419040" progId="Equation.3">
                  <p:embed/>
                </p:oleObj>
              </mc:Choice>
              <mc:Fallback>
                <p:oleObj name="方程式" r:id="rId17" imgW="1231560" imgH="4190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5291138"/>
                        <a:ext cx="2633662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1850981" y="5415081"/>
          <a:ext cx="434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方程式" r:id="rId19" imgW="203040" imgH="177480" progId="Equation.3">
                  <p:embed/>
                </p:oleObj>
              </mc:Choice>
              <mc:Fallback>
                <p:oleObj name="方程式" r:id="rId19" imgW="203040" imgH="17748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981" y="5415081"/>
                        <a:ext cx="434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3723005" y="5469267"/>
          <a:ext cx="434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name="方程式" r:id="rId21" imgW="203040" imgH="164880" progId="Equation.3">
                  <p:embed/>
                </p:oleObj>
              </mc:Choice>
              <mc:Fallback>
                <p:oleObj name="方程式" r:id="rId21" imgW="203040" imgH="16488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005" y="5469267"/>
                        <a:ext cx="4349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2769372" y="4928558"/>
          <a:ext cx="461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2" name="方程式" r:id="rId23" imgW="215640" imgH="177480" progId="Equation.3">
                  <p:embed/>
                </p:oleObj>
              </mc:Choice>
              <mc:Fallback>
                <p:oleObj name="方程式" r:id="rId23" imgW="215640" imgH="17748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2" y="4928558"/>
                        <a:ext cx="4619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2769372" y="6027506"/>
          <a:ext cx="461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3" name="方程式" r:id="rId25" imgW="215640" imgH="203040" progId="Equation.3">
                  <p:embed/>
                </p:oleObj>
              </mc:Choice>
              <mc:Fallback>
                <p:oleObj name="方程式" r:id="rId25" imgW="215640" imgH="2030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2" y="6027506"/>
                        <a:ext cx="4619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endCxn id="18" idx="1"/>
          </p:cNvCxnSpPr>
          <p:nvPr/>
        </p:nvCxnSpPr>
        <p:spPr>
          <a:xfrm flipV="1">
            <a:off x="2285956" y="5117470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1"/>
          </p:cNvCxnSpPr>
          <p:nvPr/>
        </p:nvCxnSpPr>
        <p:spPr>
          <a:xfrm>
            <a:off x="2285956" y="5800764"/>
            <a:ext cx="483416" cy="442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252788" y="5159342"/>
            <a:ext cx="483416" cy="458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256214" y="5807728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4087726" y="1316691"/>
            <a:ext cx="4754908" cy="4059191"/>
            <a:chOff x="4087726" y="1316691"/>
            <a:chExt cx="4754908" cy="4059191"/>
          </a:xfrm>
        </p:grpSpPr>
        <p:cxnSp>
          <p:nvCxnSpPr>
            <p:cNvPr id="33" name="直線單箭頭接點 32"/>
            <p:cNvCxnSpPr>
              <a:cxnSpLocks/>
            </p:cNvCxnSpPr>
            <p:nvPr/>
          </p:nvCxnSpPr>
          <p:spPr>
            <a:xfrm flipV="1">
              <a:off x="8283536" y="2486817"/>
              <a:ext cx="0" cy="1094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4087726" y="3565415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5915631" y="3547163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43536" y="3547126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baseline="300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4087726" y="4655882"/>
              <a:ext cx="1080000" cy="7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cxnSp>
          <p:nvCxnSpPr>
            <p:cNvPr id="38" name="直線單箭頭接點 37"/>
            <p:cNvCxnSpPr>
              <a:cxnSpLocks/>
              <a:stCxn id="34" idx="6"/>
              <a:endCxn id="35" idx="2"/>
            </p:cNvCxnSpPr>
            <p:nvPr/>
          </p:nvCxnSpPr>
          <p:spPr>
            <a:xfrm flipV="1">
              <a:off x="5167726" y="3907163"/>
              <a:ext cx="747905" cy="18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cxnSpLocks/>
              <a:stCxn id="37" idx="6"/>
              <a:endCxn id="35" idx="2"/>
            </p:cNvCxnSpPr>
            <p:nvPr/>
          </p:nvCxnSpPr>
          <p:spPr>
            <a:xfrm flipV="1">
              <a:off x="5167726" y="3907163"/>
              <a:ext cx="747905" cy="11087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cxnSpLocks/>
            </p:cNvCxnSpPr>
            <p:nvPr/>
          </p:nvCxnSpPr>
          <p:spPr>
            <a:xfrm>
              <a:off x="6995631" y="3925415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橢圓 40"/>
                <p:cNvSpPr/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1" name="橢圓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  <a:blipFill>
                  <a:blip r:embed="rId4"/>
                  <a:stretch>
                    <a:fillRect r="-5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橢圓 41"/>
                <p:cNvSpPr/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2" name="橢圓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單箭頭接點 42"/>
            <p:cNvCxnSpPr>
              <a:cxnSpLocks/>
            </p:cNvCxnSpPr>
            <p:nvPr/>
          </p:nvCxnSpPr>
          <p:spPr>
            <a:xfrm>
              <a:off x="6995631" y="2117189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sz="2400" baseline="300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788" t="-18033" r="-17045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72" r="-1186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矩形 57"/>
          <p:cNvSpPr/>
          <p:nvPr/>
        </p:nvSpPr>
        <p:spPr>
          <a:xfrm>
            <a:off x="1977385" y="540570"/>
            <a:ext cx="2818075" cy="1180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47459" y="855026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3025425" y="73892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blipFill>
                <a:blip r:embed="rId1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blipFill>
                <a:blip r:embed="rId1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3757645" y="1036521"/>
            <a:ext cx="435843" cy="450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72" idx="3"/>
            <a:endCxn id="71" idx="1"/>
          </p:cNvCxnSpPr>
          <p:nvPr/>
        </p:nvCxnSpPr>
        <p:spPr>
          <a:xfrm flipV="1">
            <a:off x="4193488" y="843796"/>
            <a:ext cx="1133264" cy="418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95843" y="1027347"/>
            <a:ext cx="40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974520" y="599587"/>
            <a:ext cx="191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(j-1)</a:t>
            </a:r>
            <a:r>
              <a:rPr lang="en-US" altLang="zh-TW" sz="2400" dirty="0" err="1"/>
              <a:t>xn+k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609860" y="4303581"/>
            <a:ext cx="3168794" cy="19926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9129" y="4333073"/>
            <a:ext cx="799633" cy="3746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64719" y="5026212"/>
                <a:ext cx="3227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9" y="5026212"/>
                <a:ext cx="322787" cy="523220"/>
              </a:xfrm>
              <a:prstGeom prst="rect">
                <a:avLst/>
              </a:prstGeom>
              <a:blipFill>
                <a:blip r:embed="rId19"/>
                <a:stretch>
                  <a:fillRect r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251497" y="6192245"/>
                <a:ext cx="175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497" y="6192245"/>
                <a:ext cx="1754799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1438762" y="4735654"/>
            <a:ext cx="799633" cy="3746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2256252" y="5093079"/>
            <a:ext cx="799633" cy="3746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914805" y="4335747"/>
                <a:ext cx="24795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05" y="4335747"/>
                <a:ext cx="247953" cy="369332"/>
              </a:xfrm>
              <a:prstGeom prst="rect">
                <a:avLst/>
              </a:prstGeom>
              <a:blipFill>
                <a:blip r:embed="rId21"/>
                <a:stretch>
                  <a:fillRect l="-14634" r="-1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1722929" y="4723747"/>
                <a:ext cx="24795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29" y="4723747"/>
                <a:ext cx="247953" cy="369332"/>
              </a:xfrm>
              <a:prstGeom prst="rect">
                <a:avLst/>
              </a:prstGeom>
              <a:blipFill>
                <a:blip r:embed="rId22"/>
                <a:stretch>
                  <a:fillRect l="-17500" r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561182" y="5093079"/>
                <a:ext cx="24795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182" y="5093079"/>
                <a:ext cx="247953" cy="369332"/>
              </a:xfrm>
              <a:prstGeom prst="rect">
                <a:avLst/>
              </a:prstGeom>
              <a:blipFill>
                <a:blip r:embed="rId23"/>
                <a:stretch>
                  <a:fillRect l="-14634" r="-1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1242763" y="5667104"/>
                <a:ext cx="23884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763" y="5667104"/>
                <a:ext cx="238847" cy="369332"/>
              </a:xfrm>
              <a:prstGeom prst="rect">
                <a:avLst/>
              </a:prstGeom>
              <a:blipFill>
                <a:blip r:embed="rId24"/>
                <a:stretch>
                  <a:fillRect l="-30769" r="-30769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3145745" y="4483634"/>
                <a:ext cx="23884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45" y="4483634"/>
                <a:ext cx="238847" cy="369332"/>
              </a:xfrm>
              <a:prstGeom prst="rect">
                <a:avLst/>
              </a:prstGeom>
              <a:blipFill>
                <a:blip r:embed="rId25"/>
                <a:stretch>
                  <a:fillRect l="-28205" r="-33333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438434" y="4245059"/>
            <a:ext cx="95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252962" y="4676388"/>
            <a:ext cx="95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r>
              <a:rPr lang="en-US" altLang="zh-TW" sz="2400" dirty="0"/>
              <a:t>=2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6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4314082" y="5299890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4440544" y="4152891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77" name="矩形 76"/>
          <p:cNvSpPr/>
          <p:nvPr/>
        </p:nvSpPr>
        <p:spPr>
          <a:xfrm>
            <a:off x="6285975" y="415289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80213" y="3582220"/>
                <a:ext cx="881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3" y="3582220"/>
                <a:ext cx="881063" cy="461665"/>
              </a:xfrm>
              <a:prstGeom prst="rect">
                <a:avLst/>
              </a:prstGeom>
              <a:blipFill>
                <a:blip r:embed="rId27"/>
                <a:stretch>
                  <a:fillRect l="-4828" r="-690" b="-17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1416767" y="3577529"/>
                <a:ext cx="881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67" y="3577529"/>
                <a:ext cx="881063" cy="461665"/>
              </a:xfrm>
              <a:prstGeom prst="rect">
                <a:avLst/>
              </a:prstGeom>
              <a:blipFill>
                <a:blip r:embed="rId28"/>
                <a:stretch>
                  <a:fillRect l="-4828" r="-690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249327" y="3577529"/>
                <a:ext cx="881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27" y="3577529"/>
                <a:ext cx="881063" cy="461665"/>
              </a:xfrm>
              <a:prstGeom prst="rect">
                <a:avLst/>
              </a:prstGeom>
              <a:blipFill>
                <a:blip r:embed="rId29"/>
                <a:stretch>
                  <a:fillRect l="-4828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弧 3"/>
          <p:cNvSpPr/>
          <p:nvPr/>
        </p:nvSpPr>
        <p:spPr>
          <a:xfrm rot="16200000">
            <a:off x="914701" y="3809002"/>
            <a:ext cx="212088" cy="792044"/>
          </a:xfrm>
          <a:prstGeom prst="rightBrace">
            <a:avLst>
              <a:gd name="adj1" fmla="val 782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右大括弧 80"/>
          <p:cNvSpPr/>
          <p:nvPr/>
        </p:nvSpPr>
        <p:spPr>
          <a:xfrm rot="16200000">
            <a:off x="1735530" y="3796733"/>
            <a:ext cx="212088" cy="792044"/>
          </a:xfrm>
          <a:prstGeom prst="rightBrace">
            <a:avLst>
              <a:gd name="adj1" fmla="val 782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右大括弧 81"/>
          <p:cNvSpPr/>
          <p:nvPr/>
        </p:nvSpPr>
        <p:spPr>
          <a:xfrm rot="16200000">
            <a:off x="2542422" y="3796733"/>
            <a:ext cx="212088" cy="792044"/>
          </a:xfrm>
          <a:prstGeom prst="rightBrace">
            <a:avLst>
              <a:gd name="adj1" fmla="val 782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6190390" y="4880464"/>
            <a:ext cx="222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W</a:t>
            </a:r>
            <a:r>
              <a:rPr lang="en-US" altLang="zh-TW" sz="2400" baseline="30000" dirty="0"/>
              <a:t>2</a:t>
            </a:r>
            <a:r>
              <a:rPr lang="zh-TW" altLang="en-US" sz="2400" baseline="30000" dirty="0"/>
              <a:t> </a:t>
            </a:r>
            <a:r>
              <a:rPr lang="en-US" altLang="zh-TW" sz="2400" dirty="0"/>
              <a:t>as a </a:t>
            </a:r>
            <a:r>
              <a:rPr lang="en-US" altLang="zh-TW" sz="2400" dirty="0" err="1"/>
              <a:t>mxn</a:t>
            </a:r>
            <a:r>
              <a:rPr lang="en-US" altLang="zh-TW" sz="2400" dirty="0"/>
              <a:t> </a:t>
            </a:r>
            <a:r>
              <a:rPr lang="en-US" altLang="zh-TW" sz="2400" b="1" dirty="0"/>
              <a:t>vector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577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/>
      <p:bldP spid="53" grpId="0"/>
      <p:bldP spid="54" grpId="0" animBg="1"/>
      <p:bldP spid="55" grpId="0" animBg="1"/>
      <p:bldP spid="56" grpId="0"/>
      <p:bldP spid="66" grpId="0"/>
      <p:bldP spid="67" grpId="0"/>
      <p:bldP spid="70" grpId="0"/>
      <p:bldP spid="74" grpId="0"/>
      <p:bldP spid="2" grpId="0"/>
      <p:bldP spid="75" grpId="0"/>
      <p:bldP spid="78" grpId="0"/>
      <p:bldP spid="79" grpId="0"/>
      <p:bldP spid="80" grpId="0"/>
      <p:bldP spid="4" grpId="0" animBg="1"/>
      <p:bldP spid="81" grpId="0" animBg="1"/>
      <p:bldP spid="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橢圓 47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2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1" name="直線單箭頭接點 60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cxnSpLocks/>
            <a:stCxn id="48" idx="6"/>
            <a:endCxn id="49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441642" y="3092114"/>
                <a:ext cx="563296" cy="740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642" y="3092114"/>
                <a:ext cx="563296" cy="740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268712" y="3396326"/>
                <a:ext cx="522579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12" y="3396326"/>
                <a:ext cx="522579" cy="369332"/>
              </a:xfrm>
              <a:prstGeom prst="rect">
                <a:avLst/>
              </a:prstGeom>
              <a:blipFill>
                <a:blip r:embed="rId11"/>
                <a:stretch>
                  <a:fillRect l="-12644" r="-2299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562088" y="3396326"/>
                <a:ext cx="522579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088" y="3396326"/>
                <a:ext cx="522579" cy="369332"/>
              </a:xfrm>
              <a:prstGeom prst="rect">
                <a:avLst/>
              </a:prstGeom>
              <a:blipFill>
                <a:blip r:embed="rId12"/>
                <a:stretch>
                  <a:fillRect l="-11494" r="-2299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1397" y="4807324"/>
            <a:ext cx="2692361" cy="1790095"/>
          </a:xfrm>
          <a:prstGeom prst="rect">
            <a:avLst/>
          </a:prstGeom>
        </p:spPr>
      </p:pic>
      <p:grpSp>
        <p:nvGrpSpPr>
          <p:cNvPr id="78" name="群組 77"/>
          <p:cNvGrpSpPr/>
          <p:nvPr/>
        </p:nvGrpSpPr>
        <p:grpSpPr>
          <a:xfrm>
            <a:off x="4293522" y="1573334"/>
            <a:ext cx="1148075" cy="1168160"/>
            <a:chOff x="6614559" y="5254480"/>
            <a:chExt cx="1148075" cy="1168160"/>
          </a:xfrm>
        </p:grpSpPr>
        <p:sp>
          <p:nvSpPr>
            <p:cNvPr id="79" name="矩形 78"/>
            <p:cNvSpPr/>
            <p:nvPr/>
          </p:nvSpPr>
          <p:spPr>
            <a:xfrm>
              <a:off x="6617001" y="5254480"/>
              <a:ext cx="1145633" cy="1168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6614559" y="5254480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891000" y="5550997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191718" y="5826365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480216" y="6118008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1476214" y="1641010"/>
            <a:ext cx="1148075" cy="1168160"/>
            <a:chOff x="6614559" y="5254480"/>
            <a:chExt cx="1148075" cy="1168160"/>
          </a:xfrm>
        </p:grpSpPr>
        <p:sp>
          <p:nvSpPr>
            <p:cNvPr id="86" name="矩形 85"/>
            <p:cNvSpPr/>
            <p:nvPr/>
          </p:nvSpPr>
          <p:spPr>
            <a:xfrm>
              <a:off x="6617001" y="5254480"/>
              <a:ext cx="1145633" cy="1168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6614559" y="5254480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891000" y="5550997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191718" y="5826365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7480216" y="6118008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5277024" y="4349984"/>
                <a:ext cx="701922" cy="7411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024" y="4349984"/>
                <a:ext cx="701922" cy="7411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stCxn id="30" idx="1"/>
          </p:cNvCxnSpPr>
          <p:nvPr/>
        </p:nvCxnSpPr>
        <p:spPr>
          <a:xfrm flipH="1" flipV="1">
            <a:off x="5530001" y="2574546"/>
            <a:ext cx="1494015" cy="91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cxnSpLocks/>
          </p:cNvCxnSpPr>
          <p:nvPr/>
        </p:nvCxnSpPr>
        <p:spPr>
          <a:xfrm flipH="1" flipV="1">
            <a:off x="2621926" y="2379552"/>
            <a:ext cx="763756" cy="901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cxnSpLocks/>
            <a:stCxn id="91" idx="3"/>
          </p:cNvCxnSpPr>
          <p:nvPr/>
        </p:nvCxnSpPr>
        <p:spPr>
          <a:xfrm>
            <a:off x="5978946" y="4720534"/>
            <a:ext cx="392846" cy="734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7939" y="5163172"/>
            <a:ext cx="2337134" cy="1491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1560078" y="4246455"/>
                <a:ext cx="695319" cy="740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78" y="4246455"/>
                <a:ext cx="695319" cy="740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單箭頭接點 94"/>
          <p:cNvCxnSpPr>
            <a:cxnSpLocks/>
          </p:cNvCxnSpPr>
          <p:nvPr/>
        </p:nvCxnSpPr>
        <p:spPr>
          <a:xfrm>
            <a:off x="2249024" y="4634703"/>
            <a:ext cx="839117" cy="52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1777813" y="287436"/>
                <a:ext cx="512704" cy="89287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813" y="287436"/>
                <a:ext cx="512704" cy="8928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2480511" y="326663"/>
                <a:ext cx="649088" cy="8192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11" y="326663"/>
                <a:ext cx="649088" cy="81926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3354212" y="605682"/>
                <a:ext cx="612796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12" y="605682"/>
                <a:ext cx="612796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4172804" y="326663"/>
                <a:ext cx="659861" cy="86369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04" y="326663"/>
                <a:ext cx="659861" cy="8636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600134" y="5367697"/>
                <a:ext cx="695319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4" y="5367697"/>
                <a:ext cx="695319" cy="7022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360502" y="326663"/>
            <a:ext cx="1251366" cy="819263"/>
            <a:chOff x="157502" y="686382"/>
            <a:chExt cx="1251366" cy="8192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字方塊 102"/>
                <p:cNvSpPr txBox="1"/>
                <p:nvPr/>
              </p:nvSpPr>
              <p:spPr>
                <a:xfrm>
                  <a:off x="157502" y="686382"/>
                  <a:ext cx="814582" cy="819263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zh-TW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3" name="文字方塊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2" y="686382"/>
                  <a:ext cx="814582" cy="81926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1059413" y="903878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413" y="903878"/>
                  <a:ext cx="349455" cy="43088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4958306" y="335719"/>
                <a:ext cx="832985" cy="86369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06" y="335719"/>
                <a:ext cx="832985" cy="8636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926380" y="259665"/>
                <a:ext cx="2774798" cy="98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den>
                            </m:f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380" y="259665"/>
                <a:ext cx="2774798" cy="98052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30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2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94" grpId="0" animBg="1"/>
      <p:bldP spid="99" grpId="0" animBg="1"/>
      <p:bldP spid="100" grpId="0" animBg="1"/>
      <p:bldP spid="101" grpId="0" animBg="1"/>
      <p:bldP spid="102" grpId="0" animBg="1"/>
      <p:bldP spid="105" grpId="0" animBg="1"/>
      <p:bldP spid="106" grpId="0" animBg="1"/>
      <p:bldP spid="10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52" y="842204"/>
            <a:ext cx="4599046" cy="3597274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879796"/>
            <a:ext cx="4042088" cy="2559682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1497496" y="4905110"/>
            <a:ext cx="633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Q: Only backward pass for computational graph?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497496" y="5601574"/>
            <a:ext cx="633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Q: Do we get the same results from the  two different approaches?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22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50518" y="5389417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50518" y="372982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754161" y="3518949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42878" y="506664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57583" y="348825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76505" y="506092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111276" y="346102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152966" y="506092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37956" y="3795177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56263" y="3780490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56201" y="3760572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手繪多邊形 29"/>
          <p:cNvSpPr/>
          <p:nvPr/>
        </p:nvSpPr>
        <p:spPr>
          <a:xfrm>
            <a:off x="2809194" y="519245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2790584" y="360301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5019506" y="361419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035850" y="513752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7168447" y="355277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215534" y="51709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1038754" y="1776286"/>
                <a:ext cx="2659959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54" y="1776286"/>
                <a:ext cx="2659959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5001600" y="1806297"/>
                <a:ext cx="3069815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600" y="1806297"/>
                <a:ext cx="3069815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向右箭號 2"/>
          <p:cNvSpPr/>
          <p:nvPr/>
        </p:nvSpPr>
        <p:spPr>
          <a:xfrm>
            <a:off x="4008832" y="2131179"/>
            <a:ext cx="767568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13316" y="3605866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6" y="3605866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722390" y="5213093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0" y="5213093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8374011" y="3465376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11" y="3465376"/>
                <a:ext cx="3666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8374011" y="5184833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11" y="5184833"/>
                <a:ext cx="37375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672" r="-65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群組 110"/>
          <p:cNvGrpSpPr/>
          <p:nvPr/>
        </p:nvGrpSpPr>
        <p:grpSpPr>
          <a:xfrm>
            <a:off x="2462661" y="3921935"/>
            <a:ext cx="458287" cy="838405"/>
            <a:chOff x="10102194" y="1939763"/>
            <a:chExt cx="458287" cy="838405"/>
          </a:xfrm>
        </p:grpSpPr>
        <p:sp>
          <p:nvSpPr>
            <p:cNvPr id="112" name="矩形 11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3" name="直線單箭頭接點 11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2462661" y="5471098"/>
            <a:ext cx="458287" cy="838405"/>
            <a:chOff x="10102194" y="1939763"/>
            <a:chExt cx="458287" cy="838405"/>
          </a:xfrm>
        </p:grpSpPr>
        <p:sp>
          <p:nvSpPr>
            <p:cNvPr id="116" name="矩形 11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11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547120" y="3467986"/>
            <a:ext cx="3217334" cy="2832850"/>
            <a:chOff x="474133" y="3539067"/>
            <a:chExt cx="3217334" cy="2832850"/>
          </a:xfrm>
        </p:grpSpPr>
        <p:cxnSp>
          <p:nvCxnSpPr>
            <p:cNvPr id="101" name="直線接點 100"/>
            <p:cNvCxnSpPr/>
            <p:nvPr/>
          </p:nvCxnSpPr>
          <p:spPr>
            <a:xfrm>
              <a:off x="474133" y="3539067"/>
              <a:ext cx="321733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V="1">
              <a:off x="490410" y="3549034"/>
              <a:ext cx="0" cy="27840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V="1">
              <a:off x="475719" y="3539067"/>
              <a:ext cx="3215748" cy="28328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/>
          <p:cNvGrpSpPr/>
          <p:nvPr/>
        </p:nvGrpSpPr>
        <p:grpSpPr>
          <a:xfrm>
            <a:off x="4712971" y="3915477"/>
            <a:ext cx="458287" cy="838405"/>
            <a:chOff x="10102194" y="1939763"/>
            <a:chExt cx="458287" cy="838405"/>
          </a:xfrm>
        </p:grpSpPr>
        <p:sp>
          <p:nvSpPr>
            <p:cNvPr id="120" name="矩形 11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單箭頭接點 120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4712971" y="5439554"/>
            <a:ext cx="458287" cy="838405"/>
            <a:chOff x="10102194" y="1939763"/>
            <a:chExt cx="458287" cy="838405"/>
          </a:xfrm>
        </p:grpSpPr>
        <p:sp>
          <p:nvSpPr>
            <p:cNvPr id="124" name="矩形 123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5" name="直線單箭頭接點 124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27" name="群組 126"/>
          <p:cNvGrpSpPr/>
          <p:nvPr/>
        </p:nvGrpSpPr>
        <p:grpSpPr>
          <a:xfrm>
            <a:off x="6912909" y="3915477"/>
            <a:ext cx="458287" cy="838405"/>
            <a:chOff x="10102194" y="1939763"/>
            <a:chExt cx="458287" cy="838405"/>
          </a:xfrm>
        </p:grpSpPr>
        <p:sp>
          <p:nvSpPr>
            <p:cNvPr id="128" name="矩形 12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單箭頭接點 12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6901994" y="5439554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5023119" y="678101"/>
            <a:ext cx="3604888" cy="808425"/>
            <a:chOff x="5592847" y="608587"/>
            <a:chExt cx="3604888" cy="808425"/>
          </a:xfrm>
        </p:grpSpPr>
        <p:grpSp>
          <p:nvGrpSpPr>
            <p:cNvPr id="70" name="群組 69"/>
            <p:cNvGrpSpPr/>
            <p:nvPr/>
          </p:nvGrpSpPr>
          <p:grpSpPr>
            <a:xfrm>
              <a:off x="5592847" y="614411"/>
              <a:ext cx="425117" cy="671513"/>
              <a:chOff x="508960" y="3417283"/>
              <a:chExt cx="425117" cy="671513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8960" y="3522206"/>
                <a:ext cx="4251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 err="1"/>
                  <a:t>x</a:t>
                </a:r>
                <a:r>
                  <a:rPr lang="en-US" altLang="zh-TW" sz="2400" baseline="30000" dirty="0" err="1"/>
                  <a:t>n</a:t>
                </a:r>
                <a:endParaRPr lang="zh-TW" altLang="en-US" sz="2400" baseline="30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6394376" y="608587"/>
                  <a:ext cx="965905" cy="68315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/>
                    <a:t>NN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376" y="608587"/>
                  <a:ext cx="965905" cy="683158"/>
                </a:xfrm>
                <a:prstGeom prst="rect">
                  <a:avLst/>
                </a:prstGeom>
                <a:blipFill>
                  <a:blip r:embed="rId8"/>
                  <a:stretch>
                    <a:fillRect t="-16814" b="-70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線單箭頭接點 73"/>
            <p:cNvCxnSpPr/>
            <p:nvPr/>
          </p:nvCxnSpPr>
          <p:spPr>
            <a:xfrm flipV="1">
              <a:off x="5960032" y="950166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flipV="1">
              <a:off x="7360281" y="944959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群組 75"/>
            <p:cNvGrpSpPr/>
            <p:nvPr/>
          </p:nvGrpSpPr>
          <p:grpSpPr>
            <a:xfrm>
              <a:off x="7760154" y="614411"/>
              <a:ext cx="431529" cy="671513"/>
              <a:chOff x="505755" y="3417283"/>
              <a:chExt cx="431529" cy="671513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5755" y="3522206"/>
                <a:ext cx="4315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 err="1"/>
                  <a:t>y</a:t>
                </a:r>
                <a:r>
                  <a:rPr lang="en-US" altLang="zh-TW" sz="2400" baseline="30000" dirty="0" err="1"/>
                  <a:t>n</a:t>
                </a:r>
                <a:endParaRPr lang="zh-TW" altLang="en-US" sz="2400" baseline="30000" dirty="0"/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8779800" y="614411"/>
              <a:ext cx="271463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8779800" y="776419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800" y="776419"/>
                  <a:ext cx="41793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7647" t="-18333" r="-45588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左-右雙向箭號 74"/>
            <p:cNvSpPr/>
            <p:nvPr/>
          </p:nvSpPr>
          <p:spPr>
            <a:xfrm>
              <a:off x="8116025" y="879980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/>
                <p:cNvSpPr txBox="1"/>
                <p:nvPr/>
              </p:nvSpPr>
              <p:spPr>
                <a:xfrm>
                  <a:off x="8263285" y="1047680"/>
                  <a:ext cx="3389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3" name="文字方塊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3285" y="1047680"/>
                  <a:ext cx="33893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429" r="-3571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14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線單箭頭接點 103"/>
          <p:cNvCxnSpPr/>
          <p:nvPr/>
        </p:nvCxnSpPr>
        <p:spPr>
          <a:xfrm flipV="1">
            <a:off x="1308690" y="2555869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cxnSp>
        <p:nvCxnSpPr>
          <p:cNvPr id="79" name="直線單箭頭接點 78"/>
          <p:cNvCxnSpPr/>
          <p:nvPr/>
        </p:nvCxnSpPr>
        <p:spPr>
          <a:xfrm flipV="1">
            <a:off x="1308690" y="230253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/>
          <p:cNvGrpSpPr/>
          <p:nvPr/>
        </p:nvGrpSpPr>
        <p:grpSpPr>
          <a:xfrm>
            <a:off x="4281340" y="1936338"/>
            <a:ext cx="574158" cy="574158"/>
            <a:chOff x="5170781" y="1854574"/>
            <a:chExt cx="574158" cy="574158"/>
          </a:xfrm>
        </p:grpSpPr>
        <p:sp>
          <p:nvSpPr>
            <p:cNvPr id="9" name="橢圓 8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2958777" y="2555869"/>
            <a:ext cx="458287" cy="838405"/>
            <a:chOff x="10102194" y="1939763"/>
            <a:chExt cx="458287" cy="838405"/>
          </a:xfrm>
        </p:grpSpPr>
        <p:sp>
          <p:nvSpPr>
            <p:cNvPr id="61" name="矩形 6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6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01" name="群組 100"/>
          <p:cNvGrpSpPr/>
          <p:nvPr/>
        </p:nvGrpSpPr>
        <p:grpSpPr>
          <a:xfrm>
            <a:off x="2917803" y="2082309"/>
            <a:ext cx="474993" cy="425277"/>
            <a:chOff x="3357891" y="3538413"/>
            <a:chExt cx="474993" cy="425277"/>
          </a:xfrm>
        </p:grpSpPr>
        <p:sp>
          <p:nvSpPr>
            <p:cNvPr id="102" name="矩形 10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3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0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06" name="直線單箭頭接點 105"/>
          <p:cNvCxnSpPr/>
          <p:nvPr/>
        </p:nvCxnSpPr>
        <p:spPr>
          <a:xfrm flipV="1">
            <a:off x="3392796" y="226006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1819748" y="1808457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48" y="1808457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3734542" y="1752123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42" y="1752123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807284" y="4857625"/>
                <a:ext cx="107689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84" y="4857625"/>
                <a:ext cx="1076897" cy="819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文字方塊 113"/>
          <p:cNvSpPr txBox="1"/>
          <p:nvPr/>
        </p:nvSpPr>
        <p:spPr>
          <a:xfrm>
            <a:off x="5509617" y="1907699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5" name="文字方塊 114"/>
          <p:cNvSpPr txBox="1"/>
          <p:nvPr/>
        </p:nvSpPr>
        <p:spPr>
          <a:xfrm rot="2277005">
            <a:off x="5361628" y="2979782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/>
              <p:cNvSpPr txBox="1"/>
              <p:nvPr/>
            </p:nvSpPr>
            <p:spPr>
              <a:xfrm>
                <a:off x="2163302" y="4876256"/>
                <a:ext cx="996619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6" name="文字方塊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02" y="4876256"/>
                <a:ext cx="996619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字方塊 116"/>
          <p:cNvSpPr txBox="1"/>
          <p:nvPr/>
        </p:nvSpPr>
        <p:spPr>
          <a:xfrm>
            <a:off x="1701949" y="5853401"/>
            <a:ext cx="199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(Chain rule)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811476" y="30605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76" y="3060541"/>
                <a:ext cx="50148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3812475" y="4189858"/>
            <a:ext cx="189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Forward pass: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343263" y="4743325"/>
                <a:ext cx="440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 for all parameters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63" y="4743325"/>
                <a:ext cx="44047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149" t="-167213" r="-3181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/>
          <p:cNvSpPr txBox="1"/>
          <p:nvPr/>
        </p:nvSpPr>
        <p:spPr>
          <a:xfrm>
            <a:off x="3808042" y="5277342"/>
            <a:ext cx="239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Backward pass: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343477" y="5832961"/>
                <a:ext cx="417187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400" dirty="0"/>
                  <a:t> for all activation function inputs z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77" y="5832961"/>
                <a:ext cx="4171873" cy="738664"/>
              </a:xfrm>
              <a:prstGeom prst="rect">
                <a:avLst/>
              </a:prstGeom>
              <a:blipFill>
                <a:blip r:embed="rId12"/>
                <a:stretch>
                  <a:fillRect l="-4532" t="-85124" r="-2778" b="-76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848362" y="2018811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62" y="2018811"/>
                <a:ext cx="42787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62000" y="3883172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0" y="3883172"/>
                <a:ext cx="436145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971653" y="1939010"/>
            <a:ext cx="1629374" cy="574158"/>
            <a:chOff x="6972319" y="1991264"/>
            <a:chExt cx="1629374" cy="574158"/>
          </a:xfrm>
        </p:grpSpPr>
        <p:cxnSp>
          <p:nvCxnSpPr>
            <p:cNvPr id="65" name="直線單箭頭接點 64"/>
            <p:cNvCxnSpPr/>
            <p:nvPr/>
          </p:nvCxnSpPr>
          <p:spPr>
            <a:xfrm>
              <a:off x="7511561" y="2260065"/>
              <a:ext cx="6490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橢圓 65"/>
            <p:cNvSpPr/>
            <p:nvPr/>
          </p:nvSpPr>
          <p:spPr>
            <a:xfrm>
              <a:off x="6972319" y="199126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手繪多邊形 67"/>
            <p:cNvSpPr/>
            <p:nvPr/>
          </p:nvSpPr>
          <p:spPr>
            <a:xfrm>
              <a:off x="7029490" y="2083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群組 4"/>
          <p:cNvGrpSpPr/>
          <p:nvPr/>
        </p:nvGrpSpPr>
        <p:grpSpPr>
          <a:xfrm>
            <a:off x="6971653" y="3807759"/>
            <a:ext cx="1594801" cy="574158"/>
            <a:chOff x="6971653" y="3807759"/>
            <a:chExt cx="1594801" cy="574158"/>
          </a:xfrm>
        </p:grpSpPr>
        <p:cxnSp>
          <p:nvCxnSpPr>
            <p:cNvPr id="64" name="直線單箭頭接點 63"/>
            <p:cNvCxnSpPr/>
            <p:nvPr/>
          </p:nvCxnSpPr>
          <p:spPr>
            <a:xfrm>
              <a:off x="7469205" y="4136249"/>
              <a:ext cx="6556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/>
            <p:cNvSpPr/>
            <p:nvPr/>
          </p:nvSpPr>
          <p:spPr>
            <a:xfrm>
              <a:off x="6971653" y="3807759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手繪多邊形 68"/>
            <p:cNvSpPr/>
            <p:nvPr/>
          </p:nvSpPr>
          <p:spPr>
            <a:xfrm>
              <a:off x="7034221" y="391779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351681" y="3510553"/>
                <a:ext cx="3500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681" y="3510553"/>
                <a:ext cx="3500958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5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3" grpId="0"/>
      <p:bldP spid="114" grpId="0"/>
      <p:bldP spid="115" grpId="0"/>
      <p:bldP spid="116" grpId="0"/>
      <p:bldP spid="117" grpId="0"/>
      <p:bldP spid="45" grpId="0" animBg="1"/>
      <p:bldP spid="49" grpId="0"/>
      <p:bldP spid="51" grpId="0"/>
      <p:bldP spid="53" grpId="0"/>
      <p:bldP spid="54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Forward pass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223013" y="3109164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1223013" y="2855826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4195663" y="2489633"/>
            <a:ext cx="574158" cy="574158"/>
            <a:chOff x="5170781" y="1854574"/>
            <a:chExt cx="574158" cy="574158"/>
          </a:xfrm>
        </p:grpSpPr>
        <p:sp>
          <p:nvSpPr>
            <p:cNvPr id="7" name="橢圓 6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873100" y="3109164"/>
            <a:ext cx="458287" cy="838405"/>
            <a:chOff x="10102194" y="1939763"/>
            <a:chExt cx="458287" cy="838405"/>
          </a:xfrm>
        </p:grpSpPr>
        <p:sp>
          <p:nvSpPr>
            <p:cNvPr id="10" name="矩形 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32126" y="2635604"/>
            <a:ext cx="474993" cy="425277"/>
            <a:chOff x="3357891" y="3538413"/>
            <a:chExt cx="474993" cy="425277"/>
          </a:xfrm>
        </p:grpSpPr>
        <p:sp>
          <p:nvSpPr>
            <p:cNvPr id="14" name="矩形 13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方程式" r:id="rId3" imgW="139680" imgH="139680" progId="Equation.3">
                    <p:embed/>
                  </p:oleObj>
                </mc:Choice>
                <mc:Fallback>
                  <p:oleObj name="方程式" r:id="rId3" imgW="139680" imgH="13968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線單箭頭接點 15"/>
          <p:cNvCxnSpPr/>
          <p:nvPr/>
        </p:nvCxnSpPr>
        <p:spPr>
          <a:xfrm flipV="1">
            <a:off x="3307119" y="281336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734071" y="2361752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71" y="2361752"/>
                <a:ext cx="4932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648865" y="2305418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65" y="2305418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423940" y="2460994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 rot="2277005">
            <a:off x="5275951" y="3533077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725799" y="3613836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99" y="3613836"/>
                <a:ext cx="5014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62685" y="2572106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85" y="2572106"/>
                <a:ext cx="42787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76323" y="443646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3" y="4436467"/>
                <a:ext cx="43614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/>
          <p:cNvGrpSpPr/>
          <p:nvPr/>
        </p:nvGrpSpPr>
        <p:grpSpPr>
          <a:xfrm>
            <a:off x="6885976" y="2492305"/>
            <a:ext cx="1629374" cy="574158"/>
            <a:chOff x="6972319" y="1991264"/>
            <a:chExt cx="1629374" cy="574158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7511561" y="2260065"/>
              <a:ext cx="6490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6972319" y="199126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26"/>
            <p:cNvSpPr/>
            <p:nvPr/>
          </p:nvSpPr>
          <p:spPr>
            <a:xfrm>
              <a:off x="7029490" y="2083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群組 28"/>
          <p:cNvGrpSpPr/>
          <p:nvPr/>
        </p:nvGrpSpPr>
        <p:grpSpPr>
          <a:xfrm>
            <a:off x="6885976" y="4361054"/>
            <a:ext cx="1594801" cy="574158"/>
            <a:chOff x="6971653" y="3807759"/>
            <a:chExt cx="1594801" cy="574158"/>
          </a:xfrm>
        </p:grpSpPr>
        <p:cxnSp>
          <p:nvCxnSpPr>
            <p:cNvPr id="30" name="直線單箭頭接點 29"/>
            <p:cNvCxnSpPr/>
            <p:nvPr/>
          </p:nvCxnSpPr>
          <p:spPr>
            <a:xfrm>
              <a:off x="7469205" y="4136249"/>
              <a:ext cx="6556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6971653" y="3807759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 31"/>
            <p:cNvSpPr/>
            <p:nvPr/>
          </p:nvSpPr>
          <p:spPr>
            <a:xfrm>
              <a:off x="7034221" y="391779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9672" r="-655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375197" y="3970174"/>
                <a:ext cx="3500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197" y="3970174"/>
                <a:ext cx="3500958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050615" y="5396951"/>
                <a:ext cx="1800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15" y="5396951"/>
                <a:ext cx="180094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851556" y="5324509"/>
                <a:ext cx="612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56" y="5324509"/>
                <a:ext cx="61253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parameters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blipFill rotWithShape="0">
                <a:blip r:embed="rId15"/>
                <a:stretch>
                  <a:fillRect l="-4152" t="-24286" r="-3084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1050615" y="6050569"/>
                <a:ext cx="1809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15" y="6050569"/>
                <a:ext cx="1809213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851556" y="5958236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56" y="5958236"/>
                <a:ext cx="620811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4350963" y="5467724"/>
            <a:ext cx="3913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value of the input connected by the weight</a:t>
            </a:r>
            <a:endParaRPr lang="zh-TW" altLang="en-US" sz="2800" dirty="0"/>
          </a:p>
        </p:txBody>
      </p:sp>
      <p:sp>
        <p:nvSpPr>
          <p:cNvPr id="41" name="右大括弧 40"/>
          <p:cNvSpPr/>
          <p:nvPr/>
        </p:nvSpPr>
        <p:spPr>
          <a:xfrm>
            <a:off x="3556674" y="5389860"/>
            <a:ext cx="471558" cy="1135304"/>
          </a:xfrm>
          <a:prstGeom prst="rightBrace">
            <a:avLst>
              <a:gd name="adj1" fmla="val 4065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0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39" grpId="0"/>
      <p:bldP spid="40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Forward pass</a:t>
            </a:r>
            <a:endParaRPr lang="zh-TW" altLang="en-US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7704366" y="4470489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7704366" y="2810893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2808009" y="2600021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2796726" y="41477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5011431" y="256932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5030353" y="4141999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7165124" y="254209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7206814" y="414199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5" name="群組 104"/>
          <p:cNvGrpSpPr/>
          <p:nvPr/>
        </p:nvGrpSpPr>
        <p:grpSpPr>
          <a:xfrm>
            <a:off x="1191804" y="2876249"/>
            <a:ext cx="1588876" cy="1638300"/>
            <a:chOff x="1013669" y="3459098"/>
            <a:chExt cx="1588876" cy="1638300"/>
          </a:xfrm>
        </p:grpSpPr>
        <p:cxnSp>
          <p:nvCxnSpPr>
            <p:cNvPr id="184" name="直線單箭頭接點 183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群組 184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86" name="直線單箭頭接點 185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單箭頭接點 187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群組 106"/>
          <p:cNvGrpSpPr/>
          <p:nvPr/>
        </p:nvGrpSpPr>
        <p:grpSpPr>
          <a:xfrm>
            <a:off x="3410111" y="2861562"/>
            <a:ext cx="1588876" cy="1638300"/>
            <a:chOff x="1013669" y="3459098"/>
            <a:chExt cx="1588876" cy="1638300"/>
          </a:xfrm>
        </p:grpSpPr>
        <p:cxnSp>
          <p:nvCxnSpPr>
            <p:cNvPr id="179" name="直線單箭頭接點 17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群組 17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81" name="直線單箭頭接點 18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單箭頭接點 18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單箭頭接點 18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群組 107"/>
          <p:cNvGrpSpPr/>
          <p:nvPr/>
        </p:nvGrpSpPr>
        <p:grpSpPr>
          <a:xfrm>
            <a:off x="5610049" y="2841644"/>
            <a:ext cx="1588876" cy="1638300"/>
            <a:chOff x="1013669" y="3459098"/>
            <a:chExt cx="1588876" cy="1638300"/>
          </a:xfrm>
        </p:grpSpPr>
        <p:cxnSp>
          <p:nvCxnSpPr>
            <p:cNvPr id="174" name="直線單箭頭接點 173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群組 174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76" name="直線單箭頭接點 175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單箭頭接點 177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手繪多邊形 110"/>
          <p:cNvSpPr/>
          <p:nvPr/>
        </p:nvSpPr>
        <p:spPr>
          <a:xfrm>
            <a:off x="2863042" y="42735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手繪多邊形 120"/>
          <p:cNvSpPr/>
          <p:nvPr/>
        </p:nvSpPr>
        <p:spPr>
          <a:xfrm>
            <a:off x="2844432" y="268408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手繪多邊形 121"/>
          <p:cNvSpPr/>
          <p:nvPr/>
        </p:nvSpPr>
        <p:spPr>
          <a:xfrm>
            <a:off x="5073354" y="269527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手繪多邊形 122"/>
          <p:cNvSpPr/>
          <p:nvPr/>
        </p:nvSpPr>
        <p:spPr>
          <a:xfrm>
            <a:off x="5089698" y="421860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23"/>
          <p:cNvSpPr/>
          <p:nvPr/>
        </p:nvSpPr>
        <p:spPr>
          <a:xfrm>
            <a:off x="7222295" y="263385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24"/>
          <p:cNvSpPr/>
          <p:nvPr/>
        </p:nvSpPr>
        <p:spPr>
          <a:xfrm>
            <a:off x="7269382" y="425203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/>
          <p:cNvSpPr txBox="1"/>
          <p:nvPr/>
        </p:nvSpPr>
        <p:spPr>
          <a:xfrm>
            <a:off x="1790734" y="239688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1957825" y="2985204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1655529" y="450233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1807808" y="3932022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pSp>
        <p:nvGrpSpPr>
          <p:cNvPr id="130" name="群組 129"/>
          <p:cNvGrpSpPr/>
          <p:nvPr/>
        </p:nvGrpSpPr>
        <p:grpSpPr>
          <a:xfrm>
            <a:off x="2554056" y="2978057"/>
            <a:ext cx="458287" cy="838405"/>
            <a:chOff x="10102194" y="1939763"/>
            <a:chExt cx="458287" cy="838405"/>
          </a:xfrm>
        </p:grpSpPr>
        <p:sp>
          <p:nvSpPr>
            <p:cNvPr id="171" name="矩形 17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2" name="直線單箭頭接點 17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字方塊 17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563581" y="4527396"/>
            <a:ext cx="458287" cy="838405"/>
            <a:chOff x="10102194" y="1939763"/>
            <a:chExt cx="458287" cy="838405"/>
          </a:xfrm>
        </p:grpSpPr>
        <p:sp>
          <p:nvSpPr>
            <p:cNvPr id="168" name="矩形 16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單箭頭接點 16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字方塊 16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34" name="文字方塊 133"/>
          <p:cNvSpPr txBox="1"/>
          <p:nvPr/>
        </p:nvSpPr>
        <p:spPr>
          <a:xfrm>
            <a:off x="3191955" y="2339501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3214274" y="3945032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4036142" y="237603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4203233" y="296434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3900937" y="448147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4053216" y="391116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208921" y="237694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6376012" y="2965265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6073716" y="448239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6225995" y="3912083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5335742" y="2369046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5358061" y="397457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148" name="群組 147"/>
          <p:cNvGrpSpPr/>
          <p:nvPr/>
        </p:nvGrpSpPr>
        <p:grpSpPr>
          <a:xfrm>
            <a:off x="4756700" y="2965942"/>
            <a:ext cx="458287" cy="838405"/>
            <a:chOff x="10102194" y="1939763"/>
            <a:chExt cx="458287" cy="838405"/>
          </a:xfrm>
        </p:grpSpPr>
        <p:sp>
          <p:nvSpPr>
            <p:cNvPr id="165" name="矩形 164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6" name="直線單箭頭接點 165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字方塊 166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4759078" y="4490265"/>
            <a:ext cx="458287" cy="838405"/>
            <a:chOff x="10102194" y="1939763"/>
            <a:chExt cx="458287" cy="838405"/>
          </a:xfrm>
        </p:grpSpPr>
        <p:sp>
          <p:nvSpPr>
            <p:cNvPr id="162" name="矩形 16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字方塊 16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50" name="群組 149"/>
          <p:cNvGrpSpPr/>
          <p:nvPr/>
        </p:nvGrpSpPr>
        <p:grpSpPr>
          <a:xfrm>
            <a:off x="6934940" y="2960750"/>
            <a:ext cx="458287" cy="838405"/>
            <a:chOff x="10102194" y="1939763"/>
            <a:chExt cx="458287" cy="838405"/>
          </a:xfrm>
        </p:grpSpPr>
        <p:sp>
          <p:nvSpPr>
            <p:cNvPr id="159" name="矩形 158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單箭頭接點 159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字方塊 160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grpSp>
        <p:nvGrpSpPr>
          <p:cNvPr id="151" name="群組 150"/>
          <p:cNvGrpSpPr/>
          <p:nvPr/>
        </p:nvGrpSpPr>
        <p:grpSpPr>
          <a:xfrm>
            <a:off x="6989020" y="4517586"/>
            <a:ext cx="458287" cy="838405"/>
            <a:chOff x="10102194" y="1939763"/>
            <a:chExt cx="458287" cy="838405"/>
          </a:xfrm>
        </p:grpSpPr>
        <p:sp>
          <p:nvSpPr>
            <p:cNvPr id="156" name="矩形 15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單箭頭接點 15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字方塊 15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</p:grpSp>
      <p:sp>
        <p:nvSpPr>
          <p:cNvPr id="152" name="矩形 151"/>
          <p:cNvSpPr/>
          <p:nvPr/>
        </p:nvSpPr>
        <p:spPr>
          <a:xfrm>
            <a:off x="831698" y="269527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800455" y="433704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843866" y="268181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38082" y="4281247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字方塊 195"/>
              <p:cNvSpPr txBox="1"/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parameters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96" name="文字方塊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152" t="-24286" r="-3084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>
            <a:off x="1723131" y="4574081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橢圓 196"/>
          <p:cNvSpPr/>
          <p:nvPr/>
        </p:nvSpPr>
        <p:spPr>
          <a:xfrm>
            <a:off x="3973337" y="4507143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橢圓 197"/>
          <p:cNvSpPr/>
          <p:nvPr/>
        </p:nvSpPr>
        <p:spPr>
          <a:xfrm>
            <a:off x="6141727" y="4489211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574362" y="5751575"/>
                <a:ext cx="127644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62" y="5751575"/>
                <a:ext cx="1276440" cy="7022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/>
              <p:cNvSpPr txBox="1"/>
              <p:nvPr/>
            </p:nvSpPr>
            <p:spPr>
              <a:xfrm>
                <a:off x="3877767" y="5740323"/>
                <a:ext cx="1449564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9" name="文字方塊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67" y="5740323"/>
                <a:ext cx="1449564" cy="7022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字方塊 199"/>
              <p:cNvSpPr txBox="1"/>
              <p:nvPr/>
            </p:nvSpPr>
            <p:spPr>
              <a:xfrm>
                <a:off x="6211243" y="5717709"/>
                <a:ext cx="1449564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0" name="文字方塊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243" y="5717709"/>
                <a:ext cx="1449564" cy="7022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手繪多邊形 10"/>
          <p:cNvSpPr/>
          <p:nvPr/>
        </p:nvSpPr>
        <p:spPr>
          <a:xfrm rot="21124121">
            <a:off x="1168244" y="4861339"/>
            <a:ext cx="609539" cy="1303867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手繪多邊形 200"/>
          <p:cNvSpPr/>
          <p:nvPr/>
        </p:nvSpPr>
        <p:spPr>
          <a:xfrm rot="20753515">
            <a:off x="3489315" y="4879396"/>
            <a:ext cx="609539" cy="1148623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手繪多邊形 201"/>
          <p:cNvSpPr/>
          <p:nvPr/>
        </p:nvSpPr>
        <p:spPr>
          <a:xfrm rot="20443089">
            <a:off x="5741664" y="4898505"/>
            <a:ext cx="609539" cy="1148623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44" grpId="0" animBg="1"/>
      <p:bldP spid="145" grpId="0" animBg="1"/>
      <p:bldP spid="6" grpId="0" animBg="1"/>
      <p:bldP spid="197" grpId="0" animBg="1"/>
      <p:bldP spid="198" grpId="0" animBg="1"/>
      <p:bldP spid="10" grpId="0"/>
      <p:bldP spid="199" grpId="0"/>
      <p:bldP spid="200" grpId="0"/>
      <p:bldP spid="11" grpId="0" animBg="1"/>
      <p:bldP spid="201" grpId="0" animBg="1"/>
      <p:bldP spid="2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接點 79"/>
          <p:cNvCxnSpPr/>
          <p:nvPr/>
        </p:nvCxnSpPr>
        <p:spPr>
          <a:xfrm>
            <a:off x="1457490" y="5989485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向下箭號 80"/>
          <p:cNvSpPr/>
          <p:nvPr/>
        </p:nvSpPr>
        <p:spPr>
          <a:xfrm rot="16200000" flipH="1">
            <a:off x="1526359" y="6092577"/>
            <a:ext cx="446431" cy="5841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2143977" y="6148405"/>
                <a:ext cx="8620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77" y="6148405"/>
                <a:ext cx="862031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群組 60"/>
          <p:cNvGrpSpPr/>
          <p:nvPr/>
        </p:nvGrpSpPr>
        <p:grpSpPr>
          <a:xfrm>
            <a:off x="3398226" y="4023380"/>
            <a:ext cx="3918289" cy="2555912"/>
            <a:chOff x="3499192" y="4150859"/>
            <a:chExt cx="3918289" cy="2555912"/>
          </a:xfrm>
        </p:grpSpPr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499192" y="4150859"/>
              <a:ext cx="3918289" cy="255591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5916744" y="5782903"/>
                  <a:ext cx="7384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44" y="5782903"/>
                  <a:ext cx="738407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959" t="-1667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4822145" y="4960463"/>
                  <a:ext cx="6657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45" y="4960463"/>
                  <a:ext cx="665760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52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7" grpId="0"/>
      <p:bldP spid="78" grpId="0"/>
      <p:bldP spid="79" grpId="0"/>
      <p:bldP spid="81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4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3" name="方程式" r:id="rId5" imgW="139680" imgH="139680" progId="Equation.3">
                    <p:embed/>
                  </p:oleObj>
                </mc:Choice>
                <mc:Fallback>
                  <p:oleObj name="方程式" r:id="rId5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7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接點 79"/>
          <p:cNvCxnSpPr/>
          <p:nvPr/>
        </p:nvCxnSpPr>
        <p:spPr>
          <a:xfrm>
            <a:off x="1937476" y="5941975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850627" y="5023554"/>
                <a:ext cx="3557256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27" y="5023554"/>
                <a:ext cx="3557256" cy="8422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/>
          <p:cNvSpPr txBox="1"/>
          <p:nvPr/>
        </p:nvSpPr>
        <p:spPr>
          <a:xfrm>
            <a:off x="6167181" y="5272934"/>
            <a:ext cx="199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(Chain rule)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6308642" y="3129389"/>
                <a:ext cx="2363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42" y="3129389"/>
                <a:ext cx="2363660" cy="5232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16588" y="606493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88" y="6064931"/>
                <a:ext cx="501484" cy="43088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108500" y="6064931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500" y="6064931"/>
                <a:ext cx="490647" cy="43088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接點 68"/>
          <p:cNvCxnSpPr/>
          <p:nvPr/>
        </p:nvCxnSpPr>
        <p:spPr>
          <a:xfrm>
            <a:off x="3711681" y="5925042"/>
            <a:ext cx="50639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122193" y="5925042"/>
            <a:ext cx="50639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4326544" y="5891176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5779374" y="5925042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390732" y="5891176"/>
            <a:ext cx="36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868943" y="5882634"/>
            <a:ext cx="36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09803" y="5864875"/>
            <a:ext cx="152654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Assumed it’s known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557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3" grpId="0" animBg="1"/>
      <p:bldP spid="44" grpId="0" animBg="1"/>
      <p:bldP spid="61" grpId="0"/>
      <p:bldP spid="64" grpId="0"/>
      <p:bldP spid="65" grpId="0"/>
      <p:bldP spid="67" grpId="0" animBg="1"/>
      <p:bldP spid="68" grpId="0" animBg="1"/>
      <p:bldP spid="3" grpId="0"/>
      <p:bldP spid="73" grpId="0"/>
      <p:bldP spid="2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1372</Words>
  <Application>Microsoft Office PowerPoint</Application>
  <PresentationFormat>On-screen Show (4:3)</PresentationFormat>
  <Paragraphs>592</Paragraphs>
  <Slides>32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佈景主題</vt:lpstr>
      <vt:lpstr>方程式</vt:lpstr>
      <vt:lpstr>CPSC 4430/5440: Machine Learning  Lesson D02(b): Backpropagation of MLP</vt:lpstr>
      <vt:lpstr>Gradient Descent </vt:lpstr>
      <vt:lpstr>Chain Rule</vt:lpstr>
      <vt:lpstr>Backpropagation</vt:lpstr>
      <vt:lpstr>Backpropagation</vt:lpstr>
      <vt:lpstr>Backpropagation – Forward pass</vt:lpstr>
      <vt:lpstr>Backpropagation – Forward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Summary</vt:lpstr>
      <vt:lpstr>Computational Graph for Feedforward Net</vt:lpstr>
      <vt:lpstr>Review: Backpropagation</vt:lpstr>
      <vt:lpstr>Review: Backpropagation</vt:lpstr>
      <vt:lpstr>Feedforward Network</vt:lpstr>
      <vt:lpstr>Loss Function  of Feedforward Network</vt:lpstr>
      <vt:lpstr>Gradient of Cost Function</vt:lpstr>
      <vt:lpstr>Jacobian Matrix</vt:lpstr>
      <vt:lpstr>Gradient of Cost Function</vt:lpstr>
      <vt:lpstr>Gradient of Cost Function</vt:lpstr>
      <vt:lpstr>PowerPoint Presentation</vt:lpstr>
      <vt:lpstr>PowerPoint Presentation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yu liang</cp:lastModifiedBy>
  <cp:revision>15</cp:revision>
  <dcterms:created xsi:type="dcterms:W3CDTF">2016-10-25T03:26:56Z</dcterms:created>
  <dcterms:modified xsi:type="dcterms:W3CDTF">2020-02-26T18:15:24Z</dcterms:modified>
</cp:coreProperties>
</file>