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B913-BFEC-4B81-90F7-2745CCB0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B547-7779-4440-8158-F81EEAB20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69D4-A02B-4347-BCA3-F31DCC1A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A8F3-E6D2-4194-A6EA-234E8E5F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4ABE-4AA2-488C-B7E5-80815AF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0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68E1-2D76-45F9-BDC1-4510BEA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22C7-023A-4AE7-9E49-DDCF5EC3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B4E8-C745-40BC-98B7-CF0F9D2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A43C-6BA7-4E54-B4DC-E5B9F04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50B-ABAB-4B88-8E83-6D962202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C2EE-6A27-4EEB-BCDF-A09EFEB49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27FFB-E527-4C83-92F4-0B5DC9D2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F489-97D3-43A5-8EB1-D118F1BD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A31B-1F0A-41D8-88E5-FB1BCBDC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01A4-89A1-497F-88DA-6D93B5DC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3F3-5DD4-470B-B118-FE804ABB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1A8B-62DD-4493-BEE4-E54ADE3A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8ABF-C43A-4090-B77D-88856D18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120E-AC02-44E6-999F-A0DAD0E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21AA-2B8B-4285-9AF3-680DB4CC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070A-A471-448F-B808-F6B16A88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4F7E-A26E-46EC-89B1-AD608971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96CB-BCB4-4FF2-8983-5E95BB88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0E32-28A1-402D-8862-42495B4E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9FEB-0F0B-4615-A1DF-683E799F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8DF1-2FB5-4CE6-A10B-51742ED2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2854-1B6C-49BB-BEE0-019A479FA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D771-E899-444F-B086-6098CA2D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9A4A3-9AF9-435B-A631-C24F18F0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4A841-2B9E-401E-8731-AC88E7F7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730F7-5A14-46D5-9C10-F6B89B8F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C333-07BA-4C11-BA4F-83DF9B3E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063D-F39B-4225-B86B-0E8C0D86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FFCE6-FDFD-4F6E-AF03-11A49A2B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125F1-2641-4AED-8DFB-558BCFB9B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8B37E-C143-4A7B-A9E1-FD514158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1E110-87C9-460D-80B9-E67CDD12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FC4B-D73D-46BC-8E76-3F4F65FD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7263F-428F-4DA0-8955-1FA76146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28E0-F00B-4461-843C-8FF49AF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63D4-7989-461D-BB39-93341DDF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BE8CD-D990-44A1-B443-0CBA3D01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239A-9413-4D66-946D-43665162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44ECD-80A9-45C5-A85B-306ED7BB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2F628-2FC0-4084-852A-AD2DD37D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9405D-3D30-4195-86B0-F788C3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554A-EB4A-40D3-A5FE-E8A8F0E7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CDCA-1316-499A-AA93-B8F0279D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B6DB9-3AD2-41AE-A952-3B947047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513D5-7452-4917-B13B-8C2677DA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442D-625B-44AE-A58C-D5FB0E37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530D5-EC21-404F-B519-7E2D1D1D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17BF-4C31-4BC2-8289-8EF9DB51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36B42-0EA6-4AA4-A443-C13596E42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AA6F-7995-44EB-B5AA-3CDF38237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6C92-924B-49B5-A8AB-3FE54D63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3DA1-B5D5-4BAD-8228-7581F38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03520-2C05-4FA1-8FAC-AC5185AB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F3A36-6144-412B-846E-113528B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1D050-3057-49CD-A6AB-B7208774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827A-F34F-45BD-A7C5-320A4A6C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D6004-CCD0-4DA9-9F31-939D6160D1C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F841-0E59-4FEE-BF6F-AD6CDAB4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17C4-410C-485A-89AE-6504BEF6B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9711-5EA2-4247-A987-97B1EF17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keras-functional-api-deep-learn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6_oGE8Wy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keras-functional-api-deep-lear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dventuresinmachinelearning.com/keras-tutorial-cnn-11-lin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C132-42DF-41EE-B259-2455B33FD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CPSC 4430/5440: Machine Learning</a:t>
            </a:r>
            <a:br>
              <a:rPr lang="en-US" dirty="0"/>
            </a:br>
            <a:r>
              <a:rPr lang="en-US" sz="5400" dirty="0"/>
              <a:t>Lesson C01D: Coding for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A59A6-A765-4899-B1EF-4F0555275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 Liang</a:t>
            </a:r>
          </a:p>
        </p:txBody>
      </p:sp>
    </p:spTree>
    <p:extLst>
      <p:ext uri="{BB962C8B-B14F-4D97-AF65-F5344CB8AC3E}">
        <p14:creationId xmlns:p14="http://schemas.microsoft.com/office/powerpoint/2010/main" val="335267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3F1-CB0A-4C90-AA15-23D4CF9B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Defined by </a:t>
            </a:r>
            <a:r>
              <a:rPr lang="en-US" b="1" dirty="0" err="1"/>
              <a:t>Keras</a:t>
            </a:r>
            <a:r>
              <a:rPr lang="en-US" b="1" dirty="0"/>
              <a:t> Functional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B7F9-F566-4CFB-8C9E-9152A203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https://machinelearningmastery.com/keras-functional-api-deep-learning/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More flexibility as you can easily define models where layers connect to more than just the previous and next layers</a:t>
            </a:r>
          </a:p>
          <a:p>
            <a:pPr lvl="1"/>
            <a:r>
              <a:rPr lang="en-US" dirty="0"/>
              <a:t>Shared Layers Model</a:t>
            </a:r>
          </a:p>
          <a:p>
            <a:pPr lvl="1"/>
            <a:r>
              <a:rPr lang="en-US" dirty="0"/>
              <a:t>Multiple Input and Output Models</a:t>
            </a:r>
          </a:p>
        </p:txBody>
      </p:sp>
    </p:spTree>
    <p:extLst>
      <p:ext uri="{BB962C8B-B14F-4D97-AF65-F5344CB8AC3E}">
        <p14:creationId xmlns:p14="http://schemas.microsoft.com/office/powerpoint/2010/main" val="311228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CA5E-2A12-4FE1-859B-6520336A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Architecture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3A7A3-A927-4614-BE8D-28306166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46" y="2764324"/>
            <a:ext cx="1669226" cy="3412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4F77E-ADDD-4D67-8615-D9F5B9FC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680" y="2770148"/>
            <a:ext cx="2183855" cy="3406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1C221-F770-4ED6-B355-7361147BD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840" y="2764324"/>
            <a:ext cx="2862262" cy="2138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D272F-659D-4A5E-B45A-DBFFA8B82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43" y="2764324"/>
            <a:ext cx="3063498" cy="34126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83DFF9-ADB2-453E-8F6C-09D0AF7D085A}"/>
              </a:ext>
            </a:extLst>
          </p:cNvPr>
          <p:cNvSpPr/>
          <p:nvPr/>
        </p:nvSpPr>
        <p:spPr>
          <a:xfrm>
            <a:off x="1136491" y="2042840"/>
            <a:ext cx="194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Input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DE7C9F-859C-43EB-A296-26B7B7B5E0EC}"/>
              </a:ext>
            </a:extLst>
          </p:cNvPr>
          <p:cNvSpPr/>
          <p:nvPr/>
        </p:nvSpPr>
        <p:spPr>
          <a:xfrm>
            <a:off x="6545411" y="2042840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C1AB5-CEB4-4F6B-8194-5A0548671E61}"/>
              </a:ext>
            </a:extLst>
          </p:cNvPr>
          <p:cNvSpPr/>
          <p:nvPr/>
        </p:nvSpPr>
        <p:spPr>
          <a:xfrm>
            <a:off x="9228650" y="204284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EE458-797C-4C2F-B515-7B1025703384}"/>
              </a:ext>
            </a:extLst>
          </p:cNvPr>
          <p:cNvSpPr/>
          <p:nvPr/>
        </p:nvSpPr>
        <p:spPr>
          <a:xfrm>
            <a:off x="3384225" y="2031338"/>
            <a:ext cx="316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Shared Feature Extraction Layer</a:t>
            </a:r>
          </a:p>
        </p:txBody>
      </p:sp>
    </p:spTree>
    <p:extLst>
      <p:ext uri="{BB962C8B-B14F-4D97-AF65-F5344CB8AC3E}">
        <p14:creationId xmlns:p14="http://schemas.microsoft.com/office/powerpoint/2010/main" val="80587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E00D-B409-4652-9EF7-E4A4AE32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and </a:t>
            </a:r>
            <a:r>
              <a:rPr lang="en-US" dirty="0" err="1"/>
              <a:t>Upsampling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C0E9C-32C6-4C85-B5FE-AF7DC66F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05"/>
            <a:ext cx="6626677" cy="39682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C5E161-A69B-48EF-A923-96AD4A5CB2EB}"/>
              </a:ext>
            </a:extLst>
          </p:cNvPr>
          <p:cNvSpPr/>
          <p:nvPr/>
        </p:nvSpPr>
        <p:spPr>
          <a:xfrm>
            <a:off x="6262085" y="2072669"/>
            <a:ext cx="5091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https://www.youtube.com/watch?v=96_oGE8WyPg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9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0E5-960C-495C-AA91-3C16FD6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3643-6ADC-4965-9A80-AA1CECD1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Configuration</a:t>
            </a:r>
          </a:p>
          <a:p>
            <a:r>
              <a:rPr lang="en-US" dirty="0"/>
              <a:t>Define Loss Function</a:t>
            </a:r>
          </a:p>
          <a:p>
            <a:r>
              <a:rPr lang="en-US" dirty="0"/>
              <a:t>Train </a:t>
            </a:r>
          </a:p>
          <a:p>
            <a:r>
              <a:rPr lang="en-US" dirty="0"/>
              <a:t>Testing and Evaluation</a:t>
            </a:r>
          </a:p>
          <a:p>
            <a:r>
              <a:rPr lang="en-US" dirty="0" err="1"/>
              <a:t>Upsampling</a:t>
            </a:r>
            <a:r>
              <a:rPr lang="en-US" dirty="0"/>
              <a:t> and deconvolutional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3F1-CB0A-4C90-AA15-23D4CF9B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Defined by </a:t>
            </a:r>
            <a:r>
              <a:rPr lang="en-US" dirty="0" err="1"/>
              <a:t>Keras</a:t>
            </a:r>
            <a:r>
              <a:rPr lang="en-US" dirty="0"/>
              <a:t> Functional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B7F9-F566-4CFB-8C9E-9152A203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https://machinelearningmastery.com/keras-functional-api-deep-learning/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 err="1"/>
              <a:t>Keras</a:t>
            </a:r>
            <a:r>
              <a:rPr lang="en-US" b="1" dirty="0"/>
              <a:t> Sequential Models</a:t>
            </a:r>
            <a:r>
              <a:rPr lang="en-US" dirty="0"/>
              <a:t>: create models layer-by-layer for most problems</a:t>
            </a:r>
          </a:p>
          <a:p>
            <a:r>
              <a:rPr lang="en-US" b="1" dirty="0" err="1"/>
              <a:t>Keras</a:t>
            </a:r>
            <a:r>
              <a:rPr lang="en-US" b="1" dirty="0"/>
              <a:t> Functional API</a:t>
            </a:r>
            <a:r>
              <a:rPr lang="en-US" dirty="0"/>
              <a:t>: more flexibility as you can easily define models where layers connect to more than just the previous and next layers</a:t>
            </a:r>
          </a:p>
          <a:p>
            <a:pPr lvl="1"/>
            <a:r>
              <a:rPr lang="en-US" dirty="0"/>
              <a:t>Standard Network Models: MLP, CNN , RNN</a:t>
            </a:r>
          </a:p>
          <a:p>
            <a:pPr lvl="1"/>
            <a:r>
              <a:rPr lang="en-US" dirty="0"/>
              <a:t>Shared Layers Model</a:t>
            </a:r>
          </a:p>
          <a:p>
            <a:pPr lvl="1"/>
            <a:r>
              <a:rPr lang="en-US" dirty="0"/>
              <a:t>Multiple Input and Output Models</a:t>
            </a:r>
          </a:p>
        </p:txBody>
      </p:sp>
    </p:spTree>
    <p:extLst>
      <p:ext uri="{BB962C8B-B14F-4D97-AF65-F5344CB8AC3E}">
        <p14:creationId xmlns:p14="http://schemas.microsoft.com/office/powerpoint/2010/main" val="217872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BB6F-04EF-4C35-9A9B-7E1CEA7E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19A97-4135-40F6-9BA0-DA4E8F15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3" y="2288657"/>
            <a:ext cx="11090140" cy="36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B483-FE4D-43A5-A650-B1CAD4DE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CNN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55505-A67B-4E6B-9FF2-C2B919946106}"/>
              </a:ext>
            </a:extLst>
          </p:cNvPr>
          <p:cNvSpPr/>
          <p:nvPr/>
        </p:nvSpPr>
        <p:spPr>
          <a:xfrm>
            <a:off x="1019331" y="1997839"/>
            <a:ext cx="89940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 </a:t>
            </a:r>
          </a:p>
          <a:p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strides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activation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 err="1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MaxPooling2D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strides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 err="1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MaxPooling2D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9900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 err="1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u="none" strike="noStrike" dirty="0" err="1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r>
              <a:rPr lang="en-US" sz="2800" u="none" strike="noStrike" dirty="0">
                <a:solidFill>
                  <a:srgbClr val="A67F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 err="1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u="none" strike="noStrike" dirty="0"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u="none" strike="noStrike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9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AF20-EF50-4670-9B36-CFCEF86E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9A74-2EF4-4DE0-8127-AE7B4F59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Specify the loss function, or told the framework what type of optimizer to use (i.e. gradient descent, Adam optimizer etc.).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747DFD-7C7F-45EF-A6B3-6161BF234F21}"/>
              </a:ext>
            </a:extLst>
          </p:cNvPr>
          <p:cNvSpPr/>
          <p:nvPr/>
        </p:nvSpPr>
        <p:spPr>
          <a:xfrm>
            <a:off x="1048061" y="4541303"/>
            <a:ext cx="10515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model.compile</a:t>
            </a:r>
            <a:r>
              <a:rPr lang="en-US" sz="2800" dirty="0"/>
              <a:t>(loss=</a:t>
            </a:r>
            <a:r>
              <a:rPr lang="en-US" sz="2800" dirty="0" err="1"/>
              <a:t>keras.losses.categorical_crossentropy</a:t>
            </a:r>
            <a:r>
              <a:rPr lang="en-US" sz="2800" dirty="0"/>
              <a:t>,</a:t>
            </a:r>
          </a:p>
          <a:p>
            <a:r>
              <a:rPr lang="en-US" sz="2800" dirty="0"/>
              <a:t>              optimizer=</a:t>
            </a:r>
            <a:r>
              <a:rPr lang="en-US" sz="2800" dirty="0" err="1"/>
              <a:t>keras.optimizers.SGD</a:t>
            </a:r>
            <a:r>
              <a:rPr lang="en-US" sz="2800" dirty="0"/>
              <a:t>(</a:t>
            </a:r>
            <a:r>
              <a:rPr lang="en-US" sz="2800" dirty="0" err="1"/>
              <a:t>lr</a:t>
            </a:r>
            <a:r>
              <a:rPr lang="en-US" sz="2800" dirty="0"/>
              <a:t>=0.01),</a:t>
            </a:r>
          </a:p>
          <a:p>
            <a:r>
              <a:rPr lang="en-US" sz="2800" dirty="0"/>
              <a:t>             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208432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8C59-94CC-481C-B074-57EDF692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CB77-FC2D-4D07-AB61-0CA6A45D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5" y="1573967"/>
            <a:ext cx="11092722" cy="22412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Training data – in this case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.  </a:t>
            </a:r>
          </a:p>
          <a:p>
            <a:r>
              <a:rPr lang="en-US" dirty="0"/>
              <a:t>Batch size in this case we are using a batch size of 128.  </a:t>
            </a:r>
          </a:p>
          <a:p>
            <a:r>
              <a:rPr lang="en-US" dirty="0"/>
              <a:t>The number of training epochs (10 in this case).  </a:t>
            </a:r>
          </a:p>
          <a:p>
            <a:r>
              <a:rPr lang="en-US" dirty="0"/>
              <a:t>The verbose flag, set to 1 here, specifies if you want detailed information being printed in the console about the progress of the training.  </a:t>
            </a:r>
          </a:p>
          <a:p>
            <a:r>
              <a:rPr lang="en-US" dirty="0"/>
              <a:t>Validation or test data to the fit function so </a:t>
            </a:r>
            <a:r>
              <a:rPr lang="en-US" dirty="0" err="1"/>
              <a:t>Keras</a:t>
            </a:r>
            <a:r>
              <a:rPr lang="en-US" dirty="0"/>
              <a:t> knows what data to test the metric against when evaluate() is run on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42DB2-0B7D-4A77-92E7-16EAB0076A6F}"/>
              </a:ext>
            </a:extLst>
          </p:cNvPr>
          <p:cNvSpPr/>
          <p:nvPr/>
        </p:nvSpPr>
        <p:spPr>
          <a:xfrm>
            <a:off x="1858780" y="382848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model.fit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/>
              <a:t>,</a:t>
            </a:r>
          </a:p>
          <a:p>
            <a:r>
              <a:rPr lang="en-US" sz="2800" dirty="0"/>
              <a:t>          </a:t>
            </a:r>
            <a:r>
              <a:rPr lang="en-US" sz="2800" dirty="0" err="1"/>
              <a:t>batch_size</a:t>
            </a:r>
            <a:r>
              <a:rPr lang="en-US" sz="2800" dirty="0"/>
              <a:t>=</a:t>
            </a:r>
            <a:r>
              <a:rPr lang="en-US" sz="2800" dirty="0" err="1"/>
              <a:t>batch_size</a:t>
            </a:r>
            <a:r>
              <a:rPr lang="en-US" sz="2800" dirty="0"/>
              <a:t>,</a:t>
            </a:r>
          </a:p>
          <a:p>
            <a:r>
              <a:rPr lang="en-US" sz="2800" dirty="0"/>
              <a:t>          epochs=epochs,</a:t>
            </a:r>
          </a:p>
          <a:p>
            <a:r>
              <a:rPr lang="en-US" sz="2800" dirty="0"/>
              <a:t>          verbose=1,</a:t>
            </a:r>
          </a:p>
          <a:p>
            <a:r>
              <a:rPr lang="en-US" sz="2800" dirty="0"/>
              <a:t>          </a:t>
            </a:r>
            <a:r>
              <a:rPr lang="en-US" sz="2800" dirty="0" err="1"/>
              <a:t>validation_data</a:t>
            </a:r>
            <a:r>
              <a:rPr lang="en-US" sz="2800" dirty="0"/>
              <a:t>=(</a:t>
            </a:r>
            <a:r>
              <a:rPr lang="en-US" sz="2800" dirty="0" err="1"/>
              <a:t>x_test</a:t>
            </a:r>
            <a:r>
              <a:rPr lang="en-US" sz="2800" dirty="0"/>
              <a:t>, </a:t>
            </a:r>
            <a:r>
              <a:rPr lang="en-US" sz="2800" dirty="0" err="1"/>
              <a:t>y_test</a:t>
            </a:r>
            <a:r>
              <a:rPr lang="en-US" sz="2800" dirty="0"/>
              <a:t>),</a:t>
            </a:r>
          </a:p>
          <a:p>
            <a:r>
              <a:rPr lang="en-US" sz="2800" dirty="0"/>
              <a:t>          callbacks=[history])</a:t>
            </a:r>
          </a:p>
        </p:txBody>
      </p:sp>
    </p:spTree>
    <p:extLst>
      <p:ext uri="{BB962C8B-B14F-4D97-AF65-F5344CB8AC3E}">
        <p14:creationId xmlns:p14="http://schemas.microsoft.com/office/powerpoint/2010/main" val="171800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0086-14F8-4C62-A979-2FC89250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it and Print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3E34-5704-428C-9D9B-5B6B9B8D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2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28F94-D991-46C4-A5CE-FB0DBF7D982E}"/>
              </a:ext>
            </a:extLst>
          </p:cNvPr>
          <p:cNvSpPr/>
          <p:nvPr/>
        </p:nvSpPr>
        <p:spPr>
          <a:xfrm>
            <a:off x="2238531" y="3481466"/>
            <a:ext cx="7714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score = </a:t>
            </a:r>
            <a:r>
              <a:rPr lang="en-US" sz="2800" dirty="0" err="1">
                <a:solidFill>
                  <a:srgbClr val="00B050"/>
                </a:solidFill>
              </a:rPr>
              <a:t>model.evaluate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n-US" sz="2800" dirty="0" err="1">
                <a:solidFill>
                  <a:srgbClr val="00B050"/>
                </a:solidFill>
              </a:rPr>
              <a:t>x_test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y_test</a:t>
            </a:r>
            <a:r>
              <a:rPr lang="en-US" sz="2800" dirty="0">
                <a:solidFill>
                  <a:srgbClr val="00B050"/>
                </a:solidFill>
              </a:rPr>
              <a:t>, verbose=0)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print('Test loss:', score[0])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print('Test accuracy:', score[1])</a:t>
            </a:r>
          </a:p>
        </p:txBody>
      </p:sp>
    </p:spTree>
    <p:extLst>
      <p:ext uri="{BB962C8B-B14F-4D97-AF65-F5344CB8AC3E}">
        <p14:creationId xmlns:p14="http://schemas.microsoft.com/office/powerpoint/2010/main" val="3994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B632-6B10-4039-9CCC-AA1B5EC3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CDF9-6743-4F88-95BD-78BCAABB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https://adventuresinmachinelearning.com/keras-tutorial-cnn-11-lines/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90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CPSC 4430/5440: Machine Learning Lesson C01D: Coding for CNN</vt:lpstr>
      <vt:lpstr>Outline</vt:lpstr>
      <vt:lpstr>Model Defined by Keras Functional API</vt:lpstr>
      <vt:lpstr>Architecture of CNN</vt:lpstr>
      <vt:lpstr>Code for CNN Architecture</vt:lpstr>
      <vt:lpstr>Define the Loss Function</vt:lpstr>
      <vt:lpstr>Train the Model</vt:lpstr>
      <vt:lpstr>Evaluate it and Print the Results:</vt:lpstr>
      <vt:lpstr>Reference</vt:lpstr>
      <vt:lpstr>Model Defined by Keras Functional API</vt:lpstr>
      <vt:lpstr>More Complicated Architecture in </vt:lpstr>
      <vt:lpstr>Transposed Convolution and Upsampling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4430/5440: Machine Learning Lesson C01D: Coding for CNN</dc:title>
  <dc:creator>yu liang</dc:creator>
  <cp:lastModifiedBy>yu liang</cp:lastModifiedBy>
  <cp:revision>9</cp:revision>
  <dcterms:created xsi:type="dcterms:W3CDTF">2019-03-02T23:16:03Z</dcterms:created>
  <dcterms:modified xsi:type="dcterms:W3CDTF">2020-03-01T02:52:44Z</dcterms:modified>
</cp:coreProperties>
</file>