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1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6" r:id="rId61"/>
    <p:sldId id="317" r:id="rId62"/>
    <p:sldId id="318" r:id="rId63"/>
    <p:sldId id="319" r:id="rId64"/>
    <p:sldId id="320" r:id="rId65"/>
    <p:sldId id="321" r:id="rId66"/>
    <p:sldId id="322" r:id="rId67"/>
    <p:sldId id="323" r:id="rId68"/>
    <p:sldId id="324" r:id="rId69"/>
    <p:sldId id="325" r:id="rId70"/>
    <p:sldId id="326" r:id="rId71"/>
    <p:sldId id="327" r:id="rId72"/>
    <p:sldId id="328" r:id="rId73"/>
    <p:sldId id="329" r:id="rId74"/>
    <p:sldId id="330" r:id="rId75"/>
    <p:sldId id="331" r:id="rId76"/>
    <p:sldId id="332" r:id="rId77"/>
    <p:sldId id="333" r:id="rId78"/>
    <p:sldId id="334" r:id="rId79"/>
    <p:sldId id="335" r:id="rId80"/>
    <p:sldId id="336" r:id="rId81"/>
    <p:sldId id="337" r:id="rId82"/>
    <p:sldId id="338" r:id="rId83"/>
    <p:sldId id="339" r:id="rId84"/>
    <p:sldId id="340" r:id="rId85"/>
    <p:sldId id="341" r:id="rId86"/>
    <p:sldId id="342" r:id="rId87"/>
    <p:sldId id="343" r:id="rId88"/>
    <p:sldId id="344" r:id="rId89"/>
    <p:sldId id="345" r:id="rId90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8" d="100"/>
          <a:sy n="98" d="100"/>
        </p:scale>
        <p:origin x="756" y="6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97658B-B8FA-45BA-BE52-3CD17DA12409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74875B-55AA-4049-8D07-9DAE6D2CB1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0106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k object 17"/>
          <p:cNvSpPr/>
          <p:nvPr/>
        </p:nvSpPr>
        <p:spPr>
          <a:xfrm>
            <a:off x="54349" y="1265622"/>
            <a:ext cx="8839182" cy="26881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93049" y="112133"/>
            <a:ext cx="8757901" cy="39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7456513" y="4704893"/>
            <a:ext cx="1590040" cy="309245"/>
          </a:xfrm>
          <a:prstGeom prst="rect">
            <a:avLst/>
          </a:prstGeom>
        </p:spPr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310"/>
              </a:lnSpc>
            </a:pPr>
            <a:r>
              <a:rPr spc="-5" dirty="0"/>
              <a:t>April 19,</a:t>
            </a:r>
            <a:r>
              <a:rPr spc="-90" dirty="0"/>
              <a:t> </a:t>
            </a:r>
            <a:r>
              <a:rPr spc="-5" dirty="0"/>
              <a:t>2018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45224" y="4709647"/>
            <a:ext cx="4514850" cy="281304"/>
          </a:xfrm>
          <a:prstGeom prst="rect">
            <a:avLst/>
          </a:prstGeom>
        </p:spPr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090"/>
              </a:lnSpc>
            </a:pPr>
            <a:fld id="{D6F624CE-B9A7-47C3-84B8-4A8FD7A87213}" type="datetime1">
              <a:rPr lang="en-US" spc="-5" smtClean="0"/>
              <a:t>2/27/2020</a:t>
            </a:fld>
            <a:endParaRPr spc="-5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399118" y="4704893"/>
            <a:ext cx="1592579" cy="318135"/>
          </a:xfrm>
          <a:prstGeom prst="rect">
            <a:avLst/>
          </a:prstGeom>
        </p:spPr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380"/>
              </a:lnSpc>
            </a:pPr>
            <a:r>
              <a:rPr sz="3000" spc="-7" baseline="1388" dirty="0"/>
              <a:t>Lecture </a:t>
            </a:r>
            <a:r>
              <a:rPr sz="3000" baseline="1388" dirty="0"/>
              <a:t>6 -</a:t>
            </a:r>
            <a:r>
              <a:rPr sz="3000" spc="-277" baseline="1388" dirty="0"/>
              <a:t> </a:t>
            </a:r>
            <a:fld id="{81D60167-4931-47E6-BA6A-407CBD079E47}" type="slidenum">
              <a:rPr sz="2000" dirty="0"/>
              <a:t>‹#›</a:t>
            </a:fld>
            <a:endParaRPr sz="20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73024" y="852331"/>
            <a:ext cx="3081655" cy="29248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>
          <a:xfrm>
            <a:off x="7456513" y="4704893"/>
            <a:ext cx="1590040" cy="309245"/>
          </a:xfrm>
          <a:prstGeom prst="rect">
            <a:avLst/>
          </a:prstGeom>
        </p:spPr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310"/>
              </a:lnSpc>
            </a:pPr>
            <a:r>
              <a:rPr spc="-5" dirty="0"/>
              <a:t>April 19,</a:t>
            </a:r>
            <a:r>
              <a:rPr spc="-90" dirty="0"/>
              <a:t> </a:t>
            </a:r>
            <a:r>
              <a:rPr spc="-5" dirty="0"/>
              <a:t>2018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>
          <a:xfrm>
            <a:off x="145224" y="4709647"/>
            <a:ext cx="4514850" cy="281304"/>
          </a:xfrm>
          <a:prstGeom prst="rect">
            <a:avLst/>
          </a:prstGeom>
        </p:spPr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090"/>
              </a:lnSpc>
            </a:pPr>
            <a:fld id="{974DC6B9-6BD7-4631-B74F-CFE93EA79C6F}" type="datetime1">
              <a:rPr lang="en-US" spc="-5" smtClean="0"/>
              <a:t>2/27/2020</a:t>
            </a:fld>
            <a:endParaRPr spc="-5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>
          <a:xfrm>
            <a:off x="5399118" y="4704893"/>
            <a:ext cx="1592579" cy="318135"/>
          </a:xfrm>
          <a:prstGeom prst="rect">
            <a:avLst/>
          </a:prstGeom>
        </p:spPr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380"/>
              </a:lnSpc>
            </a:pPr>
            <a:r>
              <a:rPr sz="3000" spc="-7" baseline="1388" dirty="0"/>
              <a:t>Lecture </a:t>
            </a:r>
            <a:r>
              <a:rPr sz="3000" baseline="1388" dirty="0"/>
              <a:t>6 -</a:t>
            </a:r>
            <a:r>
              <a:rPr sz="3000" spc="-277" baseline="1388" dirty="0"/>
              <a:t> </a:t>
            </a:r>
            <a:fld id="{81D60167-4931-47E6-BA6A-407CBD079E47}" type="slidenum">
              <a:rPr sz="2000" dirty="0"/>
              <a:t>‹#›</a:t>
            </a:fld>
            <a:endParaRPr sz="200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>
          <a:xfrm>
            <a:off x="7456513" y="4704893"/>
            <a:ext cx="1590040" cy="309245"/>
          </a:xfrm>
          <a:prstGeom prst="rect">
            <a:avLst/>
          </a:prstGeom>
        </p:spPr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310"/>
              </a:lnSpc>
            </a:pPr>
            <a:r>
              <a:rPr spc="-5" dirty="0"/>
              <a:t>April 19,</a:t>
            </a:r>
            <a:r>
              <a:rPr spc="-90" dirty="0"/>
              <a:t> </a:t>
            </a:r>
            <a:r>
              <a:rPr spc="-5" dirty="0"/>
              <a:t>2018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>
          <a:xfrm>
            <a:off x="145224" y="4709647"/>
            <a:ext cx="4514850" cy="281304"/>
          </a:xfrm>
          <a:prstGeom prst="rect">
            <a:avLst/>
          </a:prstGeom>
        </p:spPr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090"/>
              </a:lnSpc>
            </a:pPr>
            <a:fld id="{598A11A6-8325-4718-A909-BD7BCEC0FCBA}" type="datetime1">
              <a:rPr lang="en-US" spc="-5" smtClean="0"/>
              <a:t>2/27/2020</a:t>
            </a:fld>
            <a:endParaRPr spc="-5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>
          <a:xfrm>
            <a:off x="5399118" y="4704893"/>
            <a:ext cx="1592579" cy="318135"/>
          </a:xfrm>
          <a:prstGeom prst="rect">
            <a:avLst/>
          </a:prstGeom>
        </p:spPr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380"/>
              </a:lnSpc>
            </a:pPr>
            <a:r>
              <a:rPr sz="3000" spc="-7" baseline="1388" dirty="0"/>
              <a:t>Lecture </a:t>
            </a:r>
            <a:r>
              <a:rPr sz="3000" baseline="1388" dirty="0"/>
              <a:t>6 -</a:t>
            </a:r>
            <a:r>
              <a:rPr sz="3000" spc="-277" baseline="1388" dirty="0"/>
              <a:t> </a:t>
            </a:r>
            <a:fld id="{81D60167-4931-47E6-BA6A-407CBD079E47}" type="slidenum">
              <a:rPr sz="2000" dirty="0"/>
              <a:t>‹#›</a:t>
            </a:fld>
            <a:endParaRPr sz="200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>
          <a:xfrm>
            <a:off x="7456513" y="4704893"/>
            <a:ext cx="1590040" cy="309245"/>
          </a:xfrm>
          <a:prstGeom prst="rect">
            <a:avLst/>
          </a:prstGeom>
        </p:spPr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310"/>
              </a:lnSpc>
            </a:pPr>
            <a:r>
              <a:rPr spc="-5" dirty="0"/>
              <a:t>April 19,</a:t>
            </a:r>
            <a:r>
              <a:rPr spc="-90" dirty="0"/>
              <a:t> </a:t>
            </a:r>
            <a:r>
              <a:rPr spc="-5" dirty="0"/>
              <a:t>2018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>
          <a:xfrm>
            <a:off x="145224" y="4709647"/>
            <a:ext cx="4514850" cy="281304"/>
          </a:xfrm>
          <a:prstGeom prst="rect">
            <a:avLst/>
          </a:prstGeom>
        </p:spPr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090"/>
              </a:lnSpc>
            </a:pPr>
            <a:fld id="{F28B2510-ABCE-4FF0-9F11-206D4C899A8D}" type="datetime1">
              <a:rPr lang="en-US" spc="-5" smtClean="0"/>
              <a:t>2/27/2020</a:t>
            </a:fld>
            <a:endParaRPr spc="-5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>
          <a:xfrm>
            <a:off x="5399118" y="4704893"/>
            <a:ext cx="1592579" cy="318135"/>
          </a:xfrm>
          <a:prstGeom prst="rect">
            <a:avLst/>
          </a:prstGeom>
        </p:spPr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380"/>
              </a:lnSpc>
            </a:pPr>
            <a:r>
              <a:rPr sz="3000" spc="-7" baseline="1388" dirty="0"/>
              <a:t>Lecture </a:t>
            </a:r>
            <a:r>
              <a:rPr sz="3000" baseline="1388" dirty="0"/>
              <a:t>6 -</a:t>
            </a:r>
            <a:r>
              <a:rPr sz="3000" spc="-277" baseline="1388" dirty="0"/>
              <a:t> </a:t>
            </a:r>
            <a:fld id="{81D60167-4931-47E6-BA6A-407CBD079E47}" type="slidenum">
              <a:rPr sz="2000" dirty="0"/>
              <a:t>‹#›</a:t>
            </a:fld>
            <a:endParaRPr sz="200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37537" y="60832"/>
            <a:ext cx="6868924" cy="39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10234" y="777013"/>
            <a:ext cx="8123531" cy="1854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11" Type="http://schemas.openxmlformats.org/officeDocument/2006/relationships/image" Target="../media/image22.jpg"/><Relationship Id="rId5" Type="http://schemas.openxmlformats.org/officeDocument/2006/relationships/image" Target="../media/image16.png"/><Relationship Id="rId10" Type="http://schemas.openxmlformats.org/officeDocument/2006/relationships/image" Target="../media/image21.jpg"/><Relationship Id="rId4" Type="http://schemas.openxmlformats.org/officeDocument/2006/relationships/image" Target="../media/image15.png"/><Relationship Id="rId9" Type="http://schemas.openxmlformats.org/officeDocument/2006/relationships/image" Target="../media/image20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jpg"/><Relationship Id="rId3" Type="http://schemas.openxmlformats.org/officeDocument/2006/relationships/image" Target="../media/image24.jpg"/><Relationship Id="rId7" Type="http://schemas.openxmlformats.org/officeDocument/2006/relationships/image" Target="../media/image29.jp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jpg"/><Relationship Id="rId5" Type="http://schemas.openxmlformats.org/officeDocument/2006/relationships/image" Target="../media/image27.png"/><Relationship Id="rId4" Type="http://schemas.openxmlformats.org/officeDocument/2006/relationships/image" Target="../media/image26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jpg"/><Relationship Id="rId3" Type="http://schemas.openxmlformats.org/officeDocument/2006/relationships/image" Target="../media/image27.png"/><Relationship Id="rId7" Type="http://schemas.openxmlformats.org/officeDocument/2006/relationships/image" Target="../media/image38.jp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0.jpg"/><Relationship Id="rId5" Type="http://schemas.openxmlformats.org/officeDocument/2006/relationships/image" Target="../media/image29.jpg"/><Relationship Id="rId4" Type="http://schemas.openxmlformats.org/officeDocument/2006/relationships/image" Target="../media/image28.jp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g"/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g"/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jp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g"/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jp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g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g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jpg"/><Relationship Id="rId2" Type="http://schemas.openxmlformats.org/officeDocument/2006/relationships/image" Target="../media/image53.jpg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jpg"/><Relationship Id="rId2" Type="http://schemas.openxmlformats.org/officeDocument/2006/relationships/image" Target="../media/image55.jp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jpg"/><Relationship Id="rId2" Type="http://schemas.openxmlformats.org/officeDocument/2006/relationships/image" Target="../media/image57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jpg"/><Relationship Id="rId2" Type="http://schemas.openxmlformats.org/officeDocument/2006/relationships/image" Target="../media/image58.jpg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jpg"/><Relationship Id="rId2" Type="http://schemas.openxmlformats.org/officeDocument/2006/relationships/image" Target="../media/image58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9.jp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jp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3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jp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jp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jpg"/><Relationship Id="rId2" Type="http://schemas.openxmlformats.org/officeDocument/2006/relationships/image" Target="../media/image61.jp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6.jpg"/><Relationship Id="rId4" Type="http://schemas.openxmlformats.org/officeDocument/2006/relationships/image" Target="../media/image65.jp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jp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g"/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jpg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13" Type="http://schemas.openxmlformats.org/officeDocument/2006/relationships/image" Target="../media/image79.png"/><Relationship Id="rId18" Type="http://schemas.openxmlformats.org/officeDocument/2006/relationships/image" Target="../media/image84.png"/><Relationship Id="rId3" Type="http://schemas.openxmlformats.org/officeDocument/2006/relationships/image" Target="../media/image69.png"/><Relationship Id="rId7" Type="http://schemas.openxmlformats.org/officeDocument/2006/relationships/image" Target="../media/image73.png"/><Relationship Id="rId12" Type="http://schemas.openxmlformats.org/officeDocument/2006/relationships/image" Target="../media/image78.png"/><Relationship Id="rId17" Type="http://schemas.openxmlformats.org/officeDocument/2006/relationships/image" Target="../media/image83.png"/><Relationship Id="rId2" Type="http://schemas.openxmlformats.org/officeDocument/2006/relationships/image" Target="../media/image68.png"/><Relationship Id="rId16" Type="http://schemas.openxmlformats.org/officeDocument/2006/relationships/image" Target="../media/image8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png"/><Relationship Id="rId11" Type="http://schemas.openxmlformats.org/officeDocument/2006/relationships/image" Target="../media/image77.png"/><Relationship Id="rId5" Type="http://schemas.openxmlformats.org/officeDocument/2006/relationships/image" Target="../media/image71.png"/><Relationship Id="rId15" Type="http://schemas.openxmlformats.org/officeDocument/2006/relationships/image" Target="../media/image81.png"/><Relationship Id="rId10" Type="http://schemas.openxmlformats.org/officeDocument/2006/relationships/image" Target="../media/image76.png"/><Relationship Id="rId19" Type="http://schemas.openxmlformats.org/officeDocument/2006/relationships/image" Target="../media/image85.png"/><Relationship Id="rId4" Type="http://schemas.openxmlformats.org/officeDocument/2006/relationships/image" Target="../media/image70.png"/><Relationship Id="rId9" Type="http://schemas.openxmlformats.org/officeDocument/2006/relationships/image" Target="../media/image75.png"/><Relationship Id="rId14" Type="http://schemas.openxmlformats.org/officeDocument/2006/relationships/image" Target="../media/image80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jpg"/><Relationship Id="rId2" Type="http://schemas.openxmlformats.org/officeDocument/2006/relationships/image" Target="../media/image86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9.png"/><Relationship Id="rId4" Type="http://schemas.openxmlformats.org/officeDocument/2006/relationships/image" Target="../media/image88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jpg"/><Relationship Id="rId2" Type="http://schemas.openxmlformats.org/officeDocument/2006/relationships/image" Target="../media/image9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1.png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jpg"/><Relationship Id="rId1" Type="http://schemas.openxmlformats.org/officeDocument/2006/relationships/slideLayout" Target="../slideLayouts/slideLayout5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jpg"/><Relationship Id="rId2" Type="http://schemas.openxmlformats.org/officeDocument/2006/relationships/image" Target="../media/image92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4.png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jpg"/><Relationship Id="rId1" Type="http://schemas.openxmlformats.org/officeDocument/2006/relationships/slideLayout" Target="../slideLayouts/slideLayout5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g"/><Relationship Id="rId3" Type="http://schemas.openxmlformats.org/officeDocument/2006/relationships/image" Target="../media/image9.jpg"/><Relationship Id="rId7" Type="http://schemas.openxmlformats.org/officeDocument/2006/relationships/hyperlink" Target="http://www.publicdomainpictures.net/view-image.php?image=139314&amp;amp;picture=walking-man" TargetMode="External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creativecommons.org/publicdomain/zero/1.0/" TargetMode="External"/><Relationship Id="rId5" Type="http://schemas.openxmlformats.org/officeDocument/2006/relationships/hyperlink" Target="http://maxpixel.freegreatpicture.com/Mountains-Valleys-Landscape-Hills-Grass-Green-699369" TargetMode="External"/><Relationship Id="rId4" Type="http://schemas.openxmlformats.org/officeDocument/2006/relationships/image" Target="../media/image10.jpg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jp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jp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.jpg"/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.jpg"/><Relationship Id="rId1" Type="http://schemas.openxmlformats.org/officeDocument/2006/relationships/slideLayout" Target="../slideLayouts/slideLayout5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7.jp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jpg"/><Relationship Id="rId2" Type="http://schemas.openxmlformats.org/officeDocument/2006/relationships/image" Target="../media/image98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1.png"/><Relationship Id="rId4" Type="http://schemas.openxmlformats.org/officeDocument/2006/relationships/image" Target="../media/image100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jpg"/><Relationship Id="rId2" Type="http://schemas.openxmlformats.org/officeDocument/2006/relationships/image" Target="../media/image98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4.jpg"/><Relationship Id="rId4" Type="http://schemas.openxmlformats.org/officeDocument/2006/relationships/image" Target="../media/image103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jpg"/><Relationship Id="rId2" Type="http://schemas.openxmlformats.org/officeDocument/2006/relationships/image" Target="../media/image9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5.png"/><Relationship Id="rId5" Type="http://schemas.openxmlformats.org/officeDocument/2006/relationships/image" Target="../media/image104.jpg"/><Relationship Id="rId4" Type="http://schemas.openxmlformats.org/officeDocument/2006/relationships/image" Target="../media/image10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2.png"/><Relationship Id="rId13" Type="http://schemas.openxmlformats.org/officeDocument/2006/relationships/image" Target="../media/image117.png"/><Relationship Id="rId18" Type="http://schemas.openxmlformats.org/officeDocument/2006/relationships/image" Target="../media/image122.png"/><Relationship Id="rId26" Type="http://schemas.openxmlformats.org/officeDocument/2006/relationships/image" Target="../media/image130.png"/><Relationship Id="rId3" Type="http://schemas.openxmlformats.org/officeDocument/2006/relationships/image" Target="../media/image107.png"/><Relationship Id="rId21" Type="http://schemas.openxmlformats.org/officeDocument/2006/relationships/image" Target="../media/image125.png"/><Relationship Id="rId7" Type="http://schemas.openxmlformats.org/officeDocument/2006/relationships/image" Target="../media/image111.png"/><Relationship Id="rId12" Type="http://schemas.openxmlformats.org/officeDocument/2006/relationships/image" Target="../media/image116.png"/><Relationship Id="rId17" Type="http://schemas.openxmlformats.org/officeDocument/2006/relationships/image" Target="../media/image121.png"/><Relationship Id="rId25" Type="http://schemas.openxmlformats.org/officeDocument/2006/relationships/image" Target="../media/image129.png"/><Relationship Id="rId2" Type="http://schemas.openxmlformats.org/officeDocument/2006/relationships/image" Target="../media/image106.png"/><Relationship Id="rId16" Type="http://schemas.openxmlformats.org/officeDocument/2006/relationships/image" Target="../media/image120.png"/><Relationship Id="rId20" Type="http://schemas.openxmlformats.org/officeDocument/2006/relationships/image" Target="../media/image1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0.png"/><Relationship Id="rId11" Type="http://schemas.openxmlformats.org/officeDocument/2006/relationships/image" Target="../media/image115.png"/><Relationship Id="rId24" Type="http://schemas.openxmlformats.org/officeDocument/2006/relationships/image" Target="../media/image128.png"/><Relationship Id="rId5" Type="http://schemas.openxmlformats.org/officeDocument/2006/relationships/image" Target="../media/image109.png"/><Relationship Id="rId15" Type="http://schemas.openxmlformats.org/officeDocument/2006/relationships/image" Target="../media/image119.png"/><Relationship Id="rId23" Type="http://schemas.openxmlformats.org/officeDocument/2006/relationships/image" Target="../media/image127.png"/><Relationship Id="rId10" Type="http://schemas.openxmlformats.org/officeDocument/2006/relationships/image" Target="../media/image114.png"/><Relationship Id="rId19" Type="http://schemas.openxmlformats.org/officeDocument/2006/relationships/image" Target="../media/image123.png"/><Relationship Id="rId4" Type="http://schemas.openxmlformats.org/officeDocument/2006/relationships/image" Target="../media/image108.png"/><Relationship Id="rId9" Type="http://schemas.openxmlformats.org/officeDocument/2006/relationships/image" Target="../media/image113.png"/><Relationship Id="rId14" Type="http://schemas.openxmlformats.org/officeDocument/2006/relationships/image" Target="../media/image118.png"/><Relationship Id="rId22" Type="http://schemas.openxmlformats.org/officeDocument/2006/relationships/image" Target="../media/image126.png"/><Relationship Id="rId27" Type="http://schemas.openxmlformats.org/officeDocument/2006/relationships/image" Target="../media/image131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2.jpg"/><Relationship Id="rId2" Type="http://schemas.openxmlformats.org/officeDocument/2006/relationships/hyperlink" Target="https://creativecommons.org/licenses/by/3.0/us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3.png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4.jpg"/><Relationship Id="rId1" Type="http://schemas.openxmlformats.org/officeDocument/2006/relationships/slideLayout" Target="../slideLayouts/slideLayout4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6.jpg"/><Relationship Id="rId2" Type="http://schemas.openxmlformats.org/officeDocument/2006/relationships/image" Target="../media/image135.jpg"/><Relationship Id="rId1" Type="http://schemas.openxmlformats.org/officeDocument/2006/relationships/slideLayout" Target="../slideLayouts/slideLayout4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8.png"/><Relationship Id="rId2" Type="http://schemas.openxmlformats.org/officeDocument/2006/relationships/image" Target="../media/image137.png"/><Relationship Id="rId1" Type="http://schemas.openxmlformats.org/officeDocument/2006/relationships/slideLayout" Target="../slideLayouts/slideLayout5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8.png"/><Relationship Id="rId2" Type="http://schemas.openxmlformats.org/officeDocument/2006/relationships/image" Target="../media/image137.png"/><Relationship Id="rId1" Type="http://schemas.openxmlformats.org/officeDocument/2006/relationships/slideLayout" Target="../slideLayouts/slideLayout5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image" Target="../media/image13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1.png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2.jp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9100" y="635581"/>
            <a:ext cx="8305800" cy="2718693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R="5080">
              <a:lnSpc>
                <a:spcPct val="100299"/>
              </a:lnSpc>
              <a:spcBef>
                <a:spcPts val="80"/>
              </a:spcBef>
            </a:pPr>
            <a:r>
              <a:rPr lang="en-US" sz="4000" b="0" spc="20" dirty="0">
                <a:latin typeface="Arial"/>
                <a:cs typeface="Arial"/>
              </a:rPr>
              <a:t>CPSC 4430/5440</a:t>
            </a:r>
            <a:r>
              <a:rPr sz="4000" b="0" spc="-5" dirty="0">
                <a:latin typeface="Arial"/>
                <a:cs typeface="Arial"/>
              </a:rPr>
              <a:t>:</a:t>
            </a:r>
            <a:r>
              <a:rPr lang="en-US" sz="4000" b="0" spc="-5" dirty="0">
                <a:latin typeface="Arial"/>
                <a:cs typeface="Arial"/>
              </a:rPr>
              <a:t> Machine Learning</a:t>
            </a:r>
            <a:br>
              <a:rPr lang="en-US" sz="4000" b="0" spc="-5" dirty="0">
                <a:latin typeface="Arial"/>
                <a:cs typeface="Arial"/>
              </a:rPr>
            </a:br>
            <a:r>
              <a:rPr lang="en-US" sz="4000" b="0" spc="-5" dirty="0">
                <a:latin typeface="Arial"/>
                <a:cs typeface="Arial"/>
              </a:rPr>
              <a:t/>
            </a:r>
            <a:br>
              <a:rPr lang="en-US" sz="4000" b="0" spc="-5" dirty="0">
                <a:latin typeface="Arial"/>
                <a:cs typeface="Arial"/>
              </a:rPr>
            </a:br>
            <a:r>
              <a:rPr lang="en-US" sz="4800" b="0" spc="-5" dirty="0">
                <a:latin typeface="Arial"/>
                <a:cs typeface="Arial"/>
              </a:rPr>
              <a:t>Lesson </a:t>
            </a:r>
            <a:r>
              <a:rPr lang="en-US" sz="4800" b="0" spc="-5" dirty="0" smtClean="0">
                <a:latin typeface="Arial"/>
                <a:cs typeface="Arial"/>
              </a:rPr>
              <a:t>D04(a</a:t>
            </a:r>
            <a:r>
              <a:rPr lang="en-US" sz="4800" b="0" spc="-5" dirty="0" smtClean="0">
                <a:latin typeface="Arial"/>
                <a:cs typeface="Arial"/>
              </a:rPr>
              <a:t>): </a:t>
            </a:r>
            <a:r>
              <a:rPr sz="4800" b="0" spc="-30" dirty="0">
                <a:latin typeface="Arial"/>
                <a:cs typeface="Arial"/>
              </a:rPr>
              <a:t>Training </a:t>
            </a:r>
            <a:r>
              <a:rPr sz="4800" b="0" spc="-35" dirty="0">
                <a:latin typeface="Arial"/>
                <a:cs typeface="Arial"/>
              </a:rPr>
              <a:t>Neural </a:t>
            </a:r>
            <a:r>
              <a:rPr sz="4800" b="0" spc="40" dirty="0">
                <a:latin typeface="Arial"/>
                <a:cs typeface="Arial"/>
              </a:rPr>
              <a:t>Networks,</a:t>
            </a:r>
            <a:r>
              <a:rPr lang="en-US" sz="4800" dirty="0"/>
              <a:t> </a:t>
            </a:r>
            <a:r>
              <a:rPr sz="4800" b="0" spc="-10" dirty="0">
                <a:latin typeface="Arial"/>
                <a:cs typeface="Arial"/>
              </a:rPr>
              <a:t>Part</a:t>
            </a:r>
            <a:r>
              <a:rPr sz="4800" b="0" spc="-25" dirty="0">
                <a:latin typeface="Arial"/>
                <a:cs typeface="Arial"/>
              </a:rPr>
              <a:t> </a:t>
            </a:r>
            <a:r>
              <a:rPr sz="4800" b="0" spc="-95" dirty="0">
                <a:latin typeface="Arial"/>
                <a:cs typeface="Arial"/>
              </a:rPr>
              <a:t>I</a:t>
            </a:r>
            <a:endParaRPr sz="48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7924" y="4717593"/>
            <a:ext cx="8875395" cy="283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65"/>
              </a:lnSpc>
              <a:tabLst>
                <a:tab pos="5253355" algn="l"/>
                <a:tab pos="7310755" algn="l"/>
              </a:tabLst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Fei-Fei Li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&amp; Justin Johnson &amp;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Serena Yeung	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Lecture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6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-	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April 19,</a:t>
            </a:r>
            <a:r>
              <a:rPr sz="3000" spc="-142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2018</a:t>
            </a:r>
            <a:endParaRPr sz="3000" baseline="-4166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99118" y="4704893"/>
            <a:ext cx="1238885" cy="309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Lecture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6</a:t>
            </a:r>
            <a:r>
              <a:rPr sz="2000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fld id="{9595BEA6-DAC7-4A63-877D-0C4A0351D08F}" type="datetime1">
              <a:rPr lang="en-US" spc="-5" smtClean="0"/>
              <a:t>2/27/2020</a:t>
            </a:fld>
            <a:endParaRPr spc="-5" dirty="0"/>
          </a:p>
        </p:txBody>
      </p:sp>
      <p:sp>
        <p:nvSpPr>
          <p:cNvPr id="7" name="object 7"/>
          <p:cNvSpPr txBox="1"/>
          <p:nvPr/>
        </p:nvSpPr>
        <p:spPr>
          <a:xfrm>
            <a:off x="6799643" y="4713440"/>
            <a:ext cx="192405" cy="309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310"/>
              </a:lnSpc>
            </a:pPr>
            <a:fld id="{81D60167-4931-47E6-BA6A-407CBD079E47}" type="slidenum">
              <a:rPr sz="2000" dirty="0">
                <a:solidFill>
                  <a:srgbClr val="FFFFFF"/>
                </a:solidFill>
                <a:latin typeface="Arial"/>
                <a:cs typeface="Arial"/>
              </a:rPr>
              <a:t>1</a:t>
            </a:fld>
            <a:endParaRPr sz="2000">
              <a:latin typeface="Arial"/>
              <a:cs typeface="Arial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4AD23AFB-43A2-454E-AF8A-1A2D223951AC}"/>
              </a:ext>
            </a:extLst>
          </p:cNvPr>
          <p:cNvSpPr txBox="1"/>
          <p:nvPr/>
        </p:nvSpPr>
        <p:spPr>
          <a:xfrm>
            <a:off x="3392382" y="4193269"/>
            <a:ext cx="235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Derived from </a:t>
            </a:r>
            <a:r>
              <a:rPr lang="en-US" dirty="0" err="1"/>
              <a:t>Feifei</a:t>
            </a:r>
            <a:r>
              <a:rPr lang="en-US" dirty="0"/>
              <a:t> Lee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8BF566A8-686C-4EAC-B32A-446D645A03C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ts val="2380"/>
              </a:lnSpc>
            </a:pPr>
            <a:r>
              <a:rPr lang="en-US" sz="3000" spc="-7" baseline="1388"/>
              <a:t>Lecture </a:t>
            </a:r>
            <a:r>
              <a:rPr lang="en-US" sz="3000" baseline="1388"/>
              <a:t>6 -</a:t>
            </a:r>
            <a:r>
              <a:rPr lang="en-US" sz="3000" spc="-277" baseline="1388"/>
              <a:t> </a:t>
            </a:r>
            <a:fld id="{81D60167-4931-47E6-BA6A-407CBD079E47}" type="slidenum">
              <a:rPr sz="2000" smtClean="0"/>
              <a:t>1</a:t>
            </a:fld>
            <a:endParaRPr sz="2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5198" y="206815"/>
            <a:ext cx="256222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0" spc="-5" dirty="0">
                <a:latin typeface="Arial"/>
                <a:cs typeface="Arial"/>
              </a:rPr>
              <a:t>Overview</a:t>
            </a:r>
            <a:endParaRPr sz="4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7924" y="4717593"/>
            <a:ext cx="8875395" cy="283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65"/>
              </a:lnSpc>
              <a:tabLst>
                <a:tab pos="5253355" algn="l"/>
                <a:tab pos="7310755" algn="l"/>
              </a:tabLst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Fei-Fei Li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&amp; Justin Johnson &amp;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Serena Yeung	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Lecture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6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-	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April 19,</a:t>
            </a:r>
            <a:r>
              <a:rPr sz="3000" spc="-142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2018</a:t>
            </a:r>
            <a:endParaRPr sz="3000" baseline="-4166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80"/>
              </a:lnSpc>
            </a:pPr>
            <a:r>
              <a:rPr sz="3000" spc="-7" baseline="1388" dirty="0"/>
              <a:t>Lecture </a:t>
            </a:r>
            <a:r>
              <a:rPr sz="3000" baseline="1388" dirty="0"/>
              <a:t>6 -</a:t>
            </a:r>
            <a:r>
              <a:rPr sz="3000" spc="-277" baseline="1388" dirty="0"/>
              <a:t> </a:t>
            </a:r>
            <a:fld id="{81D60167-4931-47E6-BA6A-407CBD079E47}" type="slidenum">
              <a:rPr sz="2000" dirty="0"/>
              <a:t>10</a:t>
            </a:fld>
            <a:endParaRPr sz="2000"/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fld id="{B878C977-3D34-4152-844D-B214CA9762AC}" type="datetime1">
              <a:rPr lang="en-US" spc="-5" smtClean="0"/>
              <a:t>2/27/2020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739600" y="1314380"/>
            <a:ext cx="7094855" cy="29248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95300" indent="-482600">
              <a:lnSpc>
                <a:spcPts val="2865"/>
              </a:lnSpc>
              <a:spcBef>
                <a:spcPts val="100"/>
              </a:spcBef>
              <a:buAutoNum type="arabicPeriod"/>
              <a:tabLst>
                <a:tab pos="495300" algn="l"/>
                <a:tab pos="495934" algn="l"/>
              </a:tabLst>
            </a:pPr>
            <a:r>
              <a:rPr sz="2400" b="1" spc="-5" dirty="0">
                <a:latin typeface="Arial"/>
                <a:cs typeface="Arial"/>
              </a:rPr>
              <a:t>One </a:t>
            </a:r>
            <a:r>
              <a:rPr sz="2400" b="1" dirty="0">
                <a:latin typeface="Arial"/>
                <a:cs typeface="Arial"/>
              </a:rPr>
              <a:t>time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setup</a:t>
            </a:r>
            <a:endParaRPr sz="2400">
              <a:latin typeface="Arial"/>
              <a:cs typeface="Arial"/>
            </a:endParaRPr>
          </a:p>
          <a:p>
            <a:pPr marL="495300" marR="461009">
              <a:lnSpc>
                <a:spcPts val="2850"/>
              </a:lnSpc>
              <a:spcBef>
                <a:spcPts val="105"/>
              </a:spcBef>
            </a:pPr>
            <a:r>
              <a:rPr sz="2400" i="1" spc="-5" dirty="0">
                <a:latin typeface="Arial"/>
                <a:cs typeface="Arial"/>
              </a:rPr>
              <a:t>activation functions, preprocessing, weight  initialization, </a:t>
            </a:r>
            <a:r>
              <a:rPr sz="2400" i="1" dirty="0">
                <a:latin typeface="Arial"/>
                <a:cs typeface="Arial"/>
              </a:rPr>
              <a:t>regularization, </a:t>
            </a:r>
            <a:r>
              <a:rPr sz="2400" i="1" spc="-5" dirty="0">
                <a:latin typeface="Arial"/>
                <a:cs typeface="Arial"/>
              </a:rPr>
              <a:t>gradient</a:t>
            </a:r>
            <a:r>
              <a:rPr sz="2400" i="1" spc="-100" dirty="0">
                <a:latin typeface="Arial"/>
                <a:cs typeface="Arial"/>
              </a:rPr>
              <a:t> </a:t>
            </a:r>
            <a:r>
              <a:rPr sz="2400" i="1" dirty="0">
                <a:latin typeface="Arial"/>
                <a:cs typeface="Arial"/>
              </a:rPr>
              <a:t>checking</a:t>
            </a:r>
            <a:endParaRPr sz="2400">
              <a:latin typeface="Arial"/>
              <a:cs typeface="Arial"/>
            </a:endParaRPr>
          </a:p>
          <a:p>
            <a:pPr marL="495300" indent="-482600">
              <a:lnSpc>
                <a:spcPts val="2745"/>
              </a:lnSpc>
              <a:buAutoNum type="arabicPeriod" startAt="2"/>
              <a:tabLst>
                <a:tab pos="495300" algn="l"/>
                <a:tab pos="495934" algn="l"/>
              </a:tabLst>
            </a:pPr>
            <a:r>
              <a:rPr sz="2400" b="1" spc="-5" dirty="0">
                <a:latin typeface="Arial"/>
                <a:cs typeface="Arial"/>
              </a:rPr>
              <a:t>Training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dynamics</a:t>
            </a:r>
            <a:endParaRPr sz="2400">
              <a:latin typeface="Arial"/>
              <a:cs typeface="Arial"/>
            </a:endParaRPr>
          </a:p>
          <a:p>
            <a:pPr marL="495300">
              <a:lnSpc>
                <a:spcPts val="2850"/>
              </a:lnSpc>
            </a:pPr>
            <a:r>
              <a:rPr sz="2400" i="1" spc="-5" dirty="0">
                <a:latin typeface="Arial"/>
                <a:cs typeface="Arial"/>
              </a:rPr>
              <a:t>babysitting the learning</a:t>
            </a:r>
            <a:r>
              <a:rPr sz="2400" i="1" spc="-20" dirty="0">
                <a:latin typeface="Arial"/>
                <a:cs typeface="Arial"/>
              </a:rPr>
              <a:t> </a:t>
            </a:r>
            <a:r>
              <a:rPr sz="2400" i="1" spc="-5" dirty="0">
                <a:latin typeface="Arial"/>
                <a:cs typeface="Arial"/>
              </a:rPr>
              <a:t>process,</a:t>
            </a:r>
            <a:endParaRPr sz="2400">
              <a:latin typeface="Arial"/>
              <a:cs typeface="Arial"/>
            </a:endParaRPr>
          </a:p>
          <a:p>
            <a:pPr marL="495300">
              <a:lnSpc>
                <a:spcPts val="2850"/>
              </a:lnSpc>
            </a:pPr>
            <a:r>
              <a:rPr sz="2400" i="1" spc="-5" dirty="0">
                <a:latin typeface="Arial"/>
                <a:cs typeface="Arial"/>
              </a:rPr>
              <a:t>parameter updates, hyperparameter</a:t>
            </a:r>
            <a:r>
              <a:rPr sz="2400" i="1" spc="-80" dirty="0">
                <a:latin typeface="Arial"/>
                <a:cs typeface="Arial"/>
              </a:rPr>
              <a:t> </a:t>
            </a:r>
            <a:r>
              <a:rPr sz="2400" i="1" spc="-5" dirty="0">
                <a:latin typeface="Arial"/>
                <a:cs typeface="Arial"/>
              </a:rPr>
              <a:t>optimization</a:t>
            </a:r>
            <a:endParaRPr sz="2400">
              <a:latin typeface="Arial"/>
              <a:cs typeface="Arial"/>
            </a:endParaRPr>
          </a:p>
          <a:p>
            <a:pPr marL="495300" indent="-482600">
              <a:lnSpc>
                <a:spcPts val="2850"/>
              </a:lnSpc>
              <a:buAutoNum type="arabicPeriod" startAt="3"/>
              <a:tabLst>
                <a:tab pos="495300" algn="l"/>
                <a:tab pos="495934" algn="l"/>
              </a:tabLst>
            </a:pPr>
            <a:r>
              <a:rPr sz="2400" b="1" spc="-5" dirty="0">
                <a:latin typeface="Arial"/>
                <a:cs typeface="Arial"/>
              </a:rPr>
              <a:t>Evaluation</a:t>
            </a:r>
            <a:endParaRPr sz="2400">
              <a:latin typeface="Arial"/>
              <a:cs typeface="Arial"/>
            </a:endParaRPr>
          </a:p>
          <a:p>
            <a:pPr marL="495300">
              <a:lnSpc>
                <a:spcPts val="2865"/>
              </a:lnSpc>
            </a:pPr>
            <a:r>
              <a:rPr sz="2400" i="1" dirty="0">
                <a:latin typeface="Arial"/>
                <a:cs typeface="Arial"/>
              </a:rPr>
              <a:t>model</a:t>
            </a:r>
            <a:r>
              <a:rPr sz="2400" i="1" spc="-10" dirty="0">
                <a:latin typeface="Arial"/>
                <a:cs typeface="Arial"/>
              </a:rPr>
              <a:t> </a:t>
            </a:r>
            <a:r>
              <a:rPr sz="2400" i="1" spc="-5" dirty="0">
                <a:latin typeface="Arial"/>
                <a:cs typeface="Arial"/>
              </a:rPr>
              <a:t>ensembles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5198" y="206815"/>
            <a:ext cx="164655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0" spc="-10" dirty="0">
                <a:latin typeface="Arial"/>
                <a:cs typeface="Arial"/>
              </a:rPr>
              <a:t>Part</a:t>
            </a:r>
            <a:r>
              <a:rPr sz="4800" b="0" spc="-100" dirty="0">
                <a:latin typeface="Arial"/>
                <a:cs typeface="Arial"/>
              </a:rPr>
              <a:t> </a:t>
            </a:r>
            <a:r>
              <a:rPr sz="4800" b="0" dirty="0">
                <a:latin typeface="Arial"/>
                <a:cs typeface="Arial"/>
              </a:rPr>
              <a:t>1</a:t>
            </a:r>
            <a:endParaRPr sz="4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7924" y="4717593"/>
            <a:ext cx="8875395" cy="283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65"/>
              </a:lnSpc>
              <a:tabLst>
                <a:tab pos="5253355" algn="l"/>
                <a:tab pos="7310755" algn="l"/>
              </a:tabLst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Fei-Fei Li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&amp; Justin Johnson &amp;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Serena Yeung	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Lecture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6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-	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April 19,</a:t>
            </a:r>
            <a:r>
              <a:rPr sz="3000" spc="-142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2018</a:t>
            </a:r>
            <a:endParaRPr sz="3000" baseline="-4166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80"/>
              </a:lnSpc>
            </a:pPr>
            <a:r>
              <a:rPr sz="3000" spc="-7" baseline="1388" dirty="0"/>
              <a:t>Lecture </a:t>
            </a:r>
            <a:r>
              <a:rPr sz="3000" baseline="1388" dirty="0"/>
              <a:t>6 -</a:t>
            </a:r>
            <a:r>
              <a:rPr sz="3000" spc="-277" baseline="1388" dirty="0"/>
              <a:t> </a:t>
            </a:r>
            <a:fld id="{81D60167-4931-47E6-BA6A-407CBD079E47}" type="slidenum">
              <a:rPr sz="2000" dirty="0"/>
              <a:t>11</a:t>
            </a:fld>
            <a:endParaRPr sz="2000"/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fld id="{9BF74BEB-1C3A-4B34-B397-0DEC610B6419}" type="datetime1">
              <a:rPr lang="en-US" spc="-5" smtClean="0"/>
              <a:t>2/27/2020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892296" y="1314380"/>
            <a:ext cx="4799965" cy="22009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2265" indent="-329565">
              <a:lnSpc>
                <a:spcPts val="2865"/>
              </a:lnSpc>
              <a:spcBef>
                <a:spcPts val="100"/>
              </a:spcBef>
              <a:buChar char="-"/>
              <a:tabLst>
                <a:tab pos="342265" algn="l"/>
                <a:tab pos="342900" algn="l"/>
              </a:tabLst>
            </a:pPr>
            <a:r>
              <a:rPr sz="2400" spc="-5" dirty="0">
                <a:latin typeface="Arial"/>
                <a:cs typeface="Arial"/>
              </a:rPr>
              <a:t>Activation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Functions</a:t>
            </a:r>
            <a:endParaRPr sz="2400">
              <a:latin typeface="Arial"/>
              <a:cs typeface="Arial"/>
            </a:endParaRPr>
          </a:p>
          <a:p>
            <a:pPr marL="342265" indent="-329565">
              <a:lnSpc>
                <a:spcPts val="2850"/>
              </a:lnSpc>
              <a:buChar char="-"/>
              <a:tabLst>
                <a:tab pos="342265" algn="l"/>
                <a:tab pos="342900" algn="l"/>
              </a:tabLst>
            </a:pPr>
            <a:r>
              <a:rPr sz="2400" spc="-5" dirty="0">
                <a:latin typeface="Arial"/>
                <a:cs typeface="Arial"/>
              </a:rPr>
              <a:t>Data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Preprocessing</a:t>
            </a:r>
            <a:endParaRPr sz="2400">
              <a:latin typeface="Arial"/>
              <a:cs typeface="Arial"/>
            </a:endParaRPr>
          </a:p>
          <a:p>
            <a:pPr marL="342265" indent="-329565">
              <a:lnSpc>
                <a:spcPts val="2850"/>
              </a:lnSpc>
              <a:buChar char="-"/>
              <a:tabLst>
                <a:tab pos="342265" algn="l"/>
                <a:tab pos="342900" algn="l"/>
              </a:tabLst>
            </a:pPr>
            <a:r>
              <a:rPr sz="2400" spc="-5" dirty="0">
                <a:latin typeface="Arial"/>
                <a:cs typeface="Arial"/>
              </a:rPr>
              <a:t>Weight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Initialization</a:t>
            </a:r>
            <a:endParaRPr sz="2400">
              <a:latin typeface="Arial"/>
              <a:cs typeface="Arial"/>
            </a:endParaRPr>
          </a:p>
          <a:p>
            <a:pPr marL="342265" indent="-329565">
              <a:lnSpc>
                <a:spcPts val="2850"/>
              </a:lnSpc>
              <a:buChar char="-"/>
              <a:tabLst>
                <a:tab pos="342265" algn="l"/>
                <a:tab pos="342900" algn="l"/>
              </a:tabLst>
            </a:pPr>
            <a:r>
              <a:rPr sz="2400" spc="-5" dirty="0">
                <a:latin typeface="Arial"/>
                <a:cs typeface="Arial"/>
              </a:rPr>
              <a:t>Batch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Normalization</a:t>
            </a:r>
            <a:endParaRPr sz="2400">
              <a:latin typeface="Arial"/>
              <a:cs typeface="Arial"/>
            </a:endParaRPr>
          </a:p>
          <a:p>
            <a:pPr marL="342265" indent="-329565">
              <a:lnSpc>
                <a:spcPts val="2850"/>
              </a:lnSpc>
              <a:buChar char="-"/>
              <a:tabLst>
                <a:tab pos="342265" algn="l"/>
                <a:tab pos="342900" algn="l"/>
              </a:tabLst>
            </a:pPr>
            <a:r>
              <a:rPr sz="2400" spc="-5" dirty="0">
                <a:latin typeface="Arial"/>
                <a:cs typeface="Arial"/>
              </a:rPr>
              <a:t>Babysitting the Learning</a:t>
            </a:r>
            <a:r>
              <a:rPr sz="2400" spc="-9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Process</a:t>
            </a:r>
            <a:endParaRPr sz="2400">
              <a:latin typeface="Arial"/>
              <a:cs typeface="Arial"/>
            </a:endParaRPr>
          </a:p>
          <a:p>
            <a:pPr marL="342265" indent="-329565">
              <a:lnSpc>
                <a:spcPts val="2865"/>
              </a:lnSpc>
              <a:buChar char="-"/>
              <a:tabLst>
                <a:tab pos="342265" algn="l"/>
                <a:tab pos="342900" algn="l"/>
              </a:tabLst>
            </a:pPr>
            <a:r>
              <a:rPr sz="2400" spc="-5" dirty="0">
                <a:latin typeface="Arial"/>
                <a:cs typeface="Arial"/>
              </a:rPr>
              <a:t>Hyperparameter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Optimization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3698" y="1735987"/>
            <a:ext cx="54635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0" spc="-10" dirty="0">
                <a:latin typeface="Arial"/>
                <a:cs typeface="Arial"/>
              </a:rPr>
              <a:t>Activation</a:t>
            </a:r>
            <a:r>
              <a:rPr sz="4800" b="0" spc="-100" dirty="0">
                <a:latin typeface="Arial"/>
                <a:cs typeface="Arial"/>
              </a:rPr>
              <a:t> </a:t>
            </a:r>
            <a:r>
              <a:rPr sz="4800" b="0" spc="-5" dirty="0">
                <a:latin typeface="Arial"/>
                <a:cs typeface="Arial"/>
              </a:rPr>
              <a:t>Functions</a:t>
            </a:r>
            <a:endParaRPr sz="4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7924" y="4717593"/>
            <a:ext cx="8875395" cy="283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65"/>
              </a:lnSpc>
              <a:tabLst>
                <a:tab pos="5253355" algn="l"/>
                <a:tab pos="7310755" algn="l"/>
              </a:tabLst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Fei-Fei Li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&amp; Justin Johnson &amp;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Serena Yeung	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Lecture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6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-	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April 19,</a:t>
            </a:r>
            <a:r>
              <a:rPr sz="3000" spc="-142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2018</a:t>
            </a:r>
            <a:endParaRPr sz="3000" baseline="-4166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80"/>
              </a:lnSpc>
            </a:pPr>
            <a:r>
              <a:rPr sz="3000" spc="-7" baseline="1388" dirty="0"/>
              <a:t>Lecture </a:t>
            </a:r>
            <a:r>
              <a:rPr sz="3000" baseline="1388" dirty="0"/>
              <a:t>6 -</a:t>
            </a:r>
            <a:r>
              <a:rPr sz="3000" spc="-277" baseline="1388" dirty="0"/>
              <a:t> </a:t>
            </a:r>
            <a:fld id="{81D60167-4931-47E6-BA6A-407CBD079E47}" type="slidenum">
              <a:rPr sz="2000" dirty="0"/>
              <a:t>12</a:t>
            </a:fld>
            <a:endParaRPr sz="2000"/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fld id="{7D68FB01-AEDE-4684-BE30-6224FEA9BCA1}" type="datetime1">
              <a:rPr lang="en-US" spc="-5" smtClean="0"/>
              <a:t>2/27/2020</a:t>
            </a:fld>
            <a:endParaRPr spc="-5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3574" y="148334"/>
            <a:ext cx="3424554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0" spc="-10" dirty="0">
                <a:latin typeface="Arial"/>
                <a:cs typeface="Arial"/>
              </a:rPr>
              <a:t>Activation</a:t>
            </a:r>
            <a:r>
              <a:rPr sz="3000" b="0" spc="-90" dirty="0">
                <a:latin typeface="Arial"/>
                <a:cs typeface="Arial"/>
              </a:rPr>
              <a:t> </a:t>
            </a:r>
            <a:r>
              <a:rPr sz="3000" b="0" spc="-5" dirty="0">
                <a:latin typeface="Arial"/>
                <a:cs typeface="Arial"/>
              </a:rPr>
              <a:t>Functions</a:t>
            </a:r>
            <a:endParaRPr sz="3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604521" y="959623"/>
            <a:ext cx="5799913" cy="33091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57924" y="4717593"/>
            <a:ext cx="8875395" cy="283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65"/>
              </a:lnSpc>
              <a:tabLst>
                <a:tab pos="5253355" algn="l"/>
                <a:tab pos="7310755" algn="l"/>
              </a:tabLst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Fei-Fei Li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&amp; Justin Johnson &amp;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Serena Yeung	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Lecture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6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-	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April 19,</a:t>
            </a:r>
            <a:r>
              <a:rPr sz="3000" spc="-142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2018</a:t>
            </a:r>
            <a:endParaRPr sz="3000" baseline="-4166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80"/>
              </a:lnSpc>
            </a:pPr>
            <a:r>
              <a:rPr sz="3000" spc="-7" baseline="1388" dirty="0"/>
              <a:t>Lecture </a:t>
            </a:r>
            <a:r>
              <a:rPr sz="3000" baseline="1388" dirty="0"/>
              <a:t>6 -</a:t>
            </a:r>
            <a:r>
              <a:rPr sz="3000" spc="-277" baseline="1388" dirty="0"/>
              <a:t> </a:t>
            </a:r>
            <a:fld id="{81D60167-4931-47E6-BA6A-407CBD079E47}" type="slidenum">
              <a:rPr sz="2000" dirty="0"/>
              <a:t>13</a:t>
            </a:fld>
            <a:endParaRPr sz="2000"/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fld id="{0254A51C-4C0D-4985-B54A-41DC6310CCAD}" type="datetime1">
              <a:rPr lang="en-US" spc="-5" smtClean="0"/>
              <a:t>2/27/2020</a:t>
            </a:fld>
            <a:endParaRPr spc="-5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3574" y="145286"/>
            <a:ext cx="410400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spc="-10" dirty="0">
                <a:latin typeface="Arial"/>
                <a:cs typeface="Arial"/>
              </a:rPr>
              <a:t>Activation</a:t>
            </a:r>
            <a:r>
              <a:rPr sz="3600" b="0" spc="-95" dirty="0">
                <a:latin typeface="Arial"/>
                <a:cs typeface="Arial"/>
              </a:rPr>
              <a:t> </a:t>
            </a:r>
            <a:r>
              <a:rPr sz="3600" b="0" spc="-5" dirty="0">
                <a:latin typeface="Arial"/>
                <a:cs typeface="Arial"/>
              </a:rPr>
              <a:t>Functions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11024" y="823006"/>
            <a:ext cx="1225550" cy="16071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Arial"/>
                <a:cs typeface="Arial"/>
              </a:rPr>
              <a:t>Sigmoid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b="1" dirty="0">
                <a:latin typeface="Arial"/>
                <a:cs typeface="Arial"/>
              </a:rPr>
              <a:t>tanh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1024" y="3328549"/>
            <a:ext cx="8216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Arial"/>
                <a:cs typeface="Arial"/>
              </a:rPr>
              <a:t>ReLU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816636" y="760981"/>
            <a:ext cx="176783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Arial"/>
                <a:cs typeface="Arial"/>
              </a:rPr>
              <a:t>Leaky</a:t>
            </a:r>
            <a:r>
              <a:rPr sz="2400" b="1" spc="-9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ReLU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892817" y="2167301"/>
            <a:ext cx="1092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Arial"/>
                <a:cs typeface="Arial"/>
              </a:rPr>
              <a:t>Maxout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937861" y="3252577"/>
            <a:ext cx="6343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Arial"/>
                <a:cs typeface="Arial"/>
              </a:rPr>
              <a:t>ELU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39199" y="1285197"/>
            <a:ext cx="1650071" cy="3826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39199" y="2469030"/>
            <a:ext cx="1077552" cy="3499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39199" y="3759092"/>
            <a:ext cx="1335474" cy="34997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864840" y="1161147"/>
            <a:ext cx="1650071" cy="3248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921940" y="3644452"/>
            <a:ext cx="1897671" cy="71243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921940" y="2533607"/>
            <a:ext cx="2964293" cy="30613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416797" y="791373"/>
            <a:ext cx="1391516" cy="106297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416807" y="2048883"/>
            <a:ext cx="1391506" cy="106018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465190" y="3234913"/>
            <a:ext cx="1330038" cy="109564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116673" y="772045"/>
            <a:ext cx="1391506" cy="108503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116673" y="3235930"/>
            <a:ext cx="1391506" cy="1082282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57924" y="4717593"/>
            <a:ext cx="8875395" cy="283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65"/>
              </a:lnSpc>
              <a:tabLst>
                <a:tab pos="5253355" algn="l"/>
                <a:tab pos="7310755" algn="l"/>
              </a:tabLst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Fei-Fei Li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&amp; Justin Johnson &amp;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Serena Yeung	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Lecture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6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-	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April 19,</a:t>
            </a:r>
            <a:r>
              <a:rPr sz="3000" spc="-142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2018</a:t>
            </a:r>
            <a:endParaRPr sz="3000" baseline="-4166">
              <a:latin typeface="Arial"/>
              <a:cs typeface="Arial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80"/>
              </a:lnSpc>
            </a:pPr>
            <a:r>
              <a:rPr sz="3000" spc="-7" baseline="1388" dirty="0"/>
              <a:t>Lecture </a:t>
            </a:r>
            <a:r>
              <a:rPr sz="3000" baseline="1388" dirty="0"/>
              <a:t>6 -</a:t>
            </a:r>
            <a:r>
              <a:rPr sz="3000" spc="-277" baseline="1388" dirty="0"/>
              <a:t> </a:t>
            </a:r>
            <a:fld id="{81D60167-4931-47E6-BA6A-407CBD079E47}" type="slidenum">
              <a:rPr sz="2000" dirty="0"/>
              <a:t>14</a:t>
            </a:fld>
            <a:endParaRPr sz="2000"/>
          </a:p>
        </p:txBody>
      </p:sp>
      <p:sp>
        <p:nvSpPr>
          <p:cNvPr id="22" name="object 2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fld id="{3C7D592B-822E-4EF1-B2AE-69A8E7FADDE6}" type="datetime1">
              <a:rPr lang="en-US" spc="-5" smtClean="0"/>
              <a:t>2/27/2020</a:t>
            </a:fld>
            <a:endParaRPr spc="-5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3574" y="148334"/>
            <a:ext cx="3424554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0" spc="-10" dirty="0">
                <a:latin typeface="Arial"/>
                <a:cs typeface="Arial"/>
              </a:rPr>
              <a:t>Activation</a:t>
            </a:r>
            <a:r>
              <a:rPr sz="3000" b="0" spc="-90" dirty="0">
                <a:latin typeface="Arial"/>
                <a:cs typeface="Arial"/>
              </a:rPr>
              <a:t> </a:t>
            </a:r>
            <a:r>
              <a:rPr sz="3000" b="0" spc="-5" dirty="0">
                <a:latin typeface="Arial"/>
                <a:cs typeface="Arial"/>
              </a:rPr>
              <a:t>Functions</a:t>
            </a:r>
            <a:endParaRPr sz="3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81598" y="3198628"/>
            <a:ext cx="12255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Arial"/>
                <a:cs typeface="Arial"/>
              </a:rPr>
              <a:t>Sigmoid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33015" y="156324"/>
            <a:ext cx="2673069" cy="4526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41495" indent="-313055">
              <a:lnSpc>
                <a:spcPct val="100000"/>
              </a:lnSpc>
              <a:spcBef>
                <a:spcPts val="100"/>
              </a:spcBef>
              <a:buChar char="-"/>
              <a:tabLst>
                <a:tab pos="4342130" algn="l"/>
                <a:tab pos="4342765" algn="l"/>
              </a:tabLst>
            </a:pPr>
            <a:r>
              <a:rPr spc="-5" dirty="0"/>
              <a:t>Squashes numbers to </a:t>
            </a:r>
            <a:r>
              <a:rPr dirty="0"/>
              <a:t>range</a:t>
            </a:r>
            <a:r>
              <a:rPr spc="-85" dirty="0"/>
              <a:t> </a:t>
            </a:r>
            <a:r>
              <a:rPr spc="-5" dirty="0"/>
              <a:t>[0,1]</a:t>
            </a:r>
          </a:p>
          <a:p>
            <a:pPr marL="4341495" marR="5080" indent="-313055">
              <a:lnSpc>
                <a:spcPct val="100000"/>
              </a:lnSpc>
              <a:buChar char="-"/>
              <a:tabLst>
                <a:tab pos="4342130" algn="l"/>
                <a:tab pos="4342765" algn="l"/>
              </a:tabLst>
            </a:pPr>
            <a:r>
              <a:rPr spc="-5" dirty="0"/>
              <a:t>Historically popular </a:t>
            </a:r>
            <a:r>
              <a:rPr dirty="0"/>
              <a:t>since </a:t>
            </a:r>
            <a:r>
              <a:rPr spc="-5" dirty="0"/>
              <a:t>they  have nice interpretation as </a:t>
            </a:r>
            <a:r>
              <a:rPr dirty="0"/>
              <a:t>a  saturating “firing rate” </a:t>
            </a:r>
            <a:r>
              <a:rPr spc="-5" dirty="0"/>
              <a:t>of </a:t>
            </a:r>
            <a:r>
              <a:rPr dirty="0"/>
              <a:t>a</a:t>
            </a:r>
            <a:r>
              <a:rPr spc="-114" dirty="0"/>
              <a:t> </a:t>
            </a:r>
            <a:r>
              <a:rPr spc="-5" dirty="0"/>
              <a:t>neuron</a:t>
            </a:r>
          </a:p>
        </p:txBody>
      </p:sp>
      <p:sp>
        <p:nvSpPr>
          <p:cNvPr id="6" name="object 6"/>
          <p:cNvSpPr/>
          <p:nvPr/>
        </p:nvSpPr>
        <p:spPr>
          <a:xfrm>
            <a:off x="1006360" y="1136613"/>
            <a:ext cx="2386928" cy="18233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57924" y="4717593"/>
            <a:ext cx="8875395" cy="283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65"/>
              </a:lnSpc>
              <a:tabLst>
                <a:tab pos="5253355" algn="l"/>
                <a:tab pos="7310755" algn="l"/>
              </a:tabLst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Fei-Fei Li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&amp; Justin Johnson &amp;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Serena Yeung	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Lecture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6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-	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April 19,</a:t>
            </a:r>
            <a:r>
              <a:rPr sz="3000" spc="-142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2018</a:t>
            </a:r>
            <a:endParaRPr sz="3000" baseline="-4166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80"/>
              </a:lnSpc>
            </a:pPr>
            <a:r>
              <a:rPr sz="3000" spc="-7" baseline="1388" dirty="0"/>
              <a:t>Lecture </a:t>
            </a:r>
            <a:r>
              <a:rPr sz="3000" baseline="1388" dirty="0"/>
              <a:t>6 -</a:t>
            </a:r>
            <a:r>
              <a:rPr sz="3000" spc="-277" baseline="1388" dirty="0"/>
              <a:t> </a:t>
            </a:r>
            <a:fld id="{81D60167-4931-47E6-BA6A-407CBD079E47}" type="slidenum">
              <a:rPr sz="2000" dirty="0"/>
              <a:t>15</a:t>
            </a:fld>
            <a:endParaRPr sz="2000"/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fld id="{F87868EA-5359-4104-AF60-242E0D38D00C}" type="datetime1">
              <a:rPr lang="en-US" spc="-5" smtClean="0"/>
              <a:t>2/27/2020</a:t>
            </a:fld>
            <a:endParaRPr spc="-5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3574" y="148334"/>
            <a:ext cx="3424554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0" spc="-10" dirty="0">
                <a:latin typeface="Arial"/>
                <a:cs typeface="Arial"/>
              </a:rPr>
              <a:t>Activation</a:t>
            </a:r>
            <a:r>
              <a:rPr sz="3000" b="0" spc="-90" dirty="0">
                <a:latin typeface="Arial"/>
                <a:cs typeface="Arial"/>
              </a:rPr>
              <a:t> </a:t>
            </a:r>
            <a:r>
              <a:rPr sz="3000" b="0" spc="-5" dirty="0">
                <a:latin typeface="Arial"/>
                <a:cs typeface="Arial"/>
              </a:rPr>
              <a:t>Functions</a:t>
            </a:r>
            <a:endParaRPr sz="3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81598" y="3198628"/>
            <a:ext cx="12255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Arial"/>
                <a:cs typeface="Arial"/>
              </a:rPr>
              <a:t>Sigmoid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33015" y="156324"/>
            <a:ext cx="2673069" cy="4526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41495" indent="-313690">
              <a:lnSpc>
                <a:spcPct val="100000"/>
              </a:lnSpc>
              <a:spcBef>
                <a:spcPts val="100"/>
              </a:spcBef>
              <a:buChar char="-"/>
              <a:tabLst>
                <a:tab pos="4341495" algn="l"/>
                <a:tab pos="4342130" algn="l"/>
              </a:tabLst>
            </a:pPr>
            <a:r>
              <a:rPr spc="-5" dirty="0"/>
              <a:t>Squashes numbers to </a:t>
            </a:r>
            <a:r>
              <a:rPr dirty="0"/>
              <a:t>range</a:t>
            </a:r>
            <a:r>
              <a:rPr spc="-85" dirty="0"/>
              <a:t> </a:t>
            </a:r>
            <a:r>
              <a:rPr spc="-5" dirty="0"/>
              <a:t>[0,1]</a:t>
            </a:r>
          </a:p>
          <a:p>
            <a:pPr marL="4341495" marR="5080" indent="-313690">
              <a:lnSpc>
                <a:spcPct val="100000"/>
              </a:lnSpc>
              <a:buChar char="-"/>
              <a:tabLst>
                <a:tab pos="4341495" algn="l"/>
                <a:tab pos="4342130" algn="l"/>
              </a:tabLst>
            </a:pPr>
            <a:r>
              <a:rPr spc="-5" dirty="0"/>
              <a:t>Historically popular </a:t>
            </a:r>
            <a:r>
              <a:rPr dirty="0"/>
              <a:t>since </a:t>
            </a:r>
            <a:r>
              <a:rPr spc="-5" dirty="0"/>
              <a:t>they  have nice interpretation as </a:t>
            </a:r>
            <a:r>
              <a:rPr dirty="0"/>
              <a:t>a  saturating “firing rate” </a:t>
            </a:r>
            <a:r>
              <a:rPr spc="-5" dirty="0"/>
              <a:t>of </a:t>
            </a:r>
            <a:r>
              <a:rPr dirty="0"/>
              <a:t>a</a:t>
            </a:r>
            <a:r>
              <a:rPr spc="-114" dirty="0"/>
              <a:t> </a:t>
            </a:r>
            <a:r>
              <a:rPr spc="-5" dirty="0"/>
              <a:t>neuron</a:t>
            </a:r>
          </a:p>
          <a:p>
            <a:pPr marL="3871595"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3884295">
              <a:lnSpc>
                <a:spcPct val="100000"/>
              </a:lnSpc>
            </a:pPr>
            <a:r>
              <a:rPr dirty="0"/>
              <a:t>3</a:t>
            </a:r>
            <a:r>
              <a:rPr spc="-10" dirty="0"/>
              <a:t> </a:t>
            </a:r>
            <a:r>
              <a:rPr spc="-5" dirty="0"/>
              <a:t>problems: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598487" y="2914710"/>
            <a:ext cx="350837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2755" marR="5080" indent="-440690">
              <a:lnSpc>
                <a:spcPct val="100000"/>
              </a:lnSpc>
              <a:spcBef>
                <a:spcPts val="100"/>
              </a:spcBef>
              <a:tabLst>
                <a:tab pos="452755" algn="l"/>
              </a:tabLst>
            </a:pPr>
            <a:r>
              <a:rPr sz="2000" spc="-5" dirty="0">
                <a:solidFill>
                  <a:srgbClr val="FF0000"/>
                </a:solidFill>
                <a:latin typeface="Arial"/>
                <a:cs typeface="Arial"/>
              </a:rPr>
              <a:t>1.	Saturated neurons 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“kill”</a:t>
            </a:r>
            <a:r>
              <a:rPr sz="2000" spc="-10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Arial"/>
                <a:cs typeface="Arial"/>
              </a:rPr>
              <a:t>the  gradients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006360" y="1136613"/>
            <a:ext cx="2386928" cy="18233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57924" y="4717593"/>
            <a:ext cx="8875395" cy="283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65"/>
              </a:lnSpc>
              <a:tabLst>
                <a:tab pos="5253355" algn="l"/>
                <a:tab pos="7310755" algn="l"/>
              </a:tabLst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Fei-Fei Li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&amp; Justin Johnson &amp;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Serena Yeung	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Lecture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6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-	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April 19,</a:t>
            </a:r>
            <a:r>
              <a:rPr sz="3000" spc="-142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2018</a:t>
            </a:r>
            <a:endParaRPr sz="3000" baseline="-4166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80"/>
              </a:lnSpc>
            </a:pPr>
            <a:r>
              <a:rPr sz="3000" spc="-7" baseline="1388" dirty="0"/>
              <a:t>Lecture </a:t>
            </a:r>
            <a:r>
              <a:rPr sz="3000" baseline="1388" dirty="0"/>
              <a:t>6 -</a:t>
            </a:r>
            <a:r>
              <a:rPr sz="3000" spc="-277" baseline="1388" dirty="0"/>
              <a:t> </a:t>
            </a:r>
            <a:fld id="{81D60167-4931-47E6-BA6A-407CBD079E47}" type="slidenum">
              <a:rPr sz="2000" dirty="0"/>
              <a:t>16</a:t>
            </a:fld>
            <a:endParaRPr sz="2000"/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fld id="{70FFBBAD-2AB6-48C5-AFB4-1373EF558458}" type="datetime1">
              <a:rPr lang="en-US" spc="-5" smtClean="0"/>
              <a:t>2/27/2020</a:t>
            </a:fld>
            <a:endParaRPr spc="-5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21671" y="385874"/>
            <a:ext cx="2022475" cy="2022475"/>
          </a:xfrm>
          <a:custGeom>
            <a:avLst/>
            <a:gdLst/>
            <a:ahLst/>
            <a:cxnLst/>
            <a:rect l="l" t="t" r="r" b="b"/>
            <a:pathLst>
              <a:path w="2022475" h="2022475">
                <a:moveTo>
                  <a:pt x="1010997" y="2021995"/>
                </a:moveTo>
                <a:lnTo>
                  <a:pt x="963405" y="2020895"/>
                </a:lnTo>
                <a:lnTo>
                  <a:pt x="916379" y="2017626"/>
                </a:lnTo>
                <a:lnTo>
                  <a:pt x="869968" y="2012237"/>
                </a:lnTo>
                <a:lnTo>
                  <a:pt x="824220" y="2004777"/>
                </a:lnTo>
                <a:lnTo>
                  <a:pt x="779185" y="1995294"/>
                </a:lnTo>
                <a:lnTo>
                  <a:pt x="734910" y="1983837"/>
                </a:lnTo>
                <a:lnTo>
                  <a:pt x="691444" y="1970454"/>
                </a:lnTo>
                <a:lnTo>
                  <a:pt x="648836" y="1955194"/>
                </a:lnTo>
                <a:lnTo>
                  <a:pt x="607133" y="1938105"/>
                </a:lnTo>
                <a:lnTo>
                  <a:pt x="566386" y="1919237"/>
                </a:lnTo>
                <a:lnTo>
                  <a:pt x="526642" y="1898636"/>
                </a:lnTo>
                <a:lnTo>
                  <a:pt x="487950" y="1876353"/>
                </a:lnTo>
                <a:lnTo>
                  <a:pt x="450358" y="1852435"/>
                </a:lnTo>
                <a:lnTo>
                  <a:pt x="413915" y="1826932"/>
                </a:lnTo>
                <a:lnTo>
                  <a:pt x="378670" y="1799891"/>
                </a:lnTo>
                <a:lnTo>
                  <a:pt x="344670" y="1771361"/>
                </a:lnTo>
                <a:lnTo>
                  <a:pt x="311966" y="1741391"/>
                </a:lnTo>
                <a:lnTo>
                  <a:pt x="280604" y="1710029"/>
                </a:lnTo>
                <a:lnTo>
                  <a:pt x="250634" y="1677325"/>
                </a:lnTo>
                <a:lnTo>
                  <a:pt x="222104" y="1643325"/>
                </a:lnTo>
                <a:lnTo>
                  <a:pt x="195063" y="1608080"/>
                </a:lnTo>
                <a:lnTo>
                  <a:pt x="169560" y="1571637"/>
                </a:lnTo>
                <a:lnTo>
                  <a:pt x="145642" y="1534045"/>
                </a:lnTo>
                <a:lnTo>
                  <a:pt x="123359" y="1495353"/>
                </a:lnTo>
                <a:lnTo>
                  <a:pt x="102758" y="1455609"/>
                </a:lnTo>
                <a:lnTo>
                  <a:pt x="83890" y="1414861"/>
                </a:lnTo>
                <a:lnTo>
                  <a:pt x="66801" y="1373159"/>
                </a:lnTo>
                <a:lnTo>
                  <a:pt x="51541" y="1330551"/>
                </a:lnTo>
                <a:lnTo>
                  <a:pt x="38158" y="1287085"/>
                </a:lnTo>
                <a:lnTo>
                  <a:pt x="26701" y="1242810"/>
                </a:lnTo>
                <a:lnTo>
                  <a:pt x="17218" y="1197774"/>
                </a:lnTo>
                <a:lnTo>
                  <a:pt x="9758" y="1152027"/>
                </a:lnTo>
                <a:lnTo>
                  <a:pt x="4369" y="1105616"/>
                </a:lnTo>
                <a:lnTo>
                  <a:pt x="1100" y="1058590"/>
                </a:lnTo>
                <a:lnTo>
                  <a:pt x="0" y="1010997"/>
                </a:lnTo>
                <a:lnTo>
                  <a:pt x="1100" y="963405"/>
                </a:lnTo>
                <a:lnTo>
                  <a:pt x="4369" y="916379"/>
                </a:lnTo>
                <a:lnTo>
                  <a:pt x="9758" y="869968"/>
                </a:lnTo>
                <a:lnTo>
                  <a:pt x="17218" y="824220"/>
                </a:lnTo>
                <a:lnTo>
                  <a:pt x="26701" y="779185"/>
                </a:lnTo>
                <a:lnTo>
                  <a:pt x="38158" y="734910"/>
                </a:lnTo>
                <a:lnTo>
                  <a:pt x="51541" y="691444"/>
                </a:lnTo>
                <a:lnTo>
                  <a:pt x="66801" y="648836"/>
                </a:lnTo>
                <a:lnTo>
                  <a:pt x="83890" y="607133"/>
                </a:lnTo>
                <a:lnTo>
                  <a:pt x="102758" y="566386"/>
                </a:lnTo>
                <a:lnTo>
                  <a:pt x="123359" y="526642"/>
                </a:lnTo>
                <a:lnTo>
                  <a:pt x="145642" y="487950"/>
                </a:lnTo>
                <a:lnTo>
                  <a:pt x="169560" y="450358"/>
                </a:lnTo>
                <a:lnTo>
                  <a:pt x="195063" y="413915"/>
                </a:lnTo>
                <a:lnTo>
                  <a:pt x="222104" y="378670"/>
                </a:lnTo>
                <a:lnTo>
                  <a:pt x="250634" y="344670"/>
                </a:lnTo>
                <a:lnTo>
                  <a:pt x="280604" y="311966"/>
                </a:lnTo>
                <a:lnTo>
                  <a:pt x="311966" y="280604"/>
                </a:lnTo>
                <a:lnTo>
                  <a:pt x="344670" y="250634"/>
                </a:lnTo>
                <a:lnTo>
                  <a:pt x="378670" y="222104"/>
                </a:lnTo>
                <a:lnTo>
                  <a:pt x="413915" y="195063"/>
                </a:lnTo>
                <a:lnTo>
                  <a:pt x="450358" y="169560"/>
                </a:lnTo>
                <a:lnTo>
                  <a:pt x="487950" y="145642"/>
                </a:lnTo>
                <a:lnTo>
                  <a:pt x="526642" y="123359"/>
                </a:lnTo>
                <a:lnTo>
                  <a:pt x="566386" y="102758"/>
                </a:lnTo>
                <a:lnTo>
                  <a:pt x="607133" y="83890"/>
                </a:lnTo>
                <a:lnTo>
                  <a:pt x="648836" y="66801"/>
                </a:lnTo>
                <a:lnTo>
                  <a:pt x="691444" y="51541"/>
                </a:lnTo>
                <a:lnTo>
                  <a:pt x="734910" y="38158"/>
                </a:lnTo>
                <a:lnTo>
                  <a:pt x="779185" y="26701"/>
                </a:lnTo>
                <a:lnTo>
                  <a:pt x="824220" y="17218"/>
                </a:lnTo>
                <a:lnTo>
                  <a:pt x="869968" y="9758"/>
                </a:lnTo>
                <a:lnTo>
                  <a:pt x="916379" y="4369"/>
                </a:lnTo>
                <a:lnTo>
                  <a:pt x="963405" y="1100"/>
                </a:lnTo>
                <a:lnTo>
                  <a:pt x="1010997" y="0"/>
                </a:lnTo>
                <a:lnTo>
                  <a:pt x="1061128" y="1242"/>
                </a:lnTo>
                <a:lnTo>
                  <a:pt x="1110919" y="4947"/>
                </a:lnTo>
                <a:lnTo>
                  <a:pt x="1160287" y="11079"/>
                </a:lnTo>
                <a:lnTo>
                  <a:pt x="1209149" y="19605"/>
                </a:lnTo>
                <a:lnTo>
                  <a:pt x="1257422" y="30490"/>
                </a:lnTo>
                <a:lnTo>
                  <a:pt x="1305024" y="43700"/>
                </a:lnTo>
                <a:lnTo>
                  <a:pt x="1351871" y="59200"/>
                </a:lnTo>
                <a:lnTo>
                  <a:pt x="1397881" y="76957"/>
                </a:lnTo>
                <a:lnTo>
                  <a:pt x="1442971" y="96935"/>
                </a:lnTo>
                <a:lnTo>
                  <a:pt x="1487057" y="119101"/>
                </a:lnTo>
                <a:lnTo>
                  <a:pt x="1530058" y="143421"/>
                </a:lnTo>
                <a:lnTo>
                  <a:pt x="1571890" y="169859"/>
                </a:lnTo>
                <a:lnTo>
                  <a:pt x="1612470" y="198381"/>
                </a:lnTo>
                <a:lnTo>
                  <a:pt x="1651715" y="228954"/>
                </a:lnTo>
                <a:lnTo>
                  <a:pt x="1689543" y="261543"/>
                </a:lnTo>
                <a:lnTo>
                  <a:pt x="1725871" y="296114"/>
                </a:lnTo>
                <a:lnTo>
                  <a:pt x="1760442" y="332442"/>
                </a:lnTo>
                <a:lnTo>
                  <a:pt x="1793031" y="370270"/>
                </a:lnTo>
                <a:lnTo>
                  <a:pt x="1823604" y="409515"/>
                </a:lnTo>
                <a:lnTo>
                  <a:pt x="1852128" y="450095"/>
                </a:lnTo>
                <a:lnTo>
                  <a:pt x="1878567" y="491927"/>
                </a:lnTo>
                <a:lnTo>
                  <a:pt x="1902887" y="534928"/>
                </a:lnTo>
                <a:lnTo>
                  <a:pt x="1925054" y="579015"/>
                </a:lnTo>
                <a:lnTo>
                  <a:pt x="1945033" y="624105"/>
                </a:lnTo>
                <a:lnTo>
                  <a:pt x="1962791" y="670116"/>
                </a:lnTo>
                <a:lnTo>
                  <a:pt x="1978292" y="716963"/>
                </a:lnTo>
                <a:lnTo>
                  <a:pt x="1991503" y="764566"/>
                </a:lnTo>
                <a:lnTo>
                  <a:pt x="2002388" y="812840"/>
                </a:lnTo>
                <a:lnTo>
                  <a:pt x="2010915" y="861703"/>
                </a:lnTo>
                <a:lnTo>
                  <a:pt x="2017048" y="911072"/>
                </a:lnTo>
                <a:lnTo>
                  <a:pt x="2020753" y="960865"/>
                </a:lnTo>
                <a:lnTo>
                  <a:pt x="2021995" y="1010997"/>
                </a:lnTo>
                <a:lnTo>
                  <a:pt x="2020895" y="1058590"/>
                </a:lnTo>
                <a:lnTo>
                  <a:pt x="2017626" y="1105616"/>
                </a:lnTo>
                <a:lnTo>
                  <a:pt x="2012237" y="1152027"/>
                </a:lnTo>
                <a:lnTo>
                  <a:pt x="2004777" y="1197774"/>
                </a:lnTo>
                <a:lnTo>
                  <a:pt x="1995294" y="1242810"/>
                </a:lnTo>
                <a:lnTo>
                  <a:pt x="1983836" y="1287085"/>
                </a:lnTo>
                <a:lnTo>
                  <a:pt x="1970453" y="1330551"/>
                </a:lnTo>
                <a:lnTo>
                  <a:pt x="1955193" y="1373159"/>
                </a:lnTo>
                <a:lnTo>
                  <a:pt x="1938104" y="1414861"/>
                </a:lnTo>
                <a:lnTo>
                  <a:pt x="1919235" y="1455609"/>
                </a:lnTo>
                <a:lnTo>
                  <a:pt x="1898634" y="1495353"/>
                </a:lnTo>
                <a:lnTo>
                  <a:pt x="1876351" y="1534045"/>
                </a:lnTo>
                <a:lnTo>
                  <a:pt x="1852433" y="1571637"/>
                </a:lnTo>
                <a:lnTo>
                  <a:pt x="1826929" y="1608080"/>
                </a:lnTo>
                <a:lnTo>
                  <a:pt x="1799887" y="1643325"/>
                </a:lnTo>
                <a:lnTo>
                  <a:pt x="1771358" y="1677325"/>
                </a:lnTo>
                <a:lnTo>
                  <a:pt x="1741387" y="1710029"/>
                </a:lnTo>
                <a:lnTo>
                  <a:pt x="1710025" y="1741391"/>
                </a:lnTo>
                <a:lnTo>
                  <a:pt x="1677321" y="1771361"/>
                </a:lnTo>
                <a:lnTo>
                  <a:pt x="1643321" y="1799891"/>
                </a:lnTo>
                <a:lnTo>
                  <a:pt x="1608076" y="1826932"/>
                </a:lnTo>
                <a:lnTo>
                  <a:pt x="1571633" y="1852435"/>
                </a:lnTo>
                <a:lnTo>
                  <a:pt x="1534041" y="1876353"/>
                </a:lnTo>
                <a:lnTo>
                  <a:pt x="1495348" y="1898636"/>
                </a:lnTo>
                <a:lnTo>
                  <a:pt x="1455604" y="1919237"/>
                </a:lnTo>
                <a:lnTo>
                  <a:pt x="1414857" y="1938105"/>
                </a:lnTo>
                <a:lnTo>
                  <a:pt x="1373155" y="1955194"/>
                </a:lnTo>
                <a:lnTo>
                  <a:pt x="1330547" y="1970454"/>
                </a:lnTo>
                <a:lnTo>
                  <a:pt x="1287082" y="1983837"/>
                </a:lnTo>
                <a:lnTo>
                  <a:pt x="1242807" y="1995294"/>
                </a:lnTo>
                <a:lnTo>
                  <a:pt x="1197772" y="2004777"/>
                </a:lnTo>
                <a:lnTo>
                  <a:pt x="1152025" y="2012237"/>
                </a:lnTo>
                <a:lnTo>
                  <a:pt x="1105614" y="2017626"/>
                </a:lnTo>
                <a:lnTo>
                  <a:pt x="1058589" y="2020895"/>
                </a:lnTo>
                <a:lnTo>
                  <a:pt x="1010997" y="2021995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921671" y="385874"/>
            <a:ext cx="2022475" cy="2022475"/>
          </a:xfrm>
          <a:custGeom>
            <a:avLst/>
            <a:gdLst/>
            <a:ahLst/>
            <a:cxnLst/>
            <a:rect l="l" t="t" r="r" b="b"/>
            <a:pathLst>
              <a:path w="2022475" h="2022475">
                <a:moveTo>
                  <a:pt x="0" y="1010997"/>
                </a:moveTo>
                <a:lnTo>
                  <a:pt x="1100" y="963405"/>
                </a:lnTo>
                <a:lnTo>
                  <a:pt x="4369" y="916379"/>
                </a:lnTo>
                <a:lnTo>
                  <a:pt x="9758" y="869968"/>
                </a:lnTo>
                <a:lnTo>
                  <a:pt x="17218" y="824220"/>
                </a:lnTo>
                <a:lnTo>
                  <a:pt x="26701" y="779185"/>
                </a:lnTo>
                <a:lnTo>
                  <a:pt x="38158" y="734910"/>
                </a:lnTo>
                <a:lnTo>
                  <a:pt x="51541" y="691444"/>
                </a:lnTo>
                <a:lnTo>
                  <a:pt x="66801" y="648836"/>
                </a:lnTo>
                <a:lnTo>
                  <a:pt x="83890" y="607133"/>
                </a:lnTo>
                <a:lnTo>
                  <a:pt x="102758" y="566386"/>
                </a:lnTo>
                <a:lnTo>
                  <a:pt x="123359" y="526642"/>
                </a:lnTo>
                <a:lnTo>
                  <a:pt x="145642" y="487950"/>
                </a:lnTo>
                <a:lnTo>
                  <a:pt x="169560" y="450358"/>
                </a:lnTo>
                <a:lnTo>
                  <a:pt x="195063" y="413915"/>
                </a:lnTo>
                <a:lnTo>
                  <a:pt x="222104" y="378670"/>
                </a:lnTo>
                <a:lnTo>
                  <a:pt x="250634" y="344670"/>
                </a:lnTo>
                <a:lnTo>
                  <a:pt x="280604" y="311966"/>
                </a:lnTo>
                <a:lnTo>
                  <a:pt x="311966" y="280604"/>
                </a:lnTo>
                <a:lnTo>
                  <a:pt x="344670" y="250634"/>
                </a:lnTo>
                <a:lnTo>
                  <a:pt x="378670" y="222104"/>
                </a:lnTo>
                <a:lnTo>
                  <a:pt x="413915" y="195063"/>
                </a:lnTo>
                <a:lnTo>
                  <a:pt x="450358" y="169560"/>
                </a:lnTo>
                <a:lnTo>
                  <a:pt x="487950" y="145642"/>
                </a:lnTo>
                <a:lnTo>
                  <a:pt x="526642" y="123359"/>
                </a:lnTo>
                <a:lnTo>
                  <a:pt x="566386" y="102758"/>
                </a:lnTo>
                <a:lnTo>
                  <a:pt x="607133" y="83890"/>
                </a:lnTo>
                <a:lnTo>
                  <a:pt x="648836" y="66801"/>
                </a:lnTo>
                <a:lnTo>
                  <a:pt x="691444" y="51541"/>
                </a:lnTo>
                <a:lnTo>
                  <a:pt x="734910" y="38158"/>
                </a:lnTo>
                <a:lnTo>
                  <a:pt x="779185" y="26701"/>
                </a:lnTo>
                <a:lnTo>
                  <a:pt x="824220" y="17218"/>
                </a:lnTo>
                <a:lnTo>
                  <a:pt x="869968" y="9758"/>
                </a:lnTo>
                <a:lnTo>
                  <a:pt x="916379" y="4369"/>
                </a:lnTo>
                <a:lnTo>
                  <a:pt x="963405" y="1100"/>
                </a:lnTo>
                <a:lnTo>
                  <a:pt x="1010997" y="0"/>
                </a:lnTo>
                <a:lnTo>
                  <a:pt x="1061128" y="1242"/>
                </a:lnTo>
                <a:lnTo>
                  <a:pt x="1110919" y="4947"/>
                </a:lnTo>
                <a:lnTo>
                  <a:pt x="1160287" y="11079"/>
                </a:lnTo>
                <a:lnTo>
                  <a:pt x="1209149" y="19605"/>
                </a:lnTo>
                <a:lnTo>
                  <a:pt x="1257422" y="30490"/>
                </a:lnTo>
                <a:lnTo>
                  <a:pt x="1305024" y="43700"/>
                </a:lnTo>
                <a:lnTo>
                  <a:pt x="1351871" y="59200"/>
                </a:lnTo>
                <a:lnTo>
                  <a:pt x="1397881" y="76957"/>
                </a:lnTo>
                <a:lnTo>
                  <a:pt x="1442971" y="96935"/>
                </a:lnTo>
                <a:lnTo>
                  <a:pt x="1487057" y="119101"/>
                </a:lnTo>
                <a:lnTo>
                  <a:pt x="1530058" y="143421"/>
                </a:lnTo>
                <a:lnTo>
                  <a:pt x="1571890" y="169859"/>
                </a:lnTo>
                <a:lnTo>
                  <a:pt x="1612470" y="198381"/>
                </a:lnTo>
                <a:lnTo>
                  <a:pt x="1651715" y="228954"/>
                </a:lnTo>
                <a:lnTo>
                  <a:pt x="1689543" y="261543"/>
                </a:lnTo>
                <a:lnTo>
                  <a:pt x="1725871" y="296114"/>
                </a:lnTo>
                <a:lnTo>
                  <a:pt x="1760442" y="332442"/>
                </a:lnTo>
                <a:lnTo>
                  <a:pt x="1793031" y="370270"/>
                </a:lnTo>
                <a:lnTo>
                  <a:pt x="1823604" y="409515"/>
                </a:lnTo>
                <a:lnTo>
                  <a:pt x="1852128" y="450095"/>
                </a:lnTo>
                <a:lnTo>
                  <a:pt x="1878567" y="491927"/>
                </a:lnTo>
                <a:lnTo>
                  <a:pt x="1902887" y="534928"/>
                </a:lnTo>
                <a:lnTo>
                  <a:pt x="1925054" y="579015"/>
                </a:lnTo>
                <a:lnTo>
                  <a:pt x="1945033" y="624105"/>
                </a:lnTo>
                <a:lnTo>
                  <a:pt x="1962791" y="670116"/>
                </a:lnTo>
                <a:lnTo>
                  <a:pt x="1978292" y="716963"/>
                </a:lnTo>
                <a:lnTo>
                  <a:pt x="1991503" y="764566"/>
                </a:lnTo>
                <a:lnTo>
                  <a:pt x="2002388" y="812840"/>
                </a:lnTo>
                <a:lnTo>
                  <a:pt x="2010915" y="861703"/>
                </a:lnTo>
                <a:lnTo>
                  <a:pt x="2017048" y="911072"/>
                </a:lnTo>
                <a:lnTo>
                  <a:pt x="2020753" y="960865"/>
                </a:lnTo>
                <a:lnTo>
                  <a:pt x="2021995" y="1010997"/>
                </a:lnTo>
                <a:lnTo>
                  <a:pt x="2020895" y="1058590"/>
                </a:lnTo>
                <a:lnTo>
                  <a:pt x="2017626" y="1105616"/>
                </a:lnTo>
                <a:lnTo>
                  <a:pt x="2012237" y="1152027"/>
                </a:lnTo>
                <a:lnTo>
                  <a:pt x="2004777" y="1197774"/>
                </a:lnTo>
                <a:lnTo>
                  <a:pt x="1995294" y="1242810"/>
                </a:lnTo>
                <a:lnTo>
                  <a:pt x="1983836" y="1287085"/>
                </a:lnTo>
                <a:lnTo>
                  <a:pt x="1970453" y="1330551"/>
                </a:lnTo>
                <a:lnTo>
                  <a:pt x="1955193" y="1373159"/>
                </a:lnTo>
                <a:lnTo>
                  <a:pt x="1938104" y="1414861"/>
                </a:lnTo>
                <a:lnTo>
                  <a:pt x="1919235" y="1455609"/>
                </a:lnTo>
                <a:lnTo>
                  <a:pt x="1898634" y="1495353"/>
                </a:lnTo>
                <a:lnTo>
                  <a:pt x="1876351" y="1534045"/>
                </a:lnTo>
                <a:lnTo>
                  <a:pt x="1852433" y="1571637"/>
                </a:lnTo>
                <a:lnTo>
                  <a:pt x="1826929" y="1608080"/>
                </a:lnTo>
                <a:lnTo>
                  <a:pt x="1799887" y="1643325"/>
                </a:lnTo>
                <a:lnTo>
                  <a:pt x="1771357" y="1677325"/>
                </a:lnTo>
                <a:lnTo>
                  <a:pt x="1741387" y="1710029"/>
                </a:lnTo>
                <a:lnTo>
                  <a:pt x="1710025" y="1741391"/>
                </a:lnTo>
                <a:lnTo>
                  <a:pt x="1677320" y="1771361"/>
                </a:lnTo>
                <a:lnTo>
                  <a:pt x="1643321" y="1799891"/>
                </a:lnTo>
                <a:lnTo>
                  <a:pt x="1608075" y="1826931"/>
                </a:lnTo>
                <a:lnTo>
                  <a:pt x="1571632" y="1852435"/>
                </a:lnTo>
                <a:lnTo>
                  <a:pt x="1534041" y="1876353"/>
                </a:lnTo>
                <a:lnTo>
                  <a:pt x="1495348" y="1898636"/>
                </a:lnTo>
                <a:lnTo>
                  <a:pt x="1455604" y="1919236"/>
                </a:lnTo>
                <a:lnTo>
                  <a:pt x="1414857" y="1938105"/>
                </a:lnTo>
                <a:lnTo>
                  <a:pt x="1373155" y="1955194"/>
                </a:lnTo>
                <a:lnTo>
                  <a:pt x="1330547" y="1970454"/>
                </a:lnTo>
                <a:lnTo>
                  <a:pt x="1287082" y="1983837"/>
                </a:lnTo>
                <a:lnTo>
                  <a:pt x="1242807" y="1995294"/>
                </a:lnTo>
                <a:lnTo>
                  <a:pt x="1197772" y="2004777"/>
                </a:lnTo>
                <a:lnTo>
                  <a:pt x="1152025" y="2012237"/>
                </a:lnTo>
                <a:lnTo>
                  <a:pt x="1105614" y="2017626"/>
                </a:lnTo>
                <a:lnTo>
                  <a:pt x="1058589" y="2020895"/>
                </a:lnTo>
                <a:lnTo>
                  <a:pt x="1010997" y="2021995"/>
                </a:lnTo>
                <a:lnTo>
                  <a:pt x="963405" y="2020895"/>
                </a:lnTo>
                <a:lnTo>
                  <a:pt x="916379" y="2017626"/>
                </a:lnTo>
                <a:lnTo>
                  <a:pt x="869968" y="2012237"/>
                </a:lnTo>
                <a:lnTo>
                  <a:pt x="824220" y="2004777"/>
                </a:lnTo>
                <a:lnTo>
                  <a:pt x="779185" y="1995294"/>
                </a:lnTo>
                <a:lnTo>
                  <a:pt x="734910" y="1983837"/>
                </a:lnTo>
                <a:lnTo>
                  <a:pt x="691444" y="1970454"/>
                </a:lnTo>
                <a:lnTo>
                  <a:pt x="648836" y="1955194"/>
                </a:lnTo>
                <a:lnTo>
                  <a:pt x="607133" y="1938105"/>
                </a:lnTo>
                <a:lnTo>
                  <a:pt x="566386" y="1919236"/>
                </a:lnTo>
                <a:lnTo>
                  <a:pt x="526642" y="1898636"/>
                </a:lnTo>
                <a:lnTo>
                  <a:pt x="487950" y="1876353"/>
                </a:lnTo>
                <a:lnTo>
                  <a:pt x="450358" y="1852435"/>
                </a:lnTo>
                <a:lnTo>
                  <a:pt x="413915" y="1826931"/>
                </a:lnTo>
                <a:lnTo>
                  <a:pt x="378670" y="1799891"/>
                </a:lnTo>
                <a:lnTo>
                  <a:pt x="344670" y="1771361"/>
                </a:lnTo>
                <a:lnTo>
                  <a:pt x="311966" y="1741391"/>
                </a:lnTo>
                <a:lnTo>
                  <a:pt x="280604" y="1710029"/>
                </a:lnTo>
                <a:lnTo>
                  <a:pt x="250634" y="1677325"/>
                </a:lnTo>
                <a:lnTo>
                  <a:pt x="222104" y="1643325"/>
                </a:lnTo>
                <a:lnTo>
                  <a:pt x="195063" y="1608080"/>
                </a:lnTo>
                <a:lnTo>
                  <a:pt x="169560" y="1571637"/>
                </a:lnTo>
                <a:lnTo>
                  <a:pt x="145642" y="1534045"/>
                </a:lnTo>
                <a:lnTo>
                  <a:pt x="123359" y="1495353"/>
                </a:lnTo>
                <a:lnTo>
                  <a:pt x="102758" y="1455609"/>
                </a:lnTo>
                <a:lnTo>
                  <a:pt x="83890" y="1414861"/>
                </a:lnTo>
                <a:lnTo>
                  <a:pt x="66801" y="1373159"/>
                </a:lnTo>
                <a:lnTo>
                  <a:pt x="51541" y="1330551"/>
                </a:lnTo>
                <a:lnTo>
                  <a:pt x="38158" y="1287085"/>
                </a:lnTo>
                <a:lnTo>
                  <a:pt x="26701" y="1242810"/>
                </a:lnTo>
                <a:lnTo>
                  <a:pt x="17218" y="1197774"/>
                </a:lnTo>
                <a:lnTo>
                  <a:pt x="9758" y="1152027"/>
                </a:lnTo>
                <a:lnTo>
                  <a:pt x="4369" y="1105616"/>
                </a:lnTo>
                <a:lnTo>
                  <a:pt x="1100" y="1058590"/>
                </a:lnTo>
                <a:lnTo>
                  <a:pt x="0" y="1010997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569963" y="1128394"/>
            <a:ext cx="725805" cy="51689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64465" marR="5080" indent="-152400">
              <a:lnSpc>
                <a:spcPct val="101600"/>
              </a:lnSpc>
              <a:spcBef>
                <a:spcPts val="70"/>
              </a:spcBef>
            </a:pPr>
            <a:r>
              <a:rPr sz="1600" b="0" dirty="0">
                <a:latin typeface="Arial"/>
                <a:cs typeface="Arial"/>
              </a:rPr>
              <a:t>sigmoid  </a:t>
            </a:r>
            <a:r>
              <a:rPr sz="1600" b="0" spc="-5" dirty="0">
                <a:latin typeface="Arial"/>
                <a:cs typeface="Arial"/>
              </a:rPr>
              <a:t>gate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64374" y="1396872"/>
            <a:ext cx="1443355" cy="0"/>
          </a:xfrm>
          <a:custGeom>
            <a:avLst/>
            <a:gdLst/>
            <a:ahLst/>
            <a:cxnLst/>
            <a:rect l="l" t="t" r="r" b="b"/>
            <a:pathLst>
              <a:path w="1443355">
                <a:moveTo>
                  <a:pt x="0" y="0"/>
                </a:moveTo>
                <a:lnTo>
                  <a:pt x="1442997" y="0"/>
                </a:lnTo>
              </a:path>
            </a:pathLst>
          </a:custGeom>
          <a:ln w="19049">
            <a:solidFill>
              <a:srgbClr val="3875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797846" y="1355882"/>
            <a:ext cx="105499" cy="819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65921" y="929380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x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943667" y="1396872"/>
            <a:ext cx="1634489" cy="0"/>
          </a:xfrm>
          <a:custGeom>
            <a:avLst/>
            <a:gdLst/>
            <a:ahLst/>
            <a:cxnLst/>
            <a:rect l="l" t="t" r="r" b="b"/>
            <a:pathLst>
              <a:path w="1634489">
                <a:moveTo>
                  <a:pt x="0" y="0"/>
                </a:moveTo>
                <a:lnTo>
                  <a:pt x="1634096" y="0"/>
                </a:lnTo>
              </a:path>
            </a:pathLst>
          </a:custGeom>
          <a:ln w="19049">
            <a:solidFill>
              <a:srgbClr val="3875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568238" y="1355882"/>
            <a:ext cx="105499" cy="819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093216" y="1023348"/>
            <a:ext cx="1666896" cy="2822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088441" y="1018585"/>
            <a:ext cx="1677035" cy="292100"/>
          </a:xfrm>
          <a:custGeom>
            <a:avLst/>
            <a:gdLst/>
            <a:ahLst/>
            <a:cxnLst/>
            <a:rect l="l" t="t" r="r" b="b"/>
            <a:pathLst>
              <a:path w="1677035" h="292100">
                <a:moveTo>
                  <a:pt x="0" y="0"/>
                </a:moveTo>
                <a:lnTo>
                  <a:pt x="1676446" y="0"/>
                </a:lnTo>
                <a:lnTo>
                  <a:pt x="1676446" y="291824"/>
                </a:lnTo>
                <a:lnTo>
                  <a:pt x="0" y="291824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3875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125306" y="436036"/>
            <a:ext cx="2863650" cy="188399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969813" y="431274"/>
            <a:ext cx="3024505" cy="1931670"/>
          </a:xfrm>
          <a:custGeom>
            <a:avLst/>
            <a:gdLst/>
            <a:ahLst/>
            <a:cxnLst/>
            <a:rect l="l" t="t" r="r" b="b"/>
            <a:pathLst>
              <a:path w="3024504" h="1931670">
                <a:moveTo>
                  <a:pt x="0" y="0"/>
                </a:moveTo>
                <a:lnTo>
                  <a:pt x="3023893" y="0"/>
                </a:lnTo>
                <a:lnTo>
                  <a:pt x="3023893" y="1931196"/>
                </a:lnTo>
                <a:lnTo>
                  <a:pt x="0" y="1931196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121591" y="1542524"/>
            <a:ext cx="1534795" cy="0"/>
          </a:xfrm>
          <a:custGeom>
            <a:avLst/>
            <a:gdLst/>
            <a:ahLst/>
            <a:cxnLst/>
            <a:rect l="l" t="t" r="r" b="b"/>
            <a:pathLst>
              <a:path w="1534795">
                <a:moveTo>
                  <a:pt x="1534196" y="0"/>
                </a:moveTo>
                <a:lnTo>
                  <a:pt x="0" y="0"/>
                </a:lnTo>
              </a:path>
            </a:pathLst>
          </a:custGeom>
          <a:ln w="190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025617" y="1501534"/>
            <a:ext cx="105499" cy="8197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87469" y="1542524"/>
            <a:ext cx="1534795" cy="0"/>
          </a:xfrm>
          <a:custGeom>
            <a:avLst/>
            <a:gdLst/>
            <a:ahLst/>
            <a:cxnLst/>
            <a:rect l="l" t="t" r="r" b="b"/>
            <a:pathLst>
              <a:path w="1534795">
                <a:moveTo>
                  <a:pt x="1534196" y="0"/>
                </a:moveTo>
                <a:lnTo>
                  <a:pt x="0" y="0"/>
                </a:lnTo>
              </a:path>
            </a:pathLst>
          </a:custGeom>
          <a:ln w="190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91494" y="1501534"/>
            <a:ext cx="105499" cy="8197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627265" y="1642026"/>
            <a:ext cx="381199" cy="62675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622490" y="1637264"/>
            <a:ext cx="391160" cy="675640"/>
          </a:xfrm>
          <a:custGeom>
            <a:avLst/>
            <a:gdLst/>
            <a:ahLst/>
            <a:cxnLst/>
            <a:rect l="l" t="t" r="r" b="b"/>
            <a:pathLst>
              <a:path w="391160" h="675639">
                <a:moveTo>
                  <a:pt x="0" y="0"/>
                </a:moveTo>
                <a:lnTo>
                  <a:pt x="390749" y="0"/>
                </a:lnTo>
                <a:lnTo>
                  <a:pt x="390749" y="675048"/>
                </a:lnTo>
                <a:lnTo>
                  <a:pt x="0" y="675048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042023" y="1179147"/>
            <a:ext cx="381199" cy="57471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37260" y="1174385"/>
            <a:ext cx="391160" cy="584835"/>
          </a:xfrm>
          <a:custGeom>
            <a:avLst/>
            <a:gdLst/>
            <a:ahLst/>
            <a:cxnLst/>
            <a:rect l="l" t="t" r="r" b="b"/>
            <a:pathLst>
              <a:path w="391160" h="584835">
                <a:moveTo>
                  <a:pt x="0" y="0"/>
                </a:moveTo>
                <a:lnTo>
                  <a:pt x="390724" y="0"/>
                </a:lnTo>
                <a:lnTo>
                  <a:pt x="390724" y="584243"/>
                </a:lnTo>
                <a:lnTo>
                  <a:pt x="0" y="584243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39861" y="1688166"/>
            <a:ext cx="1406119" cy="5412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35099" y="1683404"/>
            <a:ext cx="1416050" cy="584835"/>
          </a:xfrm>
          <a:custGeom>
            <a:avLst/>
            <a:gdLst/>
            <a:ahLst/>
            <a:cxnLst/>
            <a:rect l="l" t="t" r="r" b="b"/>
            <a:pathLst>
              <a:path w="1416050" h="584835">
                <a:moveTo>
                  <a:pt x="0" y="0"/>
                </a:moveTo>
                <a:lnTo>
                  <a:pt x="1415644" y="0"/>
                </a:lnTo>
                <a:lnTo>
                  <a:pt x="1415644" y="584248"/>
                </a:lnTo>
                <a:lnTo>
                  <a:pt x="0" y="584248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537499" y="2911497"/>
            <a:ext cx="3994150" cy="111506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5080">
              <a:lnSpc>
                <a:spcPts val="2850"/>
              </a:lnSpc>
              <a:spcBef>
                <a:spcPts val="219"/>
              </a:spcBef>
            </a:pPr>
            <a:r>
              <a:rPr sz="2400" spc="-5" dirty="0">
                <a:latin typeface="Arial"/>
                <a:cs typeface="Arial"/>
              </a:rPr>
              <a:t>What happens when </a:t>
            </a:r>
            <a:r>
              <a:rPr sz="2400" dirty="0">
                <a:latin typeface="Arial"/>
                <a:cs typeface="Arial"/>
              </a:rPr>
              <a:t>x =</a:t>
            </a:r>
            <a:r>
              <a:rPr sz="2400" spc="-10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-10?  </a:t>
            </a:r>
            <a:r>
              <a:rPr sz="2400" spc="-5" dirty="0">
                <a:latin typeface="Arial"/>
                <a:cs typeface="Arial"/>
              </a:rPr>
              <a:t>What happens when </a:t>
            </a:r>
            <a:r>
              <a:rPr sz="2400" dirty="0">
                <a:latin typeface="Arial"/>
                <a:cs typeface="Arial"/>
              </a:rPr>
              <a:t>x =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0?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60"/>
              </a:lnSpc>
            </a:pPr>
            <a:r>
              <a:rPr sz="2400" spc="-5" dirty="0">
                <a:latin typeface="Arial"/>
                <a:cs typeface="Arial"/>
              </a:rPr>
              <a:t>What happens when </a:t>
            </a:r>
            <a:r>
              <a:rPr sz="2400" dirty="0">
                <a:latin typeface="Arial"/>
                <a:cs typeface="Arial"/>
              </a:rPr>
              <a:t>x =</a:t>
            </a:r>
            <a:r>
              <a:rPr sz="2400" spc="-9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10?</a:t>
            </a:r>
            <a:endParaRPr sz="24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57924" y="4717593"/>
            <a:ext cx="8875395" cy="283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65"/>
              </a:lnSpc>
              <a:tabLst>
                <a:tab pos="5253355" algn="l"/>
                <a:tab pos="7310755" algn="l"/>
              </a:tabLst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Fei-Fei Li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&amp; Justin Johnson &amp;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Serena Yeung	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Lecture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6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-	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April 19,</a:t>
            </a:r>
            <a:r>
              <a:rPr sz="3000" spc="-142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2018</a:t>
            </a:r>
            <a:endParaRPr sz="3000" baseline="-4166">
              <a:latin typeface="Arial"/>
              <a:cs typeface="Arial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80"/>
              </a:lnSpc>
            </a:pPr>
            <a:r>
              <a:rPr sz="3000" spc="-7" baseline="1388" dirty="0"/>
              <a:t>Lecture </a:t>
            </a:r>
            <a:r>
              <a:rPr sz="3000" baseline="1388" dirty="0"/>
              <a:t>6 -</a:t>
            </a:r>
            <a:r>
              <a:rPr sz="3000" spc="-277" baseline="1388" dirty="0"/>
              <a:t> </a:t>
            </a:r>
            <a:fld id="{81D60167-4931-47E6-BA6A-407CBD079E47}" type="slidenum">
              <a:rPr sz="2000" dirty="0"/>
              <a:t>17</a:t>
            </a:fld>
            <a:endParaRPr sz="2000"/>
          </a:p>
        </p:txBody>
      </p:sp>
      <p:sp>
        <p:nvSpPr>
          <p:cNvPr id="28" name="object 2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fld id="{C7C2119B-E094-4DB5-88F8-568E8F213A0F}" type="datetime1">
              <a:rPr lang="en-US" spc="-5" smtClean="0"/>
              <a:t>2/27/2020</a:t>
            </a:fld>
            <a:endParaRPr spc="-5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3574" y="148334"/>
            <a:ext cx="3424554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0" spc="-10" dirty="0">
                <a:latin typeface="Arial"/>
                <a:cs typeface="Arial"/>
              </a:rPr>
              <a:t>Activation</a:t>
            </a:r>
            <a:r>
              <a:rPr sz="3000" b="0" spc="-90" dirty="0">
                <a:latin typeface="Arial"/>
                <a:cs typeface="Arial"/>
              </a:rPr>
              <a:t> </a:t>
            </a:r>
            <a:r>
              <a:rPr sz="3000" b="0" spc="-5" dirty="0">
                <a:latin typeface="Arial"/>
                <a:cs typeface="Arial"/>
              </a:rPr>
              <a:t>Functions</a:t>
            </a:r>
            <a:endParaRPr sz="3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81598" y="3198628"/>
            <a:ext cx="12255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Arial"/>
                <a:cs typeface="Arial"/>
              </a:rPr>
              <a:t>Sigmoid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33015" y="156324"/>
            <a:ext cx="2673069" cy="4526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41495" indent="-313690">
              <a:lnSpc>
                <a:spcPct val="100000"/>
              </a:lnSpc>
              <a:spcBef>
                <a:spcPts val="100"/>
              </a:spcBef>
              <a:buChar char="-"/>
              <a:tabLst>
                <a:tab pos="4341495" algn="l"/>
                <a:tab pos="4342130" algn="l"/>
              </a:tabLst>
            </a:pPr>
            <a:r>
              <a:rPr spc="-5" dirty="0"/>
              <a:t>Squashes numbers to </a:t>
            </a:r>
            <a:r>
              <a:rPr dirty="0"/>
              <a:t>range</a:t>
            </a:r>
            <a:r>
              <a:rPr spc="-85" dirty="0"/>
              <a:t> </a:t>
            </a:r>
            <a:r>
              <a:rPr spc="-5" dirty="0"/>
              <a:t>[0,1]</a:t>
            </a:r>
          </a:p>
          <a:p>
            <a:pPr marL="4341495" marR="5080" indent="-313690">
              <a:lnSpc>
                <a:spcPct val="100000"/>
              </a:lnSpc>
              <a:buChar char="-"/>
              <a:tabLst>
                <a:tab pos="4341495" algn="l"/>
                <a:tab pos="4342130" algn="l"/>
              </a:tabLst>
            </a:pPr>
            <a:r>
              <a:rPr spc="-5" dirty="0"/>
              <a:t>Historically popular </a:t>
            </a:r>
            <a:r>
              <a:rPr dirty="0"/>
              <a:t>since </a:t>
            </a:r>
            <a:r>
              <a:rPr spc="-5" dirty="0"/>
              <a:t>they  have nice interpretation as </a:t>
            </a:r>
            <a:r>
              <a:rPr dirty="0"/>
              <a:t>a  saturating “firing rate” </a:t>
            </a:r>
            <a:r>
              <a:rPr spc="-5" dirty="0"/>
              <a:t>of </a:t>
            </a:r>
            <a:r>
              <a:rPr dirty="0"/>
              <a:t>a</a:t>
            </a:r>
            <a:r>
              <a:rPr spc="-114" dirty="0"/>
              <a:t> </a:t>
            </a:r>
            <a:r>
              <a:rPr spc="-5" dirty="0"/>
              <a:t>neuron</a:t>
            </a:r>
          </a:p>
          <a:p>
            <a:pPr marL="3871595"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3884295">
              <a:lnSpc>
                <a:spcPct val="100000"/>
              </a:lnSpc>
            </a:pPr>
            <a:r>
              <a:rPr dirty="0"/>
              <a:t>3</a:t>
            </a:r>
            <a:r>
              <a:rPr spc="-10" dirty="0"/>
              <a:t> </a:t>
            </a:r>
            <a:r>
              <a:rPr spc="-5" dirty="0"/>
              <a:t>problems: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598487" y="2914710"/>
            <a:ext cx="3508375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2755" marR="5080" indent="-440055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452755" algn="l"/>
                <a:tab pos="453390" algn="l"/>
              </a:tabLst>
            </a:pPr>
            <a:r>
              <a:rPr sz="2000" spc="-5" dirty="0">
                <a:solidFill>
                  <a:srgbClr val="FF0000"/>
                </a:solidFill>
                <a:latin typeface="Arial"/>
                <a:cs typeface="Arial"/>
              </a:rPr>
              <a:t>Saturated neurons 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“kill”</a:t>
            </a:r>
            <a:r>
              <a:rPr sz="2000" spc="-10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Arial"/>
                <a:cs typeface="Arial"/>
              </a:rPr>
              <a:t>the  gradients</a:t>
            </a:r>
            <a:endParaRPr sz="2000">
              <a:latin typeface="Arial"/>
              <a:cs typeface="Arial"/>
            </a:endParaRPr>
          </a:p>
          <a:p>
            <a:pPr marL="452755" marR="369570" indent="-440055">
              <a:lnSpc>
                <a:spcPct val="100000"/>
              </a:lnSpc>
              <a:buAutoNum type="arabicPeriod"/>
              <a:tabLst>
                <a:tab pos="452755" algn="l"/>
                <a:tab pos="453390" algn="l"/>
              </a:tabLst>
            </a:pPr>
            <a:r>
              <a:rPr sz="2000" spc="-5" dirty="0">
                <a:solidFill>
                  <a:srgbClr val="FF0000"/>
                </a:solidFill>
                <a:latin typeface="Arial"/>
                <a:cs typeface="Arial"/>
              </a:rPr>
              <a:t>Sigmoid outputs are</a:t>
            </a:r>
            <a:r>
              <a:rPr sz="2000" spc="-9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Arial"/>
                <a:cs typeface="Arial"/>
              </a:rPr>
              <a:t>not  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zero-centered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006360" y="1136613"/>
            <a:ext cx="2386928" cy="18233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57924" y="4717593"/>
            <a:ext cx="8875395" cy="283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65"/>
              </a:lnSpc>
              <a:tabLst>
                <a:tab pos="5253355" algn="l"/>
                <a:tab pos="7310755" algn="l"/>
              </a:tabLst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Fei-Fei Li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&amp; Justin Johnson &amp;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Serena Yeung	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Lecture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6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-	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April 19,</a:t>
            </a:r>
            <a:r>
              <a:rPr sz="3000" spc="-142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2018</a:t>
            </a:r>
            <a:endParaRPr sz="3000" baseline="-4166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80"/>
              </a:lnSpc>
            </a:pPr>
            <a:r>
              <a:rPr sz="3000" spc="-7" baseline="1388" dirty="0"/>
              <a:t>Lecture </a:t>
            </a:r>
            <a:r>
              <a:rPr sz="3000" baseline="1388" dirty="0"/>
              <a:t>6 -</a:t>
            </a:r>
            <a:r>
              <a:rPr sz="3000" spc="-277" baseline="1388" dirty="0"/>
              <a:t> </a:t>
            </a:r>
            <a:fld id="{81D60167-4931-47E6-BA6A-407CBD079E47}" type="slidenum">
              <a:rPr sz="2000" dirty="0"/>
              <a:t>18</a:t>
            </a:fld>
            <a:endParaRPr sz="2000"/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fld id="{64A852D1-8DD9-4A85-91EC-A517E8FB64C1}" type="datetime1">
              <a:rPr lang="en-US" spc="-5" smtClean="0"/>
              <a:t>2/27/2020</a:t>
            </a:fld>
            <a:endParaRPr spc="-5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4924" y="168608"/>
            <a:ext cx="7353934" cy="75311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5080">
              <a:lnSpc>
                <a:spcPts val="2850"/>
              </a:lnSpc>
              <a:spcBef>
                <a:spcPts val="219"/>
              </a:spcBef>
            </a:pPr>
            <a:r>
              <a:rPr b="0" spc="-5" dirty="0">
                <a:latin typeface="Arial"/>
                <a:cs typeface="Arial"/>
              </a:rPr>
              <a:t>Consider what happens when the input to </a:t>
            </a:r>
            <a:r>
              <a:rPr b="0" dirty="0">
                <a:latin typeface="Arial"/>
                <a:cs typeface="Arial"/>
              </a:rPr>
              <a:t>a </a:t>
            </a:r>
            <a:r>
              <a:rPr b="0" spc="-5" dirty="0">
                <a:latin typeface="Arial"/>
                <a:cs typeface="Arial"/>
              </a:rPr>
              <a:t>neuron </a:t>
            </a:r>
            <a:r>
              <a:rPr b="0" dirty="0">
                <a:latin typeface="Arial"/>
                <a:cs typeface="Arial"/>
              </a:rPr>
              <a:t>(x)  </a:t>
            </a:r>
            <a:r>
              <a:rPr b="0" spc="-5" dirty="0">
                <a:latin typeface="Arial"/>
                <a:cs typeface="Arial"/>
              </a:rPr>
              <a:t>is always</a:t>
            </a:r>
            <a:r>
              <a:rPr b="0" spc="-10" dirty="0">
                <a:latin typeface="Arial"/>
                <a:cs typeface="Arial"/>
              </a:rPr>
              <a:t> </a:t>
            </a:r>
            <a:r>
              <a:rPr b="0" spc="-5" dirty="0">
                <a:latin typeface="Arial"/>
                <a:cs typeface="Arial"/>
              </a:rPr>
              <a:t>positive:</a:t>
            </a:r>
          </a:p>
        </p:txBody>
      </p:sp>
      <p:sp>
        <p:nvSpPr>
          <p:cNvPr id="3" name="object 3"/>
          <p:cNvSpPr/>
          <p:nvPr/>
        </p:nvSpPr>
        <p:spPr>
          <a:xfrm>
            <a:off x="5132374" y="1598580"/>
            <a:ext cx="3057333" cy="13201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79923" y="3538775"/>
            <a:ext cx="59556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What </a:t>
            </a:r>
            <a:r>
              <a:rPr sz="2400" dirty="0">
                <a:latin typeface="Arial"/>
                <a:cs typeface="Arial"/>
              </a:rPr>
              <a:t>can </a:t>
            </a:r>
            <a:r>
              <a:rPr sz="2400" spc="-5" dirty="0">
                <a:latin typeface="Arial"/>
                <a:cs typeface="Arial"/>
              </a:rPr>
              <a:t>we </a:t>
            </a:r>
            <a:r>
              <a:rPr sz="2400" dirty="0">
                <a:latin typeface="Arial"/>
                <a:cs typeface="Arial"/>
              </a:rPr>
              <a:t>say </a:t>
            </a:r>
            <a:r>
              <a:rPr sz="2400" spc="-5" dirty="0">
                <a:latin typeface="Arial"/>
                <a:cs typeface="Arial"/>
              </a:rPr>
              <a:t>about the gradients on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w</a:t>
            </a:r>
            <a:r>
              <a:rPr sz="2400" dirty="0">
                <a:latin typeface="Arial"/>
                <a:cs typeface="Arial"/>
              </a:rPr>
              <a:t>?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79748" y="1298797"/>
            <a:ext cx="3349443" cy="191104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74986" y="1294034"/>
            <a:ext cx="3359150" cy="1920875"/>
          </a:xfrm>
          <a:custGeom>
            <a:avLst/>
            <a:gdLst/>
            <a:ahLst/>
            <a:cxnLst/>
            <a:rect l="l" t="t" r="r" b="b"/>
            <a:pathLst>
              <a:path w="3359150" h="1920875">
                <a:moveTo>
                  <a:pt x="0" y="0"/>
                </a:moveTo>
                <a:lnTo>
                  <a:pt x="3358955" y="0"/>
                </a:lnTo>
                <a:lnTo>
                  <a:pt x="3358955" y="1920583"/>
                </a:lnTo>
                <a:lnTo>
                  <a:pt x="0" y="1920583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57924" y="4717593"/>
            <a:ext cx="8875395" cy="283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65"/>
              </a:lnSpc>
              <a:tabLst>
                <a:tab pos="5253355" algn="l"/>
                <a:tab pos="7310755" algn="l"/>
              </a:tabLst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Fei-Fei Li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&amp; Justin Johnson &amp;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Serena Yeung	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Lecture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6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-	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April 19,</a:t>
            </a:r>
            <a:r>
              <a:rPr sz="3000" spc="-142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2018</a:t>
            </a:r>
            <a:endParaRPr sz="3000" baseline="-4166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80"/>
              </a:lnSpc>
            </a:pPr>
            <a:r>
              <a:rPr sz="3000" spc="-7" baseline="1388" dirty="0"/>
              <a:t>Lecture </a:t>
            </a:r>
            <a:r>
              <a:rPr sz="3000" baseline="1388" dirty="0"/>
              <a:t>6 -</a:t>
            </a:r>
            <a:r>
              <a:rPr sz="3000" spc="-277" baseline="1388" dirty="0"/>
              <a:t> </a:t>
            </a:r>
            <a:fld id="{81D60167-4931-47E6-BA6A-407CBD079E47}" type="slidenum">
              <a:rPr sz="2000" dirty="0"/>
              <a:t>19</a:t>
            </a:fld>
            <a:endParaRPr sz="2000"/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fld id="{D36A626F-50C7-435D-A1DB-65E0F720B981}" type="datetime1">
              <a:rPr lang="en-US" spc="-5" smtClean="0"/>
              <a:t>2/27/2020</a:t>
            </a:fld>
            <a:endParaRPr spc="-5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3049" y="112133"/>
            <a:ext cx="28168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Where we are</a:t>
            </a:r>
            <a:r>
              <a:rPr sz="2400" spc="-9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now...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096033" y="1724496"/>
            <a:ext cx="1495409" cy="4667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086508" y="1714971"/>
            <a:ext cx="1515110" cy="514350"/>
          </a:xfrm>
          <a:custGeom>
            <a:avLst/>
            <a:gdLst/>
            <a:ahLst/>
            <a:cxnLst/>
            <a:rect l="l" t="t" r="r" b="b"/>
            <a:pathLst>
              <a:path w="1515110" h="514350">
                <a:moveTo>
                  <a:pt x="0" y="0"/>
                </a:moveTo>
                <a:lnTo>
                  <a:pt x="1514484" y="0"/>
                </a:lnTo>
                <a:lnTo>
                  <a:pt x="1514484" y="514348"/>
                </a:lnTo>
                <a:lnTo>
                  <a:pt x="0" y="514348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47772" y="1920146"/>
            <a:ext cx="375285" cy="958215"/>
          </a:xfrm>
          <a:prstGeom prst="rect">
            <a:avLst/>
          </a:prstGeom>
          <a:solidFill>
            <a:srgbClr val="F2F2F2"/>
          </a:solidFill>
          <a:ln w="952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1165"/>
              </a:spcBef>
            </a:pPr>
            <a:r>
              <a:rPr sz="1400" dirty="0">
                <a:latin typeface="Arial"/>
                <a:cs typeface="Arial"/>
              </a:rPr>
              <a:t>x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751796" y="2358995"/>
            <a:ext cx="543560" cy="307340"/>
          </a:xfrm>
          <a:custGeom>
            <a:avLst/>
            <a:gdLst/>
            <a:ahLst/>
            <a:cxnLst/>
            <a:rect l="l" t="t" r="r" b="b"/>
            <a:pathLst>
              <a:path w="543560" h="307339">
                <a:moveTo>
                  <a:pt x="0" y="0"/>
                </a:moveTo>
                <a:lnTo>
                  <a:pt x="543046" y="306974"/>
                </a:lnTo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287103" y="2652269"/>
            <a:ext cx="45720" cy="35560"/>
          </a:xfrm>
          <a:custGeom>
            <a:avLst/>
            <a:gdLst/>
            <a:ahLst/>
            <a:cxnLst/>
            <a:rect l="l" t="t" r="r" b="b"/>
            <a:pathLst>
              <a:path w="45719" h="35560">
                <a:moveTo>
                  <a:pt x="45369" y="34974"/>
                </a:moveTo>
                <a:lnTo>
                  <a:pt x="0" y="27399"/>
                </a:lnTo>
                <a:lnTo>
                  <a:pt x="15482" y="0"/>
                </a:lnTo>
                <a:lnTo>
                  <a:pt x="45369" y="34974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287102" y="2652269"/>
            <a:ext cx="45720" cy="35560"/>
          </a:xfrm>
          <a:custGeom>
            <a:avLst/>
            <a:gdLst/>
            <a:ahLst/>
            <a:cxnLst/>
            <a:rect l="l" t="t" r="r" b="b"/>
            <a:pathLst>
              <a:path w="45719" h="35560">
                <a:moveTo>
                  <a:pt x="0" y="27399"/>
                </a:moveTo>
                <a:lnTo>
                  <a:pt x="45369" y="34974"/>
                </a:lnTo>
                <a:lnTo>
                  <a:pt x="15482" y="0"/>
                </a:lnTo>
                <a:lnTo>
                  <a:pt x="0" y="27399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89248" y="3006094"/>
            <a:ext cx="934085" cy="958215"/>
          </a:xfrm>
          <a:prstGeom prst="rect">
            <a:avLst/>
          </a:prstGeom>
          <a:solidFill>
            <a:srgbClr val="F2F2F2"/>
          </a:solidFill>
          <a:ln w="952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1165"/>
              </a:spcBef>
            </a:pPr>
            <a:r>
              <a:rPr sz="1400" dirty="0">
                <a:latin typeface="Arial"/>
                <a:cs typeface="Arial"/>
              </a:rPr>
              <a:t>W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698259" y="3039968"/>
            <a:ext cx="633095" cy="484505"/>
          </a:xfrm>
          <a:custGeom>
            <a:avLst/>
            <a:gdLst/>
            <a:ahLst/>
            <a:cxnLst/>
            <a:rect l="l" t="t" r="r" b="b"/>
            <a:pathLst>
              <a:path w="633094" h="484504">
                <a:moveTo>
                  <a:pt x="0" y="483974"/>
                </a:moveTo>
                <a:lnTo>
                  <a:pt x="632901" y="0"/>
                </a:lnTo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321602" y="3013693"/>
            <a:ext cx="44450" cy="39370"/>
          </a:xfrm>
          <a:custGeom>
            <a:avLst/>
            <a:gdLst/>
            <a:ahLst/>
            <a:cxnLst/>
            <a:rect l="l" t="t" r="r" b="b"/>
            <a:pathLst>
              <a:path w="44450" h="39369">
                <a:moveTo>
                  <a:pt x="19114" y="38774"/>
                </a:moveTo>
                <a:lnTo>
                  <a:pt x="0" y="13774"/>
                </a:lnTo>
                <a:lnTo>
                  <a:pt x="43894" y="0"/>
                </a:lnTo>
                <a:lnTo>
                  <a:pt x="19114" y="38774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321602" y="3013693"/>
            <a:ext cx="44450" cy="39370"/>
          </a:xfrm>
          <a:custGeom>
            <a:avLst/>
            <a:gdLst/>
            <a:ahLst/>
            <a:cxnLst/>
            <a:rect l="l" t="t" r="r" b="b"/>
            <a:pathLst>
              <a:path w="44450" h="39369">
                <a:moveTo>
                  <a:pt x="19114" y="38774"/>
                </a:moveTo>
                <a:lnTo>
                  <a:pt x="43894" y="0"/>
                </a:lnTo>
                <a:lnTo>
                  <a:pt x="0" y="13774"/>
                </a:lnTo>
                <a:lnTo>
                  <a:pt x="19114" y="38774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496245" y="2547719"/>
            <a:ext cx="622935" cy="622935"/>
          </a:xfrm>
          <a:custGeom>
            <a:avLst/>
            <a:gdLst/>
            <a:ahLst/>
            <a:cxnLst/>
            <a:rect l="l" t="t" r="r" b="b"/>
            <a:pathLst>
              <a:path w="622935" h="622935">
                <a:moveTo>
                  <a:pt x="311249" y="622498"/>
                </a:moveTo>
                <a:lnTo>
                  <a:pt x="265254" y="619124"/>
                </a:lnTo>
                <a:lnTo>
                  <a:pt x="221355" y="609320"/>
                </a:lnTo>
                <a:lnTo>
                  <a:pt x="180033" y="593570"/>
                </a:lnTo>
                <a:lnTo>
                  <a:pt x="141770" y="572354"/>
                </a:lnTo>
                <a:lnTo>
                  <a:pt x="107046" y="546155"/>
                </a:lnTo>
                <a:lnTo>
                  <a:pt x="76343" y="515452"/>
                </a:lnTo>
                <a:lnTo>
                  <a:pt x="50143" y="480728"/>
                </a:lnTo>
                <a:lnTo>
                  <a:pt x="28928" y="442464"/>
                </a:lnTo>
                <a:lnTo>
                  <a:pt x="13177" y="401142"/>
                </a:lnTo>
                <a:lnTo>
                  <a:pt x="3374" y="357243"/>
                </a:lnTo>
                <a:lnTo>
                  <a:pt x="0" y="311249"/>
                </a:lnTo>
                <a:lnTo>
                  <a:pt x="3374" y="265254"/>
                </a:lnTo>
                <a:lnTo>
                  <a:pt x="13177" y="221355"/>
                </a:lnTo>
                <a:lnTo>
                  <a:pt x="28928" y="180033"/>
                </a:lnTo>
                <a:lnTo>
                  <a:pt x="50143" y="141770"/>
                </a:lnTo>
                <a:lnTo>
                  <a:pt x="76343" y="107046"/>
                </a:lnTo>
                <a:lnTo>
                  <a:pt x="107046" y="76343"/>
                </a:lnTo>
                <a:lnTo>
                  <a:pt x="141770" y="50143"/>
                </a:lnTo>
                <a:lnTo>
                  <a:pt x="180033" y="28928"/>
                </a:lnTo>
                <a:lnTo>
                  <a:pt x="221355" y="13177"/>
                </a:lnTo>
                <a:lnTo>
                  <a:pt x="265254" y="3374"/>
                </a:lnTo>
                <a:lnTo>
                  <a:pt x="311249" y="0"/>
                </a:lnTo>
                <a:lnTo>
                  <a:pt x="360234" y="3878"/>
                </a:lnTo>
                <a:lnTo>
                  <a:pt x="407572" y="15281"/>
                </a:lnTo>
                <a:lnTo>
                  <a:pt x="452424" y="33863"/>
                </a:lnTo>
                <a:lnTo>
                  <a:pt x="493954" y="59276"/>
                </a:lnTo>
                <a:lnTo>
                  <a:pt x="531323" y="91174"/>
                </a:lnTo>
                <a:lnTo>
                  <a:pt x="563222" y="128544"/>
                </a:lnTo>
                <a:lnTo>
                  <a:pt x="588635" y="170073"/>
                </a:lnTo>
                <a:lnTo>
                  <a:pt x="607217" y="214926"/>
                </a:lnTo>
                <a:lnTo>
                  <a:pt x="618620" y="262264"/>
                </a:lnTo>
                <a:lnTo>
                  <a:pt x="622498" y="311249"/>
                </a:lnTo>
                <a:lnTo>
                  <a:pt x="619124" y="357243"/>
                </a:lnTo>
                <a:lnTo>
                  <a:pt x="609320" y="401142"/>
                </a:lnTo>
                <a:lnTo>
                  <a:pt x="593570" y="442464"/>
                </a:lnTo>
                <a:lnTo>
                  <a:pt x="572354" y="480728"/>
                </a:lnTo>
                <a:lnTo>
                  <a:pt x="546155" y="515452"/>
                </a:lnTo>
                <a:lnTo>
                  <a:pt x="515452" y="546155"/>
                </a:lnTo>
                <a:lnTo>
                  <a:pt x="480728" y="572354"/>
                </a:lnTo>
                <a:lnTo>
                  <a:pt x="442464" y="593570"/>
                </a:lnTo>
                <a:lnTo>
                  <a:pt x="401142" y="609320"/>
                </a:lnTo>
                <a:lnTo>
                  <a:pt x="357243" y="619124"/>
                </a:lnTo>
                <a:lnTo>
                  <a:pt x="311249" y="622498"/>
                </a:lnTo>
                <a:close/>
              </a:path>
            </a:pathLst>
          </a:custGeom>
          <a:solidFill>
            <a:srgbClr val="C8DA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496244" y="2547719"/>
            <a:ext cx="622935" cy="622935"/>
          </a:xfrm>
          <a:custGeom>
            <a:avLst/>
            <a:gdLst/>
            <a:ahLst/>
            <a:cxnLst/>
            <a:rect l="l" t="t" r="r" b="b"/>
            <a:pathLst>
              <a:path w="622935" h="622935">
                <a:moveTo>
                  <a:pt x="0" y="311249"/>
                </a:moveTo>
                <a:lnTo>
                  <a:pt x="3374" y="265254"/>
                </a:lnTo>
                <a:lnTo>
                  <a:pt x="13177" y="221355"/>
                </a:lnTo>
                <a:lnTo>
                  <a:pt x="28928" y="180033"/>
                </a:lnTo>
                <a:lnTo>
                  <a:pt x="50143" y="141770"/>
                </a:lnTo>
                <a:lnTo>
                  <a:pt x="76343" y="107046"/>
                </a:lnTo>
                <a:lnTo>
                  <a:pt x="107046" y="76343"/>
                </a:lnTo>
                <a:lnTo>
                  <a:pt x="141770" y="50143"/>
                </a:lnTo>
                <a:lnTo>
                  <a:pt x="180033" y="28928"/>
                </a:lnTo>
                <a:lnTo>
                  <a:pt x="221355" y="13177"/>
                </a:lnTo>
                <a:lnTo>
                  <a:pt x="265254" y="3374"/>
                </a:lnTo>
                <a:lnTo>
                  <a:pt x="311249" y="0"/>
                </a:lnTo>
                <a:lnTo>
                  <a:pt x="360234" y="3878"/>
                </a:lnTo>
                <a:lnTo>
                  <a:pt x="407572" y="15281"/>
                </a:lnTo>
                <a:lnTo>
                  <a:pt x="452424" y="33863"/>
                </a:lnTo>
                <a:lnTo>
                  <a:pt x="493954" y="59276"/>
                </a:lnTo>
                <a:lnTo>
                  <a:pt x="531323" y="91174"/>
                </a:lnTo>
                <a:lnTo>
                  <a:pt x="563222" y="128544"/>
                </a:lnTo>
                <a:lnTo>
                  <a:pt x="588635" y="170073"/>
                </a:lnTo>
                <a:lnTo>
                  <a:pt x="607217" y="214926"/>
                </a:lnTo>
                <a:lnTo>
                  <a:pt x="618620" y="262264"/>
                </a:lnTo>
                <a:lnTo>
                  <a:pt x="622498" y="311249"/>
                </a:lnTo>
                <a:lnTo>
                  <a:pt x="619124" y="357243"/>
                </a:lnTo>
                <a:lnTo>
                  <a:pt x="609320" y="401142"/>
                </a:lnTo>
                <a:lnTo>
                  <a:pt x="593570" y="442464"/>
                </a:lnTo>
                <a:lnTo>
                  <a:pt x="572354" y="480728"/>
                </a:lnTo>
                <a:lnTo>
                  <a:pt x="546154" y="515452"/>
                </a:lnTo>
                <a:lnTo>
                  <a:pt x="515452" y="546154"/>
                </a:lnTo>
                <a:lnTo>
                  <a:pt x="480728" y="572354"/>
                </a:lnTo>
                <a:lnTo>
                  <a:pt x="442464" y="593570"/>
                </a:lnTo>
                <a:lnTo>
                  <a:pt x="401142" y="609320"/>
                </a:lnTo>
                <a:lnTo>
                  <a:pt x="357243" y="619124"/>
                </a:lnTo>
                <a:lnTo>
                  <a:pt x="311249" y="622498"/>
                </a:lnTo>
                <a:lnTo>
                  <a:pt x="265254" y="619124"/>
                </a:lnTo>
                <a:lnTo>
                  <a:pt x="221355" y="609320"/>
                </a:lnTo>
                <a:lnTo>
                  <a:pt x="180033" y="593570"/>
                </a:lnTo>
                <a:lnTo>
                  <a:pt x="141770" y="572354"/>
                </a:lnTo>
                <a:lnTo>
                  <a:pt x="107046" y="546154"/>
                </a:lnTo>
                <a:lnTo>
                  <a:pt x="76343" y="515452"/>
                </a:lnTo>
                <a:lnTo>
                  <a:pt x="50143" y="480728"/>
                </a:lnTo>
                <a:lnTo>
                  <a:pt x="28928" y="442464"/>
                </a:lnTo>
                <a:lnTo>
                  <a:pt x="13177" y="401142"/>
                </a:lnTo>
                <a:lnTo>
                  <a:pt x="3374" y="357243"/>
                </a:lnTo>
                <a:lnTo>
                  <a:pt x="0" y="311249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247218" y="2858969"/>
            <a:ext cx="1189355" cy="0"/>
          </a:xfrm>
          <a:custGeom>
            <a:avLst/>
            <a:gdLst/>
            <a:ahLst/>
            <a:cxnLst/>
            <a:rect l="l" t="t" r="r" b="b"/>
            <a:pathLst>
              <a:path w="1189354">
                <a:moveTo>
                  <a:pt x="0" y="0"/>
                </a:moveTo>
                <a:lnTo>
                  <a:pt x="1189347" y="0"/>
                </a:lnTo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436566" y="2843244"/>
            <a:ext cx="43815" cy="31750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49"/>
                </a:moveTo>
                <a:lnTo>
                  <a:pt x="0" y="0"/>
                </a:lnTo>
                <a:lnTo>
                  <a:pt x="43224" y="15724"/>
                </a:lnTo>
                <a:lnTo>
                  <a:pt x="0" y="31449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436566" y="2843244"/>
            <a:ext cx="43815" cy="31750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49"/>
                </a:moveTo>
                <a:lnTo>
                  <a:pt x="43224" y="15724"/>
                </a:lnTo>
                <a:lnTo>
                  <a:pt x="0" y="0"/>
                </a:lnTo>
                <a:lnTo>
                  <a:pt x="0" y="31449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982217" y="1721459"/>
            <a:ext cx="4459815" cy="4781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972692" y="1711934"/>
            <a:ext cx="4479290" cy="497205"/>
          </a:xfrm>
          <a:custGeom>
            <a:avLst/>
            <a:gdLst/>
            <a:ahLst/>
            <a:cxnLst/>
            <a:rect l="l" t="t" r="r" b="b"/>
            <a:pathLst>
              <a:path w="4479290" h="497205">
                <a:moveTo>
                  <a:pt x="0" y="0"/>
                </a:moveTo>
                <a:lnTo>
                  <a:pt x="4478865" y="0"/>
                </a:lnTo>
                <a:lnTo>
                  <a:pt x="4478865" y="497173"/>
                </a:lnTo>
                <a:lnTo>
                  <a:pt x="0" y="497173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566591" y="2547719"/>
            <a:ext cx="622935" cy="622935"/>
          </a:xfrm>
          <a:custGeom>
            <a:avLst/>
            <a:gdLst/>
            <a:ahLst/>
            <a:cxnLst/>
            <a:rect l="l" t="t" r="r" b="b"/>
            <a:pathLst>
              <a:path w="622935" h="622935">
                <a:moveTo>
                  <a:pt x="311249" y="622498"/>
                </a:moveTo>
                <a:lnTo>
                  <a:pt x="265254" y="619124"/>
                </a:lnTo>
                <a:lnTo>
                  <a:pt x="221355" y="609320"/>
                </a:lnTo>
                <a:lnTo>
                  <a:pt x="180033" y="593570"/>
                </a:lnTo>
                <a:lnTo>
                  <a:pt x="141770" y="572354"/>
                </a:lnTo>
                <a:lnTo>
                  <a:pt x="107046" y="546155"/>
                </a:lnTo>
                <a:lnTo>
                  <a:pt x="76343" y="515452"/>
                </a:lnTo>
                <a:lnTo>
                  <a:pt x="50143" y="480728"/>
                </a:lnTo>
                <a:lnTo>
                  <a:pt x="28928" y="442464"/>
                </a:lnTo>
                <a:lnTo>
                  <a:pt x="13177" y="401142"/>
                </a:lnTo>
                <a:lnTo>
                  <a:pt x="3374" y="357243"/>
                </a:lnTo>
                <a:lnTo>
                  <a:pt x="0" y="311249"/>
                </a:lnTo>
                <a:lnTo>
                  <a:pt x="3374" y="265254"/>
                </a:lnTo>
                <a:lnTo>
                  <a:pt x="13177" y="221355"/>
                </a:lnTo>
                <a:lnTo>
                  <a:pt x="28928" y="180033"/>
                </a:lnTo>
                <a:lnTo>
                  <a:pt x="50143" y="141770"/>
                </a:lnTo>
                <a:lnTo>
                  <a:pt x="76343" y="107046"/>
                </a:lnTo>
                <a:lnTo>
                  <a:pt x="107046" y="76343"/>
                </a:lnTo>
                <a:lnTo>
                  <a:pt x="141770" y="50143"/>
                </a:lnTo>
                <a:lnTo>
                  <a:pt x="180033" y="28928"/>
                </a:lnTo>
                <a:lnTo>
                  <a:pt x="221355" y="13177"/>
                </a:lnTo>
                <a:lnTo>
                  <a:pt x="265254" y="3374"/>
                </a:lnTo>
                <a:lnTo>
                  <a:pt x="311249" y="0"/>
                </a:lnTo>
                <a:lnTo>
                  <a:pt x="360234" y="3878"/>
                </a:lnTo>
                <a:lnTo>
                  <a:pt x="407572" y="15281"/>
                </a:lnTo>
                <a:lnTo>
                  <a:pt x="452424" y="33863"/>
                </a:lnTo>
                <a:lnTo>
                  <a:pt x="493954" y="59276"/>
                </a:lnTo>
                <a:lnTo>
                  <a:pt x="531323" y="91174"/>
                </a:lnTo>
                <a:lnTo>
                  <a:pt x="563222" y="128544"/>
                </a:lnTo>
                <a:lnTo>
                  <a:pt x="588635" y="170073"/>
                </a:lnTo>
                <a:lnTo>
                  <a:pt x="607217" y="214926"/>
                </a:lnTo>
                <a:lnTo>
                  <a:pt x="618620" y="262264"/>
                </a:lnTo>
                <a:lnTo>
                  <a:pt x="622498" y="311249"/>
                </a:lnTo>
                <a:lnTo>
                  <a:pt x="619124" y="357243"/>
                </a:lnTo>
                <a:lnTo>
                  <a:pt x="609320" y="401142"/>
                </a:lnTo>
                <a:lnTo>
                  <a:pt x="593570" y="442464"/>
                </a:lnTo>
                <a:lnTo>
                  <a:pt x="572354" y="480728"/>
                </a:lnTo>
                <a:lnTo>
                  <a:pt x="546155" y="515452"/>
                </a:lnTo>
                <a:lnTo>
                  <a:pt x="515452" y="546155"/>
                </a:lnTo>
                <a:lnTo>
                  <a:pt x="480728" y="572354"/>
                </a:lnTo>
                <a:lnTo>
                  <a:pt x="442464" y="593570"/>
                </a:lnTo>
                <a:lnTo>
                  <a:pt x="401142" y="609320"/>
                </a:lnTo>
                <a:lnTo>
                  <a:pt x="357243" y="619124"/>
                </a:lnTo>
                <a:lnTo>
                  <a:pt x="311249" y="622498"/>
                </a:lnTo>
                <a:close/>
              </a:path>
            </a:pathLst>
          </a:custGeom>
          <a:solidFill>
            <a:srgbClr val="F4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566590" y="2547719"/>
            <a:ext cx="622935" cy="622935"/>
          </a:xfrm>
          <a:custGeom>
            <a:avLst/>
            <a:gdLst/>
            <a:ahLst/>
            <a:cxnLst/>
            <a:rect l="l" t="t" r="r" b="b"/>
            <a:pathLst>
              <a:path w="622935" h="622935">
                <a:moveTo>
                  <a:pt x="0" y="311249"/>
                </a:moveTo>
                <a:lnTo>
                  <a:pt x="3374" y="265254"/>
                </a:lnTo>
                <a:lnTo>
                  <a:pt x="13177" y="221355"/>
                </a:lnTo>
                <a:lnTo>
                  <a:pt x="28928" y="180033"/>
                </a:lnTo>
                <a:lnTo>
                  <a:pt x="50143" y="141770"/>
                </a:lnTo>
                <a:lnTo>
                  <a:pt x="76343" y="107046"/>
                </a:lnTo>
                <a:lnTo>
                  <a:pt x="107046" y="76343"/>
                </a:lnTo>
                <a:lnTo>
                  <a:pt x="141770" y="50143"/>
                </a:lnTo>
                <a:lnTo>
                  <a:pt x="180033" y="28928"/>
                </a:lnTo>
                <a:lnTo>
                  <a:pt x="221355" y="13177"/>
                </a:lnTo>
                <a:lnTo>
                  <a:pt x="265254" y="3374"/>
                </a:lnTo>
                <a:lnTo>
                  <a:pt x="311249" y="0"/>
                </a:lnTo>
                <a:lnTo>
                  <a:pt x="360234" y="3878"/>
                </a:lnTo>
                <a:lnTo>
                  <a:pt x="407572" y="15281"/>
                </a:lnTo>
                <a:lnTo>
                  <a:pt x="452424" y="33863"/>
                </a:lnTo>
                <a:lnTo>
                  <a:pt x="493954" y="59276"/>
                </a:lnTo>
                <a:lnTo>
                  <a:pt x="531323" y="91174"/>
                </a:lnTo>
                <a:lnTo>
                  <a:pt x="563222" y="128544"/>
                </a:lnTo>
                <a:lnTo>
                  <a:pt x="588635" y="170073"/>
                </a:lnTo>
                <a:lnTo>
                  <a:pt x="607217" y="214926"/>
                </a:lnTo>
                <a:lnTo>
                  <a:pt x="618620" y="262264"/>
                </a:lnTo>
                <a:lnTo>
                  <a:pt x="622498" y="311249"/>
                </a:lnTo>
                <a:lnTo>
                  <a:pt x="619124" y="357243"/>
                </a:lnTo>
                <a:lnTo>
                  <a:pt x="609320" y="401142"/>
                </a:lnTo>
                <a:lnTo>
                  <a:pt x="593570" y="442464"/>
                </a:lnTo>
                <a:lnTo>
                  <a:pt x="572354" y="480728"/>
                </a:lnTo>
                <a:lnTo>
                  <a:pt x="546154" y="515452"/>
                </a:lnTo>
                <a:lnTo>
                  <a:pt x="515452" y="546154"/>
                </a:lnTo>
                <a:lnTo>
                  <a:pt x="480728" y="572354"/>
                </a:lnTo>
                <a:lnTo>
                  <a:pt x="442464" y="593570"/>
                </a:lnTo>
                <a:lnTo>
                  <a:pt x="401142" y="609320"/>
                </a:lnTo>
                <a:lnTo>
                  <a:pt x="357243" y="619124"/>
                </a:lnTo>
                <a:lnTo>
                  <a:pt x="311249" y="622498"/>
                </a:lnTo>
                <a:lnTo>
                  <a:pt x="265254" y="619124"/>
                </a:lnTo>
                <a:lnTo>
                  <a:pt x="221355" y="609320"/>
                </a:lnTo>
                <a:lnTo>
                  <a:pt x="180033" y="593570"/>
                </a:lnTo>
                <a:lnTo>
                  <a:pt x="141770" y="572354"/>
                </a:lnTo>
                <a:lnTo>
                  <a:pt x="107046" y="546154"/>
                </a:lnTo>
                <a:lnTo>
                  <a:pt x="76343" y="515452"/>
                </a:lnTo>
                <a:lnTo>
                  <a:pt x="50143" y="480728"/>
                </a:lnTo>
                <a:lnTo>
                  <a:pt x="28928" y="442464"/>
                </a:lnTo>
                <a:lnTo>
                  <a:pt x="13177" y="401142"/>
                </a:lnTo>
                <a:lnTo>
                  <a:pt x="3374" y="357243"/>
                </a:lnTo>
                <a:lnTo>
                  <a:pt x="0" y="311249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4740965" y="2718383"/>
            <a:ext cx="274320" cy="27114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46355" marR="5080" indent="-34290">
              <a:lnSpc>
                <a:spcPct val="101600"/>
              </a:lnSpc>
              <a:spcBef>
                <a:spcPts val="85"/>
              </a:spcBef>
            </a:pPr>
            <a:r>
              <a:rPr sz="800" spc="-5" dirty="0">
                <a:latin typeface="Arial"/>
                <a:cs typeface="Arial"/>
              </a:rPr>
              <a:t>hinge  loss</a:t>
            </a:r>
            <a:endParaRPr sz="8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5381439" y="2858969"/>
            <a:ext cx="754380" cy="0"/>
          </a:xfrm>
          <a:custGeom>
            <a:avLst/>
            <a:gdLst/>
            <a:ahLst/>
            <a:cxnLst/>
            <a:rect l="l" t="t" r="r" b="b"/>
            <a:pathLst>
              <a:path w="754379">
                <a:moveTo>
                  <a:pt x="0" y="0"/>
                </a:moveTo>
                <a:lnTo>
                  <a:pt x="754048" y="0"/>
                </a:lnTo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135487" y="2843244"/>
            <a:ext cx="43815" cy="31750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49"/>
                </a:moveTo>
                <a:lnTo>
                  <a:pt x="0" y="0"/>
                </a:lnTo>
                <a:lnTo>
                  <a:pt x="43224" y="15724"/>
                </a:lnTo>
                <a:lnTo>
                  <a:pt x="0" y="31449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135487" y="2843244"/>
            <a:ext cx="43815" cy="31750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49"/>
                </a:moveTo>
                <a:lnTo>
                  <a:pt x="43224" y="15724"/>
                </a:lnTo>
                <a:lnTo>
                  <a:pt x="0" y="0"/>
                </a:lnTo>
                <a:lnTo>
                  <a:pt x="0" y="31449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760796" y="3118918"/>
            <a:ext cx="4798695" cy="668655"/>
          </a:xfrm>
          <a:custGeom>
            <a:avLst/>
            <a:gdLst/>
            <a:ahLst/>
            <a:cxnLst/>
            <a:rect l="l" t="t" r="r" b="b"/>
            <a:pathLst>
              <a:path w="4798695" h="668654">
                <a:moveTo>
                  <a:pt x="0" y="668248"/>
                </a:moveTo>
                <a:lnTo>
                  <a:pt x="4798190" y="668248"/>
                </a:lnTo>
                <a:lnTo>
                  <a:pt x="4798190" y="0"/>
                </a:lnTo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543261" y="3075693"/>
            <a:ext cx="31750" cy="43815"/>
          </a:xfrm>
          <a:custGeom>
            <a:avLst/>
            <a:gdLst/>
            <a:ahLst/>
            <a:cxnLst/>
            <a:rect l="l" t="t" r="r" b="b"/>
            <a:pathLst>
              <a:path w="31750" h="43814">
                <a:moveTo>
                  <a:pt x="31449" y="43224"/>
                </a:moveTo>
                <a:lnTo>
                  <a:pt x="0" y="43224"/>
                </a:lnTo>
                <a:lnTo>
                  <a:pt x="15724" y="0"/>
                </a:lnTo>
                <a:lnTo>
                  <a:pt x="31449" y="43224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543261" y="3075693"/>
            <a:ext cx="31750" cy="43815"/>
          </a:xfrm>
          <a:custGeom>
            <a:avLst/>
            <a:gdLst/>
            <a:ahLst/>
            <a:cxnLst/>
            <a:rect l="l" t="t" r="r" b="b"/>
            <a:pathLst>
              <a:path w="31750" h="43814">
                <a:moveTo>
                  <a:pt x="31449" y="43224"/>
                </a:moveTo>
                <a:lnTo>
                  <a:pt x="15724" y="0"/>
                </a:lnTo>
                <a:lnTo>
                  <a:pt x="0" y="43224"/>
                </a:lnTo>
                <a:lnTo>
                  <a:pt x="31449" y="43224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752440" y="3442168"/>
            <a:ext cx="622935" cy="622935"/>
          </a:xfrm>
          <a:custGeom>
            <a:avLst/>
            <a:gdLst/>
            <a:ahLst/>
            <a:cxnLst/>
            <a:rect l="l" t="t" r="r" b="b"/>
            <a:pathLst>
              <a:path w="622935" h="622935">
                <a:moveTo>
                  <a:pt x="311249" y="622498"/>
                </a:moveTo>
                <a:lnTo>
                  <a:pt x="265254" y="619124"/>
                </a:lnTo>
                <a:lnTo>
                  <a:pt x="221355" y="609320"/>
                </a:lnTo>
                <a:lnTo>
                  <a:pt x="180033" y="593570"/>
                </a:lnTo>
                <a:lnTo>
                  <a:pt x="141770" y="572354"/>
                </a:lnTo>
                <a:lnTo>
                  <a:pt x="107046" y="546155"/>
                </a:lnTo>
                <a:lnTo>
                  <a:pt x="76343" y="515452"/>
                </a:lnTo>
                <a:lnTo>
                  <a:pt x="50143" y="480728"/>
                </a:lnTo>
                <a:lnTo>
                  <a:pt x="28928" y="442464"/>
                </a:lnTo>
                <a:lnTo>
                  <a:pt x="13177" y="401142"/>
                </a:lnTo>
                <a:lnTo>
                  <a:pt x="3374" y="357243"/>
                </a:lnTo>
                <a:lnTo>
                  <a:pt x="0" y="311249"/>
                </a:lnTo>
                <a:lnTo>
                  <a:pt x="3374" y="265254"/>
                </a:lnTo>
                <a:lnTo>
                  <a:pt x="13177" y="221355"/>
                </a:lnTo>
                <a:lnTo>
                  <a:pt x="28928" y="180033"/>
                </a:lnTo>
                <a:lnTo>
                  <a:pt x="50143" y="141770"/>
                </a:lnTo>
                <a:lnTo>
                  <a:pt x="76343" y="107046"/>
                </a:lnTo>
                <a:lnTo>
                  <a:pt x="107046" y="76343"/>
                </a:lnTo>
                <a:lnTo>
                  <a:pt x="141770" y="50143"/>
                </a:lnTo>
                <a:lnTo>
                  <a:pt x="180033" y="28928"/>
                </a:lnTo>
                <a:lnTo>
                  <a:pt x="221355" y="13177"/>
                </a:lnTo>
                <a:lnTo>
                  <a:pt x="265254" y="3374"/>
                </a:lnTo>
                <a:lnTo>
                  <a:pt x="311249" y="0"/>
                </a:lnTo>
                <a:lnTo>
                  <a:pt x="360234" y="3878"/>
                </a:lnTo>
                <a:lnTo>
                  <a:pt x="407572" y="15281"/>
                </a:lnTo>
                <a:lnTo>
                  <a:pt x="452424" y="33863"/>
                </a:lnTo>
                <a:lnTo>
                  <a:pt x="493954" y="59276"/>
                </a:lnTo>
                <a:lnTo>
                  <a:pt x="531323" y="91174"/>
                </a:lnTo>
                <a:lnTo>
                  <a:pt x="563222" y="128544"/>
                </a:lnTo>
                <a:lnTo>
                  <a:pt x="588635" y="170073"/>
                </a:lnTo>
                <a:lnTo>
                  <a:pt x="607217" y="214926"/>
                </a:lnTo>
                <a:lnTo>
                  <a:pt x="618620" y="262264"/>
                </a:lnTo>
                <a:lnTo>
                  <a:pt x="622498" y="311249"/>
                </a:lnTo>
                <a:lnTo>
                  <a:pt x="619124" y="357243"/>
                </a:lnTo>
                <a:lnTo>
                  <a:pt x="609320" y="401142"/>
                </a:lnTo>
                <a:lnTo>
                  <a:pt x="593570" y="442464"/>
                </a:lnTo>
                <a:lnTo>
                  <a:pt x="572354" y="480728"/>
                </a:lnTo>
                <a:lnTo>
                  <a:pt x="546155" y="515452"/>
                </a:lnTo>
                <a:lnTo>
                  <a:pt x="515452" y="546155"/>
                </a:lnTo>
                <a:lnTo>
                  <a:pt x="480728" y="572354"/>
                </a:lnTo>
                <a:lnTo>
                  <a:pt x="442464" y="593570"/>
                </a:lnTo>
                <a:lnTo>
                  <a:pt x="401142" y="609320"/>
                </a:lnTo>
                <a:lnTo>
                  <a:pt x="357243" y="619124"/>
                </a:lnTo>
                <a:lnTo>
                  <a:pt x="311249" y="622498"/>
                </a:lnTo>
                <a:close/>
              </a:path>
            </a:pathLst>
          </a:custGeom>
          <a:solidFill>
            <a:srgbClr val="B6D6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752440" y="3442168"/>
            <a:ext cx="622935" cy="622935"/>
          </a:xfrm>
          <a:custGeom>
            <a:avLst/>
            <a:gdLst/>
            <a:ahLst/>
            <a:cxnLst/>
            <a:rect l="l" t="t" r="r" b="b"/>
            <a:pathLst>
              <a:path w="622935" h="622935">
                <a:moveTo>
                  <a:pt x="0" y="311249"/>
                </a:moveTo>
                <a:lnTo>
                  <a:pt x="3374" y="265254"/>
                </a:lnTo>
                <a:lnTo>
                  <a:pt x="13177" y="221355"/>
                </a:lnTo>
                <a:lnTo>
                  <a:pt x="28928" y="180033"/>
                </a:lnTo>
                <a:lnTo>
                  <a:pt x="50143" y="141770"/>
                </a:lnTo>
                <a:lnTo>
                  <a:pt x="76343" y="107046"/>
                </a:lnTo>
                <a:lnTo>
                  <a:pt x="107046" y="76343"/>
                </a:lnTo>
                <a:lnTo>
                  <a:pt x="141770" y="50143"/>
                </a:lnTo>
                <a:lnTo>
                  <a:pt x="180033" y="28928"/>
                </a:lnTo>
                <a:lnTo>
                  <a:pt x="221355" y="13177"/>
                </a:lnTo>
                <a:lnTo>
                  <a:pt x="265254" y="3374"/>
                </a:lnTo>
                <a:lnTo>
                  <a:pt x="311249" y="0"/>
                </a:lnTo>
                <a:lnTo>
                  <a:pt x="360234" y="3878"/>
                </a:lnTo>
                <a:lnTo>
                  <a:pt x="407572" y="15281"/>
                </a:lnTo>
                <a:lnTo>
                  <a:pt x="452424" y="33863"/>
                </a:lnTo>
                <a:lnTo>
                  <a:pt x="493954" y="59276"/>
                </a:lnTo>
                <a:lnTo>
                  <a:pt x="531323" y="91174"/>
                </a:lnTo>
                <a:lnTo>
                  <a:pt x="563222" y="128544"/>
                </a:lnTo>
                <a:lnTo>
                  <a:pt x="588635" y="170073"/>
                </a:lnTo>
                <a:lnTo>
                  <a:pt x="607217" y="214926"/>
                </a:lnTo>
                <a:lnTo>
                  <a:pt x="618620" y="262264"/>
                </a:lnTo>
                <a:lnTo>
                  <a:pt x="622498" y="311249"/>
                </a:lnTo>
                <a:lnTo>
                  <a:pt x="619124" y="357243"/>
                </a:lnTo>
                <a:lnTo>
                  <a:pt x="609320" y="401142"/>
                </a:lnTo>
                <a:lnTo>
                  <a:pt x="593570" y="442464"/>
                </a:lnTo>
                <a:lnTo>
                  <a:pt x="572354" y="480728"/>
                </a:lnTo>
                <a:lnTo>
                  <a:pt x="546154" y="515452"/>
                </a:lnTo>
                <a:lnTo>
                  <a:pt x="515452" y="546154"/>
                </a:lnTo>
                <a:lnTo>
                  <a:pt x="480728" y="572354"/>
                </a:lnTo>
                <a:lnTo>
                  <a:pt x="442464" y="593570"/>
                </a:lnTo>
                <a:lnTo>
                  <a:pt x="401142" y="609320"/>
                </a:lnTo>
                <a:lnTo>
                  <a:pt x="357243" y="619124"/>
                </a:lnTo>
                <a:lnTo>
                  <a:pt x="311249" y="622498"/>
                </a:lnTo>
                <a:lnTo>
                  <a:pt x="265254" y="619124"/>
                </a:lnTo>
                <a:lnTo>
                  <a:pt x="221355" y="609320"/>
                </a:lnTo>
                <a:lnTo>
                  <a:pt x="180033" y="593570"/>
                </a:lnTo>
                <a:lnTo>
                  <a:pt x="141770" y="572354"/>
                </a:lnTo>
                <a:lnTo>
                  <a:pt x="107046" y="546154"/>
                </a:lnTo>
                <a:lnTo>
                  <a:pt x="76343" y="515452"/>
                </a:lnTo>
                <a:lnTo>
                  <a:pt x="50143" y="480728"/>
                </a:lnTo>
                <a:lnTo>
                  <a:pt x="28928" y="442464"/>
                </a:lnTo>
                <a:lnTo>
                  <a:pt x="13177" y="401142"/>
                </a:lnTo>
                <a:lnTo>
                  <a:pt x="3374" y="357243"/>
                </a:lnTo>
                <a:lnTo>
                  <a:pt x="0" y="311249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4968447" y="3593459"/>
            <a:ext cx="190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R</a:t>
            </a:r>
            <a:endParaRPr sz="1800"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5480989" y="3969766"/>
            <a:ext cx="811198" cy="4055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471464" y="3960241"/>
            <a:ext cx="830580" cy="424815"/>
          </a:xfrm>
          <a:custGeom>
            <a:avLst/>
            <a:gdLst/>
            <a:ahLst/>
            <a:cxnLst/>
            <a:rect l="l" t="t" r="r" b="b"/>
            <a:pathLst>
              <a:path w="830579" h="424814">
                <a:moveTo>
                  <a:pt x="0" y="0"/>
                </a:moveTo>
                <a:lnTo>
                  <a:pt x="830248" y="0"/>
                </a:lnTo>
                <a:lnTo>
                  <a:pt x="830248" y="424649"/>
                </a:lnTo>
                <a:lnTo>
                  <a:pt x="0" y="42464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3875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356187" y="2656169"/>
            <a:ext cx="405765" cy="405765"/>
          </a:xfrm>
          <a:custGeom>
            <a:avLst/>
            <a:gdLst/>
            <a:ahLst/>
            <a:cxnLst/>
            <a:rect l="l" t="t" r="r" b="b"/>
            <a:pathLst>
              <a:path w="405765" h="405764">
                <a:moveTo>
                  <a:pt x="202799" y="405599"/>
                </a:moveTo>
                <a:lnTo>
                  <a:pt x="156300" y="400242"/>
                </a:lnTo>
                <a:lnTo>
                  <a:pt x="113614" y="384985"/>
                </a:lnTo>
                <a:lnTo>
                  <a:pt x="75960" y="361045"/>
                </a:lnTo>
                <a:lnTo>
                  <a:pt x="44553" y="329638"/>
                </a:lnTo>
                <a:lnTo>
                  <a:pt x="20613" y="291984"/>
                </a:lnTo>
                <a:lnTo>
                  <a:pt x="5356" y="249298"/>
                </a:lnTo>
                <a:lnTo>
                  <a:pt x="0" y="202799"/>
                </a:lnTo>
                <a:lnTo>
                  <a:pt x="5356" y="156300"/>
                </a:lnTo>
                <a:lnTo>
                  <a:pt x="20613" y="113614"/>
                </a:lnTo>
                <a:lnTo>
                  <a:pt x="44553" y="75960"/>
                </a:lnTo>
                <a:lnTo>
                  <a:pt x="75960" y="44553"/>
                </a:lnTo>
                <a:lnTo>
                  <a:pt x="113614" y="20613"/>
                </a:lnTo>
                <a:lnTo>
                  <a:pt x="156300" y="5356"/>
                </a:lnTo>
                <a:lnTo>
                  <a:pt x="202799" y="0"/>
                </a:lnTo>
                <a:lnTo>
                  <a:pt x="242544" y="3933"/>
                </a:lnTo>
                <a:lnTo>
                  <a:pt x="280405" y="15440"/>
                </a:lnTo>
                <a:lnTo>
                  <a:pt x="315313" y="34076"/>
                </a:lnTo>
                <a:lnTo>
                  <a:pt x="346199" y="59399"/>
                </a:lnTo>
                <a:lnTo>
                  <a:pt x="371522" y="90285"/>
                </a:lnTo>
                <a:lnTo>
                  <a:pt x="390158" y="125193"/>
                </a:lnTo>
                <a:lnTo>
                  <a:pt x="401665" y="163054"/>
                </a:lnTo>
                <a:lnTo>
                  <a:pt x="405599" y="202799"/>
                </a:lnTo>
                <a:lnTo>
                  <a:pt x="400242" y="249298"/>
                </a:lnTo>
                <a:lnTo>
                  <a:pt x="384985" y="291984"/>
                </a:lnTo>
                <a:lnTo>
                  <a:pt x="361045" y="329638"/>
                </a:lnTo>
                <a:lnTo>
                  <a:pt x="329638" y="361045"/>
                </a:lnTo>
                <a:lnTo>
                  <a:pt x="291984" y="384985"/>
                </a:lnTo>
                <a:lnTo>
                  <a:pt x="249298" y="400242"/>
                </a:lnTo>
                <a:lnTo>
                  <a:pt x="202799" y="405599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356187" y="2656169"/>
            <a:ext cx="405765" cy="405765"/>
          </a:xfrm>
          <a:custGeom>
            <a:avLst/>
            <a:gdLst/>
            <a:ahLst/>
            <a:cxnLst/>
            <a:rect l="l" t="t" r="r" b="b"/>
            <a:pathLst>
              <a:path w="405765" h="405764">
                <a:moveTo>
                  <a:pt x="0" y="202799"/>
                </a:moveTo>
                <a:lnTo>
                  <a:pt x="5356" y="156300"/>
                </a:lnTo>
                <a:lnTo>
                  <a:pt x="20613" y="113614"/>
                </a:lnTo>
                <a:lnTo>
                  <a:pt x="44553" y="75960"/>
                </a:lnTo>
                <a:lnTo>
                  <a:pt x="75960" y="44553"/>
                </a:lnTo>
                <a:lnTo>
                  <a:pt x="113614" y="20613"/>
                </a:lnTo>
                <a:lnTo>
                  <a:pt x="156300" y="5356"/>
                </a:lnTo>
                <a:lnTo>
                  <a:pt x="202799" y="0"/>
                </a:lnTo>
                <a:lnTo>
                  <a:pt x="242544" y="3933"/>
                </a:lnTo>
                <a:lnTo>
                  <a:pt x="280405" y="15440"/>
                </a:lnTo>
                <a:lnTo>
                  <a:pt x="315313" y="34076"/>
                </a:lnTo>
                <a:lnTo>
                  <a:pt x="346199" y="59399"/>
                </a:lnTo>
                <a:lnTo>
                  <a:pt x="371522" y="90285"/>
                </a:lnTo>
                <a:lnTo>
                  <a:pt x="390158" y="125193"/>
                </a:lnTo>
                <a:lnTo>
                  <a:pt x="401665" y="163054"/>
                </a:lnTo>
                <a:lnTo>
                  <a:pt x="405599" y="202799"/>
                </a:lnTo>
                <a:lnTo>
                  <a:pt x="400242" y="249298"/>
                </a:lnTo>
                <a:lnTo>
                  <a:pt x="384985" y="291984"/>
                </a:lnTo>
                <a:lnTo>
                  <a:pt x="361045" y="329638"/>
                </a:lnTo>
                <a:lnTo>
                  <a:pt x="329638" y="361045"/>
                </a:lnTo>
                <a:lnTo>
                  <a:pt x="291984" y="384985"/>
                </a:lnTo>
                <a:lnTo>
                  <a:pt x="249298" y="400242"/>
                </a:lnTo>
                <a:lnTo>
                  <a:pt x="202799" y="405599"/>
                </a:lnTo>
                <a:lnTo>
                  <a:pt x="156300" y="400242"/>
                </a:lnTo>
                <a:lnTo>
                  <a:pt x="113614" y="384985"/>
                </a:lnTo>
                <a:lnTo>
                  <a:pt x="75960" y="361045"/>
                </a:lnTo>
                <a:lnTo>
                  <a:pt x="44553" y="329638"/>
                </a:lnTo>
                <a:lnTo>
                  <a:pt x="20613" y="291984"/>
                </a:lnTo>
                <a:lnTo>
                  <a:pt x="5356" y="249298"/>
                </a:lnTo>
                <a:lnTo>
                  <a:pt x="0" y="202799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6512914" y="2775025"/>
            <a:ext cx="9271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Arial"/>
                <a:cs typeface="Arial"/>
              </a:rPr>
              <a:t>+</a:t>
            </a:r>
            <a:endParaRPr sz="900">
              <a:latin typeface="Arial"/>
              <a:cs typeface="Arial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6813686" y="2858969"/>
            <a:ext cx="754380" cy="0"/>
          </a:xfrm>
          <a:custGeom>
            <a:avLst/>
            <a:gdLst/>
            <a:ahLst/>
            <a:cxnLst/>
            <a:rect l="l" t="t" r="r" b="b"/>
            <a:pathLst>
              <a:path w="754379">
                <a:moveTo>
                  <a:pt x="0" y="0"/>
                </a:moveTo>
                <a:lnTo>
                  <a:pt x="754048" y="0"/>
                </a:lnTo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567734" y="2843244"/>
            <a:ext cx="43815" cy="31750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49"/>
                </a:moveTo>
                <a:lnTo>
                  <a:pt x="0" y="0"/>
                </a:lnTo>
                <a:lnTo>
                  <a:pt x="43224" y="15724"/>
                </a:lnTo>
                <a:lnTo>
                  <a:pt x="0" y="31449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567734" y="2843244"/>
            <a:ext cx="43815" cy="31750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49"/>
                </a:moveTo>
                <a:lnTo>
                  <a:pt x="43224" y="15724"/>
                </a:lnTo>
                <a:lnTo>
                  <a:pt x="0" y="0"/>
                </a:lnTo>
                <a:lnTo>
                  <a:pt x="0" y="31449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7815062" y="2720055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L</a:t>
            </a:r>
            <a:endParaRPr sz="180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5399118" y="4704893"/>
            <a:ext cx="1238885" cy="309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Lecture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6</a:t>
            </a:r>
            <a:r>
              <a:rPr sz="2000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endParaRPr sz="2000">
              <a:latin typeface="Arial"/>
              <a:cs typeface="Arial"/>
            </a:endParaRPr>
          </a:p>
        </p:txBody>
      </p:sp>
      <p:sp>
        <p:nvSpPr>
          <p:cNvPr id="46" name="object 4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fld id="{028FFB18-518F-4480-BFCC-67341535BA6D}" type="datetime1">
              <a:rPr lang="en-US" spc="-5" smtClean="0"/>
              <a:t>2/27/2020</a:t>
            </a:fld>
            <a:endParaRPr spc="-5" dirty="0"/>
          </a:p>
        </p:txBody>
      </p:sp>
      <p:sp>
        <p:nvSpPr>
          <p:cNvPr id="47" name="object 47"/>
          <p:cNvSpPr txBox="1"/>
          <p:nvPr/>
        </p:nvSpPr>
        <p:spPr>
          <a:xfrm>
            <a:off x="6812343" y="4713440"/>
            <a:ext cx="167005" cy="309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20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3450621" y="2569153"/>
            <a:ext cx="81597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Arial"/>
                <a:cs typeface="Arial"/>
              </a:rPr>
              <a:t>s</a:t>
            </a:r>
            <a:r>
              <a:rPr sz="1400" b="1" spc="-8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(scores)</a:t>
            </a:r>
            <a:endParaRPr sz="1400">
              <a:latin typeface="Arial"/>
              <a:cs typeface="Arial"/>
            </a:endParaRPr>
          </a:p>
        </p:txBody>
      </p:sp>
      <p:sp>
        <p:nvSpPr>
          <p:cNvPr id="42" name="object 42"/>
          <p:cNvSpPr txBox="1">
            <a:spLocks noGrp="1"/>
          </p:cNvSpPr>
          <p:nvPr>
            <p:ph type="title"/>
          </p:nvPr>
        </p:nvSpPr>
        <p:spPr>
          <a:xfrm>
            <a:off x="460923" y="744599"/>
            <a:ext cx="37953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/>
              <a:t>Computational</a:t>
            </a:r>
            <a:r>
              <a:rPr sz="2800" spc="-85" dirty="0"/>
              <a:t> </a:t>
            </a:r>
            <a:r>
              <a:rPr sz="2800" spc="-5" dirty="0"/>
              <a:t>graphs</a:t>
            </a:r>
            <a:endParaRPr sz="2800"/>
          </a:p>
        </p:txBody>
      </p:sp>
      <p:sp>
        <p:nvSpPr>
          <p:cNvPr id="43" name="object 43"/>
          <p:cNvSpPr txBox="1"/>
          <p:nvPr/>
        </p:nvSpPr>
        <p:spPr>
          <a:xfrm>
            <a:off x="2702872" y="2665305"/>
            <a:ext cx="17399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latin typeface="Arial"/>
                <a:cs typeface="Arial"/>
              </a:rPr>
              <a:t>*</a:t>
            </a:r>
            <a:endParaRPr sz="3000">
              <a:latin typeface="Arial"/>
              <a:cs typeface="Arial"/>
            </a:endParaRPr>
          </a:p>
        </p:txBody>
      </p:sp>
      <p:sp>
        <p:nvSpPr>
          <p:cNvPr id="48" name="Slide Number Placeholder 47">
            <a:extLst>
              <a:ext uri="{FF2B5EF4-FFF2-40B4-BE49-F238E27FC236}">
                <a16:creationId xmlns="" xmlns:a16="http://schemas.microsoft.com/office/drawing/2014/main" id="{6F02054B-B678-420F-A31D-51414263248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ts val="2380"/>
              </a:lnSpc>
            </a:pPr>
            <a:r>
              <a:rPr lang="en-US" sz="3000" spc="-7" baseline="1388"/>
              <a:t>Lecture </a:t>
            </a:r>
            <a:r>
              <a:rPr lang="en-US" sz="3000" baseline="1388"/>
              <a:t>6 -</a:t>
            </a:r>
            <a:r>
              <a:rPr lang="en-US" sz="3000" spc="-277" baseline="1388"/>
              <a:t> </a:t>
            </a:r>
            <a:fld id="{81D60167-4931-47E6-BA6A-407CBD079E47}" type="slidenum">
              <a:rPr sz="2000" smtClean="0"/>
              <a:t>2</a:t>
            </a:fld>
            <a:endParaRPr sz="2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7999" y="174507"/>
            <a:ext cx="72186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-5" dirty="0">
                <a:latin typeface="Arial"/>
                <a:cs typeface="Arial"/>
              </a:rPr>
              <a:t>Consider what happens when the input to </a:t>
            </a:r>
            <a:r>
              <a:rPr b="0" dirty="0">
                <a:latin typeface="Arial"/>
                <a:cs typeface="Arial"/>
              </a:rPr>
              <a:t>a </a:t>
            </a:r>
            <a:r>
              <a:rPr b="0" spc="-5" dirty="0">
                <a:latin typeface="Arial"/>
                <a:cs typeface="Arial"/>
              </a:rPr>
              <a:t>neuron</a:t>
            </a:r>
            <a:r>
              <a:rPr b="0" spc="-80" dirty="0">
                <a:latin typeface="Arial"/>
                <a:cs typeface="Arial"/>
              </a:rPr>
              <a:t> </a:t>
            </a:r>
            <a:r>
              <a:rPr b="0" spc="-5" dirty="0">
                <a:latin typeface="Arial"/>
                <a:cs typeface="Arial"/>
              </a:rPr>
              <a:t>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7999" y="536457"/>
            <a:ext cx="23285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always</a:t>
            </a:r>
            <a:r>
              <a:rPr sz="2400" spc="-8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positive...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06457" y="1557767"/>
            <a:ext cx="3057333" cy="132017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44623" y="3420998"/>
            <a:ext cx="5955665" cy="111506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5080">
              <a:lnSpc>
                <a:spcPts val="2850"/>
              </a:lnSpc>
              <a:spcBef>
                <a:spcPts val="219"/>
              </a:spcBef>
            </a:pPr>
            <a:r>
              <a:rPr sz="2400" spc="-5" dirty="0">
                <a:latin typeface="Arial"/>
                <a:cs typeface="Arial"/>
              </a:rPr>
              <a:t>What </a:t>
            </a:r>
            <a:r>
              <a:rPr sz="2400" dirty="0">
                <a:latin typeface="Arial"/>
                <a:cs typeface="Arial"/>
              </a:rPr>
              <a:t>can </a:t>
            </a:r>
            <a:r>
              <a:rPr sz="2400" spc="-5" dirty="0">
                <a:latin typeface="Arial"/>
                <a:cs typeface="Arial"/>
              </a:rPr>
              <a:t>we </a:t>
            </a:r>
            <a:r>
              <a:rPr sz="2400" dirty="0">
                <a:latin typeface="Arial"/>
                <a:cs typeface="Arial"/>
              </a:rPr>
              <a:t>say </a:t>
            </a:r>
            <a:r>
              <a:rPr sz="2400" spc="-5" dirty="0">
                <a:latin typeface="Arial"/>
                <a:cs typeface="Arial"/>
              </a:rPr>
              <a:t>about the gradients on </a:t>
            </a:r>
            <a:r>
              <a:rPr sz="2400" b="1" dirty="0">
                <a:latin typeface="Arial"/>
                <a:cs typeface="Arial"/>
              </a:rPr>
              <a:t>w</a:t>
            </a:r>
            <a:r>
              <a:rPr sz="2400" dirty="0">
                <a:latin typeface="Arial"/>
                <a:cs typeface="Arial"/>
              </a:rPr>
              <a:t>? 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Always all positive or all negative</a:t>
            </a:r>
            <a:r>
              <a:rPr sz="2400" spc="-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:(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60"/>
              </a:lnSpc>
            </a:pPr>
            <a:r>
              <a:rPr sz="2400" dirty="0">
                <a:solidFill>
                  <a:srgbClr val="FF00FF"/>
                </a:solidFill>
                <a:latin typeface="Arial"/>
                <a:cs typeface="Arial"/>
              </a:rPr>
              <a:t>(this </a:t>
            </a:r>
            <a:r>
              <a:rPr sz="2400" spc="-5" dirty="0">
                <a:solidFill>
                  <a:srgbClr val="FF00FF"/>
                </a:solidFill>
                <a:latin typeface="Arial"/>
                <a:cs typeface="Arial"/>
              </a:rPr>
              <a:t>is also why </a:t>
            </a:r>
            <a:r>
              <a:rPr sz="2400" dirty="0">
                <a:solidFill>
                  <a:srgbClr val="FF00FF"/>
                </a:solidFill>
                <a:latin typeface="Arial"/>
                <a:cs typeface="Arial"/>
              </a:rPr>
              <a:t>you </a:t>
            </a:r>
            <a:r>
              <a:rPr sz="2400" spc="-5" dirty="0">
                <a:solidFill>
                  <a:srgbClr val="FF00FF"/>
                </a:solidFill>
                <a:latin typeface="Arial"/>
                <a:cs typeface="Arial"/>
              </a:rPr>
              <a:t>want </a:t>
            </a:r>
            <a:r>
              <a:rPr sz="2400" dirty="0">
                <a:solidFill>
                  <a:srgbClr val="FF00FF"/>
                </a:solidFill>
                <a:latin typeface="Arial"/>
                <a:cs typeface="Arial"/>
              </a:rPr>
              <a:t>zero-mean</a:t>
            </a:r>
            <a:r>
              <a:rPr sz="2400" spc="-85" dirty="0">
                <a:solidFill>
                  <a:srgbClr val="FF00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00FF"/>
                </a:solidFill>
                <a:latin typeface="Arial"/>
                <a:cs typeface="Arial"/>
              </a:rPr>
              <a:t>data!)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193985" y="572398"/>
            <a:ext cx="0" cy="2768600"/>
          </a:xfrm>
          <a:custGeom>
            <a:avLst/>
            <a:gdLst/>
            <a:ahLst/>
            <a:cxnLst/>
            <a:rect l="l" t="t" r="r" b="b"/>
            <a:pathLst>
              <a:path h="2768600">
                <a:moveTo>
                  <a:pt x="0" y="0"/>
                </a:moveTo>
                <a:lnTo>
                  <a:pt x="0" y="2768094"/>
                </a:lnTo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821713" y="1956508"/>
            <a:ext cx="2744470" cy="0"/>
          </a:xfrm>
          <a:custGeom>
            <a:avLst/>
            <a:gdLst/>
            <a:ahLst/>
            <a:cxnLst/>
            <a:rect l="l" t="t" r="r" b="b"/>
            <a:pathLst>
              <a:path w="2744470">
                <a:moveTo>
                  <a:pt x="2744394" y="0"/>
                </a:moveTo>
                <a:lnTo>
                  <a:pt x="0" y="0"/>
                </a:lnTo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05085" y="585416"/>
            <a:ext cx="1360805" cy="1360170"/>
          </a:xfrm>
          <a:custGeom>
            <a:avLst/>
            <a:gdLst/>
            <a:ahLst/>
            <a:cxnLst/>
            <a:rect l="l" t="t" r="r" b="b"/>
            <a:pathLst>
              <a:path w="1360804" h="1360170">
                <a:moveTo>
                  <a:pt x="0" y="0"/>
                </a:moveTo>
                <a:lnTo>
                  <a:pt x="1360797" y="0"/>
                </a:lnTo>
                <a:lnTo>
                  <a:pt x="1360797" y="1359897"/>
                </a:lnTo>
                <a:lnTo>
                  <a:pt x="0" y="1359897"/>
                </a:lnTo>
                <a:lnTo>
                  <a:pt x="0" y="0"/>
                </a:lnTo>
                <a:close/>
              </a:path>
            </a:pathLst>
          </a:custGeom>
          <a:solidFill>
            <a:srgbClr val="D8E9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193985" y="1951013"/>
            <a:ext cx="1127760" cy="1035050"/>
          </a:xfrm>
          <a:custGeom>
            <a:avLst/>
            <a:gdLst/>
            <a:ahLst/>
            <a:cxnLst/>
            <a:rect l="l" t="t" r="r" b="b"/>
            <a:pathLst>
              <a:path w="1127759" h="1035050">
                <a:moveTo>
                  <a:pt x="0" y="0"/>
                </a:moveTo>
                <a:lnTo>
                  <a:pt x="1127472" y="1034530"/>
                </a:lnTo>
              </a:path>
            </a:pathLst>
          </a:custGeom>
          <a:ln w="19049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290658" y="2952818"/>
            <a:ext cx="104024" cy="1006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526284" y="3160928"/>
            <a:ext cx="1244600" cy="852169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85"/>
              </a:spcBef>
            </a:pP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hypothetical  optimal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w  vector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678684" y="1927367"/>
            <a:ext cx="12579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zig zag</a:t>
            </a:r>
            <a:r>
              <a:rPr sz="1800" spc="-10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path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203510" y="739592"/>
            <a:ext cx="1362710" cy="86741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220345" marR="373380">
              <a:lnSpc>
                <a:spcPts val="1650"/>
              </a:lnSpc>
              <a:spcBef>
                <a:spcPts val="180"/>
              </a:spcBef>
            </a:pPr>
            <a:r>
              <a:rPr sz="1400" spc="-5" dirty="0">
                <a:solidFill>
                  <a:srgbClr val="38751C"/>
                </a:solidFill>
                <a:latin typeface="Arial"/>
                <a:cs typeface="Arial"/>
              </a:rPr>
              <a:t>allowed  gradient  update  directions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870963" y="1966033"/>
            <a:ext cx="1313815" cy="1365885"/>
          </a:xfrm>
          <a:prstGeom prst="rect">
            <a:avLst/>
          </a:prstGeom>
          <a:solidFill>
            <a:srgbClr val="D8E9D3"/>
          </a:solidFill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1350">
              <a:latin typeface="Times New Roman"/>
              <a:cs typeface="Times New Roman"/>
            </a:endParaRPr>
          </a:p>
          <a:p>
            <a:pPr marL="149225" marR="395605">
              <a:lnSpc>
                <a:spcPts val="1650"/>
              </a:lnSpc>
            </a:pPr>
            <a:r>
              <a:rPr sz="1400" spc="-5" dirty="0">
                <a:solidFill>
                  <a:srgbClr val="38751C"/>
                </a:solidFill>
                <a:latin typeface="Arial"/>
                <a:cs typeface="Arial"/>
              </a:rPr>
              <a:t>allowed  gradient  update  directions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46910" y="1817586"/>
            <a:ext cx="25400" cy="340360"/>
          </a:xfrm>
          <a:custGeom>
            <a:avLst/>
            <a:gdLst/>
            <a:ahLst/>
            <a:cxnLst/>
            <a:rect l="l" t="t" r="r" b="b"/>
            <a:pathLst>
              <a:path w="25400" h="340360">
                <a:moveTo>
                  <a:pt x="24949" y="0"/>
                </a:moveTo>
                <a:lnTo>
                  <a:pt x="0" y="339906"/>
                </a:lnTo>
              </a:path>
            </a:pathLst>
          </a:custGeom>
          <a:ln w="190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306010" y="2145665"/>
            <a:ext cx="81824" cy="1075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338335" y="2239733"/>
            <a:ext cx="324485" cy="32384"/>
          </a:xfrm>
          <a:custGeom>
            <a:avLst/>
            <a:gdLst/>
            <a:ahLst/>
            <a:cxnLst/>
            <a:rect l="l" t="t" r="r" b="b"/>
            <a:pathLst>
              <a:path w="324484" h="32385">
                <a:moveTo>
                  <a:pt x="0" y="31757"/>
                </a:moveTo>
                <a:lnTo>
                  <a:pt x="324249" y="0"/>
                </a:lnTo>
              </a:path>
            </a:pathLst>
          </a:custGeom>
          <a:ln w="190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649984" y="2198893"/>
            <a:ext cx="108149" cy="8167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717009" y="2232578"/>
            <a:ext cx="29845" cy="269875"/>
          </a:xfrm>
          <a:custGeom>
            <a:avLst/>
            <a:gdLst/>
            <a:ahLst/>
            <a:cxnLst/>
            <a:rect l="l" t="t" r="r" b="b"/>
            <a:pathLst>
              <a:path w="29845" h="269875">
                <a:moveTo>
                  <a:pt x="29774" y="0"/>
                </a:moveTo>
                <a:lnTo>
                  <a:pt x="0" y="269791"/>
                </a:lnTo>
              </a:path>
            </a:pathLst>
          </a:custGeom>
          <a:ln w="190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676209" y="2489392"/>
            <a:ext cx="81624" cy="10842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390008" y="2837394"/>
            <a:ext cx="169574" cy="23412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725184" y="2553244"/>
            <a:ext cx="324485" cy="32384"/>
          </a:xfrm>
          <a:custGeom>
            <a:avLst/>
            <a:gdLst/>
            <a:ahLst/>
            <a:cxnLst/>
            <a:rect l="l" t="t" r="r" b="b"/>
            <a:pathLst>
              <a:path w="324484" h="32385">
                <a:moveTo>
                  <a:pt x="0" y="31774"/>
                </a:moveTo>
                <a:lnTo>
                  <a:pt x="324249" y="0"/>
                </a:lnTo>
              </a:path>
            </a:pathLst>
          </a:custGeom>
          <a:ln w="190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036833" y="2512419"/>
            <a:ext cx="108149" cy="8167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098008" y="2537369"/>
            <a:ext cx="29845" cy="269875"/>
          </a:xfrm>
          <a:custGeom>
            <a:avLst/>
            <a:gdLst/>
            <a:ahLst/>
            <a:cxnLst/>
            <a:rect l="l" t="t" r="r" b="b"/>
            <a:pathLst>
              <a:path w="29845" h="269875">
                <a:moveTo>
                  <a:pt x="29774" y="0"/>
                </a:moveTo>
                <a:lnTo>
                  <a:pt x="0" y="269799"/>
                </a:lnTo>
              </a:path>
            </a:pathLst>
          </a:custGeom>
          <a:ln w="190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057208" y="2794194"/>
            <a:ext cx="81624" cy="10842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106183" y="2858044"/>
            <a:ext cx="324485" cy="32384"/>
          </a:xfrm>
          <a:custGeom>
            <a:avLst/>
            <a:gdLst/>
            <a:ahLst/>
            <a:cxnLst/>
            <a:rect l="l" t="t" r="r" b="b"/>
            <a:pathLst>
              <a:path w="324484" h="32385">
                <a:moveTo>
                  <a:pt x="0" y="31774"/>
                </a:moveTo>
                <a:lnTo>
                  <a:pt x="324249" y="0"/>
                </a:lnTo>
              </a:path>
            </a:pathLst>
          </a:custGeom>
          <a:ln w="190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417832" y="2817219"/>
            <a:ext cx="108149" cy="8167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157924" y="4717593"/>
            <a:ext cx="8875395" cy="283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65"/>
              </a:lnSpc>
              <a:tabLst>
                <a:tab pos="5253355" algn="l"/>
                <a:tab pos="7310755" algn="l"/>
              </a:tabLst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Fei-Fei Li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&amp; Justin Johnson &amp;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Serena Yeung	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Lecture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6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-	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April 19,</a:t>
            </a:r>
            <a:r>
              <a:rPr sz="3000" spc="-142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2018</a:t>
            </a:r>
            <a:endParaRPr sz="3000" baseline="-4166">
              <a:latin typeface="Arial"/>
              <a:cs typeface="Arial"/>
            </a:endParaRPr>
          </a:p>
        </p:txBody>
      </p:sp>
      <p:sp>
        <p:nvSpPr>
          <p:cNvPr id="29" name="object 2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80"/>
              </a:lnSpc>
            </a:pPr>
            <a:r>
              <a:rPr sz="3000" spc="-7" baseline="1388" dirty="0"/>
              <a:t>Lecture </a:t>
            </a:r>
            <a:r>
              <a:rPr sz="3000" baseline="1388" dirty="0"/>
              <a:t>6 -</a:t>
            </a:r>
            <a:r>
              <a:rPr sz="3000" spc="-277" baseline="1388" dirty="0"/>
              <a:t> </a:t>
            </a:r>
            <a:fld id="{81D60167-4931-47E6-BA6A-407CBD079E47}" type="slidenum">
              <a:rPr sz="2000" dirty="0"/>
              <a:t>20</a:t>
            </a:fld>
            <a:endParaRPr sz="2000"/>
          </a:p>
        </p:txBody>
      </p:sp>
      <p:sp>
        <p:nvSpPr>
          <p:cNvPr id="31" name="object 3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fld id="{5992AFCE-D6F8-4E6C-A519-C658CA81F734}" type="datetime1">
              <a:rPr lang="en-US" spc="-5" smtClean="0"/>
              <a:t>2/27/2020</a:t>
            </a:fld>
            <a:endParaRPr spc="-5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3574" y="148334"/>
            <a:ext cx="3424554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0" spc="-10" dirty="0">
                <a:latin typeface="Arial"/>
                <a:cs typeface="Arial"/>
              </a:rPr>
              <a:t>Activation</a:t>
            </a:r>
            <a:r>
              <a:rPr sz="3000" b="0" spc="-90" dirty="0">
                <a:latin typeface="Arial"/>
                <a:cs typeface="Arial"/>
              </a:rPr>
              <a:t> </a:t>
            </a:r>
            <a:r>
              <a:rPr sz="3000" b="0" spc="-5" dirty="0">
                <a:latin typeface="Arial"/>
                <a:cs typeface="Arial"/>
              </a:rPr>
              <a:t>Functions</a:t>
            </a:r>
            <a:endParaRPr sz="3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81598" y="3198628"/>
            <a:ext cx="12255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Arial"/>
                <a:cs typeface="Arial"/>
              </a:rPr>
              <a:t>Sigmoid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33015" y="156324"/>
            <a:ext cx="2673069" cy="4526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41495" indent="-313690">
              <a:lnSpc>
                <a:spcPct val="100000"/>
              </a:lnSpc>
              <a:spcBef>
                <a:spcPts val="100"/>
              </a:spcBef>
              <a:buChar char="-"/>
              <a:tabLst>
                <a:tab pos="4341495" algn="l"/>
                <a:tab pos="4342130" algn="l"/>
              </a:tabLst>
            </a:pPr>
            <a:r>
              <a:rPr spc="-5" dirty="0"/>
              <a:t>Squashes numbers to </a:t>
            </a:r>
            <a:r>
              <a:rPr dirty="0"/>
              <a:t>range</a:t>
            </a:r>
            <a:r>
              <a:rPr spc="-85" dirty="0"/>
              <a:t> </a:t>
            </a:r>
            <a:r>
              <a:rPr spc="-5" dirty="0"/>
              <a:t>[0,1]</a:t>
            </a:r>
          </a:p>
          <a:p>
            <a:pPr marL="4341495" marR="5080" indent="-313690">
              <a:lnSpc>
                <a:spcPct val="100000"/>
              </a:lnSpc>
              <a:buChar char="-"/>
              <a:tabLst>
                <a:tab pos="4341495" algn="l"/>
                <a:tab pos="4342130" algn="l"/>
              </a:tabLst>
            </a:pPr>
            <a:r>
              <a:rPr spc="-5" dirty="0"/>
              <a:t>Historically popular </a:t>
            </a:r>
            <a:r>
              <a:rPr dirty="0"/>
              <a:t>since </a:t>
            </a:r>
            <a:r>
              <a:rPr spc="-5" dirty="0"/>
              <a:t>they  have nice interpretation as </a:t>
            </a:r>
            <a:r>
              <a:rPr dirty="0"/>
              <a:t>a  saturating “firing rate” </a:t>
            </a:r>
            <a:r>
              <a:rPr spc="-5" dirty="0"/>
              <a:t>of </a:t>
            </a:r>
            <a:r>
              <a:rPr dirty="0"/>
              <a:t>a</a:t>
            </a:r>
            <a:r>
              <a:rPr spc="-114" dirty="0"/>
              <a:t> </a:t>
            </a:r>
            <a:r>
              <a:rPr spc="-5" dirty="0"/>
              <a:t>neuron</a:t>
            </a:r>
          </a:p>
          <a:p>
            <a:pPr marL="3871595"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3884295">
              <a:lnSpc>
                <a:spcPct val="100000"/>
              </a:lnSpc>
            </a:pPr>
            <a:r>
              <a:rPr dirty="0"/>
              <a:t>3</a:t>
            </a:r>
            <a:r>
              <a:rPr spc="-10" dirty="0"/>
              <a:t> </a:t>
            </a:r>
            <a:r>
              <a:rPr spc="-5" dirty="0"/>
              <a:t>problems: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598487" y="2914710"/>
            <a:ext cx="4106545" cy="1549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2755" marR="602615" indent="-440055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452755" algn="l"/>
                <a:tab pos="453390" algn="l"/>
              </a:tabLst>
            </a:pPr>
            <a:r>
              <a:rPr sz="2000" spc="-5" dirty="0">
                <a:solidFill>
                  <a:srgbClr val="FF0000"/>
                </a:solidFill>
                <a:latin typeface="Arial"/>
                <a:cs typeface="Arial"/>
              </a:rPr>
              <a:t>Saturated neurons 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“kill”</a:t>
            </a:r>
            <a:r>
              <a:rPr sz="2000" spc="-10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Arial"/>
                <a:cs typeface="Arial"/>
              </a:rPr>
              <a:t>the  gradients</a:t>
            </a:r>
            <a:endParaRPr sz="2000">
              <a:latin typeface="Arial"/>
              <a:cs typeface="Arial"/>
            </a:endParaRPr>
          </a:p>
          <a:p>
            <a:pPr marL="452755" marR="967105" indent="-440055">
              <a:lnSpc>
                <a:spcPct val="100000"/>
              </a:lnSpc>
              <a:buAutoNum type="arabicPeriod"/>
              <a:tabLst>
                <a:tab pos="452755" algn="l"/>
                <a:tab pos="453390" algn="l"/>
              </a:tabLst>
            </a:pPr>
            <a:r>
              <a:rPr sz="2000" spc="-5" dirty="0">
                <a:solidFill>
                  <a:srgbClr val="FF0000"/>
                </a:solidFill>
                <a:latin typeface="Arial"/>
                <a:cs typeface="Arial"/>
              </a:rPr>
              <a:t>Sigmoid outputs are</a:t>
            </a:r>
            <a:r>
              <a:rPr sz="2000" spc="-9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Arial"/>
                <a:cs typeface="Arial"/>
              </a:rPr>
              <a:t>not  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zero-centered</a:t>
            </a:r>
            <a:endParaRPr sz="2000">
              <a:latin typeface="Arial"/>
              <a:cs typeface="Arial"/>
            </a:endParaRPr>
          </a:p>
          <a:p>
            <a:pPr marL="452755" indent="-440055">
              <a:lnSpc>
                <a:spcPct val="100000"/>
              </a:lnSpc>
              <a:buAutoNum type="arabicPeriod"/>
              <a:tabLst>
                <a:tab pos="452755" algn="l"/>
                <a:tab pos="453390" algn="l"/>
              </a:tabLst>
            </a:pPr>
            <a:r>
              <a:rPr sz="2000" spc="-5" dirty="0">
                <a:solidFill>
                  <a:srgbClr val="FF0000"/>
                </a:solidFill>
                <a:latin typeface="Arial"/>
                <a:cs typeface="Arial"/>
              </a:rPr>
              <a:t>exp() is 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a </a:t>
            </a:r>
            <a:r>
              <a:rPr sz="2000" spc="-5" dirty="0">
                <a:solidFill>
                  <a:srgbClr val="FF0000"/>
                </a:solidFill>
                <a:latin typeface="Arial"/>
                <a:cs typeface="Arial"/>
              </a:rPr>
              <a:t>bit 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compute</a:t>
            </a:r>
            <a:r>
              <a:rPr sz="2000" spc="-9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Arial"/>
                <a:cs typeface="Arial"/>
              </a:rPr>
              <a:t>expensive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006360" y="1136613"/>
            <a:ext cx="2386928" cy="18233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57924" y="4717593"/>
            <a:ext cx="8875395" cy="283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65"/>
              </a:lnSpc>
              <a:tabLst>
                <a:tab pos="5253355" algn="l"/>
                <a:tab pos="7310755" algn="l"/>
              </a:tabLst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Fei-Fei Li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&amp; Justin Johnson &amp;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Serena Yeung	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Lecture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6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-	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April 19,</a:t>
            </a:r>
            <a:r>
              <a:rPr sz="3000" spc="-142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2018</a:t>
            </a:r>
            <a:endParaRPr sz="3000" baseline="-4166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80"/>
              </a:lnSpc>
            </a:pPr>
            <a:r>
              <a:rPr sz="3000" spc="-7" baseline="1388" dirty="0"/>
              <a:t>Lecture </a:t>
            </a:r>
            <a:r>
              <a:rPr sz="3000" baseline="1388" dirty="0"/>
              <a:t>6 -</a:t>
            </a:r>
            <a:r>
              <a:rPr sz="3000" spc="-277" baseline="1388" dirty="0"/>
              <a:t> </a:t>
            </a:r>
            <a:fld id="{81D60167-4931-47E6-BA6A-407CBD079E47}" type="slidenum">
              <a:rPr sz="2000" dirty="0"/>
              <a:t>21</a:t>
            </a:fld>
            <a:endParaRPr sz="2000"/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fld id="{F6E4CC4D-BC71-418E-B2D5-24D3DF2FE4E1}" type="datetime1">
              <a:rPr lang="en-US" spc="-5" smtClean="0"/>
              <a:t>2/27/2020</a:t>
            </a:fld>
            <a:endParaRPr spc="-5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3574" y="148334"/>
            <a:ext cx="3424554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0" spc="-10" dirty="0">
                <a:latin typeface="Arial"/>
                <a:cs typeface="Arial"/>
              </a:rPr>
              <a:t>Activation</a:t>
            </a:r>
            <a:r>
              <a:rPr sz="3000" b="0" spc="-90" dirty="0">
                <a:latin typeface="Arial"/>
                <a:cs typeface="Arial"/>
              </a:rPr>
              <a:t> </a:t>
            </a:r>
            <a:r>
              <a:rPr sz="3000" b="0" spc="-5" dirty="0">
                <a:latin typeface="Arial"/>
                <a:cs typeface="Arial"/>
              </a:rPr>
              <a:t>Functions</a:t>
            </a:r>
            <a:endParaRPr sz="3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81598" y="3198628"/>
            <a:ext cx="10414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Arial"/>
                <a:cs typeface="Arial"/>
              </a:rPr>
              <a:t>tanh(x)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218689" y="1492240"/>
            <a:ext cx="434594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5755" indent="-313055">
              <a:lnSpc>
                <a:spcPct val="100000"/>
              </a:lnSpc>
              <a:spcBef>
                <a:spcPts val="100"/>
              </a:spcBef>
              <a:buChar char="-"/>
              <a:tabLst>
                <a:tab pos="325755" algn="l"/>
                <a:tab pos="326390" algn="l"/>
              </a:tabLst>
            </a:pPr>
            <a:r>
              <a:rPr sz="2000" spc="-5" dirty="0">
                <a:latin typeface="Arial"/>
                <a:cs typeface="Arial"/>
              </a:rPr>
              <a:t>Squashes numbers to </a:t>
            </a:r>
            <a:r>
              <a:rPr sz="2000" dirty="0">
                <a:latin typeface="Arial"/>
                <a:cs typeface="Arial"/>
              </a:rPr>
              <a:t>range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[-1,1]</a:t>
            </a:r>
            <a:endParaRPr sz="2000">
              <a:latin typeface="Arial"/>
              <a:cs typeface="Arial"/>
            </a:endParaRPr>
          </a:p>
          <a:p>
            <a:pPr marL="325755" indent="-313055">
              <a:lnSpc>
                <a:spcPct val="100000"/>
              </a:lnSpc>
              <a:buChar char="-"/>
              <a:tabLst>
                <a:tab pos="325755" algn="l"/>
                <a:tab pos="326390" algn="l"/>
              </a:tabLst>
            </a:pPr>
            <a:r>
              <a:rPr sz="2000" dirty="0">
                <a:solidFill>
                  <a:srgbClr val="38751C"/>
                </a:solidFill>
                <a:latin typeface="Arial"/>
                <a:cs typeface="Arial"/>
              </a:rPr>
              <a:t>zero centered</a:t>
            </a:r>
            <a:r>
              <a:rPr sz="2000" spc="-20" dirty="0">
                <a:solidFill>
                  <a:srgbClr val="38751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8751C"/>
                </a:solidFill>
                <a:latin typeface="Arial"/>
                <a:cs typeface="Arial"/>
              </a:rPr>
              <a:t>(nice)</a:t>
            </a:r>
            <a:endParaRPr sz="2000">
              <a:latin typeface="Arial"/>
              <a:cs typeface="Arial"/>
            </a:endParaRPr>
          </a:p>
          <a:p>
            <a:pPr marL="325755" indent="-313055">
              <a:lnSpc>
                <a:spcPct val="100000"/>
              </a:lnSpc>
              <a:buChar char="-"/>
              <a:tabLst>
                <a:tab pos="325755" algn="l"/>
                <a:tab pos="326390" algn="l"/>
              </a:tabLst>
            </a:pP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still kills </a:t>
            </a:r>
            <a:r>
              <a:rPr sz="2000" spc="-5" dirty="0">
                <a:solidFill>
                  <a:srgbClr val="FF0000"/>
                </a:solidFill>
                <a:latin typeface="Arial"/>
                <a:cs typeface="Arial"/>
              </a:rPr>
              <a:t>gradients when 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saturated</a:t>
            </a:r>
            <a:r>
              <a:rPr sz="2000" spc="-10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Arial"/>
                <a:cs typeface="Arial"/>
              </a:rPr>
              <a:t>:(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81109" y="4204905"/>
            <a:ext cx="20173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[LeCun et al.,</a:t>
            </a:r>
            <a:r>
              <a:rPr sz="1800" spc="-8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1991]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65951" y="1108576"/>
            <a:ext cx="2369034" cy="18049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57924" y="4717593"/>
            <a:ext cx="8875395" cy="283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65"/>
              </a:lnSpc>
              <a:tabLst>
                <a:tab pos="5253355" algn="l"/>
                <a:tab pos="7310755" algn="l"/>
              </a:tabLst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Fei-Fei Li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&amp; Justin Johnson &amp;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Serena Yeung	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Lecture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6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-	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April 19,</a:t>
            </a:r>
            <a:r>
              <a:rPr sz="3000" spc="-142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2018</a:t>
            </a:r>
            <a:endParaRPr sz="3000" baseline="-4166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80"/>
              </a:lnSpc>
            </a:pPr>
            <a:r>
              <a:rPr sz="3000" spc="-7" baseline="1388" dirty="0"/>
              <a:t>Lecture </a:t>
            </a:r>
            <a:r>
              <a:rPr sz="3000" baseline="1388" dirty="0"/>
              <a:t>6 -</a:t>
            </a:r>
            <a:r>
              <a:rPr sz="3000" spc="-277" baseline="1388" dirty="0"/>
              <a:t> </a:t>
            </a:r>
            <a:fld id="{81D60167-4931-47E6-BA6A-407CBD079E47}" type="slidenum">
              <a:rPr sz="2000" dirty="0"/>
              <a:t>22</a:t>
            </a:fld>
            <a:endParaRPr sz="2000"/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fld id="{8804CF55-4BDE-40F1-9510-C703CDD017A5}" type="datetime1">
              <a:rPr lang="en-US" spc="-5" smtClean="0"/>
              <a:t>2/27/2020</a:t>
            </a:fld>
            <a:endParaRPr spc="-5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3574" y="148334"/>
            <a:ext cx="3424554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10" dirty="0">
                <a:latin typeface="Arial"/>
                <a:cs typeface="Arial"/>
              </a:rPr>
              <a:t>Activation</a:t>
            </a:r>
            <a:r>
              <a:rPr sz="3000" spc="-90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Functions</a:t>
            </a:r>
            <a:endParaRPr sz="3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5295">
              <a:lnSpc>
                <a:spcPct val="100000"/>
              </a:lnSpc>
              <a:spcBef>
                <a:spcPts val="100"/>
              </a:spcBef>
              <a:tabLst>
                <a:tab pos="3324860" algn="l"/>
              </a:tabLst>
            </a:pPr>
            <a:r>
              <a:rPr b="0" dirty="0">
                <a:latin typeface="Arial"/>
                <a:cs typeface="Arial"/>
              </a:rPr>
              <a:t>-	</a:t>
            </a:r>
            <a:r>
              <a:rPr b="0" spc="-5" dirty="0">
                <a:latin typeface="Arial"/>
                <a:cs typeface="Arial"/>
              </a:rPr>
              <a:t>Computes </a:t>
            </a:r>
            <a:r>
              <a:rPr dirty="0"/>
              <a:t>f(x) =</a:t>
            </a:r>
            <a:r>
              <a:rPr spc="-95" dirty="0"/>
              <a:t> </a:t>
            </a:r>
            <a:r>
              <a:rPr spc="-5" dirty="0"/>
              <a:t>max(0,x)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69648" y="785747"/>
            <a:ext cx="8653780" cy="36137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93210" indent="-321945">
              <a:lnSpc>
                <a:spcPts val="2630"/>
              </a:lnSpc>
              <a:spcBef>
                <a:spcPts val="100"/>
              </a:spcBef>
              <a:buChar char="-"/>
              <a:tabLst>
                <a:tab pos="4093210" algn="l"/>
                <a:tab pos="4093845" algn="l"/>
              </a:tabLst>
            </a:pPr>
            <a:r>
              <a:rPr sz="2200" spc="-5" dirty="0">
                <a:solidFill>
                  <a:srgbClr val="38751C"/>
                </a:solidFill>
                <a:latin typeface="Arial"/>
                <a:cs typeface="Arial"/>
              </a:rPr>
              <a:t>Does not </a:t>
            </a:r>
            <a:r>
              <a:rPr sz="2200" dirty="0">
                <a:solidFill>
                  <a:srgbClr val="38751C"/>
                </a:solidFill>
                <a:latin typeface="Arial"/>
                <a:cs typeface="Arial"/>
              </a:rPr>
              <a:t>saturate (in</a:t>
            </a:r>
            <a:r>
              <a:rPr sz="2200" spc="-35" dirty="0">
                <a:solidFill>
                  <a:srgbClr val="38751C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38751C"/>
                </a:solidFill>
                <a:latin typeface="Arial"/>
                <a:cs typeface="Arial"/>
              </a:rPr>
              <a:t>+region)</a:t>
            </a:r>
            <a:endParaRPr sz="2200">
              <a:latin typeface="Arial"/>
              <a:cs typeface="Arial"/>
            </a:endParaRPr>
          </a:p>
          <a:p>
            <a:pPr marL="4093210" indent="-321945">
              <a:lnSpc>
                <a:spcPts val="2625"/>
              </a:lnSpc>
              <a:buChar char="-"/>
              <a:tabLst>
                <a:tab pos="4093210" algn="l"/>
                <a:tab pos="4093845" algn="l"/>
              </a:tabLst>
            </a:pPr>
            <a:r>
              <a:rPr sz="2200" spc="-5" dirty="0">
                <a:solidFill>
                  <a:srgbClr val="38751C"/>
                </a:solidFill>
                <a:latin typeface="Arial"/>
                <a:cs typeface="Arial"/>
              </a:rPr>
              <a:t>Very </a:t>
            </a:r>
            <a:r>
              <a:rPr sz="2200" dirty="0">
                <a:solidFill>
                  <a:srgbClr val="38751C"/>
                </a:solidFill>
                <a:latin typeface="Arial"/>
                <a:cs typeface="Arial"/>
              </a:rPr>
              <a:t>computationally</a:t>
            </a:r>
            <a:r>
              <a:rPr sz="2200" spc="-25" dirty="0">
                <a:solidFill>
                  <a:srgbClr val="38751C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38751C"/>
                </a:solidFill>
                <a:latin typeface="Arial"/>
                <a:cs typeface="Arial"/>
              </a:rPr>
              <a:t>efficient</a:t>
            </a:r>
            <a:endParaRPr sz="2200">
              <a:latin typeface="Arial"/>
              <a:cs typeface="Arial"/>
            </a:endParaRPr>
          </a:p>
          <a:p>
            <a:pPr marL="4093210" marR="516255" indent="-321945">
              <a:lnSpc>
                <a:spcPts val="2620"/>
              </a:lnSpc>
              <a:spcBef>
                <a:spcPts val="95"/>
              </a:spcBef>
              <a:buChar char="-"/>
              <a:tabLst>
                <a:tab pos="4093210" algn="l"/>
                <a:tab pos="4093845" algn="l"/>
              </a:tabLst>
            </a:pPr>
            <a:r>
              <a:rPr sz="2200" spc="-5" dirty="0">
                <a:solidFill>
                  <a:srgbClr val="38751C"/>
                </a:solidFill>
                <a:latin typeface="Arial"/>
                <a:cs typeface="Arial"/>
              </a:rPr>
              <a:t>Converges </a:t>
            </a:r>
            <a:r>
              <a:rPr sz="2200" dirty="0">
                <a:solidFill>
                  <a:srgbClr val="38751C"/>
                </a:solidFill>
                <a:latin typeface="Arial"/>
                <a:cs typeface="Arial"/>
              </a:rPr>
              <a:t>much </a:t>
            </a:r>
            <a:r>
              <a:rPr sz="2200" spc="-5" dirty="0">
                <a:solidFill>
                  <a:srgbClr val="38751C"/>
                </a:solidFill>
                <a:latin typeface="Arial"/>
                <a:cs typeface="Arial"/>
              </a:rPr>
              <a:t>faster than  </a:t>
            </a:r>
            <a:r>
              <a:rPr sz="2200" dirty="0">
                <a:solidFill>
                  <a:srgbClr val="38751C"/>
                </a:solidFill>
                <a:latin typeface="Arial"/>
                <a:cs typeface="Arial"/>
              </a:rPr>
              <a:t>sigmoid/tanh </a:t>
            </a:r>
            <a:r>
              <a:rPr sz="2200" spc="-5" dirty="0">
                <a:solidFill>
                  <a:srgbClr val="38751C"/>
                </a:solidFill>
                <a:latin typeface="Arial"/>
                <a:cs typeface="Arial"/>
              </a:rPr>
              <a:t>in practice </a:t>
            </a:r>
            <a:r>
              <a:rPr sz="2200" dirty="0">
                <a:solidFill>
                  <a:srgbClr val="38751C"/>
                </a:solidFill>
                <a:latin typeface="Arial"/>
                <a:cs typeface="Arial"/>
              </a:rPr>
              <a:t>(e.g.</a:t>
            </a:r>
            <a:r>
              <a:rPr sz="2200" spc="-100" dirty="0">
                <a:solidFill>
                  <a:srgbClr val="38751C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38751C"/>
                </a:solidFill>
                <a:latin typeface="Arial"/>
                <a:cs typeface="Arial"/>
              </a:rPr>
              <a:t>6x)</a:t>
            </a:r>
            <a:endParaRPr sz="2200">
              <a:latin typeface="Arial"/>
              <a:cs typeface="Arial"/>
            </a:endParaRPr>
          </a:p>
          <a:p>
            <a:pPr marL="4093210" marR="241935" indent="-321945">
              <a:lnSpc>
                <a:spcPts val="2620"/>
              </a:lnSpc>
              <a:spcBef>
                <a:spcPts val="10"/>
              </a:spcBef>
              <a:buChar char="-"/>
              <a:tabLst>
                <a:tab pos="4093210" algn="l"/>
                <a:tab pos="4093845" algn="l"/>
              </a:tabLst>
            </a:pPr>
            <a:r>
              <a:rPr sz="2200" spc="-5" dirty="0">
                <a:solidFill>
                  <a:srgbClr val="38751C"/>
                </a:solidFill>
                <a:latin typeface="Arial"/>
                <a:cs typeface="Arial"/>
              </a:rPr>
              <a:t>Actually </a:t>
            </a:r>
            <a:r>
              <a:rPr sz="2200" dirty="0">
                <a:solidFill>
                  <a:srgbClr val="38751C"/>
                </a:solidFill>
                <a:latin typeface="Arial"/>
                <a:cs typeface="Arial"/>
              </a:rPr>
              <a:t>more </a:t>
            </a:r>
            <a:r>
              <a:rPr sz="2200" spc="-5" dirty="0">
                <a:solidFill>
                  <a:srgbClr val="38751C"/>
                </a:solidFill>
                <a:latin typeface="Arial"/>
                <a:cs typeface="Arial"/>
              </a:rPr>
              <a:t>biologically plausible  than</a:t>
            </a:r>
            <a:r>
              <a:rPr sz="2200" spc="-15" dirty="0">
                <a:solidFill>
                  <a:srgbClr val="38751C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38751C"/>
                </a:solidFill>
                <a:latin typeface="Arial"/>
                <a:cs typeface="Arial"/>
              </a:rPr>
              <a:t>sigmoid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450">
              <a:latin typeface="Times New Roman"/>
              <a:cs typeface="Times New Roman"/>
            </a:endParaRPr>
          </a:p>
          <a:p>
            <a:pPr marL="12700">
              <a:lnSpc>
                <a:spcPts val="2865"/>
              </a:lnSpc>
            </a:pPr>
            <a:r>
              <a:rPr sz="2400" b="1" spc="-5" dirty="0">
                <a:latin typeface="Arial"/>
                <a:cs typeface="Arial"/>
              </a:rPr>
              <a:t>ReLU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865"/>
              </a:lnSpc>
            </a:pPr>
            <a:r>
              <a:rPr sz="2400" dirty="0">
                <a:latin typeface="Arial"/>
                <a:cs typeface="Arial"/>
              </a:rPr>
              <a:t>(Rectified </a:t>
            </a:r>
            <a:r>
              <a:rPr sz="2400" spc="-5" dirty="0">
                <a:latin typeface="Arial"/>
                <a:cs typeface="Arial"/>
              </a:rPr>
              <a:t>Linear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Unit)</a:t>
            </a:r>
            <a:endParaRPr sz="24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1650"/>
              </a:spcBef>
            </a:pP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[Krizhevsky et al.,</a:t>
            </a:r>
            <a:r>
              <a:rPr sz="1800" spc="-9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2012]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10330" y="1045717"/>
            <a:ext cx="2215334" cy="18249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57924" y="4717593"/>
            <a:ext cx="8875395" cy="283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65"/>
              </a:lnSpc>
              <a:tabLst>
                <a:tab pos="5253355" algn="l"/>
                <a:tab pos="7310755" algn="l"/>
              </a:tabLst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Fei-Fei Li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&amp; Justin Johnson &amp;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Serena Yeung	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Lecture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6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-	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April 19,</a:t>
            </a:r>
            <a:r>
              <a:rPr sz="3000" spc="-142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2018</a:t>
            </a:r>
            <a:endParaRPr sz="3000" baseline="-4166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80"/>
              </a:lnSpc>
            </a:pPr>
            <a:r>
              <a:rPr sz="3000" spc="-7" baseline="1388" dirty="0"/>
              <a:t>Lecture </a:t>
            </a:r>
            <a:r>
              <a:rPr sz="3000" baseline="1388" dirty="0"/>
              <a:t>6 -</a:t>
            </a:r>
            <a:r>
              <a:rPr sz="3000" spc="-277" baseline="1388" dirty="0"/>
              <a:t> </a:t>
            </a:r>
            <a:fld id="{81D60167-4931-47E6-BA6A-407CBD079E47}" type="slidenum">
              <a:rPr sz="2000" dirty="0"/>
              <a:t>23</a:t>
            </a:fld>
            <a:endParaRPr sz="2000"/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fld id="{F125E06C-AB02-44FA-B953-8F8472E2183C}" type="datetime1">
              <a:rPr lang="en-US" spc="-5" smtClean="0"/>
              <a:t>2/27/2020</a:t>
            </a:fld>
            <a:endParaRPr spc="-5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3574" y="148334"/>
            <a:ext cx="3424554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10" dirty="0">
                <a:latin typeface="Arial"/>
                <a:cs typeface="Arial"/>
              </a:rPr>
              <a:t>Activation</a:t>
            </a:r>
            <a:r>
              <a:rPr sz="3000" spc="-90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Functions</a:t>
            </a:r>
            <a:endParaRPr sz="3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69648" y="3162204"/>
            <a:ext cx="2971800" cy="7531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65"/>
              </a:lnSpc>
              <a:spcBef>
                <a:spcPts val="100"/>
              </a:spcBef>
            </a:pPr>
            <a:r>
              <a:rPr sz="2400" b="1" spc="-5" dirty="0">
                <a:latin typeface="Arial"/>
                <a:cs typeface="Arial"/>
              </a:rPr>
              <a:t>ReLU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865"/>
              </a:lnSpc>
            </a:pPr>
            <a:r>
              <a:rPr sz="2400" dirty="0">
                <a:latin typeface="Arial"/>
                <a:cs typeface="Arial"/>
              </a:rPr>
              <a:t>(Rectified </a:t>
            </a:r>
            <a:r>
              <a:rPr sz="2400" spc="-5" dirty="0">
                <a:latin typeface="Arial"/>
                <a:cs typeface="Arial"/>
              </a:rPr>
              <a:t>Linear</a:t>
            </a:r>
            <a:r>
              <a:rPr sz="2400" spc="-1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Unit)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5295">
              <a:lnSpc>
                <a:spcPct val="100000"/>
              </a:lnSpc>
              <a:spcBef>
                <a:spcPts val="100"/>
              </a:spcBef>
              <a:tabLst>
                <a:tab pos="3324860" algn="l"/>
              </a:tabLst>
            </a:pPr>
            <a:r>
              <a:rPr b="0" dirty="0">
                <a:latin typeface="Arial"/>
                <a:cs typeface="Arial"/>
              </a:rPr>
              <a:t>-	</a:t>
            </a:r>
            <a:r>
              <a:rPr b="0" spc="-5" dirty="0">
                <a:latin typeface="Arial"/>
                <a:cs typeface="Arial"/>
              </a:rPr>
              <a:t>Computes </a:t>
            </a:r>
            <a:r>
              <a:rPr dirty="0"/>
              <a:t>f(x) =</a:t>
            </a:r>
            <a:r>
              <a:rPr spc="-95" dirty="0"/>
              <a:t> </a:t>
            </a:r>
            <a:r>
              <a:rPr spc="-5" dirty="0"/>
              <a:t>max(0,x)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128737" y="757172"/>
            <a:ext cx="4657725" cy="2722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4010" indent="-321310">
              <a:lnSpc>
                <a:spcPts val="2630"/>
              </a:lnSpc>
              <a:spcBef>
                <a:spcPts val="100"/>
              </a:spcBef>
              <a:buChar char="-"/>
              <a:tabLst>
                <a:tab pos="334010" algn="l"/>
                <a:tab pos="334645" algn="l"/>
              </a:tabLst>
            </a:pPr>
            <a:r>
              <a:rPr sz="2200" spc="-5" dirty="0">
                <a:solidFill>
                  <a:srgbClr val="38751C"/>
                </a:solidFill>
                <a:latin typeface="Arial"/>
                <a:cs typeface="Arial"/>
              </a:rPr>
              <a:t>Does not </a:t>
            </a:r>
            <a:r>
              <a:rPr sz="2200" dirty="0">
                <a:solidFill>
                  <a:srgbClr val="38751C"/>
                </a:solidFill>
                <a:latin typeface="Arial"/>
                <a:cs typeface="Arial"/>
              </a:rPr>
              <a:t>saturate (in</a:t>
            </a:r>
            <a:r>
              <a:rPr sz="2200" spc="-40" dirty="0">
                <a:solidFill>
                  <a:srgbClr val="38751C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38751C"/>
                </a:solidFill>
                <a:latin typeface="Arial"/>
                <a:cs typeface="Arial"/>
              </a:rPr>
              <a:t>+region)</a:t>
            </a:r>
            <a:endParaRPr sz="2200">
              <a:latin typeface="Arial"/>
              <a:cs typeface="Arial"/>
            </a:endParaRPr>
          </a:p>
          <a:p>
            <a:pPr marL="334010" indent="-321310">
              <a:lnSpc>
                <a:spcPts val="2625"/>
              </a:lnSpc>
              <a:buChar char="-"/>
              <a:tabLst>
                <a:tab pos="334010" algn="l"/>
                <a:tab pos="334645" algn="l"/>
              </a:tabLst>
            </a:pPr>
            <a:r>
              <a:rPr sz="2200" spc="-5" dirty="0">
                <a:solidFill>
                  <a:srgbClr val="38751C"/>
                </a:solidFill>
                <a:latin typeface="Arial"/>
                <a:cs typeface="Arial"/>
              </a:rPr>
              <a:t>Very </a:t>
            </a:r>
            <a:r>
              <a:rPr sz="2200" dirty="0">
                <a:solidFill>
                  <a:srgbClr val="38751C"/>
                </a:solidFill>
                <a:latin typeface="Arial"/>
                <a:cs typeface="Arial"/>
              </a:rPr>
              <a:t>computationally</a:t>
            </a:r>
            <a:r>
              <a:rPr sz="2200" spc="-30" dirty="0">
                <a:solidFill>
                  <a:srgbClr val="38751C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38751C"/>
                </a:solidFill>
                <a:latin typeface="Arial"/>
                <a:cs typeface="Arial"/>
              </a:rPr>
              <a:t>efficient</a:t>
            </a:r>
            <a:endParaRPr sz="2200">
              <a:latin typeface="Arial"/>
              <a:cs typeface="Arial"/>
            </a:endParaRPr>
          </a:p>
          <a:p>
            <a:pPr marL="334010" marR="279400" indent="-321310">
              <a:lnSpc>
                <a:spcPts val="2620"/>
              </a:lnSpc>
              <a:spcBef>
                <a:spcPts val="95"/>
              </a:spcBef>
              <a:buChar char="-"/>
              <a:tabLst>
                <a:tab pos="334010" algn="l"/>
                <a:tab pos="334645" algn="l"/>
              </a:tabLst>
            </a:pPr>
            <a:r>
              <a:rPr sz="2200" spc="-5" dirty="0">
                <a:solidFill>
                  <a:srgbClr val="38751C"/>
                </a:solidFill>
                <a:latin typeface="Arial"/>
                <a:cs typeface="Arial"/>
              </a:rPr>
              <a:t>Converges </a:t>
            </a:r>
            <a:r>
              <a:rPr sz="2200" dirty="0">
                <a:solidFill>
                  <a:srgbClr val="38751C"/>
                </a:solidFill>
                <a:latin typeface="Arial"/>
                <a:cs typeface="Arial"/>
              </a:rPr>
              <a:t>much </a:t>
            </a:r>
            <a:r>
              <a:rPr sz="2200" spc="-5" dirty="0">
                <a:solidFill>
                  <a:srgbClr val="38751C"/>
                </a:solidFill>
                <a:latin typeface="Arial"/>
                <a:cs typeface="Arial"/>
              </a:rPr>
              <a:t>faster than  </a:t>
            </a:r>
            <a:r>
              <a:rPr sz="2200" dirty="0">
                <a:solidFill>
                  <a:srgbClr val="38751C"/>
                </a:solidFill>
                <a:latin typeface="Arial"/>
                <a:cs typeface="Arial"/>
              </a:rPr>
              <a:t>sigmoid/tanh </a:t>
            </a:r>
            <a:r>
              <a:rPr sz="2200" spc="-5" dirty="0">
                <a:solidFill>
                  <a:srgbClr val="38751C"/>
                </a:solidFill>
                <a:latin typeface="Arial"/>
                <a:cs typeface="Arial"/>
              </a:rPr>
              <a:t>in practice </a:t>
            </a:r>
            <a:r>
              <a:rPr sz="2200" dirty="0">
                <a:solidFill>
                  <a:srgbClr val="38751C"/>
                </a:solidFill>
                <a:latin typeface="Arial"/>
                <a:cs typeface="Arial"/>
              </a:rPr>
              <a:t>(e.g.</a:t>
            </a:r>
            <a:r>
              <a:rPr sz="2200" spc="-100" dirty="0">
                <a:solidFill>
                  <a:srgbClr val="38751C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38751C"/>
                </a:solidFill>
                <a:latin typeface="Arial"/>
                <a:cs typeface="Arial"/>
              </a:rPr>
              <a:t>6x)</a:t>
            </a:r>
            <a:endParaRPr sz="2200">
              <a:latin typeface="Arial"/>
              <a:cs typeface="Arial"/>
            </a:endParaRPr>
          </a:p>
          <a:p>
            <a:pPr marL="334010" marR="5080" indent="-321310">
              <a:lnSpc>
                <a:spcPts val="2620"/>
              </a:lnSpc>
              <a:spcBef>
                <a:spcPts val="10"/>
              </a:spcBef>
              <a:buChar char="-"/>
              <a:tabLst>
                <a:tab pos="334010" algn="l"/>
                <a:tab pos="334645" algn="l"/>
              </a:tabLst>
            </a:pPr>
            <a:r>
              <a:rPr sz="2200" spc="-5" dirty="0">
                <a:solidFill>
                  <a:srgbClr val="38751C"/>
                </a:solidFill>
                <a:latin typeface="Arial"/>
                <a:cs typeface="Arial"/>
              </a:rPr>
              <a:t>Actually </a:t>
            </a:r>
            <a:r>
              <a:rPr sz="2200" dirty="0">
                <a:solidFill>
                  <a:srgbClr val="38751C"/>
                </a:solidFill>
                <a:latin typeface="Arial"/>
                <a:cs typeface="Arial"/>
              </a:rPr>
              <a:t>more </a:t>
            </a:r>
            <a:r>
              <a:rPr sz="2200" spc="-5" dirty="0">
                <a:solidFill>
                  <a:srgbClr val="38751C"/>
                </a:solidFill>
                <a:latin typeface="Arial"/>
                <a:cs typeface="Arial"/>
              </a:rPr>
              <a:t>biologically plausible  than</a:t>
            </a:r>
            <a:r>
              <a:rPr sz="2200" spc="-15" dirty="0">
                <a:solidFill>
                  <a:srgbClr val="38751C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38751C"/>
                </a:solidFill>
                <a:latin typeface="Arial"/>
                <a:cs typeface="Arial"/>
              </a:rPr>
              <a:t>sigmoid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har char="-"/>
            </a:pPr>
            <a:endParaRPr sz="2350">
              <a:latin typeface="Times New Roman"/>
              <a:cs typeface="Times New Roman"/>
            </a:endParaRPr>
          </a:p>
          <a:p>
            <a:pPr marL="334010" indent="-321310">
              <a:lnSpc>
                <a:spcPct val="100000"/>
              </a:lnSpc>
              <a:buChar char="-"/>
              <a:tabLst>
                <a:tab pos="334010" algn="l"/>
                <a:tab pos="334645" algn="l"/>
              </a:tabLst>
            </a:pPr>
            <a:r>
              <a:rPr sz="2200" spc="-5" dirty="0">
                <a:solidFill>
                  <a:srgbClr val="FF0000"/>
                </a:solidFill>
                <a:latin typeface="Arial"/>
                <a:cs typeface="Arial"/>
              </a:rPr>
              <a:t>Not </a:t>
            </a:r>
            <a:r>
              <a:rPr sz="2200" dirty="0">
                <a:solidFill>
                  <a:srgbClr val="FF0000"/>
                </a:solidFill>
                <a:latin typeface="Arial"/>
                <a:cs typeface="Arial"/>
              </a:rPr>
              <a:t>zero-centered</a:t>
            </a:r>
            <a:r>
              <a:rPr sz="2200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FF0000"/>
                </a:solidFill>
                <a:latin typeface="Arial"/>
                <a:cs typeface="Arial"/>
              </a:rPr>
              <a:t>output</a:t>
            </a:r>
            <a:endParaRPr sz="22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10330" y="1045717"/>
            <a:ext cx="2215334" cy="18249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57924" y="4717593"/>
            <a:ext cx="8875395" cy="283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65"/>
              </a:lnSpc>
              <a:tabLst>
                <a:tab pos="5253355" algn="l"/>
                <a:tab pos="7310755" algn="l"/>
              </a:tabLst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Fei-Fei Li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&amp; Justin Johnson &amp;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Serena Yeung	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Lecture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6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-	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April 19,</a:t>
            </a:r>
            <a:r>
              <a:rPr sz="3000" spc="-142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2018</a:t>
            </a:r>
            <a:endParaRPr sz="3000" baseline="-4166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80"/>
              </a:lnSpc>
            </a:pPr>
            <a:r>
              <a:rPr sz="3000" spc="-7" baseline="1388" dirty="0"/>
              <a:t>Lecture </a:t>
            </a:r>
            <a:r>
              <a:rPr sz="3000" baseline="1388" dirty="0"/>
              <a:t>6 -</a:t>
            </a:r>
            <a:r>
              <a:rPr sz="3000" spc="-277" baseline="1388" dirty="0"/>
              <a:t> </a:t>
            </a:r>
            <a:fld id="{81D60167-4931-47E6-BA6A-407CBD079E47}" type="slidenum">
              <a:rPr sz="2000" dirty="0"/>
              <a:t>24</a:t>
            </a:fld>
            <a:endParaRPr sz="2000"/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fld id="{49F40C44-829D-4C5D-8C1C-3845E5FF6294}" type="datetime1">
              <a:rPr lang="en-US" spc="-5" smtClean="0"/>
              <a:t>2/27/2020</a:t>
            </a:fld>
            <a:endParaRPr spc="-5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3574" y="148334"/>
            <a:ext cx="3424554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10" dirty="0">
                <a:latin typeface="Arial"/>
                <a:cs typeface="Arial"/>
              </a:rPr>
              <a:t>Activation</a:t>
            </a:r>
            <a:r>
              <a:rPr sz="3000" spc="-90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Functions</a:t>
            </a:r>
            <a:endParaRPr sz="3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69648" y="3162204"/>
            <a:ext cx="2971800" cy="7531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65"/>
              </a:lnSpc>
              <a:spcBef>
                <a:spcPts val="100"/>
              </a:spcBef>
            </a:pPr>
            <a:r>
              <a:rPr sz="2400" b="1" spc="-5" dirty="0">
                <a:latin typeface="Arial"/>
                <a:cs typeface="Arial"/>
              </a:rPr>
              <a:t>ReLU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865"/>
              </a:lnSpc>
            </a:pPr>
            <a:r>
              <a:rPr sz="2400" dirty="0">
                <a:latin typeface="Arial"/>
                <a:cs typeface="Arial"/>
              </a:rPr>
              <a:t>(Rectified </a:t>
            </a:r>
            <a:r>
              <a:rPr sz="2400" spc="-5" dirty="0">
                <a:latin typeface="Arial"/>
                <a:cs typeface="Arial"/>
              </a:rPr>
              <a:t>Linear</a:t>
            </a:r>
            <a:r>
              <a:rPr sz="2400" spc="-1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Unit)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5295">
              <a:lnSpc>
                <a:spcPct val="100000"/>
              </a:lnSpc>
              <a:spcBef>
                <a:spcPts val="100"/>
              </a:spcBef>
              <a:tabLst>
                <a:tab pos="3324860" algn="l"/>
              </a:tabLst>
            </a:pPr>
            <a:r>
              <a:rPr b="0" dirty="0">
                <a:latin typeface="Arial"/>
                <a:cs typeface="Arial"/>
              </a:rPr>
              <a:t>-	</a:t>
            </a:r>
            <a:r>
              <a:rPr b="0" spc="-5" dirty="0">
                <a:latin typeface="Arial"/>
                <a:cs typeface="Arial"/>
              </a:rPr>
              <a:t>Computes </a:t>
            </a:r>
            <a:r>
              <a:rPr dirty="0"/>
              <a:t>f(x) =</a:t>
            </a:r>
            <a:r>
              <a:rPr spc="-95" dirty="0"/>
              <a:t> </a:t>
            </a:r>
            <a:r>
              <a:rPr spc="-5" dirty="0"/>
              <a:t>max(0,x)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993164" y="757172"/>
            <a:ext cx="4792980" cy="37230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321945">
              <a:lnSpc>
                <a:spcPts val="2630"/>
              </a:lnSpc>
              <a:spcBef>
                <a:spcPts val="100"/>
              </a:spcBef>
              <a:buChar char="-"/>
              <a:tabLst>
                <a:tab pos="469265" algn="l"/>
                <a:tab pos="469900" algn="l"/>
              </a:tabLst>
            </a:pPr>
            <a:r>
              <a:rPr sz="2200" spc="-5" dirty="0">
                <a:solidFill>
                  <a:srgbClr val="38751C"/>
                </a:solidFill>
                <a:latin typeface="Arial"/>
                <a:cs typeface="Arial"/>
              </a:rPr>
              <a:t>Does not </a:t>
            </a:r>
            <a:r>
              <a:rPr sz="2200" dirty="0">
                <a:solidFill>
                  <a:srgbClr val="38751C"/>
                </a:solidFill>
                <a:latin typeface="Arial"/>
                <a:cs typeface="Arial"/>
              </a:rPr>
              <a:t>saturate (in</a:t>
            </a:r>
            <a:r>
              <a:rPr sz="2200" spc="-40" dirty="0">
                <a:solidFill>
                  <a:srgbClr val="38751C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38751C"/>
                </a:solidFill>
                <a:latin typeface="Arial"/>
                <a:cs typeface="Arial"/>
              </a:rPr>
              <a:t>+region)</a:t>
            </a:r>
            <a:endParaRPr sz="2200">
              <a:latin typeface="Arial"/>
              <a:cs typeface="Arial"/>
            </a:endParaRPr>
          </a:p>
          <a:p>
            <a:pPr marL="469900" indent="-321945">
              <a:lnSpc>
                <a:spcPts val="2625"/>
              </a:lnSpc>
              <a:buChar char="-"/>
              <a:tabLst>
                <a:tab pos="469265" algn="l"/>
                <a:tab pos="469900" algn="l"/>
              </a:tabLst>
            </a:pPr>
            <a:r>
              <a:rPr sz="2200" spc="-5" dirty="0">
                <a:solidFill>
                  <a:srgbClr val="38751C"/>
                </a:solidFill>
                <a:latin typeface="Arial"/>
                <a:cs typeface="Arial"/>
              </a:rPr>
              <a:t>Very </a:t>
            </a:r>
            <a:r>
              <a:rPr sz="2200" dirty="0">
                <a:solidFill>
                  <a:srgbClr val="38751C"/>
                </a:solidFill>
                <a:latin typeface="Arial"/>
                <a:cs typeface="Arial"/>
              </a:rPr>
              <a:t>computationally</a:t>
            </a:r>
            <a:r>
              <a:rPr sz="2200" spc="-30" dirty="0">
                <a:solidFill>
                  <a:srgbClr val="38751C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38751C"/>
                </a:solidFill>
                <a:latin typeface="Arial"/>
                <a:cs typeface="Arial"/>
              </a:rPr>
              <a:t>efficient</a:t>
            </a:r>
            <a:endParaRPr sz="2200">
              <a:latin typeface="Arial"/>
              <a:cs typeface="Arial"/>
            </a:endParaRPr>
          </a:p>
          <a:p>
            <a:pPr marL="469900" marR="279400" indent="-321945">
              <a:lnSpc>
                <a:spcPts val="2620"/>
              </a:lnSpc>
              <a:spcBef>
                <a:spcPts val="95"/>
              </a:spcBef>
              <a:buChar char="-"/>
              <a:tabLst>
                <a:tab pos="469265" algn="l"/>
                <a:tab pos="469900" algn="l"/>
              </a:tabLst>
            </a:pPr>
            <a:r>
              <a:rPr sz="2200" spc="-5" dirty="0">
                <a:solidFill>
                  <a:srgbClr val="38751C"/>
                </a:solidFill>
                <a:latin typeface="Arial"/>
                <a:cs typeface="Arial"/>
              </a:rPr>
              <a:t>Converges </a:t>
            </a:r>
            <a:r>
              <a:rPr sz="2200" dirty="0">
                <a:solidFill>
                  <a:srgbClr val="38751C"/>
                </a:solidFill>
                <a:latin typeface="Arial"/>
                <a:cs typeface="Arial"/>
              </a:rPr>
              <a:t>much </a:t>
            </a:r>
            <a:r>
              <a:rPr sz="2200" spc="-5" dirty="0">
                <a:solidFill>
                  <a:srgbClr val="38751C"/>
                </a:solidFill>
                <a:latin typeface="Arial"/>
                <a:cs typeface="Arial"/>
              </a:rPr>
              <a:t>faster than  </a:t>
            </a:r>
            <a:r>
              <a:rPr sz="2200" dirty="0">
                <a:solidFill>
                  <a:srgbClr val="38751C"/>
                </a:solidFill>
                <a:latin typeface="Arial"/>
                <a:cs typeface="Arial"/>
              </a:rPr>
              <a:t>sigmoid/tanh </a:t>
            </a:r>
            <a:r>
              <a:rPr sz="2200" spc="-5" dirty="0">
                <a:solidFill>
                  <a:srgbClr val="38751C"/>
                </a:solidFill>
                <a:latin typeface="Arial"/>
                <a:cs typeface="Arial"/>
              </a:rPr>
              <a:t>in practice </a:t>
            </a:r>
            <a:r>
              <a:rPr sz="2200" dirty="0">
                <a:solidFill>
                  <a:srgbClr val="38751C"/>
                </a:solidFill>
                <a:latin typeface="Arial"/>
                <a:cs typeface="Arial"/>
              </a:rPr>
              <a:t>(e.g.</a:t>
            </a:r>
            <a:r>
              <a:rPr sz="2200" spc="-100" dirty="0">
                <a:solidFill>
                  <a:srgbClr val="38751C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38751C"/>
                </a:solidFill>
                <a:latin typeface="Arial"/>
                <a:cs typeface="Arial"/>
              </a:rPr>
              <a:t>6x)</a:t>
            </a:r>
            <a:endParaRPr sz="2200">
              <a:latin typeface="Arial"/>
              <a:cs typeface="Arial"/>
            </a:endParaRPr>
          </a:p>
          <a:p>
            <a:pPr marL="469900" marR="5080" indent="-321945">
              <a:lnSpc>
                <a:spcPts val="2620"/>
              </a:lnSpc>
              <a:spcBef>
                <a:spcPts val="10"/>
              </a:spcBef>
              <a:buChar char="-"/>
              <a:tabLst>
                <a:tab pos="469265" algn="l"/>
                <a:tab pos="469900" algn="l"/>
              </a:tabLst>
            </a:pPr>
            <a:r>
              <a:rPr sz="2200" spc="-5" dirty="0">
                <a:solidFill>
                  <a:srgbClr val="38751C"/>
                </a:solidFill>
                <a:latin typeface="Arial"/>
                <a:cs typeface="Arial"/>
              </a:rPr>
              <a:t>Actually </a:t>
            </a:r>
            <a:r>
              <a:rPr sz="2200" dirty="0">
                <a:solidFill>
                  <a:srgbClr val="38751C"/>
                </a:solidFill>
                <a:latin typeface="Arial"/>
                <a:cs typeface="Arial"/>
              </a:rPr>
              <a:t>more </a:t>
            </a:r>
            <a:r>
              <a:rPr sz="2200" spc="-5" dirty="0">
                <a:solidFill>
                  <a:srgbClr val="38751C"/>
                </a:solidFill>
                <a:latin typeface="Arial"/>
                <a:cs typeface="Arial"/>
              </a:rPr>
              <a:t>biologically plausible  than</a:t>
            </a:r>
            <a:r>
              <a:rPr sz="2200" spc="-15" dirty="0">
                <a:solidFill>
                  <a:srgbClr val="38751C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38751C"/>
                </a:solidFill>
                <a:latin typeface="Arial"/>
                <a:cs typeface="Arial"/>
              </a:rPr>
              <a:t>sigmoid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har char="-"/>
            </a:pPr>
            <a:endParaRPr sz="2350">
              <a:latin typeface="Times New Roman"/>
              <a:cs typeface="Times New Roman"/>
            </a:endParaRPr>
          </a:p>
          <a:p>
            <a:pPr marL="469900" indent="-321945">
              <a:lnSpc>
                <a:spcPts val="2630"/>
              </a:lnSpc>
              <a:buChar char="-"/>
              <a:tabLst>
                <a:tab pos="469265" algn="l"/>
                <a:tab pos="469900" algn="l"/>
              </a:tabLst>
            </a:pPr>
            <a:r>
              <a:rPr sz="2200" spc="-5" dirty="0">
                <a:solidFill>
                  <a:srgbClr val="FF0000"/>
                </a:solidFill>
                <a:latin typeface="Arial"/>
                <a:cs typeface="Arial"/>
              </a:rPr>
              <a:t>Not </a:t>
            </a:r>
            <a:r>
              <a:rPr sz="2200" dirty="0">
                <a:solidFill>
                  <a:srgbClr val="FF0000"/>
                </a:solidFill>
                <a:latin typeface="Arial"/>
                <a:cs typeface="Arial"/>
              </a:rPr>
              <a:t>zero-centered</a:t>
            </a:r>
            <a:r>
              <a:rPr sz="2200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FF0000"/>
                </a:solidFill>
                <a:latin typeface="Arial"/>
                <a:cs typeface="Arial"/>
              </a:rPr>
              <a:t>output</a:t>
            </a:r>
            <a:endParaRPr sz="2200">
              <a:latin typeface="Arial"/>
              <a:cs typeface="Arial"/>
            </a:endParaRPr>
          </a:p>
          <a:p>
            <a:pPr marL="469900" indent="-321945">
              <a:lnSpc>
                <a:spcPts val="2630"/>
              </a:lnSpc>
              <a:buChar char="-"/>
              <a:tabLst>
                <a:tab pos="469265" algn="l"/>
                <a:tab pos="469900" algn="l"/>
              </a:tabLst>
            </a:pPr>
            <a:r>
              <a:rPr sz="2200" spc="-5" dirty="0">
                <a:solidFill>
                  <a:srgbClr val="FF0000"/>
                </a:solidFill>
                <a:latin typeface="Arial"/>
                <a:cs typeface="Arial"/>
              </a:rPr>
              <a:t>An</a:t>
            </a:r>
            <a:r>
              <a:rPr sz="2200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FF0000"/>
                </a:solidFill>
                <a:latin typeface="Arial"/>
                <a:cs typeface="Arial"/>
              </a:rPr>
              <a:t>annoyance: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2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FF0000"/>
                </a:solidFill>
                <a:latin typeface="Arial"/>
                <a:cs typeface="Arial"/>
              </a:rPr>
              <a:t>hint: what is the gradient when </a:t>
            </a:r>
            <a:r>
              <a:rPr sz="2200" dirty="0">
                <a:solidFill>
                  <a:srgbClr val="FF0000"/>
                </a:solidFill>
                <a:latin typeface="Arial"/>
                <a:cs typeface="Arial"/>
              </a:rPr>
              <a:t>x &lt;</a:t>
            </a:r>
            <a:r>
              <a:rPr sz="2200" spc="-7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FF0000"/>
                </a:solidFill>
                <a:latin typeface="Arial"/>
                <a:cs typeface="Arial"/>
              </a:rPr>
              <a:t>0?</a:t>
            </a:r>
            <a:endParaRPr sz="22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10330" y="1045717"/>
            <a:ext cx="2215334" cy="18249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57924" y="4717593"/>
            <a:ext cx="8875395" cy="283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65"/>
              </a:lnSpc>
              <a:tabLst>
                <a:tab pos="5253355" algn="l"/>
                <a:tab pos="7310755" algn="l"/>
              </a:tabLst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Fei-Fei Li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&amp; Justin Johnson &amp;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Serena Yeung	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Lecture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6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-	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April 19,</a:t>
            </a:r>
            <a:r>
              <a:rPr sz="3000" spc="-142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2018</a:t>
            </a:r>
            <a:endParaRPr sz="3000" baseline="-4166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80"/>
              </a:lnSpc>
            </a:pPr>
            <a:r>
              <a:rPr sz="3000" spc="-7" baseline="1388" dirty="0"/>
              <a:t>Lecture </a:t>
            </a:r>
            <a:r>
              <a:rPr sz="3000" baseline="1388" dirty="0"/>
              <a:t>6 -</a:t>
            </a:r>
            <a:r>
              <a:rPr sz="3000" spc="-277" baseline="1388" dirty="0"/>
              <a:t> </a:t>
            </a:r>
            <a:fld id="{81D60167-4931-47E6-BA6A-407CBD079E47}" type="slidenum">
              <a:rPr sz="2000" dirty="0"/>
              <a:t>25</a:t>
            </a:fld>
            <a:endParaRPr sz="2000"/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fld id="{AA0BD5E8-9659-48D5-83AD-87E9621E93D0}" type="datetime1">
              <a:rPr lang="en-US" spc="-5" smtClean="0"/>
              <a:t>2/27/2020</a:t>
            </a:fld>
            <a:endParaRPr spc="-5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21671" y="385874"/>
            <a:ext cx="2022475" cy="2022475"/>
          </a:xfrm>
          <a:custGeom>
            <a:avLst/>
            <a:gdLst/>
            <a:ahLst/>
            <a:cxnLst/>
            <a:rect l="l" t="t" r="r" b="b"/>
            <a:pathLst>
              <a:path w="2022475" h="2022475">
                <a:moveTo>
                  <a:pt x="1010997" y="2021995"/>
                </a:moveTo>
                <a:lnTo>
                  <a:pt x="963405" y="2020895"/>
                </a:lnTo>
                <a:lnTo>
                  <a:pt x="916379" y="2017626"/>
                </a:lnTo>
                <a:lnTo>
                  <a:pt x="869968" y="2012237"/>
                </a:lnTo>
                <a:lnTo>
                  <a:pt x="824220" y="2004777"/>
                </a:lnTo>
                <a:lnTo>
                  <a:pt x="779185" y="1995294"/>
                </a:lnTo>
                <a:lnTo>
                  <a:pt x="734910" y="1983837"/>
                </a:lnTo>
                <a:lnTo>
                  <a:pt x="691444" y="1970454"/>
                </a:lnTo>
                <a:lnTo>
                  <a:pt x="648836" y="1955194"/>
                </a:lnTo>
                <a:lnTo>
                  <a:pt x="607133" y="1938105"/>
                </a:lnTo>
                <a:lnTo>
                  <a:pt x="566386" y="1919237"/>
                </a:lnTo>
                <a:lnTo>
                  <a:pt x="526642" y="1898636"/>
                </a:lnTo>
                <a:lnTo>
                  <a:pt x="487950" y="1876353"/>
                </a:lnTo>
                <a:lnTo>
                  <a:pt x="450358" y="1852435"/>
                </a:lnTo>
                <a:lnTo>
                  <a:pt x="413915" y="1826932"/>
                </a:lnTo>
                <a:lnTo>
                  <a:pt x="378670" y="1799891"/>
                </a:lnTo>
                <a:lnTo>
                  <a:pt x="344670" y="1771361"/>
                </a:lnTo>
                <a:lnTo>
                  <a:pt x="311966" y="1741391"/>
                </a:lnTo>
                <a:lnTo>
                  <a:pt x="280604" y="1710029"/>
                </a:lnTo>
                <a:lnTo>
                  <a:pt x="250634" y="1677325"/>
                </a:lnTo>
                <a:lnTo>
                  <a:pt x="222104" y="1643325"/>
                </a:lnTo>
                <a:lnTo>
                  <a:pt x="195063" y="1608080"/>
                </a:lnTo>
                <a:lnTo>
                  <a:pt x="169560" y="1571637"/>
                </a:lnTo>
                <a:lnTo>
                  <a:pt x="145642" y="1534045"/>
                </a:lnTo>
                <a:lnTo>
                  <a:pt x="123359" y="1495353"/>
                </a:lnTo>
                <a:lnTo>
                  <a:pt x="102758" y="1455609"/>
                </a:lnTo>
                <a:lnTo>
                  <a:pt x="83890" y="1414861"/>
                </a:lnTo>
                <a:lnTo>
                  <a:pt x="66801" y="1373159"/>
                </a:lnTo>
                <a:lnTo>
                  <a:pt x="51541" y="1330551"/>
                </a:lnTo>
                <a:lnTo>
                  <a:pt x="38158" y="1287085"/>
                </a:lnTo>
                <a:lnTo>
                  <a:pt x="26701" y="1242810"/>
                </a:lnTo>
                <a:lnTo>
                  <a:pt x="17218" y="1197774"/>
                </a:lnTo>
                <a:lnTo>
                  <a:pt x="9758" y="1152027"/>
                </a:lnTo>
                <a:lnTo>
                  <a:pt x="4369" y="1105616"/>
                </a:lnTo>
                <a:lnTo>
                  <a:pt x="1100" y="1058590"/>
                </a:lnTo>
                <a:lnTo>
                  <a:pt x="0" y="1010997"/>
                </a:lnTo>
                <a:lnTo>
                  <a:pt x="1100" y="963405"/>
                </a:lnTo>
                <a:lnTo>
                  <a:pt x="4369" y="916379"/>
                </a:lnTo>
                <a:lnTo>
                  <a:pt x="9758" y="869968"/>
                </a:lnTo>
                <a:lnTo>
                  <a:pt x="17218" y="824220"/>
                </a:lnTo>
                <a:lnTo>
                  <a:pt x="26701" y="779185"/>
                </a:lnTo>
                <a:lnTo>
                  <a:pt x="38158" y="734910"/>
                </a:lnTo>
                <a:lnTo>
                  <a:pt x="51541" y="691444"/>
                </a:lnTo>
                <a:lnTo>
                  <a:pt x="66801" y="648836"/>
                </a:lnTo>
                <a:lnTo>
                  <a:pt x="83890" y="607133"/>
                </a:lnTo>
                <a:lnTo>
                  <a:pt x="102758" y="566386"/>
                </a:lnTo>
                <a:lnTo>
                  <a:pt x="123359" y="526642"/>
                </a:lnTo>
                <a:lnTo>
                  <a:pt x="145642" y="487950"/>
                </a:lnTo>
                <a:lnTo>
                  <a:pt x="169560" y="450358"/>
                </a:lnTo>
                <a:lnTo>
                  <a:pt x="195063" y="413915"/>
                </a:lnTo>
                <a:lnTo>
                  <a:pt x="222104" y="378670"/>
                </a:lnTo>
                <a:lnTo>
                  <a:pt x="250634" y="344670"/>
                </a:lnTo>
                <a:lnTo>
                  <a:pt x="280604" y="311966"/>
                </a:lnTo>
                <a:lnTo>
                  <a:pt x="311966" y="280604"/>
                </a:lnTo>
                <a:lnTo>
                  <a:pt x="344670" y="250634"/>
                </a:lnTo>
                <a:lnTo>
                  <a:pt x="378670" y="222104"/>
                </a:lnTo>
                <a:lnTo>
                  <a:pt x="413915" y="195063"/>
                </a:lnTo>
                <a:lnTo>
                  <a:pt x="450358" y="169560"/>
                </a:lnTo>
                <a:lnTo>
                  <a:pt x="487950" y="145642"/>
                </a:lnTo>
                <a:lnTo>
                  <a:pt x="526642" y="123359"/>
                </a:lnTo>
                <a:lnTo>
                  <a:pt x="566386" y="102758"/>
                </a:lnTo>
                <a:lnTo>
                  <a:pt x="607133" y="83890"/>
                </a:lnTo>
                <a:lnTo>
                  <a:pt x="648836" y="66801"/>
                </a:lnTo>
                <a:lnTo>
                  <a:pt x="691444" y="51541"/>
                </a:lnTo>
                <a:lnTo>
                  <a:pt x="734910" y="38158"/>
                </a:lnTo>
                <a:lnTo>
                  <a:pt x="779185" y="26701"/>
                </a:lnTo>
                <a:lnTo>
                  <a:pt x="824220" y="17218"/>
                </a:lnTo>
                <a:lnTo>
                  <a:pt x="869968" y="9758"/>
                </a:lnTo>
                <a:lnTo>
                  <a:pt x="916379" y="4369"/>
                </a:lnTo>
                <a:lnTo>
                  <a:pt x="963405" y="1100"/>
                </a:lnTo>
                <a:lnTo>
                  <a:pt x="1010997" y="0"/>
                </a:lnTo>
                <a:lnTo>
                  <a:pt x="1061128" y="1242"/>
                </a:lnTo>
                <a:lnTo>
                  <a:pt x="1110919" y="4947"/>
                </a:lnTo>
                <a:lnTo>
                  <a:pt x="1160287" y="11079"/>
                </a:lnTo>
                <a:lnTo>
                  <a:pt x="1209149" y="19605"/>
                </a:lnTo>
                <a:lnTo>
                  <a:pt x="1257422" y="30490"/>
                </a:lnTo>
                <a:lnTo>
                  <a:pt x="1305024" y="43700"/>
                </a:lnTo>
                <a:lnTo>
                  <a:pt x="1351871" y="59200"/>
                </a:lnTo>
                <a:lnTo>
                  <a:pt x="1397881" y="76957"/>
                </a:lnTo>
                <a:lnTo>
                  <a:pt x="1442971" y="96935"/>
                </a:lnTo>
                <a:lnTo>
                  <a:pt x="1487057" y="119101"/>
                </a:lnTo>
                <a:lnTo>
                  <a:pt x="1530058" y="143421"/>
                </a:lnTo>
                <a:lnTo>
                  <a:pt x="1571890" y="169859"/>
                </a:lnTo>
                <a:lnTo>
                  <a:pt x="1612470" y="198381"/>
                </a:lnTo>
                <a:lnTo>
                  <a:pt x="1651715" y="228954"/>
                </a:lnTo>
                <a:lnTo>
                  <a:pt x="1689543" y="261543"/>
                </a:lnTo>
                <a:lnTo>
                  <a:pt x="1725871" y="296114"/>
                </a:lnTo>
                <a:lnTo>
                  <a:pt x="1760442" y="332442"/>
                </a:lnTo>
                <a:lnTo>
                  <a:pt x="1793031" y="370270"/>
                </a:lnTo>
                <a:lnTo>
                  <a:pt x="1823604" y="409515"/>
                </a:lnTo>
                <a:lnTo>
                  <a:pt x="1852128" y="450095"/>
                </a:lnTo>
                <a:lnTo>
                  <a:pt x="1878567" y="491927"/>
                </a:lnTo>
                <a:lnTo>
                  <a:pt x="1902887" y="534928"/>
                </a:lnTo>
                <a:lnTo>
                  <a:pt x="1925054" y="579015"/>
                </a:lnTo>
                <a:lnTo>
                  <a:pt x="1945033" y="624105"/>
                </a:lnTo>
                <a:lnTo>
                  <a:pt x="1962791" y="670116"/>
                </a:lnTo>
                <a:lnTo>
                  <a:pt x="1978292" y="716963"/>
                </a:lnTo>
                <a:lnTo>
                  <a:pt x="1991503" y="764566"/>
                </a:lnTo>
                <a:lnTo>
                  <a:pt x="2002388" y="812840"/>
                </a:lnTo>
                <a:lnTo>
                  <a:pt x="2010915" y="861703"/>
                </a:lnTo>
                <a:lnTo>
                  <a:pt x="2017048" y="911072"/>
                </a:lnTo>
                <a:lnTo>
                  <a:pt x="2020753" y="960865"/>
                </a:lnTo>
                <a:lnTo>
                  <a:pt x="2021995" y="1010997"/>
                </a:lnTo>
                <a:lnTo>
                  <a:pt x="2020895" y="1058590"/>
                </a:lnTo>
                <a:lnTo>
                  <a:pt x="2017626" y="1105616"/>
                </a:lnTo>
                <a:lnTo>
                  <a:pt x="2012237" y="1152027"/>
                </a:lnTo>
                <a:lnTo>
                  <a:pt x="2004777" y="1197774"/>
                </a:lnTo>
                <a:lnTo>
                  <a:pt x="1995294" y="1242810"/>
                </a:lnTo>
                <a:lnTo>
                  <a:pt x="1983836" y="1287085"/>
                </a:lnTo>
                <a:lnTo>
                  <a:pt x="1970453" y="1330551"/>
                </a:lnTo>
                <a:lnTo>
                  <a:pt x="1955193" y="1373159"/>
                </a:lnTo>
                <a:lnTo>
                  <a:pt x="1938104" y="1414861"/>
                </a:lnTo>
                <a:lnTo>
                  <a:pt x="1919235" y="1455609"/>
                </a:lnTo>
                <a:lnTo>
                  <a:pt x="1898634" y="1495353"/>
                </a:lnTo>
                <a:lnTo>
                  <a:pt x="1876351" y="1534045"/>
                </a:lnTo>
                <a:lnTo>
                  <a:pt x="1852433" y="1571637"/>
                </a:lnTo>
                <a:lnTo>
                  <a:pt x="1826929" y="1608080"/>
                </a:lnTo>
                <a:lnTo>
                  <a:pt x="1799887" y="1643325"/>
                </a:lnTo>
                <a:lnTo>
                  <a:pt x="1771358" y="1677325"/>
                </a:lnTo>
                <a:lnTo>
                  <a:pt x="1741387" y="1710029"/>
                </a:lnTo>
                <a:lnTo>
                  <a:pt x="1710025" y="1741391"/>
                </a:lnTo>
                <a:lnTo>
                  <a:pt x="1677321" y="1771361"/>
                </a:lnTo>
                <a:lnTo>
                  <a:pt x="1643321" y="1799891"/>
                </a:lnTo>
                <a:lnTo>
                  <a:pt x="1608076" y="1826932"/>
                </a:lnTo>
                <a:lnTo>
                  <a:pt x="1571633" y="1852435"/>
                </a:lnTo>
                <a:lnTo>
                  <a:pt x="1534041" y="1876353"/>
                </a:lnTo>
                <a:lnTo>
                  <a:pt x="1495348" y="1898636"/>
                </a:lnTo>
                <a:lnTo>
                  <a:pt x="1455604" y="1919237"/>
                </a:lnTo>
                <a:lnTo>
                  <a:pt x="1414857" y="1938105"/>
                </a:lnTo>
                <a:lnTo>
                  <a:pt x="1373155" y="1955194"/>
                </a:lnTo>
                <a:lnTo>
                  <a:pt x="1330547" y="1970454"/>
                </a:lnTo>
                <a:lnTo>
                  <a:pt x="1287082" y="1983837"/>
                </a:lnTo>
                <a:lnTo>
                  <a:pt x="1242807" y="1995294"/>
                </a:lnTo>
                <a:lnTo>
                  <a:pt x="1197772" y="2004777"/>
                </a:lnTo>
                <a:lnTo>
                  <a:pt x="1152025" y="2012237"/>
                </a:lnTo>
                <a:lnTo>
                  <a:pt x="1105614" y="2017626"/>
                </a:lnTo>
                <a:lnTo>
                  <a:pt x="1058589" y="2020895"/>
                </a:lnTo>
                <a:lnTo>
                  <a:pt x="1010997" y="2021995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921671" y="385874"/>
            <a:ext cx="2022475" cy="2022475"/>
          </a:xfrm>
          <a:custGeom>
            <a:avLst/>
            <a:gdLst/>
            <a:ahLst/>
            <a:cxnLst/>
            <a:rect l="l" t="t" r="r" b="b"/>
            <a:pathLst>
              <a:path w="2022475" h="2022475">
                <a:moveTo>
                  <a:pt x="0" y="1010997"/>
                </a:moveTo>
                <a:lnTo>
                  <a:pt x="1100" y="963405"/>
                </a:lnTo>
                <a:lnTo>
                  <a:pt x="4369" y="916379"/>
                </a:lnTo>
                <a:lnTo>
                  <a:pt x="9758" y="869968"/>
                </a:lnTo>
                <a:lnTo>
                  <a:pt x="17218" y="824220"/>
                </a:lnTo>
                <a:lnTo>
                  <a:pt x="26701" y="779185"/>
                </a:lnTo>
                <a:lnTo>
                  <a:pt x="38158" y="734910"/>
                </a:lnTo>
                <a:lnTo>
                  <a:pt x="51541" y="691444"/>
                </a:lnTo>
                <a:lnTo>
                  <a:pt x="66801" y="648836"/>
                </a:lnTo>
                <a:lnTo>
                  <a:pt x="83890" y="607133"/>
                </a:lnTo>
                <a:lnTo>
                  <a:pt x="102758" y="566386"/>
                </a:lnTo>
                <a:lnTo>
                  <a:pt x="123359" y="526642"/>
                </a:lnTo>
                <a:lnTo>
                  <a:pt x="145642" y="487950"/>
                </a:lnTo>
                <a:lnTo>
                  <a:pt x="169560" y="450358"/>
                </a:lnTo>
                <a:lnTo>
                  <a:pt x="195063" y="413915"/>
                </a:lnTo>
                <a:lnTo>
                  <a:pt x="222104" y="378670"/>
                </a:lnTo>
                <a:lnTo>
                  <a:pt x="250634" y="344670"/>
                </a:lnTo>
                <a:lnTo>
                  <a:pt x="280604" y="311966"/>
                </a:lnTo>
                <a:lnTo>
                  <a:pt x="311966" y="280604"/>
                </a:lnTo>
                <a:lnTo>
                  <a:pt x="344670" y="250634"/>
                </a:lnTo>
                <a:lnTo>
                  <a:pt x="378670" y="222104"/>
                </a:lnTo>
                <a:lnTo>
                  <a:pt x="413915" y="195063"/>
                </a:lnTo>
                <a:lnTo>
                  <a:pt x="450358" y="169560"/>
                </a:lnTo>
                <a:lnTo>
                  <a:pt x="487950" y="145642"/>
                </a:lnTo>
                <a:lnTo>
                  <a:pt x="526642" y="123359"/>
                </a:lnTo>
                <a:lnTo>
                  <a:pt x="566386" y="102758"/>
                </a:lnTo>
                <a:lnTo>
                  <a:pt x="607133" y="83890"/>
                </a:lnTo>
                <a:lnTo>
                  <a:pt x="648836" y="66801"/>
                </a:lnTo>
                <a:lnTo>
                  <a:pt x="691444" y="51541"/>
                </a:lnTo>
                <a:lnTo>
                  <a:pt x="734910" y="38158"/>
                </a:lnTo>
                <a:lnTo>
                  <a:pt x="779185" y="26701"/>
                </a:lnTo>
                <a:lnTo>
                  <a:pt x="824220" y="17218"/>
                </a:lnTo>
                <a:lnTo>
                  <a:pt x="869968" y="9758"/>
                </a:lnTo>
                <a:lnTo>
                  <a:pt x="916379" y="4369"/>
                </a:lnTo>
                <a:lnTo>
                  <a:pt x="963405" y="1100"/>
                </a:lnTo>
                <a:lnTo>
                  <a:pt x="1010997" y="0"/>
                </a:lnTo>
                <a:lnTo>
                  <a:pt x="1061128" y="1242"/>
                </a:lnTo>
                <a:lnTo>
                  <a:pt x="1110919" y="4947"/>
                </a:lnTo>
                <a:lnTo>
                  <a:pt x="1160287" y="11079"/>
                </a:lnTo>
                <a:lnTo>
                  <a:pt x="1209149" y="19605"/>
                </a:lnTo>
                <a:lnTo>
                  <a:pt x="1257422" y="30490"/>
                </a:lnTo>
                <a:lnTo>
                  <a:pt x="1305024" y="43700"/>
                </a:lnTo>
                <a:lnTo>
                  <a:pt x="1351871" y="59200"/>
                </a:lnTo>
                <a:lnTo>
                  <a:pt x="1397881" y="76957"/>
                </a:lnTo>
                <a:lnTo>
                  <a:pt x="1442971" y="96935"/>
                </a:lnTo>
                <a:lnTo>
                  <a:pt x="1487057" y="119101"/>
                </a:lnTo>
                <a:lnTo>
                  <a:pt x="1530058" y="143421"/>
                </a:lnTo>
                <a:lnTo>
                  <a:pt x="1571890" y="169859"/>
                </a:lnTo>
                <a:lnTo>
                  <a:pt x="1612470" y="198381"/>
                </a:lnTo>
                <a:lnTo>
                  <a:pt x="1651715" y="228954"/>
                </a:lnTo>
                <a:lnTo>
                  <a:pt x="1689543" y="261543"/>
                </a:lnTo>
                <a:lnTo>
                  <a:pt x="1725871" y="296114"/>
                </a:lnTo>
                <a:lnTo>
                  <a:pt x="1760442" y="332442"/>
                </a:lnTo>
                <a:lnTo>
                  <a:pt x="1793031" y="370270"/>
                </a:lnTo>
                <a:lnTo>
                  <a:pt x="1823604" y="409515"/>
                </a:lnTo>
                <a:lnTo>
                  <a:pt x="1852128" y="450095"/>
                </a:lnTo>
                <a:lnTo>
                  <a:pt x="1878567" y="491927"/>
                </a:lnTo>
                <a:lnTo>
                  <a:pt x="1902887" y="534928"/>
                </a:lnTo>
                <a:lnTo>
                  <a:pt x="1925054" y="579015"/>
                </a:lnTo>
                <a:lnTo>
                  <a:pt x="1945033" y="624105"/>
                </a:lnTo>
                <a:lnTo>
                  <a:pt x="1962791" y="670116"/>
                </a:lnTo>
                <a:lnTo>
                  <a:pt x="1978292" y="716963"/>
                </a:lnTo>
                <a:lnTo>
                  <a:pt x="1991503" y="764566"/>
                </a:lnTo>
                <a:lnTo>
                  <a:pt x="2002388" y="812840"/>
                </a:lnTo>
                <a:lnTo>
                  <a:pt x="2010915" y="861703"/>
                </a:lnTo>
                <a:lnTo>
                  <a:pt x="2017048" y="911072"/>
                </a:lnTo>
                <a:lnTo>
                  <a:pt x="2020753" y="960865"/>
                </a:lnTo>
                <a:lnTo>
                  <a:pt x="2021995" y="1010997"/>
                </a:lnTo>
                <a:lnTo>
                  <a:pt x="2020895" y="1058590"/>
                </a:lnTo>
                <a:lnTo>
                  <a:pt x="2017626" y="1105616"/>
                </a:lnTo>
                <a:lnTo>
                  <a:pt x="2012237" y="1152027"/>
                </a:lnTo>
                <a:lnTo>
                  <a:pt x="2004777" y="1197774"/>
                </a:lnTo>
                <a:lnTo>
                  <a:pt x="1995294" y="1242810"/>
                </a:lnTo>
                <a:lnTo>
                  <a:pt x="1983836" y="1287085"/>
                </a:lnTo>
                <a:lnTo>
                  <a:pt x="1970453" y="1330551"/>
                </a:lnTo>
                <a:lnTo>
                  <a:pt x="1955193" y="1373159"/>
                </a:lnTo>
                <a:lnTo>
                  <a:pt x="1938104" y="1414861"/>
                </a:lnTo>
                <a:lnTo>
                  <a:pt x="1919235" y="1455609"/>
                </a:lnTo>
                <a:lnTo>
                  <a:pt x="1898634" y="1495353"/>
                </a:lnTo>
                <a:lnTo>
                  <a:pt x="1876351" y="1534045"/>
                </a:lnTo>
                <a:lnTo>
                  <a:pt x="1852433" y="1571637"/>
                </a:lnTo>
                <a:lnTo>
                  <a:pt x="1826929" y="1608080"/>
                </a:lnTo>
                <a:lnTo>
                  <a:pt x="1799887" y="1643325"/>
                </a:lnTo>
                <a:lnTo>
                  <a:pt x="1771357" y="1677325"/>
                </a:lnTo>
                <a:lnTo>
                  <a:pt x="1741387" y="1710029"/>
                </a:lnTo>
                <a:lnTo>
                  <a:pt x="1710025" y="1741391"/>
                </a:lnTo>
                <a:lnTo>
                  <a:pt x="1677320" y="1771361"/>
                </a:lnTo>
                <a:lnTo>
                  <a:pt x="1643321" y="1799891"/>
                </a:lnTo>
                <a:lnTo>
                  <a:pt x="1608075" y="1826931"/>
                </a:lnTo>
                <a:lnTo>
                  <a:pt x="1571632" y="1852435"/>
                </a:lnTo>
                <a:lnTo>
                  <a:pt x="1534041" y="1876353"/>
                </a:lnTo>
                <a:lnTo>
                  <a:pt x="1495348" y="1898636"/>
                </a:lnTo>
                <a:lnTo>
                  <a:pt x="1455604" y="1919236"/>
                </a:lnTo>
                <a:lnTo>
                  <a:pt x="1414857" y="1938105"/>
                </a:lnTo>
                <a:lnTo>
                  <a:pt x="1373155" y="1955194"/>
                </a:lnTo>
                <a:lnTo>
                  <a:pt x="1330547" y="1970454"/>
                </a:lnTo>
                <a:lnTo>
                  <a:pt x="1287082" y="1983837"/>
                </a:lnTo>
                <a:lnTo>
                  <a:pt x="1242807" y="1995294"/>
                </a:lnTo>
                <a:lnTo>
                  <a:pt x="1197772" y="2004777"/>
                </a:lnTo>
                <a:lnTo>
                  <a:pt x="1152025" y="2012237"/>
                </a:lnTo>
                <a:lnTo>
                  <a:pt x="1105614" y="2017626"/>
                </a:lnTo>
                <a:lnTo>
                  <a:pt x="1058589" y="2020895"/>
                </a:lnTo>
                <a:lnTo>
                  <a:pt x="1010997" y="2021995"/>
                </a:lnTo>
                <a:lnTo>
                  <a:pt x="963405" y="2020895"/>
                </a:lnTo>
                <a:lnTo>
                  <a:pt x="916379" y="2017626"/>
                </a:lnTo>
                <a:lnTo>
                  <a:pt x="869968" y="2012237"/>
                </a:lnTo>
                <a:lnTo>
                  <a:pt x="824220" y="2004777"/>
                </a:lnTo>
                <a:lnTo>
                  <a:pt x="779185" y="1995294"/>
                </a:lnTo>
                <a:lnTo>
                  <a:pt x="734910" y="1983837"/>
                </a:lnTo>
                <a:lnTo>
                  <a:pt x="691444" y="1970454"/>
                </a:lnTo>
                <a:lnTo>
                  <a:pt x="648836" y="1955194"/>
                </a:lnTo>
                <a:lnTo>
                  <a:pt x="607133" y="1938105"/>
                </a:lnTo>
                <a:lnTo>
                  <a:pt x="566386" y="1919236"/>
                </a:lnTo>
                <a:lnTo>
                  <a:pt x="526642" y="1898636"/>
                </a:lnTo>
                <a:lnTo>
                  <a:pt x="487950" y="1876353"/>
                </a:lnTo>
                <a:lnTo>
                  <a:pt x="450358" y="1852435"/>
                </a:lnTo>
                <a:lnTo>
                  <a:pt x="413915" y="1826931"/>
                </a:lnTo>
                <a:lnTo>
                  <a:pt x="378670" y="1799891"/>
                </a:lnTo>
                <a:lnTo>
                  <a:pt x="344670" y="1771361"/>
                </a:lnTo>
                <a:lnTo>
                  <a:pt x="311966" y="1741391"/>
                </a:lnTo>
                <a:lnTo>
                  <a:pt x="280604" y="1710029"/>
                </a:lnTo>
                <a:lnTo>
                  <a:pt x="250634" y="1677325"/>
                </a:lnTo>
                <a:lnTo>
                  <a:pt x="222104" y="1643325"/>
                </a:lnTo>
                <a:lnTo>
                  <a:pt x="195063" y="1608080"/>
                </a:lnTo>
                <a:lnTo>
                  <a:pt x="169560" y="1571637"/>
                </a:lnTo>
                <a:lnTo>
                  <a:pt x="145642" y="1534045"/>
                </a:lnTo>
                <a:lnTo>
                  <a:pt x="123359" y="1495353"/>
                </a:lnTo>
                <a:lnTo>
                  <a:pt x="102758" y="1455609"/>
                </a:lnTo>
                <a:lnTo>
                  <a:pt x="83890" y="1414861"/>
                </a:lnTo>
                <a:lnTo>
                  <a:pt x="66801" y="1373159"/>
                </a:lnTo>
                <a:lnTo>
                  <a:pt x="51541" y="1330551"/>
                </a:lnTo>
                <a:lnTo>
                  <a:pt x="38158" y="1287085"/>
                </a:lnTo>
                <a:lnTo>
                  <a:pt x="26701" y="1242810"/>
                </a:lnTo>
                <a:lnTo>
                  <a:pt x="17218" y="1197774"/>
                </a:lnTo>
                <a:lnTo>
                  <a:pt x="9758" y="1152027"/>
                </a:lnTo>
                <a:lnTo>
                  <a:pt x="4369" y="1105616"/>
                </a:lnTo>
                <a:lnTo>
                  <a:pt x="1100" y="1058590"/>
                </a:lnTo>
                <a:lnTo>
                  <a:pt x="0" y="1010997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660280" y="1128394"/>
            <a:ext cx="544830" cy="5168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Arial"/>
                <a:cs typeface="Arial"/>
              </a:rPr>
              <a:t>ReLU</a:t>
            </a:r>
            <a:endParaRPr sz="1600">
              <a:latin typeface="Arial"/>
              <a:cs typeface="Arial"/>
            </a:endParaRPr>
          </a:p>
          <a:p>
            <a:pPr marL="74295">
              <a:lnSpc>
                <a:spcPct val="100000"/>
              </a:lnSpc>
              <a:spcBef>
                <a:spcPts val="30"/>
              </a:spcBef>
            </a:pPr>
            <a:r>
              <a:rPr sz="1600" spc="-5" dirty="0">
                <a:latin typeface="Arial"/>
                <a:cs typeface="Arial"/>
              </a:rPr>
              <a:t>gate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64374" y="1396872"/>
            <a:ext cx="1443355" cy="0"/>
          </a:xfrm>
          <a:custGeom>
            <a:avLst/>
            <a:gdLst/>
            <a:ahLst/>
            <a:cxnLst/>
            <a:rect l="l" t="t" r="r" b="b"/>
            <a:pathLst>
              <a:path w="1443355">
                <a:moveTo>
                  <a:pt x="0" y="0"/>
                </a:moveTo>
                <a:lnTo>
                  <a:pt x="1442997" y="0"/>
                </a:lnTo>
              </a:path>
            </a:pathLst>
          </a:custGeom>
          <a:ln w="19049">
            <a:solidFill>
              <a:srgbClr val="3875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797846" y="1355882"/>
            <a:ext cx="105499" cy="819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65921" y="929380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x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943667" y="1396872"/>
            <a:ext cx="1634489" cy="0"/>
          </a:xfrm>
          <a:custGeom>
            <a:avLst/>
            <a:gdLst/>
            <a:ahLst/>
            <a:cxnLst/>
            <a:rect l="l" t="t" r="r" b="b"/>
            <a:pathLst>
              <a:path w="1634489">
                <a:moveTo>
                  <a:pt x="0" y="0"/>
                </a:moveTo>
                <a:lnTo>
                  <a:pt x="1634096" y="0"/>
                </a:lnTo>
              </a:path>
            </a:pathLst>
          </a:custGeom>
          <a:ln w="19049">
            <a:solidFill>
              <a:srgbClr val="3875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568238" y="1355882"/>
            <a:ext cx="105499" cy="819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121591" y="1542524"/>
            <a:ext cx="1534795" cy="0"/>
          </a:xfrm>
          <a:custGeom>
            <a:avLst/>
            <a:gdLst/>
            <a:ahLst/>
            <a:cxnLst/>
            <a:rect l="l" t="t" r="r" b="b"/>
            <a:pathLst>
              <a:path w="1534795">
                <a:moveTo>
                  <a:pt x="1534196" y="0"/>
                </a:moveTo>
                <a:lnTo>
                  <a:pt x="0" y="0"/>
                </a:lnTo>
              </a:path>
            </a:pathLst>
          </a:custGeom>
          <a:ln w="190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025617" y="1501534"/>
            <a:ext cx="105499" cy="819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87469" y="1542524"/>
            <a:ext cx="1534795" cy="0"/>
          </a:xfrm>
          <a:custGeom>
            <a:avLst/>
            <a:gdLst/>
            <a:ahLst/>
            <a:cxnLst/>
            <a:rect l="l" t="t" r="r" b="b"/>
            <a:pathLst>
              <a:path w="1534795">
                <a:moveTo>
                  <a:pt x="1534196" y="0"/>
                </a:moveTo>
                <a:lnTo>
                  <a:pt x="0" y="0"/>
                </a:lnTo>
              </a:path>
            </a:pathLst>
          </a:custGeom>
          <a:ln w="190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91494" y="1501534"/>
            <a:ext cx="105499" cy="819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627265" y="1642026"/>
            <a:ext cx="381199" cy="6267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622490" y="1637264"/>
            <a:ext cx="391160" cy="675640"/>
          </a:xfrm>
          <a:custGeom>
            <a:avLst/>
            <a:gdLst/>
            <a:ahLst/>
            <a:cxnLst/>
            <a:rect l="l" t="t" r="r" b="b"/>
            <a:pathLst>
              <a:path w="391160" h="675639">
                <a:moveTo>
                  <a:pt x="0" y="0"/>
                </a:moveTo>
                <a:lnTo>
                  <a:pt x="390749" y="0"/>
                </a:lnTo>
                <a:lnTo>
                  <a:pt x="390749" y="675048"/>
                </a:lnTo>
                <a:lnTo>
                  <a:pt x="0" y="675048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042023" y="1179147"/>
            <a:ext cx="381199" cy="57471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037260" y="1174385"/>
            <a:ext cx="391160" cy="584835"/>
          </a:xfrm>
          <a:custGeom>
            <a:avLst/>
            <a:gdLst/>
            <a:ahLst/>
            <a:cxnLst/>
            <a:rect l="l" t="t" r="r" b="b"/>
            <a:pathLst>
              <a:path w="391160" h="584835">
                <a:moveTo>
                  <a:pt x="0" y="0"/>
                </a:moveTo>
                <a:lnTo>
                  <a:pt x="390724" y="0"/>
                </a:lnTo>
                <a:lnTo>
                  <a:pt x="390724" y="584243"/>
                </a:lnTo>
                <a:lnTo>
                  <a:pt x="0" y="584243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39861" y="1688166"/>
            <a:ext cx="1406119" cy="54124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35099" y="1683404"/>
            <a:ext cx="1416050" cy="584835"/>
          </a:xfrm>
          <a:custGeom>
            <a:avLst/>
            <a:gdLst/>
            <a:ahLst/>
            <a:cxnLst/>
            <a:rect l="l" t="t" r="r" b="b"/>
            <a:pathLst>
              <a:path w="1416050" h="584835">
                <a:moveTo>
                  <a:pt x="0" y="0"/>
                </a:moveTo>
                <a:lnTo>
                  <a:pt x="1415644" y="0"/>
                </a:lnTo>
                <a:lnTo>
                  <a:pt x="1415644" y="584248"/>
                </a:lnTo>
                <a:lnTo>
                  <a:pt x="0" y="584248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537499" y="2911497"/>
            <a:ext cx="3994150" cy="111506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5080">
              <a:lnSpc>
                <a:spcPts val="2850"/>
              </a:lnSpc>
              <a:spcBef>
                <a:spcPts val="219"/>
              </a:spcBef>
            </a:pPr>
            <a:r>
              <a:rPr sz="2400" spc="-5" dirty="0">
                <a:latin typeface="Arial"/>
                <a:cs typeface="Arial"/>
              </a:rPr>
              <a:t>What happens when </a:t>
            </a:r>
            <a:r>
              <a:rPr sz="2400" dirty="0">
                <a:latin typeface="Arial"/>
                <a:cs typeface="Arial"/>
              </a:rPr>
              <a:t>x =</a:t>
            </a:r>
            <a:r>
              <a:rPr sz="2400" spc="-10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-10?  </a:t>
            </a:r>
            <a:r>
              <a:rPr sz="2400" spc="-5" dirty="0">
                <a:latin typeface="Arial"/>
                <a:cs typeface="Arial"/>
              </a:rPr>
              <a:t>What happens when </a:t>
            </a:r>
            <a:r>
              <a:rPr sz="2400" dirty="0">
                <a:latin typeface="Arial"/>
                <a:cs typeface="Arial"/>
              </a:rPr>
              <a:t>x =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0?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60"/>
              </a:lnSpc>
            </a:pPr>
            <a:r>
              <a:rPr sz="2400" spc="-5" dirty="0">
                <a:latin typeface="Arial"/>
                <a:cs typeface="Arial"/>
              </a:rPr>
              <a:t>What happens when </a:t>
            </a:r>
            <a:r>
              <a:rPr sz="2400" dirty="0">
                <a:latin typeface="Arial"/>
                <a:cs typeface="Arial"/>
              </a:rPr>
              <a:t>x =</a:t>
            </a:r>
            <a:r>
              <a:rPr sz="2400" spc="-9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10?</a:t>
            </a:r>
            <a:endParaRPr sz="24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007291" y="1017697"/>
            <a:ext cx="1823171" cy="28229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325082" y="420968"/>
            <a:ext cx="2215346" cy="182490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157924" y="4717593"/>
            <a:ext cx="8875395" cy="283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65"/>
              </a:lnSpc>
              <a:tabLst>
                <a:tab pos="5253355" algn="l"/>
                <a:tab pos="7310755" algn="l"/>
              </a:tabLst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Fei-Fei Li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&amp; Justin Johnson &amp;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Serena Yeung	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Lecture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6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-	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April 19,</a:t>
            </a:r>
            <a:r>
              <a:rPr sz="3000" spc="-142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2018</a:t>
            </a:r>
            <a:endParaRPr sz="3000" baseline="-4166">
              <a:latin typeface="Arial"/>
              <a:cs typeface="Arial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80"/>
              </a:lnSpc>
            </a:pPr>
            <a:r>
              <a:rPr sz="3000" spc="-7" baseline="1388" dirty="0"/>
              <a:t>Lecture </a:t>
            </a:r>
            <a:r>
              <a:rPr sz="3000" baseline="1388" dirty="0"/>
              <a:t>6 -</a:t>
            </a:r>
            <a:r>
              <a:rPr sz="3000" spc="-277" baseline="1388" dirty="0"/>
              <a:t> </a:t>
            </a:r>
            <a:fld id="{81D60167-4931-47E6-BA6A-407CBD079E47}" type="slidenum">
              <a:rPr sz="2000" dirty="0"/>
              <a:t>26</a:t>
            </a:fld>
            <a:endParaRPr sz="2000"/>
          </a:p>
        </p:txBody>
      </p:sp>
      <p:sp>
        <p:nvSpPr>
          <p:cNvPr id="26" name="object 2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fld id="{FFE7BC7D-6F91-4687-B005-424B17EA5AD9}" type="datetime1">
              <a:rPr lang="en-US" spc="-5" smtClean="0"/>
              <a:t>2/27/2020</a:t>
            </a:fld>
            <a:endParaRPr spc="-5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09874" y="0"/>
            <a:ext cx="5694680" cy="3922395"/>
          </a:xfrm>
          <a:custGeom>
            <a:avLst/>
            <a:gdLst/>
            <a:ahLst/>
            <a:cxnLst/>
            <a:rect l="l" t="t" r="r" b="b"/>
            <a:pathLst>
              <a:path w="5694680" h="3922395">
                <a:moveTo>
                  <a:pt x="3846646" y="605756"/>
                </a:moveTo>
                <a:lnTo>
                  <a:pt x="3021766" y="605756"/>
                </a:lnTo>
                <a:lnTo>
                  <a:pt x="3658772" y="0"/>
                </a:lnTo>
                <a:lnTo>
                  <a:pt x="3884775" y="0"/>
                </a:lnTo>
                <a:lnTo>
                  <a:pt x="3846646" y="605756"/>
                </a:lnTo>
                <a:close/>
              </a:path>
              <a:path w="5694680" h="3922395">
                <a:moveTo>
                  <a:pt x="4337486" y="997763"/>
                </a:moveTo>
                <a:lnTo>
                  <a:pt x="2254068" y="997763"/>
                </a:lnTo>
                <a:lnTo>
                  <a:pt x="2563067" y="134005"/>
                </a:lnTo>
                <a:lnTo>
                  <a:pt x="3021766" y="605756"/>
                </a:lnTo>
                <a:lnTo>
                  <a:pt x="3846646" y="605756"/>
                </a:lnTo>
                <a:lnTo>
                  <a:pt x="3829289" y="881505"/>
                </a:lnTo>
                <a:lnTo>
                  <a:pt x="4414718" y="881505"/>
                </a:lnTo>
                <a:lnTo>
                  <a:pt x="4337486" y="997763"/>
                </a:lnTo>
                <a:close/>
              </a:path>
              <a:path w="5694680" h="3922395">
                <a:moveTo>
                  <a:pt x="4414718" y="881505"/>
                </a:moveTo>
                <a:lnTo>
                  <a:pt x="3829289" y="881505"/>
                </a:lnTo>
                <a:lnTo>
                  <a:pt x="4747263" y="380929"/>
                </a:lnTo>
                <a:lnTo>
                  <a:pt x="4414718" y="881505"/>
                </a:lnTo>
                <a:close/>
              </a:path>
              <a:path w="5694680" h="3922395">
                <a:moveTo>
                  <a:pt x="1296294" y="3922042"/>
                </a:moveTo>
                <a:lnTo>
                  <a:pt x="1266769" y="3276393"/>
                </a:lnTo>
                <a:lnTo>
                  <a:pt x="338771" y="3196643"/>
                </a:lnTo>
                <a:lnTo>
                  <a:pt x="877903" y="2724894"/>
                </a:lnTo>
                <a:lnTo>
                  <a:pt x="0" y="2245840"/>
                </a:lnTo>
                <a:lnTo>
                  <a:pt x="1037402" y="1998913"/>
                </a:lnTo>
                <a:lnTo>
                  <a:pt x="308979" y="1360559"/>
                </a:lnTo>
                <a:lnTo>
                  <a:pt x="1416244" y="1273512"/>
                </a:lnTo>
                <a:lnTo>
                  <a:pt x="1186882" y="467979"/>
                </a:lnTo>
                <a:lnTo>
                  <a:pt x="2254068" y="997763"/>
                </a:lnTo>
                <a:lnTo>
                  <a:pt x="4337486" y="997763"/>
                </a:lnTo>
                <a:lnTo>
                  <a:pt x="4318338" y="1026585"/>
                </a:lnTo>
                <a:lnTo>
                  <a:pt x="5694511" y="1048300"/>
                </a:lnTo>
                <a:lnTo>
                  <a:pt x="4477838" y="1578084"/>
                </a:lnTo>
                <a:lnTo>
                  <a:pt x="4816612" y="1940881"/>
                </a:lnTo>
                <a:lnTo>
                  <a:pt x="4318338" y="2136885"/>
                </a:lnTo>
                <a:lnTo>
                  <a:pt x="4722593" y="2528895"/>
                </a:lnTo>
                <a:lnTo>
                  <a:pt x="3859614" y="2528895"/>
                </a:lnTo>
                <a:lnTo>
                  <a:pt x="3901404" y="2833469"/>
                </a:lnTo>
                <a:lnTo>
                  <a:pt x="3211066" y="2833469"/>
                </a:lnTo>
                <a:lnTo>
                  <a:pt x="3137142" y="3109218"/>
                </a:lnTo>
                <a:lnTo>
                  <a:pt x="2602592" y="3109218"/>
                </a:lnTo>
                <a:lnTo>
                  <a:pt x="2502987" y="3254293"/>
                </a:lnTo>
                <a:lnTo>
                  <a:pt x="1984368" y="3254293"/>
                </a:lnTo>
                <a:lnTo>
                  <a:pt x="1296294" y="3922042"/>
                </a:lnTo>
                <a:close/>
              </a:path>
              <a:path w="5694680" h="3922395">
                <a:moveTo>
                  <a:pt x="4976637" y="2775244"/>
                </a:moveTo>
                <a:lnTo>
                  <a:pt x="3859614" y="2528895"/>
                </a:lnTo>
                <a:lnTo>
                  <a:pt x="4722593" y="2528895"/>
                </a:lnTo>
                <a:lnTo>
                  <a:pt x="4976637" y="2775244"/>
                </a:lnTo>
                <a:close/>
              </a:path>
              <a:path w="5694680" h="3922395">
                <a:moveTo>
                  <a:pt x="3939239" y="3109218"/>
                </a:moveTo>
                <a:lnTo>
                  <a:pt x="3211066" y="2833469"/>
                </a:lnTo>
                <a:lnTo>
                  <a:pt x="3901404" y="2833469"/>
                </a:lnTo>
                <a:lnTo>
                  <a:pt x="3939239" y="3109218"/>
                </a:lnTo>
                <a:close/>
              </a:path>
              <a:path w="5694680" h="3922395">
                <a:moveTo>
                  <a:pt x="3061316" y="3392068"/>
                </a:moveTo>
                <a:lnTo>
                  <a:pt x="2602592" y="3109218"/>
                </a:lnTo>
                <a:lnTo>
                  <a:pt x="3137142" y="3109218"/>
                </a:lnTo>
                <a:lnTo>
                  <a:pt x="3061316" y="3392068"/>
                </a:lnTo>
                <a:close/>
              </a:path>
              <a:path w="5694680" h="3922395">
                <a:moveTo>
                  <a:pt x="2293617" y="3559243"/>
                </a:moveTo>
                <a:lnTo>
                  <a:pt x="1984368" y="3254293"/>
                </a:lnTo>
                <a:lnTo>
                  <a:pt x="2502987" y="3254293"/>
                </a:lnTo>
                <a:lnTo>
                  <a:pt x="2293617" y="3559243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331641" y="0"/>
            <a:ext cx="637540" cy="605790"/>
          </a:xfrm>
          <a:custGeom>
            <a:avLst/>
            <a:gdLst/>
            <a:ahLst/>
            <a:cxnLst/>
            <a:rect l="l" t="t" r="r" b="b"/>
            <a:pathLst>
              <a:path w="637539" h="605790">
                <a:moveTo>
                  <a:pt x="0" y="605756"/>
                </a:moveTo>
                <a:lnTo>
                  <a:pt x="637005" y="0"/>
                </a:lnTo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09874" y="0"/>
            <a:ext cx="5694680" cy="3922395"/>
          </a:xfrm>
          <a:custGeom>
            <a:avLst/>
            <a:gdLst/>
            <a:ahLst/>
            <a:cxnLst/>
            <a:rect l="l" t="t" r="r" b="b"/>
            <a:pathLst>
              <a:path w="5694680" h="3922395">
                <a:moveTo>
                  <a:pt x="3884775" y="0"/>
                </a:moveTo>
                <a:lnTo>
                  <a:pt x="3829289" y="881505"/>
                </a:lnTo>
                <a:lnTo>
                  <a:pt x="4747262" y="380929"/>
                </a:lnTo>
                <a:lnTo>
                  <a:pt x="4318338" y="1026585"/>
                </a:lnTo>
                <a:lnTo>
                  <a:pt x="5694511" y="1048300"/>
                </a:lnTo>
                <a:lnTo>
                  <a:pt x="4477838" y="1578084"/>
                </a:lnTo>
                <a:lnTo>
                  <a:pt x="4816612" y="1940881"/>
                </a:lnTo>
                <a:lnTo>
                  <a:pt x="4318338" y="2136885"/>
                </a:lnTo>
                <a:lnTo>
                  <a:pt x="4976637" y="2775244"/>
                </a:lnTo>
                <a:lnTo>
                  <a:pt x="3859614" y="2528895"/>
                </a:lnTo>
                <a:lnTo>
                  <a:pt x="3939239" y="3109218"/>
                </a:lnTo>
                <a:lnTo>
                  <a:pt x="3211066" y="2833469"/>
                </a:lnTo>
                <a:lnTo>
                  <a:pt x="3061316" y="3392068"/>
                </a:lnTo>
                <a:lnTo>
                  <a:pt x="2602592" y="3109218"/>
                </a:lnTo>
                <a:lnTo>
                  <a:pt x="2293617" y="3559242"/>
                </a:lnTo>
                <a:lnTo>
                  <a:pt x="1984368" y="3254293"/>
                </a:lnTo>
                <a:lnTo>
                  <a:pt x="1296294" y="3922042"/>
                </a:lnTo>
                <a:lnTo>
                  <a:pt x="1266769" y="3276393"/>
                </a:lnTo>
                <a:lnTo>
                  <a:pt x="338771" y="3196643"/>
                </a:lnTo>
                <a:lnTo>
                  <a:pt x="877903" y="2724894"/>
                </a:lnTo>
                <a:lnTo>
                  <a:pt x="0" y="2245840"/>
                </a:lnTo>
                <a:lnTo>
                  <a:pt x="1037402" y="1998913"/>
                </a:lnTo>
                <a:lnTo>
                  <a:pt x="308979" y="1360559"/>
                </a:lnTo>
                <a:lnTo>
                  <a:pt x="1416244" y="1273512"/>
                </a:lnTo>
                <a:lnTo>
                  <a:pt x="1186882" y="467979"/>
                </a:lnTo>
                <a:lnTo>
                  <a:pt x="2254067" y="997763"/>
                </a:lnTo>
                <a:lnTo>
                  <a:pt x="2563067" y="134005"/>
                </a:lnTo>
                <a:lnTo>
                  <a:pt x="3021766" y="605756"/>
                </a:lnTo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799140" y="1709740"/>
            <a:ext cx="20396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Arial"/>
                <a:cs typeface="Arial"/>
              </a:rPr>
              <a:t>DATA</a:t>
            </a:r>
            <a:r>
              <a:rPr sz="2400" b="1" spc="-8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CLOUD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648542" y="0"/>
            <a:ext cx="0" cy="4337050"/>
          </a:xfrm>
          <a:custGeom>
            <a:avLst/>
            <a:gdLst/>
            <a:ahLst/>
            <a:cxnLst/>
            <a:rect l="l" t="t" r="r" b="b"/>
            <a:pathLst>
              <a:path h="4337050">
                <a:moveTo>
                  <a:pt x="0" y="0"/>
                </a:moveTo>
                <a:lnTo>
                  <a:pt x="0" y="4336641"/>
                </a:lnTo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71599" y="2199995"/>
            <a:ext cx="7550784" cy="0"/>
          </a:xfrm>
          <a:custGeom>
            <a:avLst/>
            <a:gdLst/>
            <a:ahLst/>
            <a:cxnLst/>
            <a:rect l="l" t="t" r="r" b="b"/>
            <a:pathLst>
              <a:path w="7550784">
                <a:moveTo>
                  <a:pt x="0" y="0"/>
                </a:moveTo>
                <a:lnTo>
                  <a:pt x="7550684" y="0"/>
                </a:lnTo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309417" y="0"/>
            <a:ext cx="1254760" cy="2861310"/>
          </a:xfrm>
          <a:custGeom>
            <a:avLst/>
            <a:gdLst/>
            <a:ahLst/>
            <a:cxnLst/>
            <a:rect l="l" t="t" r="r" b="b"/>
            <a:pathLst>
              <a:path w="1254759" h="2861310">
                <a:moveTo>
                  <a:pt x="0" y="0"/>
                </a:moveTo>
                <a:lnTo>
                  <a:pt x="1254319" y="2860794"/>
                </a:lnTo>
              </a:path>
            </a:pathLst>
          </a:custGeom>
          <a:ln w="38099">
            <a:solidFill>
              <a:srgbClr val="3875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857588" y="945050"/>
            <a:ext cx="692785" cy="349885"/>
          </a:xfrm>
          <a:custGeom>
            <a:avLst/>
            <a:gdLst/>
            <a:ahLst/>
            <a:cxnLst/>
            <a:rect l="l" t="t" r="r" b="b"/>
            <a:pathLst>
              <a:path w="692784" h="349884">
                <a:moveTo>
                  <a:pt x="0" y="349646"/>
                </a:moveTo>
                <a:lnTo>
                  <a:pt x="692348" y="0"/>
                </a:lnTo>
              </a:path>
            </a:pathLst>
          </a:custGeom>
          <a:ln w="38099">
            <a:solidFill>
              <a:srgbClr val="3875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502511" y="848055"/>
            <a:ext cx="220799" cy="17221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6709212" y="1464072"/>
            <a:ext cx="16846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-5" dirty="0">
                <a:solidFill>
                  <a:srgbClr val="38751C"/>
                </a:solidFill>
                <a:latin typeface="Arial"/>
                <a:cs typeface="Arial"/>
              </a:rPr>
              <a:t>active</a:t>
            </a:r>
            <a:r>
              <a:rPr b="0" spc="-85" dirty="0">
                <a:solidFill>
                  <a:srgbClr val="38751C"/>
                </a:solidFill>
                <a:latin typeface="Arial"/>
                <a:cs typeface="Arial"/>
              </a:rPr>
              <a:t> </a:t>
            </a:r>
            <a:r>
              <a:rPr b="0" spc="-5" dirty="0">
                <a:solidFill>
                  <a:srgbClr val="38751C"/>
                </a:solidFill>
                <a:latin typeface="Arial"/>
                <a:cs typeface="Arial"/>
              </a:rPr>
              <a:t>ReLU</a:t>
            </a:r>
          </a:p>
        </p:txBody>
      </p:sp>
      <p:sp>
        <p:nvSpPr>
          <p:cNvPr id="12" name="object 12"/>
          <p:cNvSpPr/>
          <p:nvPr/>
        </p:nvSpPr>
        <p:spPr>
          <a:xfrm>
            <a:off x="4434616" y="2910144"/>
            <a:ext cx="2020570" cy="1426845"/>
          </a:xfrm>
          <a:custGeom>
            <a:avLst/>
            <a:gdLst/>
            <a:ahLst/>
            <a:cxnLst/>
            <a:rect l="l" t="t" r="r" b="b"/>
            <a:pathLst>
              <a:path w="2020570" h="1426845">
                <a:moveTo>
                  <a:pt x="2020495" y="0"/>
                </a:moveTo>
                <a:lnTo>
                  <a:pt x="0" y="1426497"/>
                </a:lnTo>
              </a:path>
            </a:pathLst>
          </a:custGeom>
          <a:ln w="380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459238" y="3630442"/>
            <a:ext cx="311785" cy="438784"/>
          </a:xfrm>
          <a:custGeom>
            <a:avLst/>
            <a:gdLst/>
            <a:ahLst/>
            <a:cxnLst/>
            <a:rect l="l" t="t" r="r" b="b"/>
            <a:pathLst>
              <a:path w="311785" h="438785">
                <a:moveTo>
                  <a:pt x="0" y="0"/>
                </a:moveTo>
                <a:lnTo>
                  <a:pt x="311299" y="438224"/>
                </a:lnTo>
              </a:path>
            </a:pathLst>
          </a:custGeom>
          <a:ln w="380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700188" y="4013191"/>
            <a:ext cx="189549" cy="2154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6138837" y="3481053"/>
            <a:ext cx="2428875" cy="1115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65"/>
              </a:lnSpc>
              <a:spcBef>
                <a:spcPts val="100"/>
              </a:spcBef>
            </a:pP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dead</a:t>
            </a:r>
            <a:r>
              <a:rPr sz="2400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ReLU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850"/>
              </a:lnSpc>
            </a:pP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will never</a:t>
            </a:r>
            <a:r>
              <a:rPr sz="2400" spc="-8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activate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865"/>
              </a:lnSpc>
            </a:pP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=&gt; never</a:t>
            </a:r>
            <a:r>
              <a:rPr sz="2400" spc="-5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update</a:t>
            </a:r>
            <a:endParaRPr sz="24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57924" y="4717593"/>
            <a:ext cx="8875395" cy="283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65"/>
              </a:lnSpc>
              <a:tabLst>
                <a:tab pos="5253355" algn="l"/>
                <a:tab pos="7310755" algn="l"/>
              </a:tabLst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Fei-Fei Li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&amp; Justin Johnson &amp;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Serena Yeung	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Lecture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6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-	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April 19,</a:t>
            </a:r>
            <a:r>
              <a:rPr sz="3000" spc="-142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2018</a:t>
            </a:r>
            <a:endParaRPr sz="3000" baseline="-4166">
              <a:latin typeface="Arial"/>
              <a:cs typeface="Arial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80"/>
              </a:lnSpc>
            </a:pPr>
            <a:r>
              <a:rPr sz="3000" spc="-7" baseline="1388" dirty="0"/>
              <a:t>Lecture </a:t>
            </a:r>
            <a:r>
              <a:rPr sz="3000" baseline="1388" dirty="0"/>
              <a:t>6 -</a:t>
            </a:r>
            <a:r>
              <a:rPr sz="3000" spc="-277" baseline="1388" dirty="0"/>
              <a:t> </a:t>
            </a:r>
            <a:fld id="{81D60167-4931-47E6-BA6A-407CBD079E47}" type="slidenum">
              <a:rPr sz="2000" dirty="0"/>
              <a:t>27</a:t>
            </a:fld>
            <a:endParaRPr sz="2000"/>
          </a:p>
        </p:txBody>
      </p:sp>
      <p:sp>
        <p:nvSpPr>
          <p:cNvPr id="19" name="object 1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fld id="{1B2DB411-4724-49D4-B598-F430AC553E35}" type="datetime1">
              <a:rPr lang="en-US" spc="-5" smtClean="0"/>
              <a:t>2/27/2020</a:t>
            </a:fld>
            <a:endParaRPr spc="-5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09874" y="0"/>
            <a:ext cx="5694680" cy="3922395"/>
          </a:xfrm>
          <a:custGeom>
            <a:avLst/>
            <a:gdLst/>
            <a:ahLst/>
            <a:cxnLst/>
            <a:rect l="l" t="t" r="r" b="b"/>
            <a:pathLst>
              <a:path w="5694680" h="3922395">
                <a:moveTo>
                  <a:pt x="3846646" y="605756"/>
                </a:moveTo>
                <a:lnTo>
                  <a:pt x="3021766" y="605756"/>
                </a:lnTo>
                <a:lnTo>
                  <a:pt x="3658772" y="0"/>
                </a:lnTo>
                <a:lnTo>
                  <a:pt x="3884775" y="0"/>
                </a:lnTo>
                <a:lnTo>
                  <a:pt x="3846646" y="605756"/>
                </a:lnTo>
                <a:close/>
              </a:path>
              <a:path w="5694680" h="3922395">
                <a:moveTo>
                  <a:pt x="4337486" y="997763"/>
                </a:moveTo>
                <a:lnTo>
                  <a:pt x="2254068" y="997763"/>
                </a:lnTo>
                <a:lnTo>
                  <a:pt x="2563067" y="134005"/>
                </a:lnTo>
                <a:lnTo>
                  <a:pt x="3021766" y="605756"/>
                </a:lnTo>
                <a:lnTo>
                  <a:pt x="3846646" y="605756"/>
                </a:lnTo>
                <a:lnTo>
                  <a:pt x="3829289" y="881505"/>
                </a:lnTo>
                <a:lnTo>
                  <a:pt x="4414718" y="881505"/>
                </a:lnTo>
                <a:lnTo>
                  <a:pt x="4337486" y="997763"/>
                </a:lnTo>
                <a:close/>
              </a:path>
              <a:path w="5694680" h="3922395">
                <a:moveTo>
                  <a:pt x="4414718" y="881505"/>
                </a:moveTo>
                <a:lnTo>
                  <a:pt x="3829289" y="881505"/>
                </a:lnTo>
                <a:lnTo>
                  <a:pt x="4747263" y="380929"/>
                </a:lnTo>
                <a:lnTo>
                  <a:pt x="4414718" y="881505"/>
                </a:lnTo>
                <a:close/>
              </a:path>
              <a:path w="5694680" h="3922395">
                <a:moveTo>
                  <a:pt x="1296294" y="3922042"/>
                </a:moveTo>
                <a:lnTo>
                  <a:pt x="1266769" y="3276393"/>
                </a:lnTo>
                <a:lnTo>
                  <a:pt x="338771" y="3196643"/>
                </a:lnTo>
                <a:lnTo>
                  <a:pt x="877903" y="2724894"/>
                </a:lnTo>
                <a:lnTo>
                  <a:pt x="0" y="2245840"/>
                </a:lnTo>
                <a:lnTo>
                  <a:pt x="1037402" y="1998913"/>
                </a:lnTo>
                <a:lnTo>
                  <a:pt x="308979" y="1360559"/>
                </a:lnTo>
                <a:lnTo>
                  <a:pt x="1416244" y="1273512"/>
                </a:lnTo>
                <a:lnTo>
                  <a:pt x="1186882" y="467979"/>
                </a:lnTo>
                <a:lnTo>
                  <a:pt x="2254068" y="997763"/>
                </a:lnTo>
                <a:lnTo>
                  <a:pt x="4337486" y="997763"/>
                </a:lnTo>
                <a:lnTo>
                  <a:pt x="4318338" y="1026585"/>
                </a:lnTo>
                <a:lnTo>
                  <a:pt x="5694511" y="1048300"/>
                </a:lnTo>
                <a:lnTo>
                  <a:pt x="4477838" y="1578084"/>
                </a:lnTo>
                <a:lnTo>
                  <a:pt x="4816612" y="1940881"/>
                </a:lnTo>
                <a:lnTo>
                  <a:pt x="4318338" y="2136885"/>
                </a:lnTo>
                <a:lnTo>
                  <a:pt x="4722593" y="2528895"/>
                </a:lnTo>
                <a:lnTo>
                  <a:pt x="3859614" y="2528895"/>
                </a:lnTo>
                <a:lnTo>
                  <a:pt x="3901404" y="2833469"/>
                </a:lnTo>
                <a:lnTo>
                  <a:pt x="3211066" y="2833469"/>
                </a:lnTo>
                <a:lnTo>
                  <a:pt x="3137142" y="3109218"/>
                </a:lnTo>
                <a:lnTo>
                  <a:pt x="2602592" y="3109218"/>
                </a:lnTo>
                <a:lnTo>
                  <a:pt x="2502987" y="3254293"/>
                </a:lnTo>
                <a:lnTo>
                  <a:pt x="1984368" y="3254293"/>
                </a:lnTo>
                <a:lnTo>
                  <a:pt x="1296294" y="3922042"/>
                </a:lnTo>
                <a:close/>
              </a:path>
              <a:path w="5694680" h="3922395">
                <a:moveTo>
                  <a:pt x="4976637" y="2775244"/>
                </a:moveTo>
                <a:lnTo>
                  <a:pt x="3859614" y="2528895"/>
                </a:lnTo>
                <a:lnTo>
                  <a:pt x="4722593" y="2528895"/>
                </a:lnTo>
                <a:lnTo>
                  <a:pt x="4976637" y="2775244"/>
                </a:lnTo>
                <a:close/>
              </a:path>
              <a:path w="5694680" h="3922395">
                <a:moveTo>
                  <a:pt x="3939239" y="3109218"/>
                </a:moveTo>
                <a:lnTo>
                  <a:pt x="3211066" y="2833469"/>
                </a:lnTo>
                <a:lnTo>
                  <a:pt x="3901404" y="2833469"/>
                </a:lnTo>
                <a:lnTo>
                  <a:pt x="3939239" y="3109218"/>
                </a:lnTo>
                <a:close/>
              </a:path>
              <a:path w="5694680" h="3922395">
                <a:moveTo>
                  <a:pt x="3061316" y="3392068"/>
                </a:moveTo>
                <a:lnTo>
                  <a:pt x="2602592" y="3109218"/>
                </a:lnTo>
                <a:lnTo>
                  <a:pt x="3137142" y="3109218"/>
                </a:lnTo>
                <a:lnTo>
                  <a:pt x="3061316" y="3392068"/>
                </a:lnTo>
                <a:close/>
              </a:path>
              <a:path w="5694680" h="3922395">
                <a:moveTo>
                  <a:pt x="2293617" y="3559243"/>
                </a:moveTo>
                <a:lnTo>
                  <a:pt x="1984368" y="3254293"/>
                </a:lnTo>
                <a:lnTo>
                  <a:pt x="2502987" y="3254293"/>
                </a:lnTo>
                <a:lnTo>
                  <a:pt x="2293617" y="3559243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331641" y="0"/>
            <a:ext cx="637540" cy="605790"/>
          </a:xfrm>
          <a:custGeom>
            <a:avLst/>
            <a:gdLst/>
            <a:ahLst/>
            <a:cxnLst/>
            <a:rect l="l" t="t" r="r" b="b"/>
            <a:pathLst>
              <a:path w="637539" h="605790">
                <a:moveTo>
                  <a:pt x="0" y="605756"/>
                </a:moveTo>
                <a:lnTo>
                  <a:pt x="637005" y="0"/>
                </a:lnTo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09874" y="0"/>
            <a:ext cx="5694680" cy="3922395"/>
          </a:xfrm>
          <a:custGeom>
            <a:avLst/>
            <a:gdLst/>
            <a:ahLst/>
            <a:cxnLst/>
            <a:rect l="l" t="t" r="r" b="b"/>
            <a:pathLst>
              <a:path w="5694680" h="3922395">
                <a:moveTo>
                  <a:pt x="3884775" y="0"/>
                </a:moveTo>
                <a:lnTo>
                  <a:pt x="3829289" y="881505"/>
                </a:lnTo>
                <a:lnTo>
                  <a:pt x="4747262" y="380929"/>
                </a:lnTo>
                <a:lnTo>
                  <a:pt x="4318338" y="1026585"/>
                </a:lnTo>
                <a:lnTo>
                  <a:pt x="5694511" y="1048300"/>
                </a:lnTo>
                <a:lnTo>
                  <a:pt x="4477838" y="1578084"/>
                </a:lnTo>
                <a:lnTo>
                  <a:pt x="4816612" y="1940881"/>
                </a:lnTo>
                <a:lnTo>
                  <a:pt x="4318338" y="2136885"/>
                </a:lnTo>
                <a:lnTo>
                  <a:pt x="4976637" y="2775244"/>
                </a:lnTo>
                <a:lnTo>
                  <a:pt x="3859614" y="2528895"/>
                </a:lnTo>
                <a:lnTo>
                  <a:pt x="3939239" y="3109218"/>
                </a:lnTo>
                <a:lnTo>
                  <a:pt x="3211066" y="2833469"/>
                </a:lnTo>
                <a:lnTo>
                  <a:pt x="3061316" y="3392068"/>
                </a:lnTo>
                <a:lnTo>
                  <a:pt x="2602592" y="3109218"/>
                </a:lnTo>
                <a:lnTo>
                  <a:pt x="2293617" y="3559242"/>
                </a:lnTo>
                <a:lnTo>
                  <a:pt x="1984368" y="3254293"/>
                </a:lnTo>
                <a:lnTo>
                  <a:pt x="1296294" y="3922042"/>
                </a:lnTo>
                <a:lnTo>
                  <a:pt x="1266769" y="3276393"/>
                </a:lnTo>
                <a:lnTo>
                  <a:pt x="338771" y="3196643"/>
                </a:lnTo>
                <a:lnTo>
                  <a:pt x="877903" y="2724894"/>
                </a:lnTo>
                <a:lnTo>
                  <a:pt x="0" y="2245840"/>
                </a:lnTo>
                <a:lnTo>
                  <a:pt x="1037402" y="1998913"/>
                </a:lnTo>
                <a:lnTo>
                  <a:pt x="308979" y="1360559"/>
                </a:lnTo>
                <a:lnTo>
                  <a:pt x="1416244" y="1273512"/>
                </a:lnTo>
                <a:lnTo>
                  <a:pt x="1186882" y="467979"/>
                </a:lnTo>
                <a:lnTo>
                  <a:pt x="2254067" y="997763"/>
                </a:lnTo>
                <a:lnTo>
                  <a:pt x="2563067" y="134005"/>
                </a:lnTo>
                <a:lnTo>
                  <a:pt x="3021766" y="605756"/>
                </a:lnTo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799140" y="1709740"/>
            <a:ext cx="20396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Arial"/>
                <a:cs typeface="Arial"/>
              </a:rPr>
              <a:t>DATA</a:t>
            </a:r>
            <a:r>
              <a:rPr sz="2400" b="1" spc="-8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CLOUD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648542" y="0"/>
            <a:ext cx="0" cy="3138805"/>
          </a:xfrm>
          <a:custGeom>
            <a:avLst/>
            <a:gdLst/>
            <a:ahLst/>
            <a:cxnLst/>
            <a:rect l="l" t="t" r="r" b="b"/>
            <a:pathLst>
              <a:path h="3138805">
                <a:moveTo>
                  <a:pt x="0" y="0"/>
                </a:moveTo>
                <a:lnTo>
                  <a:pt x="0" y="3138743"/>
                </a:lnTo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71599" y="2199995"/>
            <a:ext cx="7550784" cy="0"/>
          </a:xfrm>
          <a:custGeom>
            <a:avLst/>
            <a:gdLst/>
            <a:ahLst/>
            <a:cxnLst/>
            <a:rect l="l" t="t" r="r" b="b"/>
            <a:pathLst>
              <a:path w="7550784">
                <a:moveTo>
                  <a:pt x="0" y="0"/>
                </a:moveTo>
                <a:lnTo>
                  <a:pt x="7550684" y="0"/>
                </a:lnTo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309417" y="0"/>
            <a:ext cx="1254760" cy="2861310"/>
          </a:xfrm>
          <a:custGeom>
            <a:avLst/>
            <a:gdLst/>
            <a:ahLst/>
            <a:cxnLst/>
            <a:rect l="l" t="t" r="r" b="b"/>
            <a:pathLst>
              <a:path w="1254759" h="2861310">
                <a:moveTo>
                  <a:pt x="0" y="0"/>
                </a:moveTo>
                <a:lnTo>
                  <a:pt x="1254319" y="2860794"/>
                </a:lnTo>
              </a:path>
            </a:pathLst>
          </a:custGeom>
          <a:ln w="38099">
            <a:solidFill>
              <a:srgbClr val="3875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857588" y="945050"/>
            <a:ext cx="692785" cy="349885"/>
          </a:xfrm>
          <a:custGeom>
            <a:avLst/>
            <a:gdLst/>
            <a:ahLst/>
            <a:cxnLst/>
            <a:rect l="l" t="t" r="r" b="b"/>
            <a:pathLst>
              <a:path w="692784" h="349884">
                <a:moveTo>
                  <a:pt x="0" y="349646"/>
                </a:moveTo>
                <a:lnTo>
                  <a:pt x="692348" y="0"/>
                </a:lnTo>
              </a:path>
            </a:pathLst>
          </a:custGeom>
          <a:ln w="38099">
            <a:solidFill>
              <a:srgbClr val="3875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502511" y="848055"/>
            <a:ext cx="220799" cy="17221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6709212" y="1464072"/>
            <a:ext cx="16846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-5" dirty="0">
                <a:solidFill>
                  <a:srgbClr val="38751C"/>
                </a:solidFill>
                <a:latin typeface="Arial"/>
                <a:cs typeface="Arial"/>
              </a:rPr>
              <a:t>active</a:t>
            </a:r>
            <a:r>
              <a:rPr b="0" spc="-85" dirty="0">
                <a:solidFill>
                  <a:srgbClr val="38751C"/>
                </a:solidFill>
                <a:latin typeface="Arial"/>
                <a:cs typeface="Arial"/>
              </a:rPr>
              <a:t> </a:t>
            </a:r>
            <a:r>
              <a:rPr b="0" spc="-5" dirty="0">
                <a:solidFill>
                  <a:srgbClr val="38751C"/>
                </a:solidFill>
                <a:latin typeface="Arial"/>
                <a:cs typeface="Arial"/>
              </a:rPr>
              <a:t>ReLU</a:t>
            </a:r>
          </a:p>
        </p:txBody>
      </p:sp>
      <p:sp>
        <p:nvSpPr>
          <p:cNvPr id="12" name="object 12"/>
          <p:cNvSpPr/>
          <p:nvPr/>
        </p:nvSpPr>
        <p:spPr>
          <a:xfrm>
            <a:off x="4434616" y="2910144"/>
            <a:ext cx="2020570" cy="1426845"/>
          </a:xfrm>
          <a:custGeom>
            <a:avLst/>
            <a:gdLst/>
            <a:ahLst/>
            <a:cxnLst/>
            <a:rect l="l" t="t" r="r" b="b"/>
            <a:pathLst>
              <a:path w="2020570" h="1426845">
                <a:moveTo>
                  <a:pt x="2020495" y="0"/>
                </a:moveTo>
                <a:lnTo>
                  <a:pt x="0" y="1426497"/>
                </a:lnTo>
              </a:path>
            </a:pathLst>
          </a:custGeom>
          <a:ln w="380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459238" y="3630442"/>
            <a:ext cx="311785" cy="438784"/>
          </a:xfrm>
          <a:custGeom>
            <a:avLst/>
            <a:gdLst/>
            <a:ahLst/>
            <a:cxnLst/>
            <a:rect l="l" t="t" r="r" b="b"/>
            <a:pathLst>
              <a:path w="311785" h="438785">
                <a:moveTo>
                  <a:pt x="0" y="0"/>
                </a:moveTo>
                <a:lnTo>
                  <a:pt x="311299" y="438224"/>
                </a:lnTo>
              </a:path>
            </a:pathLst>
          </a:custGeom>
          <a:ln w="380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700188" y="4013191"/>
            <a:ext cx="189549" cy="2154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6138837" y="3481053"/>
            <a:ext cx="2428875" cy="1115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65"/>
              </a:lnSpc>
              <a:spcBef>
                <a:spcPts val="100"/>
              </a:spcBef>
            </a:pP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dead</a:t>
            </a:r>
            <a:r>
              <a:rPr sz="2400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ReLU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850"/>
              </a:lnSpc>
            </a:pP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will never</a:t>
            </a:r>
            <a:r>
              <a:rPr sz="2400" spc="-8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activate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865"/>
              </a:lnSpc>
            </a:pP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=&gt; never</a:t>
            </a:r>
            <a:r>
              <a:rPr sz="2400" spc="-5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update</a:t>
            </a:r>
            <a:endParaRPr sz="24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81224" y="3138743"/>
            <a:ext cx="3859529" cy="1268730"/>
          </a:xfrm>
          <a:custGeom>
            <a:avLst/>
            <a:gdLst/>
            <a:ahLst/>
            <a:cxnLst/>
            <a:rect l="l" t="t" r="r" b="b"/>
            <a:pathLst>
              <a:path w="3859529" h="1268729">
                <a:moveTo>
                  <a:pt x="0" y="0"/>
                </a:moveTo>
                <a:lnTo>
                  <a:pt x="3859192" y="0"/>
                </a:lnTo>
                <a:lnTo>
                  <a:pt x="3859192" y="1268697"/>
                </a:lnTo>
                <a:lnTo>
                  <a:pt x="0" y="126869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81224" y="3138743"/>
            <a:ext cx="3859529" cy="1268730"/>
          </a:xfrm>
          <a:custGeom>
            <a:avLst/>
            <a:gdLst/>
            <a:ahLst/>
            <a:cxnLst/>
            <a:rect l="l" t="t" r="r" b="b"/>
            <a:pathLst>
              <a:path w="3859529" h="1268729">
                <a:moveTo>
                  <a:pt x="0" y="0"/>
                </a:moveTo>
                <a:lnTo>
                  <a:pt x="3859192" y="0"/>
                </a:lnTo>
                <a:lnTo>
                  <a:pt x="3859192" y="1268697"/>
                </a:lnTo>
                <a:lnTo>
                  <a:pt x="0" y="1268697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254249" y="3199580"/>
            <a:ext cx="3632200" cy="111506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5080">
              <a:lnSpc>
                <a:spcPts val="2850"/>
              </a:lnSpc>
              <a:spcBef>
                <a:spcPts val="219"/>
              </a:spcBef>
            </a:pP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=&gt; people like to initialize  ReLU neurons with</a:t>
            </a:r>
            <a:r>
              <a:rPr sz="2400" spc="-9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slightly  </a:t>
            </a: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positive biases 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(e.g.</a:t>
            </a:r>
            <a:r>
              <a:rPr sz="2400" spc="-6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0.01)</a:t>
            </a:r>
            <a:endParaRPr sz="24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57924" y="4717593"/>
            <a:ext cx="8875395" cy="283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65"/>
              </a:lnSpc>
              <a:tabLst>
                <a:tab pos="5253355" algn="l"/>
                <a:tab pos="7310755" algn="l"/>
              </a:tabLst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Fei-Fei Li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&amp; Justin Johnson &amp;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Serena Yeung	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Lecture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6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-	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April 19,</a:t>
            </a:r>
            <a:r>
              <a:rPr sz="3000" spc="-142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2018</a:t>
            </a:r>
            <a:endParaRPr sz="3000" baseline="-4166">
              <a:latin typeface="Arial"/>
              <a:cs typeface="Arial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80"/>
              </a:lnSpc>
            </a:pPr>
            <a:r>
              <a:rPr sz="3000" spc="-7" baseline="1388" dirty="0"/>
              <a:t>Lecture </a:t>
            </a:r>
            <a:r>
              <a:rPr sz="3000" baseline="1388" dirty="0"/>
              <a:t>6 -</a:t>
            </a:r>
            <a:r>
              <a:rPr sz="3000" spc="-277" baseline="1388" dirty="0"/>
              <a:t> </a:t>
            </a:r>
            <a:fld id="{81D60167-4931-47E6-BA6A-407CBD079E47}" type="slidenum">
              <a:rPr sz="2000" dirty="0"/>
              <a:t>28</a:t>
            </a:fld>
            <a:endParaRPr sz="2000"/>
          </a:p>
        </p:txBody>
      </p:sp>
      <p:sp>
        <p:nvSpPr>
          <p:cNvPr id="22" name="object 2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fld id="{7E644D0B-4200-4174-97D1-CFB655FA035C}" type="datetime1">
              <a:rPr lang="en-US" spc="-5" smtClean="0"/>
              <a:t>2/27/2020</a:t>
            </a:fld>
            <a:endParaRPr spc="-5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3574" y="148334"/>
            <a:ext cx="3424554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0" spc="-10" dirty="0">
                <a:latin typeface="Arial"/>
                <a:cs typeface="Arial"/>
              </a:rPr>
              <a:t>Activation</a:t>
            </a:r>
            <a:r>
              <a:rPr sz="3000" b="0" spc="-90" dirty="0">
                <a:latin typeface="Arial"/>
                <a:cs typeface="Arial"/>
              </a:rPr>
              <a:t> </a:t>
            </a:r>
            <a:r>
              <a:rPr sz="3000" b="0" spc="-5" dirty="0">
                <a:latin typeface="Arial"/>
                <a:cs typeface="Arial"/>
              </a:rPr>
              <a:t>Functions</a:t>
            </a:r>
            <a:endParaRPr sz="3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29123" y="3198628"/>
            <a:ext cx="176783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Arial"/>
                <a:cs typeface="Arial"/>
              </a:rPr>
              <a:t>Leaky</a:t>
            </a:r>
            <a:r>
              <a:rPr sz="2400" b="1" spc="-9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ReLU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17374" y="3590492"/>
            <a:ext cx="3419818" cy="5261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120262" y="63880"/>
            <a:ext cx="4843145" cy="250317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2313305" marR="656590">
              <a:lnSpc>
                <a:spcPct val="100699"/>
              </a:lnSpc>
              <a:spcBef>
                <a:spcPts val="85"/>
              </a:spcBef>
            </a:pP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[Mass et al.,</a:t>
            </a:r>
            <a:r>
              <a:rPr sz="1800" spc="-9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2013]  [He et al.,</a:t>
            </a:r>
            <a:r>
              <a:rPr sz="1800" spc="-4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2015]</a:t>
            </a:r>
            <a:endParaRPr sz="1800">
              <a:latin typeface="Arial"/>
              <a:cs typeface="Arial"/>
            </a:endParaRPr>
          </a:p>
          <a:p>
            <a:pPr marL="342265" indent="-329565">
              <a:lnSpc>
                <a:spcPts val="2865"/>
              </a:lnSpc>
              <a:spcBef>
                <a:spcPts val="890"/>
              </a:spcBef>
              <a:buChar char="-"/>
              <a:tabLst>
                <a:tab pos="342265" algn="l"/>
                <a:tab pos="342900" algn="l"/>
              </a:tabLst>
            </a:pPr>
            <a:r>
              <a:rPr sz="2400" spc="-5" dirty="0">
                <a:solidFill>
                  <a:srgbClr val="38751C"/>
                </a:solidFill>
                <a:latin typeface="Arial"/>
                <a:cs typeface="Arial"/>
              </a:rPr>
              <a:t>Does not</a:t>
            </a:r>
            <a:r>
              <a:rPr sz="2400" spc="-15" dirty="0">
                <a:solidFill>
                  <a:srgbClr val="38751C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8751C"/>
                </a:solidFill>
                <a:latin typeface="Arial"/>
                <a:cs typeface="Arial"/>
              </a:rPr>
              <a:t>saturate</a:t>
            </a:r>
            <a:endParaRPr sz="2400">
              <a:latin typeface="Arial"/>
              <a:cs typeface="Arial"/>
            </a:endParaRPr>
          </a:p>
          <a:p>
            <a:pPr marL="342265" indent="-329565">
              <a:lnSpc>
                <a:spcPts val="2850"/>
              </a:lnSpc>
              <a:buChar char="-"/>
              <a:tabLst>
                <a:tab pos="342265" algn="l"/>
                <a:tab pos="342900" algn="l"/>
              </a:tabLst>
            </a:pPr>
            <a:r>
              <a:rPr sz="2400" spc="-5" dirty="0">
                <a:solidFill>
                  <a:srgbClr val="38751C"/>
                </a:solidFill>
                <a:latin typeface="Arial"/>
                <a:cs typeface="Arial"/>
              </a:rPr>
              <a:t>Computationally</a:t>
            </a:r>
            <a:r>
              <a:rPr sz="2400" spc="-15" dirty="0">
                <a:solidFill>
                  <a:srgbClr val="38751C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8751C"/>
                </a:solidFill>
                <a:latin typeface="Arial"/>
                <a:cs typeface="Arial"/>
              </a:rPr>
              <a:t>efficient</a:t>
            </a:r>
            <a:endParaRPr sz="2400">
              <a:latin typeface="Arial"/>
              <a:cs typeface="Arial"/>
            </a:endParaRPr>
          </a:p>
          <a:p>
            <a:pPr marL="342265" marR="5080" indent="-329565">
              <a:lnSpc>
                <a:spcPts val="2850"/>
              </a:lnSpc>
              <a:spcBef>
                <a:spcPts val="105"/>
              </a:spcBef>
              <a:buChar char="-"/>
              <a:tabLst>
                <a:tab pos="342265" algn="l"/>
                <a:tab pos="342900" algn="l"/>
              </a:tabLst>
            </a:pPr>
            <a:r>
              <a:rPr sz="2400" spc="-5" dirty="0">
                <a:solidFill>
                  <a:srgbClr val="38751C"/>
                </a:solidFill>
                <a:latin typeface="Arial"/>
                <a:cs typeface="Arial"/>
              </a:rPr>
              <a:t>Converges </a:t>
            </a:r>
            <a:r>
              <a:rPr sz="2400" dirty="0">
                <a:solidFill>
                  <a:srgbClr val="38751C"/>
                </a:solidFill>
                <a:latin typeface="Arial"/>
                <a:cs typeface="Arial"/>
              </a:rPr>
              <a:t>much </a:t>
            </a:r>
            <a:r>
              <a:rPr sz="2400" spc="-5" dirty="0">
                <a:solidFill>
                  <a:srgbClr val="38751C"/>
                </a:solidFill>
                <a:latin typeface="Arial"/>
                <a:cs typeface="Arial"/>
              </a:rPr>
              <a:t>faster than  </a:t>
            </a:r>
            <a:r>
              <a:rPr sz="2400" dirty="0">
                <a:solidFill>
                  <a:srgbClr val="38751C"/>
                </a:solidFill>
                <a:latin typeface="Arial"/>
                <a:cs typeface="Arial"/>
              </a:rPr>
              <a:t>sigmoid/tanh </a:t>
            </a:r>
            <a:r>
              <a:rPr sz="2400" spc="-5" dirty="0">
                <a:solidFill>
                  <a:srgbClr val="38751C"/>
                </a:solidFill>
                <a:latin typeface="Arial"/>
                <a:cs typeface="Arial"/>
              </a:rPr>
              <a:t>in practice! </a:t>
            </a:r>
            <a:r>
              <a:rPr sz="2400" dirty="0">
                <a:solidFill>
                  <a:srgbClr val="38751C"/>
                </a:solidFill>
                <a:latin typeface="Arial"/>
                <a:cs typeface="Arial"/>
              </a:rPr>
              <a:t>(e.g.</a:t>
            </a:r>
            <a:r>
              <a:rPr sz="2400" spc="-100" dirty="0">
                <a:solidFill>
                  <a:srgbClr val="38751C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8751C"/>
                </a:solidFill>
                <a:latin typeface="Arial"/>
                <a:cs typeface="Arial"/>
              </a:rPr>
              <a:t>6x)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60"/>
              </a:lnSpc>
              <a:tabLst>
                <a:tab pos="342265" algn="l"/>
              </a:tabLst>
            </a:pPr>
            <a:r>
              <a:rPr sz="2400" b="1" dirty="0">
                <a:solidFill>
                  <a:srgbClr val="38751C"/>
                </a:solidFill>
                <a:latin typeface="Arial"/>
                <a:cs typeface="Arial"/>
              </a:rPr>
              <a:t>-	</a:t>
            </a:r>
            <a:r>
              <a:rPr sz="2400" b="1" spc="-5" dirty="0">
                <a:solidFill>
                  <a:srgbClr val="38751C"/>
                </a:solidFill>
                <a:latin typeface="Arial"/>
                <a:cs typeface="Arial"/>
              </a:rPr>
              <a:t>will not</a:t>
            </a:r>
            <a:r>
              <a:rPr sz="2400" b="1" spc="-25" dirty="0">
                <a:solidFill>
                  <a:srgbClr val="38751C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38751C"/>
                </a:solidFill>
                <a:latin typeface="Arial"/>
                <a:cs typeface="Arial"/>
              </a:rPr>
              <a:t>“die”.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73064" y="1076154"/>
            <a:ext cx="2165087" cy="16882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57924" y="4717593"/>
            <a:ext cx="8875395" cy="283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65"/>
              </a:lnSpc>
              <a:tabLst>
                <a:tab pos="5253355" algn="l"/>
                <a:tab pos="7310755" algn="l"/>
              </a:tabLst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Fei-Fei Li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&amp; Justin Johnson &amp;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Serena Yeung	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Lecture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6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-	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April 19,</a:t>
            </a:r>
            <a:r>
              <a:rPr sz="3000" spc="-142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2018</a:t>
            </a:r>
            <a:endParaRPr sz="3000" baseline="-4166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80"/>
              </a:lnSpc>
            </a:pPr>
            <a:r>
              <a:rPr sz="3000" spc="-7" baseline="1388" dirty="0"/>
              <a:t>Lecture </a:t>
            </a:r>
            <a:r>
              <a:rPr sz="3000" baseline="1388" dirty="0"/>
              <a:t>6 -</a:t>
            </a:r>
            <a:r>
              <a:rPr sz="3000" spc="-277" baseline="1388" dirty="0"/>
              <a:t> </a:t>
            </a:r>
            <a:fld id="{81D60167-4931-47E6-BA6A-407CBD079E47}" type="slidenum">
              <a:rPr sz="2000" dirty="0"/>
              <a:t>29</a:t>
            </a:fld>
            <a:endParaRPr sz="2000"/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fld id="{8609F313-60EC-4485-9E01-162C23319A3E}" type="datetime1">
              <a:rPr lang="en-US" spc="-5" smtClean="0"/>
              <a:t>2/27/2020</a:t>
            </a:fld>
            <a:endParaRPr spc="-5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3049" y="112133"/>
            <a:ext cx="28168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-5" dirty="0">
                <a:latin typeface="Arial"/>
                <a:cs typeface="Arial"/>
              </a:rPr>
              <a:t>Where we are</a:t>
            </a:r>
            <a:r>
              <a:rPr b="0" spc="-90" dirty="0">
                <a:latin typeface="Arial"/>
                <a:cs typeface="Arial"/>
              </a:rPr>
              <a:t> </a:t>
            </a:r>
            <a:r>
              <a:rPr b="0" spc="-5" dirty="0">
                <a:latin typeface="Arial"/>
                <a:cs typeface="Arial"/>
              </a:rPr>
              <a:t>now...</a:t>
            </a:r>
          </a:p>
        </p:txBody>
      </p:sp>
      <p:sp>
        <p:nvSpPr>
          <p:cNvPr id="3" name="object 3"/>
          <p:cNvSpPr/>
          <p:nvPr/>
        </p:nvSpPr>
        <p:spPr>
          <a:xfrm>
            <a:off x="5104189" y="1123472"/>
            <a:ext cx="1649164" cy="4947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137314" y="1719146"/>
            <a:ext cx="3527381" cy="44893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864444" y="2241645"/>
            <a:ext cx="448309" cy="1457325"/>
          </a:xfrm>
          <a:prstGeom prst="rect">
            <a:avLst/>
          </a:prstGeom>
          <a:solidFill>
            <a:srgbClr val="CCCCCC"/>
          </a:solidFill>
          <a:ln w="9524">
            <a:solidFill>
              <a:srgbClr val="666666"/>
            </a:solidFill>
          </a:ln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3650">
              <a:latin typeface="Times New Roman"/>
              <a:cs typeface="Times New Roman"/>
            </a:endParaRPr>
          </a:p>
          <a:p>
            <a:pPr marL="14732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x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212641" y="2577819"/>
            <a:ext cx="448309" cy="856615"/>
          </a:xfrm>
          <a:prstGeom prst="rect">
            <a:avLst/>
          </a:prstGeom>
          <a:solidFill>
            <a:srgbClr val="CCCCCC"/>
          </a:solidFill>
          <a:ln w="9524">
            <a:solidFill>
              <a:srgbClr val="666666"/>
            </a:solidFill>
          </a:ln>
        </p:spPr>
        <p:txBody>
          <a:bodyPr vert="horz" wrap="square" lIns="0" tIns="234950" rIns="0" bIns="0" rtlCol="0">
            <a:spAutoFit/>
          </a:bodyPr>
          <a:lstStyle/>
          <a:p>
            <a:pPr marL="139065">
              <a:lnSpc>
                <a:spcPct val="100000"/>
              </a:lnSpc>
              <a:spcBef>
                <a:spcPts val="1850"/>
              </a:spcBef>
            </a:pPr>
            <a:r>
              <a:rPr sz="2400" dirty="0">
                <a:latin typeface="Arial"/>
                <a:cs typeface="Arial"/>
              </a:rPr>
              <a:t>h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312668" y="3434317"/>
            <a:ext cx="904875" cy="272415"/>
          </a:xfrm>
          <a:custGeom>
            <a:avLst/>
            <a:gdLst/>
            <a:ahLst/>
            <a:cxnLst/>
            <a:rect l="l" t="t" r="r" b="b"/>
            <a:pathLst>
              <a:path w="904875" h="272414">
                <a:moveTo>
                  <a:pt x="0" y="272099"/>
                </a:moveTo>
                <a:lnTo>
                  <a:pt x="904498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312668" y="2249637"/>
            <a:ext cx="913130" cy="328295"/>
          </a:xfrm>
          <a:custGeom>
            <a:avLst/>
            <a:gdLst/>
            <a:ahLst/>
            <a:cxnLst/>
            <a:rect l="l" t="t" r="r" b="b"/>
            <a:pathLst>
              <a:path w="913129" h="328294">
                <a:moveTo>
                  <a:pt x="0" y="0"/>
                </a:moveTo>
                <a:lnTo>
                  <a:pt x="912598" y="328206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513800" y="2812428"/>
            <a:ext cx="3683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W1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624863" y="2767269"/>
            <a:ext cx="448309" cy="478155"/>
          </a:xfrm>
          <a:prstGeom prst="rect">
            <a:avLst/>
          </a:prstGeom>
          <a:solidFill>
            <a:srgbClr val="CCCCCC"/>
          </a:solidFill>
          <a:ln w="9524">
            <a:solidFill>
              <a:srgbClr val="666666"/>
            </a:solidFill>
          </a:ln>
        </p:spPr>
        <p:txBody>
          <a:bodyPr vert="horz" wrap="square" lIns="0" tIns="45719" rIns="0" bIns="0" rtlCol="0">
            <a:spAutoFit/>
          </a:bodyPr>
          <a:lstStyle/>
          <a:p>
            <a:pPr marL="147320">
              <a:lnSpc>
                <a:spcPct val="100000"/>
              </a:lnSpc>
              <a:spcBef>
                <a:spcPts val="359"/>
              </a:spcBef>
            </a:pPr>
            <a:r>
              <a:rPr sz="2400" dirty="0">
                <a:latin typeface="Arial"/>
                <a:cs typeface="Arial"/>
              </a:rPr>
              <a:t>s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641365" y="2577819"/>
            <a:ext cx="1000760" cy="200660"/>
          </a:xfrm>
          <a:custGeom>
            <a:avLst/>
            <a:gdLst/>
            <a:ahLst/>
            <a:cxnLst/>
            <a:rect l="l" t="t" r="r" b="b"/>
            <a:pathLst>
              <a:path w="1000760" h="200660">
                <a:moveTo>
                  <a:pt x="0" y="0"/>
                </a:moveTo>
                <a:lnTo>
                  <a:pt x="1000497" y="200399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657390" y="3233868"/>
            <a:ext cx="969010" cy="200660"/>
          </a:xfrm>
          <a:custGeom>
            <a:avLst/>
            <a:gdLst/>
            <a:ahLst/>
            <a:cxnLst/>
            <a:rect l="l" t="t" r="r" b="b"/>
            <a:pathLst>
              <a:path w="969010" h="200660">
                <a:moveTo>
                  <a:pt x="0" y="200399"/>
                </a:moveTo>
                <a:lnTo>
                  <a:pt x="968698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4888245" y="2818619"/>
            <a:ext cx="3683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W2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212773" y="3481853"/>
            <a:ext cx="534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3072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185216" y="3481853"/>
            <a:ext cx="40703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100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718662" y="3412702"/>
            <a:ext cx="280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10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60923" y="609444"/>
            <a:ext cx="3173730" cy="1504315"/>
          </a:xfrm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sz="2800" b="1" spc="-5" dirty="0">
                <a:latin typeface="Arial"/>
                <a:cs typeface="Arial"/>
              </a:rPr>
              <a:t>Neural</a:t>
            </a:r>
            <a:r>
              <a:rPr sz="2800" b="1" spc="-30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Networks</a:t>
            </a:r>
            <a:endParaRPr sz="2800">
              <a:latin typeface="Arial"/>
              <a:cs typeface="Arial"/>
            </a:endParaRPr>
          </a:p>
          <a:p>
            <a:pPr marL="48260">
              <a:lnSpc>
                <a:spcPct val="100000"/>
              </a:lnSpc>
              <a:spcBef>
                <a:spcPts val="395"/>
              </a:spcBef>
            </a:pPr>
            <a:r>
              <a:rPr sz="2400" spc="-5" dirty="0">
                <a:latin typeface="Arial"/>
                <a:cs typeface="Arial"/>
              </a:rPr>
              <a:t>Linear </a:t>
            </a:r>
            <a:r>
              <a:rPr sz="2400" dirty="0">
                <a:latin typeface="Arial"/>
                <a:cs typeface="Arial"/>
              </a:rPr>
              <a:t>score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function:</a:t>
            </a:r>
            <a:endParaRPr sz="2400">
              <a:latin typeface="Arial"/>
              <a:cs typeface="Arial"/>
            </a:endParaRPr>
          </a:p>
          <a:p>
            <a:pPr marL="45720">
              <a:lnSpc>
                <a:spcPct val="100000"/>
              </a:lnSpc>
              <a:spcBef>
                <a:spcPts val="1665"/>
              </a:spcBef>
            </a:pPr>
            <a:r>
              <a:rPr sz="2400" spc="-5" dirty="0">
                <a:latin typeface="Arial"/>
                <a:cs typeface="Arial"/>
              </a:rPr>
              <a:t>2-layer Neural</a:t>
            </a:r>
            <a:r>
              <a:rPr sz="2400" spc="-8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Network</a:t>
            </a:r>
            <a:endParaRPr sz="24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285884" y="3920667"/>
            <a:ext cx="6012462" cy="63599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281122" y="3915917"/>
            <a:ext cx="6022340" cy="645795"/>
          </a:xfrm>
          <a:custGeom>
            <a:avLst/>
            <a:gdLst/>
            <a:ahLst/>
            <a:cxnLst/>
            <a:rect l="l" t="t" r="r" b="b"/>
            <a:pathLst>
              <a:path w="6022340" h="645795">
                <a:moveTo>
                  <a:pt x="0" y="0"/>
                </a:moveTo>
                <a:lnTo>
                  <a:pt x="6021987" y="0"/>
                </a:lnTo>
                <a:lnTo>
                  <a:pt x="6021987" y="645523"/>
                </a:lnTo>
                <a:lnTo>
                  <a:pt x="0" y="645523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157924" y="4717593"/>
            <a:ext cx="8875395" cy="283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65"/>
              </a:lnSpc>
              <a:tabLst>
                <a:tab pos="5253355" algn="l"/>
                <a:tab pos="7310755" algn="l"/>
              </a:tabLst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Fei-Fei Li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&amp; Justin Johnson &amp;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Serena Yeung	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Lecture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6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-	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April 19,</a:t>
            </a:r>
            <a:r>
              <a:rPr sz="3000" spc="-142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2018</a:t>
            </a:r>
            <a:endParaRPr sz="3000" baseline="-4166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399118" y="4704893"/>
            <a:ext cx="1238885" cy="309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Lecture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6</a:t>
            </a:r>
            <a:r>
              <a:rPr sz="2000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endParaRPr sz="2000">
              <a:latin typeface="Arial"/>
              <a:cs typeface="Arial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fld id="{077345B1-4555-4E0C-BF35-AD533FF4C2B2}" type="datetime1">
              <a:rPr lang="en-US" spc="-5" smtClean="0"/>
              <a:t>2/27/2020</a:t>
            </a:fld>
            <a:endParaRPr spc="-5" dirty="0"/>
          </a:p>
        </p:txBody>
      </p:sp>
      <p:sp>
        <p:nvSpPr>
          <p:cNvPr id="24" name="object 24"/>
          <p:cNvSpPr txBox="1"/>
          <p:nvPr/>
        </p:nvSpPr>
        <p:spPr>
          <a:xfrm>
            <a:off x="6812343" y="4713440"/>
            <a:ext cx="167005" cy="309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2000">
              <a:latin typeface="Arial"/>
              <a:cs typeface="Arial"/>
            </a:endParaRPr>
          </a:p>
        </p:txBody>
      </p:sp>
      <p:sp>
        <p:nvSpPr>
          <p:cNvPr id="25" name="Slide Number Placeholder 24">
            <a:extLst>
              <a:ext uri="{FF2B5EF4-FFF2-40B4-BE49-F238E27FC236}">
                <a16:creationId xmlns="" xmlns:a16="http://schemas.microsoft.com/office/drawing/2014/main" id="{249B958C-8ABE-4CA8-B655-59F0EF03A4A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ts val="2380"/>
              </a:lnSpc>
            </a:pPr>
            <a:r>
              <a:rPr lang="en-US" sz="3000" spc="-7" baseline="1388"/>
              <a:t>Lecture </a:t>
            </a:r>
            <a:r>
              <a:rPr lang="en-US" sz="3000" baseline="1388"/>
              <a:t>6 -</a:t>
            </a:r>
            <a:r>
              <a:rPr lang="en-US" sz="3000" spc="-277" baseline="1388"/>
              <a:t> </a:t>
            </a:r>
            <a:fld id="{81D60167-4931-47E6-BA6A-407CBD079E47}" type="slidenum">
              <a:rPr sz="2000" smtClean="0"/>
              <a:t>3</a:t>
            </a:fld>
            <a:endParaRPr sz="20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3574" y="148334"/>
            <a:ext cx="3424554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0" spc="-10" dirty="0">
                <a:latin typeface="Arial"/>
                <a:cs typeface="Arial"/>
              </a:rPr>
              <a:t>Activation</a:t>
            </a:r>
            <a:r>
              <a:rPr sz="3000" b="0" spc="-90" dirty="0">
                <a:latin typeface="Arial"/>
                <a:cs typeface="Arial"/>
              </a:rPr>
              <a:t> </a:t>
            </a:r>
            <a:r>
              <a:rPr sz="3000" b="0" spc="-5" dirty="0">
                <a:latin typeface="Arial"/>
                <a:cs typeface="Arial"/>
              </a:rPr>
              <a:t>Functions</a:t>
            </a:r>
            <a:endParaRPr sz="3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2574" y="3112760"/>
            <a:ext cx="176783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Arial"/>
                <a:cs typeface="Arial"/>
              </a:rPr>
              <a:t>Leaky</a:t>
            </a:r>
            <a:r>
              <a:rPr sz="2400" b="1" spc="-9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ReLU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70824" y="3504643"/>
            <a:ext cx="3419818" cy="5261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996942" y="2568319"/>
            <a:ext cx="0" cy="1985645"/>
          </a:xfrm>
          <a:custGeom>
            <a:avLst/>
            <a:gdLst/>
            <a:ahLst/>
            <a:cxnLst/>
            <a:rect l="l" t="t" r="r" b="b"/>
            <a:pathLst>
              <a:path h="1985645">
                <a:moveTo>
                  <a:pt x="0" y="0"/>
                </a:moveTo>
                <a:lnTo>
                  <a:pt x="0" y="1985396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779190" y="3227968"/>
            <a:ext cx="3305143" cy="4571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705442" y="3900600"/>
            <a:ext cx="2082164" cy="57594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85"/>
              </a:spcBef>
            </a:pP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backprop into</a:t>
            </a:r>
            <a:r>
              <a:rPr sz="1800" spc="-9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\alpha 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(parameter)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839761" y="3751892"/>
            <a:ext cx="239395" cy="283210"/>
          </a:xfrm>
          <a:custGeom>
            <a:avLst/>
            <a:gdLst/>
            <a:ahLst/>
            <a:cxnLst/>
            <a:rect l="l" t="t" r="r" b="b"/>
            <a:pathLst>
              <a:path w="239395" h="283210">
                <a:moveTo>
                  <a:pt x="0" y="282749"/>
                </a:moveTo>
                <a:lnTo>
                  <a:pt x="239099" y="0"/>
                </a:lnTo>
              </a:path>
            </a:pathLst>
          </a:custGeom>
          <a:ln w="9524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066836" y="3718867"/>
            <a:ext cx="40005" cy="43180"/>
          </a:xfrm>
          <a:custGeom>
            <a:avLst/>
            <a:gdLst/>
            <a:ahLst/>
            <a:cxnLst/>
            <a:rect l="l" t="t" r="r" b="b"/>
            <a:pathLst>
              <a:path w="40004" h="43179">
                <a:moveTo>
                  <a:pt x="24024" y="43174"/>
                </a:moveTo>
                <a:lnTo>
                  <a:pt x="0" y="22849"/>
                </a:lnTo>
                <a:lnTo>
                  <a:pt x="39924" y="0"/>
                </a:lnTo>
                <a:lnTo>
                  <a:pt x="24024" y="43174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066836" y="3718867"/>
            <a:ext cx="40005" cy="43180"/>
          </a:xfrm>
          <a:custGeom>
            <a:avLst/>
            <a:gdLst/>
            <a:ahLst/>
            <a:cxnLst/>
            <a:rect l="l" t="t" r="r" b="b"/>
            <a:pathLst>
              <a:path w="40004" h="43179">
                <a:moveTo>
                  <a:pt x="24024" y="43174"/>
                </a:moveTo>
                <a:lnTo>
                  <a:pt x="39924" y="0"/>
                </a:lnTo>
                <a:lnTo>
                  <a:pt x="0" y="22849"/>
                </a:lnTo>
                <a:lnTo>
                  <a:pt x="24024" y="43174"/>
                </a:lnTo>
                <a:close/>
              </a:path>
            </a:pathLst>
          </a:custGeom>
          <a:ln w="9524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120262" y="63880"/>
            <a:ext cx="4843145" cy="314071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2313305" marR="656590">
              <a:lnSpc>
                <a:spcPct val="100699"/>
              </a:lnSpc>
              <a:spcBef>
                <a:spcPts val="85"/>
              </a:spcBef>
            </a:pP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[Mass et al.,</a:t>
            </a:r>
            <a:r>
              <a:rPr sz="1800" spc="-9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2013]  [He et al.,</a:t>
            </a:r>
            <a:r>
              <a:rPr sz="1800" spc="-4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2015]</a:t>
            </a:r>
            <a:endParaRPr sz="1800">
              <a:latin typeface="Arial"/>
              <a:cs typeface="Arial"/>
            </a:endParaRPr>
          </a:p>
          <a:p>
            <a:pPr marL="342265" indent="-329565">
              <a:lnSpc>
                <a:spcPts val="2865"/>
              </a:lnSpc>
              <a:spcBef>
                <a:spcPts val="890"/>
              </a:spcBef>
              <a:buChar char="-"/>
              <a:tabLst>
                <a:tab pos="342265" algn="l"/>
                <a:tab pos="342900" algn="l"/>
              </a:tabLst>
            </a:pPr>
            <a:r>
              <a:rPr sz="2400" spc="-5" dirty="0">
                <a:solidFill>
                  <a:srgbClr val="38751C"/>
                </a:solidFill>
                <a:latin typeface="Arial"/>
                <a:cs typeface="Arial"/>
              </a:rPr>
              <a:t>Does not</a:t>
            </a:r>
            <a:r>
              <a:rPr sz="2400" spc="-15" dirty="0">
                <a:solidFill>
                  <a:srgbClr val="38751C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8751C"/>
                </a:solidFill>
                <a:latin typeface="Arial"/>
                <a:cs typeface="Arial"/>
              </a:rPr>
              <a:t>saturate</a:t>
            </a:r>
            <a:endParaRPr sz="2400">
              <a:latin typeface="Arial"/>
              <a:cs typeface="Arial"/>
            </a:endParaRPr>
          </a:p>
          <a:p>
            <a:pPr marL="342265" indent="-329565">
              <a:lnSpc>
                <a:spcPts val="2850"/>
              </a:lnSpc>
              <a:buChar char="-"/>
              <a:tabLst>
                <a:tab pos="342265" algn="l"/>
                <a:tab pos="342900" algn="l"/>
              </a:tabLst>
            </a:pPr>
            <a:r>
              <a:rPr sz="2400" spc="-5" dirty="0">
                <a:solidFill>
                  <a:srgbClr val="38751C"/>
                </a:solidFill>
                <a:latin typeface="Arial"/>
                <a:cs typeface="Arial"/>
              </a:rPr>
              <a:t>Computationally</a:t>
            </a:r>
            <a:r>
              <a:rPr sz="2400" spc="-15" dirty="0">
                <a:solidFill>
                  <a:srgbClr val="38751C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8751C"/>
                </a:solidFill>
                <a:latin typeface="Arial"/>
                <a:cs typeface="Arial"/>
              </a:rPr>
              <a:t>efficient</a:t>
            </a:r>
            <a:endParaRPr sz="2400">
              <a:latin typeface="Arial"/>
              <a:cs typeface="Arial"/>
            </a:endParaRPr>
          </a:p>
          <a:p>
            <a:pPr marL="342265" marR="5080" indent="-329565">
              <a:lnSpc>
                <a:spcPts val="2850"/>
              </a:lnSpc>
              <a:spcBef>
                <a:spcPts val="105"/>
              </a:spcBef>
              <a:buChar char="-"/>
              <a:tabLst>
                <a:tab pos="342265" algn="l"/>
                <a:tab pos="342900" algn="l"/>
              </a:tabLst>
            </a:pPr>
            <a:r>
              <a:rPr sz="2400" spc="-5" dirty="0">
                <a:solidFill>
                  <a:srgbClr val="38751C"/>
                </a:solidFill>
                <a:latin typeface="Arial"/>
                <a:cs typeface="Arial"/>
              </a:rPr>
              <a:t>Converges </a:t>
            </a:r>
            <a:r>
              <a:rPr sz="2400" dirty="0">
                <a:solidFill>
                  <a:srgbClr val="38751C"/>
                </a:solidFill>
                <a:latin typeface="Arial"/>
                <a:cs typeface="Arial"/>
              </a:rPr>
              <a:t>much </a:t>
            </a:r>
            <a:r>
              <a:rPr sz="2400" spc="-5" dirty="0">
                <a:solidFill>
                  <a:srgbClr val="38751C"/>
                </a:solidFill>
                <a:latin typeface="Arial"/>
                <a:cs typeface="Arial"/>
              </a:rPr>
              <a:t>faster than  </a:t>
            </a:r>
            <a:r>
              <a:rPr sz="2400" dirty="0">
                <a:solidFill>
                  <a:srgbClr val="38751C"/>
                </a:solidFill>
                <a:latin typeface="Arial"/>
                <a:cs typeface="Arial"/>
              </a:rPr>
              <a:t>sigmoid/tanh </a:t>
            </a:r>
            <a:r>
              <a:rPr sz="2400" spc="-5" dirty="0">
                <a:solidFill>
                  <a:srgbClr val="38751C"/>
                </a:solidFill>
                <a:latin typeface="Arial"/>
                <a:cs typeface="Arial"/>
              </a:rPr>
              <a:t>in practice! </a:t>
            </a:r>
            <a:r>
              <a:rPr sz="2400" dirty="0">
                <a:solidFill>
                  <a:srgbClr val="38751C"/>
                </a:solidFill>
                <a:latin typeface="Arial"/>
                <a:cs typeface="Arial"/>
              </a:rPr>
              <a:t>(e.g.</a:t>
            </a:r>
            <a:r>
              <a:rPr sz="2400" spc="-100" dirty="0">
                <a:solidFill>
                  <a:srgbClr val="38751C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8751C"/>
                </a:solidFill>
                <a:latin typeface="Arial"/>
                <a:cs typeface="Arial"/>
              </a:rPr>
              <a:t>6x)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60"/>
              </a:lnSpc>
              <a:tabLst>
                <a:tab pos="342265" algn="l"/>
              </a:tabLst>
            </a:pPr>
            <a:r>
              <a:rPr sz="2400" b="1" dirty="0">
                <a:solidFill>
                  <a:srgbClr val="38751C"/>
                </a:solidFill>
                <a:latin typeface="Arial"/>
                <a:cs typeface="Arial"/>
              </a:rPr>
              <a:t>-	</a:t>
            </a:r>
            <a:r>
              <a:rPr sz="2400" b="1" spc="-5" dirty="0">
                <a:solidFill>
                  <a:srgbClr val="38751C"/>
                </a:solidFill>
                <a:latin typeface="Arial"/>
                <a:cs typeface="Arial"/>
              </a:rPr>
              <a:t>will not</a:t>
            </a:r>
            <a:r>
              <a:rPr sz="2400" b="1" spc="-25" dirty="0">
                <a:solidFill>
                  <a:srgbClr val="38751C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38751C"/>
                </a:solidFill>
                <a:latin typeface="Arial"/>
                <a:cs typeface="Arial"/>
              </a:rPr>
              <a:t>“die”.</a:t>
            </a:r>
            <a:endParaRPr sz="2400">
              <a:latin typeface="Arial"/>
              <a:cs typeface="Arial"/>
            </a:endParaRPr>
          </a:p>
          <a:p>
            <a:pPr marL="114300">
              <a:lnSpc>
                <a:spcPct val="100000"/>
              </a:lnSpc>
              <a:spcBef>
                <a:spcPts val="2140"/>
              </a:spcBef>
            </a:pPr>
            <a:r>
              <a:rPr sz="2400" b="1" spc="-5" dirty="0">
                <a:latin typeface="Arial"/>
                <a:cs typeface="Arial"/>
              </a:rPr>
              <a:t>Parametric Rectifier</a:t>
            </a:r>
            <a:r>
              <a:rPr sz="2400" b="1" spc="-3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(PReLU)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873064" y="1076154"/>
            <a:ext cx="2165087" cy="16882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57924" y="4717593"/>
            <a:ext cx="8875395" cy="283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65"/>
              </a:lnSpc>
              <a:tabLst>
                <a:tab pos="5253355" algn="l"/>
                <a:tab pos="7310755" algn="l"/>
              </a:tabLst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Fei-Fei Li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&amp; Justin Johnson &amp;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Serena Yeung	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Lecture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6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-	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April 19,</a:t>
            </a:r>
            <a:r>
              <a:rPr sz="3000" spc="-142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2018</a:t>
            </a:r>
            <a:endParaRPr sz="3000" baseline="-4166">
              <a:latin typeface="Arial"/>
              <a:cs typeface="Arial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80"/>
              </a:lnSpc>
            </a:pPr>
            <a:r>
              <a:rPr sz="3000" spc="-7" baseline="1388" dirty="0"/>
              <a:t>Lecture </a:t>
            </a:r>
            <a:r>
              <a:rPr sz="3000" baseline="1388" dirty="0"/>
              <a:t>6 -</a:t>
            </a:r>
            <a:r>
              <a:rPr sz="3000" spc="-277" baseline="1388" dirty="0"/>
              <a:t> </a:t>
            </a:r>
            <a:fld id="{81D60167-4931-47E6-BA6A-407CBD079E47}" type="slidenum">
              <a:rPr sz="2000" dirty="0"/>
              <a:t>30</a:t>
            </a:fld>
            <a:endParaRPr sz="2000"/>
          </a:p>
        </p:txBody>
      </p:sp>
      <p:sp>
        <p:nvSpPr>
          <p:cNvPr id="16" name="object 1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fld id="{BF48E4AE-0E0F-41D5-BB90-FD309511F722}" type="datetime1">
              <a:rPr lang="en-US" spc="-5" smtClean="0"/>
              <a:t>2/27/2020</a:t>
            </a:fld>
            <a:endParaRPr spc="-5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3574" y="148334"/>
            <a:ext cx="3424554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0" spc="-10" dirty="0">
                <a:latin typeface="Arial"/>
                <a:cs typeface="Arial"/>
              </a:rPr>
              <a:t>Activation</a:t>
            </a:r>
            <a:r>
              <a:rPr sz="3000" b="0" spc="-90" dirty="0">
                <a:latin typeface="Arial"/>
                <a:cs typeface="Arial"/>
              </a:rPr>
              <a:t> </a:t>
            </a:r>
            <a:r>
              <a:rPr sz="3000" b="0" spc="-5" dirty="0">
                <a:latin typeface="Arial"/>
                <a:cs typeface="Arial"/>
              </a:rPr>
              <a:t>Functions</a:t>
            </a:r>
            <a:endParaRPr sz="3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78299" y="3552818"/>
            <a:ext cx="3802167" cy="7331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64473" y="634768"/>
            <a:ext cx="8428990" cy="3530600"/>
          </a:xfrm>
          <a:prstGeom prst="rect">
            <a:avLst/>
          </a:prstGeom>
        </p:spPr>
        <p:txBody>
          <a:bodyPr vert="horz" wrap="square" lIns="0" tIns="2127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75"/>
              </a:spcBef>
            </a:pPr>
            <a:r>
              <a:rPr sz="2400" b="1" spc="-5" dirty="0">
                <a:latin typeface="Arial"/>
                <a:cs typeface="Arial"/>
              </a:rPr>
              <a:t>Exponential Linear Units</a:t>
            </a:r>
            <a:r>
              <a:rPr sz="2400" b="1" spc="-2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(ELU)</a:t>
            </a:r>
            <a:endParaRPr sz="2400">
              <a:latin typeface="Arial"/>
              <a:cs typeface="Arial"/>
            </a:endParaRPr>
          </a:p>
          <a:p>
            <a:pPr marL="4229735">
              <a:lnSpc>
                <a:spcPts val="2630"/>
              </a:lnSpc>
              <a:spcBef>
                <a:spcPts val="1445"/>
              </a:spcBef>
              <a:tabLst>
                <a:tab pos="4551045" algn="l"/>
              </a:tabLst>
            </a:pPr>
            <a:r>
              <a:rPr sz="2200" b="1" dirty="0">
                <a:solidFill>
                  <a:srgbClr val="38751C"/>
                </a:solidFill>
                <a:latin typeface="Arial"/>
                <a:cs typeface="Arial"/>
              </a:rPr>
              <a:t>-	</a:t>
            </a:r>
            <a:r>
              <a:rPr sz="2200" spc="-5" dirty="0">
                <a:solidFill>
                  <a:srgbClr val="38751C"/>
                </a:solidFill>
                <a:latin typeface="Arial"/>
                <a:cs typeface="Arial"/>
              </a:rPr>
              <a:t>All benefits of</a:t>
            </a:r>
            <a:r>
              <a:rPr sz="2200" spc="-25" dirty="0">
                <a:solidFill>
                  <a:srgbClr val="38751C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38751C"/>
                </a:solidFill>
                <a:latin typeface="Arial"/>
                <a:cs typeface="Arial"/>
              </a:rPr>
              <a:t>ReLU</a:t>
            </a:r>
            <a:endParaRPr sz="2200">
              <a:latin typeface="Arial"/>
              <a:cs typeface="Arial"/>
            </a:endParaRPr>
          </a:p>
          <a:p>
            <a:pPr marL="4551045" indent="-321310">
              <a:lnSpc>
                <a:spcPts val="2625"/>
              </a:lnSpc>
              <a:buChar char="-"/>
              <a:tabLst>
                <a:tab pos="4551045" algn="l"/>
                <a:tab pos="4551680" algn="l"/>
              </a:tabLst>
            </a:pPr>
            <a:r>
              <a:rPr sz="2200" spc="-5" dirty="0">
                <a:solidFill>
                  <a:srgbClr val="38751C"/>
                </a:solidFill>
                <a:latin typeface="Arial"/>
                <a:cs typeface="Arial"/>
              </a:rPr>
              <a:t>Closer to </a:t>
            </a:r>
            <a:r>
              <a:rPr sz="2200" dirty="0">
                <a:solidFill>
                  <a:srgbClr val="38751C"/>
                </a:solidFill>
                <a:latin typeface="Arial"/>
                <a:cs typeface="Arial"/>
              </a:rPr>
              <a:t>zero mean</a:t>
            </a:r>
            <a:r>
              <a:rPr sz="2200" spc="-60" dirty="0">
                <a:solidFill>
                  <a:srgbClr val="38751C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38751C"/>
                </a:solidFill>
                <a:latin typeface="Arial"/>
                <a:cs typeface="Arial"/>
              </a:rPr>
              <a:t>outputs</a:t>
            </a:r>
            <a:endParaRPr sz="2200">
              <a:latin typeface="Arial"/>
              <a:cs typeface="Arial"/>
            </a:endParaRPr>
          </a:p>
          <a:p>
            <a:pPr marL="4551045" marR="5080" indent="-321310">
              <a:lnSpc>
                <a:spcPts val="2620"/>
              </a:lnSpc>
              <a:spcBef>
                <a:spcPts val="95"/>
              </a:spcBef>
              <a:buChar char="-"/>
              <a:tabLst>
                <a:tab pos="4551045" algn="l"/>
                <a:tab pos="4551680" algn="l"/>
              </a:tabLst>
            </a:pPr>
            <a:r>
              <a:rPr sz="2200" spc="-5" dirty="0">
                <a:solidFill>
                  <a:srgbClr val="38751C"/>
                </a:solidFill>
                <a:latin typeface="Arial"/>
                <a:cs typeface="Arial"/>
              </a:rPr>
              <a:t>Negative </a:t>
            </a:r>
            <a:r>
              <a:rPr sz="2200" dirty="0">
                <a:solidFill>
                  <a:srgbClr val="38751C"/>
                </a:solidFill>
                <a:latin typeface="Arial"/>
                <a:cs typeface="Arial"/>
              </a:rPr>
              <a:t>saturation regime  compared </a:t>
            </a:r>
            <a:r>
              <a:rPr sz="2200" spc="-5" dirty="0">
                <a:solidFill>
                  <a:srgbClr val="38751C"/>
                </a:solidFill>
                <a:latin typeface="Arial"/>
                <a:cs typeface="Arial"/>
              </a:rPr>
              <a:t>with Leaky ReLU  adds </a:t>
            </a:r>
            <a:r>
              <a:rPr sz="2200" dirty="0">
                <a:solidFill>
                  <a:srgbClr val="38751C"/>
                </a:solidFill>
                <a:latin typeface="Arial"/>
                <a:cs typeface="Arial"/>
              </a:rPr>
              <a:t>some robustness </a:t>
            </a:r>
            <a:r>
              <a:rPr sz="2200" spc="-5" dirty="0">
                <a:solidFill>
                  <a:srgbClr val="38751C"/>
                </a:solidFill>
                <a:latin typeface="Arial"/>
                <a:cs typeface="Arial"/>
              </a:rPr>
              <a:t>to</a:t>
            </a:r>
            <a:r>
              <a:rPr sz="2200" spc="-110" dirty="0">
                <a:solidFill>
                  <a:srgbClr val="38751C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38751C"/>
                </a:solidFill>
                <a:latin typeface="Arial"/>
                <a:cs typeface="Arial"/>
              </a:rPr>
              <a:t>noise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buChar char="-"/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har char="-"/>
            </a:pPr>
            <a:endParaRPr sz="2450">
              <a:latin typeface="Times New Roman"/>
              <a:cs typeface="Times New Roman"/>
            </a:endParaRPr>
          </a:p>
          <a:p>
            <a:pPr marL="4551045" indent="-330200">
              <a:lnSpc>
                <a:spcPct val="100000"/>
              </a:lnSpc>
              <a:spcBef>
                <a:spcPts val="5"/>
              </a:spcBef>
              <a:buChar char="-"/>
              <a:tabLst>
                <a:tab pos="4551045" algn="l"/>
                <a:tab pos="4551680" algn="l"/>
              </a:tabLst>
            </a:pP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Computation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requires</a:t>
            </a:r>
            <a:r>
              <a:rPr sz="2400" spc="-5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exp()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457933" y="154430"/>
            <a:ext cx="20675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[Clevert et al.,</a:t>
            </a:r>
            <a:r>
              <a:rPr sz="1800" spc="-8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2015]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367253" y="1655930"/>
            <a:ext cx="2054346" cy="159784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57924" y="4717593"/>
            <a:ext cx="8875395" cy="283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65"/>
              </a:lnSpc>
              <a:tabLst>
                <a:tab pos="5253355" algn="l"/>
                <a:tab pos="7310755" algn="l"/>
              </a:tabLst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Fei-Fei Li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&amp; Justin Johnson &amp;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Serena Yeung	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Lecture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6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-	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April 19,</a:t>
            </a:r>
            <a:r>
              <a:rPr sz="3000" spc="-142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2018</a:t>
            </a:r>
            <a:endParaRPr sz="3000" baseline="-4166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80"/>
              </a:lnSpc>
            </a:pPr>
            <a:r>
              <a:rPr sz="3000" spc="-7" baseline="1388" dirty="0"/>
              <a:t>Lecture </a:t>
            </a:r>
            <a:r>
              <a:rPr sz="3000" baseline="1388" dirty="0"/>
              <a:t>6 -</a:t>
            </a:r>
            <a:r>
              <a:rPr sz="3000" spc="-277" baseline="1388" dirty="0"/>
              <a:t> </a:t>
            </a:r>
            <a:fld id="{81D60167-4931-47E6-BA6A-407CBD079E47}" type="slidenum">
              <a:rPr sz="2000" dirty="0"/>
              <a:t>31</a:t>
            </a:fld>
            <a:endParaRPr sz="2000"/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fld id="{FDFFAA63-EE7B-45E5-A8A0-A25DA51B4834}" type="datetime1">
              <a:rPr lang="en-US" spc="-5" smtClean="0"/>
              <a:t>2/27/2020</a:t>
            </a:fld>
            <a:endParaRPr spc="-5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3574" y="148334"/>
            <a:ext cx="317944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/>
              <a:t>Maxout</a:t>
            </a:r>
            <a:r>
              <a:rPr sz="3000" spc="-95" dirty="0"/>
              <a:t> </a:t>
            </a:r>
            <a:r>
              <a:rPr sz="3000" dirty="0"/>
              <a:t>“Neuron”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265298" y="605533"/>
            <a:ext cx="8529320" cy="1854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7665" marR="316865" indent="-354965">
              <a:lnSpc>
                <a:spcPct val="100000"/>
              </a:lnSpc>
              <a:spcBef>
                <a:spcPts val="100"/>
              </a:spcBef>
              <a:buChar char="-"/>
              <a:tabLst>
                <a:tab pos="367665" algn="l"/>
                <a:tab pos="368300" algn="l"/>
              </a:tabLst>
            </a:pPr>
            <a:r>
              <a:rPr sz="3000" spc="-5" dirty="0">
                <a:latin typeface="Arial"/>
                <a:cs typeface="Arial"/>
              </a:rPr>
              <a:t>Does not have the basic form of dot product </a:t>
            </a:r>
            <a:r>
              <a:rPr sz="3000" dirty="0">
                <a:latin typeface="Arial"/>
                <a:cs typeface="Arial"/>
              </a:rPr>
              <a:t>-&gt;  </a:t>
            </a:r>
            <a:r>
              <a:rPr sz="3000" spc="-5" dirty="0">
                <a:latin typeface="Arial"/>
                <a:cs typeface="Arial"/>
              </a:rPr>
              <a:t>nonlinearity</a:t>
            </a:r>
            <a:endParaRPr sz="3000">
              <a:latin typeface="Arial"/>
              <a:cs typeface="Arial"/>
            </a:endParaRPr>
          </a:p>
          <a:p>
            <a:pPr marL="367665" indent="-354965">
              <a:lnSpc>
                <a:spcPct val="100000"/>
              </a:lnSpc>
              <a:buChar char="-"/>
              <a:tabLst>
                <a:tab pos="367665" algn="l"/>
                <a:tab pos="368300" algn="l"/>
              </a:tabLst>
            </a:pPr>
            <a:r>
              <a:rPr sz="3000" spc="-5" dirty="0">
                <a:solidFill>
                  <a:srgbClr val="38751C"/>
                </a:solidFill>
                <a:latin typeface="Arial"/>
                <a:cs typeface="Arial"/>
              </a:rPr>
              <a:t>Generalizes ReLU and Leaky</a:t>
            </a:r>
            <a:r>
              <a:rPr sz="3000" spc="-25" dirty="0">
                <a:solidFill>
                  <a:srgbClr val="38751C"/>
                </a:solidFill>
                <a:latin typeface="Arial"/>
                <a:cs typeface="Arial"/>
              </a:rPr>
              <a:t> </a:t>
            </a:r>
            <a:r>
              <a:rPr sz="3000" spc="-5" dirty="0">
                <a:solidFill>
                  <a:srgbClr val="38751C"/>
                </a:solidFill>
                <a:latin typeface="Arial"/>
                <a:cs typeface="Arial"/>
              </a:rPr>
              <a:t>ReLU</a:t>
            </a:r>
            <a:endParaRPr sz="3000">
              <a:latin typeface="Arial"/>
              <a:cs typeface="Arial"/>
            </a:endParaRPr>
          </a:p>
          <a:p>
            <a:pPr marL="367665" indent="-354965">
              <a:lnSpc>
                <a:spcPct val="100000"/>
              </a:lnSpc>
              <a:buChar char="-"/>
              <a:tabLst>
                <a:tab pos="367665" algn="l"/>
                <a:tab pos="368300" algn="l"/>
              </a:tabLst>
            </a:pPr>
            <a:r>
              <a:rPr sz="3000" spc="-5" dirty="0">
                <a:solidFill>
                  <a:srgbClr val="38751C"/>
                </a:solidFill>
                <a:latin typeface="Arial"/>
                <a:cs typeface="Arial"/>
              </a:rPr>
              <a:t>Linear Regime! Does not </a:t>
            </a:r>
            <a:r>
              <a:rPr sz="3000" dirty="0">
                <a:solidFill>
                  <a:srgbClr val="38751C"/>
                </a:solidFill>
                <a:latin typeface="Arial"/>
                <a:cs typeface="Arial"/>
              </a:rPr>
              <a:t>saturate! </a:t>
            </a:r>
            <a:r>
              <a:rPr sz="3000" spc="-5" dirty="0">
                <a:solidFill>
                  <a:srgbClr val="38751C"/>
                </a:solidFill>
                <a:latin typeface="Arial"/>
                <a:cs typeface="Arial"/>
              </a:rPr>
              <a:t>Does not</a:t>
            </a:r>
            <a:r>
              <a:rPr sz="3000" spc="-80" dirty="0">
                <a:solidFill>
                  <a:srgbClr val="38751C"/>
                </a:solidFill>
                <a:latin typeface="Arial"/>
                <a:cs typeface="Arial"/>
              </a:rPr>
              <a:t> </a:t>
            </a:r>
            <a:r>
              <a:rPr sz="3000" spc="-5" dirty="0">
                <a:solidFill>
                  <a:srgbClr val="38751C"/>
                </a:solidFill>
                <a:latin typeface="Arial"/>
                <a:cs typeface="Arial"/>
              </a:rPr>
              <a:t>die!</a:t>
            </a:r>
            <a:endParaRPr sz="3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911896" y="2750344"/>
            <a:ext cx="5003389" cy="6616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29474" y="3599229"/>
            <a:ext cx="72828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Problem: doubles the number of parameters/neuron</a:t>
            </a:r>
            <a:r>
              <a:rPr sz="2400" spc="-8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:(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7924" y="4717593"/>
            <a:ext cx="8875395" cy="283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65"/>
              </a:lnSpc>
              <a:tabLst>
                <a:tab pos="5253355" algn="l"/>
                <a:tab pos="7310755" algn="l"/>
              </a:tabLst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Fei-Fei Li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&amp; Justin Johnson &amp;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Serena Yeung	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Lecture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6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-	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April 19,</a:t>
            </a:r>
            <a:r>
              <a:rPr sz="3000" spc="-142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2018</a:t>
            </a:r>
            <a:endParaRPr sz="3000" baseline="-4166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80"/>
              </a:lnSpc>
            </a:pPr>
            <a:r>
              <a:rPr sz="3000" spc="-7" baseline="1388" dirty="0"/>
              <a:t>Lecture </a:t>
            </a:r>
            <a:r>
              <a:rPr sz="3000" baseline="1388" dirty="0"/>
              <a:t>6 -</a:t>
            </a:r>
            <a:r>
              <a:rPr sz="3000" spc="-277" baseline="1388" dirty="0"/>
              <a:t> </a:t>
            </a:r>
            <a:fld id="{81D60167-4931-47E6-BA6A-407CBD079E47}" type="slidenum">
              <a:rPr sz="2000" dirty="0"/>
              <a:t>32</a:t>
            </a:fld>
            <a:endParaRPr sz="2000"/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fld id="{FDCFFB09-CADD-42B2-84D8-B08EA7DBFAB1}" type="datetime1">
              <a:rPr lang="en-US" spc="-5" smtClean="0"/>
              <a:t>2/27/2020</a:t>
            </a:fld>
            <a:endParaRPr spc="-5" dirty="0"/>
          </a:p>
        </p:txBody>
      </p:sp>
      <p:sp>
        <p:nvSpPr>
          <p:cNvPr id="6" name="object 6"/>
          <p:cNvSpPr txBox="1"/>
          <p:nvPr/>
        </p:nvSpPr>
        <p:spPr>
          <a:xfrm>
            <a:off x="6302590" y="154430"/>
            <a:ext cx="24860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[Goodfellow et al.,</a:t>
            </a:r>
            <a:r>
              <a:rPr sz="1800" spc="-8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2013]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3574" y="148334"/>
            <a:ext cx="329882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/>
              <a:t>TLDR: In</a:t>
            </a:r>
            <a:r>
              <a:rPr sz="3000" spc="-100" dirty="0"/>
              <a:t> </a:t>
            </a:r>
            <a:r>
              <a:rPr sz="3000" spc="-5" dirty="0"/>
              <a:t>practice:</a:t>
            </a:r>
            <a:endParaRPr sz="3000"/>
          </a:p>
        </p:txBody>
      </p:sp>
      <p:sp>
        <p:nvSpPr>
          <p:cNvPr id="4" name="object 4"/>
          <p:cNvSpPr txBox="1"/>
          <p:nvPr/>
        </p:nvSpPr>
        <p:spPr>
          <a:xfrm>
            <a:off x="157924" y="4717593"/>
            <a:ext cx="8875395" cy="283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65"/>
              </a:lnSpc>
              <a:tabLst>
                <a:tab pos="5253355" algn="l"/>
                <a:tab pos="7310755" algn="l"/>
              </a:tabLst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Fei-Fei Li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&amp; Justin Johnson &amp;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Serena Yeung	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Lecture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6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-	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April 19,</a:t>
            </a:r>
            <a:r>
              <a:rPr sz="3000" spc="-142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2018</a:t>
            </a:r>
            <a:endParaRPr sz="3000" baseline="-4166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80"/>
              </a:lnSpc>
            </a:pPr>
            <a:r>
              <a:rPr sz="3000" spc="-7" baseline="1388" dirty="0"/>
              <a:t>Lecture </a:t>
            </a:r>
            <a:r>
              <a:rPr sz="3000" baseline="1388" dirty="0"/>
              <a:t>6 -</a:t>
            </a:r>
            <a:r>
              <a:rPr sz="3000" spc="-277" baseline="1388" dirty="0"/>
              <a:t> </a:t>
            </a:r>
            <a:fld id="{81D60167-4931-47E6-BA6A-407CBD079E47}" type="slidenum">
              <a:rPr sz="2000" dirty="0"/>
              <a:t>33</a:t>
            </a:fld>
            <a:endParaRPr sz="2000"/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fld id="{40A62328-4BE2-4FB2-BCAB-C0991275CE02}" type="datetime1">
              <a:rPr lang="en-US" spc="-5" smtClean="0"/>
              <a:t>2/27/2020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00672" y="1456532"/>
            <a:ext cx="8105140" cy="1854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7665" indent="-354965">
              <a:lnSpc>
                <a:spcPct val="100000"/>
              </a:lnSpc>
              <a:spcBef>
                <a:spcPts val="100"/>
              </a:spcBef>
              <a:buChar char="-"/>
              <a:tabLst>
                <a:tab pos="367665" algn="l"/>
                <a:tab pos="368300" algn="l"/>
              </a:tabLst>
            </a:pPr>
            <a:r>
              <a:rPr sz="3000" spc="-5" dirty="0">
                <a:latin typeface="Arial"/>
                <a:cs typeface="Arial"/>
              </a:rPr>
              <a:t>Use </a:t>
            </a:r>
            <a:r>
              <a:rPr sz="3000" spc="-5" dirty="0">
                <a:solidFill>
                  <a:srgbClr val="38751C"/>
                </a:solidFill>
                <a:latin typeface="Arial"/>
                <a:cs typeface="Arial"/>
              </a:rPr>
              <a:t>ReLU</a:t>
            </a:r>
            <a:r>
              <a:rPr sz="3000" spc="-5" dirty="0">
                <a:latin typeface="Arial"/>
                <a:cs typeface="Arial"/>
              </a:rPr>
              <a:t>. Be </a:t>
            </a:r>
            <a:r>
              <a:rPr sz="3000" dirty="0">
                <a:latin typeface="Arial"/>
                <a:cs typeface="Arial"/>
              </a:rPr>
              <a:t>careful </a:t>
            </a:r>
            <a:r>
              <a:rPr sz="3000" spc="-5" dirty="0">
                <a:latin typeface="Arial"/>
                <a:cs typeface="Arial"/>
              </a:rPr>
              <a:t>with </a:t>
            </a:r>
            <a:r>
              <a:rPr sz="3000" dirty="0">
                <a:latin typeface="Arial"/>
                <a:cs typeface="Arial"/>
              </a:rPr>
              <a:t>your </a:t>
            </a:r>
            <a:r>
              <a:rPr sz="3000" spc="-5" dirty="0">
                <a:latin typeface="Arial"/>
                <a:cs typeface="Arial"/>
              </a:rPr>
              <a:t>learning</a:t>
            </a:r>
            <a:r>
              <a:rPr sz="3000" spc="-9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rates</a:t>
            </a:r>
            <a:endParaRPr sz="3000">
              <a:latin typeface="Arial"/>
              <a:cs typeface="Arial"/>
            </a:endParaRPr>
          </a:p>
          <a:p>
            <a:pPr marL="367665" indent="-354965">
              <a:lnSpc>
                <a:spcPct val="100000"/>
              </a:lnSpc>
              <a:buChar char="-"/>
              <a:tabLst>
                <a:tab pos="367665" algn="l"/>
                <a:tab pos="368300" algn="l"/>
              </a:tabLst>
            </a:pPr>
            <a:r>
              <a:rPr sz="3000" spc="-5" dirty="0">
                <a:latin typeface="Arial"/>
                <a:cs typeface="Arial"/>
              </a:rPr>
              <a:t>Try out </a:t>
            </a:r>
            <a:r>
              <a:rPr sz="3000" spc="-5" dirty="0">
                <a:solidFill>
                  <a:srgbClr val="BF9000"/>
                </a:solidFill>
                <a:latin typeface="Arial"/>
                <a:cs typeface="Arial"/>
              </a:rPr>
              <a:t>Leaky ReLU </a:t>
            </a:r>
            <a:r>
              <a:rPr sz="3000" dirty="0">
                <a:solidFill>
                  <a:srgbClr val="BF9000"/>
                </a:solidFill>
                <a:latin typeface="Arial"/>
                <a:cs typeface="Arial"/>
              </a:rPr>
              <a:t>/ Maxout /</a:t>
            </a:r>
            <a:r>
              <a:rPr sz="3000" spc="-35" dirty="0">
                <a:solidFill>
                  <a:srgbClr val="BF9000"/>
                </a:solidFill>
                <a:latin typeface="Arial"/>
                <a:cs typeface="Arial"/>
              </a:rPr>
              <a:t> </a:t>
            </a:r>
            <a:r>
              <a:rPr sz="3000" spc="-5" dirty="0">
                <a:solidFill>
                  <a:srgbClr val="BF9000"/>
                </a:solidFill>
                <a:latin typeface="Arial"/>
                <a:cs typeface="Arial"/>
              </a:rPr>
              <a:t>ELU</a:t>
            </a:r>
            <a:endParaRPr sz="3000">
              <a:latin typeface="Arial"/>
              <a:cs typeface="Arial"/>
            </a:endParaRPr>
          </a:p>
          <a:p>
            <a:pPr marL="367665" indent="-354965">
              <a:lnSpc>
                <a:spcPct val="100000"/>
              </a:lnSpc>
              <a:buChar char="-"/>
              <a:tabLst>
                <a:tab pos="367665" algn="l"/>
                <a:tab pos="368300" algn="l"/>
              </a:tabLst>
            </a:pPr>
            <a:r>
              <a:rPr sz="3000" spc="-5" dirty="0">
                <a:latin typeface="Arial"/>
                <a:cs typeface="Arial"/>
              </a:rPr>
              <a:t>Try out </a:t>
            </a:r>
            <a:r>
              <a:rPr sz="3000" spc="-5" dirty="0">
                <a:solidFill>
                  <a:srgbClr val="FF0000"/>
                </a:solidFill>
                <a:latin typeface="Arial"/>
                <a:cs typeface="Arial"/>
              </a:rPr>
              <a:t>tanh </a:t>
            </a:r>
            <a:r>
              <a:rPr sz="3000" spc="-5" dirty="0">
                <a:latin typeface="Arial"/>
                <a:cs typeface="Arial"/>
              </a:rPr>
              <a:t>but don’t expect </a:t>
            </a:r>
            <a:r>
              <a:rPr sz="3000" dirty="0">
                <a:latin typeface="Arial"/>
                <a:cs typeface="Arial"/>
              </a:rPr>
              <a:t>much</a:t>
            </a:r>
            <a:endParaRPr sz="3000">
              <a:latin typeface="Arial"/>
              <a:cs typeface="Arial"/>
            </a:endParaRPr>
          </a:p>
          <a:p>
            <a:pPr marL="367665" indent="-354965">
              <a:lnSpc>
                <a:spcPct val="100000"/>
              </a:lnSpc>
              <a:buChar char="-"/>
              <a:tabLst>
                <a:tab pos="367665" algn="l"/>
                <a:tab pos="368300" algn="l"/>
              </a:tabLst>
            </a:pPr>
            <a:r>
              <a:rPr sz="3000" spc="-5" dirty="0">
                <a:solidFill>
                  <a:srgbClr val="FF0000"/>
                </a:solidFill>
                <a:latin typeface="Arial"/>
                <a:cs typeface="Arial"/>
              </a:rPr>
              <a:t>Don’t use</a:t>
            </a:r>
            <a:r>
              <a:rPr sz="3000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000" dirty="0">
                <a:solidFill>
                  <a:srgbClr val="FF0000"/>
                </a:solidFill>
                <a:latin typeface="Arial"/>
                <a:cs typeface="Arial"/>
              </a:rPr>
              <a:t>sigmoid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3698" y="1735987"/>
            <a:ext cx="53701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0" spc="-5" dirty="0">
                <a:latin typeface="Arial"/>
                <a:cs typeface="Arial"/>
              </a:rPr>
              <a:t>Data</a:t>
            </a:r>
            <a:r>
              <a:rPr sz="4800" b="0" spc="-100" dirty="0">
                <a:latin typeface="Arial"/>
                <a:cs typeface="Arial"/>
              </a:rPr>
              <a:t> </a:t>
            </a:r>
            <a:r>
              <a:rPr sz="4800" b="0" spc="-5" dirty="0">
                <a:latin typeface="Arial"/>
                <a:cs typeface="Arial"/>
              </a:rPr>
              <a:t>Preprocessing</a:t>
            </a:r>
            <a:endParaRPr sz="4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7924" y="4717593"/>
            <a:ext cx="8875395" cy="283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65"/>
              </a:lnSpc>
              <a:tabLst>
                <a:tab pos="5253355" algn="l"/>
                <a:tab pos="7310755" algn="l"/>
              </a:tabLst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Fei-Fei Li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&amp; Justin Johnson &amp;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Serena Yeung	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Lecture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6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-	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April 19,</a:t>
            </a:r>
            <a:r>
              <a:rPr sz="3000" spc="-142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2018</a:t>
            </a:r>
            <a:endParaRPr sz="3000" baseline="-4166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80"/>
              </a:lnSpc>
            </a:pPr>
            <a:r>
              <a:rPr sz="3000" spc="-7" baseline="1388" dirty="0"/>
              <a:t>Lecture </a:t>
            </a:r>
            <a:r>
              <a:rPr sz="3000" baseline="1388" dirty="0"/>
              <a:t>6 -</a:t>
            </a:r>
            <a:r>
              <a:rPr sz="3000" spc="-277" baseline="1388" dirty="0"/>
              <a:t> </a:t>
            </a:r>
            <a:fld id="{81D60167-4931-47E6-BA6A-407CBD079E47}" type="slidenum">
              <a:rPr sz="2000" dirty="0"/>
              <a:t>34</a:t>
            </a:fld>
            <a:endParaRPr sz="2000"/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fld id="{7933EFCE-88D9-460C-98C2-331CE3FDB5D5}" type="datetime1">
              <a:rPr lang="en-US" spc="-5" smtClean="0"/>
              <a:t>2/27/2020</a:t>
            </a:fld>
            <a:endParaRPr spc="-5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1274" y="201259"/>
            <a:ext cx="473456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0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Step </a:t>
            </a:r>
            <a:r>
              <a:rPr sz="3000" b="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1: </a:t>
            </a:r>
            <a:r>
              <a:rPr sz="3000" b="0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Preprocess </a:t>
            </a:r>
            <a:r>
              <a:rPr sz="3000" b="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the</a:t>
            </a:r>
            <a:r>
              <a:rPr sz="3000" b="0" u="heavy" spc="-8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3000" b="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data</a:t>
            </a:r>
            <a:endParaRPr sz="3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90698" y="832273"/>
            <a:ext cx="7445236" cy="25735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007892" y="3462018"/>
            <a:ext cx="2739045" cy="3067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006112" y="3481592"/>
            <a:ext cx="2495310" cy="26757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79824" y="3985801"/>
            <a:ext cx="3261360" cy="57594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85"/>
              </a:spcBef>
            </a:pPr>
            <a:r>
              <a:rPr sz="1800" dirty="0">
                <a:latin typeface="Arial"/>
                <a:cs typeface="Arial"/>
              </a:rPr>
              <a:t>(Assume X </a:t>
            </a:r>
            <a:r>
              <a:rPr sz="1800" spc="-5" dirty="0">
                <a:latin typeface="Arial"/>
                <a:cs typeface="Arial"/>
              </a:rPr>
              <a:t>[NxD] is data</a:t>
            </a:r>
            <a:r>
              <a:rPr sz="1800" spc="-10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matrix,  </a:t>
            </a:r>
            <a:r>
              <a:rPr sz="1800" spc="-5" dirty="0">
                <a:latin typeface="Arial"/>
                <a:cs typeface="Arial"/>
              </a:rPr>
              <a:t>each example in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row)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7924" y="4717593"/>
            <a:ext cx="8875395" cy="283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65"/>
              </a:lnSpc>
              <a:tabLst>
                <a:tab pos="5253355" algn="l"/>
                <a:tab pos="7310755" algn="l"/>
              </a:tabLst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Fei-Fei Li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&amp; Justin Johnson &amp;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Serena Yeung	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Lecture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6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-	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April 19,</a:t>
            </a:r>
            <a:r>
              <a:rPr sz="3000" spc="-142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2018</a:t>
            </a:r>
            <a:endParaRPr sz="3000" baseline="-4166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80"/>
              </a:lnSpc>
            </a:pPr>
            <a:r>
              <a:rPr sz="3000" spc="-7" baseline="1388" dirty="0"/>
              <a:t>Lecture </a:t>
            </a:r>
            <a:r>
              <a:rPr sz="3000" baseline="1388" dirty="0"/>
              <a:t>6 -</a:t>
            </a:r>
            <a:r>
              <a:rPr sz="3000" spc="-277" baseline="1388" dirty="0"/>
              <a:t> </a:t>
            </a:r>
            <a:fld id="{81D60167-4931-47E6-BA6A-407CBD079E47}" type="slidenum">
              <a:rPr sz="2000" dirty="0"/>
              <a:t>35</a:t>
            </a:fld>
            <a:endParaRPr sz="2000"/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fld id="{1B3B2101-71CD-4E12-8330-282EA3FABD9F}" type="datetime1">
              <a:rPr lang="en-US" spc="-5" smtClean="0"/>
              <a:t>2/27/2020</a:t>
            </a:fld>
            <a:endParaRPr spc="-5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7999" y="174507"/>
            <a:ext cx="755713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-5" dirty="0">
                <a:latin typeface="Arial"/>
                <a:cs typeface="Arial"/>
              </a:rPr>
              <a:t>Remember: Consider what happens when the input to</a:t>
            </a:r>
            <a:r>
              <a:rPr b="0" spc="-75" dirty="0">
                <a:latin typeface="Arial"/>
                <a:cs typeface="Arial"/>
              </a:rPr>
              <a:t> </a:t>
            </a:r>
            <a:r>
              <a:rPr b="0" dirty="0">
                <a:latin typeface="Arial"/>
                <a:cs typeface="Arial"/>
              </a:rPr>
              <a:t>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7999" y="536457"/>
            <a:ext cx="36652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neuron is always</a:t>
            </a:r>
            <a:r>
              <a:rPr sz="2400" spc="-8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positive...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06457" y="1557767"/>
            <a:ext cx="3057333" cy="132017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44623" y="3420998"/>
            <a:ext cx="5955665" cy="75311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5080">
              <a:lnSpc>
                <a:spcPts val="2850"/>
              </a:lnSpc>
              <a:spcBef>
                <a:spcPts val="219"/>
              </a:spcBef>
            </a:pPr>
            <a:r>
              <a:rPr sz="2400" spc="-5" dirty="0">
                <a:latin typeface="Arial"/>
                <a:cs typeface="Arial"/>
              </a:rPr>
              <a:t>What </a:t>
            </a:r>
            <a:r>
              <a:rPr sz="2400" dirty="0">
                <a:latin typeface="Arial"/>
                <a:cs typeface="Arial"/>
              </a:rPr>
              <a:t>can </a:t>
            </a:r>
            <a:r>
              <a:rPr sz="2400" spc="-5" dirty="0">
                <a:latin typeface="Arial"/>
                <a:cs typeface="Arial"/>
              </a:rPr>
              <a:t>we </a:t>
            </a:r>
            <a:r>
              <a:rPr sz="2400" dirty="0">
                <a:latin typeface="Arial"/>
                <a:cs typeface="Arial"/>
              </a:rPr>
              <a:t>say </a:t>
            </a:r>
            <a:r>
              <a:rPr sz="2400" spc="-5" dirty="0">
                <a:latin typeface="Arial"/>
                <a:cs typeface="Arial"/>
              </a:rPr>
              <a:t>about the gradients on </a:t>
            </a:r>
            <a:r>
              <a:rPr sz="2400" b="1" dirty="0">
                <a:latin typeface="Arial"/>
                <a:cs typeface="Arial"/>
              </a:rPr>
              <a:t>w</a:t>
            </a:r>
            <a:r>
              <a:rPr sz="2400" dirty="0">
                <a:latin typeface="Arial"/>
                <a:cs typeface="Arial"/>
              </a:rPr>
              <a:t>? 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Always all positive or all negative</a:t>
            </a:r>
            <a:r>
              <a:rPr sz="2400" spc="-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:(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193985" y="572398"/>
            <a:ext cx="0" cy="2768600"/>
          </a:xfrm>
          <a:custGeom>
            <a:avLst/>
            <a:gdLst/>
            <a:ahLst/>
            <a:cxnLst/>
            <a:rect l="l" t="t" r="r" b="b"/>
            <a:pathLst>
              <a:path h="2768600">
                <a:moveTo>
                  <a:pt x="0" y="0"/>
                </a:moveTo>
                <a:lnTo>
                  <a:pt x="0" y="2768094"/>
                </a:lnTo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821713" y="1956508"/>
            <a:ext cx="2744470" cy="0"/>
          </a:xfrm>
          <a:custGeom>
            <a:avLst/>
            <a:gdLst/>
            <a:ahLst/>
            <a:cxnLst/>
            <a:rect l="l" t="t" r="r" b="b"/>
            <a:pathLst>
              <a:path w="2744470">
                <a:moveTo>
                  <a:pt x="2744394" y="0"/>
                </a:moveTo>
                <a:lnTo>
                  <a:pt x="0" y="0"/>
                </a:lnTo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05085" y="585416"/>
            <a:ext cx="1360805" cy="1360170"/>
          </a:xfrm>
          <a:custGeom>
            <a:avLst/>
            <a:gdLst/>
            <a:ahLst/>
            <a:cxnLst/>
            <a:rect l="l" t="t" r="r" b="b"/>
            <a:pathLst>
              <a:path w="1360804" h="1360170">
                <a:moveTo>
                  <a:pt x="0" y="0"/>
                </a:moveTo>
                <a:lnTo>
                  <a:pt x="1360797" y="0"/>
                </a:lnTo>
                <a:lnTo>
                  <a:pt x="1360797" y="1359897"/>
                </a:lnTo>
                <a:lnTo>
                  <a:pt x="0" y="1359897"/>
                </a:lnTo>
                <a:lnTo>
                  <a:pt x="0" y="0"/>
                </a:lnTo>
                <a:close/>
              </a:path>
            </a:pathLst>
          </a:custGeom>
          <a:solidFill>
            <a:srgbClr val="D8E9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193985" y="1951013"/>
            <a:ext cx="1127760" cy="1035050"/>
          </a:xfrm>
          <a:custGeom>
            <a:avLst/>
            <a:gdLst/>
            <a:ahLst/>
            <a:cxnLst/>
            <a:rect l="l" t="t" r="r" b="b"/>
            <a:pathLst>
              <a:path w="1127759" h="1035050">
                <a:moveTo>
                  <a:pt x="0" y="0"/>
                </a:moveTo>
                <a:lnTo>
                  <a:pt x="1127472" y="1034530"/>
                </a:lnTo>
              </a:path>
            </a:pathLst>
          </a:custGeom>
          <a:ln w="19049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290658" y="2952818"/>
            <a:ext cx="104024" cy="1006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526284" y="3160928"/>
            <a:ext cx="1244600" cy="852169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85"/>
              </a:spcBef>
            </a:pP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hypothetical  optimal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w  vector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678684" y="1927367"/>
            <a:ext cx="12579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zig zag</a:t>
            </a:r>
            <a:r>
              <a:rPr sz="1800" spc="-10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path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203510" y="739592"/>
            <a:ext cx="1362710" cy="86741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220345" marR="373380">
              <a:lnSpc>
                <a:spcPts val="1650"/>
              </a:lnSpc>
              <a:spcBef>
                <a:spcPts val="180"/>
              </a:spcBef>
            </a:pPr>
            <a:r>
              <a:rPr sz="1400" spc="-5" dirty="0">
                <a:solidFill>
                  <a:srgbClr val="38751C"/>
                </a:solidFill>
                <a:latin typeface="Arial"/>
                <a:cs typeface="Arial"/>
              </a:rPr>
              <a:t>allowed  gradient  update  directions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870963" y="1966033"/>
            <a:ext cx="1313815" cy="1365885"/>
          </a:xfrm>
          <a:prstGeom prst="rect">
            <a:avLst/>
          </a:prstGeom>
          <a:solidFill>
            <a:srgbClr val="D8E9D3"/>
          </a:solidFill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1350">
              <a:latin typeface="Times New Roman"/>
              <a:cs typeface="Times New Roman"/>
            </a:endParaRPr>
          </a:p>
          <a:p>
            <a:pPr marL="149225" marR="395605">
              <a:lnSpc>
                <a:spcPts val="1650"/>
              </a:lnSpc>
            </a:pPr>
            <a:r>
              <a:rPr sz="1400" spc="-5" dirty="0">
                <a:solidFill>
                  <a:srgbClr val="38751C"/>
                </a:solidFill>
                <a:latin typeface="Arial"/>
                <a:cs typeface="Arial"/>
              </a:rPr>
              <a:t>allowed  gradient  update  directions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46910" y="1817586"/>
            <a:ext cx="25400" cy="340360"/>
          </a:xfrm>
          <a:custGeom>
            <a:avLst/>
            <a:gdLst/>
            <a:ahLst/>
            <a:cxnLst/>
            <a:rect l="l" t="t" r="r" b="b"/>
            <a:pathLst>
              <a:path w="25400" h="340360">
                <a:moveTo>
                  <a:pt x="24949" y="0"/>
                </a:moveTo>
                <a:lnTo>
                  <a:pt x="0" y="339906"/>
                </a:lnTo>
              </a:path>
            </a:pathLst>
          </a:custGeom>
          <a:ln w="190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306010" y="2145665"/>
            <a:ext cx="81824" cy="1075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338335" y="2239733"/>
            <a:ext cx="324485" cy="32384"/>
          </a:xfrm>
          <a:custGeom>
            <a:avLst/>
            <a:gdLst/>
            <a:ahLst/>
            <a:cxnLst/>
            <a:rect l="l" t="t" r="r" b="b"/>
            <a:pathLst>
              <a:path w="324484" h="32385">
                <a:moveTo>
                  <a:pt x="0" y="31757"/>
                </a:moveTo>
                <a:lnTo>
                  <a:pt x="324249" y="0"/>
                </a:lnTo>
              </a:path>
            </a:pathLst>
          </a:custGeom>
          <a:ln w="190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649984" y="2198893"/>
            <a:ext cx="108149" cy="8167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717009" y="2232578"/>
            <a:ext cx="29845" cy="269875"/>
          </a:xfrm>
          <a:custGeom>
            <a:avLst/>
            <a:gdLst/>
            <a:ahLst/>
            <a:cxnLst/>
            <a:rect l="l" t="t" r="r" b="b"/>
            <a:pathLst>
              <a:path w="29845" h="269875">
                <a:moveTo>
                  <a:pt x="29774" y="0"/>
                </a:moveTo>
                <a:lnTo>
                  <a:pt x="0" y="269791"/>
                </a:lnTo>
              </a:path>
            </a:pathLst>
          </a:custGeom>
          <a:ln w="190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676209" y="2489392"/>
            <a:ext cx="81624" cy="10842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390008" y="2837394"/>
            <a:ext cx="169574" cy="23412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725184" y="2553244"/>
            <a:ext cx="324485" cy="32384"/>
          </a:xfrm>
          <a:custGeom>
            <a:avLst/>
            <a:gdLst/>
            <a:ahLst/>
            <a:cxnLst/>
            <a:rect l="l" t="t" r="r" b="b"/>
            <a:pathLst>
              <a:path w="324484" h="32385">
                <a:moveTo>
                  <a:pt x="0" y="31774"/>
                </a:moveTo>
                <a:lnTo>
                  <a:pt x="324249" y="0"/>
                </a:lnTo>
              </a:path>
            </a:pathLst>
          </a:custGeom>
          <a:ln w="190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036833" y="2512419"/>
            <a:ext cx="108149" cy="8167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098008" y="2537369"/>
            <a:ext cx="29845" cy="269875"/>
          </a:xfrm>
          <a:custGeom>
            <a:avLst/>
            <a:gdLst/>
            <a:ahLst/>
            <a:cxnLst/>
            <a:rect l="l" t="t" r="r" b="b"/>
            <a:pathLst>
              <a:path w="29845" h="269875">
                <a:moveTo>
                  <a:pt x="29774" y="0"/>
                </a:moveTo>
                <a:lnTo>
                  <a:pt x="0" y="269799"/>
                </a:lnTo>
              </a:path>
            </a:pathLst>
          </a:custGeom>
          <a:ln w="190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057208" y="2794194"/>
            <a:ext cx="81624" cy="10842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106183" y="2858044"/>
            <a:ext cx="324485" cy="32384"/>
          </a:xfrm>
          <a:custGeom>
            <a:avLst/>
            <a:gdLst/>
            <a:ahLst/>
            <a:cxnLst/>
            <a:rect l="l" t="t" r="r" b="b"/>
            <a:pathLst>
              <a:path w="324484" h="32385">
                <a:moveTo>
                  <a:pt x="0" y="31774"/>
                </a:moveTo>
                <a:lnTo>
                  <a:pt x="324249" y="0"/>
                </a:lnTo>
              </a:path>
            </a:pathLst>
          </a:custGeom>
          <a:ln w="190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417832" y="2817219"/>
            <a:ext cx="108149" cy="8167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157924" y="4717593"/>
            <a:ext cx="8875395" cy="283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65"/>
              </a:lnSpc>
              <a:tabLst>
                <a:tab pos="5253355" algn="l"/>
                <a:tab pos="7310755" algn="l"/>
              </a:tabLst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Fei-Fei Li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&amp; Justin Johnson &amp;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Serena Yeung	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Lecture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6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-	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April 19,</a:t>
            </a:r>
            <a:r>
              <a:rPr sz="3000" spc="-142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2018</a:t>
            </a:r>
            <a:endParaRPr sz="3000" baseline="-4166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44623" y="4173769"/>
            <a:ext cx="588391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55"/>
              </a:lnSpc>
            </a:pPr>
            <a:r>
              <a:rPr sz="2400" dirty="0">
                <a:solidFill>
                  <a:srgbClr val="FF00FF"/>
                </a:solidFill>
                <a:latin typeface="Arial"/>
                <a:cs typeface="Arial"/>
              </a:rPr>
              <a:t>(this </a:t>
            </a:r>
            <a:r>
              <a:rPr sz="2400" spc="-5" dirty="0">
                <a:solidFill>
                  <a:srgbClr val="FF00FF"/>
                </a:solidFill>
                <a:latin typeface="Arial"/>
                <a:cs typeface="Arial"/>
              </a:rPr>
              <a:t>is also why </a:t>
            </a:r>
            <a:r>
              <a:rPr sz="2400" dirty="0">
                <a:solidFill>
                  <a:srgbClr val="FF00FF"/>
                </a:solidFill>
                <a:latin typeface="Arial"/>
                <a:cs typeface="Arial"/>
              </a:rPr>
              <a:t>you </a:t>
            </a:r>
            <a:r>
              <a:rPr sz="2400" spc="-5" dirty="0">
                <a:solidFill>
                  <a:srgbClr val="FF00FF"/>
                </a:solidFill>
                <a:latin typeface="Arial"/>
                <a:cs typeface="Arial"/>
              </a:rPr>
              <a:t>want </a:t>
            </a:r>
            <a:r>
              <a:rPr sz="2400" dirty="0">
                <a:solidFill>
                  <a:srgbClr val="FF00FF"/>
                </a:solidFill>
                <a:latin typeface="Arial"/>
                <a:cs typeface="Arial"/>
              </a:rPr>
              <a:t>zero-mean</a:t>
            </a:r>
            <a:r>
              <a:rPr sz="2400" spc="-95" dirty="0">
                <a:solidFill>
                  <a:srgbClr val="FF00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00FF"/>
                </a:solidFill>
                <a:latin typeface="Arial"/>
                <a:cs typeface="Arial"/>
              </a:rPr>
              <a:t>data!)</a:t>
            </a:r>
            <a:endParaRPr sz="2400">
              <a:latin typeface="Arial"/>
              <a:cs typeface="Arial"/>
            </a:endParaRPr>
          </a:p>
        </p:txBody>
      </p:sp>
      <p:sp>
        <p:nvSpPr>
          <p:cNvPr id="30" name="object 3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80"/>
              </a:lnSpc>
            </a:pPr>
            <a:r>
              <a:rPr sz="3000" spc="-7" baseline="1388" dirty="0"/>
              <a:t>Lecture </a:t>
            </a:r>
            <a:r>
              <a:rPr sz="3000" baseline="1388" dirty="0"/>
              <a:t>6 -</a:t>
            </a:r>
            <a:r>
              <a:rPr sz="3000" spc="-277" baseline="1388" dirty="0"/>
              <a:t> </a:t>
            </a:r>
            <a:fld id="{81D60167-4931-47E6-BA6A-407CBD079E47}" type="slidenum">
              <a:rPr sz="2000" dirty="0"/>
              <a:t>36</a:t>
            </a:fld>
            <a:endParaRPr sz="2000"/>
          </a:p>
        </p:txBody>
      </p:sp>
      <p:sp>
        <p:nvSpPr>
          <p:cNvPr id="32" name="object 3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fld id="{B367D72C-E902-4256-A2E5-5BF56B31E0F9}" type="datetime1">
              <a:rPr lang="en-US" spc="-5" smtClean="0"/>
              <a:t>2/27/2020</a:t>
            </a:fld>
            <a:endParaRPr spc="-5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1274" y="201259"/>
            <a:ext cx="473456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0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Step </a:t>
            </a:r>
            <a:r>
              <a:rPr sz="3000" b="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1: </a:t>
            </a:r>
            <a:r>
              <a:rPr sz="3000" b="0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Preprocess </a:t>
            </a:r>
            <a:r>
              <a:rPr sz="3000" b="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the</a:t>
            </a:r>
            <a:r>
              <a:rPr sz="3000" b="0" u="heavy" spc="-8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3000" b="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data</a:t>
            </a:r>
            <a:endParaRPr sz="3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90698" y="832273"/>
            <a:ext cx="7445236" cy="25735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007892" y="3462018"/>
            <a:ext cx="2739045" cy="3067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006112" y="3481592"/>
            <a:ext cx="2495310" cy="26757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79824" y="3985801"/>
            <a:ext cx="32613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(Assume X </a:t>
            </a:r>
            <a:r>
              <a:rPr sz="1800" spc="-5" dirty="0">
                <a:latin typeface="Arial"/>
                <a:cs typeface="Arial"/>
              </a:rPr>
              <a:t>[NxD] is data</a:t>
            </a:r>
            <a:r>
              <a:rPr sz="1800" spc="-10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matrix,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7924" y="4717593"/>
            <a:ext cx="8875395" cy="283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65"/>
              </a:lnSpc>
              <a:tabLst>
                <a:tab pos="5253355" algn="l"/>
                <a:tab pos="7310755" algn="l"/>
              </a:tabLst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Fei-Fei Li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&amp; Justin Johnson &amp;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Serena Yeung	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Lecture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6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-	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April 19,</a:t>
            </a:r>
            <a:r>
              <a:rPr sz="3000" spc="-142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2018</a:t>
            </a:r>
            <a:endParaRPr sz="3000" baseline="-4166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5224" y="4283680"/>
            <a:ext cx="4514850" cy="7067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">
              <a:lnSpc>
                <a:spcPts val="2090"/>
              </a:lnSpc>
            </a:pPr>
            <a:r>
              <a:rPr sz="1800" spc="-5" dirty="0">
                <a:latin typeface="Arial"/>
                <a:cs typeface="Arial"/>
              </a:rPr>
              <a:t>each example in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row)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95"/>
              </a:spcBef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Fei-Fei Li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&amp; Justin Johnson &amp;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Serena</a:t>
            </a:r>
            <a:r>
              <a:rPr sz="1800" spc="-1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Yeung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80"/>
              </a:lnSpc>
            </a:pPr>
            <a:r>
              <a:rPr sz="3000" spc="-7" baseline="1388" dirty="0"/>
              <a:t>Lecture </a:t>
            </a:r>
            <a:r>
              <a:rPr sz="3000" baseline="1388" dirty="0"/>
              <a:t>6 -</a:t>
            </a:r>
            <a:r>
              <a:rPr sz="3000" spc="-277" baseline="1388" dirty="0"/>
              <a:t> </a:t>
            </a:r>
            <a:fld id="{81D60167-4931-47E6-BA6A-407CBD079E47}" type="slidenum">
              <a:rPr sz="2000" dirty="0"/>
              <a:t>37</a:t>
            </a:fld>
            <a:endParaRPr sz="2000"/>
          </a:p>
        </p:txBody>
      </p:sp>
      <p:sp>
        <p:nvSpPr>
          <p:cNvPr id="11" name="Date Placeholder 10">
            <a:extLst>
              <a:ext uri="{FF2B5EF4-FFF2-40B4-BE49-F238E27FC236}">
                <a16:creationId xmlns="" xmlns:a16="http://schemas.microsoft.com/office/drawing/2014/main" id="{2F0AD6E9-4E33-4906-BE53-EA26A7CD9020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pPr marL="12700">
              <a:lnSpc>
                <a:spcPts val="2090"/>
              </a:lnSpc>
            </a:pPr>
            <a:fld id="{275DAFBD-BAA4-4BF9-A666-D360EE46ED38}" type="datetime1">
              <a:rPr lang="en-US" spc="-5" smtClean="0"/>
              <a:t>2/27/2020</a:t>
            </a:fld>
            <a:endParaRPr lang="en-US" spc="-5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1274" y="201259"/>
            <a:ext cx="473456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0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Step </a:t>
            </a:r>
            <a:r>
              <a:rPr sz="3000" b="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1: </a:t>
            </a:r>
            <a:r>
              <a:rPr sz="3000" b="0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Preprocess </a:t>
            </a:r>
            <a:r>
              <a:rPr sz="3000" b="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the</a:t>
            </a:r>
            <a:r>
              <a:rPr sz="3000" b="0" u="heavy" spc="-8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3000" b="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data</a:t>
            </a:r>
            <a:endParaRPr sz="3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6074" y="883406"/>
            <a:ext cx="83750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In practice, </a:t>
            </a:r>
            <a:r>
              <a:rPr sz="2400" dirty="0">
                <a:latin typeface="Arial"/>
                <a:cs typeface="Arial"/>
              </a:rPr>
              <a:t>you may </a:t>
            </a:r>
            <a:r>
              <a:rPr sz="2400" spc="-5" dirty="0">
                <a:latin typeface="Arial"/>
                <a:cs typeface="Arial"/>
              </a:rPr>
              <a:t>also </a:t>
            </a:r>
            <a:r>
              <a:rPr sz="2400" dirty="0">
                <a:latin typeface="Arial"/>
                <a:cs typeface="Arial"/>
              </a:rPr>
              <a:t>see </a:t>
            </a:r>
            <a:r>
              <a:rPr sz="2400" b="1" spc="-5" dirty="0">
                <a:latin typeface="Arial"/>
                <a:cs typeface="Arial"/>
              </a:rPr>
              <a:t>PCA </a:t>
            </a:r>
            <a:r>
              <a:rPr sz="2400" spc="-5" dirty="0">
                <a:latin typeface="Arial"/>
                <a:cs typeface="Arial"/>
              </a:rPr>
              <a:t>and </a:t>
            </a:r>
            <a:r>
              <a:rPr sz="2400" b="1" spc="-5" dirty="0">
                <a:latin typeface="Arial"/>
                <a:cs typeface="Arial"/>
              </a:rPr>
              <a:t>Whitening </a:t>
            </a:r>
            <a:r>
              <a:rPr sz="2400" spc="-5" dirty="0">
                <a:latin typeface="Arial"/>
                <a:cs typeface="Arial"/>
              </a:rPr>
              <a:t>of the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data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94298" y="1518796"/>
            <a:ext cx="7485468" cy="25749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624890" y="4126050"/>
            <a:ext cx="1487805" cy="448309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650"/>
              </a:lnSpc>
              <a:spcBef>
                <a:spcPts val="180"/>
              </a:spcBef>
            </a:pPr>
            <a:r>
              <a:rPr sz="1400" dirty="0">
                <a:latin typeface="Arial"/>
                <a:cs typeface="Arial"/>
              </a:rPr>
              <a:t>(data </a:t>
            </a:r>
            <a:r>
              <a:rPr sz="1400" spc="-5" dirty="0">
                <a:latin typeface="Arial"/>
                <a:cs typeface="Arial"/>
              </a:rPr>
              <a:t>has</a:t>
            </a:r>
            <a:r>
              <a:rPr sz="1400" spc="-10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diagonal  </a:t>
            </a:r>
            <a:r>
              <a:rPr sz="1400" dirty="0">
                <a:latin typeface="Arial"/>
                <a:cs typeface="Arial"/>
              </a:rPr>
              <a:t>covariance</a:t>
            </a:r>
            <a:r>
              <a:rPr sz="1400" spc="-9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matrix)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7924" y="4717593"/>
            <a:ext cx="8875395" cy="283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65"/>
              </a:lnSpc>
              <a:tabLst>
                <a:tab pos="5253355" algn="l"/>
                <a:tab pos="7310755" algn="l"/>
              </a:tabLst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Fei-Fei Li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&amp; Justin Johnson &amp;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Serena Yeung	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Lecture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6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-	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April 19,</a:t>
            </a:r>
            <a:r>
              <a:rPr sz="3000" spc="-142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2018</a:t>
            </a:r>
            <a:endParaRPr sz="3000" baseline="-4166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99118" y="4704893"/>
            <a:ext cx="1579880" cy="318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80"/>
              </a:lnSpc>
            </a:pPr>
            <a:r>
              <a:rPr sz="3000" spc="-7" baseline="1388" dirty="0">
                <a:solidFill>
                  <a:srgbClr val="FFFFFF"/>
                </a:solidFill>
                <a:latin typeface="Arial"/>
                <a:cs typeface="Arial"/>
              </a:rPr>
              <a:t>Lecture </a:t>
            </a:r>
            <a:r>
              <a:rPr sz="3000" baseline="1388" dirty="0">
                <a:solidFill>
                  <a:srgbClr val="FFFFFF"/>
                </a:solidFill>
                <a:latin typeface="Arial"/>
                <a:cs typeface="Arial"/>
              </a:rPr>
              <a:t>6 -</a:t>
            </a:r>
            <a:r>
              <a:rPr sz="3000" spc="-284" baseline="138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39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fld id="{817D2B38-6A3F-4D47-888E-CD38EBBE557C}" type="datetime1">
              <a:rPr lang="en-US" spc="-5" smtClean="0"/>
              <a:t>2/27/2020</a:t>
            </a:fld>
            <a:endParaRPr spc="-5" dirty="0"/>
          </a:p>
        </p:txBody>
      </p:sp>
      <p:sp>
        <p:nvSpPr>
          <p:cNvPr id="6" name="object 6"/>
          <p:cNvSpPr txBox="1"/>
          <p:nvPr/>
        </p:nvSpPr>
        <p:spPr>
          <a:xfrm>
            <a:off x="6063285" y="4126050"/>
            <a:ext cx="1950720" cy="448309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650"/>
              </a:lnSpc>
              <a:spcBef>
                <a:spcPts val="180"/>
              </a:spcBef>
            </a:pPr>
            <a:r>
              <a:rPr sz="1400" dirty="0">
                <a:latin typeface="Arial"/>
                <a:cs typeface="Arial"/>
              </a:rPr>
              <a:t>(covariance matrix </a:t>
            </a:r>
            <a:r>
              <a:rPr sz="1400" spc="-5" dirty="0">
                <a:latin typeface="Arial"/>
                <a:cs typeface="Arial"/>
              </a:rPr>
              <a:t>is</a:t>
            </a:r>
            <a:r>
              <a:rPr sz="1400" spc="-1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the  identity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matrix)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="" xmlns:a16="http://schemas.microsoft.com/office/drawing/2014/main" id="{EEBBE098-202A-43F1-861B-689883F0485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ts val="2380"/>
              </a:lnSpc>
            </a:pPr>
            <a:r>
              <a:rPr lang="en-US" sz="3000" spc="-7" baseline="1388"/>
              <a:t>Lecture </a:t>
            </a:r>
            <a:r>
              <a:rPr lang="en-US" sz="3000" baseline="1388"/>
              <a:t>6 -</a:t>
            </a:r>
            <a:r>
              <a:rPr lang="en-US" sz="3000" spc="-277" baseline="1388"/>
              <a:t> </a:t>
            </a:r>
            <a:fld id="{81D60167-4931-47E6-BA6A-407CBD079E47}" type="slidenum">
              <a:rPr sz="2000" smtClean="0"/>
              <a:t>38</a:t>
            </a:fld>
            <a:endParaRPr sz="20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3574" y="148334"/>
            <a:ext cx="730821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/>
              <a:t>TLDR: In practice </a:t>
            </a:r>
            <a:r>
              <a:rPr sz="3000" dirty="0"/>
              <a:t>for </a:t>
            </a:r>
            <a:r>
              <a:rPr sz="3000" spc="-5" dirty="0"/>
              <a:t>Images: </a:t>
            </a:r>
            <a:r>
              <a:rPr sz="3000" b="0" dirty="0">
                <a:latin typeface="Arial"/>
                <a:cs typeface="Arial"/>
              </a:rPr>
              <a:t>center</a:t>
            </a:r>
            <a:r>
              <a:rPr sz="3000" b="0" spc="15" dirty="0">
                <a:latin typeface="Arial"/>
                <a:cs typeface="Arial"/>
              </a:rPr>
              <a:t> </a:t>
            </a:r>
            <a:r>
              <a:rPr sz="3000" b="0" spc="-5" dirty="0">
                <a:latin typeface="Arial"/>
                <a:cs typeface="Arial"/>
              </a:rPr>
              <a:t>only</a:t>
            </a:r>
            <a:endParaRPr sz="3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7924" y="4717593"/>
            <a:ext cx="8875395" cy="283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65"/>
              </a:lnSpc>
              <a:tabLst>
                <a:tab pos="5253355" algn="l"/>
                <a:tab pos="7310755" algn="l"/>
              </a:tabLst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Fei-Fei Li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&amp; Justin Johnson &amp;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Serena Yeung	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Lecture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6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-	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April 19,</a:t>
            </a:r>
            <a:r>
              <a:rPr sz="3000" spc="-142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2018</a:t>
            </a:r>
            <a:endParaRPr sz="3000" baseline="-4166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80"/>
              </a:lnSpc>
            </a:pPr>
            <a:r>
              <a:rPr sz="3000" spc="-7" baseline="1388" dirty="0"/>
              <a:t>Lecture </a:t>
            </a:r>
            <a:r>
              <a:rPr sz="3000" baseline="1388" dirty="0"/>
              <a:t>6 -</a:t>
            </a:r>
            <a:r>
              <a:rPr sz="3000" spc="-277" baseline="1388" dirty="0"/>
              <a:t> </a:t>
            </a:r>
            <a:fld id="{81D60167-4931-47E6-BA6A-407CBD079E47}" type="slidenum">
              <a:rPr sz="2000" dirty="0"/>
              <a:t>39</a:t>
            </a:fld>
            <a:endParaRPr sz="2000"/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fld id="{A518639A-2854-485F-AF5B-DFDBAEE163CF}" type="datetime1">
              <a:rPr lang="en-US" spc="-5" smtClean="0"/>
              <a:t>2/27/2020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346248" y="870245"/>
            <a:ext cx="7403465" cy="2257425"/>
          </a:xfrm>
          <a:prstGeom prst="rect">
            <a:avLst/>
          </a:prstGeom>
        </p:spPr>
        <p:txBody>
          <a:bodyPr vert="horz" wrap="square" lIns="0" tIns="11048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69"/>
              </a:spcBef>
            </a:pP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e.g. 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consider </a:t>
            </a: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CIFAR-10 example with [32,32,3]</a:t>
            </a:r>
            <a:r>
              <a:rPr sz="2400" spc="-9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images</a:t>
            </a:r>
            <a:endParaRPr sz="2400">
              <a:latin typeface="Arial"/>
              <a:cs typeface="Arial"/>
            </a:endParaRPr>
          </a:p>
          <a:p>
            <a:pPr marL="370205" marR="822960" indent="-355600">
              <a:lnSpc>
                <a:spcPct val="100699"/>
              </a:lnSpc>
              <a:spcBef>
                <a:spcPts val="940"/>
              </a:spcBef>
              <a:buChar char="-"/>
              <a:tabLst>
                <a:tab pos="369570" algn="l"/>
                <a:tab pos="370205" algn="l"/>
              </a:tabLst>
            </a:pPr>
            <a:r>
              <a:rPr sz="3000" spc="-10" dirty="0">
                <a:latin typeface="Arial"/>
                <a:cs typeface="Arial"/>
              </a:rPr>
              <a:t>Subtract </a:t>
            </a:r>
            <a:r>
              <a:rPr sz="3000" spc="-5" dirty="0">
                <a:latin typeface="Arial"/>
                <a:cs typeface="Arial"/>
              </a:rPr>
              <a:t>the </a:t>
            </a:r>
            <a:r>
              <a:rPr sz="3000" dirty="0">
                <a:latin typeface="Arial"/>
                <a:cs typeface="Arial"/>
              </a:rPr>
              <a:t>mean </a:t>
            </a:r>
            <a:r>
              <a:rPr sz="3000" spc="-5" dirty="0">
                <a:latin typeface="Arial"/>
                <a:cs typeface="Arial"/>
              </a:rPr>
              <a:t>image </a:t>
            </a:r>
            <a:r>
              <a:rPr sz="2400" dirty="0">
                <a:solidFill>
                  <a:srgbClr val="999999"/>
                </a:solidFill>
                <a:latin typeface="Arial"/>
                <a:cs typeface="Arial"/>
              </a:rPr>
              <a:t>(e.g.</a:t>
            </a:r>
            <a:r>
              <a:rPr sz="2400" spc="-185" dirty="0">
                <a:solidFill>
                  <a:srgbClr val="999999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999999"/>
                </a:solidFill>
                <a:latin typeface="Arial"/>
                <a:cs typeface="Arial"/>
              </a:rPr>
              <a:t>AlexNet) </a:t>
            </a: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(mean </a:t>
            </a: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image 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= </a:t>
            </a: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[32,32,3]</a:t>
            </a:r>
            <a:r>
              <a:rPr sz="2400" spc="-4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array)</a:t>
            </a:r>
            <a:endParaRPr sz="2400">
              <a:latin typeface="Arial"/>
              <a:cs typeface="Arial"/>
            </a:endParaRPr>
          </a:p>
          <a:p>
            <a:pPr marL="370205" marR="377825" indent="-355600">
              <a:lnSpc>
                <a:spcPts val="3020"/>
              </a:lnSpc>
              <a:spcBef>
                <a:spcPts val="530"/>
              </a:spcBef>
              <a:buChar char="-"/>
              <a:tabLst>
                <a:tab pos="369570" algn="l"/>
                <a:tab pos="370205" algn="l"/>
              </a:tabLst>
            </a:pPr>
            <a:r>
              <a:rPr sz="3000" spc="-10" dirty="0">
                <a:latin typeface="Arial"/>
                <a:cs typeface="Arial"/>
              </a:rPr>
              <a:t>Subtract </a:t>
            </a:r>
            <a:r>
              <a:rPr sz="3000" spc="-5" dirty="0">
                <a:latin typeface="Arial"/>
                <a:cs typeface="Arial"/>
              </a:rPr>
              <a:t>per-channel </a:t>
            </a:r>
            <a:r>
              <a:rPr sz="3000" dirty="0">
                <a:latin typeface="Arial"/>
                <a:cs typeface="Arial"/>
              </a:rPr>
              <a:t>mean </a:t>
            </a:r>
            <a:r>
              <a:rPr sz="2400" dirty="0">
                <a:solidFill>
                  <a:srgbClr val="999999"/>
                </a:solidFill>
                <a:latin typeface="Arial"/>
                <a:cs typeface="Arial"/>
              </a:rPr>
              <a:t>(e.g. </a:t>
            </a:r>
            <a:r>
              <a:rPr sz="2400" spc="-5" dirty="0">
                <a:solidFill>
                  <a:srgbClr val="999999"/>
                </a:solidFill>
                <a:latin typeface="Arial"/>
                <a:cs typeface="Arial"/>
              </a:rPr>
              <a:t>VGGNet) </a:t>
            </a: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(mean </a:t>
            </a: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along each 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channel = 3</a:t>
            </a:r>
            <a:r>
              <a:rPr sz="2400" spc="-5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numbers)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65616" y="3523728"/>
            <a:ext cx="291719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0000"/>
                </a:solidFill>
                <a:latin typeface="Arial"/>
                <a:cs typeface="Arial"/>
              </a:rPr>
              <a:t>Not 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common </a:t>
            </a:r>
            <a:r>
              <a:rPr sz="2000" spc="-5" dirty="0">
                <a:solidFill>
                  <a:srgbClr val="FF0000"/>
                </a:solidFill>
                <a:latin typeface="Arial"/>
                <a:cs typeface="Arial"/>
              </a:rPr>
              <a:t>to</a:t>
            </a:r>
            <a:r>
              <a:rPr sz="2000" spc="-10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Arial"/>
                <a:cs typeface="Arial"/>
              </a:rPr>
              <a:t>normalize  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variance, </a:t>
            </a:r>
            <a:r>
              <a:rPr sz="2000" spc="-5" dirty="0">
                <a:solidFill>
                  <a:srgbClr val="FF0000"/>
                </a:solidFill>
                <a:latin typeface="Arial"/>
                <a:cs typeface="Arial"/>
              </a:rPr>
              <a:t>to do PCA or  whitening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9543" y="3790695"/>
            <a:ext cx="2076450" cy="116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spc="-5" dirty="0">
                <a:latin typeface="Arial"/>
                <a:cs typeface="Arial"/>
              </a:rPr>
              <a:t>Illustration of LeCun et al. 1998 from CS231n 2017 Lecture</a:t>
            </a:r>
            <a:r>
              <a:rPr sz="600" spc="-50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1</a:t>
            </a:r>
            <a:endParaRPr sz="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99118" y="4704893"/>
            <a:ext cx="1238885" cy="309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Lecture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6</a:t>
            </a:r>
            <a:r>
              <a:rPr sz="2000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4294967295"/>
          </p:nvPr>
        </p:nvSpPr>
        <p:spPr>
          <a:xfrm>
            <a:off x="145224" y="4709647"/>
            <a:ext cx="4514850" cy="281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fld id="{3CC92646-7983-4F51-ACE8-84CD0B38F88C}" type="datetime1">
              <a:rPr lang="en-US" spc="-5" smtClean="0"/>
              <a:t>2/27/2020</a:t>
            </a:fld>
            <a:endParaRPr spc="-5" dirty="0"/>
          </a:p>
        </p:txBody>
      </p:sp>
      <p:sp>
        <p:nvSpPr>
          <p:cNvPr id="8" name="object 8"/>
          <p:cNvSpPr txBox="1"/>
          <p:nvPr/>
        </p:nvSpPr>
        <p:spPr>
          <a:xfrm>
            <a:off x="6799643" y="4713440"/>
            <a:ext cx="192405" cy="309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310"/>
              </a:lnSpc>
            </a:pPr>
            <a:fld id="{81D60167-4931-47E6-BA6A-407CBD079E47}" type="slidenum">
              <a:rPr sz="2000" dirty="0">
                <a:solidFill>
                  <a:srgbClr val="FFFFFF"/>
                </a:solidFill>
                <a:latin typeface="Arial"/>
                <a:cs typeface="Arial"/>
              </a:rPr>
              <a:t>4</a:t>
            </a:fld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3049" y="112133"/>
            <a:ext cx="28168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Where we are</a:t>
            </a:r>
            <a:r>
              <a:rPr sz="2400" spc="-9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now...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0923" y="668399"/>
            <a:ext cx="529780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5" dirty="0">
                <a:latin typeface="Arial"/>
                <a:cs typeface="Arial"/>
              </a:rPr>
              <a:t>Convolutional Neural</a:t>
            </a:r>
            <a:r>
              <a:rPr sz="2800" b="1" spc="-85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Networks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3698" y="1735987"/>
            <a:ext cx="52635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0" spc="-10" dirty="0">
                <a:latin typeface="Arial"/>
                <a:cs typeface="Arial"/>
              </a:rPr>
              <a:t>Weight</a:t>
            </a:r>
            <a:r>
              <a:rPr sz="4800" b="0" spc="-100" dirty="0">
                <a:latin typeface="Arial"/>
                <a:cs typeface="Arial"/>
              </a:rPr>
              <a:t> </a:t>
            </a:r>
            <a:r>
              <a:rPr sz="4800" b="0" spc="-5" dirty="0">
                <a:latin typeface="Arial"/>
                <a:cs typeface="Arial"/>
              </a:rPr>
              <a:t>Initialization</a:t>
            </a:r>
            <a:endParaRPr sz="4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7924" y="4717593"/>
            <a:ext cx="8875395" cy="283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65"/>
              </a:lnSpc>
              <a:tabLst>
                <a:tab pos="5253355" algn="l"/>
                <a:tab pos="7310755" algn="l"/>
              </a:tabLst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Fei-Fei Li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&amp; Justin Johnson &amp;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Serena Yeung	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Lecture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6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-	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April 19,</a:t>
            </a:r>
            <a:r>
              <a:rPr sz="3000" spc="-142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2018</a:t>
            </a:r>
            <a:endParaRPr sz="3000" baseline="-4166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80"/>
              </a:lnSpc>
            </a:pPr>
            <a:r>
              <a:rPr sz="3000" spc="-7" baseline="1388" dirty="0"/>
              <a:t>Lecture </a:t>
            </a:r>
            <a:r>
              <a:rPr sz="3000" baseline="1388" dirty="0"/>
              <a:t>6 -</a:t>
            </a:r>
            <a:r>
              <a:rPr sz="3000" spc="-277" baseline="1388" dirty="0"/>
              <a:t> </a:t>
            </a:r>
            <a:fld id="{81D60167-4931-47E6-BA6A-407CBD079E47}" type="slidenum">
              <a:rPr sz="2000" dirty="0"/>
              <a:t>40</a:t>
            </a:fld>
            <a:endParaRPr sz="2000"/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fld id="{4292D326-3D9D-4B79-9C40-63BE6C4018FE}" type="datetime1">
              <a:rPr lang="en-US" spc="-5" smtClean="0"/>
              <a:t>2/27/2020</a:t>
            </a:fld>
            <a:endParaRPr spc="-5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5871" y="343157"/>
            <a:ext cx="68599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42265" algn="l"/>
              </a:tabLst>
            </a:pPr>
            <a:r>
              <a:rPr b="0" dirty="0">
                <a:latin typeface="Arial"/>
                <a:cs typeface="Arial"/>
              </a:rPr>
              <a:t>-	</a:t>
            </a:r>
            <a:r>
              <a:rPr b="0" spc="-5" dirty="0">
                <a:latin typeface="Arial"/>
                <a:cs typeface="Arial"/>
              </a:rPr>
              <a:t>Q: what happens when W=constant init is</a:t>
            </a:r>
            <a:r>
              <a:rPr b="0" spc="-80" dirty="0">
                <a:latin typeface="Arial"/>
                <a:cs typeface="Arial"/>
              </a:rPr>
              <a:t> </a:t>
            </a:r>
            <a:r>
              <a:rPr b="0" spc="-5" dirty="0">
                <a:latin typeface="Arial"/>
                <a:cs typeface="Arial"/>
              </a:rPr>
              <a:t>used?</a:t>
            </a:r>
          </a:p>
        </p:txBody>
      </p:sp>
      <p:sp>
        <p:nvSpPr>
          <p:cNvPr id="3" name="object 3"/>
          <p:cNvSpPr/>
          <p:nvPr/>
        </p:nvSpPr>
        <p:spPr>
          <a:xfrm>
            <a:off x="2266525" y="1166347"/>
            <a:ext cx="4236761" cy="29018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57924" y="4717593"/>
            <a:ext cx="8875395" cy="283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65"/>
              </a:lnSpc>
              <a:tabLst>
                <a:tab pos="5253355" algn="l"/>
                <a:tab pos="7310755" algn="l"/>
              </a:tabLst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Fei-Fei Li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&amp; Justin Johnson &amp;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Serena Yeung	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Lecture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6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-	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April 19,</a:t>
            </a:r>
            <a:r>
              <a:rPr sz="3000" spc="-142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2018</a:t>
            </a:r>
            <a:endParaRPr sz="3000" baseline="-4166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80"/>
              </a:lnSpc>
            </a:pPr>
            <a:r>
              <a:rPr sz="3000" spc="-7" baseline="1388" dirty="0"/>
              <a:t>Lecture </a:t>
            </a:r>
            <a:r>
              <a:rPr sz="3000" baseline="1388" dirty="0"/>
              <a:t>6 -</a:t>
            </a:r>
            <a:r>
              <a:rPr sz="3000" spc="-277" baseline="1388" dirty="0"/>
              <a:t> </a:t>
            </a:r>
            <a:fld id="{81D60167-4931-47E6-BA6A-407CBD079E47}" type="slidenum">
              <a:rPr sz="2000" dirty="0"/>
              <a:t>41</a:t>
            </a:fld>
            <a:endParaRPr sz="2000"/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fld id="{7415F232-9F74-435D-BDAC-76FB9D79DDD2}" type="datetime1">
              <a:rPr lang="en-US" spc="-5" smtClean="0"/>
              <a:t>2/27/2020</a:t>
            </a:fld>
            <a:endParaRPr spc="-5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8773" y="361382"/>
            <a:ext cx="7460615" cy="7531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9700">
              <a:lnSpc>
                <a:spcPts val="2865"/>
              </a:lnSpc>
              <a:spcBef>
                <a:spcPts val="100"/>
              </a:spcBef>
              <a:tabLst>
                <a:tab pos="469265" algn="l"/>
              </a:tabLst>
            </a:pPr>
            <a:r>
              <a:rPr b="0" dirty="0">
                <a:latin typeface="Arial"/>
                <a:cs typeface="Arial"/>
              </a:rPr>
              <a:t>-	</a:t>
            </a:r>
            <a:r>
              <a:rPr b="0" spc="-5" dirty="0">
                <a:latin typeface="Arial"/>
                <a:cs typeface="Arial"/>
              </a:rPr>
              <a:t>First idea: </a:t>
            </a:r>
            <a:r>
              <a:rPr spc="-5" dirty="0"/>
              <a:t>Small random</a:t>
            </a:r>
            <a:r>
              <a:rPr dirty="0"/>
              <a:t> </a:t>
            </a:r>
            <a:r>
              <a:rPr spc="-5" dirty="0"/>
              <a:t>numbers</a:t>
            </a:r>
          </a:p>
          <a:p>
            <a:pPr marL="12700">
              <a:lnSpc>
                <a:spcPts val="2865"/>
              </a:lnSpc>
            </a:pPr>
            <a:r>
              <a:rPr b="0" dirty="0">
                <a:latin typeface="Arial"/>
                <a:cs typeface="Arial"/>
              </a:rPr>
              <a:t>(gaussian </a:t>
            </a:r>
            <a:r>
              <a:rPr b="0" spc="-5" dirty="0">
                <a:latin typeface="Arial"/>
                <a:cs typeface="Arial"/>
              </a:rPr>
              <a:t>with </a:t>
            </a:r>
            <a:r>
              <a:rPr b="0" dirty="0">
                <a:latin typeface="Arial"/>
                <a:cs typeface="Arial"/>
              </a:rPr>
              <a:t>zero mean </a:t>
            </a:r>
            <a:r>
              <a:rPr b="0" spc="-5" dirty="0">
                <a:latin typeface="Arial"/>
                <a:cs typeface="Arial"/>
              </a:rPr>
              <a:t>and 1e-2 </a:t>
            </a:r>
            <a:r>
              <a:rPr b="0" dirty="0">
                <a:latin typeface="Arial"/>
                <a:cs typeface="Arial"/>
              </a:rPr>
              <a:t>standard</a:t>
            </a:r>
            <a:r>
              <a:rPr b="0" spc="-105" dirty="0">
                <a:latin typeface="Arial"/>
                <a:cs typeface="Arial"/>
              </a:rPr>
              <a:t> </a:t>
            </a:r>
            <a:r>
              <a:rPr b="0" spc="-5" dirty="0">
                <a:latin typeface="Arial"/>
                <a:cs typeface="Arial"/>
              </a:rPr>
              <a:t>deviation)</a:t>
            </a:r>
          </a:p>
        </p:txBody>
      </p:sp>
      <p:sp>
        <p:nvSpPr>
          <p:cNvPr id="3" name="object 3"/>
          <p:cNvSpPr/>
          <p:nvPr/>
        </p:nvSpPr>
        <p:spPr>
          <a:xfrm>
            <a:off x="1679169" y="1635019"/>
            <a:ext cx="5491214" cy="4518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57924" y="4717593"/>
            <a:ext cx="8875395" cy="283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65"/>
              </a:lnSpc>
              <a:tabLst>
                <a:tab pos="5253355" algn="l"/>
                <a:tab pos="7310755" algn="l"/>
              </a:tabLst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Fei-Fei Li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&amp; Justin Johnson &amp;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Serena Yeung	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Lecture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6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-	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April 19,</a:t>
            </a:r>
            <a:r>
              <a:rPr sz="3000" spc="-142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2018</a:t>
            </a:r>
            <a:endParaRPr sz="3000" baseline="-4166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80"/>
              </a:lnSpc>
            </a:pPr>
            <a:r>
              <a:rPr sz="3000" spc="-7" baseline="1388" dirty="0"/>
              <a:t>Lecture </a:t>
            </a:r>
            <a:r>
              <a:rPr sz="3000" baseline="1388" dirty="0"/>
              <a:t>6 -</a:t>
            </a:r>
            <a:r>
              <a:rPr sz="3000" spc="-277" baseline="1388" dirty="0"/>
              <a:t> </a:t>
            </a:r>
            <a:fld id="{81D60167-4931-47E6-BA6A-407CBD079E47}" type="slidenum">
              <a:rPr sz="2000" dirty="0"/>
              <a:t>42</a:t>
            </a:fld>
            <a:endParaRPr sz="2000"/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fld id="{C236F9EB-0AC7-4495-B5AC-ABCA5AC73BC4}" type="datetime1">
              <a:rPr lang="en-US" spc="-5" smtClean="0"/>
              <a:t>2/27/2020</a:t>
            </a:fld>
            <a:endParaRPr spc="-5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8773" y="361382"/>
            <a:ext cx="7460615" cy="7531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9700">
              <a:lnSpc>
                <a:spcPts val="2865"/>
              </a:lnSpc>
              <a:spcBef>
                <a:spcPts val="100"/>
              </a:spcBef>
              <a:tabLst>
                <a:tab pos="469265" algn="l"/>
              </a:tabLst>
            </a:pPr>
            <a:r>
              <a:rPr sz="2400" dirty="0">
                <a:latin typeface="Arial"/>
                <a:cs typeface="Arial"/>
              </a:rPr>
              <a:t>-	</a:t>
            </a:r>
            <a:r>
              <a:rPr sz="2400" spc="-5" dirty="0">
                <a:latin typeface="Arial"/>
                <a:cs typeface="Arial"/>
              </a:rPr>
              <a:t>First idea: </a:t>
            </a:r>
            <a:r>
              <a:rPr sz="2400" b="1" spc="-5" dirty="0">
                <a:latin typeface="Arial"/>
                <a:cs typeface="Arial"/>
              </a:rPr>
              <a:t>Small random</a:t>
            </a:r>
            <a:r>
              <a:rPr sz="2400" b="1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numbers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865"/>
              </a:lnSpc>
            </a:pPr>
            <a:r>
              <a:rPr sz="2400" dirty="0">
                <a:latin typeface="Arial"/>
                <a:cs typeface="Arial"/>
              </a:rPr>
              <a:t>(gaussian </a:t>
            </a:r>
            <a:r>
              <a:rPr sz="2400" spc="-5" dirty="0">
                <a:latin typeface="Arial"/>
                <a:cs typeface="Arial"/>
              </a:rPr>
              <a:t>with </a:t>
            </a:r>
            <a:r>
              <a:rPr sz="2400" dirty="0">
                <a:latin typeface="Arial"/>
                <a:cs typeface="Arial"/>
              </a:rPr>
              <a:t>zero mean </a:t>
            </a:r>
            <a:r>
              <a:rPr sz="2400" spc="-5" dirty="0">
                <a:latin typeface="Arial"/>
                <a:cs typeface="Arial"/>
              </a:rPr>
              <a:t>and 1e-2 </a:t>
            </a:r>
            <a:r>
              <a:rPr sz="2400" dirty="0">
                <a:latin typeface="Arial"/>
                <a:cs typeface="Arial"/>
              </a:rPr>
              <a:t>standard</a:t>
            </a:r>
            <a:r>
              <a:rPr sz="2400" spc="-10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deviation)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679169" y="1635019"/>
            <a:ext cx="5491214" cy="4518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30771" y="2878093"/>
            <a:ext cx="6883400" cy="75311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5080">
              <a:lnSpc>
                <a:spcPts val="2850"/>
              </a:lnSpc>
              <a:spcBef>
                <a:spcPts val="219"/>
              </a:spcBef>
            </a:pP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Works ~okay for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small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networks, but problems with  deeper</a:t>
            </a:r>
            <a:r>
              <a:rPr sz="2400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networks.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7924" y="4717593"/>
            <a:ext cx="8875395" cy="283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65"/>
              </a:lnSpc>
              <a:tabLst>
                <a:tab pos="5253355" algn="l"/>
                <a:tab pos="7310755" algn="l"/>
              </a:tabLst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Fei-Fei Li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&amp; Justin Johnson &amp;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Serena Yeung	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Lecture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6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-	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April 19,</a:t>
            </a:r>
            <a:r>
              <a:rPr sz="3000" spc="-142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2018</a:t>
            </a:r>
            <a:endParaRPr sz="3000" baseline="-4166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80"/>
              </a:lnSpc>
            </a:pPr>
            <a:r>
              <a:rPr sz="3000" spc="-7" baseline="1388" dirty="0"/>
              <a:t>Lecture </a:t>
            </a:r>
            <a:r>
              <a:rPr sz="3000" baseline="1388" dirty="0"/>
              <a:t>6 -</a:t>
            </a:r>
            <a:r>
              <a:rPr sz="3000" spc="-277" baseline="1388" dirty="0"/>
              <a:t> </a:t>
            </a:r>
            <a:fld id="{81D60167-4931-47E6-BA6A-407CBD079E47}" type="slidenum">
              <a:rPr sz="2000" dirty="0"/>
              <a:t>43</a:t>
            </a:fld>
            <a:endParaRPr sz="2000"/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fld id="{8AF7A078-229D-45A7-B1B0-4C9652D1EB48}" type="datetime1">
              <a:rPr lang="en-US" spc="-5" smtClean="0"/>
              <a:t>2/27/2020</a:t>
            </a:fld>
            <a:endParaRPr spc="-5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69394" y="72874"/>
            <a:ext cx="6354937" cy="43430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564644" y="68112"/>
            <a:ext cx="6364605" cy="4378325"/>
          </a:xfrm>
          <a:custGeom>
            <a:avLst/>
            <a:gdLst/>
            <a:ahLst/>
            <a:cxnLst/>
            <a:rect l="l" t="t" r="r" b="b"/>
            <a:pathLst>
              <a:path w="6364605" h="4378325">
                <a:moveTo>
                  <a:pt x="0" y="0"/>
                </a:moveTo>
                <a:lnTo>
                  <a:pt x="6364462" y="0"/>
                </a:lnTo>
                <a:lnTo>
                  <a:pt x="6364462" y="4378128"/>
                </a:lnTo>
                <a:lnTo>
                  <a:pt x="0" y="4378128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28024" y="294584"/>
            <a:ext cx="1972310" cy="1854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000" b="0" spc="-5" dirty="0">
                <a:latin typeface="Arial"/>
                <a:cs typeface="Arial"/>
              </a:rPr>
              <a:t>Lets look</a:t>
            </a:r>
            <a:r>
              <a:rPr sz="3000" b="0" spc="-95" dirty="0">
                <a:latin typeface="Arial"/>
                <a:cs typeface="Arial"/>
              </a:rPr>
              <a:t> </a:t>
            </a:r>
            <a:r>
              <a:rPr sz="3000" b="0" spc="-5" dirty="0">
                <a:latin typeface="Arial"/>
                <a:cs typeface="Arial"/>
              </a:rPr>
              <a:t>at  </a:t>
            </a:r>
            <a:r>
              <a:rPr sz="3000" b="0" dirty="0">
                <a:latin typeface="Arial"/>
                <a:cs typeface="Arial"/>
              </a:rPr>
              <a:t>some  </a:t>
            </a:r>
            <a:r>
              <a:rPr sz="3000" b="0" spc="-5" dirty="0">
                <a:latin typeface="Arial"/>
                <a:cs typeface="Arial"/>
              </a:rPr>
              <a:t>activation  </a:t>
            </a:r>
            <a:r>
              <a:rPr sz="3000" b="0" dirty="0">
                <a:latin typeface="Arial"/>
                <a:cs typeface="Arial"/>
              </a:rPr>
              <a:t>statistics</a:t>
            </a:r>
            <a:endParaRPr sz="3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7924" y="4717593"/>
            <a:ext cx="8875395" cy="283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65"/>
              </a:lnSpc>
              <a:tabLst>
                <a:tab pos="5253355" algn="l"/>
                <a:tab pos="7310755" algn="l"/>
              </a:tabLst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Fei-Fei Li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&amp; Justin Johnson &amp;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Serena Yeung	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Lecture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6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-	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April 19,</a:t>
            </a:r>
            <a:r>
              <a:rPr sz="3000" spc="-142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2018</a:t>
            </a:r>
            <a:endParaRPr sz="3000" baseline="-4166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80"/>
              </a:lnSpc>
            </a:pPr>
            <a:r>
              <a:rPr sz="3000" spc="-7" baseline="1388" dirty="0"/>
              <a:t>Lecture </a:t>
            </a:r>
            <a:r>
              <a:rPr sz="3000" baseline="1388" dirty="0"/>
              <a:t>6 -</a:t>
            </a:r>
            <a:r>
              <a:rPr sz="3000" spc="-277" baseline="1388" dirty="0"/>
              <a:t> </a:t>
            </a:r>
            <a:fld id="{81D60167-4931-47E6-BA6A-407CBD079E47}" type="slidenum">
              <a:rPr sz="2000" dirty="0"/>
              <a:t>44</a:t>
            </a:fld>
            <a:endParaRPr sz="2000"/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fld id="{600082F4-3A4D-432B-91C0-F072A668BEF8}" type="datetime1">
              <a:rPr lang="en-US" spc="-5" smtClean="0"/>
              <a:t>2/27/2020</a:t>
            </a:fld>
            <a:endParaRPr spc="-5" dirty="0"/>
          </a:p>
        </p:txBody>
      </p:sp>
      <p:sp>
        <p:nvSpPr>
          <p:cNvPr id="5" name="object 5"/>
          <p:cNvSpPr txBox="1"/>
          <p:nvPr/>
        </p:nvSpPr>
        <p:spPr>
          <a:xfrm>
            <a:off x="126749" y="2777928"/>
            <a:ext cx="2273300" cy="168084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106045" algn="just">
              <a:lnSpc>
                <a:spcPct val="100699"/>
              </a:lnSpc>
              <a:spcBef>
                <a:spcPts val="85"/>
              </a:spcBef>
            </a:pP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E.g. 10-layer net with  500 neurons on</a:t>
            </a:r>
            <a:r>
              <a:rPr sz="1800" spc="-9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each  layer, using</a:t>
            </a:r>
            <a:r>
              <a:rPr sz="1800" spc="-2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tanh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ct val="100699"/>
              </a:lnSpc>
            </a:pP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non-linearities, and  initializing as  described in last</a:t>
            </a:r>
            <a:r>
              <a:rPr sz="1800" spc="-9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slide.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501" y="0"/>
            <a:ext cx="6049636" cy="45403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57924" y="4717593"/>
            <a:ext cx="8875395" cy="283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65"/>
              </a:lnSpc>
              <a:tabLst>
                <a:tab pos="5253355" algn="l"/>
                <a:tab pos="7310755" algn="l"/>
              </a:tabLst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Fei-Fei Li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&amp; Justin Johnson &amp;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Serena Yeung	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Lecture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6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-	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April 19,</a:t>
            </a:r>
            <a:r>
              <a:rPr sz="3000" spc="-142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2018</a:t>
            </a:r>
            <a:endParaRPr sz="3000" baseline="-4166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80"/>
              </a:lnSpc>
            </a:pPr>
            <a:r>
              <a:rPr sz="3000" spc="-7" baseline="1388" dirty="0"/>
              <a:t>Lecture </a:t>
            </a:r>
            <a:r>
              <a:rPr sz="3000" baseline="1388" dirty="0"/>
              <a:t>6 -</a:t>
            </a:r>
            <a:r>
              <a:rPr sz="3000" spc="-277" baseline="1388" dirty="0"/>
              <a:t> </a:t>
            </a:r>
            <a:fld id="{81D60167-4931-47E6-BA6A-407CBD079E47}" type="slidenum">
              <a:rPr sz="2000" dirty="0"/>
              <a:t>45</a:t>
            </a:fld>
            <a:endParaRPr sz="2000"/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fld id="{0058E970-A857-4095-A9C2-94D82ED71732}" type="datetime1">
              <a:rPr lang="en-US" spc="-5" smtClean="0"/>
              <a:t>2/27/2020</a:t>
            </a:fld>
            <a:endParaRPr spc="-5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501" y="0"/>
            <a:ext cx="6049636" cy="45403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412766" y="185309"/>
            <a:ext cx="235140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000" b="0" spc="-10" dirty="0">
                <a:solidFill>
                  <a:srgbClr val="FF0000"/>
                </a:solidFill>
                <a:latin typeface="Arial"/>
                <a:cs typeface="Arial"/>
              </a:rPr>
              <a:t>All</a:t>
            </a:r>
            <a:r>
              <a:rPr sz="3000" b="0" spc="-9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000" b="0" spc="-5" dirty="0">
                <a:solidFill>
                  <a:srgbClr val="FF0000"/>
                </a:solidFill>
                <a:latin typeface="Arial"/>
                <a:cs typeface="Arial"/>
              </a:rPr>
              <a:t>activations  become</a:t>
            </a:r>
            <a:r>
              <a:rPr sz="3000" b="0" spc="-8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000" b="0" dirty="0">
                <a:solidFill>
                  <a:srgbClr val="FF0000"/>
                </a:solidFill>
                <a:latin typeface="Arial"/>
                <a:cs typeface="Arial"/>
              </a:rPr>
              <a:t>zero!</a:t>
            </a:r>
            <a:endParaRPr sz="3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7924" y="4717593"/>
            <a:ext cx="8875395" cy="283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65"/>
              </a:lnSpc>
              <a:tabLst>
                <a:tab pos="5253355" algn="l"/>
                <a:tab pos="7310755" algn="l"/>
              </a:tabLst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Fei-Fei Li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&amp; Justin Johnson &amp;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Serena Yeung	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Lecture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6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-	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April 19,</a:t>
            </a:r>
            <a:r>
              <a:rPr sz="3000" spc="-142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2018</a:t>
            </a:r>
            <a:endParaRPr sz="3000" baseline="-4166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80"/>
              </a:lnSpc>
            </a:pPr>
            <a:r>
              <a:rPr sz="3000" spc="-7" baseline="1388" dirty="0"/>
              <a:t>Lecture </a:t>
            </a:r>
            <a:r>
              <a:rPr sz="3000" baseline="1388" dirty="0"/>
              <a:t>6 -</a:t>
            </a:r>
            <a:r>
              <a:rPr sz="3000" spc="-277" baseline="1388" dirty="0"/>
              <a:t> </a:t>
            </a:r>
            <a:fld id="{81D60167-4931-47E6-BA6A-407CBD079E47}" type="slidenum">
              <a:rPr sz="2000" dirty="0"/>
              <a:t>46</a:t>
            </a:fld>
            <a:endParaRPr sz="2000"/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fld id="{B724A88C-F421-49F7-B26B-F295AED4357C}" type="datetime1">
              <a:rPr lang="en-US" spc="-5" smtClean="0"/>
              <a:t>2/27/2020</a:t>
            </a:fld>
            <a:endParaRPr spc="-5" dirty="0"/>
          </a:p>
        </p:txBody>
      </p:sp>
      <p:sp>
        <p:nvSpPr>
          <p:cNvPr id="4" name="object 4"/>
          <p:cNvSpPr txBox="1"/>
          <p:nvPr/>
        </p:nvSpPr>
        <p:spPr>
          <a:xfrm>
            <a:off x="6310163" y="1464705"/>
            <a:ext cx="2735580" cy="2699385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14935" marR="212090">
              <a:lnSpc>
                <a:spcPts val="2850"/>
              </a:lnSpc>
              <a:spcBef>
                <a:spcPts val="219"/>
              </a:spcBef>
            </a:pPr>
            <a:r>
              <a:rPr sz="2400" spc="-5" dirty="0">
                <a:latin typeface="Arial"/>
                <a:cs typeface="Arial"/>
              </a:rPr>
              <a:t>Q: think about</a:t>
            </a:r>
            <a:r>
              <a:rPr sz="2400" spc="-1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the  backward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pass.</a:t>
            </a:r>
            <a:endParaRPr sz="2400">
              <a:latin typeface="Arial"/>
              <a:cs typeface="Arial"/>
            </a:endParaRPr>
          </a:p>
          <a:p>
            <a:pPr marL="114935" marR="5080">
              <a:lnSpc>
                <a:spcPts val="2850"/>
              </a:lnSpc>
            </a:pPr>
            <a:r>
              <a:rPr sz="2400" spc="-5" dirty="0">
                <a:latin typeface="Arial"/>
                <a:cs typeface="Arial"/>
              </a:rPr>
              <a:t>What do the  gradients look</a:t>
            </a:r>
            <a:r>
              <a:rPr sz="2400" spc="-9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like?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700">
              <a:latin typeface="Times New Roman"/>
              <a:cs typeface="Times New Roman"/>
            </a:endParaRPr>
          </a:p>
          <a:p>
            <a:pPr marL="12700" marR="24765">
              <a:lnSpc>
                <a:spcPct val="100699"/>
              </a:lnSpc>
              <a:spcBef>
                <a:spcPts val="2075"/>
              </a:spcBef>
            </a:pP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Hint: think about backward  pass for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a </a:t>
            </a: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W*X</a:t>
            </a:r>
            <a:r>
              <a:rPr sz="1800" spc="-3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gate.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9174" y="406174"/>
            <a:ext cx="5489488" cy="411151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70124" y="61312"/>
            <a:ext cx="5314939" cy="21907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202416" y="206557"/>
            <a:ext cx="2583180" cy="183896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5080">
              <a:lnSpc>
                <a:spcPts val="2850"/>
              </a:lnSpc>
              <a:spcBef>
                <a:spcPts val="219"/>
              </a:spcBef>
            </a:pPr>
            <a:r>
              <a:rPr b="0" spc="-5" dirty="0">
                <a:solidFill>
                  <a:srgbClr val="FF0000"/>
                </a:solidFill>
                <a:latin typeface="Arial"/>
                <a:cs typeface="Arial"/>
              </a:rPr>
              <a:t>Almost all neurons  </a:t>
            </a:r>
            <a:r>
              <a:rPr b="0" dirty="0">
                <a:solidFill>
                  <a:srgbClr val="FF0000"/>
                </a:solidFill>
                <a:latin typeface="Arial"/>
                <a:cs typeface="Arial"/>
              </a:rPr>
              <a:t>completely  saturated, </a:t>
            </a:r>
            <a:r>
              <a:rPr b="0" spc="-5" dirty="0">
                <a:solidFill>
                  <a:srgbClr val="FF0000"/>
                </a:solidFill>
                <a:latin typeface="Arial"/>
                <a:cs typeface="Arial"/>
              </a:rPr>
              <a:t>either</a:t>
            </a:r>
            <a:r>
              <a:rPr b="0" spc="-10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b="0" dirty="0">
                <a:solidFill>
                  <a:srgbClr val="FF0000"/>
                </a:solidFill>
                <a:latin typeface="Arial"/>
                <a:cs typeface="Arial"/>
              </a:rPr>
              <a:t>-1</a:t>
            </a:r>
          </a:p>
          <a:p>
            <a:pPr marL="12700" marR="314325">
              <a:lnSpc>
                <a:spcPts val="2850"/>
              </a:lnSpc>
            </a:pPr>
            <a:r>
              <a:rPr b="0" spc="-5" dirty="0">
                <a:solidFill>
                  <a:srgbClr val="FF0000"/>
                </a:solidFill>
                <a:latin typeface="Arial"/>
                <a:cs typeface="Arial"/>
              </a:rPr>
              <a:t>and 1.</a:t>
            </a:r>
            <a:r>
              <a:rPr b="0" spc="-9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b="0" spc="-5" dirty="0">
                <a:solidFill>
                  <a:srgbClr val="FF0000"/>
                </a:solidFill>
                <a:latin typeface="Arial"/>
                <a:cs typeface="Arial"/>
              </a:rPr>
              <a:t>Gradients  will be all</a:t>
            </a:r>
            <a:r>
              <a:rPr b="0" spc="-5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b="0" dirty="0">
                <a:solidFill>
                  <a:srgbClr val="FF0000"/>
                </a:solidFill>
                <a:latin typeface="Arial"/>
                <a:cs typeface="Arial"/>
              </a:rPr>
              <a:t>zero.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273818" y="787379"/>
            <a:ext cx="20828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*1.0 instead of</a:t>
            </a:r>
            <a:r>
              <a:rPr sz="1800" spc="-8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*0.01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573342" y="457291"/>
            <a:ext cx="149225" cy="297815"/>
          </a:xfrm>
          <a:custGeom>
            <a:avLst/>
            <a:gdLst/>
            <a:ahLst/>
            <a:cxnLst/>
            <a:rect l="l" t="t" r="r" b="b"/>
            <a:pathLst>
              <a:path w="149225" h="297815">
                <a:moveTo>
                  <a:pt x="148749" y="297481"/>
                </a:moveTo>
                <a:lnTo>
                  <a:pt x="0" y="0"/>
                </a:lnTo>
              </a:path>
            </a:pathLst>
          </a:custGeom>
          <a:ln w="9524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554017" y="418629"/>
            <a:ext cx="33655" cy="45720"/>
          </a:xfrm>
          <a:custGeom>
            <a:avLst/>
            <a:gdLst/>
            <a:ahLst/>
            <a:cxnLst/>
            <a:rect l="l" t="t" r="r" b="b"/>
            <a:pathLst>
              <a:path w="33654" h="45720">
                <a:moveTo>
                  <a:pt x="5249" y="45697"/>
                </a:moveTo>
                <a:lnTo>
                  <a:pt x="0" y="0"/>
                </a:lnTo>
                <a:lnTo>
                  <a:pt x="33399" y="31624"/>
                </a:lnTo>
                <a:lnTo>
                  <a:pt x="5249" y="45697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554017" y="418629"/>
            <a:ext cx="33655" cy="45720"/>
          </a:xfrm>
          <a:custGeom>
            <a:avLst/>
            <a:gdLst/>
            <a:ahLst/>
            <a:cxnLst/>
            <a:rect l="l" t="t" r="r" b="b"/>
            <a:pathLst>
              <a:path w="33654" h="45720">
                <a:moveTo>
                  <a:pt x="33399" y="31624"/>
                </a:moveTo>
                <a:lnTo>
                  <a:pt x="0" y="0"/>
                </a:lnTo>
                <a:lnTo>
                  <a:pt x="5249" y="45697"/>
                </a:lnTo>
                <a:lnTo>
                  <a:pt x="33399" y="31624"/>
                </a:lnTo>
                <a:close/>
              </a:path>
            </a:pathLst>
          </a:custGeom>
          <a:ln w="9524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57924" y="4717593"/>
            <a:ext cx="8875395" cy="283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65"/>
              </a:lnSpc>
              <a:tabLst>
                <a:tab pos="5253355" algn="l"/>
                <a:tab pos="7310755" algn="l"/>
              </a:tabLst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Fei-Fei Li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&amp; Justin Johnson &amp;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Serena Yeung	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Lecture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6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-	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April 19,</a:t>
            </a:r>
            <a:r>
              <a:rPr sz="3000" spc="-142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2018</a:t>
            </a:r>
            <a:endParaRPr sz="3000" baseline="-4166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80"/>
              </a:lnSpc>
            </a:pPr>
            <a:r>
              <a:rPr sz="3000" spc="-7" baseline="1388" dirty="0"/>
              <a:t>Lecture </a:t>
            </a:r>
            <a:r>
              <a:rPr sz="3000" baseline="1388" dirty="0"/>
              <a:t>6 -</a:t>
            </a:r>
            <a:r>
              <a:rPr sz="3000" spc="-277" baseline="1388" dirty="0"/>
              <a:t> </a:t>
            </a:r>
            <a:fld id="{81D60167-4931-47E6-BA6A-407CBD079E47}" type="slidenum">
              <a:rPr sz="2000" dirty="0"/>
              <a:t>47</a:t>
            </a:fld>
            <a:endParaRPr sz="2000"/>
          </a:p>
        </p:txBody>
      </p:sp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fld id="{DD2BBD6C-53C1-4DF2-BAC5-A710FDF33444}" type="datetime1">
              <a:rPr lang="en-US" spc="-5" smtClean="0"/>
              <a:t>2/27/2020</a:t>
            </a:fld>
            <a:endParaRPr spc="-5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8624" y="109299"/>
            <a:ext cx="5957243" cy="44389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747340" y="415729"/>
            <a:ext cx="2070100" cy="57594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85"/>
              </a:spcBef>
            </a:pPr>
            <a:r>
              <a:rPr sz="1800" b="0" dirty="0">
                <a:solidFill>
                  <a:srgbClr val="0000FF"/>
                </a:solidFill>
                <a:latin typeface="Arial"/>
                <a:cs typeface="Arial"/>
              </a:rPr>
              <a:t>“Xavier</a:t>
            </a:r>
            <a:r>
              <a:rPr sz="1800" b="0" spc="-9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b="0" spc="-5" dirty="0">
                <a:solidFill>
                  <a:srgbClr val="0000FF"/>
                </a:solidFill>
                <a:latin typeface="Arial"/>
                <a:cs typeface="Arial"/>
              </a:rPr>
              <a:t>initialization”  [Glorot et al.,</a:t>
            </a:r>
            <a:r>
              <a:rPr sz="1800" b="0" spc="-6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b="0" spc="-5" dirty="0">
                <a:solidFill>
                  <a:srgbClr val="0000FF"/>
                </a:solidFill>
                <a:latin typeface="Arial"/>
                <a:cs typeface="Arial"/>
              </a:rPr>
              <a:t>2010]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233058" y="1603051"/>
            <a:ext cx="2781300" cy="852169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85"/>
              </a:spcBef>
            </a:pPr>
            <a:r>
              <a:rPr sz="1800" b="1" spc="-5" dirty="0">
                <a:latin typeface="Arial"/>
                <a:cs typeface="Arial"/>
              </a:rPr>
              <a:t>Reasonable initialization.  </a:t>
            </a:r>
            <a:r>
              <a:rPr sz="1800" dirty="0">
                <a:latin typeface="Arial"/>
                <a:cs typeface="Arial"/>
              </a:rPr>
              <a:t>(Mathematical </a:t>
            </a:r>
            <a:r>
              <a:rPr sz="1800" spc="-5" dirty="0">
                <a:latin typeface="Arial"/>
                <a:cs typeface="Arial"/>
              </a:rPr>
              <a:t>derivation  assumes linear</a:t>
            </a:r>
            <a:r>
              <a:rPr sz="1800" spc="-8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activations)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761894" y="109300"/>
            <a:ext cx="6198487" cy="2427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757119" y="104537"/>
            <a:ext cx="6208395" cy="252729"/>
          </a:xfrm>
          <a:custGeom>
            <a:avLst/>
            <a:gdLst/>
            <a:ahLst/>
            <a:cxnLst/>
            <a:rect l="l" t="t" r="r" b="b"/>
            <a:pathLst>
              <a:path w="6208395" h="252729">
                <a:moveTo>
                  <a:pt x="0" y="0"/>
                </a:moveTo>
                <a:lnTo>
                  <a:pt x="6208012" y="0"/>
                </a:lnTo>
                <a:lnTo>
                  <a:pt x="6208012" y="252237"/>
                </a:lnTo>
                <a:lnTo>
                  <a:pt x="0" y="252237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57924" y="4717593"/>
            <a:ext cx="8875395" cy="283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65"/>
              </a:lnSpc>
              <a:tabLst>
                <a:tab pos="5253355" algn="l"/>
                <a:tab pos="7310755" algn="l"/>
              </a:tabLst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Fei-Fei Li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&amp; Justin Johnson &amp;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Serena Yeung	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Lecture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6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-	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April 19,</a:t>
            </a:r>
            <a:r>
              <a:rPr sz="3000" spc="-142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2018</a:t>
            </a:r>
            <a:endParaRPr sz="3000" baseline="-4166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80"/>
              </a:lnSpc>
            </a:pPr>
            <a:r>
              <a:rPr sz="3000" spc="-7" baseline="1388" dirty="0"/>
              <a:t>Lecture </a:t>
            </a:r>
            <a:r>
              <a:rPr sz="3000" baseline="1388" dirty="0"/>
              <a:t>6 -</a:t>
            </a:r>
            <a:r>
              <a:rPr sz="3000" spc="-277" baseline="1388" dirty="0"/>
              <a:t> </a:t>
            </a:r>
            <a:fld id="{81D60167-4931-47E6-BA6A-407CBD079E47}" type="slidenum">
              <a:rPr sz="2000" dirty="0"/>
              <a:t>48</a:t>
            </a:fld>
            <a:endParaRPr sz="2000"/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fld id="{55FD2F1A-C986-4016-B86F-E1CC09E730EA}" type="datetime1">
              <a:rPr lang="en-US" spc="-5" smtClean="0"/>
              <a:t>2/27/2020</a:t>
            </a:fld>
            <a:endParaRPr spc="-5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3674" y="47574"/>
            <a:ext cx="5993064" cy="45085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595542" y="434232"/>
            <a:ext cx="3444240" cy="75311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5080">
              <a:lnSpc>
                <a:spcPts val="2850"/>
              </a:lnSpc>
              <a:spcBef>
                <a:spcPts val="219"/>
              </a:spcBef>
            </a:pPr>
            <a:r>
              <a:rPr b="0" spc="-5" dirty="0">
                <a:solidFill>
                  <a:srgbClr val="0000FF"/>
                </a:solidFill>
                <a:latin typeface="Arial"/>
                <a:cs typeface="Arial"/>
              </a:rPr>
              <a:t>but when using the</a:t>
            </a:r>
            <a:r>
              <a:rPr b="0" spc="-9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b="0" spc="-5" dirty="0">
                <a:solidFill>
                  <a:srgbClr val="0000FF"/>
                </a:solidFill>
                <a:latin typeface="Arial"/>
                <a:cs typeface="Arial"/>
              </a:rPr>
              <a:t>ReLU  nonlinearity it</a:t>
            </a:r>
            <a:r>
              <a:rPr b="0" spc="-3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b="0" spc="-5" dirty="0">
                <a:solidFill>
                  <a:srgbClr val="0000FF"/>
                </a:solidFill>
                <a:latin typeface="Arial"/>
                <a:cs typeface="Arial"/>
              </a:rPr>
              <a:t>breaks.</a:t>
            </a:r>
          </a:p>
        </p:txBody>
      </p:sp>
      <p:sp>
        <p:nvSpPr>
          <p:cNvPr id="4" name="object 4"/>
          <p:cNvSpPr/>
          <p:nvPr/>
        </p:nvSpPr>
        <p:spPr>
          <a:xfrm>
            <a:off x="2761894" y="109300"/>
            <a:ext cx="6198487" cy="2427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757119" y="104537"/>
            <a:ext cx="6208395" cy="252729"/>
          </a:xfrm>
          <a:custGeom>
            <a:avLst/>
            <a:gdLst/>
            <a:ahLst/>
            <a:cxnLst/>
            <a:rect l="l" t="t" r="r" b="b"/>
            <a:pathLst>
              <a:path w="6208395" h="252729">
                <a:moveTo>
                  <a:pt x="0" y="0"/>
                </a:moveTo>
                <a:lnTo>
                  <a:pt x="6208012" y="0"/>
                </a:lnTo>
                <a:lnTo>
                  <a:pt x="6208012" y="252237"/>
                </a:lnTo>
                <a:lnTo>
                  <a:pt x="0" y="252237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57924" y="4717593"/>
            <a:ext cx="8875395" cy="283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65"/>
              </a:lnSpc>
              <a:tabLst>
                <a:tab pos="5253355" algn="l"/>
                <a:tab pos="7310755" algn="l"/>
              </a:tabLst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Fei-Fei Li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&amp; Justin Johnson &amp;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Serena Yeung	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Lecture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6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-	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April 19,</a:t>
            </a:r>
            <a:r>
              <a:rPr sz="3000" spc="-142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2018</a:t>
            </a:r>
            <a:endParaRPr sz="3000" baseline="-4166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80"/>
              </a:lnSpc>
            </a:pPr>
            <a:r>
              <a:rPr sz="3000" spc="-7" baseline="1388" dirty="0"/>
              <a:t>Lecture </a:t>
            </a:r>
            <a:r>
              <a:rPr sz="3000" baseline="1388" dirty="0"/>
              <a:t>6 -</a:t>
            </a:r>
            <a:r>
              <a:rPr sz="3000" spc="-277" baseline="1388" dirty="0"/>
              <a:t> </a:t>
            </a:r>
            <a:fld id="{81D60167-4931-47E6-BA6A-407CBD079E47}" type="slidenum">
              <a:rPr sz="2000" dirty="0"/>
              <a:t>49</a:t>
            </a:fld>
            <a:endParaRPr sz="2000"/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fld id="{5EF5E189-3929-434D-BC0A-102613222B1A}" type="datetime1">
              <a:rPr lang="en-US" spc="-5" smtClean="0"/>
              <a:t>2/27/2020</a:t>
            </a:fld>
            <a:endParaRPr spc="-5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3049" y="79469"/>
            <a:ext cx="3708400" cy="889000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5"/>
              </a:spcBef>
            </a:pPr>
            <a:r>
              <a:rPr b="0" spc="-5" dirty="0">
                <a:latin typeface="Arial"/>
                <a:cs typeface="Arial"/>
              </a:rPr>
              <a:t>Where we are</a:t>
            </a:r>
            <a:r>
              <a:rPr b="0" spc="-30" dirty="0">
                <a:latin typeface="Arial"/>
                <a:cs typeface="Arial"/>
              </a:rPr>
              <a:t> </a:t>
            </a:r>
            <a:r>
              <a:rPr b="0" spc="-5" dirty="0">
                <a:latin typeface="Arial"/>
                <a:cs typeface="Arial"/>
              </a:rPr>
              <a:t>now...</a:t>
            </a:r>
          </a:p>
          <a:p>
            <a:pPr marL="280035">
              <a:lnSpc>
                <a:spcPct val="100000"/>
              </a:lnSpc>
              <a:spcBef>
                <a:spcPts val="300"/>
              </a:spcBef>
            </a:pPr>
            <a:r>
              <a:rPr sz="2800" spc="-5" dirty="0"/>
              <a:t>Convolutional</a:t>
            </a:r>
            <a:r>
              <a:rPr sz="2800" spc="-85" dirty="0"/>
              <a:t> </a:t>
            </a:r>
            <a:r>
              <a:rPr sz="2800" spc="-5" dirty="0"/>
              <a:t>Layer</a:t>
            </a:r>
            <a:endParaRPr sz="2800"/>
          </a:p>
        </p:txBody>
      </p:sp>
      <p:sp>
        <p:nvSpPr>
          <p:cNvPr id="3" name="object 3"/>
          <p:cNvSpPr/>
          <p:nvPr/>
        </p:nvSpPr>
        <p:spPr>
          <a:xfrm>
            <a:off x="1181197" y="2618344"/>
            <a:ext cx="132080" cy="663575"/>
          </a:xfrm>
          <a:custGeom>
            <a:avLst/>
            <a:gdLst/>
            <a:ahLst/>
            <a:cxnLst/>
            <a:rect l="l" t="t" r="r" b="b"/>
            <a:pathLst>
              <a:path w="132080" h="663575">
                <a:moveTo>
                  <a:pt x="0" y="0"/>
                </a:moveTo>
                <a:lnTo>
                  <a:pt x="131602" y="0"/>
                </a:lnTo>
                <a:lnTo>
                  <a:pt x="131602" y="663198"/>
                </a:lnTo>
                <a:lnTo>
                  <a:pt x="0" y="663198"/>
                </a:lnTo>
                <a:lnTo>
                  <a:pt x="0" y="0"/>
                </a:lnTo>
                <a:close/>
              </a:path>
            </a:pathLst>
          </a:custGeom>
          <a:solidFill>
            <a:srgbClr val="C8DA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12799" y="2467645"/>
            <a:ext cx="151130" cy="814069"/>
          </a:xfrm>
          <a:custGeom>
            <a:avLst/>
            <a:gdLst/>
            <a:ahLst/>
            <a:cxnLst/>
            <a:rect l="l" t="t" r="r" b="b"/>
            <a:pathLst>
              <a:path w="151130" h="814070">
                <a:moveTo>
                  <a:pt x="0" y="813898"/>
                </a:moveTo>
                <a:lnTo>
                  <a:pt x="0" y="150699"/>
                </a:lnTo>
                <a:lnTo>
                  <a:pt x="150697" y="0"/>
                </a:lnTo>
                <a:lnTo>
                  <a:pt x="150697" y="663198"/>
                </a:lnTo>
                <a:lnTo>
                  <a:pt x="0" y="813898"/>
                </a:lnTo>
                <a:close/>
              </a:path>
            </a:pathLst>
          </a:custGeom>
          <a:solidFill>
            <a:srgbClr val="A0AE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81197" y="2467645"/>
            <a:ext cx="282575" cy="151130"/>
          </a:xfrm>
          <a:custGeom>
            <a:avLst/>
            <a:gdLst/>
            <a:ahLst/>
            <a:cxnLst/>
            <a:rect l="l" t="t" r="r" b="b"/>
            <a:pathLst>
              <a:path w="282575" h="151130">
                <a:moveTo>
                  <a:pt x="131602" y="150699"/>
                </a:moveTo>
                <a:lnTo>
                  <a:pt x="0" y="150699"/>
                </a:lnTo>
                <a:lnTo>
                  <a:pt x="150697" y="0"/>
                </a:lnTo>
                <a:lnTo>
                  <a:pt x="282299" y="0"/>
                </a:lnTo>
                <a:lnTo>
                  <a:pt x="131602" y="150699"/>
                </a:lnTo>
                <a:close/>
              </a:path>
            </a:pathLst>
          </a:custGeom>
          <a:solidFill>
            <a:srgbClr val="D3E1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81197" y="2467645"/>
            <a:ext cx="282575" cy="814069"/>
          </a:xfrm>
          <a:custGeom>
            <a:avLst/>
            <a:gdLst/>
            <a:ahLst/>
            <a:cxnLst/>
            <a:rect l="l" t="t" r="r" b="b"/>
            <a:pathLst>
              <a:path w="282575" h="814070">
                <a:moveTo>
                  <a:pt x="0" y="150699"/>
                </a:moveTo>
                <a:lnTo>
                  <a:pt x="150697" y="0"/>
                </a:lnTo>
                <a:lnTo>
                  <a:pt x="282299" y="0"/>
                </a:lnTo>
                <a:lnTo>
                  <a:pt x="282299" y="663198"/>
                </a:lnTo>
                <a:lnTo>
                  <a:pt x="131602" y="813898"/>
                </a:lnTo>
                <a:lnTo>
                  <a:pt x="0" y="813898"/>
                </a:lnTo>
                <a:lnTo>
                  <a:pt x="0" y="150699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81197" y="2467645"/>
            <a:ext cx="282575" cy="151130"/>
          </a:xfrm>
          <a:custGeom>
            <a:avLst/>
            <a:gdLst/>
            <a:ahLst/>
            <a:cxnLst/>
            <a:rect l="l" t="t" r="r" b="b"/>
            <a:pathLst>
              <a:path w="282575" h="151130">
                <a:moveTo>
                  <a:pt x="0" y="150699"/>
                </a:moveTo>
                <a:lnTo>
                  <a:pt x="131602" y="150699"/>
                </a:lnTo>
                <a:lnTo>
                  <a:pt x="282299" y="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312799" y="2618344"/>
            <a:ext cx="0" cy="663575"/>
          </a:xfrm>
          <a:custGeom>
            <a:avLst/>
            <a:gdLst/>
            <a:ahLst/>
            <a:cxnLst/>
            <a:rect l="l" t="t" r="r" b="b"/>
            <a:pathLst>
              <a:path h="663575">
                <a:moveTo>
                  <a:pt x="0" y="0"/>
                </a:moveTo>
                <a:lnTo>
                  <a:pt x="0" y="663198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777444" y="2733444"/>
            <a:ext cx="282575" cy="282575"/>
          </a:xfrm>
          <a:custGeom>
            <a:avLst/>
            <a:gdLst/>
            <a:ahLst/>
            <a:cxnLst/>
            <a:rect l="l" t="t" r="r" b="b"/>
            <a:pathLst>
              <a:path w="282575" h="282575">
                <a:moveTo>
                  <a:pt x="141149" y="282299"/>
                </a:moveTo>
                <a:lnTo>
                  <a:pt x="96537" y="275103"/>
                </a:lnTo>
                <a:lnTo>
                  <a:pt x="57790" y="255064"/>
                </a:lnTo>
                <a:lnTo>
                  <a:pt x="27235" y="224508"/>
                </a:lnTo>
                <a:lnTo>
                  <a:pt x="7196" y="185762"/>
                </a:lnTo>
                <a:lnTo>
                  <a:pt x="0" y="141149"/>
                </a:lnTo>
                <a:lnTo>
                  <a:pt x="7196" y="96537"/>
                </a:lnTo>
                <a:lnTo>
                  <a:pt x="27235" y="57790"/>
                </a:lnTo>
                <a:lnTo>
                  <a:pt x="57790" y="27235"/>
                </a:lnTo>
                <a:lnTo>
                  <a:pt x="96537" y="7196"/>
                </a:lnTo>
                <a:lnTo>
                  <a:pt x="141149" y="0"/>
                </a:lnTo>
                <a:lnTo>
                  <a:pt x="168809" y="2737"/>
                </a:lnTo>
                <a:lnTo>
                  <a:pt x="219449" y="23719"/>
                </a:lnTo>
                <a:lnTo>
                  <a:pt x="258579" y="62849"/>
                </a:lnTo>
                <a:lnTo>
                  <a:pt x="279561" y="113490"/>
                </a:lnTo>
                <a:lnTo>
                  <a:pt x="282299" y="141149"/>
                </a:lnTo>
                <a:lnTo>
                  <a:pt x="275103" y="185762"/>
                </a:lnTo>
                <a:lnTo>
                  <a:pt x="255064" y="224508"/>
                </a:lnTo>
                <a:lnTo>
                  <a:pt x="224508" y="255064"/>
                </a:lnTo>
                <a:lnTo>
                  <a:pt x="185762" y="275103"/>
                </a:lnTo>
                <a:lnTo>
                  <a:pt x="141149" y="282299"/>
                </a:lnTo>
                <a:close/>
              </a:path>
            </a:pathLst>
          </a:custGeom>
          <a:solidFill>
            <a:srgbClr val="C8DA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777444" y="2733444"/>
            <a:ext cx="282575" cy="282575"/>
          </a:xfrm>
          <a:custGeom>
            <a:avLst/>
            <a:gdLst/>
            <a:ahLst/>
            <a:cxnLst/>
            <a:rect l="l" t="t" r="r" b="b"/>
            <a:pathLst>
              <a:path w="282575" h="282575">
                <a:moveTo>
                  <a:pt x="0" y="141149"/>
                </a:moveTo>
                <a:lnTo>
                  <a:pt x="7196" y="96537"/>
                </a:lnTo>
                <a:lnTo>
                  <a:pt x="27235" y="57790"/>
                </a:lnTo>
                <a:lnTo>
                  <a:pt x="57790" y="27235"/>
                </a:lnTo>
                <a:lnTo>
                  <a:pt x="96537" y="7196"/>
                </a:lnTo>
                <a:lnTo>
                  <a:pt x="141149" y="0"/>
                </a:lnTo>
                <a:lnTo>
                  <a:pt x="195155" y="10746"/>
                </a:lnTo>
                <a:lnTo>
                  <a:pt x="240949" y="41349"/>
                </a:lnTo>
                <a:lnTo>
                  <a:pt x="271552" y="87143"/>
                </a:lnTo>
                <a:lnTo>
                  <a:pt x="282299" y="141149"/>
                </a:lnTo>
                <a:lnTo>
                  <a:pt x="275103" y="185762"/>
                </a:lnTo>
                <a:lnTo>
                  <a:pt x="255064" y="224508"/>
                </a:lnTo>
                <a:lnTo>
                  <a:pt x="224508" y="255064"/>
                </a:lnTo>
                <a:lnTo>
                  <a:pt x="185762" y="275103"/>
                </a:lnTo>
                <a:lnTo>
                  <a:pt x="141149" y="282299"/>
                </a:lnTo>
                <a:lnTo>
                  <a:pt x="96537" y="275103"/>
                </a:lnTo>
                <a:lnTo>
                  <a:pt x="57790" y="255064"/>
                </a:lnTo>
                <a:lnTo>
                  <a:pt x="27235" y="224508"/>
                </a:lnTo>
                <a:lnTo>
                  <a:pt x="7196" y="185762"/>
                </a:lnTo>
                <a:lnTo>
                  <a:pt x="0" y="141149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287947" y="2874594"/>
            <a:ext cx="1489710" cy="399415"/>
          </a:xfrm>
          <a:custGeom>
            <a:avLst/>
            <a:gdLst/>
            <a:ahLst/>
            <a:cxnLst/>
            <a:rect l="l" t="t" r="r" b="b"/>
            <a:pathLst>
              <a:path w="1489710" h="399414">
                <a:moveTo>
                  <a:pt x="0" y="398999"/>
                </a:moveTo>
                <a:lnTo>
                  <a:pt x="1489496" y="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307447" y="2637294"/>
            <a:ext cx="1470025" cy="237490"/>
          </a:xfrm>
          <a:custGeom>
            <a:avLst/>
            <a:gdLst/>
            <a:ahLst/>
            <a:cxnLst/>
            <a:rect l="l" t="t" r="r" b="b"/>
            <a:pathLst>
              <a:path w="1470025" h="237489">
                <a:moveTo>
                  <a:pt x="0" y="0"/>
                </a:moveTo>
                <a:lnTo>
                  <a:pt x="1469997" y="237299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443647" y="2487895"/>
            <a:ext cx="1334135" cy="386715"/>
          </a:xfrm>
          <a:custGeom>
            <a:avLst/>
            <a:gdLst/>
            <a:ahLst/>
            <a:cxnLst/>
            <a:rect l="l" t="t" r="r" b="b"/>
            <a:pathLst>
              <a:path w="1334135" h="386714">
                <a:moveTo>
                  <a:pt x="0" y="0"/>
                </a:moveTo>
                <a:lnTo>
                  <a:pt x="1333797" y="386699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469747" y="2874594"/>
            <a:ext cx="1308100" cy="250190"/>
          </a:xfrm>
          <a:custGeom>
            <a:avLst/>
            <a:gdLst/>
            <a:ahLst/>
            <a:cxnLst/>
            <a:rect l="l" t="t" r="r" b="b"/>
            <a:pathLst>
              <a:path w="1308100" h="250189">
                <a:moveTo>
                  <a:pt x="0" y="249599"/>
                </a:moveTo>
                <a:lnTo>
                  <a:pt x="1307697" y="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450318" y="3859519"/>
            <a:ext cx="280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32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79711" y="4251157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764673" y="2238873"/>
            <a:ext cx="213360" cy="2014855"/>
          </a:xfrm>
          <a:custGeom>
            <a:avLst/>
            <a:gdLst/>
            <a:ahLst/>
            <a:cxnLst/>
            <a:rect l="l" t="t" r="r" b="b"/>
            <a:pathLst>
              <a:path w="213359" h="2014854">
                <a:moveTo>
                  <a:pt x="0" y="0"/>
                </a:moveTo>
                <a:lnTo>
                  <a:pt x="213172" y="0"/>
                </a:lnTo>
                <a:lnTo>
                  <a:pt x="213172" y="2014668"/>
                </a:lnTo>
                <a:lnTo>
                  <a:pt x="0" y="2014668"/>
                </a:lnTo>
                <a:lnTo>
                  <a:pt x="0" y="0"/>
                </a:lnTo>
                <a:close/>
              </a:path>
            </a:pathLst>
          </a:custGeom>
          <a:solidFill>
            <a:srgbClr val="F4CCCC">
              <a:alpha val="519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77845" y="1495646"/>
            <a:ext cx="743585" cy="2758440"/>
          </a:xfrm>
          <a:custGeom>
            <a:avLst/>
            <a:gdLst/>
            <a:ahLst/>
            <a:cxnLst/>
            <a:rect l="l" t="t" r="r" b="b"/>
            <a:pathLst>
              <a:path w="743585" h="2758440">
                <a:moveTo>
                  <a:pt x="0" y="2757894"/>
                </a:moveTo>
                <a:lnTo>
                  <a:pt x="0" y="743226"/>
                </a:lnTo>
                <a:lnTo>
                  <a:pt x="743226" y="0"/>
                </a:lnTo>
                <a:lnTo>
                  <a:pt x="743226" y="2014670"/>
                </a:lnTo>
                <a:lnTo>
                  <a:pt x="0" y="2757894"/>
                </a:lnTo>
                <a:close/>
              </a:path>
            </a:pathLst>
          </a:custGeom>
          <a:solidFill>
            <a:srgbClr val="C3A3A3">
              <a:alpha val="519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64673" y="1495646"/>
            <a:ext cx="956944" cy="743585"/>
          </a:xfrm>
          <a:custGeom>
            <a:avLst/>
            <a:gdLst/>
            <a:ahLst/>
            <a:cxnLst/>
            <a:rect l="l" t="t" r="r" b="b"/>
            <a:pathLst>
              <a:path w="956944" h="743585">
                <a:moveTo>
                  <a:pt x="213172" y="743226"/>
                </a:moveTo>
                <a:lnTo>
                  <a:pt x="0" y="743226"/>
                </a:lnTo>
                <a:lnTo>
                  <a:pt x="743226" y="0"/>
                </a:lnTo>
                <a:lnTo>
                  <a:pt x="956398" y="0"/>
                </a:lnTo>
                <a:lnTo>
                  <a:pt x="213172" y="743226"/>
                </a:lnTo>
                <a:close/>
              </a:path>
            </a:pathLst>
          </a:custGeom>
          <a:solidFill>
            <a:srgbClr val="F6D6D6">
              <a:alpha val="519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64673" y="1495646"/>
            <a:ext cx="956944" cy="2758440"/>
          </a:xfrm>
          <a:custGeom>
            <a:avLst/>
            <a:gdLst/>
            <a:ahLst/>
            <a:cxnLst/>
            <a:rect l="l" t="t" r="r" b="b"/>
            <a:pathLst>
              <a:path w="956944" h="2758440">
                <a:moveTo>
                  <a:pt x="0" y="743226"/>
                </a:moveTo>
                <a:lnTo>
                  <a:pt x="743226" y="0"/>
                </a:lnTo>
                <a:lnTo>
                  <a:pt x="956398" y="0"/>
                </a:lnTo>
                <a:lnTo>
                  <a:pt x="956398" y="2014670"/>
                </a:lnTo>
                <a:lnTo>
                  <a:pt x="213172" y="2757894"/>
                </a:lnTo>
                <a:lnTo>
                  <a:pt x="0" y="2757894"/>
                </a:lnTo>
                <a:lnTo>
                  <a:pt x="0" y="743226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64673" y="1495646"/>
            <a:ext cx="956944" cy="743585"/>
          </a:xfrm>
          <a:custGeom>
            <a:avLst/>
            <a:gdLst/>
            <a:ahLst/>
            <a:cxnLst/>
            <a:rect l="l" t="t" r="r" b="b"/>
            <a:pathLst>
              <a:path w="956944" h="743585">
                <a:moveTo>
                  <a:pt x="0" y="743226"/>
                </a:moveTo>
                <a:lnTo>
                  <a:pt x="213172" y="743226"/>
                </a:lnTo>
                <a:lnTo>
                  <a:pt x="956398" y="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977845" y="2238873"/>
            <a:ext cx="0" cy="2014855"/>
          </a:xfrm>
          <a:custGeom>
            <a:avLst/>
            <a:gdLst/>
            <a:ahLst/>
            <a:cxnLst/>
            <a:rect l="l" t="t" r="r" b="b"/>
            <a:pathLst>
              <a:path h="2014854">
                <a:moveTo>
                  <a:pt x="0" y="0"/>
                </a:moveTo>
                <a:lnTo>
                  <a:pt x="0" y="2014668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1814620" y="1134107"/>
            <a:ext cx="3372485" cy="95250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93495" marR="5080">
              <a:lnSpc>
                <a:spcPts val="2850"/>
              </a:lnSpc>
              <a:spcBef>
                <a:spcPts val="219"/>
              </a:spcBef>
            </a:pP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32x32x3</a:t>
            </a:r>
            <a:r>
              <a:rPr sz="2400" spc="-9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image  </a:t>
            </a: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5x5x3</a:t>
            </a:r>
            <a:r>
              <a:rPr sz="2400" spc="-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filter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1475"/>
              </a:lnSpc>
            </a:pPr>
            <a:r>
              <a:rPr sz="1800" spc="-5" dirty="0">
                <a:latin typeface="Arial"/>
                <a:cs typeface="Arial"/>
              </a:rPr>
              <a:t>32</a:t>
            </a:r>
            <a:endParaRPr sz="18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947058" y="1315047"/>
            <a:ext cx="929005" cy="220345"/>
          </a:xfrm>
          <a:custGeom>
            <a:avLst/>
            <a:gdLst/>
            <a:ahLst/>
            <a:cxnLst/>
            <a:rect l="l" t="t" r="r" b="b"/>
            <a:pathLst>
              <a:path w="929005" h="220344">
                <a:moveTo>
                  <a:pt x="928685" y="0"/>
                </a:moveTo>
                <a:lnTo>
                  <a:pt x="0" y="219929"/>
                </a:lnTo>
              </a:path>
            </a:pathLst>
          </a:custGeom>
          <a:ln w="952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904996" y="1519667"/>
            <a:ext cx="45720" cy="31115"/>
          </a:xfrm>
          <a:custGeom>
            <a:avLst/>
            <a:gdLst/>
            <a:ahLst/>
            <a:cxnLst/>
            <a:rect l="l" t="t" r="r" b="b"/>
            <a:pathLst>
              <a:path w="45719" h="31115">
                <a:moveTo>
                  <a:pt x="45687" y="30619"/>
                </a:moveTo>
                <a:lnTo>
                  <a:pt x="0" y="25269"/>
                </a:lnTo>
                <a:lnTo>
                  <a:pt x="38434" y="0"/>
                </a:lnTo>
                <a:lnTo>
                  <a:pt x="45687" y="3061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904996" y="1519666"/>
            <a:ext cx="45720" cy="31115"/>
          </a:xfrm>
          <a:custGeom>
            <a:avLst/>
            <a:gdLst/>
            <a:ahLst/>
            <a:cxnLst/>
            <a:rect l="l" t="t" r="r" b="b"/>
            <a:pathLst>
              <a:path w="45719" h="31115">
                <a:moveTo>
                  <a:pt x="38434" y="0"/>
                </a:moveTo>
                <a:lnTo>
                  <a:pt x="0" y="25269"/>
                </a:lnTo>
                <a:lnTo>
                  <a:pt x="45687" y="30619"/>
                </a:lnTo>
                <a:lnTo>
                  <a:pt x="38434" y="0"/>
                </a:lnTo>
                <a:close/>
              </a:path>
            </a:pathLst>
          </a:custGeom>
          <a:ln w="952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633711" y="1798571"/>
            <a:ext cx="1346200" cy="523240"/>
          </a:xfrm>
          <a:custGeom>
            <a:avLst/>
            <a:gdLst/>
            <a:ahLst/>
            <a:cxnLst/>
            <a:rect l="l" t="t" r="r" b="b"/>
            <a:pathLst>
              <a:path w="1346200" h="523239">
                <a:moveTo>
                  <a:pt x="1345632" y="0"/>
                </a:moveTo>
                <a:lnTo>
                  <a:pt x="0" y="523188"/>
                </a:lnTo>
              </a:path>
            </a:pathLst>
          </a:custGeom>
          <a:ln w="9524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93424" y="2307097"/>
            <a:ext cx="46355" cy="3048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0" y="30327"/>
                </a:moveTo>
                <a:lnTo>
                  <a:pt x="34587" y="0"/>
                </a:lnTo>
                <a:lnTo>
                  <a:pt x="45989" y="29324"/>
                </a:lnTo>
                <a:lnTo>
                  <a:pt x="0" y="30327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593424" y="2307097"/>
            <a:ext cx="46355" cy="3048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34587" y="0"/>
                </a:moveTo>
                <a:lnTo>
                  <a:pt x="0" y="30327"/>
                </a:lnTo>
                <a:lnTo>
                  <a:pt x="45989" y="29324"/>
                </a:lnTo>
                <a:lnTo>
                  <a:pt x="34587" y="0"/>
                </a:lnTo>
                <a:close/>
              </a:path>
            </a:pathLst>
          </a:custGeom>
          <a:ln w="9524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514692" y="2877894"/>
            <a:ext cx="2308860" cy="0"/>
          </a:xfrm>
          <a:custGeom>
            <a:avLst/>
            <a:gdLst/>
            <a:ahLst/>
            <a:cxnLst/>
            <a:rect l="l" t="t" r="r" b="b"/>
            <a:pathLst>
              <a:path w="2308860">
                <a:moveTo>
                  <a:pt x="0" y="0"/>
                </a:moveTo>
                <a:lnTo>
                  <a:pt x="2308645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823338" y="2862169"/>
            <a:ext cx="43815" cy="31750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49"/>
                </a:moveTo>
                <a:lnTo>
                  <a:pt x="0" y="0"/>
                </a:lnTo>
                <a:lnTo>
                  <a:pt x="43224" y="15724"/>
                </a:lnTo>
                <a:lnTo>
                  <a:pt x="0" y="314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823338" y="2862169"/>
            <a:ext cx="43815" cy="31750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49"/>
                </a:moveTo>
                <a:lnTo>
                  <a:pt x="43224" y="15724"/>
                </a:lnTo>
                <a:lnTo>
                  <a:pt x="0" y="0"/>
                </a:lnTo>
                <a:lnTo>
                  <a:pt x="0" y="314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3458241" y="3079623"/>
            <a:ext cx="2413000" cy="57594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85"/>
              </a:spcBef>
            </a:pPr>
            <a:r>
              <a:rPr sz="1800" dirty="0">
                <a:latin typeface="Arial"/>
                <a:cs typeface="Arial"/>
              </a:rPr>
              <a:t>convolve (slide) </a:t>
            </a:r>
            <a:r>
              <a:rPr sz="1800" spc="-5" dirty="0">
                <a:latin typeface="Arial"/>
                <a:cs typeface="Arial"/>
              </a:rPr>
              <a:t>over</a:t>
            </a:r>
            <a:r>
              <a:rPr sz="1800" spc="-1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all  </a:t>
            </a:r>
            <a:r>
              <a:rPr sz="1800" dirty="0">
                <a:latin typeface="Arial"/>
                <a:cs typeface="Arial"/>
              </a:rPr>
              <a:t>spatial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locations</a:t>
            </a:r>
            <a:endParaRPr sz="1800">
              <a:latin typeface="Arial"/>
              <a:cs typeface="Arial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6617737" y="2359820"/>
            <a:ext cx="92710" cy="1894205"/>
          </a:xfrm>
          <a:custGeom>
            <a:avLst/>
            <a:gdLst/>
            <a:ahLst/>
            <a:cxnLst/>
            <a:rect l="l" t="t" r="r" b="b"/>
            <a:pathLst>
              <a:path w="92709" h="1894204">
                <a:moveTo>
                  <a:pt x="0" y="0"/>
                </a:moveTo>
                <a:lnTo>
                  <a:pt x="92224" y="0"/>
                </a:lnTo>
                <a:lnTo>
                  <a:pt x="92224" y="1893721"/>
                </a:lnTo>
                <a:lnTo>
                  <a:pt x="0" y="1893721"/>
                </a:lnTo>
                <a:lnTo>
                  <a:pt x="0" y="0"/>
                </a:lnTo>
                <a:close/>
              </a:path>
            </a:pathLst>
          </a:custGeom>
          <a:solidFill>
            <a:srgbClr val="C8DA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709961" y="1495646"/>
            <a:ext cx="864235" cy="2758440"/>
          </a:xfrm>
          <a:custGeom>
            <a:avLst/>
            <a:gdLst/>
            <a:ahLst/>
            <a:cxnLst/>
            <a:rect l="l" t="t" r="r" b="b"/>
            <a:pathLst>
              <a:path w="864234" h="2758440">
                <a:moveTo>
                  <a:pt x="0" y="2757894"/>
                </a:moveTo>
                <a:lnTo>
                  <a:pt x="0" y="864173"/>
                </a:lnTo>
                <a:lnTo>
                  <a:pt x="864173" y="0"/>
                </a:lnTo>
                <a:lnTo>
                  <a:pt x="864173" y="1893721"/>
                </a:lnTo>
                <a:lnTo>
                  <a:pt x="0" y="2757894"/>
                </a:lnTo>
                <a:close/>
              </a:path>
            </a:pathLst>
          </a:custGeom>
          <a:solidFill>
            <a:srgbClr val="A0AE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617737" y="1495646"/>
            <a:ext cx="956944" cy="864235"/>
          </a:xfrm>
          <a:custGeom>
            <a:avLst/>
            <a:gdLst/>
            <a:ahLst/>
            <a:cxnLst/>
            <a:rect l="l" t="t" r="r" b="b"/>
            <a:pathLst>
              <a:path w="956945" h="864235">
                <a:moveTo>
                  <a:pt x="92224" y="864173"/>
                </a:moveTo>
                <a:lnTo>
                  <a:pt x="0" y="864173"/>
                </a:lnTo>
                <a:lnTo>
                  <a:pt x="864173" y="0"/>
                </a:lnTo>
                <a:lnTo>
                  <a:pt x="956398" y="0"/>
                </a:lnTo>
                <a:lnTo>
                  <a:pt x="92224" y="864173"/>
                </a:lnTo>
                <a:close/>
              </a:path>
            </a:pathLst>
          </a:custGeom>
          <a:solidFill>
            <a:srgbClr val="D3E1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617736" y="1495646"/>
            <a:ext cx="956944" cy="2758440"/>
          </a:xfrm>
          <a:custGeom>
            <a:avLst/>
            <a:gdLst/>
            <a:ahLst/>
            <a:cxnLst/>
            <a:rect l="l" t="t" r="r" b="b"/>
            <a:pathLst>
              <a:path w="956945" h="2758440">
                <a:moveTo>
                  <a:pt x="0" y="864173"/>
                </a:moveTo>
                <a:lnTo>
                  <a:pt x="864173" y="0"/>
                </a:lnTo>
                <a:lnTo>
                  <a:pt x="956398" y="0"/>
                </a:lnTo>
                <a:lnTo>
                  <a:pt x="956398" y="1893721"/>
                </a:lnTo>
                <a:lnTo>
                  <a:pt x="92224" y="2757894"/>
                </a:lnTo>
                <a:lnTo>
                  <a:pt x="0" y="2757894"/>
                </a:lnTo>
                <a:lnTo>
                  <a:pt x="0" y="864173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617736" y="1495646"/>
            <a:ext cx="956944" cy="864235"/>
          </a:xfrm>
          <a:custGeom>
            <a:avLst/>
            <a:gdLst/>
            <a:ahLst/>
            <a:cxnLst/>
            <a:rect l="l" t="t" r="r" b="b"/>
            <a:pathLst>
              <a:path w="956945" h="864235">
                <a:moveTo>
                  <a:pt x="0" y="864173"/>
                </a:moveTo>
                <a:lnTo>
                  <a:pt x="92224" y="864173"/>
                </a:lnTo>
                <a:lnTo>
                  <a:pt x="956398" y="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709961" y="2359820"/>
            <a:ext cx="0" cy="1894205"/>
          </a:xfrm>
          <a:custGeom>
            <a:avLst/>
            <a:gdLst/>
            <a:ahLst/>
            <a:cxnLst/>
            <a:rect l="l" t="t" r="r" b="b"/>
            <a:pathLst>
              <a:path h="1894204">
                <a:moveTo>
                  <a:pt x="0" y="0"/>
                </a:moveTo>
                <a:lnTo>
                  <a:pt x="0" y="1893721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6696163" y="892354"/>
            <a:ext cx="1625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0000FF"/>
                </a:solidFill>
                <a:latin typeface="Arial"/>
                <a:cs typeface="Arial"/>
              </a:rPr>
              <a:t>activation</a:t>
            </a:r>
            <a:r>
              <a:rPr sz="1800" b="1" spc="-8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00FF"/>
                </a:solidFill>
                <a:latin typeface="Arial"/>
                <a:cs typeface="Arial"/>
              </a:rPr>
              <a:t>map</a:t>
            </a:r>
            <a:endParaRPr sz="180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5399118" y="4704893"/>
            <a:ext cx="1238885" cy="309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Lecture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6</a:t>
            </a:r>
            <a:r>
              <a:rPr sz="2000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endParaRPr sz="2000">
              <a:latin typeface="Arial"/>
              <a:cs typeface="Arial"/>
            </a:endParaRPr>
          </a:p>
        </p:txBody>
      </p:sp>
      <p:sp>
        <p:nvSpPr>
          <p:cNvPr id="46" name="object 4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fld id="{D141C279-0540-4A13-AB0C-E2ACE406594B}" type="datetime1">
              <a:rPr lang="en-US" spc="-5" smtClean="0"/>
              <a:t>2/27/2020</a:t>
            </a:fld>
            <a:endParaRPr spc="-5" dirty="0"/>
          </a:p>
        </p:txBody>
      </p:sp>
      <p:sp>
        <p:nvSpPr>
          <p:cNvPr id="47" name="object 47"/>
          <p:cNvSpPr txBox="1"/>
          <p:nvPr/>
        </p:nvSpPr>
        <p:spPr>
          <a:xfrm>
            <a:off x="6799643" y="4713440"/>
            <a:ext cx="192405" cy="309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310"/>
              </a:lnSpc>
            </a:pPr>
            <a:fld id="{81D60167-4931-47E6-BA6A-407CBD079E47}" type="slidenum">
              <a:rPr sz="2000" dirty="0">
                <a:solidFill>
                  <a:srgbClr val="FFFFFF"/>
                </a:solidFill>
                <a:latin typeface="Arial"/>
                <a:cs typeface="Arial"/>
              </a:rPr>
              <a:t>5</a:t>
            </a:fld>
            <a:endParaRPr sz="20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6575252" y="4272998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7242764" y="3817323"/>
            <a:ext cx="280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28</a:t>
            </a:r>
            <a:endParaRPr sz="180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7647165" y="2406340"/>
            <a:ext cx="280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28</a:t>
            </a:r>
            <a:endParaRPr sz="1800">
              <a:latin typeface="Arial"/>
              <a:cs typeface="Arial"/>
            </a:endParaRPr>
          </a:p>
        </p:txBody>
      </p:sp>
      <p:sp>
        <p:nvSpPr>
          <p:cNvPr id="48" name="Slide Number Placeholder 47">
            <a:extLst>
              <a:ext uri="{FF2B5EF4-FFF2-40B4-BE49-F238E27FC236}">
                <a16:creationId xmlns="" xmlns:a16="http://schemas.microsoft.com/office/drawing/2014/main" id="{E28896A2-0EB8-4073-88A8-7FA56E0F030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ts val="2380"/>
              </a:lnSpc>
            </a:pPr>
            <a:r>
              <a:rPr lang="en-US" sz="3000" spc="-7" baseline="1388"/>
              <a:t>Lecture </a:t>
            </a:r>
            <a:r>
              <a:rPr lang="en-US" sz="3000" baseline="1388"/>
              <a:t>6 -</a:t>
            </a:r>
            <a:r>
              <a:rPr lang="en-US" sz="3000" spc="-277" baseline="1388"/>
              <a:t> </a:t>
            </a:r>
            <a:fld id="{81D60167-4931-47E6-BA6A-407CBD079E47}" type="slidenum">
              <a:rPr sz="2000" smtClean="0"/>
              <a:t>5</a:t>
            </a:fld>
            <a:endParaRPr sz="200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5549" y="154824"/>
            <a:ext cx="5790709" cy="43563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314411" y="552606"/>
            <a:ext cx="2548890" cy="75311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5080">
              <a:lnSpc>
                <a:spcPts val="2850"/>
              </a:lnSpc>
              <a:spcBef>
                <a:spcPts val="219"/>
              </a:spcBef>
            </a:pPr>
            <a:r>
              <a:rPr b="0" spc="-5" dirty="0">
                <a:solidFill>
                  <a:srgbClr val="0000FF"/>
                </a:solidFill>
                <a:latin typeface="Arial"/>
                <a:cs typeface="Arial"/>
              </a:rPr>
              <a:t>He et al., 2015  </a:t>
            </a:r>
            <a:r>
              <a:rPr b="0" dirty="0">
                <a:solidFill>
                  <a:srgbClr val="0000FF"/>
                </a:solidFill>
                <a:latin typeface="Arial"/>
                <a:cs typeface="Arial"/>
              </a:rPr>
              <a:t>(note </a:t>
            </a:r>
            <a:r>
              <a:rPr b="0" spc="-5" dirty="0">
                <a:solidFill>
                  <a:srgbClr val="0000FF"/>
                </a:solidFill>
                <a:latin typeface="Arial"/>
                <a:cs typeface="Arial"/>
              </a:rPr>
              <a:t>additional</a:t>
            </a:r>
            <a:r>
              <a:rPr b="0" spc="-10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b="0" spc="-5" dirty="0">
                <a:solidFill>
                  <a:srgbClr val="0000FF"/>
                </a:solidFill>
                <a:latin typeface="Arial"/>
                <a:cs typeface="Arial"/>
              </a:rPr>
              <a:t>2/)</a:t>
            </a:r>
          </a:p>
        </p:txBody>
      </p:sp>
      <p:sp>
        <p:nvSpPr>
          <p:cNvPr id="4" name="object 4"/>
          <p:cNvSpPr/>
          <p:nvPr/>
        </p:nvSpPr>
        <p:spPr>
          <a:xfrm>
            <a:off x="2711144" y="154824"/>
            <a:ext cx="6325612" cy="2467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706369" y="150061"/>
            <a:ext cx="6335395" cy="256540"/>
          </a:xfrm>
          <a:custGeom>
            <a:avLst/>
            <a:gdLst/>
            <a:ahLst/>
            <a:cxnLst/>
            <a:rect l="l" t="t" r="r" b="b"/>
            <a:pathLst>
              <a:path w="6335395" h="256540">
                <a:moveTo>
                  <a:pt x="0" y="0"/>
                </a:moveTo>
                <a:lnTo>
                  <a:pt x="6335162" y="0"/>
                </a:lnTo>
                <a:lnTo>
                  <a:pt x="6335162" y="256324"/>
                </a:lnTo>
                <a:lnTo>
                  <a:pt x="0" y="256324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57924" y="4717593"/>
            <a:ext cx="8875395" cy="283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65"/>
              </a:lnSpc>
              <a:tabLst>
                <a:tab pos="5253355" algn="l"/>
                <a:tab pos="7310755" algn="l"/>
              </a:tabLst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Fei-Fei Li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&amp; Justin Johnson &amp;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Serena Yeung	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Lecture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6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-	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April 19,</a:t>
            </a:r>
            <a:r>
              <a:rPr sz="3000" spc="-142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2018</a:t>
            </a:r>
            <a:endParaRPr sz="3000" baseline="-4166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80"/>
              </a:lnSpc>
            </a:pPr>
            <a:r>
              <a:rPr sz="3000" spc="-7" baseline="1388" dirty="0"/>
              <a:t>Lecture </a:t>
            </a:r>
            <a:r>
              <a:rPr sz="3000" baseline="1388" dirty="0"/>
              <a:t>6 -</a:t>
            </a:r>
            <a:r>
              <a:rPr sz="3000" spc="-277" baseline="1388" dirty="0"/>
              <a:t> </a:t>
            </a:r>
            <a:fld id="{81D60167-4931-47E6-BA6A-407CBD079E47}" type="slidenum">
              <a:rPr sz="2000" dirty="0"/>
              <a:t>50</a:t>
            </a:fld>
            <a:endParaRPr sz="2000"/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fld id="{E5D09C96-8AFD-41C1-84B3-1B84E0C4BF05}" type="datetime1">
              <a:rPr lang="en-US" spc="-5" smtClean="0"/>
              <a:t>2/27/2020</a:t>
            </a:fld>
            <a:endParaRPr spc="-5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5549" y="154824"/>
            <a:ext cx="5790709" cy="43563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314411" y="552606"/>
            <a:ext cx="2548890" cy="75311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5080">
              <a:lnSpc>
                <a:spcPts val="2850"/>
              </a:lnSpc>
              <a:spcBef>
                <a:spcPts val="219"/>
              </a:spcBef>
            </a:pPr>
            <a:r>
              <a:rPr b="0" spc="-5" dirty="0">
                <a:solidFill>
                  <a:srgbClr val="0000FF"/>
                </a:solidFill>
                <a:latin typeface="Arial"/>
                <a:cs typeface="Arial"/>
              </a:rPr>
              <a:t>He et al., 2015  </a:t>
            </a:r>
            <a:r>
              <a:rPr b="0" dirty="0">
                <a:solidFill>
                  <a:srgbClr val="0000FF"/>
                </a:solidFill>
                <a:latin typeface="Arial"/>
                <a:cs typeface="Arial"/>
              </a:rPr>
              <a:t>(note </a:t>
            </a:r>
            <a:r>
              <a:rPr b="0" spc="-5" dirty="0">
                <a:solidFill>
                  <a:srgbClr val="0000FF"/>
                </a:solidFill>
                <a:latin typeface="Arial"/>
                <a:cs typeface="Arial"/>
              </a:rPr>
              <a:t>additional</a:t>
            </a:r>
            <a:r>
              <a:rPr b="0" spc="-10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b="0" spc="-5" dirty="0">
                <a:solidFill>
                  <a:srgbClr val="0000FF"/>
                </a:solidFill>
                <a:latin typeface="Arial"/>
                <a:cs typeface="Arial"/>
              </a:rPr>
              <a:t>2/)</a:t>
            </a:r>
          </a:p>
        </p:txBody>
      </p:sp>
      <p:sp>
        <p:nvSpPr>
          <p:cNvPr id="4" name="object 4"/>
          <p:cNvSpPr/>
          <p:nvPr/>
        </p:nvSpPr>
        <p:spPr>
          <a:xfrm>
            <a:off x="6059087" y="2248170"/>
            <a:ext cx="2989033" cy="175912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054312" y="2243405"/>
            <a:ext cx="3065780" cy="1769110"/>
          </a:xfrm>
          <a:custGeom>
            <a:avLst/>
            <a:gdLst/>
            <a:ahLst/>
            <a:cxnLst/>
            <a:rect l="l" t="t" r="r" b="b"/>
            <a:pathLst>
              <a:path w="3065779" h="1769110">
                <a:moveTo>
                  <a:pt x="0" y="0"/>
                </a:moveTo>
                <a:lnTo>
                  <a:pt x="3065643" y="0"/>
                </a:lnTo>
                <a:lnTo>
                  <a:pt x="3065643" y="1768636"/>
                </a:lnTo>
                <a:lnTo>
                  <a:pt x="0" y="1768636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711144" y="154824"/>
            <a:ext cx="6325612" cy="2467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706369" y="150061"/>
            <a:ext cx="6335395" cy="256540"/>
          </a:xfrm>
          <a:custGeom>
            <a:avLst/>
            <a:gdLst/>
            <a:ahLst/>
            <a:cxnLst/>
            <a:rect l="l" t="t" r="r" b="b"/>
            <a:pathLst>
              <a:path w="6335395" h="256540">
                <a:moveTo>
                  <a:pt x="0" y="0"/>
                </a:moveTo>
                <a:lnTo>
                  <a:pt x="6335162" y="0"/>
                </a:lnTo>
                <a:lnTo>
                  <a:pt x="6335162" y="256324"/>
                </a:lnTo>
                <a:lnTo>
                  <a:pt x="0" y="256324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57924" y="4717593"/>
            <a:ext cx="8875395" cy="283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65"/>
              </a:lnSpc>
              <a:tabLst>
                <a:tab pos="5253355" algn="l"/>
                <a:tab pos="7310755" algn="l"/>
              </a:tabLst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Fei-Fei Li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&amp; Justin Johnson &amp;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Serena Yeung	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Lecture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6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-	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April 19,</a:t>
            </a:r>
            <a:r>
              <a:rPr sz="3000" spc="-142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2018</a:t>
            </a:r>
            <a:endParaRPr sz="3000" baseline="-4166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80"/>
              </a:lnSpc>
            </a:pPr>
            <a:r>
              <a:rPr sz="3000" spc="-7" baseline="1388" dirty="0"/>
              <a:t>Lecture </a:t>
            </a:r>
            <a:r>
              <a:rPr sz="3000" baseline="1388" dirty="0"/>
              <a:t>6 -</a:t>
            </a:r>
            <a:r>
              <a:rPr sz="3000" spc="-277" baseline="1388" dirty="0"/>
              <a:t> </a:t>
            </a:r>
            <a:fld id="{81D60167-4931-47E6-BA6A-407CBD079E47}" type="slidenum">
              <a:rPr sz="2000" dirty="0"/>
              <a:t>51</a:t>
            </a:fld>
            <a:endParaRPr sz="2000"/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fld id="{A7D2493B-DB18-495E-9699-AB0CCA0513EC}" type="datetime1">
              <a:rPr lang="en-US" spc="-5" smtClean="0"/>
              <a:t>2/27/2020</a:t>
            </a:fld>
            <a:endParaRPr spc="-5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8724" y="0"/>
            <a:ext cx="7376159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0" spc="-10" dirty="0">
                <a:latin typeface="Arial"/>
                <a:cs typeface="Arial"/>
              </a:rPr>
              <a:t>Proper </a:t>
            </a:r>
            <a:r>
              <a:rPr sz="2600" b="0" spc="-5" dirty="0">
                <a:latin typeface="Arial"/>
                <a:cs typeface="Arial"/>
              </a:rPr>
              <a:t>initialization is an active area of</a:t>
            </a:r>
            <a:r>
              <a:rPr sz="2600" b="0" spc="-65" dirty="0">
                <a:latin typeface="Arial"/>
                <a:cs typeface="Arial"/>
              </a:rPr>
              <a:t> </a:t>
            </a:r>
            <a:r>
              <a:rPr sz="2600" b="0" dirty="0">
                <a:latin typeface="Arial"/>
                <a:cs typeface="Arial"/>
              </a:rPr>
              <a:t>research…</a:t>
            </a:r>
            <a:endParaRPr sz="2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7924" y="4717593"/>
            <a:ext cx="8875395" cy="283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65"/>
              </a:lnSpc>
              <a:tabLst>
                <a:tab pos="5253355" algn="l"/>
                <a:tab pos="7310755" algn="l"/>
              </a:tabLst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Fei-Fei Li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&amp; Justin Johnson &amp;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Serena Yeung	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Lecture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6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-	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April 19,</a:t>
            </a:r>
            <a:r>
              <a:rPr sz="3000" spc="-142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2018</a:t>
            </a:r>
            <a:endParaRPr sz="3000" baseline="-4166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80"/>
              </a:lnSpc>
            </a:pPr>
            <a:r>
              <a:rPr sz="3000" spc="-7" baseline="1388" dirty="0"/>
              <a:t>Lecture </a:t>
            </a:r>
            <a:r>
              <a:rPr sz="3000" baseline="1388" dirty="0"/>
              <a:t>6 -</a:t>
            </a:r>
            <a:r>
              <a:rPr sz="3000" spc="-277" baseline="1388" dirty="0"/>
              <a:t> </a:t>
            </a:r>
            <a:fld id="{81D60167-4931-47E6-BA6A-407CBD079E47}" type="slidenum">
              <a:rPr sz="2000" dirty="0"/>
              <a:t>52</a:t>
            </a:fld>
            <a:endParaRPr sz="2000"/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fld id="{BA1F3AF8-C975-4115-BD7B-EE2F6A63FE3C}" type="datetime1">
              <a:rPr lang="en-US" spc="-5" smtClean="0"/>
              <a:t>2/27/2020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218724" y="591621"/>
            <a:ext cx="8646160" cy="39839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i="1" spc="-5" dirty="0">
                <a:latin typeface="Arial"/>
                <a:cs typeface="Arial"/>
              </a:rPr>
              <a:t>Understanding </a:t>
            </a:r>
            <a:r>
              <a:rPr sz="1600" b="1" i="1" dirty="0">
                <a:latin typeface="Arial"/>
                <a:cs typeface="Arial"/>
              </a:rPr>
              <a:t>the </a:t>
            </a:r>
            <a:r>
              <a:rPr sz="1600" b="1" i="1" spc="-5" dirty="0">
                <a:latin typeface="Arial"/>
                <a:cs typeface="Arial"/>
              </a:rPr>
              <a:t>difficulty of </a:t>
            </a:r>
            <a:r>
              <a:rPr sz="1600" b="1" i="1" dirty="0">
                <a:latin typeface="Arial"/>
                <a:cs typeface="Arial"/>
              </a:rPr>
              <a:t>training </a:t>
            </a:r>
            <a:r>
              <a:rPr sz="1600" b="1" i="1" spc="-5" dirty="0">
                <a:latin typeface="Arial"/>
                <a:cs typeface="Arial"/>
              </a:rPr>
              <a:t>deep </a:t>
            </a:r>
            <a:r>
              <a:rPr sz="1600" b="1" i="1" dirty="0">
                <a:latin typeface="Arial"/>
                <a:cs typeface="Arial"/>
              </a:rPr>
              <a:t>feedforward </a:t>
            </a:r>
            <a:r>
              <a:rPr sz="1600" b="1" i="1" spc="-5" dirty="0">
                <a:latin typeface="Arial"/>
                <a:cs typeface="Arial"/>
              </a:rPr>
              <a:t>neural</a:t>
            </a:r>
            <a:r>
              <a:rPr sz="1600" b="1" i="1" spc="-40" dirty="0">
                <a:latin typeface="Arial"/>
                <a:cs typeface="Arial"/>
              </a:rPr>
              <a:t> </a:t>
            </a:r>
            <a:r>
              <a:rPr sz="1600" b="1" i="1" spc="-5" dirty="0">
                <a:latin typeface="Arial"/>
                <a:cs typeface="Arial"/>
              </a:rPr>
              <a:t>networks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600" spc="-5" dirty="0">
                <a:latin typeface="Arial"/>
                <a:cs typeface="Arial"/>
              </a:rPr>
              <a:t>by Glorot and Bengio,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2010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 marR="203835">
              <a:lnSpc>
                <a:spcPct val="101600"/>
              </a:lnSpc>
            </a:pPr>
            <a:r>
              <a:rPr sz="1600" b="1" i="1" spc="-5" dirty="0">
                <a:latin typeface="Arial"/>
                <a:cs typeface="Arial"/>
              </a:rPr>
              <a:t>Exact solutions </a:t>
            </a:r>
            <a:r>
              <a:rPr sz="1600" b="1" i="1" dirty="0">
                <a:latin typeface="Arial"/>
                <a:cs typeface="Arial"/>
              </a:rPr>
              <a:t>to the </a:t>
            </a:r>
            <a:r>
              <a:rPr sz="1600" b="1" i="1" spc="-5" dirty="0">
                <a:latin typeface="Arial"/>
                <a:cs typeface="Arial"/>
              </a:rPr>
              <a:t>nonlinear dynamics of learning in deep linear neural networks </a:t>
            </a:r>
            <a:r>
              <a:rPr sz="1600" spc="-5" dirty="0">
                <a:latin typeface="Arial"/>
                <a:cs typeface="Arial"/>
              </a:rPr>
              <a:t>by  Saxe et al,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2013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 marR="365125">
              <a:lnSpc>
                <a:spcPct val="101600"/>
              </a:lnSpc>
            </a:pPr>
            <a:r>
              <a:rPr sz="1600" b="1" i="1" spc="-5" dirty="0">
                <a:latin typeface="Arial"/>
                <a:cs typeface="Arial"/>
              </a:rPr>
              <a:t>Random walk initialization </a:t>
            </a:r>
            <a:r>
              <a:rPr sz="1600" b="1" i="1" dirty="0">
                <a:latin typeface="Arial"/>
                <a:cs typeface="Arial"/>
              </a:rPr>
              <a:t>for training </a:t>
            </a:r>
            <a:r>
              <a:rPr sz="1600" b="1" i="1" spc="-5" dirty="0">
                <a:latin typeface="Arial"/>
                <a:cs typeface="Arial"/>
              </a:rPr>
              <a:t>very deep </a:t>
            </a:r>
            <a:r>
              <a:rPr sz="1600" b="1" i="1" dirty="0">
                <a:latin typeface="Arial"/>
                <a:cs typeface="Arial"/>
              </a:rPr>
              <a:t>feedforward </a:t>
            </a:r>
            <a:r>
              <a:rPr sz="1600" b="1" i="1" spc="-5" dirty="0">
                <a:latin typeface="Arial"/>
                <a:cs typeface="Arial"/>
              </a:rPr>
              <a:t>networks </a:t>
            </a:r>
            <a:r>
              <a:rPr sz="1600" spc="-5" dirty="0">
                <a:latin typeface="Arial"/>
                <a:cs typeface="Arial"/>
              </a:rPr>
              <a:t>by Sussillo and  Abbott,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2014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 marR="1000760">
              <a:lnSpc>
                <a:spcPct val="101600"/>
              </a:lnSpc>
            </a:pPr>
            <a:r>
              <a:rPr sz="1600" b="1" i="1" spc="-5" dirty="0">
                <a:latin typeface="Arial"/>
                <a:cs typeface="Arial"/>
              </a:rPr>
              <a:t>Delving deep into rectifiers: Surpassing human-level performance on ImageNet  classification </a:t>
            </a:r>
            <a:r>
              <a:rPr sz="1600" spc="-5" dirty="0">
                <a:latin typeface="Arial"/>
                <a:cs typeface="Arial"/>
              </a:rPr>
              <a:t>by He et al.,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2015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b="1" i="1" spc="-5" dirty="0">
                <a:latin typeface="Arial"/>
                <a:cs typeface="Arial"/>
              </a:rPr>
              <a:t>Data-dependent Initializations of Convolutional Neural Networks </a:t>
            </a:r>
            <a:r>
              <a:rPr sz="1600" spc="-5" dirty="0">
                <a:latin typeface="Arial"/>
                <a:cs typeface="Arial"/>
              </a:rPr>
              <a:t>by Krähenbühl et al.,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2015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b="1" i="1" spc="-5" dirty="0">
                <a:latin typeface="Arial"/>
                <a:cs typeface="Arial"/>
              </a:rPr>
              <a:t>All you need is </a:t>
            </a:r>
            <a:r>
              <a:rPr sz="1600" b="1" i="1" dirty="0">
                <a:latin typeface="Arial"/>
                <a:cs typeface="Arial"/>
              </a:rPr>
              <a:t>a </a:t>
            </a:r>
            <a:r>
              <a:rPr sz="1600" b="1" i="1" spc="-5" dirty="0">
                <a:latin typeface="Arial"/>
                <a:cs typeface="Arial"/>
              </a:rPr>
              <a:t>good </a:t>
            </a:r>
            <a:r>
              <a:rPr sz="1600" b="1" i="1" dirty="0">
                <a:latin typeface="Arial"/>
                <a:cs typeface="Arial"/>
              </a:rPr>
              <a:t>init</a:t>
            </a:r>
            <a:r>
              <a:rPr sz="1600" dirty="0">
                <a:latin typeface="Arial"/>
                <a:cs typeface="Arial"/>
              </a:rPr>
              <a:t>, Mishkin </a:t>
            </a:r>
            <a:r>
              <a:rPr sz="1600" spc="-5" dirty="0">
                <a:latin typeface="Arial"/>
                <a:cs typeface="Arial"/>
              </a:rPr>
              <a:t>and </a:t>
            </a:r>
            <a:r>
              <a:rPr sz="1600" dirty="0">
                <a:latin typeface="Arial"/>
                <a:cs typeface="Arial"/>
              </a:rPr>
              <a:t>Matas,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2015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600" dirty="0">
                <a:latin typeface="Arial"/>
                <a:cs typeface="Arial"/>
              </a:rPr>
              <a:t>…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3698" y="1735987"/>
            <a:ext cx="54724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0" spc="-10" dirty="0">
                <a:latin typeface="Arial"/>
                <a:cs typeface="Arial"/>
              </a:rPr>
              <a:t>Batch</a:t>
            </a:r>
            <a:r>
              <a:rPr sz="4800" b="0" spc="-100" dirty="0">
                <a:latin typeface="Arial"/>
                <a:cs typeface="Arial"/>
              </a:rPr>
              <a:t> </a:t>
            </a:r>
            <a:r>
              <a:rPr sz="4800" b="0" spc="-5" dirty="0">
                <a:latin typeface="Arial"/>
                <a:cs typeface="Arial"/>
              </a:rPr>
              <a:t>Normalization</a:t>
            </a:r>
            <a:endParaRPr sz="4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7924" y="4717593"/>
            <a:ext cx="8875395" cy="283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65"/>
              </a:lnSpc>
              <a:tabLst>
                <a:tab pos="5253355" algn="l"/>
                <a:tab pos="7310755" algn="l"/>
              </a:tabLst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Fei-Fei Li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&amp; Justin Johnson &amp;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Serena Yeung	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Lecture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6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-	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April 19,</a:t>
            </a:r>
            <a:r>
              <a:rPr sz="3000" spc="-142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2018</a:t>
            </a:r>
            <a:endParaRPr sz="3000" baseline="-4166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80"/>
              </a:lnSpc>
            </a:pPr>
            <a:r>
              <a:rPr sz="3000" spc="-7" baseline="1388" dirty="0"/>
              <a:t>Lecture </a:t>
            </a:r>
            <a:r>
              <a:rPr sz="3000" baseline="1388" dirty="0"/>
              <a:t>6 -</a:t>
            </a:r>
            <a:r>
              <a:rPr sz="3000" spc="-277" baseline="1388" dirty="0"/>
              <a:t> </a:t>
            </a:r>
            <a:fld id="{81D60167-4931-47E6-BA6A-407CBD079E47}" type="slidenum">
              <a:rPr sz="2000" dirty="0"/>
              <a:t>53</a:t>
            </a:fld>
            <a:endParaRPr sz="2000"/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fld id="{C7A97DDC-0AC2-4A49-90B4-02C1804075F8}" type="datetime1">
              <a:rPr lang="en-US" spc="-5" smtClean="0"/>
              <a:t>2/27/2020</a:t>
            </a:fld>
            <a:endParaRPr spc="-5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4274" y="135509"/>
            <a:ext cx="343027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0" spc="-10" dirty="0">
                <a:latin typeface="Arial"/>
                <a:cs typeface="Arial"/>
              </a:rPr>
              <a:t>Batch</a:t>
            </a:r>
            <a:r>
              <a:rPr sz="3000" b="0" spc="-85" dirty="0">
                <a:latin typeface="Arial"/>
                <a:cs typeface="Arial"/>
              </a:rPr>
              <a:t> </a:t>
            </a:r>
            <a:r>
              <a:rPr sz="3000" b="0" spc="-5" dirty="0">
                <a:latin typeface="Arial"/>
                <a:cs typeface="Arial"/>
              </a:rPr>
              <a:t>Normalization</a:t>
            </a:r>
            <a:endParaRPr sz="3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38840" y="141605"/>
            <a:ext cx="26244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[Ioffe and Szegedy,</a:t>
            </a:r>
            <a:r>
              <a:rPr sz="1800" spc="-9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2015]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9124" y="855212"/>
            <a:ext cx="7647305" cy="1534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48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“you </a:t>
            </a:r>
            <a:r>
              <a:rPr sz="2000" spc="-5" dirty="0">
                <a:latin typeface="Arial"/>
                <a:cs typeface="Arial"/>
              </a:rPr>
              <a:t>want </a:t>
            </a:r>
            <a:r>
              <a:rPr sz="2000" dirty="0">
                <a:latin typeface="Arial"/>
                <a:cs typeface="Arial"/>
              </a:rPr>
              <a:t>zero-mean </a:t>
            </a:r>
            <a:r>
              <a:rPr sz="2000" spc="-5" dirty="0">
                <a:latin typeface="Arial"/>
                <a:cs typeface="Arial"/>
              </a:rPr>
              <a:t>unit-variance activations? just </a:t>
            </a:r>
            <a:r>
              <a:rPr sz="2000" dirty="0">
                <a:latin typeface="Arial"/>
                <a:cs typeface="Arial"/>
              </a:rPr>
              <a:t>make </a:t>
            </a:r>
            <a:r>
              <a:rPr sz="2000" spc="-5" dirty="0">
                <a:latin typeface="Arial"/>
                <a:cs typeface="Arial"/>
              </a:rPr>
              <a:t>them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so.”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 marL="12700" marR="262255">
              <a:lnSpc>
                <a:spcPts val="2850"/>
              </a:lnSpc>
              <a:spcBef>
                <a:spcPts val="1340"/>
              </a:spcBef>
            </a:pPr>
            <a:r>
              <a:rPr sz="2400" dirty="0">
                <a:latin typeface="Arial"/>
                <a:cs typeface="Arial"/>
              </a:rPr>
              <a:t>consider a </a:t>
            </a:r>
            <a:r>
              <a:rPr sz="2400" spc="-5" dirty="0">
                <a:latin typeface="Arial"/>
                <a:cs typeface="Arial"/>
              </a:rPr>
              <a:t>batch of activations at </a:t>
            </a:r>
            <a:r>
              <a:rPr sz="2400" dirty="0">
                <a:latin typeface="Arial"/>
                <a:cs typeface="Arial"/>
              </a:rPr>
              <a:t>some </a:t>
            </a:r>
            <a:r>
              <a:rPr sz="2400" spc="-5" dirty="0">
                <a:latin typeface="Arial"/>
                <a:cs typeface="Arial"/>
              </a:rPr>
              <a:t>layer. To </a:t>
            </a:r>
            <a:r>
              <a:rPr sz="2400" dirty="0">
                <a:latin typeface="Arial"/>
                <a:cs typeface="Arial"/>
              </a:rPr>
              <a:t>make  </a:t>
            </a:r>
            <a:r>
              <a:rPr sz="2400" spc="-5" dirty="0">
                <a:latin typeface="Arial"/>
                <a:cs typeface="Arial"/>
              </a:rPr>
              <a:t>each dimension </a:t>
            </a:r>
            <a:r>
              <a:rPr sz="2400" dirty="0">
                <a:latin typeface="Arial"/>
                <a:cs typeface="Arial"/>
              </a:rPr>
              <a:t>zero-mean </a:t>
            </a:r>
            <a:r>
              <a:rPr sz="2400" spc="-5" dirty="0">
                <a:latin typeface="Arial"/>
                <a:cs typeface="Arial"/>
              </a:rPr>
              <a:t>unit-variance,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apply: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48447" y="2938194"/>
            <a:ext cx="2876544" cy="9239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091289" y="3521696"/>
            <a:ext cx="3173095" cy="75311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5080">
              <a:lnSpc>
                <a:spcPts val="2850"/>
              </a:lnSpc>
              <a:spcBef>
                <a:spcPts val="219"/>
              </a:spcBef>
            </a:pPr>
            <a:r>
              <a:rPr sz="2400" spc="-5" dirty="0">
                <a:solidFill>
                  <a:srgbClr val="38751C"/>
                </a:solidFill>
                <a:latin typeface="Arial"/>
                <a:cs typeface="Arial"/>
              </a:rPr>
              <a:t>this is </a:t>
            </a:r>
            <a:r>
              <a:rPr sz="2400" dirty="0">
                <a:solidFill>
                  <a:srgbClr val="38751C"/>
                </a:solidFill>
                <a:latin typeface="Arial"/>
                <a:cs typeface="Arial"/>
              </a:rPr>
              <a:t>a vanilla  </a:t>
            </a:r>
            <a:r>
              <a:rPr sz="2400" spc="-5" dirty="0">
                <a:solidFill>
                  <a:srgbClr val="38751C"/>
                </a:solidFill>
                <a:latin typeface="Arial"/>
                <a:cs typeface="Arial"/>
              </a:rPr>
              <a:t>differentiable</a:t>
            </a:r>
            <a:r>
              <a:rPr sz="2400" spc="-90" dirty="0">
                <a:solidFill>
                  <a:srgbClr val="38751C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8751C"/>
                </a:solidFill>
                <a:latin typeface="Arial"/>
                <a:cs typeface="Arial"/>
              </a:rPr>
              <a:t>function...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7924" y="4717593"/>
            <a:ext cx="8875395" cy="283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65"/>
              </a:lnSpc>
              <a:tabLst>
                <a:tab pos="5253355" algn="l"/>
                <a:tab pos="7310755" algn="l"/>
              </a:tabLst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Fei-Fei Li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&amp; Justin Johnson &amp;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Serena Yeung	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Lecture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6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-	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April 19,</a:t>
            </a:r>
            <a:r>
              <a:rPr sz="3000" spc="-142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2018</a:t>
            </a:r>
            <a:endParaRPr sz="3000" baseline="-4166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80"/>
              </a:lnSpc>
            </a:pPr>
            <a:r>
              <a:rPr sz="3000" spc="-7" baseline="1388" dirty="0"/>
              <a:t>Lecture </a:t>
            </a:r>
            <a:r>
              <a:rPr sz="3000" baseline="1388" dirty="0"/>
              <a:t>6 -</a:t>
            </a:r>
            <a:r>
              <a:rPr sz="3000" spc="-277" baseline="1388" dirty="0"/>
              <a:t> </a:t>
            </a:r>
            <a:fld id="{81D60167-4931-47E6-BA6A-407CBD079E47}" type="slidenum">
              <a:rPr sz="2000" dirty="0"/>
              <a:t>54</a:t>
            </a:fld>
            <a:endParaRPr sz="2000"/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fld id="{9B61A1B5-56AC-4CD7-9F9F-BD5D090D9165}" type="datetime1">
              <a:rPr lang="en-US" spc="-5" smtClean="0"/>
              <a:t>2/27/2020</a:t>
            </a:fld>
            <a:endParaRPr spc="-5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4274" y="135509"/>
            <a:ext cx="343027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0" spc="-10" dirty="0">
                <a:latin typeface="Arial"/>
                <a:cs typeface="Arial"/>
              </a:rPr>
              <a:t>Batch</a:t>
            </a:r>
            <a:r>
              <a:rPr sz="3000" b="0" spc="-85" dirty="0">
                <a:latin typeface="Arial"/>
                <a:cs typeface="Arial"/>
              </a:rPr>
              <a:t> </a:t>
            </a:r>
            <a:r>
              <a:rPr sz="3000" b="0" spc="-5" dirty="0">
                <a:latin typeface="Arial"/>
                <a:cs typeface="Arial"/>
              </a:rPr>
              <a:t>Normalization</a:t>
            </a:r>
            <a:endParaRPr sz="3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38840" y="141605"/>
            <a:ext cx="26244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[Ioffe and Szegedy,</a:t>
            </a:r>
            <a:r>
              <a:rPr sz="1800" spc="-9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2015]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941240" y="3473168"/>
            <a:ext cx="2876544" cy="9239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936490" y="3468392"/>
            <a:ext cx="2886075" cy="952500"/>
          </a:xfrm>
          <a:custGeom>
            <a:avLst/>
            <a:gdLst/>
            <a:ahLst/>
            <a:cxnLst/>
            <a:rect l="l" t="t" r="r" b="b"/>
            <a:pathLst>
              <a:path w="2886075" h="952500">
                <a:moveTo>
                  <a:pt x="0" y="0"/>
                </a:moveTo>
                <a:lnTo>
                  <a:pt x="2886044" y="0"/>
                </a:lnTo>
                <a:lnTo>
                  <a:pt x="2886044" y="952498"/>
                </a:lnTo>
                <a:lnTo>
                  <a:pt x="0" y="952498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65023" y="1939946"/>
            <a:ext cx="2040255" cy="2067560"/>
          </a:xfrm>
          <a:custGeom>
            <a:avLst/>
            <a:gdLst/>
            <a:ahLst/>
            <a:cxnLst/>
            <a:rect l="l" t="t" r="r" b="b"/>
            <a:pathLst>
              <a:path w="2040255" h="2067560">
                <a:moveTo>
                  <a:pt x="0" y="0"/>
                </a:moveTo>
                <a:lnTo>
                  <a:pt x="2039995" y="0"/>
                </a:lnTo>
                <a:lnTo>
                  <a:pt x="2039995" y="2067295"/>
                </a:lnTo>
                <a:lnTo>
                  <a:pt x="0" y="2067295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65023" y="1939946"/>
            <a:ext cx="2040255" cy="2067560"/>
          </a:xfrm>
          <a:prstGeom prst="rect">
            <a:avLst/>
          </a:prstGeom>
          <a:ln w="9524">
            <a:solidFill>
              <a:srgbClr val="666666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3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2425"/>
              </a:spcBef>
            </a:pPr>
            <a:r>
              <a:rPr sz="3000" dirty="0">
                <a:latin typeface="Arial"/>
                <a:cs typeface="Arial"/>
              </a:rPr>
              <a:t>X</a:t>
            </a:r>
            <a:endParaRPr sz="3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55174" y="2692927"/>
            <a:ext cx="2457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N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07546" y="4138572"/>
            <a:ext cx="2457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D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638769" y="2205020"/>
            <a:ext cx="0" cy="1555750"/>
          </a:xfrm>
          <a:custGeom>
            <a:avLst/>
            <a:gdLst/>
            <a:ahLst/>
            <a:cxnLst/>
            <a:rect l="l" t="t" r="r" b="b"/>
            <a:pathLst>
              <a:path h="1555750">
                <a:moveTo>
                  <a:pt x="0" y="1555496"/>
                </a:moveTo>
                <a:lnTo>
                  <a:pt x="0" y="0"/>
                </a:lnTo>
              </a:path>
            </a:pathLst>
          </a:custGeom>
          <a:ln w="380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556794" y="3741467"/>
            <a:ext cx="163949" cy="2109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556794" y="2013068"/>
            <a:ext cx="163949" cy="21100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020539" y="1742382"/>
            <a:ext cx="4782185" cy="111506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5080">
              <a:lnSpc>
                <a:spcPts val="2850"/>
              </a:lnSpc>
              <a:spcBef>
                <a:spcPts val="219"/>
              </a:spcBef>
            </a:pP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1.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compute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the empirical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mean</a:t>
            </a:r>
            <a:r>
              <a:rPr sz="2400" spc="-10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and 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variance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independently for each  dimension.</a:t>
            </a:r>
            <a:endParaRPr sz="24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087468" y="2959943"/>
            <a:ext cx="3367404" cy="0"/>
          </a:xfrm>
          <a:custGeom>
            <a:avLst/>
            <a:gdLst/>
            <a:ahLst/>
            <a:cxnLst/>
            <a:rect l="l" t="t" r="r" b="b"/>
            <a:pathLst>
              <a:path w="3367404">
                <a:moveTo>
                  <a:pt x="0" y="0"/>
                </a:moveTo>
                <a:lnTo>
                  <a:pt x="3367343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454812" y="2944219"/>
            <a:ext cx="43815" cy="31750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49"/>
                </a:moveTo>
                <a:lnTo>
                  <a:pt x="0" y="0"/>
                </a:lnTo>
                <a:lnTo>
                  <a:pt x="43224" y="15724"/>
                </a:lnTo>
                <a:lnTo>
                  <a:pt x="0" y="314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454811" y="2944219"/>
            <a:ext cx="43815" cy="31750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49"/>
                </a:moveTo>
                <a:lnTo>
                  <a:pt x="43224" y="15724"/>
                </a:lnTo>
                <a:lnTo>
                  <a:pt x="0" y="0"/>
                </a:lnTo>
                <a:lnTo>
                  <a:pt x="0" y="314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4878463" y="3050524"/>
            <a:ext cx="17354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2.</a:t>
            </a:r>
            <a:r>
              <a:rPr sz="2400" spc="-8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Normalize</a:t>
            </a:r>
            <a:endParaRPr sz="24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333970" y="2205020"/>
            <a:ext cx="0" cy="1555750"/>
          </a:xfrm>
          <a:custGeom>
            <a:avLst/>
            <a:gdLst/>
            <a:ahLst/>
            <a:cxnLst/>
            <a:rect l="l" t="t" r="r" b="b"/>
            <a:pathLst>
              <a:path h="1555750">
                <a:moveTo>
                  <a:pt x="0" y="1555496"/>
                </a:moveTo>
                <a:lnTo>
                  <a:pt x="0" y="0"/>
                </a:lnTo>
              </a:path>
            </a:pathLst>
          </a:custGeom>
          <a:ln w="380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251990" y="3741467"/>
            <a:ext cx="163959" cy="2109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251990" y="2013068"/>
            <a:ext cx="163959" cy="21100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29170" y="2205020"/>
            <a:ext cx="0" cy="1555750"/>
          </a:xfrm>
          <a:custGeom>
            <a:avLst/>
            <a:gdLst/>
            <a:ahLst/>
            <a:cxnLst/>
            <a:rect l="l" t="t" r="r" b="b"/>
            <a:pathLst>
              <a:path h="1555750">
                <a:moveTo>
                  <a:pt x="0" y="1555496"/>
                </a:moveTo>
                <a:lnTo>
                  <a:pt x="0" y="0"/>
                </a:lnTo>
              </a:path>
            </a:pathLst>
          </a:custGeom>
          <a:ln w="380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947191" y="3741467"/>
            <a:ext cx="163959" cy="2109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947191" y="2013068"/>
            <a:ext cx="163959" cy="21100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437323" y="855212"/>
            <a:ext cx="762889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“you </a:t>
            </a:r>
            <a:r>
              <a:rPr sz="2000" spc="-5" dirty="0">
                <a:latin typeface="Arial"/>
                <a:cs typeface="Arial"/>
              </a:rPr>
              <a:t>want </a:t>
            </a:r>
            <a:r>
              <a:rPr sz="2000" dirty="0">
                <a:latin typeface="Arial"/>
                <a:cs typeface="Arial"/>
              </a:rPr>
              <a:t>zero-mean </a:t>
            </a:r>
            <a:r>
              <a:rPr sz="2000" spc="-5" dirty="0">
                <a:latin typeface="Arial"/>
                <a:cs typeface="Arial"/>
              </a:rPr>
              <a:t>unit-variance activations? just </a:t>
            </a:r>
            <a:r>
              <a:rPr sz="2000" dirty="0">
                <a:latin typeface="Arial"/>
                <a:cs typeface="Arial"/>
              </a:rPr>
              <a:t>make </a:t>
            </a:r>
            <a:r>
              <a:rPr sz="2000" spc="-5" dirty="0">
                <a:latin typeface="Arial"/>
                <a:cs typeface="Arial"/>
              </a:rPr>
              <a:t>them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so.”</a:t>
            </a:r>
            <a:endParaRPr sz="20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57924" y="4717593"/>
            <a:ext cx="8875395" cy="283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65"/>
              </a:lnSpc>
              <a:tabLst>
                <a:tab pos="5253355" algn="l"/>
                <a:tab pos="7310755" algn="l"/>
              </a:tabLst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Fei-Fei Li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&amp; Justin Johnson &amp;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Serena Yeung	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Lecture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6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-	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April 19,</a:t>
            </a:r>
            <a:r>
              <a:rPr sz="3000" spc="-142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2018</a:t>
            </a:r>
            <a:endParaRPr sz="3000" baseline="-4166">
              <a:latin typeface="Arial"/>
              <a:cs typeface="Arial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80"/>
              </a:lnSpc>
            </a:pPr>
            <a:r>
              <a:rPr sz="3000" spc="-7" baseline="1388" dirty="0"/>
              <a:t>Lecture </a:t>
            </a:r>
            <a:r>
              <a:rPr sz="3000" baseline="1388" dirty="0"/>
              <a:t>6 -</a:t>
            </a:r>
            <a:r>
              <a:rPr sz="3000" spc="-277" baseline="1388" dirty="0"/>
              <a:t> </a:t>
            </a:r>
            <a:fld id="{81D60167-4931-47E6-BA6A-407CBD079E47}" type="slidenum">
              <a:rPr sz="2000" dirty="0"/>
              <a:t>55</a:t>
            </a:fld>
            <a:endParaRPr sz="2000"/>
          </a:p>
        </p:txBody>
      </p:sp>
      <p:sp>
        <p:nvSpPr>
          <p:cNvPr id="28" name="object 2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fld id="{4B798C0A-8723-4C4E-B935-7AD01D9154C6}" type="datetime1">
              <a:rPr lang="en-US" spc="-5" smtClean="0"/>
              <a:t>2/27/2020</a:t>
            </a:fld>
            <a:endParaRPr spc="-5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4274" y="135509"/>
            <a:ext cx="343027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0" spc="-10" dirty="0">
                <a:latin typeface="Arial"/>
                <a:cs typeface="Arial"/>
              </a:rPr>
              <a:t>Batch</a:t>
            </a:r>
            <a:r>
              <a:rPr sz="3000" b="0" spc="-85" dirty="0">
                <a:latin typeface="Arial"/>
                <a:cs typeface="Arial"/>
              </a:rPr>
              <a:t> </a:t>
            </a:r>
            <a:r>
              <a:rPr sz="3000" b="0" spc="-5" dirty="0">
                <a:latin typeface="Arial"/>
                <a:cs typeface="Arial"/>
              </a:rPr>
              <a:t>Normalization</a:t>
            </a:r>
            <a:endParaRPr sz="3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38840" y="141605"/>
            <a:ext cx="26244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[Ioffe and Szegedy,</a:t>
            </a:r>
            <a:r>
              <a:rPr sz="1800" spc="-9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2015]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159814" y="3080218"/>
            <a:ext cx="2876544" cy="9239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155064" y="3075443"/>
            <a:ext cx="2886075" cy="952500"/>
          </a:xfrm>
          <a:custGeom>
            <a:avLst/>
            <a:gdLst/>
            <a:ahLst/>
            <a:cxnLst/>
            <a:rect l="l" t="t" r="r" b="b"/>
            <a:pathLst>
              <a:path w="2886075" h="952500">
                <a:moveTo>
                  <a:pt x="0" y="0"/>
                </a:moveTo>
                <a:lnTo>
                  <a:pt x="2886044" y="0"/>
                </a:lnTo>
                <a:lnTo>
                  <a:pt x="2886044" y="952498"/>
                </a:lnTo>
                <a:lnTo>
                  <a:pt x="0" y="952498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3875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55923" y="1134197"/>
            <a:ext cx="1548765" cy="337185"/>
          </a:xfrm>
          <a:prstGeom prst="rect">
            <a:avLst/>
          </a:prstGeom>
          <a:solidFill>
            <a:srgbClr val="F2F2F2"/>
          </a:solidFill>
          <a:ln w="9524">
            <a:solidFill>
              <a:srgbClr val="666666"/>
            </a:solidFill>
          </a:ln>
        </p:spPr>
        <p:txBody>
          <a:bodyPr vert="horz" wrap="square" lIns="0" tIns="5651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45"/>
              </a:spcBef>
            </a:pPr>
            <a:r>
              <a:rPr sz="1400" spc="-5" dirty="0">
                <a:latin typeface="Arial"/>
                <a:cs typeface="Arial"/>
              </a:rPr>
              <a:t>FC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55923" y="1671506"/>
            <a:ext cx="1548765" cy="337185"/>
          </a:xfrm>
          <a:prstGeom prst="rect">
            <a:avLst/>
          </a:prstGeom>
          <a:solidFill>
            <a:srgbClr val="D8E9D3"/>
          </a:solidFill>
          <a:ln w="9524">
            <a:solidFill>
              <a:srgbClr val="666666"/>
            </a:solidFill>
          </a:ln>
        </p:spPr>
        <p:txBody>
          <a:bodyPr vert="horz" wrap="square" lIns="0" tIns="5651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45"/>
              </a:spcBef>
            </a:pPr>
            <a:r>
              <a:rPr sz="1400" spc="-5" dirty="0">
                <a:latin typeface="Arial"/>
                <a:cs typeface="Arial"/>
              </a:rPr>
              <a:t>BN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530071" y="1471097"/>
            <a:ext cx="0" cy="125095"/>
          </a:xfrm>
          <a:custGeom>
            <a:avLst/>
            <a:gdLst/>
            <a:ahLst/>
            <a:cxnLst/>
            <a:rect l="l" t="t" r="r" b="b"/>
            <a:pathLst>
              <a:path h="125094">
                <a:moveTo>
                  <a:pt x="0" y="0"/>
                </a:moveTo>
                <a:lnTo>
                  <a:pt x="0" y="124949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514339" y="1596046"/>
            <a:ext cx="31750" cy="43815"/>
          </a:xfrm>
          <a:custGeom>
            <a:avLst/>
            <a:gdLst/>
            <a:ahLst/>
            <a:cxnLst/>
            <a:rect l="l" t="t" r="r" b="b"/>
            <a:pathLst>
              <a:path w="31750" h="43814">
                <a:moveTo>
                  <a:pt x="15732" y="43224"/>
                </a:moveTo>
                <a:lnTo>
                  <a:pt x="0" y="0"/>
                </a:lnTo>
                <a:lnTo>
                  <a:pt x="31464" y="0"/>
                </a:lnTo>
                <a:lnTo>
                  <a:pt x="15732" y="432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514339" y="1596046"/>
            <a:ext cx="31750" cy="43815"/>
          </a:xfrm>
          <a:custGeom>
            <a:avLst/>
            <a:gdLst/>
            <a:ahLst/>
            <a:cxnLst/>
            <a:rect l="l" t="t" r="r" b="b"/>
            <a:pathLst>
              <a:path w="31750" h="43814">
                <a:moveTo>
                  <a:pt x="0" y="0"/>
                </a:moveTo>
                <a:lnTo>
                  <a:pt x="15732" y="43224"/>
                </a:lnTo>
                <a:lnTo>
                  <a:pt x="31464" y="0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55923" y="2174243"/>
            <a:ext cx="1548765" cy="337185"/>
          </a:xfrm>
          <a:prstGeom prst="rect">
            <a:avLst/>
          </a:prstGeom>
          <a:solidFill>
            <a:srgbClr val="F2F2F2"/>
          </a:solidFill>
          <a:ln w="9524">
            <a:solidFill>
              <a:srgbClr val="666666"/>
            </a:solidFill>
          </a:ln>
        </p:spPr>
        <p:txBody>
          <a:bodyPr vert="horz" wrap="square" lIns="0" tIns="5651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45"/>
              </a:spcBef>
            </a:pPr>
            <a:r>
              <a:rPr sz="1400" spc="-5" dirty="0">
                <a:latin typeface="Arial"/>
                <a:cs typeface="Arial"/>
              </a:rPr>
              <a:t>tanh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530071" y="763098"/>
            <a:ext cx="0" cy="314325"/>
          </a:xfrm>
          <a:custGeom>
            <a:avLst/>
            <a:gdLst/>
            <a:ahLst/>
            <a:cxnLst/>
            <a:rect l="l" t="t" r="r" b="b"/>
            <a:pathLst>
              <a:path h="314325">
                <a:moveTo>
                  <a:pt x="0" y="0"/>
                </a:moveTo>
                <a:lnTo>
                  <a:pt x="0" y="313949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514339" y="1077047"/>
            <a:ext cx="31750" cy="43815"/>
          </a:xfrm>
          <a:custGeom>
            <a:avLst/>
            <a:gdLst/>
            <a:ahLst/>
            <a:cxnLst/>
            <a:rect l="l" t="t" r="r" b="b"/>
            <a:pathLst>
              <a:path w="31750" h="43815">
                <a:moveTo>
                  <a:pt x="15732" y="43224"/>
                </a:moveTo>
                <a:lnTo>
                  <a:pt x="0" y="0"/>
                </a:lnTo>
                <a:lnTo>
                  <a:pt x="31464" y="0"/>
                </a:lnTo>
                <a:lnTo>
                  <a:pt x="15732" y="432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14339" y="1077047"/>
            <a:ext cx="31750" cy="43815"/>
          </a:xfrm>
          <a:custGeom>
            <a:avLst/>
            <a:gdLst/>
            <a:ahLst/>
            <a:cxnLst/>
            <a:rect l="l" t="t" r="r" b="b"/>
            <a:pathLst>
              <a:path w="31750" h="43815">
                <a:moveTo>
                  <a:pt x="0" y="0"/>
                </a:moveTo>
                <a:lnTo>
                  <a:pt x="15732" y="43224"/>
                </a:lnTo>
                <a:lnTo>
                  <a:pt x="31464" y="0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530071" y="2004496"/>
            <a:ext cx="0" cy="125095"/>
          </a:xfrm>
          <a:custGeom>
            <a:avLst/>
            <a:gdLst/>
            <a:ahLst/>
            <a:cxnLst/>
            <a:rect l="l" t="t" r="r" b="b"/>
            <a:pathLst>
              <a:path h="125094">
                <a:moveTo>
                  <a:pt x="0" y="0"/>
                </a:moveTo>
                <a:lnTo>
                  <a:pt x="0" y="124949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514339" y="2129445"/>
            <a:ext cx="31750" cy="43815"/>
          </a:xfrm>
          <a:custGeom>
            <a:avLst/>
            <a:gdLst/>
            <a:ahLst/>
            <a:cxnLst/>
            <a:rect l="l" t="t" r="r" b="b"/>
            <a:pathLst>
              <a:path w="31750" h="43814">
                <a:moveTo>
                  <a:pt x="15732" y="43224"/>
                </a:moveTo>
                <a:lnTo>
                  <a:pt x="0" y="0"/>
                </a:lnTo>
                <a:lnTo>
                  <a:pt x="31464" y="0"/>
                </a:lnTo>
                <a:lnTo>
                  <a:pt x="15732" y="432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514339" y="2129445"/>
            <a:ext cx="31750" cy="43815"/>
          </a:xfrm>
          <a:custGeom>
            <a:avLst/>
            <a:gdLst/>
            <a:ahLst/>
            <a:cxnLst/>
            <a:rect l="l" t="t" r="r" b="b"/>
            <a:pathLst>
              <a:path w="31750" h="43814">
                <a:moveTo>
                  <a:pt x="0" y="0"/>
                </a:moveTo>
                <a:lnTo>
                  <a:pt x="15732" y="43224"/>
                </a:lnTo>
                <a:lnTo>
                  <a:pt x="31464" y="0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755923" y="2756594"/>
            <a:ext cx="1548765" cy="337185"/>
          </a:xfrm>
          <a:prstGeom prst="rect">
            <a:avLst/>
          </a:prstGeom>
          <a:solidFill>
            <a:srgbClr val="F2F2F2"/>
          </a:solidFill>
          <a:ln w="9524">
            <a:solidFill>
              <a:srgbClr val="666666"/>
            </a:solidFill>
          </a:ln>
        </p:spPr>
        <p:txBody>
          <a:bodyPr vert="horz" wrap="square" lIns="0" tIns="5651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45"/>
              </a:spcBef>
            </a:pPr>
            <a:r>
              <a:rPr sz="1400" spc="-5" dirty="0">
                <a:latin typeface="Arial"/>
                <a:cs typeface="Arial"/>
              </a:rPr>
              <a:t>FC</a:t>
            </a:r>
            <a:endParaRPr sz="14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55923" y="3293893"/>
            <a:ext cx="1548765" cy="337185"/>
          </a:xfrm>
          <a:prstGeom prst="rect">
            <a:avLst/>
          </a:prstGeom>
          <a:solidFill>
            <a:srgbClr val="D8E9D3"/>
          </a:solidFill>
          <a:ln w="9524">
            <a:solidFill>
              <a:srgbClr val="666666"/>
            </a:solidFill>
          </a:ln>
        </p:spPr>
        <p:txBody>
          <a:bodyPr vert="horz" wrap="square" lIns="0" tIns="5651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45"/>
              </a:spcBef>
            </a:pPr>
            <a:r>
              <a:rPr sz="1400" spc="-5" dirty="0">
                <a:latin typeface="Arial"/>
                <a:cs typeface="Arial"/>
              </a:rPr>
              <a:t>BN</a:t>
            </a:r>
            <a:endParaRPr sz="14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530071" y="3093493"/>
            <a:ext cx="0" cy="125095"/>
          </a:xfrm>
          <a:custGeom>
            <a:avLst/>
            <a:gdLst/>
            <a:ahLst/>
            <a:cxnLst/>
            <a:rect l="l" t="t" r="r" b="b"/>
            <a:pathLst>
              <a:path h="125094">
                <a:moveTo>
                  <a:pt x="0" y="0"/>
                </a:moveTo>
                <a:lnTo>
                  <a:pt x="0" y="124949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514339" y="3218443"/>
            <a:ext cx="31750" cy="43815"/>
          </a:xfrm>
          <a:custGeom>
            <a:avLst/>
            <a:gdLst/>
            <a:ahLst/>
            <a:cxnLst/>
            <a:rect l="l" t="t" r="r" b="b"/>
            <a:pathLst>
              <a:path w="31750" h="43814">
                <a:moveTo>
                  <a:pt x="15732" y="43224"/>
                </a:moveTo>
                <a:lnTo>
                  <a:pt x="0" y="0"/>
                </a:lnTo>
                <a:lnTo>
                  <a:pt x="31464" y="0"/>
                </a:lnTo>
                <a:lnTo>
                  <a:pt x="15732" y="432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514339" y="3218443"/>
            <a:ext cx="31750" cy="43815"/>
          </a:xfrm>
          <a:custGeom>
            <a:avLst/>
            <a:gdLst/>
            <a:ahLst/>
            <a:cxnLst/>
            <a:rect l="l" t="t" r="r" b="b"/>
            <a:pathLst>
              <a:path w="31750" h="43814">
                <a:moveTo>
                  <a:pt x="0" y="0"/>
                </a:moveTo>
                <a:lnTo>
                  <a:pt x="15732" y="43224"/>
                </a:lnTo>
                <a:lnTo>
                  <a:pt x="31464" y="0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30071" y="2528794"/>
            <a:ext cx="0" cy="173990"/>
          </a:xfrm>
          <a:custGeom>
            <a:avLst/>
            <a:gdLst/>
            <a:ahLst/>
            <a:cxnLst/>
            <a:rect l="l" t="t" r="r" b="b"/>
            <a:pathLst>
              <a:path h="173989">
                <a:moveTo>
                  <a:pt x="0" y="0"/>
                </a:moveTo>
                <a:lnTo>
                  <a:pt x="0" y="173549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514339" y="2702344"/>
            <a:ext cx="31750" cy="43815"/>
          </a:xfrm>
          <a:custGeom>
            <a:avLst/>
            <a:gdLst/>
            <a:ahLst/>
            <a:cxnLst/>
            <a:rect l="l" t="t" r="r" b="b"/>
            <a:pathLst>
              <a:path w="31750" h="43814">
                <a:moveTo>
                  <a:pt x="15732" y="43224"/>
                </a:moveTo>
                <a:lnTo>
                  <a:pt x="0" y="0"/>
                </a:lnTo>
                <a:lnTo>
                  <a:pt x="31464" y="0"/>
                </a:lnTo>
                <a:lnTo>
                  <a:pt x="15732" y="432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514339" y="2702344"/>
            <a:ext cx="31750" cy="43815"/>
          </a:xfrm>
          <a:custGeom>
            <a:avLst/>
            <a:gdLst/>
            <a:ahLst/>
            <a:cxnLst/>
            <a:rect l="l" t="t" r="r" b="b"/>
            <a:pathLst>
              <a:path w="31750" h="43814">
                <a:moveTo>
                  <a:pt x="0" y="0"/>
                </a:moveTo>
                <a:lnTo>
                  <a:pt x="15732" y="43224"/>
                </a:lnTo>
                <a:lnTo>
                  <a:pt x="31464" y="0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530071" y="3626892"/>
            <a:ext cx="0" cy="125095"/>
          </a:xfrm>
          <a:custGeom>
            <a:avLst/>
            <a:gdLst/>
            <a:ahLst/>
            <a:cxnLst/>
            <a:rect l="l" t="t" r="r" b="b"/>
            <a:pathLst>
              <a:path h="125095">
                <a:moveTo>
                  <a:pt x="0" y="0"/>
                </a:moveTo>
                <a:lnTo>
                  <a:pt x="0" y="124949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4339" y="3751842"/>
            <a:ext cx="31750" cy="43815"/>
          </a:xfrm>
          <a:custGeom>
            <a:avLst/>
            <a:gdLst/>
            <a:ahLst/>
            <a:cxnLst/>
            <a:rect l="l" t="t" r="r" b="b"/>
            <a:pathLst>
              <a:path w="31750" h="43814">
                <a:moveTo>
                  <a:pt x="15732" y="43224"/>
                </a:moveTo>
                <a:lnTo>
                  <a:pt x="0" y="0"/>
                </a:lnTo>
                <a:lnTo>
                  <a:pt x="31464" y="0"/>
                </a:lnTo>
                <a:lnTo>
                  <a:pt x="15732" y="432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14339" y="3751842"/>
            <a:ext cx="31750" cy="43815"/>
          </a:xfrm>
          <a:custGeom>
            <a:avLst/>
            <a:gdLst/>
            <a:ahLst/>
            <a:cxnLst/>
            <a:rect l="l" t="t" r="r" b="b"/>
            <a:pathLst>
              <a:path w="31750" h="43814">
                <a:moveTo>
                  <a:pt x="0" y="0"/>
                </a:moveTo>
                <a:lnTo>
                  <a:pt x="15732" y="43224"/>
                </a:lnTo>
                <a:lnTo>
                  <a:pt x="31464" y="0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755923" y="3796642"/>
            <a:ext cx="1548765" cy="337185"/>
          </a:xfrm>
          <a:prstGeom prst="rect">
            <a:avLst/>
          </a:prstGeom>
          <a:solidFill>
            <a:srgbClr val="F2F2F2"/>
          </a:solidFill>
          <a:ln w="9524">
            <a:solidFill>
              <a:srgbClr val="666666"/>
            </a:solidFill>
          </a:ln>
        </p:spPr>
        <p:txBody>
          <a:bodyPr vert="horz" wrap="square" lIns="0" tIns="5651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45"/>
              </a:spcBef>
            </a:pPr>
            <a:r>
              <a:rPr sz="1400" spc="-5" dirty="0">
                <a:latin typeface="Arial"/>
                <a:cs typeface="Arial"/>
              </a:rPr>
              <a:t>tanh</a:t>
            </a:r>
            <a:endParaRPr sz="140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1530071" y="4133541"/>
            <a:ext cx="0" cy="181610"/>
          </a:xfrm>
          <a:custGeom>
            <a:avLst/>
            <a:gdLst/>
            <a:ahLst/>
            <a:cxnLst/>
            <a:rect l="l" t="t" r="r" b="b"/>
            <a:pathLst>
              <a:path h="181610">
                <a:moveTo>
                  <a:pt x="0" y="0"/>
                </a:moveTo>
                <a:lnTo>
                  <a:pt x="0" y="181049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514339" y="4314591"/>
            <a:ext cx="31750" cy="43815"/>
          </a:xfrm>
          <a:custGeom>
            <a:avLst/>
            <a:gdLst/>
            <a:ahLst/>
            <a:cxnLst/>
            <a:rect l="l" t="t" r="r" b="b"/>
            <a:pathLst>
              <a:path w="31750" h="43814">
                <a:moveTo>
                  <a:pt x="15732" y="43224"/>
                </a:moveTo>
                <a:lnTo>
                  <a:pt x="0" y="0"/>
                </a:lnTo>
                <a:lnTo>
                  <a:pt x="31464" y="0"/>
                </a:lnTo>
                <a:lnTo>
                  <a:pt x="15732" y="432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514339" y="4314591"/>
            <a:ext cx="31750" cy="43815"/>
          </a:xfrm>
          <a:custGeom>
            <a:avLst/>
            <a:gdLst/>
            <a:ahLst/>
            <a:cxnLst/>
            <a:rect l="l" t="t" r="r" b="b"/>
            <a:pathLst>
              <a:path w="31750" h="43814">
                <a:moveTo>
                  <a:pt x="0" y="0"/>
                </a:moveTo>
                <a:lnTo>
                  <a:pt x="15732" y="43224"/>
                </a:lnTo>
                <a:lnTo>
                  <a:pt x="31464" y="0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3279790" y="1094855"/>
            <a:ext cx="4765675" cy="111506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5080">
              <a:lnSpc>
                <a:spcPts val="2850"/>
              </a:lnSpc>
              <a:spcBef>
                <a:spcPts val="219"/>
              </a:spcBef>
            </a:pPr>
            <a:r>
              <a:rPr sz="2400" spc="-5" dirty="0">
                <a:solidFill>
                  <a:srgbClr val="38751C"/>
                </a:solidFill>
                <a:latin typeface="Arial"/>
                <a:cs typeface="Arial"/>
              </a:rPr>
              <a:t>Usually inserted after Fully  Connected or Convolutional layers,  and before</a:t>
            </a:r>
            <a:r>
              <a:rPr sz="2400" spc="-15" dirty="0">
                <a:solidFill>
                  <a:srgbClr val="38751C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8751C"/>
                </a:solidFill>
                <a:latin typeface="Arial"/>
                <a:cs typeface="Arial"/>
              </a:rPr>
              <a:t>nonlinearity.</a:t>
            </a:r>
            <a:endParaRPr sz="2400">
              <a:latin typeface="Arial"/>
              <a:cs typeface="Arial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2589119" y="1839721"/>
            <a:ext cx="380365" cy="0"/>
          </a:xfrm>
          <a:custGeom>
            <a:avLst/>
            <a:gdLst/>
            <a:ahLst/>
            <a:cxnLst/>
            <a:rect l="l" t="t" r="r" b="b"/>
            <a:pathLst>
              <a:path w="380364">
                <a:moveTo>
                  <a:pt x="379949" y="0"/>
                </a:moveTo>
                <a:lnTo>
                  <a:pt x="0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545894" y="1823988"/>
            <a:ext cx="43815" cy="31750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43224" y="31464"/>
                </a:moveTo>
                <a:lnTo>
                  <a:pt x="0" y="15732"/>
                </a:lnTo>
                <a:lnTo>
                  <a:pt x="43224" y="0"/>
                </a:lnTo>
                <a:lnTo>
                  <a:pt x="43224" y="3146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545894" y="1823988"/>
            <a:ext cx="43815" cy="31750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43224" y="0"/>
                </a:moveTo>
                <a:lnTo>
                  <a:pt x="0" y="15732"/>
                </a:lnTo>
                <a:lnTo>
                  <a:pt x="43224" y="31464"/>
                </a:lnTo>
                <a:lnTo>
                  <a:pt x="43224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497639" y="2040095"/>
            <a:ext cx="499109" cy="1294765"/>
          </a:xfrm>
          <a:custGeom>
            <a:avLst/>
            <a:gdLst/>
            <a:ahLst/>
            <a:cxnLst/>
            <a:rect l="l" t="t" r="r" b="b"/>
            <a:pathLst>
              <a:path w="499110" h="1294764">
                <a:moveTo>
                  <a:pt x="498753" y="0"/>
                </a:moveTo>
                <a:lnTo>
                  <a:pt x="0" y="1294572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482100" y="3329018"/>
            <a:ext cx="30480" cy="46355"/>
          </a:xfrm>
          <a:custGeom>
            <a:avLst/>
            <a:gdLst/>
            <a:ahLst/>
            <a:cxnLst/>
            <a:rect l="l" t="t" r="r" b="b"/>
            <a:pathLst>
              <a:path w="30480" h="46354">
                <a:moveTo>
                  <a:pt x="0" y="45974"/>
                </a:moveTo>
                <a:lnTo>
                  <a:pt x="859" y="0"/>
                </a:lnTo>
                <a:lnTo>
                  <a:pt x="30219" y="11299"/>
                </a:lnTo>
                <a:lnTo>
                  <a:pt x="0" y="459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482100" y="3329018"/>
            <a:ext cx="30480" cy="46355"/>
          </a:xfrm>
          <a:custGeom>
            <a:avLst/>
            <a:gdLst/>
            <a:ahLst/>
            <a:cxnLst/>
            <a:rect l="l" t="t" r="r" b="b"/>
            <a:pathLst>
              <a:path w="30480" h="46354">
                <a:moveTo>
                  <a:pt x="859" y="0"/>
                </a:moveTo>
                <a:lnTo>
                  <a:pt x="0" y="45974"/>
                </a:lnTo>
                <a:lnTo>
                  <a:pt x="30219" y="11299"/>
                </a:lnTo>
                <a:lnTo>
                  <a:pt x="859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157924" y="4717593"/>
            <a:ext cx="8875395" cy="283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65"/>
              </a:lnSpc>
              <a:tabLst>
                <a:tab pos="5253355" algn="l"/>
                <a:tab pos="7310755" algn="l"/>
              </a:tabLst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Fei-Fei Li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&amp; Justin Johnson &amp;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Serena Yeung	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Lecture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6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-	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April 19,</a:t>
            </a:r>
            <a:r>
              <a:rPr sz="3000" spc="-142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2018</a:t>
            </a:r>
            <a:endParaRPr sz="3000" baseline="-4166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418514" y="4311084"/>
            <a:ext cx="173355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z="1400" spc="-5" dirty="0">
                <a:latin typeface="Arial"/>
                <a:cs typeface="Arial"/>
              </a:rPr>
              <a:t>...</a:t>
            </a:r>
            <a:endParaRPr sz="1400">
              <a:latin typeface="Arial"/>
              <a:cs typeface="Arial"/>
            </a:endParaRPr>
          </a:p>
        </p:txBody>
      </p:sp>
      <p:sp>
        <p:nvSpPr>
          <p:cNvPr id="42" name="object 4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80"/>
              </a:lnSpc>
            </a:pPr>
            <a:r>
              <a:rPr sz="3000" spc="-7" baseline="1388" dirty="0"/>
              <a:t>Lecture </a:t>
            </a:r>
            <a:r>
              <a:rPr sz="3000" baseline="1388" dirty="0"/>
              <a:t>6 -</a:t>
            </a:r>
            <a:r>
              <a:rPr sz="3000" spc="-277" baseline="1388" dirty="0"/>
              <a:t> </a:t>
            </a:r>
            <a:fld id="{81D60167-4931-47E6-BA6A-407CBD079E47}" type="slidenum">
              <a:rPr sz="2000" dirty="0"/>
              <a:t>56</a:t>
            </a:fld>
            <a:endParaRPr sz="2000"/>
          </a:p>
        </p:txBody>
      </p:sp>
      <p:sp>
        <p:nvSpPr>
          <p:cNvPr id="44" name="object 4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fld id="{51174130-9107-4499-9536-ED0D2EAFC28A}" type="datetime1">
              <a:rPr lang="en-US" spc="-5" smtClean="0"/>
              <a:t>2/27/2020</a:t>
            </a:fld>
            <a:endParaRPr spc="-5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4274" y="135509"/>
            <a:ext cx="343027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0" spc="-10" dirty="0">
                <a:latin typeface="Arial"/>
                <a:cs typeface="Arial"/>
              </a:rPr>
              <a:t>Batch</a:t>
            </a:r>
            <a:r>
              <a:rPr sz="3000" b="0" spc="-85" dirty="0">
                <a:latin typeface="Arial"/>
                <a:cs typeface="Arial"/>
              </a:rPr>
              <a:t> </a:t>
            </a:r>
            <a:r>
              <a:rPr sz="3000" b="0" spc="-5" dirty="0">
                <a:latin typeface="Arial"/>
                <a:cs typeface="Arial"/>
              </a:rPr>
              <a:t>Normalization</a:t>
            </a:r>
            <a:endParaRPr sz="3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38840" y="141605"/>
            <a:ext cx="26244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[Ioffe and Szegedy,</a:t>
            </a:r>
            <a:r>
              <a:rPr sz="1800" spc="-9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2015]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159814" y="3080218"/>
            <a:ext cx="2876544" cy="9239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155064" y="3075443"/>
            <a:ext cx="2886075" cy="952500"/>
          </a:xfrm>
          <a:custGeom>
            <a:avLst/>
            <a:gdLst/>
            <a:ahLst/>
            <a:cxnLst/>
            <a:rect l="l" t="t" r="r" b="b"/>
            <a:pathLst>
              <a:path w="2886075" h="952500">
                <a:moveTo>
                  <a:pt x="0" y="0"/>
                </a:moveTo>
                <a:lnTo>
                  <a:pt x="2886044" y="0"/>
                </a:lnTo>
                <a:lnTo>
                  <a:pt x="2886044" y="952498"/>
                </a:lnTo>
                <a:lnTo>
                  <a:pt x="0" y="952498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3875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55923" y="1134197"/>
            <a:ext cx="1548765" cy="337185"/>
          </a:xfrm>
          <a:prstGeom prst="rect">
            <a:avLst/>
          </a:prstGeom>
          <a:solidFill>
            <a:srgbClr val="F2F2F2"/>
          </a:solidFill>
          <a:ln w="9524">
            <a:solidFill>
              <a:srgbClr val="666666"/>
            </a:solidFill>
          </a:ln>
        </p:spPr>
        <p:txBody>
          <a:bodyPr vert="horz" wrap="square" lIns="0" tIns="5651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45"/>
              </a:spcBef>
            </a:pPr>
            <a:r>
              <a:rPr sz="1400" spc="-5" dirty="0">
                <a:latin typeface="Arial"/>
                <a:cs typeface="Arial"/>
              </a:rPr>
              <a:t>FC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55923" y="1671506"/>
            <a:ext cx="1548765" cy="337185"/>
          </a:xfrm>
          <a:prstGeom prst="rect">
            <a:avLst/>
          </a:prstGeom>
          <a:solidFill>
            <a:srgbClr val="D8E9D3"/>
          </a:solidFill>
          <a:ln w="9524">
            <a:solidFill>
              <a:srgbClr val="666666"/>
            </a:solidFill>
          </a:ln>
        </p:spPr>
        <p:txBody>
          <a:bodyPr vert="horz" wrap="square" lIns="0" tIns="5651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45"/>
              </a:spcBef>
            </a:pPr>
            <a:r>
              <a:rPr sz="1400" spc="-5" dirty="0">
                <a:latin typeface="Arial"/>
                <a:cs typeface="Arial"/>
              </a:rPr>
              <a:t>BN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530071" y="1471097"/>
            <a:ext cx="0" cy="125095"/>
          </a:xfrm>
          <a:custGeom>
            <a:avLst/>
            <a:gdLst/>
            <a:ahLst/>
            <a:cxnLst/>
            <a:rect l="l" t="t" r="r" b="b"/>
            <a:pathLst>
              <a:path h="125094">
                <a:moveTo>
                  <a:pt x="0" y="0"/>
                </a:moveTo>
                <a:lnTo>
                  <a:pt x="0" y="124949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514339" y="1596046"/>
            <a:ext cx="31750" cy="43815"/>
          </a:xfrm>
          <a:custGeom>
            <a:avLst/>
            <a:gdLst/>
            <a:ahLst/>
            <a:cxnLst/>
            <a:rect l="l" t="t" r="r" b="b"/>
            <a:pathLst>
              <a:path w="31750" h="43814">
                <a:moveTo>
                  <a:pt x="15732" y="43224"/>
                </a:moveTo>
                <a:lnTo>
                  <a:pt x="0" y="0"/>
                </a:lnTo>
                <a:lnTo>
                  <a:pt x="31464" y="0"/>
                </a:lnTo>
                <a:lnTo>
                  <a:pt x="15732" y="432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514339" y="1596046"/>
            <a:ext cx="31750" cy="43815"/>
          </a:xfrm>
          <a:custGeom>
            <a:avLst/>
            <a:gdLst/>
            <a:ahLst/>
            <a:cxnLst/>
            <a:rect l="l" t="t" r="r" b="b"/>
            <a:pathLst>
              <a:path w="31750" h="43814">
                <a:moveTo>
                  <a:pt x="0" y="0"/>
                </a:moveTo>
                <a:lnTo>
                  <a:pt x="15732" y="43224"/>
                </a:lnTo>
                <a:lnTo>
                  <a:pt x="31464" y="0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55923" y="2174243"/>
            <a:ext cx="1548765" cy="337185"/>
          </a:xfrm>
          <a:prstGeom prst="rect">
            <a:avLst/>
          </a:prstGeom>
          <a:solidFill>
            <a:srgbClr val="F2F2F2"/>
          </a:solidFill>
          <a:ln w="9524">
            <a:solidFill>
              <a:srgbClr val="666666"/>
            </a:solidFill>
          </a:ln>
        </p:spPr>
        <p:txBody>
          <a:bodyPr vert="horz" wrap="square" lIns="0" tIns="5651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45"/>
              </a:spcBef>
            </a:pPr>
            <a:r>
              <a:rPr sz="1400" spc="-5" dirty="0">
                <a:latin typeface="Arial"/>
                <a:cs typeface="Arial"/>
              </a:rPr>
              <a:t>tanh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530071" y="763098"/>
            <a:ext cx="0" cy="314325"/>
          </a:xfrm>
          <a:custGeom>
            <a:avLst/>
            <a:gdLst/>
            <a:ahLst/>
            <a:cxnLst/>
            <a:rect l="l" t="t" r="r" b="b"/>
            <a:pathLst>
              <a:path h="314325">
                <a:moveTo>
                  <a:pt x="0" y="0"/>
                </a:moveTo>
                <a:lnTo>
                  <a:pt x="0" y="313949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514339" y="1077047"/>
            <a:ext cx="31750" cy="43815"/>
          </a:xfrm>
          <a:custGeom>
            <a:avLst/>
            <a:gdLst/>
            <a:ahLst/>
            <a:cxnLst/>
            <a:rect l="l" t="t" r="r" b="b"/>
            <a:pathLst>
              <a:path w="31750" h="43815">
                <a:moveTo>
                  <a:pt x="15732" y="43224"/>
                </a:moveTo>
                <a:lnTo>
                  <a:pt x="0" y="0"/>
                </a:lnTo>
                <a:lnTo>
                  <a:pt x="31464" y="0"/>
                </a:lnTo>
                <a:lnTo>
                  <a:pt x="15732" y="432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14339" y="1077047"/>
            <a:ext cx="31750" cy="43815"/>
          </a:xfrm>
          <a:custGeom>
            <a:avLst/>
            <a:gdLst/>
            <a:ahLst/>
            <a:cxnLst/>
            <a:rect l="l" t="t" r="r" b="b"/>
            <a:pathLst>
              <a:path w="31750" h="43815">
                <a:moveTo>
                  <a:pt x="0" y="0"/>
                </a:moveTo>
                <a:lnTo>
                  <a:pt x="15732" y="43224"/>
                </a:lnTo>
                <a:lnTo>
                  <a:pt x="31464" y="0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530071" y="2004496"/>
            <a:ext cx="0" cy="125095"/>
          </a:xfrm>
          <a:custGeom>
            <a:avLst/>
            <a:gdLst/>
            <a:ahLst/>
            <a:cxnLst/>
            <a:rect l="l" t="t" r="r" b="b"/>
            <a:pathLst>
              <a:path h="125094">
                <a:moveTo>
                  <a:pt x="0" y="0"/>
                </a:moveTo>
                <a:lnTo>
                  <a:pt x="0" y="124949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514339" y="2129445"/>
            <a:ext cx="31750" cy="43815"/>
          </a:xfrm>
          <a:custGeom>
            <a:avLst/>
            <a:gdLst/>
            <a:ahLst/>
            <a:cxnLst/>
            <a:rect l="l" t="t" r="r" b="b"/>
            <a:pathLst>
              <a:path w="31750" h="43814">
                <a:moveTo>
                  <a:pt x="15732" y="43224"/>
                </a:moveTo>
                <a:lnTo>
                  <a:pt x="0" y="0"/>
                </a:lnTo>
                <a:lnTo>
                  <a:pt x="31464" y="0"/>
                </a:lnTo>
                <a:lnTo>
                  <a:pt x="15732" y="432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514339" y="2129445"/>
            <a:ext cx="31750" cy="43815"/>
          </a:xfrm>
          <a:custGeom>
            <a:avLst/>
            <a:gdLst/>
            <a:ahLst/>
            <a:cxnLst/>
            <a:rect l="l" t="t" r="r" b="b"/>
            <a:pathLst>
              <a:path w="31750" h="43814">
                <a:moveTo>
                  <a:pt x="0" y="0"/>
                </a:moveTo>
                <a:lnTo>
                  <a:pt x="15732" y="43224"/>
                </a:lnTo>
                <a:lnTo>
                  <a:pt x="31464" y="0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755923" y="2756594"/>
            <a:ext cx="1548765" cy="337185"/>
          </a:xfrm>
          <a:prstGeom prst="rect">
            <a:avLst/>
          </a:prstGeom>
          <a:solidFill>
            <a:srgbClr val="F2F2F2"/>
          </a:solidFill>
          <a:ln w="9524">
            <a:solidFill>
              <a:srgbClr val="666666"/>
            </a:solidFill>
          </a:ln>
        </p:spPr>
        <p:txBody>
          <a:bodyPr vert="horz" wrap="square" lIns="0" tIns="5651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45"/>
              </a:spcBef>
            </a:pPr>
            <a:r>
              <a:rPr sz="1400" spc="-5" dirty="0">
                <a:latin typeface="Arial"/>
                <a:cs typeface="Arial"/>
              </a:rPr>
              <a:t>FC</a:t>
            </a:r>
            <a:endParaRPr sz="14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55923" y="3293893"/>
            <a:ext cx="1548765" cy="337185"/>
          </a:xfrm>
          <a:prstGeom prst="rect">
            <a:avLst/>
          </a:prstGeom>
          <a:solidFill>
            <a:srgbClr val="D8E9D3"/>
          </a:solidFill>
          <a:ln w="9524">
            <a:solidFill>
              <a:srgbClr val="666666"/>
            </a:solidFill>
          </a:ln>
        </p:spPr>
        <p:txBody>
          <a:bodyPr vert="horz" wrap="square" lIns="0" tIns="5651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45"/>
              </a:spcBef>
            </a:pPr>
            <a:r>
              <a:rPr sz="1400" spc="-5" dirty="0">
                <a:latin typeface="Arial"/>
                <a:cs typeface="Arial"/>
              </a:rPr>
              <a:t>BN</a:t>
            </a:r>
            <a:endParaRPr sz="14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530071" y="3093493"/>
            <a:ext cx="0" cy="125095"/>
          </a:xfrm>
          <a:custGeom>
            <a:avLst/>
            <a:gdLst/>
            <a:ahLst/>
            <a:cxnLst/>
            <a:rect l="l" t="t" r="r" b="b"/>
            <a:pathLst>
              <a:path h="125094">
                <a:moveTo>
                  <a:pt x="0" y="0"/>
                </a:moveTo>
                <a:lnTo>
                  <a:pt x="0" y="124949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514339" y="3218443"/>
            <a:ext cx="31750" cy="43815"/>
          </a:xfrm>
          <a:custGeom>
            <a:avLst/>
            <a:gdLst/>
            <a:ahLst/>
            <a:cxnLst/>
            <a:rect l="l" t="t" r="r" b="b"/>
            <a:pathLst>
              <a:path w="31750" h="43814">
                <a:moveTo>
                  <a:pt x="15732" y="43224"/>
                </a:moveTo>
                <a:lnTo>
                  <a:pt x="0" y="0"/>
                </a:lnTo>
                <a:lnTo>
                  <a:pt x="31464" y="0"/>
                </a:lnTo>
                <a:lnTo>
                  <a:pt x="15732" y="432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514339" y="3218443"/>
            <a:ext cx="31750" cy="43815"/>
          </a:xfrm>
          <a:custGeom>
            <a:avLst/>
            <a:gdLst/>
            <a:ahLst/>
            <a:cxnLst/>
            <a:rect l="l" t="t" r="r" b="b"/>
            <a:pathLst>
              <a:path w="31750" h="43814">
                <a:moveTo>
                  <a:pt x="0" y="0"/>
                </a:moveTo>
                <a:lnTo>
                  <a:pt x="15732" y="43224"/>
                </a:lnTo>
                <a:lnTo>
                  <a:pt x="31464" y="0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30071" y="2528794"/>
            <a:ext cx="0" cy="173990"/>
          </a:xfrm>
          <a:custGeom>
            <a:avLst/>
            <a:gdLst/>
            <a:ahLst/>
            <a:cxnLst/>
            <a:rect l="l" t="t" r="r" b="b"/>
            <a:pathLst>
              <a:path h="173989">
                <a:moveTo>
                  <a:pt x="0" y="0"/>
                </a:moveTo>
                <a:lnTo>
                  <a:pt x="0" y="173549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514339" y="2702344"/>
            <a:ext cx="31750" cy="43815"/>
          </a:xfrm>
          <a:custGeom>
            <a:avLst/>
            <a:gdLst/>
            <a:ahLst/>
            <a:cxnLst/>
            <a:rect l="l" t="t" r="r" b="b"/>
            <a:pathLst>
              <a:path w="31750" h="43814">
                <a:moveTo>
                  <a:pt x="15732" y="43224"/>
                </a:moveTo>
                <a:lnTo>
                  <a:pt x="0" y="0"/>
                </a:lnTo>
                <a:lnTo>
                  <a:pt x="31464" y="0"/>
                </a:lnTo>
                <a:lnTo>
                  <a:pt x="15732" y="432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514339" y="2702344"/>
            <a:ext cx="31750" cy="43815"/>
          </a:xfrm>
          <a:custGeom>
            <a:avLst/>
            <a:gdLst/>
            <a:ahLst/>
            <a:cxnLst/>
            <a:rect l="l" t="t" r="r" b="b"/>
            <a:pathLst>
              <a:path w="31750" h="43814">
                <a:moveTo>
                  <a:pt x="0" y="0"/>
                </a:moveTo>
                <a:lnTo>
                  <a:pt x="15732" y="43224"/>
                </a:lnTo>
                <a:lnTo>
                  <a:pt x="31464" y="0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530071" y="3626892"/>
            <a:ext cx="0" cy="125095"/>
          </a:xfrm>
          <a:custGeom>
            <a:avLst/>
            <a:gdLst/>
            <a:ahLst/>
            <a:cxnLst/>
            <a:rect l="l" t="t" r="r" b="b"/>
            <a:pathLst>
              <a:path h="125095">
                <a:moveTo>
                  <a:pt x="0" y="0"/>
                </a:moveTo>
                <a:lnTo>
                  <a:pt x="0" y="124949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4339" y="3751842"/>
            <a:ext cx="31750" cy="43815"/>
          </a:xfrm>
          <a:custGeom>
            <a:avLst/>
            <a:gdLst/>
            <a:ahLst/>
            <a:cxnLst/>
            <a:rect l="l" t="t" r="r" b="b"/>
            <a:pathLst>
              <a:path w="31750" h="43814">
                <a:moveTo>
                  <a:pt x="15732" y="43224"/>
                </a:moveTo>
                <a:lnTo>
                  <a:pt x="0" y="0"/>
                </a:lnTo>
                <a:lnTo>
                  <a:pt x="31464" y="0"/>
                </a:lnTo>
                <a:lnTo>
                  <a:pt x="15732" y="432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14339" y="3751842"/>
            <a:ext cx="31750" cy="43815"/>
          </a:xfrm>
          <a:custGeom>
            <a:avLst/>
            <a:gdLst/>
            <a:ahLst/>
            <a:cxnLst/>
            <a:rect l="l" t="t" r="r" b="b"/>
            <a:pathLst>
              <a:path w="31750" h="43814">
                <a:moveTo>
                  <a:pt x="0" y="0"/>
                </a:moveTo>
                <a:lnTo>
                  <a:pt x="15732" y="43224"/>
                </a:lnTo>
                <a:lnTo>
                  <a:pt x="31464" y="0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755923" y="3796642"/>
            <a:ext cx="1548765" cy="337185"/>
          </a:xfrm>
          <a:prstGeom prst="rect">
            <a:avLst/>
          </a:prstGeom>
          <a:solidFill>
            <a:srgbClr val="F2F2F2"/>
          </a:solidFill>
          <a:ln w="9524">
            <a:solidFill>
              <a:srgbClr val="666666"/>
            </a:solidFill>
          </a:ln>
        </p:spPr>
        <p:txBody>
          <a:bodyPr vert="horz" wrap="square" lIns="0" tIns="5651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45"/>
              </a:spcBef>
            </a:pPr>
            <a:r>
              <a:rPr sz="1400" spc="-5" dirty="0">
                <a:latin typeface="Arial"/>
                <a:cs typeface="Arial"/>
              </a:rPr>
              <a:t>tanh</a:t>
            </a:r>
            <a:endParaRPr sz="140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1530071" y="4133541"/>
            <a:ext cx="0" cy="181610"/>
          </a:xfrm>
          <a:custGeom>
            <a:avLst/>
            <a:gdLst/>
            <a:ahLst/>
            <a:cxnLst/>
            <a:rect l="l" t="t" r="r" b="b"/>
            <a:pathLst>
              <a:path h="181610">
                <a:moveTo>
                  <a:pt x="0" y="0"/>
                </a:moveTo>
                <a:lnTo>
                  <a:pt x="0" y="181049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514339" y="4314591"/>
            <a:ext cx="31750" cy="43815"/>
          </a:xfrm>
          <a:custGeom>
            <a:avLst/>
            <a:gdLst/>
            <a:ahLst/>
            <a:cxnLst/>
            <a:rect l="l" t="t" r="r" b="b"/>
            <a:pathLst>
              <a:path w="31750" h="43814">
                <a:moveTo>
                  <a:pt x="15732" y="43224"/>
                </a:moveTo>
                <a:lnTo>
                  <a:pt x="0" y="0"/>
                </a:lnTo>
                <a:lnTo>
                  <a:pt x="31464" y="0"/>
                </a:lnTo>
                <a:lnTo>
                  <a:pt x="15732" y="432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514339" y="4314591"/>
            <a:ext cx="31750" cy="43815"/>
          </a:xfrm>
          <a:custGeom>
            <a:avLst/>
            <a:gdLst/>
            <a:ahLst/>
            <a:cxnLst/>
            <a:rect l="l" t="t" r="r" b="b"/>
            <a:pathLst>
              <a:path w="31750" h="43814">
                <a:moveTo>
                  <a:pt x="0" y="0"/>
                </a:moveTo>
                <a:lnTo>
                  <a:pt x="15732" y="43224"/>
                </a:lnTo>
                <a:lnTo>
                  <a:pt x="31464" y="0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3279790" y="1094855"/>
            <a:ext cx="4765675" cy="111506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5080">
              <a:lnSpc>
                <a:spcPts val="2850"/>
              </a:lnSpc>
              <a:spcBef>
                <a:spcPts val="219"/>
              </a:spcBef>
            </a:pPr>
            <a:r>
              <a:rPr sz="2400" spc="-5" dirty="0">
                <a:solidFill>
                  <a:srgbClr val="38751C"/>
                </a:solidFill>
                <a:latin typeface="Arial"/>
                <a:cs typeface="Arial"/>
              </a:rPr>
              <a:t>Usually inserted after Fully  Connected or Convolutional layers,  and before</a:t>
            </a:r>
            <a:r>
              <a:rPr sz="2400" spc="-15" dirty="0">
                <a:solidFill>
                  <a:srgbClr val="38751C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8751C"/>
                </a:solidFill>
                <a:latin typeface="Arial"/>
                <a:cs typeface="Arial"/>
              </a:rPr>
              <a:t>nonlinearity.</a:t>
            </a:r>
            <a:endParaRPr sz="2400">
              <a:latin typeface="Arial"/>
              <a:cs typeface="Arial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2589119" y="1839721"/>
            <a:ext cx="380365" cy="0"/>
          </a:xfrm>
          <a:custGeom>
            <a:avLst/>
            <a:gdLst/>
            <a:ahLst/>
            <a:cxnLst/>
            <a:rect l="l" t="t" r="r" b="b"/>
            <a:pathLst>
              <a:path w="380364">
                <a:moveTo>
                  <a:pt x="379949" y="0"/>
                </a:moveTo>
                <a:lnTo>
                  <a:pt x="0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545894" y="1823988"/>
            <a:ext cx="43815" cy="31750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43224" y="31464"/>
                </a:moveTo>
                <a:lnTo>
                  <a:pt x="0" y="15732"/>
                </a:lnTo>
                <a:lnTo>
                  <a:pt x="43224" y="0"/>
                </a:lnTo>
                <a:lnTo>
                  <a:pt x="43224" y="3146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545894" y="1823988"/>
            <a:ext cx="43815" cy="31750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43224" y="0"/>
                </a:moveTo>
                <a:lnTo>
                  <a:pt x="0" y="15732"/>
                </a:lnTo>
                <a:lnTo>
                  <a:pt x="43224" y="31464"/>
                </a:lnTo>
                <a:lnTo>
                  <a:pt x="43224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497639" y="2040095"/>
            <a:ext cx="499109" cy="1294765"/>
          </a:xfrm>
          <a:custGeom>
            <a:avLst/>
            <a:gdLst/>
            <a:ahLst/>
            <a:cxnLst/>
            <a:rect l="l" t="t" r="r" b="b"/>
            <a:pathLst>
              <a:path w="499110" h="1294764">
                <a:moveTo>
                  <a:pt x="498753" y="0"/>
                </a:moveTo>
                <a:lnTo>
                  <a:pt x="0" y="1294572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482100" y="3329018"/>
            <a:ext cx="30480" cy="46355"/>
          </a:xfrm>
          <a:custGeom>
            <a:avLst/>
            <a:gdLst/>
            <a:ahLst/>
            <a:cxnLst/>
            <a:rect l="l" t="t" r="r" b="b"/>
            <a:pathLst>
              <a:path w="30480" h="46354">
                <a:moveTo>
                  <a:pt x="0" y="45974"/>
                </a:moveTo>
                <a:lnTo>
                  <a:pt x="859" y="0"/>
                </a:lnTo>
                <a:lnTo>
                  <a:pt x="30219" y="11299"/>
                </a:lnTo>
                <a:lnTo>
                  <a:pt x="0" y="459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482100" y="3329018"/>
            <a:ext cx="30480" cy="46355"/>
          </a:xfrm>
          <a:custGeom>
            <a:avLst/>
            <a:gdLst/>
            <a:ahLst/>
            <a:cxnLst/>
            <a:rect l="l" t="t" r="r" b="b"/>
            <a:pathLst>
              <a:path w="30480" h="46354">
                <a:moveTo>
                  <a:pt x="859" y="0"/>
                </a:moveTo>
                <a:lnTo>
                  <a:pt x="0" y="45974"/>
                </a:lnTo>
                <a:lnTo>
                  <a:pt x="30219" y="11299"/>
                </a:lnTo>
                <a:lnTo>
                  <a:pt x="859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2688422" y="3243440"/>
            <a:ext cx="2215515" cy="101219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24510">
              <a:lnSpc>
                <a:spcPct val="101600"/>
              </a:lnSpc>
              <a:spcBef>
                <a:spcPts val="70"/>
              </a:spcBef>
            </a:pPr>
            <a:r>
              <a:rPr sz="1600" spc="-5" dirty="0">
                <a:solidFill>
                  <a:srgbClr val="FF0000"/>
                </a:solidFill>
                <a:latin typeface="Arial"/>
                <a:cs typeface="Arial"/>
              </a:rPr>
              <a:t>Problem: do we  necessarily want</a:t>
            </a:r>
            <a:r>
              <a:rPr sz="1600" spc="-9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endParaRPr sz="1600">
              <a:latin typeface="Arial"/>
              <a:cs typeface="Arial"/>
            </a:endParaRPr>
          </a:p>
          <a:p>
            <a:pPr marL="12700" marR="5080">
              <a:lnSpc>
                <a:spcPct val="101600"/>
              </a:lnSpc>
            </a:pPr>
            <a:r>
              <a:rPr sz="1600" dirty="0">
                <a:solidFill>
                  <a:srgbClr val="FF0000"/>
                </a:solidFill>
                <a:latin typeface="Arial"/>
                <a:cs typeface="Arial"/>
              </a:rPr>
              <a:t>zero-mean</a:t>
            </a:r>
            <a:r>
              <a:rPr sz="1600" spc="-9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Arial"/>
                <a:cs typeface="Arial"/>
              </a:rPr>
              <a:t>unit-variance  input?</a:t>
            </a:r>
            <a:endParaRPr sz="16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57924" y="4717593"/>
            <a:ext cx="8875395" cy="283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65"/>
              </a:lnSpc>
              <a:tabLst>
                <a:tab pos="5253355" algn="l"/>
                <a:tab pos="7310755" algn="l"/>
              </a:tabLst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Fei-Fei Li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&amp; Justin Johnson &amp;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Serena Yeung	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Lecture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6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-	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April 19,</a:t>
            </a:r>
            <a:r>
              <a:rPr sz="3000" spc="-142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2018</a:t>
            </a:r>
            <a:endParaRPr sz="3000" baseline="-4166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418514" y="4311084"/>
            <a:ext cx="173355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z="1400" spc="-5" dirty="0">
                <a:latin typeface="Arial"/>
                <a:cs typeface="Arial"/>
              </a:rPr>
              <a:t>...</a:t>
            </a:r>
            <a:endParaRPr sz="1400">
              <a:latin typeface="Arial"/>
              <a:cs typeface="Arial"/>
            </a:endParaRPr>
          </a:p>
        </p:txBody>
      </p:sp>
      <p:sp>
        <p:nvSpPr>
          <p:cNvPr id="43" name="object 4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80"/>
              </a:lnSpc>
            </a:pPr>
            <a:r>
              <a:rPr sz="3000" spc="-7" baseline="1388" dirty="0"/>
              <a:t>Lecture </a:t>
            </a:r>
            <a:r>
              <a:rPr sz="3000" baseline="1388" dirty="0"/>
              <a:t>6 -</a:t>
            </a:r>
            <a:r>
              <a:rPr sz="3000" spc="-277" baseline="1388" dirty="0"/>
              <a:t> </a:t>
            </a:r>
            <a:fld id="{81D60167-4931-47E6-BA6A-407CBD079E47}" type="slidenum">
              <a:rPr sz="2000" dirty="0"/>
              <a:t>57</a:t>
            </a:fld>
            <a:endParaRPr sz="2000"/>
          </a:p>
        </p:txBody>
      </p:sp>
      <p:sp>
        <p:nvSpPr>
          <p:cNvPr id="45" name="object 4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fld id="{D9991FDF-B205-4527-9581-1B742000CE58}" type="datetime1">
              <a:rPr lang="en-US" spc="-5" smtClean="0"/>
              <a:t>2/27/2020</a:t>
            </a:fld>
            <a:endParaRPr spc="-5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4274" y="135509"/>
            <a:ext cx="343027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0" spc="-10" dirty="0">
                <a:latin typeface="Arial"/>
                <a:cs typeface="Arial"/>
              </a:rPr>
              <a:t>Batch</a:t>
            </a:r>
            <a:r>
              <a:rPr sz="3000" b="0" spc="-85" dirty="0">
                <a:latin typeface="Arial"/>
                <a:cs typeface="Arial"/>
              </a:rPr>
              <a:t> </a:t>
            </a:r>
            <a:r>
              <a:rPr sz="3000" b="0" spc="-5" dirty="0">
                <a:latin typeface="Arial"/>
                <a:cs typeface="Arial"/>
              </a:rPr>
              <a:t>Normalization</a:t>
            </a:r>
            <a:endParaRPr sz="3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38840" y="141605"/>
            <a:ext cx="26244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[Ioffe and Szegedy,</a:t>
            </a:r>
            <a:r>
              <a:rPr sz="1800" spc="-9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2015]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2324" y="1422009"/>
            <a:ext cx="2876544" cy="9239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77561" y="1417247"/>
            <a:ext cx="2886710" cy="952500"/>
          </a:xfrm>
          <a:custGeom>
            <a:avLst/>
            <a:gdLst/>
            <a:ahLst/>
            <a:cxnLst/>
            <a:rect l="l" t="t" r="r" b="b"/>
            <a:pathLst>
              <a:path w="2886710" h="952500">
                <a:moveTo>
                  <a:pt x="0" y="0"/>
                </a:moveTo>
                <a:lnTo>
                  <a:pt x="2886081" y="0"/>
                </a:lnTo>
                <a:lnTo>
                  <a:pt x="2886081" y="952498"/>
                </a:lnTo>
                <a:lnTo>
                  <a:pt x="0" y="952498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3875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55349" y="2518563"/>
            <a:ext cx="3818890" cy="57594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85"/>
              </a:spcBef>
            </a:pPr>
            <a:r>
              <a:rPr sz="1800" spc="-5" dirty="0">
                <a:latin typeface="Arial"/>
                <a:cs typeface="Arial"/>
              </a:rPr>
              <a:t>And then allow the network to </a:t>
            </a:r>
            <a:r>
              <a:rPr sz="1800" dirty="0">
                <a:latin typeface="Arial"/>
                <a:cs typeface="Arial"/>
              </a:rPr>
              <a:t>squash  </a:t>
            </a:r>
            <a:r>
              <a:rPr sz="1800" spc="-5" dirty="0">
                <a:latin typeface="Arial"/>
                <a:cs typeface="Arial"/>
              </a:rPr>
              <a:t>the </a:t>
            </a:r>
            <a:r>
              <a:rPr sz="1800" dirty="0">
                <a:latin typeface="Arial"/>
                <a:cs typeface="Arial"/>
              </a:rPr>
              <a:t>range </a:t>
            </a:r>
            <a:r>
              <a:rPr sz="1800" spc="-5" dirty="0">
                <a:latin typeface="Arial"/>
                <a:cs typeface="Arial"/>
              </a:rPr>
              <a:t>if it wants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to: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82311" y="3314543"/>
            <a:ext cx="3038456" cy="5524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77549" y="3309768"/>
            <a:ext cx="3048000" cy="561975"/>
          </a:xfrm>
          <a:custGeom>
            <a:avLst/>
            <a:gdLst/>
            <a:ahLst/>
            <a:cxnLst/>
            <a:rect l="l" t="t" r="r" b="b"/>
            <a:pathLst>
              <a:path w="3048000" h="561975">
                <a:moveTo>
                  <a:pt x="0" y="0"/>
                </a:moveTo>
                <a:lnTo>
                  <a:pt x="3047993" y="0"/>
                </a:lnTo>
                <a:lnTo>
                  <a:pt x="3047993" y="561973"/>
                </a:lnTo>
                <a:lnTo>
                  <a:pt x="0" y="561973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3875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595188" y="2515294"/>
            <a:ext cx="2438395" cy="4190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595188" y="3044619"/>
            <a:ext cx="1924046" cy="46672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430589" y="2003020"/>
            <a:ext cx="3096895" cy="2177415"/>
          </a:xfrm>
          <a:prstGeom prst="rect">
            <a:avLst/>
          </a:prstGeom>
          <a:ln w="9524">
            <a:solidFill>
              <a:srgbClr val="000000"/>
            </a:solidFill>
          </a:ln>
        </p:spPr>
        <p:txBody>
          <a:bodyPr vert="horz" wrap="square" lIns="0" tIns="103505" rIns="0" bIns="0" rtlCol="0">
            <a:spAutoFit/>
          </a:bodyPr>
          <a:lstStyle/>
          <a:p>
            <a:pPr marL="149225">
              <a:lnSpc>
                <a:spcPct val="100000"/>
              </a:lnSpc>
              <a:spcBef>
                <a:spcPts val="815"/>
              </a:spcBef>
            </a:pPr>
            <a:r>
              <a:rPr sz="1800" spc="-5" dirty="0">
                <a:latin typeface="Arial"/>
                <a:cs typeface="Arial"/>
              </a:rPr>
              <a:t>Note, the network </a:t>
            </a:r>
            <a:r>
              <a:rPr sz="1800" dirty="0">
                <a:latin typeface="Arial"/>
                <a:cs typeface="Arial"/>
              </a:rPr>
              <a:t>can</a:t>
            </a:r>
            <a:r>
              <a:rPr sz="1800" spc="-7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learn: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50">
              <a:latin typeface="Times New Roman"/>
              <a:cs typeface="Times New Roman"/>
            </a:endParaRPr>
          </a:p>
          <a:p>
            <a:pPr marL="254000" marR="652145">
              <a:lnSpc>
                <a:spcPct val="100699"/>
              </a:lnSpc>
            </a:pPr>
            <a:r>
              <a:rPr sz="1800" spc="-5" dirty="0">
                <a:latin typeface="Arial"/>
                <a:cs typeface="Arial"/>
              </a:rPr>
              <a:t>to </a:t>
            </a:r>
            <a:r>
              <a:rPr sz="1800" dirty="0">
                <a:latin typeface="Arial"/>
                <a:cs typeface="Arial"/>
              </a:rPr>
              <a:t>recover </a:t>
            </a:r>
            <a:r>
              <a:rPr sz="1800" spc="-5" dirty="0">
                <a:latin typeface="Arial"/>
                <a:cs typeface="Arial"/>
              </a:rPr>
              <a:t>the</a:t>
            </a:r>
            <a:r>
              <a:rPr sz="1800" spc="-10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identity  </a:t>
            </a:r>
            <a:r>
              <a:rPr sz="1800" dirty="0">
                <a:latin typeface="Arial"/>
                <a:cs typeface="Arial"/>
              </a:rPr>
              <a:t>mapping.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57924" y="4717593"/>
            <a:ext cx="8875395" cy="283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65"/>
              </a:lnSpc>
              <a:tabLst>
                <a:tab pos="5253355" algn="l"/>
                <a:tab pos="7310755" algn="l"/>
              </a:tabLst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Fei-Fei Li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&amp; Justin Johnson &amp;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Serena Yeung	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Lecture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6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-	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April 19,</a:t>
            </a:r>
            <a:r>
              <a:rPr sz="3000" spc="-142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2018</a:t>
            </a:r>
            <a:endParaRPr sz="3000" baseline="-4166">
              <a:latin typeface="Arial"/>
              <a:cs typeface="Arial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80"/>
              </a:lnSpc>
            </a:pPr>
            <a:r>
              <a:rPr sz="3000" spc="-7" baseline="1388" dirty="0"/>
              <a:t>Lecture </a:t>
            </a:r>
            <a:r>
              <a:rPr sz="3000" baseline="1388" dirty="0"/>
              <a:t>6 -</a:t>
            </a:r>
            <a:r>
              <a:rPr sz="3000" spc="-277" baseline="1388" dirty="0"/>
              <a:t> </a:t>
            </a:r>
            <a:fld id="{81D60167-4931-47E6-BA6A-407CBD079E47}" type="slidenum">
              <a:rPr sz="2000" dirty="0"/>
              <a:t>58</a:t>
            </a:fld>
            <a:endParaRPr sz="2000"/>
          </a:p>
        </p:txBody>
      </p:sp>
      <p:sp>
        <p:nvSpPr>
          <p:cNvPr id="16" name="object 1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fld id="{61C4DA39-92EA-4745-9239-8346C1EA9FE2}" type="datetime1">
              <a:rPr lang="en-US" spc="-5" smtClean="0"/>
              <a:t>2/27/2020</a:t>
            </a:fld>
            <a:endParaRPr spc="-5" dirty="0"/>
          </a:p>
        </p:txBody>
      </p:sp>
      <p:sp>
        <p:nvSpPr>
          <p:cNvPr id="12" name="object 12"/>
          <p:cNvSpPr txBox="1"/>
          <p:nvPr/>
        </p:nvSpPr>
        <p:spPr>
          <a:xfrm>
            <a:off x="279149" y="981841"/>
            <a:ext cx="1117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Normalize: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4274" y="135509"/>
            <a:ext cx="343027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0" spc="-10" dirty="0">
                <a:latin typeface="Arial"/>
                <a:cs typeface="Arial"/>
              </a:rPr>
              <a:t>Batch</a:t>
            </a:r>
            <a:r>
              <a:rPr sz="3000" b="0" spc="-85" dirty="0">
                <a:latin typeface="Arial"/>
                <a:cs typeface="Arial"/>
              </a:rPr>
              <a:t> </a:t>
            </a:r>
            <a:r>
              <a:rPr sz="3000" b="0" spc="-5" dirty="0">
                <a:latin typeface="Arial"/>
                <a:cs typeface="Arial"/>
              </a:rPr>
              <a:t>Normalization</a:t>
            </a:r>
            <a:endParaRPr sz="3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38840" y="141605"/>
            <a:ext cx="26244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[Ioffe and Szegedy,</a:t>
            </a:r>
            <a:r>
              <a:rPr sz="1800" spc="-9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2015]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81249" y="742523"/>
            <a:ext cx="4966291" cy="356951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391667" y="828904"/>
            <a:ext cx="3632200" cy="250952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16865" marR="175895" indent="-304165">
              <a:lnSpc>
                <a:spcPct val="100699"/>
              </a:lnSpc>
              <a:spcBef>
                <a:spcPts val="85"/>
              </a:spcBef>
              <a:buChar char="-"/>
              <a:tabLst>
                <a:tab pos="316865" algn="l"/>
                <a:tab pos="317500" algn="l"/>
              </a:tabLst>
            </a:pPr>
            <a:r>
              <a:rPr sz="1800" spc="-5" dirty="0">
                <a:solidFill>
                  <a:srgbClr val="38751C"/>
                </a:solidFill>
                <a:latin typeface="Arial"/>
                <a:cs typeface="Arial"/>
              </a:rPr>
              <a:t>Improves gradient flow</a:t>
            </a:r>
            <a:r>
              <a:rPr sz="1800" spc="-85" dirty="0">
                <a:solidFill>
                  <a:srgbClr val="38751C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38751C"/>
                </a:solidFill>
                <a:latin typeface="Arial"/>
                <a:cs typeface="Arial"/>
              </a:rPr>
              <a:t>through  the</a:t>
            </a:r>
            <a:r>
              <a:rPr sz="1800" spc="-10" dirty="0">
                <a:solidFill>
                  <a:srgbClr val="38751C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38751C"/>
                </a:solidFill>
                <a:latin typeface="Arial"/>
                <a:cs typeface="Arial"/>
              </a:rPr>
              <a:t>network</a:t>
            </a:r>
            <a:endParaRPr sz="1800">
              <a:latin typeface="Arial"/>
              <a:cs typeface="Arial"/>
            </a:endParaRPr>
          </a:p>
          <a:p>
            <a:pPr marL="316865" indent="-304165">
              <a:lnSpc>
                <a:spcPct val="100000"/>
              </a:lnSpc>
              <a:spcBef>
                <a:spcPts val="15"/>
              </a:spcBef>
              <a:buChar char="-"/>
              <a:tabLst>
                <a:tab pos="316865" algn="l"/>
                <a:tab pos="317500" algn="l"/>
              </a:tabLst>
            </a:pPr>
            <a:r>
              <a:rPr sz="1800" spc="-5" dirty="0">
                <a:solidFill>
                  <a:srgbClr val="38751C"/>
                </a:solidFill>
                <a:latin typeface="Arial"/>
                <a:cs typeface="Arial"/>
              </a:rPr>
              <a:t>Allows higher learning</a:t>
            </a:r>
            <a:r>
              <a:rPr sz="1800" spc="-35" dirty="0">
                <a:solidFill>
                  <a:srgbClr val="38751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8751C"/>
                </a:solidFill>
                <a:latin typeface="Arial"/>
                <a:cs typeface="Arial"/>
              </a:rPr>
              <a:t>rates</a:t>
            </a:r>
            <a:endParaRPr sz="1800">
              <a:latin typeface="Arial"/>
              <a:cs typeface="Arial"/>
            </a:endParaRPr>
          </a:p>
          <a:p>
            <a:pPr marL="316865" marR="5080" indent="-304165">
              <a:lnSpc>
                <a:spcPct val="100699"/>
              </a:lnSpc>
              <a:buChar char="-"/>
              <a:tabLst>
                <a:tab pos="316865" algn="l"/>
                <a:tab pos="317500" algn="l"/>
              </a:tabLst>
            </a:pPr>
            <a:r>
              <a:rPr sz="1800" spc="-5" dirty="0">
                <a:solidFill>
                  <a:srgbClr val="38751C"/>
                </a:solidFill>
                <a:latin typeface="Arial"/>
                <a:cs typeface="Arial"/>
              </a:rPr>
              <a:t>Reduces the </a:t>
            </a:r>
            <a:r>
              <a:rPr sz="1800" dirty="0">
                <a:solidFill>
                  <a:srgbClr val="38751C"/>
                </a:solidFill>
                <a:latin typeface="Arial"/>
                <a:cs typeface="Arial"/>
              </a:rPr>
              <a:t>strong</a:t>
            </a:r>
            <a:r>
              <a:rPr sz="1800" spc="-90" dirty="0">
                <a:solidFill>
                  <a:srgbClr val="38751C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38751C"/>
                </a:solidFill>
                <a:latin typeface="Arial"/>
                <a:cs typeface="Arial"/>
              </a:rPr>
              <a:t>dependence  on</a:t>
            </a:r>
            <a:r>
              <a:rPr sz="1800" spc="-10" dirty="0">
                <a:solidFill>
                  <a:srgbClr val="38751C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38751C"/>
                </a:solidFill>
                <a:latin typeface="Arial"/>
                <a:cs typeface="Arial"/>
              </a:rPr>
              <a:t>initialization</a:t>
            </a:r>
            <a:endParaRPr sz="1800">
              <a:latin typeface="Arial"/>
              <a:cs typeface="Arial"/>
            </a:endParaRPr>
          </a:p>
          <a:p>
            <a:pPr marL="316865" marR="160020" indent="-304165">
              <a:lnSpc>
                <a:spcPct val="100699"/>
              </a:lnSpc>
              <a:buChar char="-"/>
              <a:tabLst>
                <a:tab pos="316865" algn="l"/>
                <a:tab pos="317500" algn="l"/>
              </a:tabLst>
            </a:pPr>
            <a:r>
              <a:rPr sz="1800" spc="-5" dirty="0">
                <a:solidFill>
                  <a:srgbClr val="38751C"/>
                </a:solidFill>
                <a:latin typeface="Arial"/>
                <a:cs typeface="Arial"/>
              </a:rPr>
              <a:t>Acts as </a:t>
            </a:r>
            <a:r>
              <a:rPr sz="1800" dirty="0">
                <a:solidFill>
                  <a:srgbClr val="38751C"/>
                </a:solidFill>
                <a:latin typeface="Arial"/>
                <a:cs typeface="Arial"/>
              </a:rPr>
              <a:t>a </a:t>
            </a:r>
            <a:r>
              <a:rPr sz="1800" spc="-5" dirty="0">
                <a:solidFill>
                  <a:srgbClr val="38751C"/>
                </a:solidFill>
                <a:latin typeface="Arial"/>
                <a:cs typeface="Arial"/>
              </a:rPr>
              <a:t>form of</a:t>
            </a:r>
            <a:r>
              <a:rPr sz="1800" spc="-95" dirty="0">
                <a:solidFill>
                  <a:srgbClr val="38751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8751C"/>
                </a:solidFill>
                <a:latin typeface="Arial"/>
                <a:cs typeface="Arial"/>
              </a:rPr>
              <a:t>regularization  </a:t>
            </a:r>
            <a:r>
              <a:rPr sz="1800" spc="-5" dirty="0">
                <a:solidFill>
                  <a:srgbClr val="38751C"/>
                </a:solidFill>
                <a:latin typeface="Arial"/>
                <a:cs typeface="Arial"/>
              </a:rPr>
              <a:t>in </a:t>
            </a:r>
            <a:r>
              <a:rPr sz="1800" dirty="0">
                <a:solidFill>
                  <a:srgbClr val="38751C"/>
                </a:solidFill>
                <a:latin typeface="Arial"/>
                <a:cs typeface="Arial"/>
              </a:rPr>
              <a:t>a </a:t>
            </a:r>
            <a:r>
              <a:rPr sz="1800" spc="-5" dirty="0">
                <a:solidFill>
                  <a:srgbClr val="38751C"/>
                </a:solidFill>
                <a:latin typeface="Arial"/>
                <a:cs typeface="Arial"/>
              </a:rPr>
              <a:t>funny way, and </a:t>
            </a:r>
            <a:r>
              <a:rPr sz="1800" dirty="0">
                <a:solidFill>
                  <a:srgbClr val="38751C"/>
                </a:solidFill>
                <a:latin typeface="Arial"/>
                <a:cs typeface="Arial"/>
              </a:rPr>
              <a:t>slightly  reduces </a:t>
            </a:r>
            <a:r>
              <a:rPr sz="1800" spc="-5" dirty="0">
                <a:solidFill>
                  <a:srgbClr val="38751C"/>
                </a:solidFill>
                <a:latin typeface="Arial"/>
                <a:cs typeface="Arial"/>
              </a:rPr>
              <a:t>the need for dropout,  </a:t>
            </a:r>
            <a:r>
              <a:rPr sz="1800" dirty="0">
                <a:solidFill>
                  <a:srgbClr val="38751C"/>
                </a:solidFill>
                <a:latin typeface="Arial"/>
                <a:cs typeface="Arial"/>
              </a:rPr>
              <a:t>maybe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7924" y="4717593"/>
            <a:ext cx="8875395" cy="283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65"/>
              </a:lnSpc>
              <a:tabLst>
                <a:tab pos="5253355" algn="l"/>
                <a:tab pos="7310755" algn="l"/>
              </a:tabLst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Fei-Fei Li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&amp; Justin Johnson &amp;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Serena Yeung	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Lecture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6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-	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April 19,</a:t>
            </a:r>
            <a:r>
              <a:rPr sz="3000" spc="-142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2018</a:t>
            </a:r>
            <a:endParaRPr sz="3000" baseline="-4166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80"/>
              </a:lnSpc>
            </a:pPr>
            <a:r>
              <a:rPr sz="3000" spc="-7" baseline="1388" dirty="0"/>
              <a:t>Lecture </a:t>
            </a:r>
            <a:r>
              <a:rPr sz="3000" baseline="1388" dirty="0"/>
              <a:t>6 -</a:t>
            </a:r>
            <a:r>
              <a:rPr sz="3000" spc="-277" baseline="1388" dirty="0"/>
              <a:t> </a:t>
            </a:r>
            <a:fld id="{81D60167-4931-47E6-BA6A-407CBD079E47}" type="slidenum">
              <a:rPr sz="2000" dirty="0"/>
              <a:t>59</a:t>
            </a:fld>
            <a:endParaRPr sz="2000"/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fld id="{A39E3998-9C58-447E-A8BD-32D106142107}" type="datetime1">
              <a:rPr lang="en-US" spc="-5" smtClean="0"/>
              <a:t>2/27/2020</a:t>
            </a:fld>
            <a:endParaRPr spc="-5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3049" y="79469"/>
            <a:ext cx="3708400" cy="889000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5"/>
              </a:spcBef>
            </a:pPr>
            <a:r>
              <a:rPr b="0" spc="-5" dirty="0">
                <a:latin typeface="Arial"/>
                <a:cs typeface="Arial"/>
              </a:rPr>
              <a:t>Where we are</a:t>
            </a:r>
            <a:r>
              <a:rPr b="0" spc="-30" dirty="0">
                <a:latin typeface="Arial"/>
                <a:cs typeface="Arial"/>
              </a:rPr>
              <a:t> </a:t>
            </a:r>
            <a:r>
              <a:rPr b="0" spc="-5" dirty="0">
                <a:latin typeface="Arial"/>
                <a:cs typeface="Arial"/>
              </a:rPr>
              <a:t>now...</a:t>
            </a:r>
          </a:p>
          <a:p>
            <a:pPr marL="280035">
              <a:lnSpc>
                <a:spcPct val="100000"/>
              </a:lnSpc>
              <a:spcBef>
                <a:spcPts val="300"/>
              </a:spcBef>
            </a:pPr>
            <a:r>
              <a:rPr sz="2800" spc="-5" dirty="0"/>
              <a:t>Convolutional</a:t>
            </a:r>
            <a:r>
              <a:rPr sz="2800" spc="-85" dirty="0"/>
              <a:t> </a:t>
            </a:r>
            <a:r>
              <a:rPr sz="2800" spc="-5" dirty="0"/>
              <a:t>Layer</a:t>
            </a:r>
            <a:endParaRPr sz="2800"/>
          </a:p>
        </p:txBody>
      </p:sp>
      <p:sp>
        <p:nvSpPr>
          <p:cNvPr id="3" name="object 3"/>
          <p:cNvSpPr/>
          <p:nvPr/>
        </p:nvSpPr>
        <p:spPr>
          <a:xfrm>
            <a:off x="1221872" y="1934073"/>
            <a:ext cx="213360" cy="2014855"/>
          </a:xfrm>
          <a:custGeom>
            <a:avLst/>
            <a:gdLst/>
            <a:ahLst/>
            <a:cxnLst/>
            <a:rect l="l" t="t" r="r" b="b"/>
            <a:pathLst>
              <a:path w="213359" h="2014854">
                <a:moveTo>
                  <a:pt x="0" y="0"/>
                </a:moveTo>
                <a:lnTo>
                  <a:pt x="213172" y="0"/>
                </a:lnTo>
                <a:lnTo>
                  <a:pt x="213172" y="2014668"/>
                </a:lnTo>
                <a:lnTo>
                  <a:pt x="0" y="2014668"/>
                </a:lnTo>
                <a:lnTo>
                  <a:pt x="0" y="0"/>
                </a:lnTo>
                <a:close/>
              </a:path>
            </a:pathLst>
          </a:custGeom>
          <a:solidFill>
            <a:srgbClr val="F4CCCC">
              <a:alpha val="519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35044" y="1190847"/>
            <a:ext cx="743585" cy="2758440"/>
          </a:xfrm>
          <a:custGeom>
            <a:avLst/>
            <a:gdLst/>
            <a:ahLst/>
            <a:cxnLst/>
            <a:rect l="l" t="t" r="r" b="b"/>
            <a:pathLst>
              <a:path w="743585" h="2758440">
                <a:moveTo>
                  <a:pt x="0" y="2757894"/>
                </a:moveTo>
                <a:lnTo>
                  <a:pt x="0" y="743226"/>
                </a:lnTo>
                <a:lnTo>
                  <a:pt x="743226" y="0"/>
                </a:lnTo>
                <a:lnTo>
                  <a:pt x="743226" y="2014670"/>
                </a:lnTo>
                <a:lnTo>
                  <a:pt x="0" y="2757894"/>
                </a:lnTo>
                <a:close/>
              </a:path>
            </a:pathLst>
          </a:custGeom>
          <a:solidFill>
            <a:srgbClr val="C3A3A3">
              <a:alpha val="519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21872" y="1190847"/>
            <a:ext cx="956944" cy="743585"/>
          </a:xfrm>
          <a:custGeom>
            <a:avLst/>
            <a:gdLst/>
            <a:ahLst/>
            <a:cxnLst/>
            <a:rect l="l" t="t" r="r" b="b"/>
            <a:pathLst>
              <a:path w="956944" h="743585">
                <a:moveTo>
                  <a:pt x="213172" y="743226"/>
                </a:moveTo>
                <a:lnTo>
                  <a:pt x="0" y="743226"/>
                </a:lnTo>
                <a:lnTo>
                  <a:pt x="743226" y="0"/>
                </a:lnTo>
                <a:lnTo>
                  <a:pt x="956398" y="0"/>
                </a:lnTo>
                <a:lnTo>
                  <a:pt x="213172" y="743226"/>
                </a:lnTo>
                <a:close/>
              </a:path>
            </a:pathLst>
          </a:custGeom>
          <a:solidFill>
            <a:srgbClr val="F6D6D6">
              <a:alpha val="519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21872" y="1190847"/>
            <a:ext cx="956944" cy="2758440"/>
          </a:xfrm>
          <a:custGeom>
            <a:avLst/>
            <a:gdLst/>
            <a:ahLst/>
            <a:cxnLst/>
            <a:rect l="l" t="t" r="r" b="b"/>
            <a:pathLst>
              <a:path w="956944" h="2758440">
                <a:moveTo>
                  <a:pt x="0" y="743226"/>
                </a:moveTo>
                <a:lnTo>
                  <a:pt x="743226" y="0"/>
                </a:lnTo>
                <a:lnTo>
                  <a:pt x="956398" y="0"/>
                </a:lnTo>
                <a:lnTo>
                  <a:pt x="956398" y="2014670"/>
                </a:lnTo>
                <a:lnTo>
                  <a:pt x="213172" y="2757894"/>
                </a:lnTo>
                <a:lnTo>
                  <a:pt x="0" y="2757894"/>
                </a:lnTo>
                <a:lnTo>
                  <a:pt x="0" y="743226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21872" y="1190847"/>
            <a:ext cx="956944" cy="743585"/>
          </a:xfrm>
          <a:custGeom>
            <a:avLst/>
            <a:gdLst/>
            <a:ahLst/>
            <a:cxnLst/>
            <a:rect l="l" t="t" r="r" b="b"/>
            <a:pathLst>
              <a:path w="956944" h="743585">
                <a:moveTo>
                  <a:pt x="0" y="743226"/>
                </a:moveTo>
                <a:lnTo>
                  <a:pt x="213172" y="743226"/>
                </a:lnTo>
                <a:lnTo>
                  <a:pt x="956398" y="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35044" y="1934073"/>
            <a:ext cx="0" cy="2014855"/>
          </a:xfrm>
          <a:custGeom>
            <a:avLst/>
            <a:gdLst/>
            <a:ahLst/>
            <a:cxnLst/>
            <a:rect l="l" t="t" r="r" b="b"/>
            <a:pathLst>
              <a:path h="2014854">
                <a:moveTo>
                  <a:pt x="0" y="0"/>
                </a:moveTo>
                <a:lnTo>
                  <a:pt x="0" y="2014668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03338" y="2055020"/>
            <a:ext cx="92710" cy="1894205"/>
          </a:xfrm>
          <a:custGeom>
            <a:avLst/>
            <a:gdLst/>
            <a:ahLst/>
            <a:cxnLst/>
            <a:rect l="l" t="t" r="r" b="b"/>
            <a:pathLst>
              <a:path w="92710" h="1894204">
                <a:moveTo>
                  <a:pt x="0" y="0"/>
                </a:moveTo>
                <a:lnTo>
                  <a:pt x="92224" y="0"/>
                </a:lnTo>
                <a:lnTo>
                  <a:pt x="92224" y="1893721"/>
                </a:lnTo>
                <a:lnTo>
                  <a:pt x="0" y="1893721"/>
                </a:lnTo>
                <a:lnTo>
                  <a:pt x="0" y="0"/>
                </a:lnTo>
                <a:close/>
              </a:path>
            </a:pathLst>
          </a:custGeom>
          <a:solidFill>
            <a:srgbClr val="C8DA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95563" y="1190847"/>
            <a:ext cx="864235" cy="2758440"/>
          </a:xfrm>
          <a:custGeom>
            <a:avLst/>
            <a:gdLst/>
            <a:ahLst/>
            <a:cxnLst/>
            <a:rect l="l" t="t" r="r" b="b"/>
            <a:pathLst>
              <a:path w="864234" h="2758440">
                <a:moveTo>
                  <a:pt x="0" y="2757894"/>
                </a:moveTo>
                <a:lnTo>
                  <a:pt x="0" y="864173"/>
                </a:lnTo>
                <a:lnTo>
                  <a:pt x="864173" y="0"/>
                </a:lnTo>
                <a:lnTo>
                  <a:pt x="864173" y="1893721"/>
                </a:lnTo>
                <a:lnTo>
                  <a:pt x="0" y="2757894"/>
                </a:lnTo>
                <a:close/>
              </a:path>
            </a:pathLst>
          </a:custGeom>
          <a:solidFill>
            <a:srgbClr val="A0AE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703338" y="1190847"/>
            <a:ext cx="956944" cy="864235"/>
          </a:xfrm>
          <a:custGeom>
            <a:avLst/>
            <a:gdLst/>
            <a:ahLst/>
            <a:cxnLst/>
            <a:rect l="l" t="t" r="r" b="b"/>
            <a:pathLst>
              <a:path w="956945" h="864235">
                <a:moveTo>
                  <a:pt x="92224" y="864173"/>
                </a:moveTo>
                <a:lnTo>
                  <a:pt x="0" y="864173"/>
                </a:lnTo>
                <a:lnTo>
                  <a:pt x="864173" y="0"/>
                </a:lnTo>
                <a:lnTo>
                  <a:pt x="956398" y="0"/>
                </a:lnTo>
                <a:lnTo>
                  <a:pt x="92224" y="864173"/>
                </a:lnTo>
                <a:close/>
              </a:path>
            </a:pathLst>
          </a:custGeom>
          <a:solidFill>
            <a:srgbClr val="D3E1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703338" y="1190847"/>
            <a:ext cx="956944" cy="2758440"/>
          </a:xfrm>
          <a:custGeom>
            <a:avLst/>
            <a:gdLst/>
            <a:ahLst/>
            <a:cxnLst/>
            <a:rect l="l" t="t" r="r" b="b"/>
            <a:pathLst>
              <a:path w="956945" h="2758440">
                <a:moveTo>
                  <a:pt x="0" y="864173"/>
                </a:moveTo>
                <a:lnTo>
                  <a:pt x="864173" y="0"/>
                </a:lnTo>
                <a:lnTo>
                  <a:pt x="956398" y="0"/>
                </a:lnTo>
                <a:lnTo>
                  <a:pt x="956398" y="1893721"/>
                </a:lnTo>
                <a:lnTo>
                  <a:pt x="92224" y="2757894"/>
                </a:lnTo>
                <a:lnTo>
                  <a:pt x="0" y="2757894"/>
                </a:lnTo>
                <a:lnTo>
                  <a:pt x="0" y="864173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703338" y="1190847"/>
            <a:ext cx="956944" cy="864235"/>
          </a:xfrm>
          <a:custGeom>
            <a:avLst/>
            <a:gdLst/>
            <a:ahLst/>
            <a:cxnLst/>
            <a:rect l="l" t="t" r="r" b="b"/>
            <a:pathLst>
              <a:path w="956945" h="864235">
                <a:moveTo>
                  <a:pt x="0" y="864173"/>
                </a:moveTo>
                <a:lnTo>
                  <a:pt x="92224" y="864173"/>
                </a:lnTo>
                <a:lnTo>
                  <a:pt x="956398" y="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795563" y="2055020"/>
            <a:ext cx="0" cy="1894205"/>
          </a:xfrm>
          <a:custGeom>
            <a:avLst/>
            <a:gdLst/>
            <a:ahLst/>
            <a:cxnLst/>
            <a:rect l="l" t="t" r="r" b="b"/>
            <a:pathLst>
              <a:path h="1894204">
                <a:moveTo>
                  <a:pt x="0" y="0"/>
                </a:moveTo>
                <a:lnTo>
                  <a:pt x="0" y="1893721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907517" y="3554719"/>
            <a:ext cx="280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32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271819" y="1481550"/>
            <a:ext cx="280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32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236910" y="3946358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828894" y="2573094"/>
            <a:ext cx="2308860" cy="0"/>
          </a:xfrm>
          <a:custGeom>
            <a:avLst/>
            <a:gdLst/>
            <a:ahLst/>
            <a:cxnLst/>
            <a:rect l="l" t="t" r="r" b="b"/>
            <a:pathLst>
              <a:path w="2308860">
                <a:moveTo>
                  <a:pt x="0" y="0"/>
                </a:moveTo>
                <a:lnTo>
                  <a:pt x="2308645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137539" y="2557369"/>
            <a:ext cx="43815" cy="31750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49"/>
                </a:moveTo>
                <a:lnTo>
                  <a:pt x="0" y="0"/>
                </a:lnTo>
                <a:lnTo>
                  <a:pt x="43224" y="15724"/>
                </a:lnTo>
                <a:lnTo>
                  <a:pt x="0" y="314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137539" y="2557369"/>
            <a:ext cx="43815" cy="31750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49"/>
                </a:moveTo>
                <a:lnTo>
                  <a:pt x="43224" y="15724"/>
                </a:lnTo>
                <a:lnTo>
                  <a:pt x="0" y="0"/>
                </a:lnTo>
                <a:lnTo>
                  <a:pt x="0" y="314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2924842" y="2622424"/>
            <a:ext cx="18669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Convolution</a:t>
            </a:r>
            <a:r>
              <a:rPr sz="1800" spc="-8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Layer</a:t>
            </a:r>
            <a:endParaRPr sz="18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5852713" y="2055020"/>
            <a:ext cx="92710" cy="1894205"/>
          </a:xfrm>
          <a:custGeom>
            <a:avLst/>
            <a:gdLst/>
            <a:ahLst/>
            <a:cxnLst/>
            <a:rect l="l" t="t" r="r" b="b"/>
            <a:pathLst>
              <a:path w="92710" h="1894204">
                <a:moveTo>
                  <a:pt x="0" y="0"/>
                </a:moveTo>
                <a:lnTo>
                  <a:pt x="92224" y="0"/>
                </a:lnTo>
                <a:lnTo>
                  <a:pt x="92224" y="1893721"/>
                </a:lnTo>
                <a:lnTo>
                  <a:pt x="0" y="1893721"/>
                </a:lnTo>
                <a:lnTo>
                  <a:pt x="0" y="0"/>
                </a:lnTo>
                <a:close/>
              </a:path>
            </a:pathLst>
          </a:custGeom>
          <a:solidFill>
            <a:srgbClr val="D8E9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944938" y="1190847"/>
            <a:ext cx="864235" cy="2758440"/>
          </a:xfrm>
          <a:custGeom>
            <a:avLst/>
            <a:gdLst/>
            <a:ahLst/>
            <a:cxnLst/>
            <a:rect l="l" t="t" r="r" b="b"/>
            <a:pathLst>
              <a:path w="864234" h="2758440">
                <a:moveTo>
                  <a:pt x="0" y="2757894"/>
                </a:moveTo>
                <a:lnTo>
                  <a:pt x="0" y="864173"/>
                </a:lnTo>
                <a:lnTo>
                  <a:pt x="864173" y="0"/>
                </a:lnTo>
                <a:lnTo>
                  <a:pt x="864173" y="1893721"/>
                </a:lnTo>
                <a:lnTo>
                  <a:pt x="0" y="2757894"/>
                </a:lnTo>
                <a:close/>
              </a:path>
            </a:pathLst>
          </a:custGeom>
          <a:solidFill>
            <a:srgbClr val="ACBA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852713" y="1190847"/>
            <a:ext cx="956944" cy="864235"/>
          </a:xfrm>
          <a:custGeom>
            <a:avLst/>
            <a:gdLst/>
            <a:ahLst/>
            <a:cxnLst/>
            <a:rect l="l" t="t" r="r" b="b"/>
            <a:pathLst>
              <a:path w="956945" h="864235">
                <a:moveTo>
                  <a:pt x="92224" y="864173"/>
                </a:moveTo>
                <a:lnTo>
                  <a:pt x="0" y="864173"/>
                </a:lnTo>
                <a:lnTo>
                  <a:pt x="864173" y="0"/>
                </a:lnTo>
                <a:lnTo>
                  <a:pt x="956398" y="0"/>
                </a:lnTo>
                <a:lnTo>
                  <a:pt x="92224" y="864173"/>
                </a:lnTo>
                <a:close/>
              </a:path>
            </a:pathLst>
          </a:custGeom>
          <a:solidFill>
            <a:srgbClr val="DFED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852713" y="1190847"/>
            <a:ext cx="956944" cy="2758440"/>
          </a:xfrm>
          <a:custGeom>
            <a:avLst/>
            <a:gdLst/>
            <a:ahLst/>
            <a:cxnLst/>
            <a:rect l="l" t="t" r="r" b="b"/>
            <a:pathLst>
              <a:path w="956945" h="2758440">
                <a:moveTo>
                  <a:pt x="0" y="864173"/>
                </a:moveTo>
                <a:lnTo>
                  <a:pt x="864173" y="0"/>
                </a:lnTo>
                <a:lnTo>
                  <a:pt x="956398" y="0"/>
                </a:lnTo>
                <a:lnTo>
                  <a:pt x="956398" y="1893721"/>
                </a:lnTo>
                <a:lnTo>
                  <a:pt x="92224" y="2757894"/>
                </a:lnTo>
                <a:lnTo>
                  <a:pt x="0" y="2757894"/>
                </a:lnTo>
                <a:lnTo>
                  <a:pt x="0" y="864173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852713" y="1190847"/>
            <a:ext cx="956944" cy="864235"/>
          </a:xfrm>
          <a:custGeom>
            <a:avLst/>
            <a:gdLst/>
            <a:ahLst/>
            <a:cxnLst/>
            <a:rect l="l" t="t" r="r" b="b"/>
            <a:pathLst>
              <a:path w="956945" h="864235">
                <a:moveTo>
                  <a:pt x="0" y="864173"/>
                </a:moveTo>
                <a:lnTo>
                  <a:pt x="92224" y="864173"/>
                </a:lnTo>
                <a:lnTo>
                  <a:pt x="956398" y="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944937" y="2055020"/>
            <a:ext cx="0" cy="1894205"/>
          </a:xfrm>
          <a:custGeom>
            <a:avLst/>
            <a:gdLst/>
            <a:ahLst/>
            <a:cxnLst/>
            <a:rect l="l" t="t" r="r" b="b"/>
            <a:pathLst>
              <a:path h="1894204">
                <a:moveTo>
                  <a:pt x="0" y="0"/>
                </a:moveTo>
                <a:lnTo>
                  <a:pt x="0" y="1893721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6038834" y="3968199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6</a:t>
            </a:r>
            <a:endParaRPr sz="18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094411" y="3531745"/>
            <a:ext cx="280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28</a:t>
            </a:r>
            <a:endParaRPr sz="18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586110" y="1951436"/>
            <a:ext cx="280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28</a:t>
            </a:r>
            <a:endParaRPr sz="18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731711" y="158855"/>
            <a:ext cx="4134485" cy="95758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85"/>
              </a:spcBef>
            </a:pPr>
            <a:r>
              <a:rPr sz="1800" spc="-5" dirty="0">
                <a:latin typeface="Arial"/>
                <a:cs typeface="Arial"/>
              </a:rPr>
              <a:t>For example, if we had </a:t>
            </a:r>
            <a:r>
              <a:rPr sz="1800" dirty="0">
                <a:latin typeface="Arial"/>
                <a:cs typeface="Arial"/>
              </a:rPr>
              <a:t>6 </a:t>
            </a:r>
            <a:r>
              <a:rPr sz="1800" spc="-5" dirty="0">
                <a:latin typeface="Arial"/>
                <a:cs typeface="Arial"/>
              </a:rPr>
              <a:t>5x5 filters, we’ll  get </a:t>
            </a:r>
            <a:r>
              <a:rPr sz="1800" dirty="0">
                <a:latin typeface="Arial"/>
                <a:cs typeface="Arial"/>
              </a:rPr>
              <a:t>6 separate </a:t>
            </a:r>
            <a:r>
              <a:rPr sz="1800" spc="-5" dirty="0">
                <a:latin typeface="Arial"/>
                <a:cs typeface="Arial"/>
              </a:rPr>
              <a:t>activation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maps:</a:t>
            </a:r>
            <a:endParaRPr sz="1800">
              <a:latin typeface="Arial"/>
              <a:cs typeface="Arial"/>
            </a:endParaRPr>
          </a:p>
          <a:p>
            <a:pPr marL="1184275">
              <a:lnSpc>
                <a:spcPct val="100000"/>
              </a:lnSpc>
              <a:spcBef>
                <a:spcPts val="840"/>
              </a:spcBef>
            </a:pPr>
            <a:r>
              <a:rPr sz="1800" b="1" spc="-5" dirty="0">
                <a:latin typeface="Arial"/>
                <a:cs typeface="Arial"/>
              </a:rPr>
              <a:t>activation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maps</a:t>
            </a:r>
            <a:endParaRPr sz="1800"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6005112" y="2055020"/>
            <a:ext cx="92710" cy="1894205"/>
          </a:xfrm>
          <a:custGeom>
            <a:avLst/>
            <a:gdLst/>
            <a:ahLst/>
            <a:cxnLst/>
            <a:rect l="l" t="t" r="r" b="b"/>
            <a:pathLst>
              <a:path w="92710" h="1894204">
                <a:moveTo>
                  <a:pt x="0" y="0"/>
                </a:moveTo>
                <a:lnTo>
                  <a:pt x="92224" y="0"/>
                </a:lnTo>
                <a:lnTo>
                  <a:pt x="92224" y="1893721"/>
                </a:lnTo>
                <a:lnTo>
                  <a:pt x="0" y="1893721"/>
                </a:lnTo>
                <a:lnTo>
                  <a:pt x="0" y="0"/>
                </a:lnTo>
                <a:close/>
              </a:path>
            </a:pathLst>
          </a:custGeom>
          <a:solidFill>
            <a:srgbClr val="F4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097337" y="1190847"/>
            <a:ext cx="864235" cy="2758440"/>
          </a:xfrm>
          <a:custGeom>
            <a:avLst/>
            <a:gdLst/>
            <a:ahLst/>
            <a:cxnLst/>
            <a:rect l="l" t="t" r="r" b="b"/>
            <a:pathLst>
              <a:path w="864234" h="2758440">
                <a:moveTo>
                  <a:pt x="0" y="2757894"/>
                </a:moveTo>
                <a:lnTo>
                  <a:pt x="0" y="864173"/>
                </a:lnTo>
                <a:lnTo>
                  <a:pt x="864173" y="0"/>
                </a:lnTo>
                <a:lnTo>
                  <a:pt x="864173" y="1893721"/>
                </a:lnTo>
                <a:lnTo>
                  <a:pt x="0" y="2757894"/>
                </a:lnTo>
                <a:close/>
              </a:path>
            </a:pathLst>
          </a:custGeom>
          <a:solidFill>
            <a:srgbClr val="C3A3A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005112" y="1190847"/>
            <a:ext cx="956944" cy="864235"/>
          </a:xfrm>
          <a:custGeom>
            <a:avLst/>
            <a:gdLst/>
            <a:ahLst/>
            <a:cxnLst/>
            <a:rect l="l" t="t" r="r" b="b"/>
            <a:pathLst>
              <a:path w="956945" h="864235">
                <a:moveTo>
                  <a:pt x="92224" y="864173"/>
                </a:moveTo>
                <a:lnTo>
                  <a:pt x="0" y="864173"/>
                </a:lnTo>
                <a:lnTo>
                  <a:pt x="864173" y="0"/>
                </a:lnTo>
                <a:lnTo>
                  <a:pt x="956398" y="0"/>
                </a:lnTo>
                <a:lnTo>
                  <a:pt x="92224" y="864173"/>
                </a:lnTo>
                <a:close/>
              </a:path>
            </a:pathLst>
          </a:custGeom>
          <a:solidFill>
            <a:srgbClr val="F6D6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005112" y="1190847"/>
            <a:ext cx="956944" cy="2758440"/>
          </a:xfrm>
          <a:custGeom>
            <a:avLst/>
            <a:gdLst/>
            <a:ahLst/>
            <a:cxnLst/>
            <a:rect l="l" t="t" r="r" b="b"/>
            <a:pathLst>
              <a:path w="956945" h="2758440">
                <a:moveTo>
                  <a:pt x="0" y="864173"/>
                </a:moveTo>
                <a:lnTo>
                  <a:pt x="864173" y="0"/>
                </a:lnTo>
                <a:lnTo>
                  <a:pt x="956398" y="0"/>
                </a:lnTo>
                <a:lnTo>
                  <a:pt x="956398" y="1893721"/>
                </a:lnTo>
                <a:lnTo>
                  <a:pt x="92224" y="2757894"/>
                </a:lnTo>
                <a:lnTo>
                  <a:pt x="0" y="2757894"/>
                </a:lnTo>
                <a:lnTo>
                  <a:pt x="0" y="864173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005112" y="1190847"/>
            <a:ext cx="956944" cy="864235"/>
          </a:xfrm>
          <a:custGeom>
            <a:avLst/>
            <a:gdLst/>
            <a:ahLst/>
            <a:cxnLst/>
            <a:rect l="l" t="t" r="r" b="b"/>
            <a:pathLst>
              <a:path w="956945" h="864235">
                <a:moveTo>
                  <a:pt x="0" y="864173"/>
                </a:moveTo>
                <a:lnTo>
                  <a:pt x="92224" y="864173"/>
                </a:lnTo>
                <a:lnTo>
                  <a:pt x="956398" y="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097337" y="2055020"/>
            <a:ext cx="0" cy="1894205"/>
          </a:xfrm>
          <a:custGeom>
            <a:avLst/>
            <a:gdLst/>
            <a:ahLst/>
            <a:cxnLst/>
            <a:rect l="l" t="t" r="r" b="b"/>
            <a:pathLst>
              <a:path h="1894204">
                <a:moveTo>
                  <a:pt x="0" y="0"/>
                </a:moveTo>
                <a:lnTo>
                  <a:pt x="0" y="1893721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157512" y="2055020"/>
            <a:ext cx="92710" cy="1894205"/>
          </a:xfrm>
          <a:custGeom>
            <a:avLst/>
            <a:gdLst/>
            <a:ahLst/>
            <a:cxnLst/>
            <a:rect l="l" t="t" r="r" b="b"/>
            <a:pathLst>
              <a:path w="92710" h="1894204">
                <a:moveTo>
                  <a:pt x="0" y="0"/>
                </a:moveTo>
                <a:lnTo>
                  <a:pt x="92224" y="0"/>
                </a:lnTo>
                <a:lnTo>
                  <a:pt x="92224" y="1893721"/>
                </a:lnTo>
                <a:lnTo>
                  <a:pt x="0" y="1893721"/>
                </a:lnTo>
                <a:lnTo>
                  <a:pt x="0" y="0"/>
                </a:lnTo>
                <a:close/>
              </a:path>
            </a:pathLst>
          </a:custGeom>
          <a:solidFill>
            <a:srgbClr val="FFF2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249737" y="1190847"/>
            <a:ext cx="864235" cy="2758440"/>
          </a:xfrm>
          <a:custGeom>
            <a:avLst/>
            <a:gdLst/>
            <a:ahLst/>
            <a:cxnLst/>
            <a:rect l="l" t="t" r="r" b="b"/>
            <a:pathLst>
              <a:path w="864234" h="2758440">
                <a:moveTo>
                  <a:pt x="0" y="2757894"/>
                </a:moveTo>
                <a:lnTo>
                  <a:pt x="0" y="864173"/>
                </a:lnTo>
                <a:lnTo>
                  <a:pt x="864173" y="0"/>
                </a:lnTo>
                <a:lnTo>
                  <a:pt x="864173" y="1893721"/>
                </a:lnTo>
                <a:lnTo>
                  <a:pt x="0" y="2757894"/>
                </a:lnTo>
                <a:close/>
              </a:path>
            </a:pathLst>
          </a:custGeom>
          <a:solidFill>
            <a:srgbClr val="CAC1A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157512" y="1190847"/>
            <a:ext cx="956944" cy="864235"/>
          </a:xfrm>
          <a:custGeom>
            <a:avLst/>
            <a:gdLst/>
            <a:ahLst/>
            <a:cxnLst/>
            <a:rect l="l" t="t" r="r" b="b"/>
            <a:pathLst>
              <a:path w="956945" h="864235">
                <a:moveTo>
                  <a:pt x="92224" y="864173"/>
                </a:moveTo>
                <a:lnTo>
                  <a:pt x="0" y="864173"/>
                </a:lnTo>
                <a:lnTo>
                  <a:pt x="864173" y="0"/>
                </a:lnTo>
                <a:lnTo>
                  <a:pt x="956398" y="0"/>
                </a:lnTo>
                <a:lnTo>
                  <a:pt x="92224" y="864173"/>
                </a:lnTo>
                <a:close/>
              </a:path>
            </a:pathLst>
          </a:custGeom>
          <a:solidFill>
            <a:srgbClr val="FFF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157512" y="1190847"/>
            <a:ext cx="956944" cy="2758440"/>
          </a:xfrm>
          <a:custGeom>
            <a:avLst/>
            <a:gdLst/>
            <a:ahLst/>
            <a:cxnLst/>
            <a:rect l="l" t="t" r="r" b="b"/>
            <a:pathLst>
              <a:path w="956945" h="2758440">
                <a:moveTo>
                  <a:pt x="0" y="864173"/>
                </a:moveTo>
                <a:lnTo>
                  <a:pt x="864173" y="0"/>
                </a:lnTo>
                <a:lnTo>
                  <a:pt x="956398" y="0"/>
                </a:lnTo>
                <a:lnTo>
                  <a:pt x="956398" y="1893721"/>
                </a:lnTo>
                <a:lnTo>
                  <a:pt x="92224" y="2757894"/>
                </a:lnTo>
                <a:lnTo>
                  <a:pt x="0" y="2757894"/>
                </a:lnTo>
                <a:lnTo>
                  <a:pt x="0" y="864173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157512" y="1190847"/>
            <a:ext cx="956944" cy="864235"/>
          </a:xfrm>
          <a:custGeom>
            <a:avLst/>
            <a:gdLst/>
            <a:ahLst/>
            <a:cxnLst/>
            <a:rect l="l" t="t" r="r" b="b"/>
            <a:pathLst>
              <a:path w="956945" h="864235">
                <a:moveTo>
                  <a:pt x="0" y="864173"/>
                </a:moveTo>
                <a:lnTo>
                  <a:pt x="92224" y="864173"/>
                </a:lnTo>
                <a:lnTo>
                  <a:pt x="956398" y="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249737" y="2055020"/>
            <a:ext cx="0" cy="1894205"/>
          </a:xfrm>
          <a:custGeom>
            <a:avLst/>
            <a:gdLst/>
            <a:ahLst/>
            <a:cxnLst/>
            <a:rect l="l" t="t" r="r" b="b"/>
            <a:pathLst>
              <a:path h="1894204">
                <a:moveTo>
                  <a:pt x="0" y="0"/>
                </a:moveTo>
                <a:lnTo>
                  <a:pt x="0" y="1893721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309912" y="2055020"/>
            <a:ext cx="92710" cy="1894205"/>
          </a:xfrm>
          <a:custGeom>
            <a:avLst/>
            <a:gdLst/>
            <a:ahLst/>
            <a:cxnLst/>
            <a:rect l="l" t="t" r="r" b="b"/>
            <a:pathLst>
              <a:path w="92710" h="1894204">
                <a:moveTo>
                  <a:pt x="0" y="0"/>
                </a:moveTo>
                <a:lnTo>
                  <a:pt x="92224" y="0"/>
                </a:lnTo>
                <a:lnTo>
                  <a:pt x="92224" y="1893721"/>
                </a:lnTo>
                <a:lnTo>
                  <a:pt x="0" y="1893721"/>
                </a:lnTo>
                <a:lnTo>
                  <a:pt x="0" y="0"/>
                </a:lnTo>
                <a:close/>
              </a:path>
            </a:pathLst>
          </a:custGeom>
          <a:solidFill>
            <a:srgbClr val="D8D1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402137" y="1190847"/>
            <a:ext cx="864235" cy="2758440"/>
          </a:xfrm>
          <a:custGeom>
            <a:avLst/>
            <a:gdLst/>
            <a:ahLst/>
            <a:cxnLst/>
            <a:rect l="l" t="t" r="r" b="b"/>
            <a:pathLst>
              <a:path w="864234" h="2758440">
                <a:moveTo>
                  <a:pt x="0" y="2757894"/>
                </a:moveTo>
                <a:lnTo>
                  <a:pt x="0" y="864173"/>
                </a:lnTo>
                <a:lnTo>
                  <a:pt x="864173" y="0"/>
                </a:lnTo>
                <a:lnTo>
                  <a:pt x="864173" y="1893721"/>
                </a:lnTo>
                <a:lnTo>
                  <a:pt x="0" y="2757894"/>
                </a:lnTo>
                <a:close/>
              </a:path>
            </a:pathLst>
          </a:custGeom>
          <a:solidFill>
            <a:srgbClr val="ACA7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309912" y="1190847"/>
            <a:ext cx="956944" cy="864235"/>
          </a:xfrm>
          <a:custGeom>
            <a:avLst/>
            <a:gdLst/>
            <a:ahLst/>
            <a:cxnLst/>
            <a:rect l="l" t="t" r="r" b="b"/>
            <a:pathLst>
              <a:path w="956945" h="864235">
                <a:moveTo>
                  <a:pt x="92224" y="864173"/>
                </a:moveTo>
                <a:lnTo>
                  <a:pt x="0" y="864173"/>
                </a:lnTo>
                <a:lnTo>
                  <a:pt x="864173" y="0"/>
                </a:lnTo>
                <a:lnTo>
                  <a:pt x="956398" y="0"/>
                </a:lnTo>
                <a:lnTo>
                  <a:pt x="92224" y="864173"/>
                </a:lnTo>
                <a:close/>
              </a:path>
            </a:pathLst>
          </a:custGeom>
          <a:solidFill>
            <a:srgbClr val="DFDB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6309912" y="1190847"/>
            <a:ext cx="956944" cy="2758440"/>
          </a:xfrm>
          <a:custGeom>
            <a:avLst/>
            <a:gdLst/>
            <a:ahLst/>
            <a:cxnLst/>
            <a:rect l="l" t="t" r="r" b="b"/>
            <a:pathLst>
              <a:path w="956945" h="2758440">
                <a:moveTo>
                  <a:pt x="0" y="864173"/>
                </a:moveTo>
                <a:lnTo>
                  <a:pt x="864173" y="0"/>
                </a:lnTo>
                <a:lnTo>
                  <a:pt x="956398" y="0"/>
                </a:lnTo>
                <a:lnTo>
                  <a:pt x="956398" y="1893721"/>
                </a:lnTo>
                <a:lnTo>
                  <a:pt x="92224" y="2757894"/>
                </a:lnTo>
                <a:lnTo>
                  <a:pt x="0" y="2757894"/>
                </a:lnTo>
                <a:lnTo>
                  <a:pt x="0" y="864173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6309912" y="1190847"/>
            <a:ext cx="956944" cy="864235"/>
          </a:xfrm>
          <a:custGeom>
            <a:avLst/>
            <a:gdLst/>
            <a:ahLst/>
            <a:cxnLst/>
            <a:rect l="l" t="t" r="r" b="b"/>
            <a:pathLst>
              <a:path w="956945" h="864235">
                <a:moveTo>
                  <a:pt x="0" y="864173"/>
                </a:moveTo>
                <a:lnTo>
                  <a:pt x="92224" y="864173"/>
                </a:lnTo>
                <a:lnTo>
                  <a:pt x="956398" y="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402137" y="2055020"/>
            <a:ext cx="0" cy="1894205"/>
          </a:xfrm>
          <a:custGeom>
            <a:avLst/>
            <a:gdLst/>
            <a:ahLst/>
            <a:cxnLst/>
            <a:rect l="l" t="t" r="r" b="b"/>
            <a:pathLst>
              <a:path h="1894204">
                <a:moveTo>
                  <a:pt x="0" y="0"/>
                </a:moveTo>
                <a:lnTo>
                  <a:pt x="0" y="1893721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462312" y="2055020"/>
            <a:ext cx="92710" cy="1894205"/>
          </a:xfrm>
          <a:custGeom>
            <a:avLst/>
            <a:gdLst/>
            <a:ahLst/>
            <a:cxnLst/>
            <a:rect l="l" t="t" r="r" b="b"/>
            <a:pathLst>
              <a:path w="92709" h="1894204">
                <a:moveTo>
                  <a:pt x="0" y="0"/>
                </a:moveTo>
                <a:lnTo>
                  <a:pt x="92224" y="0"/>
                </a:lnTo>
                <a:lnTo>
                  <a:pt x="92224" y="1893721"/>
                </a:lnTo>
                <a:lnTo>
                  <a:pt x="0" y="1893721"/>
                </a:lnTo>
                <a:lnTo>
                  <a:pt x="0" y="0"/>
                </a:lnTo>
                <a:close/>
              </a:path>
            </a:pathLst>
          </a:custGeom>
          <a:solidFill>
            <a:srgbClr val="FBE4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6554537" y="1190847"/>
            <a:ext cx="864235" cy="2758440"/>
          </a:xfrm>
          <a:custGeom>
            <a:avLst/>
            <a:gdLst/>
            <a:ahLst/>
            <a:cxnLst/>
            <a:rect l="l" t="t" r="r" b="b"/>
            <a:pathLst>
              <a:path w="864234" h="2758440">
                <a:moveTo>
                  <a:pt x="0" y="2757894"/>
                </a:moveTo>
                <a:lnTo>
                  <a:pt x="0" y="864173"/>
                </a:lnTo>
                <a:lnTo>
                  <a:pt x="864173" y="0"/>
                </a:lnTo>
                <a:lnTo>
                  <a:pt x="864173" y="1893721"/>
                </a:lnTo>
                <a:lnTo>
                  <a:pt x="0" y="2757894"/>
                </a:lnTo>
                <a:close/>
              </a:path>
            </a:pathLst>
          </a:custGeom>
          <a:solidFill>
            <a:srgbClr val="C8B6A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6462312" y="1190847"/>
            <a:ext cx="956944" cy="864235"/>
          </a:xfrm>
          <a:custGeom>
            <a:avLst/>
            <a:gdLst/>
            <a:ahLst/>
            <a:cxnLst/>
            <a:rect l="l" t="t" r="r" b="b"/>
            <a:pathLst>
              <a:path w="956945" h="864235">
                <a:moveTo>
                  <a:pt x="92224" y="864173"/>
                </a:moveTo>
                <a:lnTo>
                  <a:pt x="0" y="864173"/>
                </a:lnTo>
                <a:lnTo>
                  <a:pt x="864173" y="0"/>
                </a:lnTo>
                <a:lnTo>
                  <a:pt x="956398" y="0"/>
                </a:lnTo>
                <a:lnTo>
                  <a:pt x="92224" y="864173"/>
                </a:lnTo>
                <a:close/>
              </a:path>
            </a:pathLst>
          </a:custGeom>
          <a:solidFill>
            <a:srgbClr val="FBE9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6462312" y="1190847"/>
            <a:ext cx="956944" cy="2758440"/>
          </a:xfrm>
          <a:custGeom>
            <a:avLst/>
            <a:gdLst/>
            <a:ahLst/>
            <a:cxnLst/>
            <a:rect l="l" t="t" r="r" b="b"/>
            <a:pathLst>
              <a:path w="956945" h="2758440">
                <a:moveTo>
                  <a:pt x="0" y="864173"/>
                </a:moveTo>
                <a:lnTo>
                  <a:pt x="864173" y="0"/>
                </a:lnTo>
                <a:lnTo>
                  <a:pt x="956398" y="0"/>
                </a:lnTo>
                <a:lnTo>
                  <a:pt x="956398" y="1893721"/>
                </a:lnTo>
                <a:lnTo>
                  <a:pt x="92224" y="2757894"/>
                </a:lnTo>
                <a:lnTo>
                  <a:pt x="0" y="2757894"/>
                </a:lnTo>
                <a:lnTo>
                  <a:pt x="0" y="864173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6462312" y="1190847"/>
            <a:ext cx="956944" cy="864235"/>
          </a:xfrm>
          <a:custGeom>
            <a:avLst/>
            <a:gdLst/>
            <a:ahLst/>
            <a:cxnLst/>
            <a:rect l="l" t="t" r="r" b="b"/>
            <a:pathLst>
              <a:path w="956945" h="864235">
                <a:moveTo>
                  <a:pt x="0" y="864173"/>
                </a:moveTo>
                <a:lnTo>
                  <a:pt x="92224" y="864173"/>
                </a:lnTo>
                <a:lnTo>
                  <a:pt x="956398" y="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6554537" y="2055020"/>
            <a:ext cx="0" cy="1894205"/>
          </a:xfrm>
          <a:custGeom>
            <a:avLst/>
            <a:gdLst/>
            <a:ahLst/>
            <a:cxnLst/>
            <a:rect l="l" t="t" r="r" b="b"/>
            <a:pathLst>
              <a:path h="1894204">
                <a:moveTo>
                  <a:pt x="0" y="0"/>
                </a:moveTo>
                <a:lnTo>
                  <a:pt x="0" y="1893721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/>
          <p:nvPr/>
        </p:nvSpPr>
        <p:spPr>
          <a:xfrm>
            <a:off x="892673" y="4249817"/>
            <a:ext cx="639953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We </a:t>
            </a:r>
            <a:r>
              <a:rPr sz="2000" dirty="0">
                <a:latin typeface="Arial"/>
                <a:cs typeface="Arial"/>
              </a:rPr>
              <a:t>stack </a:t>
            </a:r>
            <a:r>
              <a:rPr sz="2000" spc="-5" dirty="0">
                <a:latin typeface="Arial"/>
                <a:cs typeface="Arial"/>
              </a:rPr>
              <a:t>these up to get </a:t>
            </a:r>
            <a:r>
              <a:rPr sz="2000" dirty="0">
                <a:latin typeface="Arial"/>
                <a:cs typeface="Arial"/>
              </a:rPr>
              <a:t>a “new </a:t>
            </a:r>
            <a:r>
              <a:rPr sz="2000" spc="-5" dirty="0">
                <a:latin typeface="Arial"/>
                <a:cs typeface="Arial"/>
              </a:rPr>
              <a:t>image” of </a:t>
            </a:r>
            <a:r>
              <a:rPr sz="2000" dirty="0">
                <a:latin typeface="Arial"/>
                <a:cs typeface="Arial"/>
              </a:rPr>
              <a:t>size</a:t>
            </a:r>
            <a:r>
              <a:rPr sz="2000" spc="-9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28x28x6!</a:t>
            </a:r>
            <a:endParaRPr sz="2000">
              <a:latin typeface="Arial"/>
              <a:cs typeface="Arial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5399118" y="4704893"/>
            <a:ext cx="1238885" cy="309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Lecture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6</a:t>
            </a:r>
            <a:r>
              <a:rPr sz="2000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endParaRPr sz="2000">
              <a:latin typeface="Arial"/>
              <a:cs typeface="Arial"/>
            </a:endParaRPr>
          </a:p>
        </p:txBody>
      </p:sp>
      <p:sp>
        <p:nvSpPr>
          <p:cNvPr id="59" name="object 5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fld id="{FD8658C6-0C85-4C02-A2F4-D273B5DCAA7F}" type="datetime1">
              <a:rPr lang="en-US" spc="-5" smtClean="0"/>
              <a:t>2/27/2020</a:t>
            </a:fld>
            <a:endParaRPr spc="-5" dirty="0"/>
          </a:p>
        </p:txBody>
      </p:sp>
      <p:sp>
        <p:nvSpPr>
          <p:cNvPr id="60" name="object 60"/>
          <p:cNvSpPr txBox="1"/>
          <p:nvPr/>
        </p:nvSpPr>
        <p:spPr>
          <a:xfrm>
            <a:off x="6812343" y="4713440"/>
            <a:ext cx="167005" cy="309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7</a:t>
            </a:r>
            <a:endParaRPr sz="2000">
              <a:latin typeface="Arial"/>
              <a:cs typeface="Arial"/>
            </a:endParaRPr>
          </a:p>
        </p:txBody>
      </p:sp>
      <p:sp>
        <p:nvSpPr>
          <p:cNvPr id="61" name="Slide Number Placeholder 60">
            <a:extLst>
              <a:ext uri="{FF2B5EF4-FFF2-40B4-BE49-F238E27FC236}">
                <a16:creationId xmlns="" xmlns:a16="http://schemas.microsoft.com/office/drawing/2014/main" id="{C9D1093C-79DE-41DD-8EC7-761DAD670C8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ts val="2380"/>
              </a:lnSpc>
            </a:pPr>
            <a:r>
              <a:rPr lang="en-US" sz="3000" spc="-7" baseline="1388"/>
              <a:t>Lecture </a:t>
            </a:r>
            <a:r>
              <a:rPr lang="en-US" sz="3000" baseline="1388"/>
              <a:t>6 -</a:t>
            </a:r>
            <a:r>
              <a:rPr lang="en-US" sz="3000" spc="-277" baseline="1388"/>
              <a:t> </a:t>
            </a:r>
            <a:fld id="{81D60167-4931-47E6-BA6A-407CBD079E47}" type="slidenum">
              <a:rPr sz="2000" smtClean="0"/>
              <a:t>6</a:t>
            </a:fld>
            <a:endParaRPr sz="200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4274" y="135509"/>
            <a:ext cx="343027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0" spc="-10" dirty="0">
                <a:latin typeface="Arial"/>
                <a:cs typeface="Arial"/>
              </a:rPr>
              <a:t>Batch</a:t>
            </a:r>
            <a:r>
              <a:rPr sz="3000" b="0" spc="-85" dirty="0">
                <a:latin typeface="Arial"/>
                <a:cs typeface="Arial"/>
              </a:rPr>
              <a:t> </a:t>
            </a:r>
            <a:r>
              <a:rPr sz="3000" b="0" spc="-5" dirty="0">
                <a:latin typeface="Arial"/>
                <a:cs typeface="Arial"/>
              </a:rPr>
              <a:t>Normalization</a:t>
            </a:r>
            <a:endParaRPr sz="3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38840" y="141605"/>
            <a:ext cx="26244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[Ioffe and Szegedy,</a:t>
            </a:r>
            <a:r>
              <a:rPr sz="1800" spc="-9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2015]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81249" y="742523"/>
            <a:ext cx="4966291" cy="356951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239193" y="828904"/>
            <a:ext cx="3794760" cy="278574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30480">
              <a:lnSpc>
                <a:spcPct val="100699"/>
              </a:lnSpc>
              <a:spcBef>
                <a:spcPts val="85"/>
              </a:spcBef>
            </a:pPr>
            <a:r>
              <a:rPr sz="1800" b="1" spc="-5" dirty="0">
                <a:latin typeface="Arial"/>
                <a:cs typeface="Arial"/>
              </a:rPr>
              <a:t>Note: at </a:t>
            </a:r>
            <a:r>
              <a:rPr sz="1800" b="1" dirty="0">
                <a:latin typeface="Arial"/>
                <a:cs typeface="Arial"/>
              </a:rPr>
              <a:t>test time </a:t>
            </a:r>
            <a:r>
              <a:rPr sz="1800" b="1" spc="-5" dirty="0">
                <a:latin typeface="Arial"/>
                <a:cs typeface="Arial"/>
              </a:rPr>
              <a:t>BatchNorm</a:t>
            </a:r>
            <a:r>
              <a:rPr sz="1800" b="1" spc="-10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layer  </a:t>
            </a:r>
            <a:r>
              <a:rPr sz="1800" b="1" dirty="0">
                <a:latin typeface="Arial"/>
                <a:cs typeface="Arial"/>
              </a:rPr>
              <a:t>functions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differently: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 marR="43180">
              <a:lnSpc>
                <a:spcPct val="100699"/>
              </a:lnSpc>
            </a:pPr>
            <a:r>
              <a:rPr sz="1800" spc="-5" dirty="0">
                <a:latin typeface="Arial"/>
                <a:cs typeface="Arial"/>
              </a:rPr>
              <a:t>The </a:t>
            </a:r>
            <a:r>
              <a:rPr sz="1800" dirty="0">
                <a:latin typeface="Arial"/>
                <a:cs typeface="Arial"/>
              </a:rPr>
              <a:t>mean/std </a:t>
            </a:r>
            <a:r>
              <a:rPr sz="1800" spc="-5" dirty="0">
                <a:latin typeface="Arial"/>
                <a:cs typeface="Arial"/>
              </a:rPr>
              <a:t>are not </a:t>
            </a:r>
            <a:r>
              <a:rPr sz="1800" dirty="0">
                <a:latin typeface="Arial"/>
                <a:cs typeface="Arial"/>
              </a:rPr>
              <a:t>computed  </a:t>
            </a:r>
            <a:r>
              <a:rPr sz="1800" spc="-5" dirty="0">
                <a:latin typeface="Arial"/>
                <a:cs typeface="Arial"/>
              </a:rPr>
              <a:t>based on the batch. Instead, </a:t>
            </a:r>
            <a:r>
              <a:rPr sz="1800" dirty="0">
                <a:latin typeface="Arial"/>
                <a:cs typeface="Arial"/>
              </a:rPr>
              <a:t>a single  </a:t>
            </a:r>
            <a:r>
              <a:rPr sz="1800" spc="-5" dirty="0">
                <a:latin typeface="Arial"/>
                <a:cs typeface="Arial"/>
              </a:rPr>
              <a:t>fixed empirical </a:t>
            </a:r>
            <a:r>
              <a:rPr sz="1800" dirty="0">
                <a:latin typeface="Arial"/>
                <a:cs typeface="Arial"/>
              </a:rPr>
              <a:t>mean </a:t>
            </a:r>
            <a:r>
              <a:rPr sz="1800" spc="-5" dirty="0">
                <a:latin typeface="Arial"/>
                <a:cs typeface="Arial"/>
              </a:rPr>
              <a:t>of activations  during training is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used.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 marR="5080">
              <a:lnSpc>
                <a:spcPct val="100699"/>
              </a:lnSpc>
            </a:pPr>
            <a:r>
              <a:rPr sz="1800" dirty="0">
                <a:latin typeface="Arial"/>
                <a:cs typeface="Arial"/>
              </a:rPr>
              <a:t>(e.g. can </a:t>
            </a:r>
            <a:r>
              <a:rPr sz="1800" spc="-5" dirty="0">
                <a:latin typeface="Arial"/>
                <a:cs typeface="Arial"/>
              </a:rPr>
              <a:t>be estimated during training  with </a:t>
            </a:r>
            <a:r>
              <a:rPr sz="1800" dirty="0">
                <a:latin typeface="Arial"/>
                <a:cs typeface="Arial"/>
              </a:rPr>
              <a:t>running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averages)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7924" y="4717593"/>
            <a:ext cx="8875395" cy="283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65"/>
              </a:lnSpc>
              <a:tabLst>
                <a:tab pos="5253355" algn="l"/>
                <a:tab pos="7310755" algn="l"/>
              </a:tabLst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Fei-Fei Li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&amp; Justin Johnson &amp;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Serena Yeung	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Lecture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6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-	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April 19,</a:t>
            </a:r>
            <a:r>
              <a:rPr sz="3000" spc="-142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2018</a:t>
            </a:r>
            <a:endParaRPr sz="3000" baseline="-4166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80"/>
              </a:lnSpc>
            </a:pPr>
            <a:r>
              <a:rPr sz="3000" spc="-7" baseline="1388" dirty="0"/>
              <a:t>Lecture </a:t>
            </a:r>
            <a:r>
              <a:rPr sz="3000" baseline="1388" dirty="0"/>
              <a:t>6 -</a:t>
            </a:r>
            <a:r>
              <a:rPr sz="3000" spc="-277" baseline="1388" dirty="0"/>
              <a:t> </a:t>
            </a:r>
            <a:fld id="{81D60167-4931-47E6-BA6A-407CBD079E47}" type="slidenum">
              <a:rPr sz="2000" dirty="0"/>
              <a:t>60</a:t>
            </a:fld>
            <a:endParaRPr sz="2000"/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fld id="{25A31E48-0DB1-4A7D-A5FF-18DB321AA9FC}" type="datetime1">
              <a:rPr lang="en-US" spc="-5" smtClean="0"/>
              <a:t>2/27/2020</a:t>
            </a:fld>
            <a:endParaRPr spc="-5" dirty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3698" y="1740051"/>
            <a:ext cx="743267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0" spc="-10" dirty="0">
                <a:latin typeface="Arial"/>
                <a:cs typeface="Arial"/>
              </a:rPr>
              <a:t>Babysitting the </a:t>
            </a:r>
            <a:r>
              <a:rPr sz="4000" b="0" spc="-5" dirty="0">
                <a:latin typeface="Arial"/>
                <a:cs typeface="Arial"/>
              </a:rPr>
              <a:t>Learning</a:t>
            </a:r>
            <a:r>
              <a:rPr sz="4000" b="0" spc="-85" dirty="0">
                <a:latin typeface="Arial"/>
                <a:cs typeface="Arial"/>
              </a:rPr>
              <a:t> </a:t>
            </a:r>
            <a:r>
              <a:rPr sz="4000" b="0" spc="-5" dirty="0">
                <a:latin typeface="Arial"/>
                <a:cs typeface="Arial"/>
              </a:rPr>
              <a:t>Process</a:t>
            </a:r>
            <a:endParaRPr sz="4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7924" y="4717593"/>
            <a:ext cx="8875395" cy="283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65"/>
              </a:lnSpc>
              <a:tabLst>
                <a:tab pos="5253355" algn="l"/>
                <a:tab pos="7310755" algn="l"/>
              </a:tabLst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Fei-Fei Li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&amp; Justin Johnson &amp;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Serena Yeung	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Lecture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6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-	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April 19,</a:t>
            </a:r>
            <a:r>
              <a:rPr sz="3000" spc="-142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2018</a:t>
            </a:r>
            <a:endParaRPr sz="3000" baseline="-4166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80"/>
              </a:lnSpc>
            </a:pPr>
            <a:r>
              <a:rPr sz="3000" spc="-7" baseline="1388" dirty="0"/>
              <a:t>Lecture </a:t>
            </a:r>
            <a:r>
              <a:rPr sz="3000" baseline="1388" dirty="0"/>
              <a:t>6 -</a:t>
            </a:r>
            <a:r>
              <a:rPr sz="3000" spc="-277" baseline="1388" dirty="0"/>
              <a:t> </a:t>
            </a:r>
            <a:fld id="{81D60167-4931-47E6-BA6A-407CBD079E47}" type="slidenum">
              <a:rPr sz="2000" dirty="0"/>
              <a:t>61</a:t>
            </a:fld>
            <a:endParaRPr sz="2000"/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fld id="{ABD3E7B9-AB70-45AF-801B-B3394FCC0A77}" type="datetime1">
              <a:rPr lang="en-US" spc="-5" smtClean="0"/>
              <a:t>2/27/2020</a:t>
            </a:fld>
            <a:endParaRPr spc="-5" dirty="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1274" y="201259"/>
            <a:ext cx="473456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0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Step </a:t>
            </a:r>
            <a:r>
              <a:rPr sz="3000" b="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1: </a:t>
            </a:r>
            <a:r>
              <a:rPr sz="3000" b="0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Preprocess </a:t>
            </a:r>
            <a:r>
              <a:rPr sz="3000" b="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the</a:t>
            </a:r>
            <a:r>
              <a:rPr sz="3000" b="0" u="heavy" spc="-8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3000" b="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data</a:t>
            </a:r>
            <a:endParaRPr sz="3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90698" y="832273"/>
            <a:ext cx="7445236" cy="25735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007892" y="3462018"/>
            <a:ext cx="2739045" cy="3067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006112" y="3481592"/>
            <a:ext cx="2495310" cy="26757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79824" y="3985801"/>
            <a:ext cx="3261360" cy="57594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85"/>
              </a:spcBef>
            </a:pPr>
            <a:r>
              <a:rPr sz="1800" dirty="0">
                <a:latin typeface="Arial"/>
                <a:cs typeface="Arial"/>
              </a:rPr>
              <a:t>(Assume X </a:t>
            </a:r>
            <a:r>
              <a:rPr sz="1800" spc="-5" dirty="0">
                <a:latin typeface="Arial"/>
                <a:cs typeface="Arial"/>
              </a:rPr>
              <a:t>[NxD] is data</a:t>
            </a:r>
            <a:r>
              <a:rPr sz="1800" spc="-10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matrix,  </a:t>
            </a:r>
            <a:r>
              <a:rPr sz="1800" spc="-5" dirty="0">
                <a:latin typeface="Arial"/>
                <a:cs typeface="Arial"/>
              </a:rPr>
              <a:t>each example in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row)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7924" y="4717593"/>
            <a:ext cx="8875395" cy="283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65"/>
              </a:lnSpc>
              <a:tabLst>
                <a:tab pos="5253355" algn="l"/>
                <a:tab pos="7310755" algn="l"/>
              </a:tabLst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Fei-Fei Li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&amp; Justin Johnson &amp;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Serena Yeung	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Lecture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6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-	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April 19,</a:t>
            </a:r>
            <a:r>
              <a:rPr sz="3000" spc="-142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2018</a:t>
            </a:r>
            <a:endParaRPr sz="3000" baseline="-4166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80"/>
              </a:lnSpc>
            </a:pPr>
            <a:r>
              <a:rPr sz="3000" spc="-7" baseline="1388" dirty="0"/>
              <a:t>Lecture </a:t>
            </a:r>
            <a:r>
              <a:rPr sz="3000" baseline="1388" dirty="0"/>
              <a:t>6 -</a:t>
            </a:r>
            <a:r>
              <a:rPr sz="3000" spc="-277" baseline="1388" dirty="0"/>
              <a:t> </a:t>
            </a:r>
            <a:fld id="{81D60167-4931-47E6-BA6A-407CBD079E47}" type="slidenum">
              <a:rPr sz="2000" dirty="0"/>
              <a:t>62</a:t>
            </a:fld>
            <a:endParaRPr sz="2000"/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fld id="{EF38FC0F-7692-4B72-85DB-99EFDE17586F}" type="datetime1">
              <a:rPr lang="en-US" spc="-5" smtClean="0"/>
              <a:t>2/27/2020</a:t>
            </a:fld>
            <a:endParaRPr spc="-5" dirty="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3024" y="115809"/>
            <a:ext cx="830072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10" dirty="0"/>
              <a:t>Step </a:t>
            </a:r>
            <a:r>
              <a:rPr sz="3000" spc="-5" dirty="0"/>
              <a:t>2: Choose </a:t>
            </a:r>
            <a:r>
              <a:rPr sz="3000" dirty="0"/>
              <a:t>the</a:t>
            </a:r>
            <a:r>
              <a:rPr sz="3000" spc="-20" dirty="0"/>
              <a:t> </a:t>
            </a:r>
            <a:r>
              <a:rPr sz="3000" spc="-5" dirty="0"/>
              <a:t>architecture:</a:t>
            </a:r>
            <a:endParaRPr sz="3000"/>
          </a:p>
          <a:p>
            <a:pPr marL="12700">
              <a:lnSpc>
                <a:spcPct val="100000"/>
              </a:lnSpc>
            </a:pPr>
            <a:r>
              <a:rPr sz="3000" b="0" dirty="0">
                <a:latin typeface="Arial"/>
                <a:cs typeface="Arial"/>
              </a:rPr>
              <a:t>say </a:t>
            </a:r>
            <a:r>
              <a:rPr sz="3000" b="0" spc="-5" dirty="0">
                <a:latin typeface="Arial"/>
                <a:cs typeface="Arial"/>
              </a:rPr>
              <a:t>we </a:t>
            </a:r>
            <a:r>
              <a:rPr sz="3000" b="0" dirty="0">
                <a:latin typeface="Arial"/>
                <a:cs typeface="Arial"/>
              </a:rPr>
              <a:t>start </a:t>
            </a:r>
            <a:r>
              <a:rPr sz="3000" b="0" spc="-5" dirty="0">
                <a:latin typeface="Arial"/>
                <a:cs typeface="Arial"/>
              </a:rPr>
              <a:t>with one hidden layer of 50</a:t>
            </a:r>
            <a:r>
              <a:rPr sz="3000" b="0" spc="-80" dirty="0">
                <a:latin typeface="Arial"/>
                <a:cs typeface="Arial"/>
              </a:rPr>
              <a:t> </a:t>
            </a:r>
            <a:r>
              <a:rPr sz="3000" b="0" spc="-5" dirty="0">
                <a:latin typeface="Arial"/>
                <a:cs typeface="Arial"/>
              </a:rPr>
              <a:t>neurons:</a:t>
            </a:r>
            <a:endParaRPr sz="3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861017" y="1816271"/>
            <a:ext cx="643890" cy="2000885"/>
          </a:xfrm>
          <a:custGeom>
            <a:avLst/>
            <a:gdLst/>
            <a:ahLst/>
            <a:cxnLst/>
            <a:rect l="l" t="t" r="r" b="b"/>
            <a:pathLst>
              <a:path w="643889" h="2000885">
                <a:moveTo>
                  <a:pt x="0" y="0"/>
                </a:moveTo>
                <a:lnTo>
                  <a:pt x="643798" y="0"/>
                </a:lnTo>
                <a:lnTo>
                  <a:pt x="643798" y="2000696"/>
                </a:lnTo>
                <a:lnTo>
                  <a:pt x="0" y="2000696"/>
                </a:lnTo>
                <a:lnTo>
                  <a:pt x="0" y="0"/>
                </a:lnTo>
                <a:close/>
              </a:path>
            </a:pathLst>
          </a:custGeom>
          <a:solidFill>
            <a:srgbClr val="C8DA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553594" y="2077753"/>
            <a:ext cx="643890" cy="1548130"/>
          </a:xfrm>
          <a:custGeom>
            <a:avLst/>
            <a:gdLst/>
            <a:ahLst/>
            <a:cxnLst/>
            <a:rect l="l" t="t" r="r" b="b"/>
            <a:pathLst>
              <a:path w="643889" h="1548129">
                <a:moveTo>
                  <a:pt x="0" y="0"/>
                </a:moveTo>
                <a:lnTo>
                  <a:pt x="643798" y="0"/>
                </a:lnTo>
                <a:lnTo>
                  <a:pt x="643798" y="1547989"/>
                </a:lnTo>
                <a:lnTo>
                  <a:pt x="0" y="1547989"/>
                </a:lnTo>
                <a:lnTo>
                  <a:pt x="0" y="0"/>
                </a:lnTo>
                <a:close/>
              </a:path>
            </a:pathLst>
          </a:custGeom>
          <a:solidFill>
            <a:srgbClr val="F4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666669" y="2208195"/>
            <a:ext cx="391795" cy="391795"/>
          </a:xfrm>
          <a:custGeom>
            <a:avLst/>
            <a:gdLst/>
            <a:ahLst/>
            <a:cxnLst/>
            <a:rect l="l" t="t" r="r" b="b"/>
            <a:pathLst>
              <a:path w="391794" h="391794">
                <a:moveTo>
                  <a:pt x="195749" y="391499"/>
                </a:moveTo>
                <a:lnTo>
                  <a:pt x="150861" y="386328"/>
                </a:lnTo>
                <a:lnTo>
                  <a:pt x="109657" y="371601"/>
                </a:lnTo>
                <a:lnTo>
                  <a:pt x="73311" y="348492"/>
                </a:lnTo>
                <a:lnTo>
                  <a:pt x="42999" y="318176"/>
                </a:lnTo>
                <a:lnTo>
                  <a:pt x="19893" y="281831"/>
                </a:lnTo>
                <a:lnTo>
                  <a:pt x="5169" y="240630"/>
                </a:lnTo>
                <a:lnTo>
                  <a:pt x="0" y="195749"/>
                </a:lnTo>
                <a:lnTo>
                  <a:pt x="5169" y="150865"/>
                </a:lnTo>
                <a:lnTo>
                  <a:pt x="19893" y="109663"/>
                </a:lnTo>
                <a:lnTo>
                  <a:pt x="42999" y="73318"/>
                </a:lnTo>
                <a:lnTo>
                  <a:pt x="73311" y="43003"/>
                </a:lnTo>
                <a:lnTo>
                  <a:pt x="109657" y="19896"/>
                </a:lnTo>
                <a:lnTo>
                  <a:pt x="150861" y="5169"/>
                </a:lnTo>
                <a:lnTo>
                  <a:pt x="195749" y="0"/>
                </a:lnTo>
                <a:lnTo>
                  <a:pt x="234108" y="3795"/>
                </a:lnTo>
                <a:lnTo>
                  <a:pt x="270649" y="14899"/>
                </a:lnTo>
                <a:lnTo>
                  <a:pt x="304340" y="32887"/>
                </a:lnTo>
                <a:lnTo>
                  <a:pt x="334149" y="57332"/>
                </a:lnTo>
                <a:lnTo>
                  <a:pt x="358603" y="87146"/>
                </a:lnTo>
                <a:lnTo>
                  <a:pt x="376596" y="120838"/>
                </a:lnTo>
                <a:lnTo>
                  <a:pt x="387702" y="157381"/>
                </a:lnTo>
                <a:lnTo>
                  <a:pt x="391499" y="195749"/>
                </a:lnTo>
                <a:lnTo>
                  <a:pt x="386328" y="240630"/>
                </a:lnTo>
                <a:lnTo>
                  <a:pt x="371601" y="281831"/>
                </a:lnTo>
                <a:lnTo>
                  <a:pt x="348492" y="318176"/>
                </a:lnTo>
                <a:lnTo>
                  <a:pt x="318176" y="348492"/>
                </a:lnTo>
                <a:lnTo>
                  <a:pt x="281831" y="371601"/>
                </a:lnTo>
                <a:lnTo>
                  <a:pt x="240630" y="386328"/>
                </a:lnTo>
                <a:lnTo>
                  <a:pt x="195749" y="3914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666669" y="2208195"/>
            <a:ext cx="391795" cy="391795"/>
          </a:xfrm>
          <a:custGeom>
            <a:avLst/>
            <a:gdLst/>
            <a:ahLst/>
            <a:cxnLst/>
            <a:rect l="l" t="t" r="r" b="b"/>
            <a:pathLst>
              <a:path w="391794" h="391794">
                <a:moveTo>
                  <a:pt x="0" y="195749"/>
                </a:moveTo>
                <a:lnTo>
                  <a:pt x="5169" y="150865"/>
                </a:lnTo>
                <a:lnTo>
                  <a:pt x="19893" y="109663"/>
                </a:lnTo>
                <a:lnTo>
                  <a:pt x="42999" y="73318"/>
                </a:lnTo>
                <a:lnTo>
                  <a:pt x="73311" y="43003"/>
                </a:lnTo>
                <a:lnTo>
                  <a:pt x="109657" y="19896"/>
                </a:lnTo>
                <a:lnTo>
                  <a:pt x="150861" y="5169"/>
                </a:lnTo>
                <a:lnTo>
                  <a:pt x="195749" y="0"/>
                </a:lnTo>
                <a:lnTo>
                  <a:pt x="234108" y="3795"/>
                </a:lnTo>
                <a:lnTo>
                  <a:pt x="270649" y="14899"/>
                </a:lnTo>
                <a:lnTo>
                  <a:pt x="304340" y="32887"/>
                </a:lnTo>
                <a:lnTo>
                  <a:pt x="334149" y="57332"/>
                </a:lnTo>
                <a:lnTo>
                  <a:pt x="358603" y="87146"/>
                </a:lnTo>
                <a:lnTo>
                  <a:pt x="376596" y="120838"/>
                </a:lnTo>
                <a:lnTo>
                  <a:pt x="387702" y="157381"/>
                </a:lnTo>
                <a:lnTo>
                  <a:pt x="391499" y="195749"/>
                </a:lnTo>
                <a:lnTo>
                  <a:pt x="386328" y="240630"/>
                </a:lnTo>
                <a:lnTo>
                  <a:pt x="371601" y="281831"/>
                </a:lnTo>
                <a:lnTo>
                  <a:pt x="348492" y="318176"/>
                </a:lnTo>
                <a:lnTo>
                  <a:pt x="318176" y="348492"/>
                </a:lnTo>
                <a:lnTo>
                  <a:pt x="281831" y="371601"/>
                </a:lnTo>
                <a:lnTo>
                  <a:pt x="240630" y="386328"/>
                </a:lnTo>
                <a:lnTo>
                  <a:pt x="195749" y="391499"/>
                </a:lnTo>
                <a:lnTo>
                  <a:pt x="150861" y="386328"/>
                </a:lnTo>
                <a:lnTo>
                  <a:pt x="109657" y="371601"/>
                </a:lnTo>
                <a:lnTo>
                  <a:pt x="73311" y="348492"/>
                </a:lnTo>
                <a:lnTo>
                  <a:pt x="42999" y="318176"/>
                </a:lnTo>
                <a:lnTo>
                  <a:pt x="19893" y="281831"/>
                </a:lnTo>
                <a:lnTo>
                  <a:pt x="5169" y="240630"/>
                </a:lnTo>
                <a:lnTo>
                  <a:pt x="0" y="195749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666669" y="2665794"/>
            <a:ext cx="391795" cy="391795"/>
          </a:xfrm>
          <a:custGeom>
            <a:avLst/>
            <a:gdLst/>
            <a:ahLst/>
            <a:cxnLst/>
            <a:rect l="l" t="t" r="r" b="b"/>
            <a:pathLst>
              <a:path w="391794" h="391794">
                <a:moveTo>
                  <a:pt x="195749" y="391499"/>
                </a:moveTo>
                <a:lnTo>
                  <a:pt x="150861" y="386328"/>
                </a:lnTo>
                <a:lnTo>
                  <a:pt x="109657" y="371601"/>
                </a:lnTo>
                <a:lnTo>
                  <a:pt x="73311" y="348492"/>
                </a:lnTo>
                <a:lnTo>
                  <a:pt x="42999" y="318176"/>
                </a:lnTo>
                <a:lnTo>
                  <a:pt x="19893" y="281831"/>
                </a:lnTo>
                <a:lnTo>
                  <a:pt x="5169" y="240630"/>
                </a:lnTo>
                <a:lnTo>
                  <a:pt x="0" y="195749"/>
                </a:lnTo>
                <a:lnTo>
                  <a:pt x="5169" y="150861"/>
                </a:lnTo>
                <a:lnTo>
                  <a:pt x="19893" y="109657"/>
                </a:lnTo>
                <a:lnTo>
                  <a:pt x="42999" y="73311"/>
                </a:lnTo>
                <a:lnTo>
                  <a:pt x="73311" y="42999"/>
                </a:lnTo>
                <a:lnTo>
                  <a:pt x="109657" y="19893"/>
                </a:lnTo>
                <a:lnTo>
                  <a:pt x="150861" y="5169"/>
                </a:lnTo>
                <a:lnTo>
                  <a:pt x="195749" y="0"/>
                </a:lnTo>
                <a:lnTo>
                  <a:pt x="234108" y="3796"/>
                </a:lnTo>
                <a:lnTo>
                  <a:pt x="270649" y="14899"/>
                </a:lnTo>
                <a:lnTo>
                  <a:pt x="304340" y="32885"/>
                </a:lnTo>
                <a:lnTo>
                  <a:pt x="334149" y="57324"/>
                </a:lnTo>
                <a:lnTo>
                  <a:pt x="358603" y="87145"/>
                </a:lnTo>
                <a:lnTo>
                  <a:pt x="376596" y="120837"/>
                </a:lnTo>
                <a:lnTo>
                  <a:pt x="387702" y="157379"/>
                </a:lnTo>
                <a:lnTo>
                  <a:pt x="391499" y="195749"/>
                </a:lnTo>
                <a:lnTo>
                  <a:pt x="386328" y="240630"/>
                </a:lnTo>
                <a:lnTo>
                  <a:pt x="371601" y="281831"/>
                </a:lnTo>
                <a:lnTo>
                  <a:pt x="348492" y="318176"/>
                </a:lnTo>
                <a:lnTo>
                  <a:pt x="318176" y="348492"/>
                </a:lnTo>
                <a:lnTo>
                  <a:pt x="281831" y="371601"/>
                </a:lnTo>
                <a:lnTo>
                  <a:pt x="240630" y="386328"/>
                </a:lnTo>
                <a:lnTo>
                  <a:pt x="195749" y="3914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666669" y="2665794"/>
            <a:ext cx="391795" cy="391795"/>
          </a:xfrm>
          <a:custGeom>
            <a:avLst/>
            <a:gdLst/>
            <a:ahLst/>
            <a:cxnLst/>
            <a:rect l="l" t="t" r="r" b="b"/>
            <a:pathLst>
              <a:path w="391794" h="391794">
                <a:moveTo>
                  <a:pt x="0" y="195749"/>
                </a:moveTo>
                <a:lnTo>
                  <a:pt x="5169" y="150861"/>
                </a:lnTo>
                <a:lnTo>
                  <a:pt x="19893" y="109657"/>
                </a:lnTo>
                <a:lnTo>
                  <a:pt x="42999" y="73311"/>
                </a:lnTo>
                <a:lnTo>
                  <a:pt x="73311" y="42999"/>
                </a:lnTo>
                <a:lnTo>
                  <a:pt x="109657" y="19893"/>
                </a:lnTo>
                <a:lnTo>
                  <a:pt x="150861" y="5169"/>
                </a:lnTo>
                <a:lnTo>
                  <a:pt x="195749" y="0"/>
                </a:lnTo>
                <a:lnTo>
                  <a:pt x="234108" y="3796"/>
                </a:lnTo>
                <a:lnTo>
                  <a:pt x="270649" y="14899"/>
                </a:lnTo>
                <a:lnTo>
                  <a:pt x="304340" y="32885"/>
                </a:lnTo>
                <a:lnTo>
                  <a:pt x="334149" y="57324"/>
                </a:lnTo>
                <a:lnTo>
                  <a:pt x="358603" y="87145"/>
                </a:lnTo>
                <a:lnTo>
                  <a:pt x="376596" y="120837"/>
                </a:lnTo>
                <a:lnTo>
                  <a:pt x="387702" y="157379"/>
                </a:lnTo>
                <a:lnTo>
                  <a:pt x="391499" y="195749"/>
                </a:lnTo>
                <a:lnTo>
                  <a:pt x="386328" y="240630"/>
                </a:lnTo>
                <a:lnTo>
                  <a:pt x="371601" y="281831"/>
                </a:lnTo>
                <a:lnTo>
                  <a:pt x="348492" y="318176"/>
                </a:lnTo>
                <a:lnTo>
                  <a:pt x="318176" y="348492"/>
                </a:lnTo>
                <a:lnTo>
                  <a:pt x="281831" y="371601"/>
                </a:lnTo>
                <a:lnTo>
                  <a:pt x="240630" y="386328"/>
                </a:lnTo>
                <a:lnTo>
                  <a:pt x="195749" y="391499"/>
                </a:lnTo>
                <a:lnTo>
                  <a:pt x="150861" y="386328"/>
                </a:lnTo>
                <a:lnTo>
                  <a:pt x="109657" y="371601"/>
                </a:lnTo>
                <a:lnTo>
                  <a:pt x="73311" y="348492"/>
                </a:lnTo>
                <a:lnTo>
                  <a:pt x="42999" y="318176"/>
                </a:lnTo>
                <a:lnTo>
                  <a:pt x="19893" y="281831"/>
                </a:lnTo>
                <a:lnTo>
                  <a:pt x="5169" y="240630"/>
                </a:lnTo>
                <a:lnTo>
                  <a:pt x="0" y="195749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666669" y="3123393"/>
            <a:ext cx="391795" cy="391795"/>
          </a:xfrm>
          <a:custGeom>
            <a:avLst/>
            <a:gdLst/>
            <a:ahLst/>
            <a:cxnLst/>
            <a:rect l="l" t="t" r="r" b="b"/>
            <a:pathLst>
              <a:path w="391794" h="391795">
                <a:moveTo>
                  <a:pt x="195749" y="391499"/>
                </a:moveTo>
                <a:lnTo>
                  <a:pt x="150861" y="386328"/>
                </a:lnTo>
                <a:lnTo>
                  <a:pt x="109657" y="371601"/>
                </a:lnTo>
                <a:lnTo>
                  <a:pt x="73311" y="348492"/>
                </a:lnTo>
                <a:lnTo>
                  <a:pt x="42999" y="318176"/>
                </a:lnTo>
                <a:lnTo>
                  <a:pt x="19893" y="281831"/>
                </a:lnTo>
                <a:lnTo>
                  <a:pt x="5169" y="240630"/>
                </a:lnTo>
                <a:lnTo>
                  <a:pt x="0" y="195749"/>
                </a:lnTo>
                <a:lnTo>
                  <a:pt x="5169" y="150861"/>
                </a:lnTo>
                <a:lnTo>
                  <a:pt x="19893" y="109657"/>
                </a:lnTo>
                <a:lnTo>
                  <a:pt x="42999" y="73311"/>
                </a:lnTo>
                <a:lnTo>
                  <a:pt x="73311" y="42999"/>
                </a:lnTo>
                <a:lnTo>
                  <a:pt x="109657" y="19893"/>
                </a:lnTo>
                <a:lnTo>
                  <a:pt x="150861" y="5169"/>
                </a:lnTo>
                <a:lnTo>
                  <a:pt x="195749" y="0"/>
                </a:lnTo>
                <a:lnTo>
                  <a:pt x="234108" y="3796"/>
                </a:lnTo>
                <a:lnTo>
                  <a:pt x="270649" y="14899"/>
                </a:lnTo>
                <a:lnTo>
                  <a:pt x="304340" y="32885"/>
                </a:lnTo>
                <a:lnTo>
                  <a:pt x="334149" y="57324"/>
                </a:lnTo>
                <a:lnTo>
                  <a:pt x="358603" y="87134"/>
                </a:lnTo>
                <a:lnTo>
                  <a:pt x="376596" y="120827"/>
                </a:lnTo>
                <a:lnTo>
                  <a:pt x="387702" y="157375"/>
                </a:lnTo>
                <a:lnTo>
                  <a:pt x="391499" y="195749"/>
                </a:lnTo>
                <a:lnTo>
                  <a:pt x="386328" y="240630"/>
                </a:lnTo>
                <a:lnTo>
                  <a:pt x="371601" y="281831"/>
                </a:lnTo>
                <a:lnTo>
                  <a:pt x="348492" y="318176"/>
                </a:lnTo>
                <a:lnTo>
                  <a:pt x="318176" y="348492"/>
                </a:lnTo>
                <a:lnTo>
                  <a:pt x="281831" y="371601"/>
                </a:lnTo>
                <a:lnTo>
                  <a:pt x="240630" y="386328"/>
                </a:lnTo>
                <a:lnTo>
                  <a:pt x="195749" y="3914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666669" y="3123393"/>
            <a:ext cx="391795" cy="391795"/>
          </a:xfrm>
          <a:custGeom>
            <a:avLst/>
            <a:gdLst/>
            <a:ahLst/>
            <a:cxnLst/>
            <a:rect l="l" t="t" r="r" b="b"/>
            <a:pathLst>
              <a:path w="391794" h="391795">
                <a:moveTo>
                  <a:pt x="0" y="195749"/>
                </a:moveTo>
                <a:lnTo>
                  <a:pt x="5169" y="150861"/>
                </a:lnTo>
                <a:lnTo>
                  <a:pt x="19893" y="109657"/>
                </a:lnTo>
                <a:lnTo>
                  <a:pt x="42999" y="73311"/>
                </a:lnTo>
                <a:lnTo>
                  <a:pt x="73311" y="42999"/>
                </a:lnTo>
                <a:lnTo>
                  <a:pt x="109657" y="19893"/>
                </a:lnTo>
                <a:lnTo>
                  <a:pt x="150861" y="5169"/>
                </a:lnTo>
                <a:lnTo>
                  <a:pt x="195749" y="0"/>
                </a:lnTo>
                <a:lnTo>
                  <a:pt x="234108" y="3796"/>
                </a:lnTo>
                <a:lnTo>
                  <a:pt x="270649" y="14899"/>
                </a:lnTo>
                <a:lnTo>
                  <a:pt x="304340" y="32885"/>
                </a:lnTo>
                <a:lnTo>
                  <a:pt x="334149" y="57324"/>
                </a:lnTo>
                <a:lnTo>
                  <a:pt x="358603" y="87134"/>
                </a:lnTo>
                <a:lnTo>
                  <a:pt x="376596" y="120827"/>
                </a:lnTo>
                <a:lnTo>
                  <a:pt x="387702" y="157375"/>
                </a:lnTo>
                <a:lnTo>
                  <a:pt x="391499" y="195749"/>
                </a:lnTo>
                <a:lnTo>
                  <a:pt x="386328" y="240630"/>
                </a:lnTo>
                <a:lnTo>
                  <a:pt x="371601" y="281831"/>
                </a:lnTo>
                <a:lnTo>
                  <a:pt x="348492" y="318176"/>
                </a:lnTo>
                <a:lnTo>
                  <a:pt x="318176" y="348492"/>
                </a:lnTo>
                <a:lnTo>
                  <a:pt x="281831" y="371601"/>
                </a:lnTo>
                <a:lnTo>
                  <a:pt x="240630" y="386328"/>
                </a:lnTo>
                <a:lnTo>
                  <a:pt x="195749" y="391499"/>
                </a:lnTo>
                <a:lnTo>
                  <a:pt x="150861" y="386328"/>
                </a:lnTo>
                <a:lnTo>
                  <a:pt x="109657" y="371601"/>
                </a:lnTo>
                <a:lnTo>
                  <a:pt x="73311" y="348492"/>
                </a:lnTo>
                <a:lnTo>
                  <a:pt x="42999" y="318176"/>
                </a:lnTo>
                <a:lnTo>
                  <a:pt x="19893" y="281831"/>
                </a:lnTo>
                <a:lnTo>
                  <a:pt x="5169" y="240630"/>
                </a:lnTo>
                <a:lnTo>
                  <a:pt x="0" y="195749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976842" y="2394570"/>
            <a:ext cx="391795" cy="391795"/>
          </a:xfrm>
          <a:custGeom>
            <a:avLst/>
            <a:gdLst/>
            <a:ahLst/>
            <a:cxnLst/>
            <a:rect l="l" t="t" r="r" b="b"/>
            <a:pathLst>
              <a:path w="391795" h="391794">
                <a:moveTo>
                  <a:pt x="195749" y="391499"/>
                </a:moveTo>
                <a:lnTo>
                  <a:pt x="150869" y="386328"/>
                </a:lnTo>
                <a:lnTo>
                  <a:pt x="109668" y="371601"/>
                </a:lnTo>
                <a:lnTo>
                  <a:pt x="73322" y="348492"/>
                </a:lnTo>
                <a:lnTo>
                  <a:pt x="43007" y="318176"/>
                </a:lnTo>
                <a:lnTo>
                  <a:pt x="19897" y="281831"/>
                </a:lnTo>
                <a:lnTo>
                  <a:pt x="5170" y="240630"/>
                </a:lnTo>
                <a:lnTo>
                  <a:pt x="0" y="195749"/>
                </a:lnTo>
                <a:lnTo>
                  <a:pt x="5170" y="150865"/>
                </a:lnTo>
                <a:lnTo>
                  <a:pt x="19897" y="109663"/>
                </a:lnTo>
                <a:lnTo>
                  <a:pt x="43007" y="73318"/>
                </a:lnTo>
                <a:lnTo>
                  <a:pt x="73322" y="43003"/>
                </a:lnTo>
                <a:lnTo>
                  <a:pt x="109668" y="19896"/>
                </a:lnTo>
                <a:lnTo>
                  <a:pt x="150869" y="5169"/>
                </a:lnTo>
                <a:lnTo>
                  <a:pt x="195749" y="0"/>
                </a:lnTo>
                <a:lnTo>
                  <a:pt x="234119" y="3795"/>
                </a:lnTo>
                <a:lnTo>
                  <a:pt x="270661" y="14899"/>
                </a:lnTo>
                <a:lnTo>
                  <a:pt x="304354" y="32887"/>
                </a:lnTo>
                <a:lnTo>
                  <a:pt x="334174" y="57332"/>
                </a:lnTo>
                <a:lnTo>
                  <a:pt x="358614" y="87145"/>
                </a:lnTo>
                <a:lnTo>
                  <a:pt x="376599" y="120835"/>
                </a:lnTo>
                <a:lnTo>
                  <a:pt x="387703" y="157378"/>
                </a:lnTo>
                <a:lnTo>
                  <a:pt x="391499" y="195749"/>
                </a:lnTo>
                <a:lnTo>
                  <a:pt x="386328" y="240630"/>
                </a:lnTo>
                <a:lnTo>
                  <a:pt x="371601" y="281831"/>
                </a:lnTo>
                <a:lnTo>
                  <a:pt x="348492" y="318176"/>
                </a:lnTo>
                <a:lnTo>
                  <a:pt x="318176" y="348492"/>
                </a:lnTo>
                <a:lnTo>
                  <a:pt x="281831" y="371601"/>
                </a:lnTo>
                <a:lnTo>
                  <a:pt x="240630" y="386328"/>
                </a:lnTo>
                <a:lnTo>
                  <a:pt x="195749" y="3914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976842" y="2394570"/>
            <a:ext cx="391795" cy="391795"/>
          </a:xfrm>
          <a:custGeom>
            <a:avLst/>
            <a:gdLst/>
            <a:ahLst/>
            <a:cxnLst/>
            <a:rect l="l" t="t" r="r" b="b"/>
            <a:pathLst>
              <a:path w="391795" h="391794">
                <a:moveTo>
                  <a:pt x="0" y="195749"/>
                </a:moveTo>
                <a:lnTo>
                  <a:pt x="5170" y="150865"/>
                </a:lnTo>
                <a:lnTo>
                  <a:pt x="19897" y="109663"/>
                </a:lnTo>
                <a:lnTo>
                  <a:pt x="43007" y="73318"/>
                </a:lnTo>
                <a:lnTo>
                  <a:pt x="73322" y="43003"/>
                </a:lnTo>
                <a:lnTo>
                  <a:pt x="109668" y="19896"/>
                </a:lnTo>
                <a:lnTo>
                  <a:pt x="150869" y="5169"/>
                </a:lnTo>
                <a:lnTo>
                  <a:pt x="195749" y="0"/>
                </a:lnTo>
                <a:lnTo>
                  <a:pt x="234119" y="3795"/>
                </a:lnTo>
                <a:lnTo>
                  <a:pt x="270661" y="14899"/>
                </a:lnTo>
                <a:lnTo>
                  <a:pt x="304354" y="32887"/>
                </a:lnTo>
                <a:lnTo>
                  <a:pt x="334174" y="57332"/>
                </a:lnTo>
                <a:lnTo>
                  <a:pt x="358614" y="87145"/>
                </a:lnTo>
                <a:lnTo>
                  <a:pt x="376599" y="120835"/>
                </a:lnTo>
                <a:lnTo>
                  <a:pt x="387703" y="157378"/>
                </a:lnTo>
                <a:lnTo>
                  <a:pt x="391499" y="195749"/>
                </a:lnTo>
                <a:lnTo>
                  <a:pt x="386328" y="240630"/>
                </a:lnTo>
                <a:lnTo>
                  <a:pt x="371601" y="281831"/>
                </a:lnTo>
                <a:lnTo>
                  <a:pt x="348492" y="318176"/>
                </a:lnTo>
                <a:lnTo>
                  <a:pt x="318176" y="348492"/>
                </a:lnTo>
                <a:lnTo>
                  <a:pt x="281831" y="371601"/>
                </a:lnTo>
                <a:lnTo>
                  <a:pt x="240630" y="386328"/>
                </a:lnTo>
                <a:lnTo>
                  <a:pt x="195749" y="391499"/>
                </a:lnTo>
                <a:lnTo>
                  <a:pt x="150869" y="386328"/>
                </a:lnTo>
                <a:lnTo>
                  <a:pt x="109668" y="371601"/>
                </a:lnTo>
                <a:lnTo>
                  <a:pt x="73322" y="348492"/>
                </a:lnTo>
                <a:lnTo>
                  <a:pt x="43007" y="318176"/>
                </a:lnTo>
                <a:lnTo>
                  <a:pt x="19897" y="281831"/>
                </a:lnTo>
                <a:lnTo>
                  <a:pt x="5170" y="240630"/>
                </a:lnTo>
                <a:lnTo>
                  <a:pt x="0" y="195749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976842" y="2852169"/>
            <a:ext cx="391795" cy="391795"/>
          </a:xfrm>
          <a:custGeom>
            <a:avLst/>
            <a:gdLst/>
            <a:ahLst/>
            <a:cxnLst/>
            <a:rect l="l" t="t" r="r" b="b"/>
            <a:pathLst>
              <a:path w="391795" h="391794">
                <a:moveTo>
                  <a:pt x="195749" y="391499"/>
                </a:moveTo>
                <a:lnTo>
                  <a:pt x="150869" y="386328"/>
                </a:lnTo>
                <a:lnTo>
                  <a:pt x="109668" y="371601"/>
                </a:lnTo>
                <a:lnTo>
                  <a:pt x="73322" y="348492"/>
                </a:lnTo>
                <a:lnTo>
                  <a:pt x="43007" y="318176"/>
                </a:lnTo>
                <a:lnTo>
                  <a:pt x="19897" y="281831"/>
                </a:lnTo>
                <a:lnTo>
                  <a:pt x="5170" y="240630"/>
                </a:lnTo>
                <a:lnTo>
                  <a:pt x="0" y="195749"/>
                </a:lnTo>
                <a:lnTo>
                  <a:pt x="5170" y="150861"/>
                </a:lnTo>
                <a:lnTo>
                  <a:pt x="19897" y="109657"/>
                </a:lnTo>
                <a:lnTo>
                  <a:pt x="43007" y="73311"/>
                </a:lnTo>
                <a:lnTo>
                  <a:pt x="73322" y="42999"/>
                </a:lnTo>
                <a:lnTo>
                  <a:pt x="109668" y="19893"/>
                </a:lnTo>
                <a:lnTo>
                  <a:pt x="150869" y="5169"/>
                </a:lnTo>
                <a:lnTo>
                  <a:pt x="195749" y="0"/>
                </a:lnTo>
                <a:lnTo>
                  <a:pt x="234119" y="3796"/>
                </a:lnTo>
                <a:lnTo>
                  <a:pt x="270661" y="14899"/>
                </a:lnTo>
                <a:lnTo>
                  <a:pt x="304354" y="32885"/>
                </a:lnTo>
                <a:lnTo>
                  <a:pt x="334174" y="57324"/>
                </a:lnTo>
                <a:lnTo>
                  <a:pt x="358614" y="87145"/>
                </a:lnTo>
                <a:lnTo>
                  <a:pt x="376599" y="120837"/>
                </a:lnTo>
                <a:lnTo>
                  <a:pt x="387703" y="157379"/>
                </a:lnTo>
                <a:lnTo>
                  <a:pt x="391499" y="195749"/>
                </a:lnTo>
                <a:lnTo>
                  <a:pt x="386328" y="240630"/>
                </a:lnTo>
                <a:lnTo>
                  <a:pt x="371601" y="281831"/>
                </a:lnTo>
                <a:lnTo>
                  <a:pt x="348492" y="318176"/>
                </a:lnTo>
                <a:lnTo>
                  <a:pt x="318176" y="348492"/>
                </a:lnTo>
                <a:lnTo>
                  <a:pt x="281831" y="371601"/>
                </a:lnTo>
                <a:lnTo>
                  <a:pt x="240630" y="386328"/>
                </a:lnTo>
                <a:lnTo>
                  <a:pt x="195749" y="3914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76842" y="2852169"/>
            <a:ext cx="391795" cy="391795"/>
          </a:xfrm>
          <a:custGeom>
            <a:avLst/>
            <a:gdLst/>
            <a:ahLst/>
            <a:cxnLst/>
            <a:rect l="l" t="t" r="r" b="b"/>
            <a:pathLst>
              <a:path w="391795" h="391794">
                <a:moveTo>
                  <a:pt x="0" y="195749"/>
                </a:moveTo>
                <a:lnTo>
                  <a:pt x="5170" y="150861"/>
                </a:lnTo>
                <a:lnTo>
                  <a:pt x="19897" y="109657"/>
                </a:lnTo>
                <a:lnTo>
                  <a:pt x="43007" y="73311"/>
                </a:lnTo>
                <a:lnTo>
                  <a:pt x="73322" y="42999"/>
                </a:lnTo>
                <a:lnTo>
                  <a:pt x="109668" y="19893"/>
                </a:lnTo>
                <a:lnTo>
                  <a:pt x="150869" y="5169"/>
                </a:lnTo>
                <a:lnTo>
                  <a:pt x="195749" y="0"/>
                </a:lnTo>
                <a:lnTo>
                  <a:pt x="234119" y="3796"/>
                </a:lnTo>
                <a:lnTo>
                  <a:pt x="270661" y="14899"/>
                </a:lnTo>
                <a:lnTo>
                  <a:pt x="304354" y="32885"/>
                </a:lnTo>
                <a:lnTo>
                  <a:pt x="334174" y="57324"/>
                </a:lnTo>
                <a:lnTo>
                  <a:pt x="358614" y="87145"/>
                </a:lnTo>
                <a:lnTo>
                  <a:pt x="376599" y="120837"/>
                </a:lnTo>
                <a:lnTo>
                  <a:pt x="387703" y="157379"/>
                </a:lnTo>
                <a:lnTo>
                  <a:pt x="391499" y="195749"/>
                </a:lnTo>
                <a:lnTo>
                  <a:pt x="386328" y="240630"/>
                </a:lnTo>
                <a:lnTo>
                  <a:pt x="371601" y="281831"/>
                </a:lnTo>
                <a:lnTo>
                  <a:pt x="348492" y="318176"/>
                </a:lnTo>
                <a:lnTo>
                  <a:pt x="318176" y="348492"/>
                </a:lnTo>
                <a:lnTo>
                  <a:pt x="281831" y="371601"/>
                </a:lnTo>
                <a:lnTo>
                  <a:pt x="240630" y="386328"/>
                </a:lnTo>
                <a:lnTo>
                  <a:pt x="195749" y="391499"/>
                </a:lnTo>
                <a:lnTo>
                  <a:pt x="150869" y="386328"/>
                </a:lnTo>
                <a:lnTo>
                  <a:pt x="109668" y="371601"/>
                </a:lnTo>
                <a:lnTo>
                  <a:pt x="73322" y="348492"/>
                </a:lnTo>
                <a:lnTo>
                  <a:pt x="43007" y="318176"/>
                </a:lnTo>
                <a:lnTo>
                  <a:pt x="19897" y="281831"/>
                </a:lnTo>
                <a:lnTo>
                  <a:pt x="5170" y="240630"/>
                </a:lnTo>
                <a:lnTo>
                  <a:pt x="0" y="195749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76842" y="3309768"/>
            <a:ext cx="391795" cy="391795"/>
          </a:xfrm>
          <a:custGeom>
            <a:avLst/>
            <a:gdLst/>
            <a:ahLst/>
            <a:cxnLst/>
            <a:rect l="l" t="t" r="r" b="b"/>
            <a:pathLst>
              <a:path w="391795" h="391795">
                <a:moveTo>
                  <a:pt x="195749" y="391499"/>
                </a:moveTo>
                <a:lnTo>
                  <a:pt x="150869" y="386328"/>
                </a:lnTo>
                <a:lnTo>
                  <a:pt x="109668" y="371601"/>
                </a:lnTo>
                <a:lnTo>
                  <a:pt x="73322" y="348492"/>
                </a:lnTo>
                <a:lnTo>
                  <a:pt x="43007" y="318176"/>
                </a:lnTo>
                <a:lnTo>
                  <a:pt x="19897" y="281831"/>
                </a:lnTo>
                <a:lnTo>
                  <a:pt x="5170" y="240630"/>
                </a:lnTo>
                <a:lnTo>
                  <a:pt x="0" y="195749"/>
                </a:lnTo>
                <a:lnTo>
                  <a:pt x="5170" y="150861"/>
                </a:lnTo>
                <a:lnTo>
                  <a:pt x="19897" y="109657"/>
                </a:lnTo>
                <a:lnTo>
                  <a:pt x="43007" y="73311"/>
                </a:lnTo>
                <a:lnTo>
                  <a:pt x="73322" y="42999"/>
                </a:lnTo>
                <a:lnTo>
                  <a:pt x="109668" y="19893"/>
                </a:lnTo>
                <a:lnTo>
                  <a:pt x="150869" y="5169"/>
                </a:lnTo>
                <a:lnTo>
                  <a:pt x="195749" y="0"/>
                </a:lnTo>
                <a:lnTo>
                  <a:pt x="234119" y="3796"/>
                </a:lnTo>
                <a:lnTo>
                  <a:pt x="270661" y="14899"/>
                </a:lnTo>
                <a:lnTo>
                  <a:pt x="304354" y="32885"/>
                </a:lnTo>
                <a:lnTo>
                  <a:pt x="334174" y="57324"/>
                </a:lnTo>
                <a:lnTo>
                  <a:pt x="358614" y="87134"/>
                </a:lnTo>
                <a:lnTo>
                  <a:pt x="376599" y="120827"/>
                </a:lnTo>
                <a:lnTo>
                  <a:pt x="387703" y="157375"/>
                </a:lnTo>
                <a:lnTo>
                  <a:pt x="391499" y="195749"/>
                </a:lnTo>
                <a:lnTo>
                  <a:pt x="386328" y="240630"/>
                </a:lnTo>
                <a:lnTo>
                  <a:pt x="371601" y="281831"/>
                </a:lnTo>
                <a:lnTo>
                  <a:pt x="348492" y="318176"/>
                </a:lnTo>
                <a:lnTo>
                  <a:pt x="318176" y="348492"/>
                </a:lnTo>
                <a:lnTo>
                  <a:pt x="281831" y="371601"/>
                </a:lnTo>
                <a:lnTo>
                  <a:pt x="240630" y="386328"/>
                </a:lnTo>
                <a:lnTo>
                  <a:pt x="195749" y="3914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976842" y="3309768"/>
            <a:ext cx="391795" cy="391795"/>
          </a:xfrm>
          <a:custGeom>
            <a:avLst/>
            <a:gdLst/>
            <a:ahLst/>
            <a:cxnLst/>
            <a:rect l="l" t="t" r="r" b="b"/>
            <a:pathLst>
              <a:path w="391795" h="391795">
                <a:moveTo>
                  <a:pt x="0" y="195749"/>
                </a:moveTo>
                <a:lnTo>
                  <a:pt x="5170" y="150861"/>
                </a:lnTo>
                <a:lnTo>
                  <a:pt x="19897" y="109657"/>
                </a:lnTo>
                <a:lnTo>
                  <a:pt x="43007" y="73311"/>
                </a:lnTo>
                <a:lnTo>
                  <a:pt x="73322" y="42999"/>
                </a:lnTo>
                <a:lnTo>
                  <a:pt x="109668" y="19893"/>
                </a:lnTo>
                <a:lnTo>
                  <a:pt x="150869" y="5169"/>
                </a:lnTo>
                <a:lnTo>
                  <a:pt x="195749" y="0"/>
                </a:lnTo>
                <a:lnTo>
                  <a:pt x="234119" y="3796"/>
                </a:lnTo>
                <a:lnTo>
                  <a:pt x="270661" y="14899"/>
                </a:lnTo>
                <a:lnTo>
                  <a:pt x="304354" y="32885"/>
                </a:lnTo>
                <a:lnTo>
                  <a:pt x="334174" y="57324"/>
                </a:lnTo>
                <a:lnTo>
                  <a:pt x="358614" y="87134"/>
                </a:lnTo>
                <a:lnTo>
                  <a:pt x="376599" y="120827"/>
                </a:lnTo>
                <a:lnTo>
                  <a:pt x="387703" y="157375"/>
                </a:lnTo>
                <a:lnTo>
                  <a:pt x="391499" y="195749"/>
                </a:lnTo>
                <a:lnTo>
                  <a:pt x="386328" y="240630"/>
                </a:lnTo>
                <a:lnTo>
                  <a:pt x="371601" y="281831"/>
                </a:lnTo>
                <a:lnTo>
                  <a:pt x="348492" y="318176"/>
                </a:lnTo>
                <a:lnTo>
                  <a:pt x="318176" y="348492"/>
                </a:lnTo>
                <a:lnTo>
                  <a:pt x="281831" y="371601"/>
                </a:lnTo>
                <a:lnTo>
                  <a:pt x="240630" y="386328"/>
                </a:lnTo>
                <a:lnTo>
                  <a:pt x="195749" y="391499"/>
                </a:lnTo>
                <a:lnTo>
                  <a:pt x="150869" y="386328"/>
                </a:lnTo>
                <a:lnTo>
                  <a:pt x="109668" y="371601"/>
                </a:lnTo>
                <a:lnTo>
                  <a:pt x="73322" y="348492"/>
                </a:lnTo>
                <a:lnTo>
                  <a:pt x="43007" y="318176"/>
                </a:lnTo>
                <a:lnTo>
                  <a:pt x="19897" y="281831"/>
                </a:lnTo>
                <a:lnTo>
                  <a:pt x="5170" y="240630"/>
                </a:lnTo>
                <a:lnTo>
                  <a:pt x="0" y="195749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976842" y="1936976"/>
            <a:ext cx="391795" cy="391795"/>
          </a:xfrm>
          <a:custGeom>
            <a:avLst/>
            <a:gdLst/>
            <a:ahLst/>
            <a:cxnLst/>
            <a:rect l="l" t="t" r="r" b="b"/>
            <a:pathLst>
              <a:path w="391795" h="391794">
                <a:moveTo>
                  <a:pt x="195749" y="391499"/>
                </a:moveTo>
                <a:lnTo>
                  <a:pt x="150869" y="386329"/>
                </a:lnTo>
                <a:lnTo>
                  <a:pt x="109668" y="371603"/>
                </a:lnTo>
                <a:lnTo>
                  <a:pt x="73322" y="348495"/>
                </a:lnTo>
                <a:lnTo>
                  <a:pt x="43007" y="318181"/>
                </a:lnTo>
                <a:lnTo>
                  <a:pt x="19897" y="281835"/>
                </a:lnTo>
                <a:lnTo>
                  <a:pt x="5170" y="240633"/>
                </a:lnTo>
                <a:lnTo>
                  <a:pt x="0" y="195749"/>
                </a:lnTo>
                <a:lnTo>
                  <a:pt x="5170" y="150865"/>
                </a:lnTo>
                <a:lnTo>
                  <a:pt x="19897" y="109663"/>
                </a:lnTo>
                <a:lnTo>
                  <a:pt x="43007" y="73318"/>
                </a:lnTo>
                <a:lnTo>
                  <a:pt x="73322" y="43003"/>
                </a:lnTo>
                <a:lnTo>
                  <a:pt x="109668" y="19896"/>
                </a:lnTo>
                <a:lnTo>
                  <a:pt x="150869" y="5169"/>
                </a:lnTo>
                <a:lnTo>
                  <a:pt x="195749" y="0"/>
                </a:lnTo>
                <a:lnTo>
                  <a:pt x="234119" y="3795"/>
                </a:lnTo>
                <a:lnTo>
                  <a:pt x="270661" y="14899"/>
                </a:lnTo>
                <a:lnTo>
                  <a:pt x="304354" y="32887"/>
                </a:lnTo>
                <a:lnTo>
                  <a:pt x="334174" y="57332"/>
                </a:lnTo>
                <a:lnTo>
                  <a:pt x="358614" y="87146"/>
                </a:lnTo>
                <a:lnTo>
                  <a:pt x="376599" y="120838"/>
                </a:lnTo>
                <a:lnTo>
                  <a:pt x="387703" y="157381"/>
                </a:lnTo>
                <a:lnTo>
                  <a:pt x="391499" y="195749"/>
                </a:lnTo>
                <a:lnTo>
                  <a:pt x="386328" y="240633"/>
                </a:lnTo>
                <a:lnTo>
                  <a:pt x="371601" y="281835"/>
                </a:lnTo>
                <a:lnTo>
                  <a:pt x="348492" y="318181"/>
                </a:lnTo>
                <a:lnTo>
                  <a:pt x="318176" y="348495"/>
                </a:lnTo>
                <a:lnTo>
                  <a:pt x="281831" y="371603"/>
                </a:lnTo>
                <a:lnTo>
                  <a:pt x="240630" y="386329"/>
                </a:lnTo>
                <a:lnTo>
                  <a:pt x="195749" y="3914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976842" y="1936976"/>
            <a:ext cx="391795" cy="391795"/>
          </a:xfrm>
          <a:custGeom>
            <a:avLst/>
            <a:gdLst/>
            <a:ahLst/>
            <a:cxnLst/>
            <a:rect l="l" t="t" r="r" b="b"/>
            <a:pathLst>
              <a:path w="391795" h="391794">
                <a:moveTo>
                  <a:pt x="0" y="195749"/>
                </a:moveTo>
                <a:lnTo>
                  <a:pt x="5170" y="150865"/>
                </a:lnTo>
                <a:lnTo>
                  <a:pt x="19897" y="109663"/>
                </a:lnTo>
                <a:lnTo>
                  <a:pt x="43007" y="73318"/>
                </a:lnTo>
                <a:lnTo>
                  <a:pt x="73322" y="43003"/>
                </a:lnTo>
                <a:lnTo>
                  <a:pt x="109668" y="19896"/>
                </a:lnTo>
                <a:lnTo>
                  <a:pt x="150869" y="5169"/>
                </a:lnTo>
                <a:lnTo>
                  <a:pt x="195749" y="0"/>
                </a:lnTo>
                <a:lnTo>
                  <a:pt x="234119" y="3795"/>
                </a:lnTo>
                <a:lnTo>
                  <a:pt x="270661" y="14899"/>
                </a:lnTo>
                <a:lnTo>
                  <a:pt x="304354" y="32887"/>
                </a:lnTo>
                <a:lnTo>
                  <a:pt x="334174" y="57332"/>
                </a:lnTo>
                <a:lnTo>
                  <a:pt x="358614" y="87146"/>
                </a:lnTo>
                <a:lnTo>
                  <a:pt x="376599" y="120838"/>
                </a:lnTo>
                <a:lnTo>
                  <a:pt x="387703" y="157381"/>
                </a:lnTo>
                <a:lnTo>
                  <a:pt x="391499" y="195749"/>
                </a:lnTo>
                <a:lnTo>
                  <a:pt x="386328" y="240633"/>
                </a:lnTo>
                <a:lnTo>
                  <a:pt x="371601" y="281835"/>
                </a:lnTo>
                <a:lnTo>
                  <a:pt x="348492" y="318181"/>
                </a:lnTo>
                <a:lnTo>
                  <a:pt x="318176" y="348495"/>
                </a:lnTo>
                <a:lnTo>
                  <a:pt x="281831" y="371603"/>
                </a:lnTo>
                <a:lnTo>
                  <a:pt x="240630" y="386329"/>
                </a:lnTo>
                <a:lnTo>
                  <a:pt x="195749" y="391499"/>
                </a:lnTo>
                <a:lnTo>
                  <a:pt x="150869" y="386329"/>
                </a:lnTo>
                <a:lnTo>
                  <a:pt x="109668" y="371603"/>
                </a:lnTo>
                <a:lnTo>
                  <a:pt x="73322" y="348495"/>
                </a:lnTo>
                <a:lnTo>
                  <a:pt x="43007" y="318181"/>
                </a:lnTo>
                <a:lnTo>
                  <a:pt x="19897" y="281835"/>
                </a:lnTo>
                <a:lnTo>
                  <a:pt x="5170" y="240633"/>
                </a:lnTo>
                <a:lnTo>
                  <a:pt x="0" y="195749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103039" y="2286475"/>
            <a:ext cx="643890" cy="1078230"/>
          </a:xfrm>
          <a:custGeom>
            <a:avLst/>
            <a:gdLst/>
            <a:ahLst/>
            <a:cxnLst/>
            <a:rect l="l" t="t" r="r" b="b"/>
            <a:pathLst>
              <a:path w="643889" h="1078229">
                <a:moveTo>
                  <a:pt x="0" y="0"/>
                </a:moveTo>
                <a:lnTo>
                  <a:pt x="643798" y="0"/>
                </a:lnTo>
                <a:lnTo>
                  <a:pt x="643798" y="1077892"/>
                </a:lnTo>
                <a:lnTo>
                  <a:pt x="0" y="1077892"/>
                </a:lnTo>
                <a:lnTo>
                  <a:pt x="0" y="0"/>
                </a:lnTo>
                <a:close/>
              </a:path>
            </a:pathLst>
          </a:custGeom>
          <a:solidFill>
            <a:srgbClr val="D8E9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218889" y="2394570"/>
            <a:ext cx="391795" cy="391795"/>
          </a:xfrm>
          <a:custGeom>
            <a:avLst/>
            <a:gdLst/>
            <a:ahLst/>
            <a:cxnLst/>
            <a:rect l="l" t="t" r="r" b="b"/>
            <a:pathLst>
              <a:path w="391795" h="391794">
                <a:moveTo>
                  <a:pt x="195749" y="391499"/>
                </a:moveTo>
                <a:lnTo>
                  <a:pt x="150861" y="386328"/>
                </a:lnTo>
                <a:lnTo>
                  <a:pt x="109657" y="371601"/>
                </a:lnTo>
                <a:lnTo>
                  <a:pt x="73311" y="348492"/>
                </a:lnTo>
                <a:lnTo>
                  <a:pt x="42999" y="318176"/>
                </a:lnTo>
                <a:lnTo>
                  <a:pt x="19893" y="281831"/>
                </a:lnTo>
                <a:lnTo>
                  <a:pt x="5169" y="240630"/>
                </a:lnTo>
                <a:lnTo>
                  <a:pt x="0" y="195749"/>
                </a:lnTo>
                <a:lnTo>
                  <a:pt x="5169" y="150865"/>
                </a:lnTo>
                <a:lnTo>
                  <a:pt x="19893" y="109663"/>
                </a:lnTo>
                <a:lnTo>
                  <a:pt x="42999" y="73318"/>
                </a:lnTo>
                <a:lnTo>
                  <a:pt x="73311" y="43003"/>
                </a:lnTo>
                <a:lnTo>
                  <a:pt x="109657" y="19896"/>
                </a:lnTo>
                <a:lnTo>
                  <a:pt x="150861" y="5169"/>
                </a:lnTo>
                <a:lnTo>
                  <a:pt x="195749" y="0"/>
                </a:lnTo>
                <a:lnTo>
                  <a:pt x="234119" y="3795"/>
                </a:lnTo>
                <a:lnTo>
                  <a:pt x="270661" y="14899"/>
                </a:lnTo>
                <a:lnTo>
                  <a:pt x="304354" y="32887"/>
                </a:lnTo>
                <a:lnTo>
                  <a:pt x="334174" y="57332"/>
                </a:lnTo>
                <a:lnTo>
                  <a:pt x="358614" y="87145"/>
                </a:lnTo>
                <a:lnTo>
                  <a:pt x="376599" y="120835"/>
                </a:lnTo>
                <a:lnTo>
                  <a:pt x="387703" y="157378"/>
                </a:lnTo>
                <a:lnTo>
                  <a:pt x="391499" y="195749"/>
                </a:lnTo>
                <a:lnTo>
                  <a:pt x="386328" y="240630"/>
                </a:lnTo>
                <a:lnTo>
                  <a:pt x="371601" y="281831"/>
                </a:lnTo>
                <a:lnTo>
                  <a:pt x="348492" y="318176"/>
                </a:lnTo>
                <a:lnTo>
                  <a:pt x="318176" y="348492"/>
                </a:lnTo>
                <a:lnTo>
                  <a:pt x="281831" y="371601"/>
                </a:lnTo>
                <a:lnTo>
                  <a:pt x="240630" y="386328"/>
                </a:lnTo>
                <a:lnTo>
                  <a:pt x="195749" y="3914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218889" y="2394570"/>
            <a:ext cx="391795" cy="391795"/>
          </a:xfrm>
          <a:custGeom>
            <a:avLst/>
            <a:gdLst/>
            <a:ahLst/>
            <a:cxnLst/>
            <a:rect l="l" t="t" r="r" b="b"/>
            <a:pathLst>
              <a:path w="391795" h="391794">
                <a:moveTo>
                  <a:pt x="0" y="195749"/>
                </a:moveTo>
                <a:lnTo>
                  <a:pt x="5169" y="150865"/>
                </a:lnTo>
                <a:lnTo>
                  <a:pt x="19893" y="109663"/>
                </a:lnTo>
                <a:lnTo>
                  <a:pt x="42999" y="73318"/>
                </a:lnTo>
                <a:lnTo>
                  <a:pt x="73311" y="43003"/>
                </a:lnTo>
                <a:lnTo>
                  <a:pt x="109657" y="19896"/>
                </a:lnTo>
                <a:lnTo>
                  <a:pt x="150861" y="5169"/>
                </a:lnTo>
                <a:lnTo>
                  <a:pt x="195749" y="0"/>
                </a:lnTo>
                <a:lnTo>
                  <a:pt x="234119" y="3795"/>
                </a:lnTo>
                <a:lnTo>
                  <a:pt x="270661" y="14899"/>
                </a:lnTo>
                <a:lnTo>
                  <a:pt x="304354" y="32887"/>
                </a:lnTo>
                <a:lnTo>
                  <a:pt x="334174" y="57332"/>
                </a:lnTo>
                <a:lnTo>
                  <a:pt x="358614" y="87145"/>
                </a:lnTo>
                <a:lnTo>
                  <a:pt x="376599" y="120835"/>
                </a:lnTo>
                <a:lnTo>
                  <a:pt x="387703" y="157378"/>
                </a:lnTo>
                <a:lnTo>
                  <a:pt x="391499" y="195749"/>
                </a:lnTo>
                <a:lnTo>
                  <a:pt x="386328" y="240630"/>
                </a:lnTo>
                <a:lnTo>
                  <a:pt x="371601" y="281831"/>
                </a:lnTo>
                <a:lnTo>
                  <a:pt x="348492" y="318176"/>
                </a:lnTo>
                <a:lnTo>
                  <a:pt x="318176" y="348492"/>
                </a:lnTo>
                <a:lnTo>
                  <a:pt x="281831" y="371601"/>
                </a:lnTo>
                <a:lnTo>
                  <a:pt x="240630" y="386328"/>
                </a:lnTo>
                <a:lnTo>
                  <a:pt x="195749" y="391499"/>
                </a:lnTo>
                <a:lnTo>
                  <a:pt x="150861" y="386328"/>
                </a:lnTo>
                <a:lnTo>
                  <a:pt x="109657" y="371601"/>
                </a:lnTo>
                <a:lnTo>
                  <a:pt x="73311" y="348492"/>
                </a:lnTo>
                <a:lnTo>
                  <a:pt x="42999" y="318176"/>
                </a:lnTo>
                <a:lnTo>
                  <a:pt x="19893" y="281831"/>
                </a:lnTo>
                <a:lnTo>
                  <a:pt x="5169" y="240630"/>
                </a:lnTo>
                <a:lnTo>
                  <a:pt x="0" y="195749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218889" y="2852169"/>
            <a:ext cx="391795" cy="391795"/>
          </a:xfrm>
          <a:custGeom>
            <a:avLst/>
            <a:gdLst/>
            <a:ahLst/>
            <a:cxnLst/>
            <a:rect l="l" t="t" r="r" b="b"/>
            <a:pathLst>
              <a:path w="391795" h="391794">
                <a:moveTo>
                  <a:pt x="195749" y="391499"/>
                </a:moveTo>
                <a:lnTo>
                  <a:pt x="150861" y="386328"/>
                </a:lnTo>
                <a:lnTo>
                  <a:pt x="109657" y="371601"/>
                </a:lnTo>
                <a:lnTo>
                  <a:pt x="73311" y="348492"/>
                </a:lnTo>
                <a:lnTo>
                  <a:pt x="42999" y="318176"/>
                </a:lnTo>
                <a:lnTo>
                  <a:pt x="19893" y="281831"/>
                </a:lnTo>
                <a:lnTo>
                  <a:pt x="5169" y="240630"/>
                </a:lnTo>
                <a:lnTo>
                  <a:pt x="0" y="195749"/>
                </a:lnTo>
                <a:lnTo>
                  <a:pt x="5169" y="150861"/>
                </a:lnTo>
                <a:lnTo>
                  <a:pt x="19893" y="109657"/>
                </a:lnTo>
                <a:lnTo>
                  <a:pt x="42999" y="73311"/>
                </a:lnTo>
                <a:lnTo>
                  <a:pt x="73311" y="42999"/>
                </a:lnTo>
                <a:lnTo>
                  <a:pt x="109657" y="19893"/>
                </a:lnTo>
                <a:lnTo>
                  <a:pt x="150861" y="5169"/>
                </a:lnTo>
                <a:lnTo>
                  <a:pt x="195749" y="0"/>
                </a:lnTo>
                <a:lnTo>
                  <a:pt x="234119" y="3796"/>
                </a:lnTo>
                <a:lnTo>
                  <a:pt x="270661" y="14899"/>
                </a:lnTo>
                <a:lnTo>
                  <a:pt x="304354" y="32885"/>
                </a:lnTo>
                <a:lnTo>
                  <a:pt x="334174" y="57324"/>
                </a:lnTo>
                <a:lnTo>
                  <a:pt x="358614" y="87145"/>
                </a:lnTo>
                <a:lnTo>
                  <a:pt x="376599" y="120837"/>
                </a:lnTo>
                <a:lnTo>
                  <a:pt x="387703" y="157379"/>
                </a:lnTo>
                <a:lnTo>
                  <a:pt x="391499" y="195749"/>
                </a:lnTo>
                <a:lnTo>
                  <a:pt x="386328" y="240630"/>
                </a:lnTo>
                <a:lnTo>
                  <a:pt x="371601" y="281831"/>
                </a:lnTo>
                <a:lnTo>
                  <a:pt x="348492" y="318176"/>
                </a:lnTo>
                <a:lnTo>
                  <a:pt x="318176" y="348492"/>
                </a:lnTo>
                <a:lnTo>
                  <a:pt x="281831" y="371601"/>
                </a:lnTo>
                <a:lnTo>
                  <a:pt x="240630" y="386328"/>
                </a:lnTo>
                <a:lnTo>
                  <a:pt x="195749" y="3914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218889" y="2852169"/>
            <a:ext cx="391795" cy="391795"/>
          </a:xfrm>
          <a:custGeom>
            <a:avLst/>
            <a:gdLst/>
            <a:ahLst/>
            <a:cxnLst/>
            <a:rect l="l" t="t" r="r" b="b"/>
            <a:pathLst>
              <a:path w="391795" h="391794">
                <a:moveTo>
                  <a:pt x="0" y="195749"/>
                </a:moveTo>
                <a:lnTo>
                  <a:pt x="5169" y="150861"/>
                </a:lnTo>
                <a:lnTo>
                  <a:pt x="19893" y="109657"/>
                </a:lnTo>
                <a:lnTo>
                  <a:pt x="42999" y="73311"/>
                </a:lnTo>
                <a:lnTo>
                  <a:pt x="73311" y="42999"/>
                </a:lnTo>
                <a:lnTo>
                  <a:pt x="109657" y="19893"/>
                </a:lnTo>
                <a:lnTo>
                  <a:pt x="150861" y="5169"/>
                </a:lnTo>
                <a:lnTo>
                  <a:pt x="195749" y="0"/>
                </a:lnTo>
                <a:lnTo>
                  <a:pt x="234119" y="3796"/>
                </a:lnTo>
                <a:lnTo>
                  <a:pt x="270661" y="14899"/>
                </a:lnTo>
                <a:lnTo>
                  <a:pt x="304354" y="32885"/>
                </a:lnTo>
                <a:lnTo>
                  <a:pt x="334174" y="57324"/>
                </a:lnTo>
                <a:lnTo>
                  <a:pt x="358614" y="87145"/>
                </a:lnTo>
                <a:lnTo>
                  <a:pt x="376599" y="120837"/>
                </a:lnTo>
                <a:lnTo>
                  <a:pt x="387703" y="157379"/>
                </a:lnTo>
                <a:lnTo>
                  <a:pt x="391499" y="195749"/>
                </a:lnTo>
                <a:lnTo>
                  <a:pt x="386328" y="240630"/>
                </a:lnTo>
                <a:lnTo>
                  <a:pt x="371601" y="281831"/>
                </a:lnTo>
                <a:lnTo>
                  <a:pt x="348492" y="318176"/>
                </a:lnTo>
                <a:lnTo>
                  <a:pt x="318176" y="348492"/>
                </a:lnTo>
                <a:lnTo>
                  <a:pt x="281831" y="371601"/>
                </a:lnTo>
                <a:lnTo>
                  <a:pt x="240630" y="386328"/>
                </a:lnTo>
                <a:lnTo>
                  <a:pt x="195749" y="391499"/>
                </a:lnTo>
                <a:lnTo>
                  <a:pt x="150861" y="386328"/>
                </a:lnTo>
                <a:lnTo>
                  <a:pt x="109657" y="371601"/>
                </a:lnTo>
                <a:lnTo>
                  <a:pt x="73311" y="348492"/>
                </a:lnTo>
                <a:lnTo>
                  <a:pt x="42999" y="318176"/>
                </a:lnTo>
                <a:lnTo>
                  <a:pt x="19893" y="281831"/>
                </a:lnTo>
                <a:lnTo>
                  <a:pt x="5169" y="240630"/>
                </a:lnTo>
                <a:lnTo>
                  <a:pt x="0" y="195749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058168" y="2165108"/>
            <a:ext cx="808990" cy="239395"/>
          </a:xfrm>
          <a:custGeom>
            <a:avLst/>
            <a:gdLst/>
            <a:ahLst/>
            <a:cxnLst/>
            <a:rect l="l" t="t" r="r" b="b"/>
            <a:pathLst>
              <a:path w="808989" h="239394">
                <a:moveTo>
                  <a:pt x="0" y="238837"/>
                </a:moveTo>
                <a:lnTo>
                  <a:pt x="808973" y="0"/>
                </a:lnTo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848692" y="2125405"/>
            <a:ext cx="110874" cy="794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058168" y="2203875"/>
            <a:ext cx="829310" cy="657860"/>
          </a:xfrm>
          <a:custGeom>
            <a:avLst/>
            <a:gdLst/>
            <a:ahLst/>
            <a:cxnLst/>
            <a:rect l="l" t="t" r="r" b="b"/>
            <a:pathLst>
              <a:path w="829310" h="657860">
                <a:moveTo>
                  <a:pt x="0" y="657668"/>
                </a:moveTo>
                <a:lnTo>
                  <a:pt x="829048" y="0"/>
                </a:lnTo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858142" y="2140623"/>
            <a:ext cx="106324" cy="974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058168" y="2223012"/>
            <a:ext cx="848994" cy="1096645"/>
          </a:xfrm>
          <a:custGeom>
            <a:avLst/>
            <a:gdLst/>
            <a:ahLst/>
            <a:cxnLst/>
            <a:rect l="l" t="t" r="r" b="b"/>
            <a:pathLst>
              <a:path w="848995" h="1096645">
                <a:moveTo>
                  <a:pt x="0" y="1096130"/>
                </a:moveTo>
                <a:lnTo>
                  <a:pt x="848623" y="0"/>
                </a:lnTo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872392" y="2145130"/>
            <a:ext cx="96849" cy="10666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058168" y="2403945"/>
            <a:ext cx="807085" cy="163830"/>
          </a:xfrm>
          <a:custGeom>
            <a:avLst/>
            <a:gdLst/>
            <a:ahLst/>
            <a:cxnLst/>
            <a:rect l="l" t="t" r="r" b="b"/>
            <a:pathLst>
              <a:path w="807085" h="163830">
                <a:moveTo>
                  <a:pt x="0" y="0"/>
                </a:moveTo>
                <a:lnTo>
                  <a:pt x="806573" y="163574"/>
                </a:lnTo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848967" y="2527169"/>
            <a:ext cx="110024" cy="8072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058168" y="2622694"/>
            <a:ext cx="808990" cy="239395"/>
          </a:xfrm>
          <a:custGeom>
            <a:avLst/>
            <a:gdLst/>
            <a:ahLst/>
            <a:cxnLst/>
            <a:rect l="l" t="t" r="r" b="b"/>
            <a:pathLst>
              <a:path w="808989" h="239394">
                <a:moveTo>
                  <a:pt x="0" y="238849"/>
                </a:moveTo>
                <a:lnTo>
                  <a:pt x="808973" y="0"/>
                </a:lnTo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848692" y="2582994"/>
            <a:ext cx="110874" cy="793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058168" y="2661469"/>
            <a:ext cx="829310" cy="657860"/>
          </a:xfrm>
          <a:custGeom>
            <a:avLst/>
            <a:gdLst/>
            <a:ahLst/>
            <a:cxnLst/>
            <a:rect l="l" t="t" r="r" b="b"/>
            <a:pathLst>
              <a:path w="829310" h="657860">
                <a:moveTo>
                  <a:pt x="0" y="657673"/>
                </a:moveTo>
                <a:lnTo>
                  <a:pt x="829048" y="0"/>
                </a:lnTo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858142" y="2598219"/>
            <a:ext cx="106324" cy="9742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058168" y="2403945"/>
            <a:ext cx="825500" cy="578485"/>
          </a:xfrm>
          <a:custGeom>
            <a:avLst/>
            <a:gdLst/>
            <a:ahLst/>
            <a:cxnLst/>
            <a:rect l="l" t="t" r="r" b="b"/>
            <a:pathLst>
              <a:path w="825500" h="578485">
                <a:moveTo>
                  <a:pt x="0" y="0"/>
                </a:moveTo>
                <a:lnTo>
                  <a:pt x="824998" y="578473"/>
                </a:lnTo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855592" y="2947144"/>
            <a:ext cx="107899" cy="9442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058168" y="2861544"/>
            <a:ext cx="807085" cy="163830"/>
          </a:xfrm>
          <a:custGeom>
            <a:avLst/>
            <a:gdLst/>
            <a:ahLst/>
            <a:cxnLst/>
            <a:rect l="l" t="t" r="r" b="b"/>
            <a:pathLst>
              <a:path w="807085" h="163830">
                <a:moveTo>
                  <a:pt x="0" y="0"/>
                </a:moveTo>
                <a:lnTo>
                  <a:pt x="806573" y="163574"/>
                </a:lnTo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848967" y="2984768"/>
            <a:ext cx="110024" cy="8072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058168" y="3080293"/>
            <a:ext cx="808990" cy="239395"/>
          </a:xfrm>
          <a:custGeom>
            <a:avLst/>
            <a:gdLst/>
            <a:ahLst/>
            <a:cxnLst/>
            <a:rect l="l" t="t" r="r" b="b"/>
            <a:pathLst>
              <a:path w="808989" h="239395">
                <a:moveTo>
                  <a:pt x="0" y="238849"/>
                </a:moveTo>
                <a:lnTo>
                  <a:pt x="808973" y="0"/>
                </a:lnTo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848692" y="3040593"/>
            <a:ext cx="110874" cy="793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058168" y="2403945"/>
            <a:ext cx="845819" cy="1014094"/>
          </a:xfrm>
          <a:custGeom>
            <a:avLst/>
            <a:gdLst/>
            <a:ahLst/>
            <a:cxnLst/>
            <a:rect l="l" t="t" r="r" b="b"/>
            <a:pathLst>
              <a:path w="845820" h="1014095">
                <a:moveTo>
                  <a:pt x="0" y="0"/>
                </a:moveTo>
                <a:lnTo>
                  <a:pt x="845398" y="1013822"/>
                </a:lnTo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869867" y="3388093"/>
            <a:ext cx="98574" cy="10557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058168" y="2861544"/>
            <a:ext cx="825500" cy="578485"/>
          </a:xfrm>
          <a:custGeom>
            <a:avLst/>
            <a:gdLst/>
            <a:ahLst/>
            <a:cxnLst/>
            <a:rect l="l" t="t" r="r" b="b"/>
            <a:pathLst>
              <a:path w="825500" h="578485">
                <a:moveTo>
                  <a:pt x="0" y="0"/>
                </a:moveTo>
                <a:lnTo>
                  <a:pt x="824998" y="578473"/>
                </a:lnTo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855592" y="3404718"/>
            <a:ext cx="107899" cy="9444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058168" y="3319143"/>
            <a:ext cx="807085" cy="163830"/>
          </a:xfrm>
          <a:custGeom>
            <a:avLst/>
            <a:gdLst/>
            <a:ahLst/>
            <a:cxnLst/>
            <a:rect l="l" t="t" r="r" b="b"/>
            <a:pathLst>
              <a:path w="807085" h="163829">
                <a:moveTo>
                  <a:pt x="0" y="0"/>
                </a:moveTo>
                <a:lnTo>
                  <a:pt x="806573" y="163574"/>
                </a:lnTo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848967" y="3442342"/>
            <a:ext cx="110024" cy="8072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368341" y="2132725"/>
            <a:ext cx="749935" cy="403860"/>
          </a:xfrm>
          <a:custGeom>
            <a:avLst/>
            <a:gdLst/>
            <a:ahLst/>
            <a:cxnLst/>
            <a:rect l="l" t="t" r="r" b="b"/>
            <a:pathLst>
              <a:path w="749935" h="403860">
                <a:moveTo>
                  <a:pt x="0" y="0"/>
                </a:moveTo>
                <a:lnTo>
                  <a:pt x="749848" y="403344"/>
                </a:lnTo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093739" y="2498844"/>
            <a:ext cx="110099" cy="8769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368341" y="2590319"/>
            <a:ext cx="736600" cy="0"/>
          </a:xfrm>
          <a:custGeom>
            <a:avLst/>
            <a:gdLst/>
            <a:ahLst/>
            <a:cxnLst/>
            <a:rect l="l" t="t" r="r" b="b"/>
            <a:pathLst>
              <a:path w="736600">
                <a:moveTo>
                  <a:pt x="0" y="0"/>
                </a:moveTo>
                <a:lnTo>
                  <a:pt x="736198" y="0"/>
                </a:lnTo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095014" y="2549319"/>
            <a:ext cx="105499" cy="8199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368341" y="2644569"/>
            <a:ext cx="749935" cy="403860"/>
          </a:xfrm>
          <a:custGeom>
            <a:avLst/>
            <a:gdLst/>
            <a:ahLst/>
            <a:cxnLst/>
            <a:rect l="l" t="t" r="r" b="b"/>
            <a:pathLst>
              <a:path w="749935" h="403860">
                <a:moveTo>
                  <a:pt x="0" y="403349"/>
                </a:moveTo>
                <a:lnTo>
                  <a:pt x="749848" y="0"/>
                </a:lnTo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5093739" y="2594069"/>
            <a:ext cx="110099" cy="8772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4368341" y="2673944"/>
            <a:ext cx="772795" cy="831850"/>
          </a:xfrm>
          <a:custGeom>
            <a:avLst/>
            <a:gdLst/>
            <a:ahLst/>
            <a:cxnLst/>
            <a:rect l="l" t="t" r="r" b="b"/>
            <a:pathLst>
              <a:path w="772795" h="831850">
                <a:moveTo>
                  <a:pt x="0" y="831573"/>
                </a:moveTo>
                <a:lnTo>
                  <a:pt x="772698" y="0"/>
                </a:lnTo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5108464" y="2601094"/>
            <a:ext cx="100949" cy="103799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4368341" y="2132725"/>
            <a:ext cx="772795" cy="831850"/>
          </a:xfrm>
          <a:custGeom>
            <a:avLst/>
            <a:gdLst/>
            <a:ahLst/>
            <a:cxnLst/>
            <a:rect l="l" t="t" r="r" b="b"/>
            <a:pathLst>
              <a:path w="772795" h="831850">
                <a:moveTo>
                  <a:pt x="0" y="0"/>
                </a:moveTo>
                <a:lnTo>
                  <a:pt x="772698" y="831568"/>
                </a:lnTo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5108464" y="2933344"/>
            <a:ext cx="100949" cy="103799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4368341" y="2590319"/>
            <a:ext cx="749935" cy="403860"/>
          </a:xfrm>
          <a:custGeom>
            <a:avLst/>
            <a:gdLst/>
            <a:ahLst/>
            <a:cxnLst/>
            <a:rect l="l" t="t" r="r" b="b"/>
            <a:pathLst>
              <a:path w="749935" h="403860">
                <a:moveTo>
                  <a:pt x="0" y="0"/>
                </a:moveTo>
                <a:lnTo>
                  <a:pt x="749848" y="403349"/>
                </a:lnTo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5093739" y="2956443"/>
            <a:ext cx="110099" cy="8769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4368341" y="3047918"/>
            <a:ext cx="736600" cy="0"/>
          </a:xfrm>
          <a:custGeom>
            <a:avLst/>
            <a:gdLst/>
            <a:ahLst/>
            <a:cxnLst/>
            <a:rect l="l" t="t" r="r" b="b"/>
            <a:pathLst>
              <a:path w="736600">
                <a:moveTo>
                  <a:pt x="0" y="0"/>
                </a:moveTo>
                <a:lnTo>
                  <a:pt x="736198" y="0"/>
                </a:lnTo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5095014" y="3006918"/>
            <a:ext cx="105499" cy="81974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4368341" y="3102143"/>
            <a:ext cx="749935" cy="403860"/>
          </a:xfrm>
          <a:custGeom>
            <a:avLst/>
            <a:gdLst/>
            <a:ahLst/>
            <a:cxnLst/>
            <a:rect l="l" t="t" r="r" b="b"/>
            <a:pathLst>
              <a:path w="749935" h="403860">
                <a:moveTo>
                  <a:pt x="0" y="403374"/>
                </a:moveTo>
                <a:lnTo>
                  <a:pt x="749848" y="0"/>
                </a:lnTo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5093739" y="3051668"/>
            <a:ext cx="110099" cy="8772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 txBox="1"/>
          <p:nvPr/>
        </p:nvSpPr>
        <p:spPr>
          <a:xfrm>
            <a:off x="2483845" y="3654569"/>
            <a:ext cx="521334" cy="57594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85"/>
              </a:spcBef>
            </a:pP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input  layer</a:t>
            </a:r>
            <a:endParaRPr sz="1800">
              <a:latin typeface="Arial"/>
              <a:cs typeface="Arial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3605954" y="3925832"/>
            <a:ext cx="12706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hidden</a:t>
            </a:r>
            <a:r>
              <a:rPr sz="1800" spc="-8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layer</a:t>
            </a:r>
            <a:endParaRPr sz="1800">
              <a:latin typeface="Arial"/>
              <a:cs typeface="Arial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4905781" y="3415655"/>
            <a:ext cx="12192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38751C"/>
                </a:solidFill>
                <a:latin typeface="Arial"/>
                <a:cs typeface="Arial"/>
              </a:rPr>
              <a:t>output</a:t>
            </a:r>
            <a:r>
              <a:rPr sz="1800" spc="-80" dirty="0">
                <a:solidFill>
                  <a:srgbClr val="38751C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38751C"/>
                </a:solidFill>
                <a:latin typeface="Arial"/>
                <a:cs typeface="Arial"/>
              </a:rPr>
              <a:t>layer</a:t>
            </a:r>
            <a:endParaRPr sz="1800">
              <a:latin typeface="Arial"/>
              <a:cs typeface="Arial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1176472" y="2854394"/>
            <a:ext cx="1077595" cy="857250"/>
          </a:xfrm>
          <a:custGeom>
            <a:avLst/>
            <a:gdLst/>
            <a:ahLst/>
            <a:cxnLst/>
            <a:rect l="l" t="t" r="r" b="b"/>
            <a:pathLst>
              <a:path w="1077595" h="857250">
                <a:moveTo>
                  <a:pt x="0" y="856773"/>
                </a:moveTo>
                <a:lnTo>
                  <a:pt x="1077532" y="0"/>
                </a:lnTo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2224895" y="2791069"/>
            <a:ext cx="106302" cy="97499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 txBox="1"/>
          <p:nvPr/>
        </p:nvSpPr>
        <p:spPr>
          <a:xfrm>
            <a:off x="446024" y="3698851"/>
            <a:ext cx="1397635" cy="8521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CIFAR-10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800" spc="-5" dirty="0">
                <a:latin typeface="Arial"/>
                <a:cs typeface="Arial"/>
              </a:rPr>
              <a:t>images,</a:t>
            </a:r>
            <a:r>
              <a:rPr sz="1800" spc="-7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3072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800" spc="-5" dirty="0">
                <a:latin typeface="Arial"/>
                <a:cs typeface="Arial"/>
              </a:rPr>
              <a:t>numbers</a:t>
            </a:r>
            <a:endParaRPr sz="1800">
              <a:latin typeface="Arial"/>
              <a:cs typeface="Arial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6812015" y="3280400"/>
            <a:ext cx="1359535" cy="852169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85"/>
              </a:spcBef>
            </a:pPr>
            <a:r>
              <a:rPr sz="1800" b="1" spc="-5" dirty="0">
                <a:latin typeface="Arial"/>
                <a:cs typeface="Arial"/>
              </a:rPr>
              <a:t>10 </a:t>
            </a:r>
            <a:r>
              <a:rPr sz="1800" spc="-5" dirty="0">
                <a:latin typeface="Arial"/>
                <a:cs typeface="Arial"/>
              </a:rPr>
              <a:t>output  neurons,</a:t>
            </a:r>
            <a:r>
              <a:rPr sz="1800" spc="-9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one  per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class</a:t>
            </a:r>
            <a:endParaRPr sz="1800">
              <a:latin typeface="Arial"/>
              <a:cs typeface="Arial"/>
            </a:endParaRPr>
          </a:p>
        </p:txBody>
      </p:sp>
      <p:sp>
        <p:nvSpPr>
          <p:cNvPr id="71" name="object 71"/>
          <p:cNvSpPr/>
          <p:nvPr/>
        </p:nvSpPr>
        <p:spPr>
          <a:xfrm>
            <a:off x="6162812" y="2743319"/>
            <a:ext cx="1059180" cy="356235"/>
          </a:xfrm>
          <a:custGeom>
            <a:avLst/>
            <a:gdLst/>
            <a:ahLst/>
            <a:cxnLst/>
            <a:rect l="l" t="t" r="r" b="b"/>
            <a:pathLst>
              <a:path w="1059179" h="356235">
                <a:moveTo>
                  <a:pt x="1058647" y="355699"/>
                </a:moveTo>
                <a:lnTo>
                  <a:pt x="0" y="0"/>
                </a:lnTo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6071337" y="2703969"/>
            <a:ext cx="111024" cy="78699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 txBox="1"/>
          <p:nvPr/>
        </p:nvSpPr>
        <p:spPr>
          <a:xfrm>
            <a:off x="827672" y="1336256"/>
            <a:ext cx="1029335" cy="57594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85"/>
              </a:spcBef>
            </a:pPr>
            <a:r>
              <a:rPr sz="1800" b="1" spc="-5" dirty="0">
                <a:latin typeface="Arial"/>
                <a:cs typeface="Arial"/>
              </a:rPr>
              <a:t>50</a:t>
            </a:r>
            <a:r>
              <a:rPr sz="1800" b="1" spc="-9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hidden  neurons</a:t>
            </a:r>
            <a:endParaRPr sz="1800">
              <a:latin typeface="Arial"/>
              <a:cs typeface="Arial"/>
            </a:endParaRPr>
          </a:p>
        </p:txBody>
      </p:sp>
      <p:sp>
        <p:nvSpPr>
          <p:cNvPr id="74" name="object 74"/>
          <p:cNvSpPr/>
          <p:nvPr/>
        </p:nvSpPr>
        <p:spPr>
          <a:xfrm>
            <a:off x="1932096" y="1559071"/>
            <a:ext cx="1664335" cy="167640"/>
          </a:xfrm>
          <a:custGeom>
            <a:avLst/>
            <a:gdLst/>
            <a:ahLst/>
            <a:cxnLst/>
            <a:rect l="l" t="t" r="r" b="b"/>
            <a:pathLst>
              <a:path w="1664335" h="167639">
                <a:moveTo>
                  <a:pt x="0" y="0"/>
                </a:moveTo>
                <a:lnTo>
                  <a:pt x="1664071" y="167362"/>
                </a:lnTo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3583492" y="1685601"/>
            <a:ext cx="108224" cy="81664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 txBox="1"/>
          <p:nvPr/>
        </p:nvSpPr>
        <p:spPr>
          <a:xfrm>
            <a:off x="157924" y="4717593"/>
            <a:ext cx="8875395" cy="283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65"/>
              </a:lnSpc>
              <a:tabLst>
                <a:tab pos="5253355" algn="l"/>
                <a:tab pos="7310755" algn="l"/>
              </a:tabLst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Fei-Fei Li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&amp; Justin Johnson &amp;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Serena Yeung	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Lecture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6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-	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April 19,</a:t>
            </a:r>
            <a:r>
              <a:rPr sz="3000" spc="-142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2018</a:t>
            </a:r>
            <a:endParaRPr sz="3000" baseline="-4166">
              <a:latin typeface="Arial"/>
              <a:cs typeface="Arial"/>
            </a:endParaRPr>
          </a:p>
        </p:txBody>
      </p:sp>
      <p:sp>
        <p:nvSpPr>
          <p:cNvPr id="77" name="object 7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80"/>
              </a:lnSpc>
            </a:pPr>
            <a:r>
              <a:rPr sz="3000" spc="-7" baseline="1388" dirty="0"/>
              <a:t>Lecture </a:t>
            </a:r>
            <a:r>
              <a:rPr sz="3000" baseline="1388" dirty="0"/>
              <a:t>6 -</a:t>
            </a:r>
            <a:r>
              <a:rPr sz="3000" spc="-277" baseline="1388" dirty="0"/>
              <a:t> </a:t>
            </a:r>
            <a:fld id="{81D60167-4931-47E6-BA6A-407CBD079E47}" type="slidenum">
              <a:rPr sz="2000" dirty="0"/>
              <a:t>63</a:t>
            </a:fld>
            <a:endParaRPr sz="2000"/>
          </a:p>
        </p:txBody>
      </p:sp>
      <p:sp>
        <p:nvSpPr>
          <p:cNvPr id="79" name="object 7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fld id="{64F4039D-E5A2-4B3C-9543-889F84DFDB4E}" type="datetime1">
              <a:rPr lang="en-US" spc="-5" smtClean="0"/>
              <a:t>2/27/2020</a:t>
            </a:fld>
            <a:endParaRPr spc="-5" dirty="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3024" y="115809"/>
            <a:ext cx="696468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0" spc="-5" dirty="0">
                <a:latin typeface="Arial"/>
                <a:cs typeface="Arial"/>
              </a:rPr>
              <a:t>Double </a:t>
            </a:r>
            <a:r>
              <a:rPr sz="3000" b="0" dirty="0">
                <a:latin typeface="Arial"/>
                <a:cs typeface="Arial"/>
              </a:rPr>
              <a:t>check </a:t>
            </a:r>
            <a:r>
              <a:rPr sz="3000" b="0" spc="-5" dirty="0">
                <a:latin typeface="Arial"/>
                <a:cs typeface="Arial"/>
              </a:rPr>
              <a:t>that the loss is</a:t>
            </a:r>
            <a:r>
              <a:rPr sz="3000" b="0" spc="-95" dirty="0">
                <a:latin typeface="Arial"/>
                <a:cs typeface="Arial"/>
              </a:rPr>
              <a:t> </a:t>
            </a:r>
            <a:r>
              <a:rPr sz="3000" b="0" dirty="0">
                <a:latin typeface="Arial"/>
                <a:cs typeface="Arial"/>
              </a:rPr>
              <a:t>reasonable:</a:t>
            </a:r>
            <a:endParaRPr sz="3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41922" y="962560"/>
            <a:ext cx="6323012" cy="1709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58499" y="3136618"/>
            <a:ext cx="8000983" cy="8572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897936" y="3971642"/>
            <a:ext cx="541655" cy="132080"/>
          </a:xfrm>
          <a:custGeom>
            <a:avLst/>
            <a:gdLst/>
            <a:ahLst/>
            <a:cxnLst/>
            <a:rect l="l" t="t" r="r" b="b"/>
            <a:pathLst>
              <a:path w="541655" h="132079">
                <a:moveTo>
                  <a:pt x="541108" y="131674"/>
                </a:moveTo>
                <a:lnTo>
                  <a:pt x="0" y="0"/>
                </a:lnTo>
              </a:path>
            </a:pathLst>
          </a:custGeom>
          <a:ln w="2857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757648" y="3911504"/>
            <a:ext cx="165732" cy="1202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593117" y="3639867"/>
            <a:ext cx="1983739" cy="291465"/>
          </a:xfrm>
          <a:custGeom>
            <a:avLst/>
            <a:gdLst/>
            <a:ahLst/>
            <a:cxnLst/>
            <a:rect l="l" t="t" r="r" b="b"/>
            <a:pathLst>
              <a:path w="1983739" h="291464">
                <a:moveTo>
                  <a:pt x="1983171" y="291274"/>
                </a:moveTo>
                <a:lnTo>
                  <a:pt x="0" y="0"/>
                </a:lnTo>
              </a:path>
            </a:pathLst>
          </a:custGeom>
          <a:ln w="2857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450530" y="3578880"/>
            <a:ext cx="163749" cy="12194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645015" y="3995068"/>
            <a:ext cx="2691130" cy="57594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85"/>
              </a:spcBef>
            </a:pP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returns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the loss and the  gradient for all</a:t>
            </a:r>
            <a:r>
              <a:rPr sz="1800" spc="-8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parameters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629690" y="3367193"/>
            <a:ext cx="497840" cy="229870"/>
          </a:xfrm>
          <a:custGeom>
            <a:avLst/>
            <a:gdLst/>
            <a:ahLst/>
            <a:cxnLst/>
            <a:rect l="l" t="t" r="r" b="b"/>
            <a:pathLst>
              <a:path w="497839" h="229870">
                <a:moveTo>
                  <a:pt x="0" y="0"/>
                </a:moveTo>
                <a:lnTo>
                  <a:pt x="497398" y="0"/>
                </a:lnTo>
                <a:lnTo>
                  <a:pt x="497398" y="229499"/>
                </a:lnTo>
                <a:lnTo>
                  <a:pt x="0" y="2294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449743" y="3364372"/>
            <a:ext cx="2185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disable</a:t>
            </a:r>
            <a:r>
              <a:rPr sz="1800" spc="-8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regularization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57924" y="4717593"/>
            <a:ext cx="8875395" cy="283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65"/>
              </a:lnSpc>
              <a:tabLst>
                <a:tab pos="5253355" algn="l"/>
                <a:tab pos="7310755" algn="l"/>
              </a:tabLst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Fei-Fei Li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&amp; Justin Johnson &amp;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Serena Yeung	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Lecture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6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-	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April 19,</a:t>
            </a:r>
            <a:r>
              <a:rPr sz="3000" spc="-142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2018</a:t>
            </a:r>
            <a:endParaRPr sz="3000" baseline="-4166">
              <a:latin typeface="Arial"/>
              <a:cs typeface="Arial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80"/>
              </a:lnSpc>
            </a:pPr>
            <a:r>
              <a:rPr sz="3000" spc="-7" baseline="1388" dirty="0"/>
              <a:t>Lecture </a:t>
            </a:r>
            <a:r>
              <a:rPr sz="3000" baseline="1388" dirty="0"/>
              <a:t>6 -</a:t>
            </a:r>
            <a:r>
              <a:rPr sz="3000" spc="-277" baseline="1388" dirty="0"/>
              <a:t> </a:t>
            </a:r>
            <a:fld id="{81D60167-4931-47E6-BA6A-407CBD079E47}" type="slidenum">
              <a:rPr sz="2000" dirty="0"/>
              <a:t>64</a:t>
            </a:fld>
            <a:endParaRPr sz="2000"/>
          </a:p>
        </p:txBody>
      </p:sp>
      <p:sp>
        <p:nvSpPr>
          <p:cNvPr id="16" name="object 1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fld id="{79F37A65-F0DB-4B1F-9F18-DD1782089C71}" type="datetime1">
              <a:rPr lang="en-US" spc="-5" smtClean="0"/>
              <a:t>2/27/2020</a:t>
            </a:fld>
            <a:endParaRPr spc="-5" dirty="0"/>
          </a:p>
        </p:txBody>
      </p:sp>
      <p:sp>
        <p:nvSpPr>
          <p:cNvPr id="12" name="object 12"/>
          <p:cNvSpPr txBox="1"/>
          <p:nvPr/>
        </p:nvSpPr>
        <p:spPr>
          <a:xfrm>
            <a:off x="2663171" y="3766469"/>
            <a:ext cx="1205230" cy="852169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85"/>
              </a:spcBef>
            </a:pP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loss ~2.3. 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“correct”</a:t>
            </a:r>
            <a:r>
              <a:rPr sz="1800" spc="-10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for  10</a:t>
            </a:r>
            <a:r>
              <a:rPr sz="1800" spc="-4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classes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39049" y="3169943"/>
            <a:ext cx="8000983" cy="8477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3024" y="115809"/>
            <a:ext cx="696468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0" spc="-5" dirty="0">
                <a:latin typeface="Arial"/>
                <a:cs typeface="Arial"/>
              </a:rPr>
              <a:t>Double </a:t>
            </a:r>
            <a:r>
              <a:rPr sz="3000" b="0" dirty="0">
                <a:latin typeface="Arial"/>
                <a:cs typeface="Arial"/>
              </a:rPr>
              <a:t>check </a:t>
            </a:r>
            <a:r>
              <a:rPr sz="3000" b="0" spc="-5" dirty="0">
                <a:latin typeface="Arial"/>
                <a:cs typeface="Arial"/>
              </a:rPr>
              <a:t>that the loss is</a:t>
            </a:r>
            <a:r>
              <a:rPr sz="3000" b="0" spc="-95" dirty="0">
                <a:latin typeface="Arial"/>
                <a:cs typeface="Arial"/>
              </a:rPr>
              <a:t> </a:t>
            </a:r>
            <a:r>
              <a:rPr sz="3000" b="0" dirty="0">
                <a:latin typeface="Arial"/>
                <a:cs typeface="Arial"/>
              </a:rPr>
              <a:t>reasonable:</a:t>
            </a:r>
            <a:endParaRPr sz="3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41922" y="962560"/>
            <a:ext cx="6323012" cy="170960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00648" y="3957916"/>
            <a:ext cx="1284605" cy="203200"/>
          </a:xfrm>
          <a:custGeom>
            <a:avLst/>
            <a:gdLst/>
            <a:ahLst/>
            <a:cxnLst/>
            <a:rect l="l" t="t" r="r" b="b"/>
            <a:pathLst>
              <a:path w="1284605" h="203200">
                <a:moveTo>
                  <a:pt x="1284444" y="202774"/>
                </a:moveTo>
                <a:lnTo>
                  <a:pt x="0" y="0"/>
                </a:lnTo>
              </a:path>
            </a:pathLst>
          </a:custGeom>
          <a:ln w="2857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758271" y="3897029"/>
            <a:ext cx="164024" cy="1217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629690" y="3367193"/>
            <a:ext cx="497840" cy="229870"/>
          </a:xfrm>
          <a:custGeom>
            <a:avLst/>
            <a:gdLst/>
            <a:ahLst/>
            <a:cxnLst/>
            <a:rect l="l" t="t" r="r" b="b"/>
            <a:pathLst>
              <a:path w="497839" h="229870">
                <a:moveTo>
                  <a:pt x="0" y="0"/>
                </a:moveTo>
                <a:lnTo>
                  <a:pt x="497398" y="0"/>
                </a:lnTo>
                <a:lnTo>
                  <a:pt x="497398" y="229499"/>
                </a:lnTo>
                <a:lnTo>
                  <a:pt x="0" y="2294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449743" y="3364372"/>
            <a:ext cx="23380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crank </a:t>
            </a: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up</a:t>
            </a:r>
            <a:r>
              <a:rPr sz="1800" spc="-10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regularization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57924" y="4717593"/>
            <a:ext cx="8875395" cy="283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65"/>
              </a:lnSpc>
              <a:tabLst>
                <a:tab pos="5253355" algn="l"/>
                <a:tab pos="7310755" algn="l"/>
              </a:tabLst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Fei-Fei Li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&amp; Justin Johnson &amp;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Serena Yeung	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Lecture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6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-	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April 19,</a:t>
            </a:r>
            <a:r>
              <a:rPr sz="3000" spc="-142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2018</a:t>
            </a:r>
            <a:endParaRPr sz="3000" baseline="-4166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80"/>
              </a:lnSpc>
            </a:pPr>
            <a:r>
              <a:rPr sz="3000" spc="-7" baseline="1388" dirty="0"/>
              <a:t>Lecture </a:t>
            </a:r>
            <a:r>
              <a:rPr sz="3000" baseline="1388" dirty="0"/>
              <a:t>6 -</a:t>
            </a:r>
            <a:r>
              <a:rPr sz="3000" spc="-277" baseline="1388" dirty="0"/>
              <a:t> </a:t>
            </a:r>
            <a:fld id="{81D60167-4931-47E6-BA6A-407CBD079E47}" type="slidenum">
              <a:rPr sz="2000" dirty="0"/>
              <a:t>65</a:t>
            </a:fld>
            <a:endParaRPr sz="2000"/>
          </a:p>
        </p:txBody>
      </p:sp>
      <p:sp>
        <p:nvSpPr>
          <p:cNvPr id="13" name="object 1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fld id="{07432D90-0FC8-43F5-991A-C12084C48F37}" type="datetime1">
              <a:rPr lang="en-US" spc="-5" smtClean="0"/>
              <a:t>2/27/2020</a:t>
            </a:fld>
            <a:endParaRPr spc="-5" dirty="0"/>
          </a:p>
        </p:txBody>
      </p:sp>
      <p:sp>
        <p:nvSpPr>
          <p:cNvPr id="9" name="object 9"/>
          <p:cNvSpPr txBox="1"/>
          <p:nvPr/>
        </p:nvSpPr>
        <p:spPr>
          <a:xfrm>
            <a:off x="3272770" y="3995068"/>
            <a:ext cx="3467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loss went up, good.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(sanity</a:t>
            </a:r>
            <a:r>
              <a:rPr sz="1800" spc="-8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check)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3024" y="128432"/>
            <a:ext cx="29832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Lets try to train</a:t>
            </a:r>
            <a:r>
              <a:rPr sz="2400" spc="-1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now…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3024" y="852331"/>
            <a:ext cx="2667000" cy="147701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5080" algn="just">
              <a:lnSpc>
                <a:spcPts val="2850"/>
              </a:lnSpc>
              <a:spcBef>
                <a:spcPts val="219"/>
              </a:spcBef>
            </a:pPr>
            <a:r>
              <a:rPr sz="2400" b="1" spc="-5" dirty="0">
                <a:solidFill>
                  <a:srgbClr val="0000FF"/>
                </a:solidFill>
                <a:latin typeface="Arial"/>
                <a:cs typeface="Arial"/>
              </a:rPr>
              <a:t>Tip</a:t>
            </a: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: 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Make sure</a:t>
            </a:r>
            <a:r>
              <a:rPr sz="2400" spc="-10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that  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you can </a:t>
            </a: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overfit</a:t>
            </a:r>
            <a:r>
              <a:rPr sz="2400" spc="-1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very  small </a:t>
            </a: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portion of the  training</a:t>
            </a:r>
            <a:r>
              <a:rPr sz="2400" spc="-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data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259368" y="67599"/>
            <a:ext cx="5811626" cy="361151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213793" y="1329522"/>
            <a:ext cx="5930265" cy="2687955"/>
          </a:xfrm>
          <a:custGeom>
            <a:avLst/>
            <a:gdLst/>
            <a:ahLst/>
            <a:cxnLst/>
            <a:rect l="l" t="t" r="r" b="b"/>
            <a:pathLst>
              <a:path w="5930265" h="2687954">
                <a:moveTo>
                  <a:pt x="0" y="0"/>
                </a:moveTo>
                <a:lnTo>
                  <a:pt x="5930088" y="0"/>
                </a:lnTo>
                <a:lnTo>
                  <a:pt x="5930088" y="2687694"/>
                </a:lnTo>
                <a:lnTo>
                  <a:pt x="0" y="268769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483492" y="1791426"/>
            <a:ext cx="22936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The above</a:t>
            </a:r>
            <a:r>
              <a:rPr sz="2400" spc="-9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code: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7924" y="4717593"/>
            <a:ext cx="8875395" cy="283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65"/>
              </a:lnSpc>
              <a:tabLst>
                <a:tab pos="5253355" algn="l"/>
                <a:tab pos="7310755" algn="l"/>
              </a:tabLst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Fei-Fei Li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&amp; Justin Johnson &amp;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Serena Yeung	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Lecture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6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-	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April 19,</a:t>
            </a:r>
            <a:r>
              <a:rPr sz="3000" spc="-142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2018</a:t>
            </a:r>
            <a:endParaRPr sz="3000" baseline="-4166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80"/>
              </a:lnSpc>
            </a:pPr>
            <a:r>
              <a:rPr sz="3000" spc="-7" baseline="1388" dirty="0"/>
              <a:t>Lecture </a:t>
            </a:r>
            <a:r>
              <a:rPr sz="3000" baseline="1388" dirty="0"/>
              <a:t>6 -</a:t>
            </a:r>
            <a:r>
              <a:rPr sz="3000" spc="-277" baseline="1388" dirty="0"/>
              <a:t> </a:t>
            </a:r>
            <a:fld id="{81D60167-4931-47E6-BA6A-407CBD079E47}" type="slidenum">
              <a:rPr sz="2000" dirty="0"/>
              <a:t>66</a:t>
            </a:fld>
            <a:endParaRPr sz="2000"/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fld id="{7FC401B5-4171-462C-B2AD-E9EFE30A6C63}" type="datetime1">
              <a:rPr lang="en-US" spc="-5" smtClean="0"/>
              <a:t>2/27/2020</a:t>
            </a:fld>
            <a:endParaRPr spc="-5" dirty="0"/>
          </a:p>
        </p:txBody>
      </p:sp>
      <p:sp>
        <p:nvSpPr>
          <p:cNvPr id="7" name="object 7"/>
          <p:cNvSpPr txBox="1"/>
          <p:nvPr/>
        </p:nvSpPr>
        <p:spPr>
          <a:xfrm>
            <a:off x="3610590" y="2153375"/>
            <a:ext cx="4714240" cy="147701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342265" marR="205740" indent="-329565">
              <a:lnSpc>
                <a:spcPts val="2850"/>
              </a:lnSpc>
              <a:spcBef>
                <a:spcPts val="219"/>
              </a:spcBef>
              <a:buChar char="-"/>
              <a:tabLst>
                <a:tab pos="342265" algn="l"/>
                <a:tab pos="342900" algn="l"/>
              </a:tabLst>
            </a:pPr>
            <a:r>
              <a:rPr sz="2400" spc="-5" dirty="0">
                <a:latin typeface="Arial"/>
                <a:cs typeface="Arial"/>
              </a:rPr>
              <a:t>take the first 20 examples</a:t>
            </a:r>
            <a:r>
              <a:rPr sz="2400" spc="-9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from  CIFAR-10</a:t>
            </a:r>
            <a:endParaRPr sz="2400">
              <a:latin typeface="Arial"/>
              <a:cs typeface="Arial"/>
            </a:endParaRPr>
          </a:p>
          <a:p>
            <a:pPr marL="342265" indent="-329565">
              <a:lnSpc>
                <a:spcPts val="2745"/>
              </a:lnSpc>
              <a:buChar char="-"/>
              <a:tabLst>
                <a:tab pos="342265" algn="l"/>
                <a:tab pos="342900" algn="l"/>
              </a:tabLst>
            </a:pPr>
            <a:r>
              <a:rPr sz="2400" spc="-5" dirty="0">
                <a:latin typeface="Arial"/>
                <a:cs typeface="Arial"/>
              </a:rPr>
              <a:t>turn off </a:t>
            </a:r>
            <a:r>
              <a:rPr sz="2400" dirty="0">
                <a:latin typeface="Arial"/>
                <a:cs typeface="Arial"/>
              </a:rPr>
              <a:t>regularization (reg =</a:t>
            </a:r>
            <a:r>
              <a:rPr sz="2400" spc="-114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0.0)</a:t>
            </a:r>
            <a:endParaRPr sz="2400">
              <a:latin typeface="Arial"/>
              <a:cs typeface="Arial"/>
            </a:endParaRPr>
          </a:p>
          <a:p>
            <a:pPr marL="342265" indent="-329565">
              <a:lnSpc>
                <a:spcPts val="2865"/>
              </a:lnSpc>
              <a:buChar char="-"/>
              <a:tabLst>
                <a:tab pos="342265" algn="l"/>
                <a:tab pos="342900" algn="l"/>
              </a:tabLst>
            </a:pPr>
            <a:r>
              <a:rPr sz="2400" spc="-5" dirty="0">
                <a:latin typeface="Arial"/>
                <a:cs typeface="Arial"/>
              </a:rPr>
              <a:t>use </a:t>
            </a:r>
            <a:r>
              <a:rPr sz="2400" dirty="0">
                <a:latin typeface="Arial"/>
                <a:cs typeface="Arial"/>
              </a:rPr>
              <a:t>simple vanilla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‘sgd’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3024" y="128432"/>
            <a:ext cx="2983230" cy="22009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Lets try to train</a:t>
            </a:r>
            <a:r>
              <a:rPr sz="2400" spc="-1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now…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50">
              <a:latin typeface="Times New Roman"/>
              <a:cs typeface="Times New Roman"/>
            </a:endParaRPr>
          </a:p>
          <a:p>
            <a:pPr marL="12700" marR="321310" algn="just">
              <a:lnSpc>
                <a:spcPts val="2850"/>
              </a:lnSpc>
            </a:pPr>
            <a:r>
              <a:rPr sz="2400" b="1" spc="-5" dirty="0">
                <a:solidFill>
                  <a:srgbClr val="0000FF"/>
                </a:solidFill>
                <a:latin typeface="Arial"/>
                <a:cs typeface="Arial"/>
              </a:rPr>
              <a:t>Tip</a:t>
            </a: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: 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Make sure</a:t>
            </a:r>
            <a:r>
              <a:rPr sz="2400" spc="-10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that  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you can </a:t>
            </a: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overfit</a:t>
            </a:r>
            <a:r>
              <a:rPr sz="2400" spc="-1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very  small </a:t>
            </a: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portion of the  training</a:t>
            </a:r>
            <a:r>
              <a:rPr sz="2400" spc="-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data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259368" y="67599"/>
            <a:ext cx="5811626" cy="361151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633992" y="3746217"/>
            <a:ext cx="4983914" cy="81627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021243" y="1873358"/>
            <a:ext cx="384810" cy="2280920"/>
          </a:xfrm>
          <a:custGeom>
            <a:avLst/>
            <a:gdLst/>
            <a:ahLst/>
            <a:cxnLst/>
            <a:rect l="l" t="t" r="r" b="b"/>
            <a:pathLst>
              <a:path w="384810" h="2280920">
                <a:moveTo>
                  <a:pt x="238124" y="0"/>
                </a:moveTo>
                <a:lnTo>
                  <a:pt x="0" y="0"/>
                </a:lnTo>
                <a:lnTo>
                  <a:pt x="0" y="2280907"/>
                </a:lnTo>
                <a:lnTo>
                  <a:pt x="384224" y="2280907"/>
                </a:lnTo>
              </a:path>
            </a:pathLst>
          </a:custGeom>
          <a:ln w="38099">
            <a:solidFill>
              <a:srgbClr val="3875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386418" y="4072266"/>
            <a:ext cx="210999" cy="16397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45199" y="3283876"/>
            <a:ext cx="2681605" cy="111506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5080">
              <a:lnSpc>
                <a:spcPts val="2850"/>
              </a:lnSpc>
              <a:spcBef>
                <a:spcPts val="219"/>
              </a:spcBef>
            </a:pPr>
            <a:r>
              <a:rPr sz="2400" spc="-5" dirty="0">
                <a:solidFill>
                  <a:srgbClr val="38751C"/>
                </a:solidFill>
                <a:latin typeface="Arial"/>
                <a:cs typeface="Arial"/>
              </a:rPr>
              <a:t>Very </a:t>
            </a:r>
            <a:r>
              <a:rPr sz="2400" dirty="0">
                <a:solidFill>
                  <a:srgbClr val="38751C"/>
                </a:solidFill>
                <a:latin typeface="Arial"/>
                <a:cs typeface="Arial"/>
              </a:rPr>
              <a:t>small </a:t>
            </a:r>
            <a:r>
              <a:rPr sz="2400" spc="-5" dirty="0">
                <a:solidFill>
                  <a:srgbClr val="38751C"/>
                </a:solidFill>
                <a:latin typeface="Arial"/>
                <a:cs typeface="Arial"/>
              </a:rPr>
              <a:t>loss,  train accuracy</a:t>
            </a:r>
            <a:r>
              <a:rPr sz="2400" spc="-100" dirty="0">
                <a:solidFill>
                  <a:srgbClr val="38751C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8751C"/>
                </a:solidFill>
                <a:latin typeface="Arial"/>
                <a:cs typeface="Arial"/>
              </a:rPr>
              <a:t>1.00,  nice!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7924" y="4717593"/>
            <a:ext cx="8875395" cy="283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65"/>
              </a:lnSpc>
              <a:tabLst>
                <a:tab pos="5253355" algn="l"/>
                <a:tab pos="7310755" algn="l"/>
              </a:tabLst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Fei-Fei Li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&amp; Justin Johnson &amp;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Serena Yeung	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Lecture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6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-	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April 19,</a:t>
            </a:r>
            <a:r>
              <a:rPr sz="3000" spc="-142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2018</a:t>
            </a:r>
            <a:endParaRPr sz="3000" baseline="-4166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80"/>
              </a:lnSpc>
            </a:pPr>
            <a:r>
              <a:rPr sz="3000" spc="-7" baseline="1388" dirty="0"/>
              <a:t>Lecture </a:t>
            </a:r>
            <a:r>
              <a:rPr sz="3000" baseline="1388" dirty="0"/>
              <a:t>6 -</a:t>
            </a:r>
            <a:r>
              <a:rPr sz="3000" spc="-277" baseline="1388" dirty="0"/>
              <a:t> </a:t>
            </a:r>
            <a:fld id="{81D60167-4931-47E6-BA6A-407CBD079E47}" type="slidenum">
              <a:rPr sz="2000" dirty="0"/>
              <a:t>67</a:t>
            </a:fld>
            <a:endParaRPr sz="2000"/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fld id="{C55A97BF-441E-478E-BF47-42CD678D885B}" type="datetime1">
              <a:rPr lang="en-US" spc="-5" smtClean="0"/>
              <a:t>2/27/2020</a:t>
            </a:fld>
            <a:endParaRPr spc="-5" dirty="0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3024" y="128432"/>
            <a:ext cx="3021965" cy="2562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Lets try to train</a:t>
            </a:r>
            <a:r>
              <a:rPr sz="2400" spc="-9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now…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50">
              <a:latin typeface="Times New Roman"/>
              <a:cs typeface="Times New Roman"/>
            </a:endParaRPr>
          </a:p>
          <a:p>
            <a:pPr marL="12700" marR="5080">
              <a:lnSpc>
                <a:spcPts val="2850"/>
              </a:lnSpc>
            </a:pPr>
            <a:r>
              <a:rPr sz="2400" spc="-5" dirty="0">
                <a:latin typeface="Arial"/>
                <a:cs typeface="Arial"/>
              </a:rPr>
              <a:t>Start with </a:t>
            </a:r>
            <a:r>
              <a:rPr sz="2400" dirty="0">
                <a:latin typeface="Arial"/>
                <a:cs typeface="Arial"/>
              </a:rPr>
              <a:t>small  regularization </a:t>
            </a:r>
            <a:r>
              <a:rPr sz="2400" spc="-5" dirty="0">
                <a:latin typeface="Arial"/>
                <a:cs typeface="Arial"/>
              </a:rPr>
              <a:t>and</a:t>
            </a:r>
            <a:r>
              <a:rPr sz="2400" spc="-10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find  learning </a:t>
            </a:r>
            <a:r>
              <a:rPr sz="2400" dirty="0">
                <a:latin typeface="Arial"/>
                <a:cs typeface="Arial"/>
              </a:rPr>
              <a:t>rate </a:t>
            </a:r>
            <a:r>
              <a:rPr sz="2400" spc="-5" dirty="0">
                <a:latin typeface="Arial"/>
                <a:cs typeface="Arial"/>
              </a:rPr>
              <a:t>that  </a:t>
            </a:r>
            <a:r>
              <a:rPr sz="2400" dirty="0">
                <a:latin typeface="Arial"/>
                <a:cs typeface="Arial"/>
              </a:rPr>
              <a:t>makes </a:t>
            </a:r>
            <a:r>
              <a:rPr sz="2400" spc="-5" dirty="0">
                <a:latin typeface="Arial"/>
                <a:cs typeface="Arial"/>
              </a:rPr>
              <a:t>the loss go  down.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259493" y="67599"/>
            <a:ext cx="5884488" cy="26643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213793" y="1262547"/>
            <a:ext cx="5786755" cy="1673860"/>
          </a:xfrm>
          <a:custGeom>
            <a:avLst/>
            <a:gdLst/>
            <a:ahLst/>
            <a:cxnLst/>
            <a:rect l="l" t="t" r="r" b="b"/>
            <a:pathLst>
              <a:path w="5786755" h="1673860">
                <a:moveTo>
                  <a:pt x="0" y="0"/>
                </a:moveTo>
                <a:lnTo>
                  <a:pt x="5786688" y="0"/>
                </a:lnTo>
                <a:lnTo>
                  <a:pt x="5786688" y="1673696"/>
                </a:lnTo>
                <a:lnTo>
                  <a:pt x="0" y="1673696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57924" y="4717593"/>
            <a:ext cx="8875395" cy="283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65"/>
              </a:lnSpc>
              <a:tabLst>
                <a:tab pos="5253355" algn="l"/>
                <a:tab pos="7310755" algn="l"/>
              </a:tabLst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Fei-Fei Li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&amp; Justin Johnson &amp;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Serena Yeung	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Lecture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6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-	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April 19,</a:t>
            </a:r>
            <a:r>
              <a:rPr sz="3000" spc="-142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2018</a:t>
            </a:r>
            <a:endParaRPr sz="3000" baseline="-4166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80"/>
              </a:lnSpc>
            </a:pPr>
            <a:r>
              <a:rPr sz="3000" spc="-7" baseline="1388" dirty="0"/>
              <a:t>Lecture </a:t>
            </a:r>
            <a:r>
              <a:rPr sz="3000" baseline="1388" dirty="0"/>
              <a:t>6 -</a:t>
            </a:r>
            <a:r>
              <a:rPr sz="3000" spc="-277" baseline="1388" dirty="0"/>
              <a:t> </a:t>
            </a:r>
            <a:fld id="{81D60167-4931-47E6-BA6A-407CBD079E47}" type="slidenum">
              <a:rPr sz="2000" dirty="0"/>
              <a:t>68</a:t>
            </a:fld>
            <a:endParaRPr sz="2000"/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fld id="{FBEB9A84-D0C5-4951-AD1B-4AFC2B942EE1}" type="datetime1">
              <a:rPr lang="en-US" spc="-5" smtClean="0"/>
              <a:t>2/27/2020</a:t>
            </a:fld>
            <a:endParaRPr spc="-5" dirty="0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024" y="128432"/>
            <a:ext cx="29832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-5" dirty="0">
                <a:latin typeface="Arial"/>
                <a:cs typeface="Arial"/>
              </a:rPr>
              <a:t>Lets try to train</a:t>
            </a:r>
            <a:r>
              <a:rPr b="0" spc="-100" dirty="0">
                <a:latin typeface="Arial"/>
                <a:cs typeface="Arial"/>
              </a:rPr>
              <a:t> </a:t>
            </a:r>
            <a:r>
              <a:rPr b="0" spc="-5" dirty="0">
                <a:latin typeface="Arial"/>
                <a:cs typeface="Arial"/>
              </a:rPr>
              <a:t>now…</a:t>
            </a:r>
          </a:p>
        </p:txBody>
      </p:sp>
      <p:sp>
        <p:nvSpPr>
          <p:cNvPr id="3" name="object 3"/>
          <p:cNvSpPr/>
          <p:nvPr/>
        </p:nvSpPr>
        <p:spPr>
          <a:xfrm>
            <a:off x="3259493" y="67599"/>
            <a:ext cx="5884488" cy="26643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3024" y="852331"/>
            <a:ext cx="6336665" cy="2238375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3319779">
              <a:lnSpc>
                <a:spcPts val="2850"/>
              </a:lnSpc>
              <a:spcBef>
                <a:spcPts val="219"/>
              </a:spcBef>
            </a:pPr>
            <a:r>
              <a:rPr sz="2400" spc="-5" dirty="0">
                <a:latin typeface="Arial"/>
                <a:cs typeface="Arial"/>
              </a:rPr>
              <a:t>Start with </a:t>
            </a:r>
            <a:r>
              <a:rPr sz="2400" dirty="0">
                <a:latin typeface="Arial"/>
                <a:cs typeface="Arial"/>
              </a:rPr>
              <a:t>small  regularization </a:t>
            </a:r>
            <a:r>
              <a:rPr sz="2400" spc="-5" dirty="0">
                <a:latin typeface="Arial"/>
                <a:cs typeface="Arial"/>
              </a:rPr>
              <a:t>and</a:t>
            </a:r>
            <a:r>
              <a:rPr sz="2400" spc="-10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find  learning </a:t>
            </a:r>
            <a:r>
              <a:rPr sz="2400" dirty="0">
                <a:latin typeface="Arial"/>
                <a:cs typeface="Arial"/>
              </a:rPr>
              <a:t>rate </a:t>
            </a:r>
            <a:r>
              <a:rPr sz="2400" spc="-5" dirty="0">
                <a:latin typeface="Arial"/>
                <a:cs typeface="Arial"/>
              </a:rPr>
              <a:t>that  </a:t>
            </a:r>
            <a:r>
              <a:rPr sz="2400" dirty="0">
                <a:latin typeface="Arial"/>
                <a:cs typeface="Arial"/>
              </a:rPr>
              <a:t>makes </a:t>
            </a:r>
            <a:r>
              <a:rPr sz="2400" spc="-5" dirty="0">
                <a:latin typeface="Arial"/>
                <a:cs typeface="Arial"/>
              </a:rPr>
              <a:t>the loss go  down.</a:t>
            </a:r>
            <a:endParaRPr sz="2400">
              <a:latin typeface="Arial"/>
              <a:cs typeface="Arial"/>
            </a:endParaRPr>
          </a:p>
          <a:p>
            <a:pPr marL="4164329">
              <a:lnSpc>
                <a:spcPct val="100000"/>
              </a:lnSpc>
              <a:spcBef>
                <a:spcPts val="890"/>
              </a:spcBef>
            </a:pP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Loss barely</a:t>
            </a:r>
            <a:r>
              <a:rPr sz="1800" spc="-8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changing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763290" y="1224297"/>
            <a:ext cx="975994" cy="1454150"/>
          </a:xfrm>
          <a:custGeom>
            <a:avLst/>
            <a:gdLst/>
            <a:ahLst/>
            <a:cxnLst/>
            <a:rect l="l" t="t" r="r" b="b"/>
            <a:pathLst>
              <a:path w="975995" h="1454150">
                <a:moveTo>
                  <a:pt x="0" y="0"/>
                </a:moveTo>
                <a:lnTo>
                  <a:pt x="975598" y="0"/>
                </a:lnTo>
                <a:lnTo>
                  <a:pt x="975598" y="1453797"/>
                </a:lnTo>
                <a:lnTo>
                  <a:pt x="0" y="1453797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076387" y="1224297"/>
            <a:ext cx="839469" cy="1377315"/>
          </a:xfrm>
          <a:custGeom>
            <a:avLst/>
            <a:gdLst/>
            <a:ahLst/>
            <a:cxnLst/>
            <a:rect l="l" t="t" r="r" b="b"/>
            <a:pathLst>
              <a:path w="839470" h="1377314">
                <a:moveTo>
                  <a:pt x="0" y="0"/>
                </a:moveTo>
                <a:lnTo>
                  <a:pt x="839098" y="0"/>
                </a:lnTo>
                <a:lnTo>
                  <a:pt x="839098" y="1377297"/>
                </a:lnTo>
                <a:lnTo>
                  <a:pt x="0" y="1377297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490214" y="994148"/>
            <a:ext cx="1265555" cy="219075"/>
          </a:xfrm>
          <a:custGeom>
            <a:avLst/>
            <a:gdLst/>
            <a:ahLst/>
            <a:cxnLst/>
            <a:rect l="l" t="t" r="r" b="b"/>
            <a:pathLst>
              <a:path w="1265554" h="219075">
                <a:moveTo>
                  <a:pt x="0" y="0"/>
                </a:moveTo>
                <a:lnTo>
                  <a:pt x="1265097" y="0"/>
                </a:lnTo>
                <a:lnTo>
                  <a:pt x="1265097" y="218999"/>
                </a:lnTo>
                <a:lnTo>
                  <a:pt x="0" y="2189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57924" y="4717593"/>
            <a:ext cx="8875395" cy="283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65"/>
              </a:lnSpc>
              <a:tabLst>
                <a:tab pos="5253355" algn="l"/>
                <a:tab pos="7310755" algn="l"/>
              </a:tabLst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Fei-Fei Li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&amp; Justin Johnson &amp;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Serena Yeung	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Lecture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6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-	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April 19,</a:t>
            </a:r>
            <a:r>
              <a:rPr sz="3000" spc="-142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2018</a:t>
            </a:r>
            <a:endParaRPr sz="3000" baseline="-4166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80"/>
              </a:lnSpc>
            </a:pPr>
            <a:r>
              <a:rPr sz="3000" spc="-7" baseline="1388" dirty="0"/>
              <a:t>Lecture </a:t>
            </a:r>
            <a:r>
              <a:rPr sz="3000" baseline="1388" dirty="0"/>
              <a:t>6 -</a:t>
            </a:r>
            <a:r>
              <a:rPr sz="3000" spc="-277" baseline="1388" dirty="0"/>
              <a:t> </a:t>
            </a:r>
            <a:fld id="{81D60167-4931-47E6-BA6A-407CBD079E47}" type="slidenum">
              <a:rPr sz="2000" dirty="0"/>
              <a:t>69</a:t>
            </a:fld>
            <a:endParaRPr sz="2000"/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fld id="{21070DB8-3F42-4127-B583-77E977F1EDA3}" type="datetime1">
              <a:rPr lang="en-US" spc="-5" smtClean="0"/>
              <a:t>2/27/2020</a:t>
            </a:fld>
            <a:endParaRPr spc="-5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38096" y="3505767"/>
            <a:ext cx="5049139" cy="9016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933333" y="3500992"/>
            <a:ext cx="5059045" cy="911225"/>
          </a:xfrm>
          <a:custGeom>
            <a:avLst/>
            <a:gdLst/>
            <a:ahLst/>
            <a:cxnLst/>
            <a:rect l="l" t="t" r="r" b="b"/>
            <a:pathLst>
              <a:path w="5059045" h="911225">
                <a:moveTo>
                  <a:pt x="0" y="0"/>
                </a:moveTo>
                <a:lnTo>
                  <a:pt x="5058677" y="0"/>
                </a:lnTo>
                <a:lnTo>
                  <a:pt x="5058677" y="911148"/>
                </a:lnTo>
                <a:lnTo>
                  <a:pt x="0" y="911148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44573" y="1073070"/>
            <a:ext cx="3432918" cy="228772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36634" y="2150270"/>
            <a:ext cx="728906" cy="90162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19524" y="4131838"/>
            <a:ext cx="1562735" cy="276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4445">
              <a:lnSpc>
                <a:spcPct val="137400"/>
              </a:lnSpc>
              <a:spcBef>
                <a:spcPts val="100"/>
              </a:spcBef>
            </a:pPr>
            <a:r>
              <a:rPr sz="600" u="sng" spc="-5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5"/>
              </a:rPr>
              <a:t>Landscape image</a:t>
            </a:r>
            <a:r>
              <a:rPr sz="600" spc="-5" dirty="0">
                <a:solidFill>
                  <a:srgbClr val="0097A7"/>
                </a:solidFill>
                <a:latin typeface="Arial"/>
                <a:cs typeface="Arial"/>
                <a:hlinkClick r:id="rId5"/>
              </a:rPr>
              <a:t> </a:t>
            </a:r>
            <a:r>
              <a:rPr sz="600" spc="-5" dirty="0">
                <a:latin typeface="Arial"/>
                <a:cs typeface="Arial"/>
              </a:rPr>
              <a:t>is </a:t>
            </a:r>
            <a:r>
              <a:rPr sz="600" u="sng" spc="-5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6"/>
              </a:rPr>
              <a:t>CC0 1.0</a:t>
            </a:r>
            <a:r>
              <a:rPr sz="600" spc="-5" dirty="0">
                <a:solidFill>
                  <a:srgbClr val="0097A7"/>
                </a:solidFill>
                <a:latin typeface="Arial"/>
                <a:cs typeface="Arial"/>
                <a:hlinkClick r:id="rId6"/>
              </a:rPr>
              <a:t> </a:t>
            </a:r>
            <a:r>
              <a:rPr sz="600" spc="-5" dirty="0">
                <a:latin typeface="Arial"/>
                <a:cs typeface="Arial"/>
              </a:rPr>
              <a:t>public domain  </a:t>
            </a:r>
            <a:r>
              <a:rPr sz="600" u="sng" spc="-5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7"/>
              </a:rPr>
              <a:t>Walking </a:t>
            </a:r>
            <a:r>
              <a:rPr sz="600" u="sng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7"/>
              </a:rPr>
              <a:t>man </a:t>
            </a:r>
            <a:r>
              <a:rPr sz="600" u="sng" spc="-5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7"/>
              </a:rPr>
              <a:t>image</a:t>
            </a:r>
            <a:r>
              <a:rPr sz="600" spc="-5" dirty="0">
                <a:solidFill>
                  <a:srgbClr val="0097A7"/>
                </a:solidFill>
                <a:latin typeface="Arial"/>
                <a:cs typeface="Arial"/>
                <a:hlinkClick r:id="rId7"/>
              </a:rPr>
              <a:t> </a:t>
            </a:r>
            <a:r>
              <a:rPr sz="600" spc="-5" dirty="0">
                <a:latin typeface="Arial"/>
                <a:cs typeface="Arial"/>
              </a:rPr>
              <a:t>is </a:t>
            </a:r>
            <a:r>
              <a:rPr sz="600" u="sng" spc="-5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6"/>
              </a:rPr>
              <a:t>CC0 1.0</a:t>
            </a:r>
            <a:r>
              <a:rPr sz="600" spc="-5" dirty="0">
                <a:solidFill>
                  <a:srgbClr val="0097A7"/>
                </a:solidFill>
                <a:latin typeface="Arial"/>
                <a:cs typeface="Arial"/>
                <a:hlinkClick r:id="rId6"/>
              </a:rPr>
              <a:t> </a:t>
            </a:r>
            <a:r>
              <a:rPr sz="600" spc="-5" dirty="0">
                <a:latin typeface="Arial"/>
                <a:cs typeface="Arial"/>
              </a:rPr>
              <a:t>public</a:t>
            </a:r>
            <a:r>
              <a:rPr sz="600" spc="-55" dirty="0">
                <a:latin typeface="Arial"/>
                <a:cs typeface="Arial"/>
              </a:rPr>
              <a:t> </a:t>
            </a:r>
            <a:r>
              <a:rPr sz="600" spc="-5" dirty="0">
                <a:latin typeface="Arial"/>
                <a:cs typeface="Arial"/>
              </a:rPr>
              <a:t>domain</a:t>
            </a:r>
            <a:endParaRPr sz="6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199364" y="1073072"/>
            <a:ext cx="3041893" cy="228772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93049" y="76019"/>
            <a:ext cx="8274050" cy="862965"/>
          </a:xfrm>
          <a:prstGeom prst="rect">
            <a:avLst/>
          </a:prstGeom>
        </p:spPr>
        <p:txBody>
          <a:bodyPr vert="horz" wrap="square" lIns="0" tIns="4889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4"/>
              </a:spcBef>
            </a:pPr>
            <a:r>
              <a:rPr b="0" spc="-5" dirty="0">
                <a:latin typeface="Arial"/>
                <a:cs typeface="Arial"/>
              </a:rPr>
              <a:t>Where we are</a:t>
            </a:r>
            <a:r>
              <a:rPr b="0" spc="-15" dirty="0">
                <a:latin typeface="Arial"/>
                <a:cs typeface="Arial"/>
              </a:rPr>
              <a:t> </a:t>
            </a:r>
            <a:r>
              <a:rPr b="0" spc="-5" dirty="0">
                <a:latin typeface="Arial"/>
                <a:cs typeface="Arial"/>
              </a:rPr>
              <a:t>now...</a:t>
            </a:r>
          </a:p>
          <a:p>
            <a:pPr marL="280035">
              <a:lnSpc>
                <a:spcPct val="100000"/>
              </a:lnSpc>
              <a:spcBef>
                <a:spcPts val="305"/>
              </a:spcBef>
            </a:pPr>
            <a:r>
              <a:rPr sz="2600" spc="-5" dirty="0"/>
              <a:t>Learning network parameters </a:t>
            </a:r>
            <a:r>
              <a:rPr sz="2600" dirty="0"/>
              <a:t>through</a:t>
            </a:r>
            <a:r>
              <a:rPr sz="2600" spc="-105" dirty="0"/>
              <a:t> </a:t>
            </a:r>
            <a:r>
              <a:rPr sz="2600" spc="-5" dirty="0"/>
              <a:t>optimization</a:t>
            </a:r>
            <a:endParaRPr sz="2600"/>
          </a:p>
        </p:txBody>
      </p:sp>
      <p:sp>
        <p:nvSpPr>
          <p:cNvPr id="9" name="object 9"/>
          <p:cNvSpPr txBox="1"/>
          <p:nvPr/>
        </p:nvSpPr>
        <p:spPr>
          <a:xfrm>
            <a:off x="5399118" y="4704893"/>
            <a:ext cx="1238885" cy="309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Lecture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6</a:t>
            </a:r>
            <a:r>
              <a:rPr sz="2000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fld id="{80304425-8AB1-4E9F-B035-FF5BFBCA83B7}" type="datetime1">
              <a:rPr lang="en-US" spc="-5" smtClean="0"/>
              <a:t>2/27/2020</a:t>
            </a:fld>
            <a:endParaRPr spc="-5" dirty="0"/>
          </a:p>
        </p:txBody>
      </p:sp>
      <p:sp>
        <p:nvSpPr>
          <p:cNvPr id="12" name="object 12"/>
          <p:cNvSpPr txBox="1"/>
          <p:nvPr/>
        </p:nvSpPr>
        <p:spPr>
          <a:xfrm>
            <a:off x="6799643" y="4713440"/>
            <a:ext cx="192405" cy="309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310"/>
              </a:lnSpc>
            </a:pPr>
            <a:fld id="{81D60167-4931-47E6-BA6A-407CBD079E47}" type="slidenum">
              <a:rPr sz="2000" dirty="0">
                <a:solidFill>
                  <a:srgbClr val="FFFFFF"/>
                </a:solidFill>
                <a:latin typeface="Arial"/>
                <a:cs typeface="Arial"/>
              </a:rPr>
              <a:t>7</a:t>
            </a:fld>
            <a:endParaRPr sz="2000">
              <a:latin typeface="Arial"/>
              <a:cs typeface="Arial"/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="" xmlns:a16="http://schemas.microsoft.com/office/drawing/2014/main" id="{5E09F9EC-654E-465C-9A69-DD10D4057C1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ts val="2380"/>
              </a:lnSpc>
            </a:pPr>
            <a:r>
              <a:rPr lang="en-US" sz="3000" spc="-7" baseline="1388"/>
              <a:t>Lecture </a:t>
            </a:r>
            <a:r>
              <a:rPr lang="en-US" sz="3000" baseline="1388"/>
              <a:t>6 -</a:t>
            </a:r>
            <a:r>
              <a:rPr lang="en-US" sz="3000" spc="-277" baseline="1388"/>
              <a:t> </a:t>
            </a:r>
            <a:fld id="{81D60167-4931-47E6-BA6A-407CBD079E47}" type="slidenum">
              <a:rPr sz="2000" smtClean="0"/>
              <a:t>7</a:t>
            </a:fld>
            <a:endParaRPr sz="2000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024" y="128432"/>
            <a:ext cx="29832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-5" dirty="0">
                <a:latin typeface="Arial"/>
                <a:cs typeface="Arial"/>
              </a:rPr>
              <a:t>Lets try to train</a:t>
            </a:r>
            <a:r>
              <a:rPr b="0" spc="-100" dirty="0">
                <a:latin typeface="Arial"/>
                <a:cs typeface="Arial"/>
              </a:rPr>
              <a:t> </a:t>
            </a:r>
            <a:r>
              <a:rPr b="0" spc="-5" dirty="0">
                <a:latin typeface="Arial"/>
                <a:cs typeface="Arial"/>
              </a:rPr>
              <a:t>now…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3024" y="852331"/>
            <a:ext cx="3021965" cy="183896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5080">
              <a:lnSpc>
                <a:spcPts val="2850"/>
              </a:lnSpc>
              <a:spcBef>
                <a:spcPts val="219"/>
              </a:spcBef>
            </a:pPr>
            <a:r>
              <a:rPr sz="2400" spc="-5" dirty="0">
                <a:latin typeface="Arial"/>
                <a:cs typeface="Arial"/>
              </a:rPr>
              <a:t>Start with </a:t>
            </a:r>
            <a:r>
              <a:rPr sz="2400" dirty="0">
                <a:latin typeface="Arial"/>
                <a:cs typeface="Arial"/>
              </a:rPr>
              <a:t>small  regularization </a:t>
            </a:r>
            <a:r>
              <a:rPr sz="2400" spc="-5" dirty="0">
                <a:latin typeface="Arial"/>
                <a:cs typeface="Arial"/>
              </a:rPr>
              <a:t>and</a:t>
            </a:r>
            <a:r>
              <a:rPr sz="2400" spc="-10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find  learning </a:t>
            </a:r>
            <a:r>
              <a:rPr sz="2400" dirty="0">
                <a:latin typeface="Arial"/>
                <a:cs typeface="Arial"/>
              </a:rPr>
              <a:t>rate </a:t>
            </a:r>
            <a:r>
              <a:rPr sz="2400" spc="-5" dirty="0">
                <a:latin typeface="Arial"/>
                <a:cs typeface="Arial"/>
              </a:rPr>
              <a:t>that  </a:t>
            </a:r>
            <a:r>
              <a:rPr sz="2400" dirty="0">
                <a:latin typeface="Arial"/>
                <a:cs typeface="Arial"/>
              </a:rPr>
              <a:t>makes </a:t>
            </a:r>
            <a:r>
              <a:rPr sz="2400" spc="-5" dirty="0">
                <a:latin typeface="Arial"/>
                <a:cs typeface="Arial"/>
              </a:rPr>
              <a:t>the loss go  down.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3024" y="3024026"/>
            <a:ext cx="3081655" cy="7531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65"/>
              </a:lnSpc>
              <a:spcBef>
                <a:spcPts val="100"/>
              </a:spcBef>
            </a:pPr>
            <a:r>
              <a:rPr sz="2400" b="1" spc="-5" dirty="0">
                <a:latin typeface="Arial"/>
                <a:cs typeface="Arial"/>
              </a:rPr>
              <a:t>loss not going</a:t>
            </a:r>
            <a:r>
              <a:rPr sz="2400" b="1" spc="-10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down: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865"/>
              </a:lnSpc>
            </a:pPr>
            <a:r>
              <a:rPr sz="2400" spc="-5" dirty="0">
                <a:latin typeface="Arial"/>
                <a:cs typeface="Arial"/>
              </a:rPr>
              <a:t>learning </a:t>
            </a:r>
            <a:r>
              <a:rPr sz="2400" dirty="0">
                <a:latin typeface="Arial"/>
                <a:cs typeface="Arial"/>
              </a:rPr>
              <a:t>rate </a:t>
            </a:r>
            <a:r>
              <a:rPr sz="2400" spc="-5" dirty="0">
                <a:latin typeface="Arial"/>
                <a:cs typeface="Arial"/>
              </a:rPr>
              <a:t>too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low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259493" y="67599"/>
            <a:ext cx="5884488" cy="26643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224792" y="2790473"/>
            <a:ext cx="3886835" cy="57594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85"/>
              </a:spcBef>
            </a:pP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Loss barely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changing: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Learning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rate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is  probably too</a:t>
            </a:r>
            <a:r>
              <a:rPr sz="1800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low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763290" y="1224297"/>
            <a:ext cx="975994" cy="1454150"/>
          </a:xfrm>
          <a:custGeom>
            <a:avLst/>
            <a:gdLst/>
            <a:ahLst/>
            <a:cxnLst/>
            <a:rect l="l" t="t" r="r" b="b"/>
            <a:pathLst>
              <a:path w="975995" h="1454150">
                <a:moveTo>
                  <a:pt x="0" y="0"/>
                </a:moveTo>
                <a:lnTo>
                  <a:pt x="975598" y="0"/>
                </a:lnTo>
                <a:lnTo>
                  <a:pt x="975598" y="1453797"/>
                </a:lnTo>
                <a:lnTo>
                  <a:pt x="0" y="1453797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076387" y="1224297"/>
            <a:ext cx="839469" cy="1377315"/>
          </a:xfrm>
          <a:custGeom>
            <a:avLst/>
            <a:gdLst/>
            <a:ahLst/>
            <a:cxnLst/>
            <a:rect l="l" t="t" r="r" b="b"/>
            <a:pathLst>
              <a:path w="839470" h="1377314">
                <a:moveTo>
                  <a:pt x="0" y="0"/>
                </a:moveTo>
                <a:lnTo>
                  <a:pt x="839098" y="0"/>
                </a:lnTo>
                <a:lnTo>
                  <a:pt x="839098" y="1377297"/>
                </a:lnTo>
                <a:lnTo>
                  <a:pt x="0" y="1377297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490214" y="994148"/>
            <a:ext cx="1265555" cy="219075"/>
          </a:xfrm>
          <a:custGeom>
            <a:avLst/>
            <a:gdLst/>
            <a:ahLst/>
            <a:cxnLst/>
            <a:rect l="l" t="t" r="r" b="b"/>
            <a:pathLst>
              <a:path w="1265554" h="219075">
                <a:moveTo>
                  <a:pt x="0" y="0"/>
                </a:moveTo>
                <a:lnTo>
                  <a:pt x="1265097" y="0"/>
                </a:lnTo>
                <a:lnTo>
                  <a:pt x="1265097" y="218999"/>
                </a:lnTo>
                <a:lnTo>
                  <a:pt x="0" y="2189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57924" y="4717593"/>
            <a:ext cx="8875395" cy="283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65"/>
              </a:lnSpc>
              <a:tabLst>
                <a:tab pos="5253355" algn="l"/>
                <a:tab pos="7310755" algn="l"/>
              </a:tabLst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Fei-Fei Li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&amp; Justin Johnson &amp;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Serena Yeung	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Lecture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6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-	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April 19,</a:t>
            </a:r>
            <a:r>
              <a:rPr sz="3000" spc="-142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2018</a:t>
            </a:r>
            <a:endParaRPr sz="3000" baseline="-4166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80"/>
              </a:lnSpc>
            </a:pPr>
            <a:r>
              <a:rPr sz="3000" spc="-7" baseline="1388" dirty="0"/>
              <a:t>Lecture </a:t>
            </a:r>
            <a:r>
              <a:rPr sz="3000" baseline="1388" dirty="0"/>
              <a:t>6 -</a:t>
            </a:r>
            <a:r>
              <a:rPr sz="3000" spc="-277" baseline="1388" dirty="0"/>
              <a:t> </a:t>
            </a:r>
            <a:fld id="{81D60167-4931-47E6-BA6A-407CBD079E47}" type="slidenum">
              <a:rPr sz="2000" dirty="0"/>
              <a:t>70</a:t>
            </a:fld>
            <a:endParaRPr sz="2000"/>
          </a:p>
        </p:txBody>
      </p:sp>
      <p:sp>
        <p:nvSpPr>
          <p:cNvPr id="13" name="object 1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fld id="{DC14832C-3F44-4FF8-B5F3-41739F8B178C}" type="datetime1">
              <a:rPr lang="en-US" spc="-5" smtClean="0"/>
              <a:t>2/27/2020</a:t>
            </a:fld>
            <a:endParaRPr spc="-5" dirty="0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024" y="128432"/>
            <a:ext cx="29832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-5" dirty="0">
                <a:latin typeface="Arial"/>
                <a:cs typeface="Arial"/>
              </a:rPr>
              <a:t>Lets try to train</a:t>
            </a:r>
            <a:r>
              <a:rPr b="0" spc="-100" dirty="0">
                <a:latin typeface="Arial"/>
                <a:cs typeface="Arial"/>
              </a:rPr>
              <a:t> </a:t>
            </a:r>
            <a:r>
              <a:rPr b="0" spc="-5" dirty="0">
                <a:latin typeface="Arial"/>
                <a:cs typeface="Arial"/>
              </a:rPr>
              <a:t>now…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3024" y="852331"/>
            <a:ext cx="3021965" cy="183896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5080">
              <a:lnSpc>
                <a:spcPts val="2850"/>
              </a:lnSpc>
              <a:spcBef>
                <a:spcPts val="219"/>
              </a:spcBef>
            </a:pPr>
            <a:r>
              <a:rPr sz="2400" spc="-5" dirty="0">
                <a:latin typeface="Arial"/>
                <a:cs typeface="Arial"/>
              </a:rPr>
              <a:t>Start with </a:t>
            </a:r>
            <a:r>
              <a:rPr sz="2400" dirty="0">
                <a:latin typeface="Arial"/>
                <a:cs typeface="Arial"/>
              </a:rPr>
              <a:t>small  regularization </a:t>
            </a:r>
            <a:r>
              <a:rPr sz="2400" spc="-5" dirty="0">
                <a:latin typeface="Arial"/>
                <a:cs typeface="Arial"/>
              </a:rPr>
              <a:t>and</a:t>
            </a:r>
            <a:r>
              <a:rPr sz="2400" spc="-10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find  learning </a:t>
            </a:r>
            <a:r>
              <a:rPr sz="2400" dirty="0">
                <a:latin typeface="Arial"/>
                <a:cs typeface="Arial"/>
              </a:rPr>
              <a:t>rate </a:t>
            </a:r>
            <a:r>
              <a:rPr sz="2400" spc="-5" dirty="0">
                <a:latin typeface="Arial"/>
                <a:cs typeface="Arial"/>
              </a:rPr>
              <a:t>that  </a:t>
            </a:r>
            <a:r>
              <a:rPr sz="2400" dirty="0">
                <a:latin typeface="Arial"/>
                <a:cs typeface="Arial"/>
              </a:rPr>
              <a:t>makes </a:t>
            </a:r>
            <a:r>
              <a:rPr sz="2400" spc="-5" dirty="0">
                <a:latin typeface="Arial"/>
                <a:cs typeface="Arial"/>
              </a:rPr>
              <a:t>the loss go  down.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3024" y="3024026"/>
            <a:ext cx="3081655" cy="7531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65"/>
              </a:lnSpc>
              <a:spcBef>
                <a:spcPts val="100"/>
              </a:spcBef>
            </a:pPr>
            <a:r>
              <a:rPr sz="2400" b="1" spc="-5" dirty="0">
                <a:latin typeface="Arial"/>
                <a:cs typeface="Arial"/>
              </a:rPr>
              <a:t>loss not going</a:t>
            </a:r>
            <a:r>
              <a:rPr sz="2400" b="1" spc="-10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down: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865"/>
              </a:lnSpc>
            </a:pPr>
            <a:r>
              <a:rPr sz="2400" spc="-5" dirty="0">
                <a:latin typeface="Arial"/>
                <a:cs typeface="Arial"/>
              </a:rPr>
              <a:t>learning </a:t>
            </a:r>
            <a:r>
              <a:rPr sz="2400" dirty="0">
                <a:latin typeface="Arial"/>
                <a:cs typeface="Arial"/>
              </a:rPr>
              <a:t>rate </a:t>
            </a:r>
            <a:r>
              <a:rPr sz="2400" spc="-5" dirty="0">
                <a:latin typeface="Arial"/>
                <a:cs typeface="Arial"/>
              </a:rPr>
              <a:t>too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low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259493" y="67599"/>
            <a:ext cx="5884488" cy="26643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224792" y="2790473"/>
            <a:ext cx="3886835" cy="57594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85"/>
              </a:spcBef>
            </a:pP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Loss barely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changing: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Learning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rate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is  probably too</a:t>
            </a:r>
            <a:r>
              <a:rPr sz="1800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low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224792" y="3619146"/>
            <a:ext cx="4034790" cy="852169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85"/>
              </a:spcBef>
            </a:pP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Notice train/val accuracy goes to 20%  though, what’s up with that?</a:t>
            </a:r>
            <a:r>
              <a:rPr sz="1800" spc="-8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(remember  </a:t>
            </a: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this is</a:t>
            </a:r>
            <a:r>
              <a:rPr sz="1800" spc="-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softmax)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763290" y="1224297"/>
            <a:ext cx="975994" cy="1454150"/>
          </a:xfrm>
          <a:custGeom>
            <a:avLst/>
            <a:gdLst/>
            <a:ahLst/>
            <a:cxnLst/>
            <a:rect l="l" t="t" r="r" b="b"/>
            <a:pathLst>
              <a:path w="975995" h="1454150">
                <a:moveTo>
                  <a:pt x="0" y="0"/>
                </a:moveTo>
                <a:lnTo>
                  <a:pt x="975598" y="0"/>
                </a:lnTo>
                <a:lnTo>
                  <a:pt x="975598" y="1453797"/>
                </a:lnTo>
                <a:lnTo>
                  <a:pt x="0" y="1453797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076387" y="1224297"/>
            <a:ext cx="839469" cy="1377315"/>
          </a:xfrm>
          <a:custGeom>
            <a:avLst/>
            <a:gdLst/>
            <a:ahLst/>
            <a:cxnLst/>
            <a:rect l="l" t="t" r="r" b="b"/>
            <a:pathLst>
              <a:path w="839470" h="1377314">
                <a:moveTo>
                  <a:pt x="0" y="0"/>
                </a:moveTo>
                <a:lnTo>
                  <a:pt x="839098" y="0"/>
                </a:lnTo>
                <a:lnTo>
                  <a:pt x="839098" y="1377297"/>
                </a:lnTo>
                <a:lnTo>
                  <a:pt x="0" y="1377297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490214" y="994148"/>
            <a:ext cx="1265555" cy="219075"/>
          </a:xfrm>
          <a:custGeom>
            <a:avLst/>
            <a:gdLst/>
            <a:ahLst/>
            <a:cxnLst/>
            <a:rect l="l" t="t" r="r" b="b"/>
            <a:pathLst>
              <a:path w="1265554" h="219075">
                <a:moveTo>
                  <a:pt x="0" y="0"/>
                </a:moveTo>
                <a:lnTo>
                  <a:pt x="1265097" y="0"/>
                </a:lnTo>
                <a:lnTo>
                  <a:pt x="1265097" y="218999"/>
                </a:lnTo>
                <a:lnTo>
                  <a:pt x="0" y="2189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57924" y="4717593"/>
            <a:ext cx="8875395" cy="283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65"/>
              </a:lnSpc>
              <a:tabLst>
                <a:tab pos="5253355" algn="l"/>
                <a:tab pos="7310755" algn="l"/>
              </a:tabLst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Fei-Fei Li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&amp; Justin Johnson &amp;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Serena Yeung	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Lecture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6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-	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April 19,</a:t>
            </a:r>
            <a:r>
              <a:rPr sz="3000" spc="-142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2018</a:t>
            </a:r>
            <a:endParaRPr sz="3000" baseline="-4166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80"/>
              </a:lnSpc>
            </a:pPr>
            <a:r>
              <a:rPr sz="3000" spc="-7" baseline="1388" dirty="0"/>
              <a:t>Lecture </a:t>
            </a:r>
            <a:r>
              <a:rPr sz="3000" baseline="1388" dirty="0"/>
              <a:t>6 -</a:t>
            </a:r>
            <a:r>
              <a:rPr sz="3000" spc="-277" baseline="1388" dirty="0"/>
              <a:t> </a:t>
            </a:r>
            <a:fld id="{81D60167-4931-47E6-BA6A-407CBD079E47}" type="slidenum">
              <a:rPr sz="2000" dirty="0"/>
              <a:t>71</a:t>
            </a:fld>
            <a:endParaRPr sz="2000"/>
          </a:p>
        </p:txBody>
      </p:sp>
      <p:sp>
        <p:nvSpPr>
          <p:cNvPr id="14" name="object 1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fld id="{88B35D8E-7E10-4A1C-B38F-70CFB08EF0C5}" type="datetime1">
              <a:rPr lang="en-US" spc="-5" smtClean="0"/>
              <a:t>2/27/2020</a:t>
            </a:fld>
            <a:endParaRPr spc="-5" dirty="0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024" y="128432"/>
            <a:ext cx="29832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-5" dirty="0">
                <a:latin typeface="Arial"/>
                <a:cs typeface="Arial"/>
              </a:rPr>
              <a:t>Lets try to train</a:t>
            </a:r>
            <a:r>
              <a:rPr b="0" spc="-100" dirty="0">
                <a:latin typeface="Arial"/>
                <a:cs typeface="Arial"/>
              </a:rPr>
              <a:t> </a:t>
            </a:r>
            <a:r>
              <a:rPr b="0" spc="-5" dirty="0">
                <a:latin typeface="Arial"/>
                <a:cs typeface="Arial"/>
              </a:rPr>
              <a:t>now…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64769">
              <a:lnSpc>
                <a:spcPts val="2850"/>
              </a:lnSpc>
              <a:spcBef>
                <a:spcPts val="219"/>
              </a:spcBef>
            </a:pPr>
            <a:r>
              <a:rPr spc="-5" dirty="0"/>
              <a:t>Start with </a:t>
            </a:r>
            <a:r>
              <a:rPr dirty="0"/>
              <a:t>small  regularization </a:t>
            </a:r>
            <a:r>
              <a:rPr spc="-5" dirty="0"/>
              <a:t>and</a:t>
            </a:r>
            <a:r>
              <a:rPr spc="-105" dirty="0"/>
              <a:t> </a:t>
            </a:r>
            <a:r>
              <a:rPr spc="-5" dirty="0"/>
              <a:t>find  learning </a:t>
            </a:r>
            <a:r>
              <a:rPr dirty="0"/>
              <a:t>rate </a:t>
            </a:r>
            <a:r>
              <a:rPr spc="-5" dirty="0"/>
              <a:t>that  </a:t>
            </a:r>
            <a:r>
              <a:rPr dirty="0"/>
              <a:t>makes </a:t>
            </a:r>
            <a:r>
              <a:rPr spc="-5" dirty="0"/>
              <a:t>the loss go  down.</a:t>
            </a: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350">
              <a:latin typeface="Times New Roman"/>
              <a:cs typeface="Times New Roman"/>
            </a:endParaRPr>
          </a:p>
          <a:p>
            <a:pPr marL="12700">
              <a:lnSpc>
                <a:spcPts val="2865"/>
              </a:lnSpc>
            </a:pPr>
            <a:r>
              <a:rPr b="1" spc="-5" dirty="0">
                <a:latin typeface="Arial"/>
                <a:cs typeface="Arial"/>
              </a:rPr>
              <a:t>loss not going</a:t>
            </a:r>
            <a:r>
              <a:rPr b="1" spc="-100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down:</a:t>
            </a:r>
          </a:p>
          <a:p>
            <a:pPr marL="12700">
              <a:lnSpc>
                <a:spcPts val="2865"/>
              </a:lnSpc>
            </a:pPr>
            <a:r>
              <a:rPr spc="-5" dirty="0"/>
              <a:t>learning </a:t>
            </a:r>
            <a:r>
              <a:rPr dirty="0"/>
              <a:t>rate </a:t>
            </a:r>
            <a:r>
              <a:rPr spc="-5" dirty="0"/>
              <a:t>too</a:t>
            </a:r>
            <a:r>
              <a:rPr spc="-55" dirty="0"/>
              <a:t> </a:t>
            </a:r>
            <a:r>
              <a:rPr spc="-5" dirty="0"/>
              <a:t>low</a:t>
            </a:r>
          </a:p>
        </p:txBody>
      </p:sp>
      <p:sp>
        <p:nvSpPr>
          <p:cNvPr id="4" name="object 4"/>
          <p:cNvSpPr/>
          <p:nvPr/>
        </p:nvSpPr>
        <p:spPr>
          <a:xfrm>
            <a:off x="3182968" y="142899"/>
            <a:ext cx="5837888" cy="219094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208568" y="1005258"/>
            <a:ext cx="5786755" cy="1673860"/>
          </a:xfrm>
          <a:custGeom>
            <a:avLst/>
            <a:gdLst/>
            <a:ahLst/>
            <a:cxnLst/>
            <a:rect l="l" t="t" r="r" b="b"/>
            <a:pathLst>
              <a:path w="5786755" h="1673860">
                <a:moveTo>
                  <a:pt x="0" y="0"/>
                </a:moveTo>
                <a:lnTo>
                  <a:pt x="5786688" y="0"/>
                </a:lnTo>
                <a:lnTo>
                  <a:pt x="5786688" y="1673686"/>
                </a:lnTo>
                <a:lnTo>
                  <a:pt x="0" y="1673686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724845" y="1682149"/>
            <a:ext cx="31095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Now let’s try learning </a:t>
            </a:r>
            <a:r>
              <a:rPr sz="1800" dirty="0">
                <a:latin typeface="Arial"/>
                <a:cs typeface="Arial"/>
              </a:rPr>
              <a:t>rate</a:t>
            </a:r>
            <a:r>
              <a:rPr sz="1800" spc="-8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1e6.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882113" y="1259737"/>
            <a:ext cx="54610" cy="448945"/>
          </a:xfrm>
          <a:custGeom>
            <a:avLst/>
            <a:gdLst/>
            <a:ahLst/>
            <a:cxnLst/>
            <a:rect l="l" t="t" r="r" b="b"/>
            <a:pathLst>
              <a:path w="54610" h="448944">
                <a:moveTo>
                  <a:pt x="54074" y="448759"/>
                </a:moveTo>
                <a:lnTo>
                  <a:pt x="0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866513" y="1216822"/>
            <a:ext cx="31750" cy="45085"/>
          </a:xfrm>
          <a:custGeom>
            <a:avLst/>
            <a:gdLst/>
            <a:ahLst/>
            <a:cxnLst/>
            <a:rect l="l" t="t" r="r" b="b"/>
            <a:pathLst>
              <a:path w="31750" h="45084">
                <a:moveTo>
                  <a:pt x="0" y="44797"/>
                </a:moveTo>
                <a:lnTo>
                  <a:pt x="10449" y="0"/>
                </a:lnTo>
                <a:lnTo>
                  <a:pt x="31224" y="41032"/>
                </a:lnTo>
                <a:lnTo>
                  <a:pt x="0" y="44797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866513" y="1216822"/>
            <a:ext cx="31750" cy="45085"/>
          </a:xfrm>
          <a:custGeom>
            <a:avLst/>
            <a:gdLst/>
            <a:ahLst/>
            <a:cxnLst/>
            <a:rect l="l" t="t" r="r" b="b"/>
            <a:pathLst>
              <a:path w="31750" h="45084">
                <a:moveTo>
                  <a:pt x="31224" y="41032"/>
                </a:moveTo>
                <a:lnTo>
                  <a:pt x="10449" y="0"/>
                </a:lnTo>
                <a:lnTo>
                  <a:pt x="0" y="44797"/>
                </a:lnTo>
                <a:lnTo>
                  <a:pt x="31224" y="41032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57924" y="4717593"/>
            <a:ext cx="8875395" cy="283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65"/>
              </a:lnSpc>
              <a:tabLst>
                <a:tab pos="5253355" algn="l"/>
                <a:tab pos="7310755" algn="l"/>
              </a:tabLst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Fei-Fei Li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&amp; Justin Johnson &amp;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Serena Yeung	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Lecture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6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-	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April 19,</a:t>
            </a:r>
            <a:r>
              <a:rPr sz="3000" spc="-142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2018</a:t>
            </a:r>
            <a:endParaRPr sz="3000" baseline="-4166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80"/>
              </a:lnSpc>
            </a:pPr>
            <a:r>
              <a:rPr sz="3000" spc="-7" baseline="1388" dirty="0"/>
              <a:t>Lecture </a:t>
            </a:r>
            <a:r>
              <a:rPr sz="3000" baseline="1388" dirty="0"/>
              <a:t>6 -</a:t>
            </a:r>
            <a:r>
              <a:rPr sz="3000" spc="-277" baseline="1388" dirty="0"/>
              <a:t> </a:t>
            </a:r>
            <a:fld id="{81D60167-4931-47E6-BA6A-407CBD079E47}" type="slidenum">
              <a:rPr sz="2000" dirty="0"/>
              <a:t>72</a:t>
            </a:fld>
            <a:endParaRPr sz="2000"/>
          </a:p>
        </p:txBody>
      </p:sp>
      <p:sp>
        <p:nvSpPr>
          <p:cNvPr id="13" name="object 1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fld id="{CEA6DB29-A563-49E0-A359-1D11954DE157}" type="datetime1">
              <a:rPr lang="en-US" spc="-5" smtClean="0"/>
              <a:t>2/27/2020</a:t>
            </a:fld>
            <a:endParaRPr spc="-5" dirty="0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33188" y="2796378"/>
            <a:ext cx="2616200" cy="111506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5080">
              <a:lnSpc>
                <a:spcPts val="2850"/>
              </a:lnSpc>
              <a:spcBef>
                <a:spcPts val="219"/>
              </a:spcBef>
            </a:pP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cost: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NaN almost  always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means</a:t>
            </a:r>
            <a:r>
              <a:rPr sz="2400" spc="-10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high  learning</a:t>
            </a:r>
            <a:r>
              <a:rPr sz="2400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rate...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3024" y="128432"/>
            <a:ext cx="3021965" cy="2562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Lets try to train</a:t>
            </a:r>
            <a:r>
              <a:rPr sz="2400" spc="-9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now…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50">
              <a:latin typeface="Times New Roman"/>
              <a:cs typeface="Times New Roman"/>
            </a:endParaRPr>
          </a:p>
          <a:p>
            <a:pPr marL="12700" marR="5080">
              <a:lnSpc>
                <a:spcPts val="2850"/>
              </a:lnSpc>
            </a:pPr>
            <a:r>
              <a:rPr sz="2400" spc="-5" dirty="0">
                <a:latin typeface="Arial"/>
                <a:cs typeface="Arial"/>
              </a:rPr>
              <a:t>Start with </a:t>
            </a:r>
            <a:r>
              <a:rPr sz="2400" dirty="0">
                <a:latin typeface="Arial"/>
                <a:cs typeface="Arial"/>
              </a:rPr>
              <a:t>small  regularization </a:t>
            </a:r>
            <a:r>
              <a:rPr sz="2400" spc="-5" dirty="0">
                <a:latin typeface="Arial"/>
                <a:cs typeface="Arial"/>
              </a:rPr>
              <a:t>and</a:t>
            </a:r>
            <a:r>
              <a:rPr sz="2400" spc="-10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find  learning </a:t>
            </a:r>
            <a:r>
              <a:rPr sz="2400" dirty="0">
                <a:latin typeface="Arial"/>
                <a:cs typeface="Arial"/>
              </a:rPr>
              <a:t>rate </a:t>
            </a:r>
            <a:r>
              <a:rPr sz="2400" spc="-5" dirty="0">
                <a:latin typeface="Arial"/>
                <a:cs typeface="Arial"/>
              </a:rPr>
              <a:t>that  </a:t>
            </a:r>
            <a:r>
              <a:rPr sz="2400" dirty="0">
                <a:latin typeface="Arial"/>
                <a:cs typeface="Arial"/>
              </a:rPr>
              <a:t>makes </a:t>
            </a:r>
            <a:r>
              <a:rPr sz="2400" spc="-5" dirty="0">
                <a:latin typeface="Arial"/>
                <a:cs typeface="Arial"/>
              </a:rPr>
              <a:t>the loss go  down.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3024" y="3024026"/>
            <a:ext cx="3081655" cy="147701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5080">
              <a:lnSpc>
                <a:spcPts val="2850"/>
              </a:lnSpc>
              <a:spcBef>
                <a:spcPts val="219"/>
              </a:spcBef>
            </a:pPr>
            <a:r>
              <a:rPr sz="2400" b="1" spc="-5" dirty="0">
                <a:latin typeface="Arial"/>
                <a:cs typeface="Arial"/>
              </a:rPr>
              <a:t>loss not going</a:t>
            </a:r>
            <a:r>
              <a:rPr sz="2400" b="1" spc="-10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down:  </a:t>
            </a:r>
            <a:r>
              <a:rPr sz="2400" spc="-5" dirty="0">
                <a:latin typeface="Arial"/>
                <a:cs typeface="Arial"/>
              </a:rPr>
              <a:t>learning </a:t>
            </a:r>
            <a:r>
              <a:rPr sz="2400" dirty="0">
                <a:latin typeface="Arial"/>
                <a:cs typeface="Arial"/>
              </a:rPr>
              <a:t>rate </a:t>
            </a:r>
            <a:r>
              <a:rPr sz="2400" spc="-5" dirty="0">
                <a:latin typeface="Arial"/>
                <a:cs typeface="Arial"/>
              </a:rPr>
              <a:t>too low  </a:t>
            </a:r>
            <a:r>
              <a:rPr sz="2400" b="1" spc="-5" dirty="0">
                <a:latin typeface="Arial"/>
                <a:cs typeface="Arial"/>
              </a:rPr>
              <a:t>loss exploding:  </a:t>
            </a:r>
            <a:r>
              <a:rPr sz="2400" spc="-5" dirty="0">
                <a:latin typeface="Arial"/>
                <a:cs typeface="Arial"/>
              </a:rPr>
              <a:t>learning </a:t>
            </a:r>
            <a:r>
              <a:rPr sz="2400" dirty="0">
                <a:latin typeface="Arial"/>
                <a:cs typeface="Arial"/>
              </a:rPr>
              <a:t>rate </a:t>
            </a:r>
            <a:r>
              <a:rPr sz="2400" spc="-5" dirty="0">
                <a:latin typeface="Arial"/>
                <a:cs typeface="Arial"/>
              </a:rPr>
              <a:t>too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high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182968" y="142899"/>
            <a:ext cx="5837888" cy="219094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57924" y="4717593"/>
            <a:ext cx="8875395" cy="283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65"/>
              </a:lnSpc>
              <a:tabLst>
                <a:tab pos="5253355" algn="l"/>
                <a:tab pos="7310755" algn="l"/>
              </a:tabLst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Fei-Fei Li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&amp; Justin Johnson &amp;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Serena Yeung	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Lecture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6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-	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April 19,</a:t>
            </a:r>
            <a:r>
              <a:rPr sz="3000" spc="-142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2018</a:t>
            </a:r>
            <a:endParaRPr sz="3000" baseline="-4166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80"/>
              </a:lnSpc>
            </a:pPr>
            <a:r>
              <a:rPr sz="3000" spc="-7" baseline="1388" dirty="0"/>
              <a:t>Lecture </a:t>
            </a:r>
            <a:r>
              <a:rPr sz="3000" baseline="1388" dirty="0"/>
              <a:t>6 -</a:t>
            </a:r>
            <a:r>
              <a:rPr sz="3000" spc="-277" baseline="1388" dirty="0"/>
              <a:t> </a:t>
            </a:r>
            <a:fld id="{81D60167-4931-47E6-BA6A-407CBD079E47}" type="slidenum">
              <a:rPr sz="2000" dirty="0"/>
              <a:t>73</a:t>
            </a:fld>
            <a:endParaRPr sz="2000"/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fld id="{E7839A83-0A3A-4F42-9DD2-62B2421F55DA}" type="datetime1">
              <a:rPr lang="en-US" spc="-5" smtClean="0"/>
              <a:t>2/27/2020</a:t>
            </a:fld>
            <a:endParaRPr spc="-5" dirty="0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024" y="128432"/>
            <a:ext cx="29832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-5" dirty="0">
                <a:latin typeface="Arial"/>
                <a:cs typeface="Arial"/>
              </a:rPr>
              <a:t>Lets try to train</a:t>
            </a:r>
            <a:r>
              <a:rPr b="0" spc="-100" dirty="0">
                <a:latin typeface="Arial"/>
                <a:cs typeface="Arial"/>
              </a:rPr>
              <a:t> </a:t>
            </a:r>
            <a:r>
              <a:rPr b="0" spc="-5" dirty="0">
                <a:latin typeface="Arial"/>
                <a:cs typeface="Arial"/>
              </a:rPr>
              <a:t>now…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3024" y="852331"/>
            <a:ext cx="3021965" cy="183896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5080">
              <a:lnSpc>
                <a:spcPts val="2850"/>
              </a:lnSpc>
              <a:spcBef>
                <a:spcPts val="219"/>
              </a:spcBef>
            </a:pPr>
            <a:r>
              <a:rPr sz="2400" spc="-5" dirty="0">
                <a:latin typeface="Arial"/>
                <a:cs typeface="Arial"/>
              </a:rPr>
              <a:t>Start with </a:t>
            </a:r>
            <a:r>
              <a:rPr sz="2400" dirty="0">
                <a:latin typeface="Arial"/>
                <a:cs typeface="Arial"/>
              </a:rPr>
              <a:t>small  regularization </a:t>
            </a:r>
            <a:r>
              <a:rPr sz="2400" spc="-5" dirty="0">
                <a:latin typeface="Arial"/>
                <a:cs typeface="Arial"/>
              </a:rPr>
              <a:t>and</a:t>
            </a:r>
            <a:r>
              <a:rPr sz="2400" spc="-10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find  learning </a:t>
            </a:r>
            <a:r>
              <a:rPr sz="2400" dirty="0">
                <a:latin typeface="Arial"/>
                <a:cs typeface="Arial"/>
              </a:rPr>
              <a:t>rate </a:t>
            </a:r>
            <a:r>
              <a:rPr sz="2400" spc="-5" dirty="0">
                <a:latin typeface="Arial"/>
                <a:cs typeface="Arial"/>
              </a:rPr>
              <a:t>that  </a:t>
            </a:r>
            <a:r>
              <a:rPr sz="2400" dirty="0">
                <a:latin typeface="Arial"/>
                <a:cs typeface="Arial"/>
              </a:rPr>
              <a:t>makes </a:t>
            </a:r>
            <a:r>
              <a:rPr sz="2400" spc="-5" dirty="0">
                <a:latin typeface="Arial"/>
                <a:cs typeface="Arial"/>
              </a:rPr>
              <a:t>the loss go  down.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3024" y="3024026"/>
            <a:ext cx="3081655" cy="147701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5080">
              <a:lnSpc>
                <a:spcPts val="2850"/>
              </a:lnSpc>
              <a:spcBef>
                <a:spcPts val="219"/>
              </a:spcBef>
            </a:pPr>
            <a:r>
              <a:rPr sz="2400" b="1" spc="-5" dirty="0">
                <a:latin typeface="Arial"/>
                <a:cs typeface="Arial"/>
              </a:rPr>
              <a:t>loss not going</a:t>
            </a:r>
            <a:r>
              <a:rPr sz="2400" b="1" spc="-10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down:  </a:t>
            </a:r>
            <a:r>
              <a:rPr sz="2400" spc="-5" dirty="0">
                <a:latin typeface="Arial"/>
                <a:cs typeface="Arial"/>
              </a:rPr>
              <a:t>learning </a:t>
            </a:r>
            <a:r>
              <a:rPr sz="2400" dirty="0">
                <a:latin typeface="Arial"/>
                <a:cs typeface="Arial"/>
              </a:rPr>
              <a:t>rate </a:t>
            </a:r>
            <a:r>
              <a:rPr sz="2400" spc="-5" dirty="0">
                <a:latin typeface="Arial"/>
                <a:cs typeface="Arial"/>
              </a:rPr>
              <a:t>too low  </a:t>
            </a:r>
            <a:r>
              <a:rPr sz="2400" b="1" spc="-5" dirty="0">
                <a:latin typeface="Arial"/>
                <a:cs typeface="Arial"/>
              </a:rPr>
              <a:t>loss exploding:  </a:t>
            </a:r>
            <a:r>
              <a:rPr sz="2400" spc="-5" dirty="0">
                <a:latin typeface="Arial"/>
                <a:cs typeface="Arial"/>
              </a:rPr>
              <a:t>learning </a:t>
            </a:r>
            <a:r>
              <a:rPr sz="2400" dirty="0">
                <a:latin typeface="Arial"/>
                <a:cs typeface="Arial"/>
              </a:rPr>
              <a:t>rate </a:t>
            </a:r>
            <a:r>
              <a:rPr sz="2400" spc="-5" dirty="0">
                <a:latin typeface="Arial"/>
                <a:cs typeface="Arial"/>
              </a:rPr>
              <a:t>too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high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259493" y="0"/>
            <a:ext cx="5822213" cy="20013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264664" y="2445849"/>
            <a:ext cx="384682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3e-3 is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still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too high. Cost</a:t>
            </a:r>
            <a:r>
              <a:rPr sz="1800" spc="-8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explodes….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7924" y="4717593"/>
            <a:ext cx="8875395" cy="283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65"/>
              </a:lnSpc>
              <a:tabLst>
                <a:tab pos="5253355" algn="l"/>
                <a:tab pos="7310755" algn="l"/>
              </a:tabLst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Fei-Fei Li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&amp; Justin Johnson &amp;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Serena Yeung	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Lecture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6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-	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April 19,</a:t>
            </a:r>
            <a:r>
              <a:rPr sz="3000" spc="-142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2018</a:t>
            </a:r>
            <a:endParaRPr sz="3000" baseline="-4166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80"/>
              </a:lnSpc>
            </a:pPr>
            <a:r>
              <a:rPr sz="3000" spc="-7" baseline="1388" dirty="0"/>
              <a:t>Lecture </a:t>
            </a:r>
            <a:r>
              <a:rPr sz="3000" baseline="1388" dirty="0"/>
              <a:t>6 -</a:t>
            </a:r>
            <a:r>
              <a:rPr sz="3000" spc="-277" baseline="1388" dirty="0"/>
              <a:t> </a:t>
            </a:r>
            <a:fld id="{81D60167-4931-47E6-BA6A-407CBD079E47}" type="slidenum">
              <a:rPr sz="2000" dirty="0"/>
              <a:t>74</a:t>
            </a:fld>
            <a:endParaRPr sz="2000"/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fld id="{9C8E0404-265C-46E7-B27A-3FD45272667F}" type="datetime1">
              <a:rPr lang="en-US" spc="-5" smtClean="0"/>
              <a:t>2/27/2020</a:t>
            </a:fld>
            <a:endParaRPr spc="-5" dirty="0"/>
          </a:p>
        </p:txBody>
      </p:sp>
      <p:sp>
        <p:nvSpPr>
          <p:cNvPr id="7" name="object 7"/>
          <p:cNvSpPr txBox="1"/>
          <p:nvPr/>
        </p:nvSpPr>
        <p:spPr>
          <a:xfrm>
            <a:off x="4264664" y="3274523"/>
            <a:ext cx="3693795" cy="852169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85"/>
              </a:spcBef>
            </a:pP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=&gt; Rough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range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for learning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rate</a:t>
            </a:r>
            <a:r>
              <a:rPr sz="1800" spc="-9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we 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should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be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cross-validating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is 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somewhere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[1e-3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…</a:t>
            </a:r>
            <a:r>
              <a:rPr sz="1800" spc="-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1e-5]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3698" y="1740051"/>
            <a:ext cx="6652259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0" spc="-5" dirty="0">
                <a:latin typeface="Arial"/>
                <a:cs typeface="Arial"/>
              </a:rPr>
              <a:t>Hyperparameter</a:t>
            </a:r>
            <a:r>
              <a:rPr sz="4000" b="0" spc="-90" dirty="0">
                <a:latin typeface="Arial"/>
                <a:cs typeface="Arial"/>
              </a:rPr>
              <a:t> </a:t>
            </a:r>
            <a:r>
              <a:rPr sz="4000" b="0" spc="-5" dirty="0">
                <a:latin typeface="Arial"/>
                <a:cs typeface="Arial"/>
              </a:rPr>
              <a:t>Optimization</a:t>
            </a:r>
            <a:endParaRPr sz="4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7924" y="4717593"/>
            <a:ext cx="8875395" cy="283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65"/>
              </a:lnSpc>
              <a:tabLst>
                <a:tab pos="5253355" algn="l"/>
                <a:tab pos="7310755" algn="l"/>
              </a:tabLst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Fei-Fei Li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&amp; Justin Johnson &amp;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Serena Yeung	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Lecture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6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-	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April 19,</a:t>
            </a:r>
            <a:r>
              <a:rPr sz="3000" spc="-142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2018</a:t>
            </a:r>
            <a:endParaRPr sz="3000" baseline="-4166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80"/>
              </a:lnSpc>
            </a:pPr>
            <a:r>
              <a:rPr sz="3000" spc="-7" baseline="1388" dirty="0"/>
              <a:t>Lecture </a:t>
            </a:r>
            <a:r>
              <a:rPr sz="3000" baseline="1388" dirty="0"/>
              <a:t>6 -</a:t>
            </a:r>
            <a:r>
              <a:rPr sz="3000" spc="-277" baseline="1388" dirty="0"/>
              <a:t> </a:t>
            </a:r>
            <a:fld id="{81D60167-4931-47E6-BA6A-407CBD079E47}" type="slidenum">
              <a:rPr sz="2000" dirty="0"/>
              <a:t>75</a:t>
            </a:fld>
            <a:endParaRPr sz="2000"/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fld id="{F8C28397-BD34-457C-922F-B42B9A1A5C7A}" type="datetime1">
              <a:rPr lang="en-US" spc="-5" smtClean="0"/>
              <a:t>2/27/2020</a:t>
            </a:fld>
            <a:endParaRPr spc="-5" dirty="0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6924" y="335158"/>
            <a:ext cx="459613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/>
              <a:t>Cross-validation</a:t>
            </a:r>
            <a:r>
              <a:rPr sz="3000" spc="-85" dirty="0"/>
              <a:t> </a:t>
            </a:r>
            <a:r>
              <a:rPr sz="3000" spc="-5" dirty="0"/>
              <a:t>strategy</a:t>
            </a:r>
            <a:endParaRPr sz="3000"/>
          </a:p>
        </p:txBody>
      </p:sp>
      <p:sp>
        <p:nvSpPr>
          <p:cNvPr id="5" name="object 5"/>
          <p:cNvSpPr txBox="1"/>
          <p:nvPr/>
        </p:nvSpPr>
        <p:spPr>
          <a:xfrm>
            <a:off x="157924" y="4717593"/>
            <a:ext cx="8875395" cy="283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65"/>
              </a:lnSpc>
              <a:tabLst>
                <a:tab pos="5253355" algn="l"/>
                <a:tab pos="7310755" algn="l"/>
              </a:tabLst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Fei-Fei Li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&amp; Justin Johnson &amp;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Serena Yeung	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Lecture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6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-	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April 19,</a:t>
            </a:r>
            <a:r>
              <a:rPr sz="3000" spc="-142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2018</a:t>
            </a:r>
            <a:endParaRPr sz="3000" baseline="-4166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80"/>
              </a:lnSpc>
            </a:pPr>
            <a:r>
              <a:rPr sz="3000" spc="-7" baseline="1388" dirty="0"/>
              <a:t>Lecture </a:t>
            </a:r>
            <a:r>
              <a:rPr sz="3000" baseline="1388" dirty="0"/>
              <a:t>6 -</a:t>
            </a:r>
            <a:r>
              <a:rPr sz="3000" spc="-277" baseline="1388" dirty="0"/>
              <a:t> </a:t>
            </a:r>
            <a:fld id="{81D60167-4931-47E6-BA6A-407CBD079E47}" type="slidenum">
              <a:rPr sz="2000" dirty="0"/>
              <a:t>76</a:t>
            </a:fld>
            <a:endParaRPr sz="2000"/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fld id="{183493DD-51A0-4599-A136-EC4EE966D2CD}" type="datetime1">
              <a:rPr lang="en-US" spc="-5" smtClean="0"/>
              <a:t>2/27/2020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206924" y="1071630"/>
            <a:ext cx="7083425" cy="149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Arial"/>
                <a:cs typeface="Arial"/>
              </a:rPr>
              <a:t>coarse </a:t>
            </a:r>
            <a:r>
              <a:rPr sz="2400" b="1" dirty="0">
                <a:latin typeface="Arial"/>
                <a:cs typeface="Arial"/>
              </a:rPr>
              <a:t>-&gt; fine </a:t>
            </a:r>
            <a:r>
              <a:rPr sz="2400" dirty="0">
                <a:latin typeface="Arial"/>
                <a:cs typeface="Arial"/>
              </a:rPr>
              <a:t>cross-validation </a:t>
            </a:r>
            <a:r>
              <a:rPr sz="2400" spc="-5" dirty="0">
                <a:latin typeface="Arial"/>
                <a:cs typeface="Arial"/>
              </a:rPr>
              <a:t>in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stages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165"/>
              </a:spcBef>
            </a:pPr>
            <a:r>
              <a:rPr sz="1800" b="1" spc="-5" dirty="0">
                <a:latin typeface="Arial"/>
                <a:cs typeface="Arial"/>
              </a:rPr>
              <a:t>First stage</a:t>
            </a:r>
            <a:r>
              <a:rPr sz="1800" spc="-5" dirty="0">
                <a:latin typeface="Arial"/>
                <a:cs typeface="Arial"/>
              </a:rPr>
              <a:t>: only </a:t>
            </a:r>
            <a:r>
              <a:rPr sz="1800" dirty="0">
                <a:latin typeface="Arial"/>
                <a:cs typeface="Arial"/>
              </a:rPr>
              <a:t>a </a:t>
            </a:r>
            <a:r>
              <a:rPr sz="1800" spc="-5" dirty="0">
                <a:latin typeface="Arial"/>
                <a:cs typeface="Arial"/>
              </a:rPr>
              <a:t>few epochs to get </a:t>
            </a:r>
            <a:r>
              <a:rPr sz="1800" dirty="0">
                <a:latin typeface="Arial"/>
                <a:cs typeface="Arial"/>
              </a:rPr>
              <a:t>rough </a:t>
            </a:r>
            <a:r>
              <a:rPr sz="1800" spc="-5" dirty="0">
                <a:latin typeface="Arial"/>
                <a:cs typeface="Arial"/>
              </a:rPr>
              <a:t>idea of what params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work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800" b="1" spc="-5" dirty="0">
                <a:latin typeface="Arial"/>
                <a:cs typeface="Arial"/>
              </a:rPr>
              <a:t>Second </a:t>
            </a:r>
            <a:r>
              <a:rPr sz="1800" b="1" dirty="0">
                <a:latin typeface="Arial"/>
                <a:cs typeface="Arial"/>
              </a:rPr>
              <a:t>stage</a:t>
            </a:r>
            <a:r>
              <a:rPr sz="1800" dirty="0">
                <a:latin typeface="Arial"/>
                <a:cs typeface="Arial"/>
              </a:rPr>
              <a:t>: </a:t>
            </a:r>
            <a:r>
              <a:rPr sz="1800" spc="-5" dirty="0">
                <a:latin typeface="Arial"/>
                <a:cs typeface="Arial"/>
              </a:rPr>
              <a:t>longer </a:t>
            </a:r>
            <a:r>
              <a:rPr sz="1800" dirty="0">
                <a:latin typeface="Arial"/>
                <a:cs typeface="Arial"/>
              </a:rPr>
              <a:t>running </a:t>
            </a:r>
            <a:r>
              <a:rPr sz="1800" spc="-5" dirty="0">
                <a:latin typeface="Arial"/>
                <a:cs typeface="Arial"/>
              </a:rPr>
              <a:t>time, finer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search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800" dirty="0">
                <a:latin typeface="Arial"/>
                <a:cs typeface="Arial"/>
              </a:rPr>
              <a:t>… (repeat </a:t>
            </a:r>
            <a:r>
              <a:rPr sz="1800" spc="-5" dirty="0">
                <a:latin typeface="Arial"/>
                <a:cs typeface="Arial"/>
              </a:rPr>
              <a:t>as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necessary)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6048" y="3561749"/>
            <a:ext cx="5209540" cy="5759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Tip for detecting explosions in the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solver: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800" spc="-5" dirty="0">
                <a:latin typeface="Arial"/>
                <a:cs typeface="Arial"/>
              </a:rPr>
              <a:t>If the </a:t>
            </a:r>
            <a:r>
              <a:rPr sz="1800" dirty="0">
                <a:latin typeface="Arial"/>
                <a:cs typeface="Arial"/>
              </a:rPr>
              <a:t>cost </a:t>
            </a:r>
            <a:r>
              <a:rPr sz="1800" spc="-5" dirty="0">
                <a:latin typeface="Arial"/>
                <a:cs typeface="Arial"/>
              </a:rPr>
              <a:t>is ever </a:t>
            </a:r>
            <a:r>
              <a:rPr sz="1800" dirty="0">
                <a:latin typeface="Arial"/>
                <a:cs typeface="Arial"/>
              </a:rPr>
              <a:t>&gt; 3 * </a:t>
            </a:r>
            <a:r>
              <a:rPr sz="1800" spc="-5" dirty="0">
                <a:latin typeface="Arial"/>
                <a:cs typeface="Arial"/>
              </a:rPr>
              <a:t>original </a:t>
            </a:r>
            <a:r>
              <a:rPr sz="1800" dirty="0">
                <a:latin typeface="Arial"/>
                <a:cs typeface="Arial"/>
              </a:rPr>
              <a:t>cost, </a:t>
            </a:r>
            <a:r>
              <a:rPr sz="1800" spc="-5" dirty="0">
                <a:latin typeface="Arial"/>
                <a:cs typeface="Arial"/>
              </a:rPr>
              <a:t>break out</a:t>
            </a:r>
            <a:r>
              <a:rPr sz="1800" spc="-9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early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51398" y="487599"/>
            <a:ext cx="6638611" cy="193254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77546" y="2610544"/>
            <a:ext cx="5333989" cy="183832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87799" y="4036366"/>
            <a:ext cx="861694" cy="0"/>
          </a:xfrm>
          <a:custGeom>
            <a:avLst/>
            <a:gdLst/>
            <a:ahLst/>
            <a:cxnLst/>
            <a:rect l="l" t="t" r="r" b="b"/>
            <a:pathLst>
              <a:path w="861694">
                <a:moveTo>
                  <a:pt x="0" y="0"/>
                </a:moveTo>
                <a:lnTo>
                  <a:pt x="861298" y="0"/>
                </a:lnTo>
              </a:path>
            </a:pathLst>
          </a:custGeom>
          <a:ln w="190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39572" y="3995391"/>
            <a:ext cx="105499" cy="8197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84223" y="3698851"/>
            <a:ext cx="44513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nice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530371" y="3940717"/>
            <a:ext cx="5382260" cy="182245"/>
          </a:xfrm>
          <a:custGeom>
            <a:avLst/>
            <a:gdLst/>
            <a:ahLst/>
            <a:cxnLst/>
            <a:rect l="l" t="t" r="r" b="b"/>
            <a:pathLst>
              <a:path w="5382259" h="182245">
                <a:moveTo>
                  <a:pt x="0" y="0"/>
                </a:moveTo>
                <a:lnTo>
                  <a:pt x="5381689" y="0"/>
                </a:lnTo>
                <a:lnTo>
                  <a:pt x="5381689" y="181799"/>
                </a:lnTo>
                <a:lnTo>
                  <a:pt x="0" y="1817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539616" y="3616792"/>
            <a:ext cx="5382260" cy="182245"/>
          </a:xfrm>
          <a:custGeom>
            <a:avLst/>
            <a:gdLst/>
            <a:ahLst/>
            <a:cxnLst/>
            <a:rect l="l" t="t" r="r" b="b"/>
            <a:pathLst>
              <a:path w="5382259" h="182245">
                <a:moveTo>
                  <a:pt x="0" y="0"/>
                </a:moveTo>
                <a:lnTo>
                  <a:pt x="5381694" y="0"/>
                </a:lnTo>
                <a:lnTo>
                  <a:pt x="5381694" y="181799"/>
                </a:lnTo>
                <a:lnTo>
                  <a:pt x="0" y="1817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539616" y="2635744"/>
            <a:ext cx="5382260" cy="182245"/>
          </a:xfrm>
          <a:custGeom>
            <a:avLst/>
            <a:gdLst/>
            <a:ahLst/>
            <a:cxnLst/>
            <a:rect l="l" t="t" r="r" b="b"/>
            <a:pathLst>
              <a:path w="5382259" h="182244">
                <a:moveTo>
                  <a:pt x="0" y="0"/>
                </a:moveTo>
                <a:lnTo>
                  <a:pt x="5381694" y="0"/>
                </a:lnTo>
                <a:lnTo>
                  <a:pt x="5381694" y="181799"/>
                </a:lnTo>
                <a:lnTo>
                  <a:pt x="0" y="1817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264418" y="925348"/>
            <a:ext cx="1714500" cy="0"/>
          </a:xfrm>
          <a:custGeom>
            <a:avLst/>
            <a:gdLst/>
            <a:ahLst/>
            <a:cxnLst/>
            <a:rect l="l" t="t" r="r" b="b"/>
            <a:pathLst>
              <a:path w="1714500">
                <a:moveTo>
                  <a:pt x="1714496" y="0"/>
                </a:moveTo>
                <a:lnTo>
                  <a:pt x="0" y="0"/>
                </a:lnTo>
              </a:path>
            </a:pathLst>
          </a:custGeom>
          <a:ln w="19049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168443" y="884358"/>
            <a:ext cx="105499" cy="8197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178249" y="0"/>
            <a:ext cx="8318500" cy="869950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40"/>
              </a:spcBef>
              <a:tabLst>
                <a:tab pos="4480560" algn="l"/>
              </a:tabLst>
            </a:pPr>
            <a:r>
              <a:rPr b="0" spc="-5" dirty="0">
                <a:latin typeface="Arial"/>
                <a:cs typeface="Arial"/>
              </a:rPr>
              <a:t>For example: </a:t>
            </a:r>
            <a:r>
              <a:rPr b="0" dirty="0">
                <a:latin typeface="Arial"/>
                <a:cs typeface="Arial"/>
              </a:rPr>
              <a:t>run</a:t>
            </a:r>
            <a:r>
              <a:rPr b="0" spc="-10" dirty="0">
                <a:latin typeface="Arial"/>
                <a:cs typeface="Arial"/>
              </a:rPr>
              <a:t> </a:t>
            </a:r>
            <a:r>
              <a:rPr b="0" dirty="0">
                <a:latin typeface="Arial"/>
                <a:cs typeface="Arial"/>
              </a:rPr>
              <a:t>coarse search	</a:t>
            </a:r>
            <a:r>
              <a:rPr b="0" spc="-5" dirty="0">
                <a:latin typeface="Arial"/>
                <a:cs typeface="Arial"/>
              </a:rPr>
              <a:t>for </a:t>
            </a:r>
            <a:r>
              <a:rPr b="0" dirty="0">
                <a:latin typeface="Arial"/>
                <a:cs typeface="Arial"/>
              </a:rPr>
              <a:t>5</a:t>
            </a:r>
            <a:r>
              <a:rPr b="0" spc="-20" dirty="0">
                <a:latin typeface="Arial"/>
                <a:cs typeface="Arial"/>
              </a:rPr>
              <a:t> </a:t>
            </a:r>
            <a:r>
              <a:rPr b="0" spc="-5" dirty="0">
                <a:latin typeface="Arial"/>
                <a:cs typeface="Arial"/>
              </a:rPr>
              <a:t>epochs</a:t>
            </a:r>
          </a:p>
          <a:p>
            <a:pPr marL="5039360">
              <a:lnSpc>
                <a:spcPct val="100000"/>
              </a:lnSpc>
              <a:spcBef>
                <a:spcPts val="445"/>
              </a:spcBef>
            </a:pPr>
            <a:r>
              <a:rPr b="0" spc="-5" dirty="0">
                <a:solidFill>
                  <a:srgbClr val="0000FF"/>
                </a:solidFill>
                <a:latin typeface="Arial"/>
                <a:cs typeface="Arial"/>
              </a:rPr>
              <a:t>note it’s best to</a:t>
            </a:r>
            <a:r>
              <a:rPr b="0" spc="-8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b="0" spc="-5" dirty="0">
                <a:solidFill>
                  <a:srgbClr val="0000FF"/>
                </a:solidFill>
                <a:latin typeface="Arial"/>
                <a:cs typeface="Arial"/>
              </a:rPr>
              <a:t>optimize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57924" y="4717593"/>
            <a:ext cx="8875395" cy="283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65"/>
              </a:lnSpc>
              <a:tabLst>
                <a:tab pos="5253355" algn="l"/>
                <a:tab pos="7310755" algn="l"/>
              </a:tabLst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Fei-Fei Li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&amp; Justin Johnson &amp;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Serena Yeung	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Lecture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6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-	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April 19,</a:t>
            </a:r>
            <a:r>
              <a:rPr sz="3000" spc="-142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2018</a:t>
            </a:r>
            <a:endParaRPr sz="3000" baseline="-4166">
              <a:latin typeface="Arial"/>
              <a:cs typeface="Arial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80"/>
              </a:lnSpc>
            </a:pPr>
            <a:r>
              <a:rPr sz="3000" spc="-7" baseline="1388" dirty="0"/>
              <a:t>Lecture </a:t>
            </a:r>
            <a:r>
              <a:rPr sz="3000" baseline="1388" dirty="0"/>
              <a:t>6 -</a:t>
            </a:r>
            <a:r>
              <a:rPr sz="3000" spc="-277" baseline="1388" dirty="0"/>
              <a:t> </a:t>
            </a:r>
            <a:fld id="{81D60167-4931-47E6-BA6A-407CBD079E47}" type="slidenum">
              <a:rPr sz="2000" dirty="0"/>
              <a:t>77</a:t>
            </a:fld>
            <a:endParaRPr sz="2000"/>
          </a:p>
        </p:txBody>
      </p:sp>
      <p:sp>
        <p:nvSpPr>
          <p:cNvPr id="17" name="object 1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fld id="{A2CC78D0-70A7-448A-AB96-74CF07E6A4B5}" type="datetime1">
              <a:rPr lang="en-US" spc="-5" smtClean="0"/>
              <a:t>2/27/2020</a:t>
            </a:fld>
            <a:endParaRPr spc="-5" dirty="0"/>
          </a:p>
        </p:txBody>
      </p:sp>
      <p:sp>
        <p:nvSpPr>
          <p:cNvPr id="13" name="object 13"/>
          <p:cNvSpPr txBox="1"/>
          <p:nvPr/>
        </p:nvSpPr>
        <p:spPr>
          <a:xfrm>
            <a:off x="5205141" y="826131"/>
            <a:ext cx="173608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in log</a:t>
            </a:r>
            <a:r>
              <a:rPr sz="2400" spc="-9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space!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5199" y="182134"/>
            <a:ext cx="385381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0" spc="-5" dirty="0">
                <a:latin typeface="Arial"/>
                <a:cs typeface="Arial"/>
              </a:rPr>
              <a:t>Now </a:t>
            </a:r>
            <a:r>
              <a:rPr sz="3000" b="0" dirty="0">
                <a:latin typeface="Arial"/>
                <a:cs typeface="Arial"/>
              </a:rPr>
              <a:t>run </a:t>
            </a:r>
            <a:r>
              <a:rPr sz="3000" b="0" spc="-5" dirty="0">
                <a:latin typeface="Arial"/>
                <a:cs typeface="Arial"/>
              </a:rPr>
              <a:t>finer</a:t>
            </a:r>
            <a:r>
              <a:rPr sz="3000" b="0" spc="-105" dirty="0">
                <a:latin typeface="Arial"/>
                <a:cs typeface="Arial"/>
              </a:rPr>
              <a:t> </a:t>
            </a:r>
            <a:r>
              <a:rPr sz="3000" b="0" dirty="0">
                <a:latin typeface="Arial"/>
                <a:cs typeface="Arial"/>
              </a:rPr>
              <a:t>search...</a:t>
            </a:r>
            <a:endParaRPr sz="3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2248" y="975748"/>
            <a:ext cx="6638611" cy="193254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08548" y="1598996"/>
            <a:ext cx="7363459" cy="1589405"/>
          </a:xfrm>
          <a:custGeom>
            <a:avLst/>
            <a:gdLst/>
            <a:ahLst/>
            <a:cxnLst/>
            <a:rect l="l" t="t" r="r" b="b"/>
            <a:pathLst>
              <a:path w="7363459" h="1589405">
                <a:moveTo>
                  <a:pt x="0" y="0"/>
                </a:moveTo>
                <a:lnTo>
                  <a:pt x="7363185" y="0"/>
                </a:lnTo>
                <a:lnTo>
                  <a:pt x="7363185" y="1589396"/>
                </a:lnTo>
                <a:lnTo>
                  <a:pt x="0" y="1589396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178843" y="812198"/>
            <a:ext cx="4577080" cy="1589405"/>
          </a:xfrm>
          <a:custGeom>
            <a:avLst/>
            <a:gdLst/>
            <a:ahLst/>
            <a:cxnLst/>
            <a:rect l="l" t="t" r="r" b="b"/>
            <a:pathLst>
              <a:path w="4577080" h="1589405">
                <a:moveTo>
                  <a:pt x="0" y="0"/>
                </a:moveTo>
                <a:lnTo>
                  <a:pt x="4576790" y="0"/>
                </a:lnTo>
                <a:lnTo>
                  <a:pt x="4576790" y="1589396"/>
                </a:lnTo>
                <a:lnTo>
                  <a:pt x="0" y="1589396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946013" y="1033797"/>
            <a:ext cx="2260770" cy="5651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504393" y="1330897"/>
            <a:ext cx="1791335" cy="0"/>
          </a:xfrm>
          <a:custGeom>
            <a:avLst/>
            <a:gdLst/>
            <a:ahLst/>
            <a:cxnLst/>
            <a:rect l="l" t="t" r="r" b="b"/>
            <a:pathLst>
              <a:path w="1791335">
                <a:moveTo>
                  <a:pt x="0" y="0"/>
                </a:moveTo>
                <a:lnTo>
                  <a:pt x="1790996" y="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285864" y="1289907"/>
            <a:ext cx="105499" cy="819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929689" y="965960"/>
            <a:ext cx="100393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adjust</a:t>
            </a:r>
            <a:r>
              <a:rPr sz="1400" spc="-8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range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186720" y="1725521"/>
            <a:ext cx="4316566" cy="281579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077745" y="1721346"/>
            <a:ext cx="4481195" cy="182245"/>
          </a:xfrm>
          <a:custGeom>
            <a:avLst/>
            <a:gdLst/>
            <a:ahLst/>
            <a:cxnLst/>
            <a:rect l="l" t="t" r="r" b="b"/>
            <a:pathLst>
              <a:path w="4481195" h="182244">
                <a:moveTo>
                  <a:pt x="0" y="0"/>
                </a:moveTo>
                <a:lnTo>
                  <a:pt x="4481090" y="0"/>
                </a:lnTo>
                <a:lnTo>
                  <a:pt x="4481090" y="181799"/>
                </a:lnTo>
                <a:lnTo>
                  <a:pt x="0" y="1817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077745" y="2626169"/>
            <a:ext cx="4481195" cy="239395"/>
          </a:xfrm>
          <a:custGeom>
            <a:avLst/>
            <a:gdLst/>
            <a:ahLst/>
            <a:cxnLst/>
            <a:rect l="l" t="t" r="r" b="b"/>
            <a:pathLst>
              <a:path w="4481195" h="239394">
                <a:moveTo>
                  <a:pt x="0" y="0"/>
                </a:moveTo>
                <a:lnTo>
                  <a:pt x="4481090" y="0"/>
                </a:lnTo>
                <a:lnTo>
                  <a:pt x="4481090" y="239399"/>
                </a:lnTo>
                <a:lnTo>
                  <a:pt x="0" y="2393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077745" y="3513968"/>
            <a:ext cx="4481195" cy="132715"/>
          </a:xfrm>
          <a:custGeom>
            <a:avLst/>
            <a:gdLst/>
            <a:ahLst/>
            <a:cxnLst/>
            <a:rect l="l" t="t" r="r" b="b"/>
            <a:pathLst>
              <a:path w="4481195" h="132714">
                <a:moveTo>
                  <a:pt x="0" y="0"/>
                </a:moveTo>
                <a:lnTo>
                  <a:pt x="4481090" y="0"/>
                </a:lnTo>
                <a:lnTo>
                  <a:pt x="4481090" y="132299"/>
                </a:lnTo>
                <a:lnTo>
                  <a:pt x="0" y="1322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6986065" y="2239408"/>
            <a:ext cx="1912620" cy="65786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650"/>
              </a:lnSpc>
              <a:spcBef>
                <a:spcPts val="180"/>
              </a:spcBef>
            </a:pPr>
            <a:r>
              <a:rPr sz="1400" b="1" spc="-5" dirty="0">
                <a:latin typeface="Arial"/>
                <a:cs typeface="Arial"/>
              </a:rPr>
              <a:t>53% </a:t>
            </a:r>
            <a:r>
              <a:rPr sz="1400" dirty="0">
                <a:latin typeface="Arial"/>
                <a:cs typeface="Arial"/>
              </a:rPr>
              <a:t>- relatively </a:t>
            </a:r>
            <a:r>
              <a:rPr sz="1400" spc="-5" dirty="0">
                <a:latin typeface="Arial"/>
                <a:cs typeface="Arial"/>
              </a:rPr>
              <a:t>good  for </a:t>
            </a:r>
            <a:r>
              <a:rPr sz="1400" dirty="0">
                <a:latin typeface="Arial"/>
                <a:cs typeface="Arial"/>
              </a:rPr>
              <a:t>a </a:t>
            </a:r>
            <a:r>
              <a:rPr sz="1400" spc="-5" dirty="0">
                <a:latin typeface="Arial"/>
                <a:cs typeface="Arial"/>
              </a:rPr>
              <a:t>2-layer neural net  with 50 hidden</a:t>
            </a:r>
            <a:r>
              <a:rPr sz="1400" spc="-8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neurons.</a:t>
            </a:r>
            <a:endParaRPr sz="14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57924" y="4717593"/>
            <a:ext cx="8875395" cy="283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65"/>
              </a:lnSpc>
              <a:tabLst>
                <a:tab pos="5253355" algn="l"/>
                <a:tab pos="7310755" algn="l"/>
              </a:tabLst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Fei-Fei Li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&amp; Justin Johnson &amp;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Serena Yeung	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Lecture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6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-	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April 19,</a:t>
            </a:r>
            <a:r>
              <a:rPr sz="3000" spc="-142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2018</a:t>
            </a:r>
            <a:endParaRPr sz="3000" baseline="-4166">
              <a:latin typeface="Arial"/>
              <a:cs typeface="Arial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80"/>
              </a:lnSpc>
            </a:pPr>
            <a:r>
              <a:rPr sz="3000" spc="-7" baseline="1388" dirty="0"/>
              <a:t>Lecture </a:t>
            </a:r>
            <a:r>
              <a:rPr sz="3000" baseline="1388" dirty="0"/>
              <a:t>6 -</a:t>
            </a:r>
            <a:r>
              <a:rPr sz="3000" spc="-277" baseline="1388" dirty="0"/>
              <a:t> </a:t>
            </a:r>
            <a:fld id="{81D60167-4931-47E6-BA6A-407CBD079E47}" type="slidenum">
              <a:rPr sz="2000" dirty="0"/>
              <a:t>78</a:t>
            </a:fld>
            <a:endParaRPr sz="2000"/>
          </a:p>
        </p:txBody>
      </p:sp>
      <p:sp>
        <p:nvSpPr>
          <p:cNvPr id="18" name="object 1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fld id="{DBDF6AA5-3254-4831-9C35-6B2900DAD075}" type="datetime1">
              <a:rPr lang="en-US" spc="-5" smtClean="0"/>
              <a:t>2/27/2020</a:t>
            </a:fld>
            <a:endParaRPr spc="-5" dirty="0"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5199" y="182134"/>
            <a:ext cx="385381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0" spc="-5" dirty="0">
                <a:latin typeface="Arial"/>
                <a:cs typeface="Arial"/>
              </a:rPr>
              <a:t>Now </a:t>
            </a:r>
            <a:r>
              <a:rPr sz="3000" b="0" dirty="0">
                <a:latin typeface="Arial"/>
                <a:cs typeface="Arial"/>
              </a:rPr>
              <a:t>run </a:t>
            </a:r>
            <a:r>
              <a:rPr sz="3000" b="0" spc="-5" dirty="0">
                <a:latin typeface="Arial"/>
                <a:cs typeface="Arial"/>
              </a:rPr>
              <a:t>finer</a:t>
            </a:r>
            <a:r>
              <a:rPr sz="3000" b="0" spc="-105" dirty="0">
                <a:latin typeface="Arial"/>
                <a:cs typeface="Arial"/>
              </a:rPr>
              <a:t> </a:t>
            </a:r>
            <a:r>
              <a:rPr sz="3000" b="0" dirty="0">
                <a:latin typeface="Arial"/>
                <a:cs typeface="Arial"/>
              </a:rPr>
              <a:t>search...</a:t>
            </a:r>
            <a:endParaRPr sz="3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2248" y="975748"/>
            <a:ext cx="6638611" cy="193254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08548" y="1598996"/>
            <a:ext cx="7363459" cy="1589405"/>
          </a:xfrm>
          <a:custGeom>
            <a:avLst/>
            <a:gdLst/>
            <a:ahLst/>
            <a:cxnLst/>
            <a:rect l="l" t="t" r="r" b="b"/>
            <a:pathLst>
              <a:path w="7363459" h="1589405">
                <a:moveTo>
                  <a:pt x="0" y="0"/>
                </a:moveTo>
                <a:lnTo>
                  <a:pt x="7363185" y="0"/>
                </a:lnTo>
                <a:lnTo>
                  <a:pt x="7363185" y="1589396"/>
                </a:lnTo>
                <a:lnTo>
                  <a:pt x="0" y="1589396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178843" y="812198"/>
            <a:ext cx="4577080" cy="1589405"/>
          </a:xfrm>
          <a:custGeom>
            <a:avLst/>
            <a:gdLst/>
            <a:ahLst/>
            <a:cxnLst/>
            <a:rect l="l" t="t" r="r" b="b"/>
            <a:pathLst>
              <a:path w="4577080" h="1589405">
                <a:moveTo>
                  <a:pt x="0" y="0"/>
                </a:moveTo>
                <a:lnTo>
                  <a:pt x="4576790" y="0"/>
                </a:lnTo>
                <a:lnTo>
                  <a:pt x="4576790" y="1589396"/>
                </a:lnTo>
                <a:lnTo>
                  <a:pt x="0" y="1589396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946013" y="1033797"/>
            <a:ext cx="2260770" cy="5651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504393" y="1330897"/>
            <a:ext cx="1791335" cy="0"/>
          </a:xfrm>
          <a:custGeom>
            <a:avLst/>
            <a:gdLst/>
            <a:ahLst/>
            <a:cxnLst/>
            <a:rect l="l" t="t" r="r" b="b"/>
            <a:pathLst>
              <a:path w="1791335">
                <a:moveTo>
                  <a:pt x="0" y="0"/>
                </a:moveTo>
                <a:lnTo>
                  <a:pt x="1790996" y="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285864" y="1289907"/>
            <a:ext cx="105499" cy="819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929689" y="965960"/>
            <a:ext cx="100393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adjust</a:t>
            </a:r>
            <a:r>
              <a:rPr sz="1400" spc="-8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range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186720" y="1725521"/>
            <a:ext cx="4316566" cy="281579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077745" y="1721346"/>
            <a:ext cx="4481195" cy="182245"/>
          </a:xfrm>
          <a:custGeom>
            <a:avLst/>
            <a:gdLst/>
            <a:ahLst/>
            <a:cxnLst/>
            <a:rect l="l" t="t" r="r" b="b"/>
            <a:pathLst>
              <a:path w="4481195" h="182244">
                <a:moveTo>
                  <a:pt x="0" y="0"/>
                </a:moveTo>
                <a:lnTo>
                  <a:pt x="4481090" y="0"/>
                </a:lnTo>
                <a:lnTo>
                  <a:pt x="4481090" y="181799"/>
                </a:lnTo>
                <a:lnTo>
                  <a:pt x="0" y="1817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077745" y="2626169"/>
            <a:ext cx="4481195" cy="239395"/>
          </a:xfrm>
          <a:custGeom>
            <a:avLst/>
            <a:gdLst/>
            <a:ahLst/>
            <a:cxnLst/>
            <a:rect l="l" t="t" r="r" b="b"/>
            <a:pathLst>
              <a:path w="4481195" h="239394">
                <a:moveTo>
                  <a:pt x="0" y="0"/>
                </a:moveTo>
                <a:lnTo>
                  <a:pt x="4481090" y="0"/>
                </a:lnTo>
                <a:lnTo>
                  <a:pt x="4481090" y="239399"/>
                </a:lnTo>
                <a:lnTo>
                  <a:pt x="0" y="2393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077745" y="3513968"/>
            <a:ext cx="4481195" cy="132715"/>
          </a:xfrm>
          <a:custGeom>
            <a:avLst/>
            <a:gdLst/>
            <a:ahLst/>
            <a:cxnLst/>
            <a:rect l="l" t="t" r="r" b="b"/>
            <a:pathLst>
              <a:path w="4481195" h="132714">
                <a:moveTo>
                  <a:pt x="0" y="0"/>
                </a:moveTo>
                <a:lnTo>
                  <a:pt x="4481090" y="0"/>
                </a:lnTo>
                <a:lnTo>
                  <a:pt x="4481090" y="132299"/>
                </a:lnTo>
                <a:lnTo>
                  <a:pt x="0" y="1322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6986065" y="2239408"/>
            <a:ext cx="1922780" cy="149606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14604">
              <a:lnSpc>
                <a:spcPts val="1650"/>
              </a:lnSpc>
              <a:spcBef>
                <a:spcPts val="180"/>
              </a:spcBef>
            </a:pPr>
            <a:r>
              <a:rPr sz="1400" b="1" spc="-5" dirty="0">
                <a:latin typeface="Arial"/>
                <a:cs typeface="Arial"/>
              </a:rPr>
              <a:t>53% </a:t>
            </a:r>
            <a:r>
              <a:rPr sz="1400" dirty="0">
                <a:latin typeface="Arial"/>
                <a:cs typeface="Arial"/>
              </a:rPr>
              <a:t>- relatively </a:t>
            </a:r>
            <a:r>
              <a:rPr sz="1400" spc="-5" dirty="0">
                <a:latin typeface="Arial"/>
                <a:cs typeface="Arial"/>
              </a:rPr>
              <a:t>good  for </a:t>
            </a:r>
            <a:r>
              <a:rPr sz="1400" dirty="0">
                <a:latin typeface="Arial"/>
                <a:cs typeface="Arial"/>
              </a:rPr>
              <a:t>a </a:t>
            </a:r>
            <a:r>
              <a:rPr sz="1400" spc="-5" dirty="0">
                <a:latin typeface="Arial"/>
                <a:cs typeface="Arial"/>
              </a:rPr>
              <a:t>2-layer neural net  with 50 hidden</a:t>
            </a:r>
            <a:r>
              <a:rPr sz="1400" spc="-8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neurons.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50">
              <a:latin typeface="Times New Roman"/>
              <a:cs typeface="Times New Roman"/>
            </a:endParaRPr>
          </a:p>
          <a:p>
            <a:pPr marL="12700">
              <a:lnSpc>
                <a:spcPts val="1664"/>
              </a:lnSpc>
            </a:pPr>
            <a:r>
              <a:rPr sz="1400" spc="-5" dirty="0">
                <a:solidFill>
                  <a:srgbClr val="FF0000"/>
                </a:solidFill>
                <a:latin typeface="Arial"/>
                <a:cs typeface="Arial"/>
              </a:rPr>
              <a:t>But this</a:t>
            </a:r>
            <a:r>
              <a:rPr sz="1400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FF0000"/>
                </a:solidFill>
                <a:latin typeface="Arial"/>
                <a:cs typeface="Arial"/>
              </a:rPr>
              <a:t>best</a:t>
            </a:r>
            <a:endParaRPr sz="1400">
              <a:latin typeface="Arial"/>
              <a:cs typeface="Arial"/>
            </a:endParaRPr>
          </a:p>
          <a:p>
            <a:pPr marL="12700" marR="5080">
              <a:lnSpc>
                <a:spcPts val="1650"/>
              </a:lnSpc>
              <a:spcBef>
                <a:spcPts val="65"/>
              </a:spcBef>
            </a:pPr>
            <a:r>
              <a:rPr sz="1400" dirty="0">
                <a:solidFill>
                  <a:srgbClr val="FF0000"/>
                </a:solidFill>
                <a:latin typeface="Arial"/>
                <a:cs typeface="Arial"/>
              </a:rPr>
              <a:t>cross-validation result</a:t>
            </a:r>
            <a:r>
              <a:rPr sz="1400" spc="-1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FF0000"/>
                </a:solidFill>
                <a:latin typeface="Arial"/>
                <a:cs typeface="Arial"/>
              </a:rPr>
              <a:t>is  worrying.</a:t>
            </a:r>
            <a:r>
              <a:rPr sz="1400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FF0000"/>
                </a:solidFill>
                <a:latin typeface="Arial"/>
                <a:cs typeface="Arial"/>
              </a:rPr>
              <a:t>Why?</a:t>
            </a:r>
            <a:endParaRPr sz="14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605761" y="3539117"/>
            <a:ext cx="345574" cy="819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57924" y="4717593"/>
            <a:ext cx="8875395" cy="283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65"/>
              </a:lnSpc>
              <a:tabLst>
                <a:tab pos="5253355" algn="l"/>
                <a:tab pos="7310755" algn="l"/>
              </a:tabLst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Fei-Fei Li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&amp; Justin Johnson &amp;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Serena Yeung	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Lecture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6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-	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April 19,</a:t>
            </a:r>
            <a:r>
              <a:rPr sz="3000" spc="-142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2018</a:t>
            </a:r>
            <a:endParaRPr sz="3000" baseline="-4166">
              <a:latin typeface="Arial"/>
              <a:cs typeface="Arial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80"/>
              </a:lnSpc>
            </a:pPr>
            <a:r>
              <a:rPr sz="3000" spc="-7" baseline="1388" dirty="0"/>
              <a:t>Lecture </a:t>
            </a:r>
            <a:r>
              <a:rPr sz="3000" baseline="1388" dirty="0"/>
              <a:t>6 -</a:t>
            </a:r>
            <a:r>
              <a:rPr sz="3000" spc="-277" baseline="1388" dirty="0"/>
              <a:t> </a:t>
            </a:r>
            <a:fld id="{81D60167-4931-47E6-BA6A-407CBD079E47}" type="slidenum">
              <a:rPr sz="2000" dirty="0"/>
              <a:t>79</a:t>
            </a:fld>
            <a:endParaRPr sz="2000"/>
          </a:p>
        </p:txBody>
      </p:sp>
      <p:sp>
        <p:nvSpPr>
          <p:cNvPr id="19" name="object 1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fld id="{123D0998-3885-4351-A6E0-3A4C7C4B17B5}" type="datetime1">
              <a:rPr lang="en-US" spc="-5" smtClean="0"/>
              <a:t>2/27/2020</a:t>
            </a:fld>
            <a:endParaRPr spc="-5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3049" y="112133"/>
            <a:ext cx="28168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Where we are</a:t>
            </a:r>
            <a:r>
              <a:rPr sz="2400" spc="-9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now...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99118" y="4704893"/>
            <a:ext cx="1238885" cy="309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Lecture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6</a:t>
            </a:r>
            <a:r>
              <a:rPr sz="2000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fld id="{D36FED8B-B80A-4EA3-8682-AAF8DA2C2332}" type="datetime1">
              <a:rPr lang="en-US" spc="-5" smtClean="0"/>
              <a:t>2/27/2020</a:t>
            </a:fld>
            <a:endParaRPr spc="-5" dirty="0"/>
          </a:p>
        </p:txBody>
      </p:sp>
      <p:sp>
        <p:nvSpPr>
          <p:cNvPr id="8" name="object 8"/>
          <p:cNvSpPr txBox="1"/>
          <p:nvPr/>
        </p:nvSpPr>
        <p:spPr>
          <a:xfrm>
            <a:off x="6799643" y="4713440"/>
            <a:ext cx="192405" cy="309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310"/>
              </a:lnSpc>
            </a:pPr>
            <a:fld id="{81D60167-4931-47E6-BA6A-407CBD079E47}" type="slidenum">
              <a:rPr sz="2000" dirty="0">
                <a:solidFill>
                  <a:srgbClr val="FFFFFF"/>
                </a:solidFill>
                <a:latin typeface="Arial"/>
                <a:cs typeface="Arial"/>
              </a:rPr>
              <a:t>8</a:t>
            </a:fld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71898" y="632510"/>
            <a:ext cx="342772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Mini-batch</a:t>
            </a:r>
            <a:r>
              <a:rPr sz="3600" spc="-90" dirty="0"/>
              <a:t> </a:t>
            </a:r>
            <a:r>
              <a:rPr sz="3600" spc="-5" dirty="0"/>
              <a:t>SGD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682750" y="1402655"/>
            <a:ext cx="7658734" cy="2768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160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latin typeface="Arial"/>
                <a:cs typeface="Arial"/>
              </a:rPr>
              <a:t>Loop:</a:t>
            </a:r>
            <a:endParaRPr sz="3000">
              <a:latin typeface="Arial"/>
              <a:cs typeface="Arial"/>
            </a:endParaRPr>
          </a:p>
          <a:p>
            <a:pPr marL="558800" indent="-546100">
              <a:lnSpc>
                <a:spcPct val="100000"/>
              </a:lnSpc>
              <a:buFont typeface="Arial"/>
              <a:buAutoNum type="arabicPeriod"/>
              <a:tabLst>
                <a:tab pos="558800" algn="l"/>
                <a:tab pos="559435" algn="l"/>
              </a:tabLst>
            </a:pPr>
            <a:r>
              <a:rPr sz="3000" b="1" spc="-5" dirty="0">
                <a:latin typeface="Arial"/>
                <a:cs typeface="Arial"/>
              </a:rPr>
              <a:t>Sample </a:t>
            </a:r>
            <a:r>
              <a:rPr sz="3000" dirty="0">
                <a:latin typeface="Arial"/>
                <a:cs typeface="Arial"/>
              </a:rPr>
              <a:t>a </a:t>
            </a:r>
            <a:r>
              <a:rPr sz="3000" spc="-5" dirty="0">
                <a:latin typeface="Arial"/>
                <a:cs typeface="Arial"/>
              </a:rPr>
              <a:t>batch of</a:t>
            </a:r>
            <a:r>
              <a:rPr sz="3000" spc="-10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data</a:t>
            </a:r>
            <a:endParaRPr sz="3000">
              <a:latin typeface="Arial"/>
              <a:cs typeface="Arial"/>
            </a:endParaRPr>
          </a:p>
          <a:p>
            <a:pPr marL="558800" marR="1319530" indent="-546100">
              <a:lnSpc>
                <a:spcPct val="100000"/>
              </a:lnSpc>
              <a:buFont typeface="Arial"/>
              <a:buAutoNum type="arabicPeriod"/>
              <a:tabLst>
                <a:tab pos="558800" algn="l"/>
                <a:tab pos="559435" algn="l"/>
              </a:tabLst>
            </a:pPr>
            <a:r>
              <a:rPr sz="3000" b="1" spc="-5" dirty="0">
                <a:latin typeface="Arial"/>
                <a:cs typeface="Arial"/>
              </a:rPr>
              <a:t>Forward </a:t>
            </a:r>
            <a:r>
              <a:rPr sz="3000" spc="-5" dirty="0">
                <a:latin typeface="Arial"/>
                <a:cs typeface="Arial"/>
              </a:rPr>
              <a:t>prop it through the</a:t>
            </a:r>
            <a:r>
              <a:rPr sz="3000" spc="-75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graph  </a:t>
            </a:r>
            <a:r>
              <a:rPr sz="3000" dirty="0">
                <a:latin typeface="Arial"/>
                <a:cs typeface="Arial"/>
              </a:rPr>
              <a:t>(network), </a:t>
            </a:r>
            <a:r>
              <a:rPr sz="3000" spc="-5" dirty="0">
                <a:latin typeface="Arial"/>
                <a:cs typeface="Arial"/>
              </a:rPr>
              <a:t>get</a:t>
            </a:r>
            <a:r>
              <a:rPr sz="3000" spc="-20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loss</a:t>
            </a:r>
            <a:endParaRPr sz="3000">
              <a:latin typeface="Arial"/>
              <a:cs typeface="Arial"/>
            </a:endParaRPr>
          </a:p>
          <a:p>
            <a:pPr marL="558800" indent="-546100">
              <a:lnSpc>
                <a:spcPct val="100000"/>
              </a:lnSpc>
              <a:buFont typeface="Arial"/>
              <a:buAutoNum type="arabicPeriod"/>
              <a:tabLst>
                <a:tab pos="558800" algn="l"/>
                <a:tab pos="559435" algn="l"/>
              </a:tabLst>
            </a:pPr>
            <a:r>
              <a:rPr sz="3000" b="1" spc="-5" dirty="0">
                <a:latin typeface="Arial"/>
                <a:cs typeface="Arial"/>
              </a:rPr>
              <a:t>Backprop </a:t>
            </a:r>
            <a:r>
              <a:rPr sz="3000" spc="-5" dirty="0">
                <a:latin typeface="Arial"/>
                <a:cs typeface="Arial"/>
              </a:rPr>
              <a:t>to </a:t>
            </a:r>
            <a:r>
              <a:rPr sz="3000" dirty="0">
                <a:latin typeface="Arial"/>
                <a:cs typeface="Arial"/>
              </a:rPr>
              <a:t>calculate </a:t>
            </a:r>
            <a:r>
              <a:rPr sz="3000" spc="-5" dirty="0">
                <a:latin typeface="Arial"/>
                <a:cs typeface="Arial"/>
              </a:rPr>
              <a:t>the</a:t>
            </a:r>
            <a:r>
              <a:rPr sz="3000" spc="-40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gradients</a:t>
            </a:r>
            <a:endParaRPr sz="3000">
              <a:latin typeface="Arial"/>
              <a:cs typeface="Arial"/>
            </a:endParaRPr>
          </a:p>
          <a:p>
            <a:pPr marL="558800" indent="-546100">
              <a:lnSpc>
                <a:spcPct val="100000"/>
              </a:lnSpc>
              <a:buFont typeface="Arial"/>
              <a:buAutoNum type="arabicPeriod"/>
              <a:tabLst>
                <a:tab pos="558800" algn="l"/>
                <a:tab pos="559435" algn="l"/>
              </a:tabLst>
            </a:pPr>
            <a:r>
              <a:rPr sz="3000" b="1" spc="-5" dirty="0">
                <a:latin typeface="Arial"/>
                <a:cs typeface="Arial"/>
              </a:rPr>
              <a:t>Update </a:t>
            </a:r>
            <a:r>
              <a:rPr sz="3000" spc="-5" dirty="0">
                <a:latin typeface="Arial"/>
                <a:cs typeface="Arial"/>
              </a:rPr>
              <a:t>the parameters using the</a:t>
            </a:r>
            <a:r>
              <a:rPr sz="3000" spc="-85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gradient</a:t>
            </a:r>
            <a:endParaRPr sz="3000">
              <a:latin typeface="Arial"/>
              <a:cs typeface="Arial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04CE8CA5-D572-4B87-B07A-A846F255B7F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ts val="2380"/>
              </a:lnSpc>
            </a:pPr>
            <a:r>
              <a:rPr lang="en-US" sz="3000" spc="-7" baseline="1388"/>
              <a:t>Lecture </a:t>
            </a:r>
            <a:r>
              <a:rPr lang="en-US" sz="3000" baseline="1388"/>
              <a:t>6 -</a:t>
            </a:r>
            <a:r>
              <a:rPr lang="en-US" sz="3000" spc="-277" baseline="1388"/>
              <a:t> </a:t>
            </a:r>
            <a:fld id="{81D60167-4931-47E6-BA6A-407CBD079E47}" type="slidenum">
              <a:rPr sz="2000" smtClean="0"/>
              <a:t>8</a:t>
            </a:fld>
            <a:endParaRPr sz="2000"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7499" y="294584"/>
            <a:ext cx="549910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latin typeface="Arial"/>
                <a:cs typeface="Arial"/>
              </a:rPr>
              <a:t>Random </a:t>
            </a:r>
            <a:r>
              <a:rPr sz="3000" spc="-10" dirty="0">
                <a:latin typeface="Arial"/>
                <a:cs typeface="Arial"/>
              </a:rPr>
              <a:t>Search </a:t>
            </a:r>
            <a:r>
              <a:rPr sz="3000" dirty="0">
                <a:latin typeface="Arial"/>
                <a:cs typeface="Arial"/>
              </a:rPr>
              <a:t>vs. </a:t>
            </a:r>
            <a:r>
              <a:rPr sz="3000" spc="-5" dirty="0">
                <a:latin typeface="Arial"/>
                <a:cs typeface="Arial"/>
              </a:rPr>
              <a:t>Grid</a:t>
            </a:r>
            <a:r>
              <a:rPr sz="3000" spc="-95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Search</a:t>
            </a:r>
            <a:endParaRPr sz="3000">
              <a:latin typeface="Arial"/>
              <a:cs typeface="Arial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802271" y="1705929"/>
          <a:ext cx="2134870" cy="21329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419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2324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2324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4419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5499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595959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59595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595959"/>
                      </a:solidFill>
                      <a:prstDash val="solid"/>
                    </a:lnL>
                    <a:lnR w="9525">
                      <a:solidFill>
                        <a:srgbClr val="595959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59595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595959"/>
                      </a:solidFill>
                      <a:prstDash val="solid"/>
                    </a:lnL>
                    <a:lnR w="9525">
                      <a:solidFill>
                        <a:srgbClr val="595959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59595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595959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59595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162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595959"/>
                      </a:solidFill>
                      <a:prstDash val="solid"/>
                    </a:lnR>
                    <a:lnT w="9525">
                      <a:solidFill>
                        <a:srgbClr val="595959"/>
                      </a:solidFill>
                      <a:prstDash val="solid"/>
                    </a:lnT>
                    <a:lnB w="9525">
                      <a:solidFill>
                        <a:srgbClr val="59595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595959"/>
                      </a:solidFill>
                      <a:prstDash val="solid"/>
                    </a:lnL>
                    <a:lnR w="9525">
                      <a:solidFill>
                        <a:srgbClr val="595959"/>
                      </a:solidFill>
                      <a:prstDash val="solid"/>
                    </a:lnR>
                    <a:lnT w="9525">
                      <a:solidFill>
                        <a:srgbClr val="595959"/>
                      </a:solidFill>
                      <a:prstDash val="solid"/>
                    </a:lnT>
                    <a:lnB w="9525">
                      <a:solidFill>
                        <a:srgbClr val="59595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595959"/>
                      </a:solidFill>
                      <a:prstDash val="solid"/>
                    </a:lnL>
                    <a:lnR w="9525">
                      <a:solidFill>
                        <a:srgbClr val="595959"/>
                      </a:solidFill>
                      <a:prstDash val="solid"/>
                    </a:lnR>
                    <a:lnT w="9525">
                      <a:solidFill>
                        <a:srgbClr val="595959"/>
                      </a:solidFill>
                      <a:prstDash val="solid"/>
                    </a:lnT>
                    <a:lnB w="9525">
                      <a:solidFill>
                        <a:srgbClr val="59595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595959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595959"/>
                      </a:solidFill>
                      <a:prstDash val="solid"/>
                    </a:lnT>
                    <a:lnB w="9525">
                      <a:solidFill>
                        <a:srgbClr val="59595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1815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595959"/>
                      </a:solidFill>
                      <a:prstDash val="solid"/>
                    </a:lnR>
                    <a:lnT w="9525">
                      <a:solidFill>
                        <a:srgbClr val="595959"/>
                      </a:solidFill>
                      <a:prstDash val="solid"/>
                    </a:lnT>
                    <a:lnB w="9525">
                      <a:solidFill>
                        <a:srgbClr val="59595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595959"/>
                      </a:solidFill>
                      <a:prstDash val="solid"/>
                    </a:lnL>
                    <a:lnR w="9525">
                      <a:solidFill>
                        <a:srgbClr val="595959"/>
                      </a:solidFill>
                      <a:prstDash val="solid"/>
                    </a:lnR>
                    <a:lnT w="9525">
                      <a:solidFill>
                        <a:srgbClr val="595959"/>
                      </a:solidFill>
                      <a:prstDash val="solid"/>
                    </a:lnT>
                    <a:lnB w="9525">
                      <a:solidFill>
                        <a:srgbClr val="59595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595959"/>
                      </a:solidFill>
                      <a:prstDash val="solid"/>
                    </a:lnL>
                    <a:lnR w="9525">
                      <a:solidFill>
                        <a:srgbClr val="595959"/>
                      </a:solidFill>
                      <a:prstDash val="solid"/>
                    </a:lnR>
                    <a:lnT w="9525">
                      <a:solidFill>
                        <a:srgbClr val="595959"/>
                      </a:solidFill>
                      <a:prstDash val="solid"/>
                    </a:lnT>
                    <a:lnB w="9525">
                      <a:solidFill>
                        <a:srgbClr val="59595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595959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595959"/>
                      </a:solidFill>
                      <a:prstDash val="solid"/>
                    </a:lnT>
                    <a:lnB w="9525">
                      <a:solidFill>
                        <a:srgbClr val="59595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595959"/>
                      </a:solidFill>
                      <a:prstDash val="solid"/>
                    </a:lnR>
                    <a:lnT w="9525">
                      <a:solidFill>
                        <a:srgbClr val="595959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595959"/>
                      </a:solidFill>
                      <a:prstDash val="solid"/>
                    </a:lnL>
                    <a:lnR w="9525">
                      <a:solidFill>
                        <a:srgbClr val="595959"/>
                      </a:solidFill>
                      <a:prstDash val="solid"/>
                    </a:lnR>
                    <a:lnT w="9525">
                      <a:solidFill>
                        <a:srgbClr val="595959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595959"/>
                      </a:solidFill>
                      <a:prstDash val="solid"/>
                    </a:lnL>
                    <a:lnR w="9525">
                      <a:solidFill>
                        <a:srgbClr val="595959"/>
                      </a:solidFill>
                      <a:prstDash val="solid"/>
                    </a:lnR>
                    <a:lnT w="9525">
                      <a:solidFill>
                        <a:srgbClr val="595959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595959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595959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1708416" y="1715419"/>
            <a:ext cx="124460" cy="2134870"/>
          </a:xfrm>
          <a:custGeom>
            <a:avLst/>
            <a:gdLst/>
            <a:ahLst/>
            <a:cxnLst/>
            <a:rect l="l" t="t" r="r" b="b"/>
            <a:pathLst>
              <a:path w="124460" h="2134870">
                <a:moveTo>
                  <a:pt x="124385" y="2134398"/>
                </a:moveTo>
                <a:lnTo>
                  <a:pt x="90534" y="2122518"/>
                </a:lnTo>
                <a:lnTo>
                  <a:pt x="71921" y="2092039"/>
                </a:lnTo>
                <a:lnTo>
                  <a:pt x="63027" y="2050703"/>
                </a:lnTo>
                <a:lnTo>
                  <a:pt x="58335" y="2006251"/>
                </a:lnTo>
                <a:lnTo>
                  <a:pt x="52327" y="1966423"/>
                </a:lnTo>
                <a:lnTo>
                  <a:pt x="41740" y="1918536"/>
                </a:lnTo>
                <a:lnTo>
                  <a:pt x="33162" y="1870311"/>
                </a:lnTo>
                <a:lnTo>
                  <a:pt x="26526" y="1821808"/>
                </a:lnTo>
                <a:lnTo>
                  <a:pt x="21766" y="1773082"/>
                </a:lnTo>
                <a:lnTo>
                  <a:pt x="18815" y="1724191"/>
                </a:lnTo>
                <a:lnTo>
                  <a:pt x="17605" y="1675192"/>
                </a:lnTo>
                <a:lnTo>
                  <a:pt x="18072" y="1626143"/>
                </a:lnTo>
                <a:lnTo>
                  <a:pt x="20147" y="1577101"/>
                </a:lnTo>
                <a:lnTo>
                  <a:pt x="23765" y="1528123"/>
                </a:lnTo>
                <a:lnTo>
                  <a:pt x="28859" y="1479267"/>
                </a:lnTo>
                <a:lnTo>
                  <a:pt x="35361" y="1430589"/>
                </a:lnTo>
                <a:lnTo>
                  <a:pt x="43206" y="1382148"/>
                </a:lnTo>
                <a:lnTo>
                  <a:pt x="52327" y="1333999"/>
                </a:lnTo>
                <a:lnTo>
                  <a:pt x="60248" y="1288404"/>
                </a:lnTo>
                <a:lnTo>
                  <a:pt x="65736" y="1242430"/>
                </a:lnTo>
                <a:lnTo>
                  <a:pt x="69012" y="1196117"/>
                </a:lnTo>
                <a:lnTo>
                  <a:pt x="70297" y="1149502"/>
                </a:lnTo>
                <a:lnTo>
                  <a:pt x="69811" y="1102626"/>
                </a:lnTo>
                <a:lnTo>
                  <a:pt x="67774" y="1055527"/>
                </a:lnTo>
                <a:lnTo>
                  <a:pt x="64408" y="1008243"/>
                </a:lnTo>
                <a:lnTo>
                  <a:pt x="59933" y="960814"/>
                </a:lnTo>
                <a:lnTo>
                  <a:pt x="54569" y="913278"/>
                </a:lnTo>
                <a:lnTo>
                  <a:pt x="48537" y="865674"/>
                </a:lnTo>
                <a:lnTo>
                  <a:pt x="42057" y="818042"/>
                </a:lnTo>
                <a:lnTo>
                  <a:pt x="35351" y="770419"/>
                </a:lnTo>
                <a:lnTo>
                  <a:pt x="28638" y="722845"/>
                </a:lnTo>
                <a:lnTo>
                  <a:pt x="22140" y="675359"/>
                </a:lnTo>
                <a:lnTo>
                  <a:pt x="16076" y="627999"/>
                </a:lnTo>
                <a:lnTo>
                  <a:pt x="10668" y="580805"/>
                </a:lnTo>
                <a:lnTo>
                  <a:pt x="6135" y="533815"/>
                </a:lnTo>
                <a:lnTo>
                  <a:pt x="2699" y="487068"/>
                </a:lnTo>
                <a:lnTo>
                  <a:pt x="581" y="440602"/>
                </a:lnTo>
                <a:lnTo>
                  <a:pt x="0" y="394458"/>
                </a:lnTo>
                <a:lnTo>
                  <a:pt x="1177" y="348673"/>
                </a:lnTo>
                <a:lnTo>
                  <a:pt x="4332" y="303286"/>
                </a:lnTo>
                <a:lnTo>
                  <a:pt x="9688" y="258337"/>
                </a:lnTo>
                <a:lnTo>
                  <a:pt x="17463" y="213864"/>
                </a:lnTo>
                <a:lnTo>
                  <a:pt x="27878" y="169906"/>
                </a:lnTo>
                <a:lnTo>
                  <a:pt x="41155" y="126501"/>
                </a:lnTo>
                <a:lnTo>
                  <a:pt x="57513" y="83690"/>
                </a:lnTo>
                <a:lnTo>
                  <a:pt x="77174" y="41509"/>
                </a:lnTo>
                <a:lnTo>
                  <a:pt x="100357" y="0"/>
                </a:lnTo>
              </a:path>
            </a:pathLst>
          </a:custGeom>
          <a:ln w="28574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821488" y="1344095"/>
            <a:ext cx="2124710" cy="361950"/>
          </a:xfrm>
          <a:custGeom>
            <a:avLst/>
            <a:gdLst/>
            <a:ahLst/>
            <a:cxnLst/>
            <a:rect l="l" t="t" r="r" b="b"/>
            <a:pathLst>
              <a:path w="2124710" h="361950">
                <a:moveTo>
                  <a:pt x="0" y="361738"/>
                </a:moveTo>
                <a:lnTo>
                  <a:pt x="43928" y="342124"/>
                </a:lnTo>
                <a:lnTo>
                  <a:pt x="88921" y="326476"/>
                </a:lnTo>
                <a:lnTo>
                  <a:pt x="134876" y="314389"/>
                </a:lnTo>
                <a:lnTo>
                  <a:pt x="181691" y="305458"/>
                </a:lnTo>
                <a:lnTo>
                  <a:pt x="229264" y="299277"/>
                </a:lnTo>
                <a:lnTo>
                  <a:pt x="277491" y="295443"/>
                </a:lnTo>
                <a:lnTo>
                  <a:pt x="326271" y="293549"/>
                </a:lnTo>
                <a:lnTo>
                  <a:pt x="375501" y="293191"/>
                </a:lnTo>
                <a:lnTo>
                  <a:pt x="425078" y="293965"/>
                </a:lnTo>
                <a:lnTo>
                  <a:pt x="474901" y="295464"/>
                </a:lnTo>
                <a:lnTo>
                  <a:pt x="524867" y="297284"/>
                </a:lnTo>
                <a:lnTo>
                  <a:pt x="574874" y="299021"/>
                </a:lnTo>
                <a:lnTo>
                  <a:pt x="624819" y="300269"/>
                </a:lnTo>
                <a:lnTo>
                  <a:pt x="674599" y="300623"/>
                </a:lnTo>
                <a:lnTo>
                  <a:pt x="724113" y="299679"/>
                </a:lnTo>
                <a:lnTo>
                  <a:pt x="773258" y="297031"/>
                </a:lnTo>
                <a:lnTo>
                  <a:pt x="821932" y="292274"/>
                </a:lnTo>
                <a:lnTo>
                  <a:pt x="870032" y="285004"/>
                </a:lnTo>
                <a:lnTo>
                  <a:pt x="917455" y="274815"/>
                </a:lnTo>
                <a:lnTo>
                  <a:pt x="955244" y="261291"/>
                </a:lnTo>
                <a:lnTo>
                  <a:pt x="991224" y="241141"/>
                </a:lnTo>
                <a:lnTo>
                  <a:pt x="1025722" y="215842"/>
                </a:lnTo>
                <a:lnTo>
                  <a:pt x="1059070" y="186869"/>
                </a:lnTo>
                <a:lnTo>
                  <a:pt x="1091595" y="155699"/>
                </a:lnTo>
                <a:lnTo>
                  <a:pt x="1123627" y="123809"/>
                </a:lnTo>
                <a:lnTo>
                  <a:pt x="1155495" y="92674"/>
                </a:lnTo>
                <a:lnTo>
                  <a:pt x="1187529" y="63770"/>
                </a:lnTo>
                <a:lnTo>
                  <a:pt x="1220058" y="38575"/>
                </a:lnTo>
                <a:lnTo>
                  <a:pt x="1253411" y="18564"/>
                </a:lnTo>
                <a:lnTo>
                  <a:pt x="1323904" y="0"/>
                </a:lnTo>
                <a:lnTo>
                  <a:pt x="1361704" y="4398"/>
                </a:lnTo>
                <a:lnTo>
                  <a:pt x="1399059" y="20031"/>
                </a:lnTo>
                <a:lnTo>
                  <a:pt x="1431130" y="44983"/>
                </a:lnTo>
                <a:lnTo>
                  <a:pt x="1459397" y="76690"/>
                </a:lnTo>
                <a:lnTo>
                  <a:pt x="1485342" y="112587"/>
                </a:lnTo>
                <a:lnTo>
                  <a:pt x="1510447" y="150109"/>
                </a:lnTo>
                <a:lnTo>
                  <a:pt x="1536195" y="186690"/>
                </a:lnTo>
                <a:lnTo>
                  <a:pt x="1564065" y="219767"/>
                </a:lnTo>
                <a:lnTo>
                  <a:pt x="1595541" y="246774"/>
                </a:lnTo>
                <a:lnTo>
                  <a:pt x="1632104" y="265145"/>
                </a:lnTo>
                <a:lnTo>
                  <a:pt x="1673592" y="275083"/>
                </a:lnTo>
                <a:lnTo>
                  <a:pt x="1718320" y="279537"/>
                </a:lnTo>
                <a:lnTo>
                  <a:pt x="1765290" y="280003"/>
                </a:lnTo>
                <a:lnTo>
                  <a:pt x="1813507" y="277982"/>
                </a:lnTo>
                <a:lnTo>
                  <a:pt x="1861976" y="274971"/>
                </a:lnTo>
                <a:lnTo>
                  <a:pt x="1909700" y="272470"/>
                </a:lnTo>
                <a:lnTo>
                  <a:pt x="1955684" y="271976"/>
                </a:lnTo>
                <a:lnTo>
                  <a:pt x="1998933" y="274988"/>
                </a:lnTo>
                <a:lnTo>
                  <a:pt x="2038449" y="283005"/>
                </a:lnTo>
                <a:lnTo>
                  <a:pt x="2102305" y="320046"/>
                </a:lnTo>
                <a:lnTo>
                  <a:pt x="2124653" y="352068"/>
                </a:lnTo>
              </a:path>
            </a:pathLst>
          </a:custGeom>
          <a:ln w="28574">
            <a:solidFill>
              <a:srgbClr val="69A84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4913565" y="1705929"/>
          <a:ext cx="2134870" cy="21329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419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2324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2324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4419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5499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595959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59595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595959"/>
                      </a:solidFill>
                      <a:prstDash val="solid"/>
                    </a:lnL>
                    <a:lnR w="9525">
                      <a:solidFill>
                        <a:srgbClr val="595959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59595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595959"/>
                      </a:solidFill>
                      <a:prstDash val="solid"/>
                    </a:lnL>
                    <a:lnR w="9525">
                      <a:solidFill>
                        <a:srgbClr val="595959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59595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595959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59595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162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595959"/>
                      </a:solidFill>
                      <a:prstDash val="solid"/>
                    </a:lnR>
                    <a:lnT w="9525">
                      <a:solidFill>
                        <a:srgbClr val="595959"/>
                      </a:solidFill>
                      <a:prstDash val="solid"/>
                    </a:lnT>
                    <a:lnB w="9525">
                      <a:solidFill>
                        <a:srgbClr val="59595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595959"/>
                      </a:solidFill>
                      <a:prstDash val="solid"/>
                    </a:lnL>
                    <a:lnR w="9525">
                      <a:solidFill>
                        <a:srgbClr val="595959"/>
                      </a:solidFill>
                      <a:prstDash val="solid"/>
                    </a:lnR>
                    <a:lnT w="9525">
                      <a:solidFill>
                        <a:srgbClr val="595959"/>
                      </a:solidFill>
                      <a:prstDash val="solid"/>
                    </a:lnT>
                    <a:lnB w="9525">
                      <a:solidFill>
                        <a:srgbClr val="59595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595959"/>
                      </a:solidFill>
                      <a:prstDash val="solid"/>
                    </a:lnL>
                    <a:lnR w="9525">
                      <a:solidFill>
                        <a:srgbClr val="595959"/>
                      </a:solidFill>
                      <a:prstDash val="solid"/>
                    </a:lnR>
                    <a:lnT w="9525">
                      <a:solidFill>
                        <a:srgbClr val="595959"/>
                      </a:solidFill>
                      <a:prstDash val="solid"/>
                    </a:lnT>
                    <a:lnB w="9525">
                      <a:solidFill>
                        <a:srgbClr val="59595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595959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595959"/>
                      </a:solidFill>
                      <a:prstDash val="solid"/>
                    </a:lnT>
                    <a:lnB w="9525">
                      <a:solidFill>
                        <a:srgbClr val="59595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1815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595959"/>
                      </a:solidFill>
                      <a:prstDash val="solid"/>
                    </a:lnR>
                    <a:lnT w="9525">
                      <a:solidFill>
                        <a:srgbClr val="595959"/>
                      </a:solidFill>
                      <a:prstDash val="solid"/>
                    </a:lnT>
                    <a:lnB w="9525">
                      <a:solidFill>
                        <a:srgbClr val="59595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595959"/>
                      </a:solidFill>
                      <a:prstDash val="solid"/>
                    </a:lnL>
                    <a:lnR w="9525">
                      <a:solidFill>
                        <a:srgbClr val="595959"/>
                      </a:solidFill>
                      <a:prstDash val="solid"/>
                    </a:lnR>
                    <a:lnT w="9525">
                      <a:solidFill>
                        <a:srgbClr val="595959"/>
                      </a:solidFill>
                      <a:prstDash val="solid"/>
                    </a:lnT>
                    <a:lnB w="9525">
                      <a:solidFill>
                        <a:srgbClr val="59595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595959"/>
                      </a:solidFill>
                      <a:prstDash val="solid"/>
                    </a:lnL>
                    <a:lnR w="9525">
                      <a:solidFill>
                        <a:srgbClr val="595959"/>
                      </a:solidFill>
                      <a:prstDash val="solid"/>
                    </a:lnR>
                    <a:lnT w="9525">
                      <a:solidFill>
                        <a:srgbClr val="595959"/>
                      </a:solidFill>
                      <a:prstDash val="solid"/>
                    </a:lnT>
                    <a:lnB w="9525">
                      <a:solidFill>
                        <a:srgbClr val="59595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595959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595959"/>
                      </a:solidFill>
                      <a:prstDash val="solid"/>
                    </a:lnT>
                    <a:lnB w="9525">
                      <a:solidFill>
                        <a:srgbClr val="59595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595959"/>
                      </a:solidFill>
                      <a:prstDash val="solid"/>
                    </a:lnR>
                    <a:lnT w="9525">
                      <a:solidFill>
                        <a:srgbClr val="595959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595959"/>
                      </a:solidFill>
                      <a:prstDash val="solid"/>
                    </a:lnL>
                    <a:lnR w="9525">
                      <a:solidFill>
                        <a:srgbClr val="595959"/>
                      </a:solidFill>
                      <a:prstDash val="solid"/>
                    </a:lnR>
                    <a:lnT w="9525">
                      <a:solidFill>
                        <a:srgbClr val="595959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595959"/>
                      </a:solidFill>
                      <a:prstDash val="solid"/>
                    </a:lnL>
                    <a:lnR w="9525">
                      <a:solidFill>
                        <a:srgbClr val="595959"/>
                      </a:solidFill>
                      <a:prstDash val="solid"/>
                    </a:lnR>
                    <a:lnT w="9525">
                      <a:solidFill>
                        <a:srgbClr val="595959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595959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595959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object 7"/>
          <p:cNvSpPr/>
          <p:nvPr/>
        </p:nvSpPr>
        <p:spPr>
          <a:xfrm>
            <a:off x="4819703" y="1715419"/>
            <a:ext cx="124460" cy="2134870"/>
          </a:xfrm>
          <a:custGeom>
            <a:avLst/>
            <a:gdLst/>
            <a:ahLst/>
            <a:cxnLst/>
            <a:rect l="l" t="t" r="r" b="b"/>
            <a:pathLst>
              <a:path w="124460" h="2134870">
                <a:moveTo>
                  <a:pt x="124386" y="2134398"/>
                </a:moveTo>
                <a:lnTo>
                  <a:pt x="90539" y="2122518"/>
                </a:lnTo>
                <a:lnTo>
                  <a:pt x="71928" y="2092039"/>
                </a:lnTo>
                <a:lnTo>
                  <a:pt x="63035" y="2050703"/>
                </a:lnTo>
                <a:lnTo>
                  <a:pt x="58344" y="2006251"/>
                </a:lnTo>
                <a:lnTo>
                  <a:pt x="52336" y="1966423"/>
                </a:lnTo>
                <a:lnTo>
                  <a:pt x="41749" y="1918536"/>
                </a:lnTo>
                <a:lnTo>
                  <a:pt x="33171" y="1870311"/>
                </a:lnTo>
                <a:lnTo>
                  <a:pt x="26535" y="1821808"/>
                </a:lnTo>
                <a:lnTo>
                  <a:pt x="21774" y="1773082"/>
                </a:lnTo>
                <a:lnTo>
                  <a:pt x="18822" y="1724191"/>
                </a:lnTo>
                <a:lnTo>
                  <a:pt x="17612" y="1675192"/>
                </a:lnTo>
                <a:lnTo>
                  <a:pt x="18078" y="1626143"/>
                </a:lnTo>
                <a:lnTo>
                  <a:pt x="20153" y="1577101"/>
                </a:lnTo>
                <a:lnTo>
                  <a:pt x="23771" y="1528123"/>
                </a:lnTo>
                <a:lnTo>
                  <a:pt x="28865" y="1479267"/>
                </a:lnTo>
                <a:lnTo>
                  <a:pt x="35368" y="1430589"/>
                </a:lnTo>
                <a:lnTo>
                  <a:pt x="43214" y="1382148"/>
                </a:lnTo>
                <a:lnTo>
                  <a:pt x="52336" y="1333999"/>
                </a:lnTo>
                <a:lnTo>
                  <a:pt x="60256" y="1288404"/>
                </a:lnTo>
                <a:lnTo>
                  <a:pt x="65743" y="1242430"/>
                </a:lnTo>
                <a:lnTo>
                  <a:pt x="69019" y="1196117"/>
                </a:lnTo>
                <a:lnTo>
                  <a:pt x="70302" y="1149502"/>
                </a:lnTo>
                <a:lnTo>
                  <a:pt x="69815" y="1102626"/>
                </a:lnTo>
                <a:lnTo>
                  <a:pt x="67778" y="1055527"/>
                </a:lnTo>
                <a:lnTo>
                  <a:pt x="64411" y="1008243"/>
                </a:lnTo>
                <a:lnTo>
                  <a:pt x="59935" y="960814"/>
                </a:lnTo>
                <a:lnTo>
                  <a:pt x="54571" y="913278"/>
                </a:lnTo>
                <a:lnTo>
                  <a:pt x="48538" y="865674"/>
                </a:lnTo>
                <a:lnTo>
                  <a:pt x="42058" y="818042"/>
                </a:lnTo>
                <a:lnTo>
                  <a:pt x="35351" y="770419"/>
                </a:lnTo>
                <a:lnTo>
                  <a:pt x="28638" y="722845"/>
                </a:lnTo>
                <a:lnTo>
                  <a:pt x="22140" y="675359"/>
                </a:lnTo>
                <a:lnTo>
                  <a:pt x="16076" y="627999"/>
                </a:lnTo>
                <a:lnTo>
                  <a:pt x="10667" y="580805"/>
                </a:lnTo>
                <a:lnTo>
                  <a:pt x="6135" y="533815"/>
                </a:lnTo>
                <a:lnTo>
                  <a:pt x="2699" y="487068"/>
                </a:lnTo>
                <a:lnTo>
                  <a:pt x="580" y="440602"/>
                </a:lnTo>
                <a:lnTo>
                  <a:pt x="0" y="394458"/>
                </a:lnTo>
                <a:lnTo>
                  <a:pt x="1177" y="348673"/>
                </a:lnTo>
                <a:lnTo>
                  <a:pt x="4333" y="303286"/>
                </a:lnTo>
                <a:lnTo>
                  <a:pt x="9688" y="258337"/>
                </a:lnTo>
                <a:lnTo>
                  <a:pt x="17464" y="213864"/>
                </a:lnTo>
                <a:lnTo>
                  <a:pt x="27880" y="169906"/>
                </a:lnTo>
                <a:lnTo>
                  <a:pt x="41157" y="126501"/>
                </a:lnTo>
                <a:lnTo>
                  <a:pt x="57516" y="83690"/>
                </a:lnTo>
                <a:lnTo>
                  <a:pt x="77177" y="41509"/>
                </a:lnTo>
                <a:lnTo>
                  <a:pt x="100361" y="0"/>
                </a:lnTo>
              </a:path>
            </a:pathLst>
          </a:custGeom>
          <a:ln w="28574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932789" y="1344095"/>
            <a:ext cx="2124710" cy="361950"/>
          </a:xfrm>
          <a:custGeom>
            <a:avLst/>
            <a:gdLst/>
            <a:ahLst/>
            <a:cxnLst/>
            <a:rect l="l" t="t" r="r" b="b"/>
            <a:pathLst>
              <a:path w="2124709" h="361950">
                <a:moveTo>
                  <a:pt x="0" y="361738"/>
                </a:moveTo>
                <a:lnTo>
                  <a:pt x="43928" y="342124"/>
                </a:lnTo>
                <a:lnTo>
                  <a:pt x="88920" y="326476"/>
                </a:lnTo>
                <a:lnTo>
                  <a:pt x="134874" y="314389"/>
                </a:lnTo>
                <a:lnTo>
                  <a:pt x="181688" y="305458"/>
                </a:lnTo>
                <a:lnTo>
                  <a:pt x="229260" y="299277"/>
                </a:lnTo>
                <a:lnTo>
                  <a:pt x="277486" y="295443"/>
                </a:lnTo>
                <a:lnTo>
                  <a:pt x="326264" y="293549"/>
                </a:lnTo>
                <a:lnTo>
                  <a:pt x="375492" y="293191"/>
                </a:lnTo>
                <a:lnTo>
                  <a:pt x="425068" y="293965"/>
                </a:lnTo>
                <a:lnTo>
                  <a:pt x="474890" y="295464"/>
                </a:lnTo>
                <a:lnTo>
                  <a:pt x="524854" y="297284"/>
                </a:lnTo>
                <a:lnTo>
                  <a:pt x="574858" y="299021"/>
                </a:lnTo>
                <a:lnTo>
                  <a:pt x="624801" y="300269"/>
                </a:lnTo>
                <a:lnTo>
                  <a:pt x="674579" y="300623"/>
                </a:lnTo>
                <a:lnTo>
                  <a:pt x="724091" y="299679"/>
                </a:lnTo>
                <a:lnTo>
                  <a:pt x="773234" y="297031"/>
                </a:lnTo>
                <a:lnTo>
                  <a:pt x="821905" y="292274"/>
                </a:lnTo>
                <a:lnTo>
                  <a:pt x="870002" y="285004"/>
                </a:lnTo>
                <a:lnTo>
                  <a:pt x="917423" y="274815"/>
                </a:lnTo>
                <a:lnTo>
                  <a:pt x="955217" y="261291"/>
                </a:lnTo>
                <a:lnTo>
                  <a:pt x="991201" y="241141"/>
                </a:lnTo>
                <a:lnTo>
                  <a:pt x="1025703" y="215842"/>
                </a:lnTo>
                <a:lnTo>
                  <a:pt x="1059054" y="186869"/>
                </a:lnTo>
                <a:lnTo>
                  <a:pt x="1091581" y="155699"/>
                </a:lnTo>
                <a:lnTo>
                  <a:pt x="1123615" y="123809"/>
                </a:lnTo>
                <a:lnTo>
                  <a:pt x="1155485" y="92674"/>
                </a:lnTo>
                <a:lnTo>
                  <a:pt x="1187520" y="63770"/>
                </a:lnTo>
                <a:lnTo>
                  <a:pt x="1220050" y="38575"/>
                </a:lnTo>
                <a:lnTo>
                  <a:pt x="1253403" y="18564"/>
                </a:lnTo>
                <a:lnTo>
                  <a:pt x="1323897" y="0"/>
                </a:lnTo>
                <a:lnTo>
                  <a:pt x="1361697" y="4398"/>
                </a:lnTo>
                <a:lnTo>
                  <a:pt x="1399052" y="20031"/>
                </a:lnTo>
                <a:lnTo>
                  <a:pt x="1431122" y="44983"/>
                </a:lnTo>
                <a:lnTo>
                  <a:pt x="1459389" y="76690"/>
                </a:lnTo>
                <a:lnTo>
                  <a:pt x="1485335" y="112587"/>
                </a:lnTo>
                <a:lnTo>
                  <a:pt x="1510440" y="150109"/>
                </a:lnTo>
                <a:lnTo>
                  <a:pt x="1536187" y="186690"/>
                </a:lnTo>
                <a:lnTo>
                  <a:pt x="1564058" y="219767"/>
                </a:lnTo>
                <a:lnTo>
                  <a:pt x="1595534" y="246774"/>
                </a:lnTo>
                <a:lnTo>
                  <a:pt x="1632096" y="265145"/>
                </a:lnTo>
                <a:lnTo>
                  <a:pt x="1673584" y="275083"/>
                </a:lnTo>
                <a:lnTo>
                  <a:pt x="1718310" y="279537"/>
                </a:lnTo>
                <a:lnTo>
                  <a:pt x="1765279" y="280003"/>
                </a:lnTo>
                <a:lnTo>
                  <a:pt x="1813494" y="277982"/>
                </a:lnTo>
                <a:lnTo>
                  <a:pt x="1861961" y="274971"/>
                </a:lnTo>
                <a:lnTo>
                  <a:pt x="1909683" y="272470"/>
                </a:lnTo>
                <a:lnTo>
                  <a:pt x="1955666" y="271976"/>
                </a:lnTo>
                <a:lnTo>
                  <a:pt x="1998914" y="274988"/>
                </a:lnTo>
                <a:lnTo>
                  <a:pt x="2038431" y="283005"/>
                </a:lnTo>
                <a:lnTo>
                  <a:pt x="2102292" y="320046"/>
                </a:lnTo>
                <a:lnTo>
                  <a:pt x="2124645" y="352068"/>
                </a:lnTo>
              </a:path>
            </a:pathLst>
          </a:custGeom>
          <a:ln w="28574">
            <a:solidFill>
              <a:srgbClr val="69A84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289910" y="2203237"/>
            <a:ext cx="134994" cy="1349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289910" y="2726332"/>
            <a:ext cx="134994" cy="13497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289910" y="3249405"/>
            <a:ext cx="134994" cy="1349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812356" y="2203237"/>
            <a:ext cx="134974" cy="13499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812356" y="2726332"/>
            <a:ext cx="134974" cy="13497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812356" y="3249405"/>
            <a:ext cx="134974" cy="13499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334780" y="2203237"/>
            <a:ext cx="134999" cy="13499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334780" y="2726332"/>
            <a:ext cx="134999" cy="13497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334780" y="3249405"/>
            <a:ext cx="134999" cy="13499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2134427" y="3915728"/>
            <a:ext cx="149161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Times New Roman"/>
                <a:cs typeface="Times New Roman"/>
              </a:rPr>
              <a:t>Important</a:t>
            </a:r>
            <a:r>
              <a:rPr sz="1400" spc="-7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Parameter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265041" y="3915728"/>
            <a:ext cx="149161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Times New Roman"/>
                <a:cs typeface="Times New Roman"/>
              </a:rPr>
              <a:t>Important</a:t>
            </a:r>
            <a:r>
              <a:rPr sz="1400" spc="-7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Parameter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062847" y="1944687"/>
            <a:ext cx="222885" cy="169862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sz="1400" spc="-5" dirty="0">
                <a:latin typeface="Times New Roman"/>
                <a:cs typeface="Times New Roman"/>
              </a:rPr>
              <a:t>Unimportant</a:t>
            </a:r>
            <a:r>
              <a:rPr sz="1400" spc="-7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Parameter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193451" y="1944687"/>
            <a:ext cx="222885" cy="169862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sz="1400" spc="-5" dirty="0">
                <a:latin typeface="Times New Roman"/>
                <a:cs typeface="Times New Roman"/>
              </a:rPr>
              <a:t>Unimportant</a:t>
            </a:r>
            <a:r>
              <a:rPr sz="1400" spc="-7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Parameter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2289910" y="1567404"/>
            <a:ext cx="134994" cy="13499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812356" y="1482074"/>
            <a:ext cx="134974" cy="134997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334780" y="1522261"/>
            <a:ext cx="134999" cy="13499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072852" y="2475225"/>
            <a:ext cx="134999" cy="134982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286876" y="3297680"/>
            <a:ext cx="134999" cy="13497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356051" y="1908566"/>
            <a:ext cx="134999" cy="134994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858725" y="2653757"/>
            <a:ext cx="134999" cy="134999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250949" y="3638955"/>
            <a:ext cx="134999" cy="134974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639626" y="3051406"/>
            <a:ext cx="134999" cy="134999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492299" y="2942081"/>
            <a:ext cx="134999" cy="134999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658074" y="1977920"/>
            <a:ext cx="134999" cy="134994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898198" y="2328707"/>
            <a:ext cx="134999" cy="134994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072852" y="1567404"/>
            <a:ext cx="134999" cy="134997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286876" y="1567404"/>
            <a:ext cx="204174" cy="134997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589501" y="1567404"/>
            <a:ext cx="134999" cy="134997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892100" y="1462464"/>
            <a:ext cx="134999" cy="134994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250949" y="1280812"/>
            <a:ext cx="134999" cy="134994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428174" y="1482074"/>
            <a:ext cx="134974" cy="134997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711374" y="1522261"/>
            <a:ext cx="134999" cy="13499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898198" y="1567404"/>
            <a:ext cx="134999" cy="134997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3672741" y="4301560"/>
            <a:ext cx="1794510" cy="236854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247015" marR="5080" indent="-234950">
              <a:lnSpc>
                <a:spcPts val="819"/>
              </a:lnSpc>
              <a:spcBef>
                <a:spcPts val="140"/>
              </a:spcBef>
            </a:pPr>
            <a:r>
              <a:rPr sz="700" spc="-5" dirty="0">
                <a:latin typeface="Arial"/>
                <a:cs typeface="Arial"/>
              </a:rPr>
              <a:t>Illustration of Bergstra et al., 2012 by Shayne  Longpre, </a:t>
            </a:r>
            <a:r>
              <a:rPr sz="700" dirty="0">
                <a:latin typeface="Arial"/>
                <a:cs typeface="Arial"/>
              </a:rPr>
              <a:t>copyright </a:t>
            </a:r>
            <a:r>
              <a:rPr sz="700" spc="-5" dirty="0">
                <a:latin typeface="Arial"/>
                <a:cs typeface="Arial"/>
              </a:rPr>
              <a:t>CS231n</a:t>
            </a:r>
            <a:r>
              <a:rPr sz="700" spc="-35" dirty="0">
                <a:latin typeface="Arial"/>
                <a:cs typeface="Arial"/>
              </a:rPr>
              <a:t> </a:t>
            </a:r>
            <a:r>
              <a:rPr sz="700" spc="-5" dirty="0">
                <a:latin typeface="Arial"/>
                <a:cs typeface="Arial"/>
              </a:rPr>
              <a:t>2017</a:t>
            </a:r>
            <a:endParaRPr sz="70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57924" y="4717593"/>
            <a:ext cx="8875395" cy="283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65"/>
              </a:lnSpc>
              <a:tabLst>
                <a:tab pos="5253355" algn="l"/>
                <a:tab pos="7310755" algn="l"/>
              </a:tabLst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Fei-Fei Li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&amp; Justin Johnson &amp;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Serena Yeung	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Lecture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6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-	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April 19,</a:t>
            </a:r>
            <a:r>
              <a:rPr sz="3000" spc="-142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2018</a:t>
            </a:r>
            <a:endParaRPr sz="3000" baseline="-4166">
              <a:latin typeface="Arial"/>
              <a:cs typeface="Arial"/>
            </a:endParaRPr>
          </a:p>
        </p:txBody>
      </p:sp>
      <p:sp>
        <p:nvSpPr>
          <p:cNvPr id="46" name="object 4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80"/>
              </a:lnSpc>
            </a:pPr>
            <a:r>
              <a:rPr sz="3000" spc="-7" baseline="1388" dirty="0"/>
              <a:t>Lecture </a:t>
            </a:r>
            <a:r>
              <a:rPr sz="3000" baseline="1388" dirty="0"/>
              <a:t>6 -</a:t>
            </a:r>
            <a:r>
              <a:rPr sz="3000" spc="-277" baseline="1388" dirty="0"/>
              <a:t> </a:t>
            </a:r>
            <a:fld id="{81D60167-4931-47E6-BA6A-407CBD079E47}" type="slidenum">
              <a:rPr sz="2000" dirty="0"/>
              <a:t>80</a:t>
            </a:fld>
            <a:endParaRPr sz="2000"/>
          </a:p>
        </p:txBody>
      </p:sp>
      <p:sp>
        <p:nvSpPr>
          <p:cNvPr id="48" name="object 4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fld id="{740CEFA5-ABC3-44BB-8239-59386CDEF06F}" type="datetime1">
              <a:rPr lang="en-US" spc="-5" smtClean="0"/>
              <a:t>2/27/2020</a:t>
            </a:fld>
            <a:endParaRPr spc="-5" dirty="0"/>
          </a:p>
        </p:txBody>
      </p:sp>
      <p:sp>
        <p:nvSpPr>
          <p:cNvPr id="43" name="object 43"/>
          <p:cNvSpPr txBox="1">
            <a:spLocks noGrp="1"/>
          </p:cNvSpPr>
          <p:nvPr>
            <p:ph type="title"/>
          </p:nvPr>
        </p:nvSpPr>
        <p:spPr>
          <a:xfrm>
            <a:off x="6471211" y="229637"/>
            <a:ext cx="156400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0" i="1" spc="-5" dirty="0">
                <a:solidFill>
                  <a:srgbClr val="0000FF"/>
                </a:solidFill>
                <a:latin typeface="Arial"/>
                <a:cs typeface="Arial"/>
              </a:rPr>
              <a:t>Random Search</a:t>
            </a:r>
            <a:r>
              <a:rPr sz="1400" b="0" i="1" spc="-8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b="0" i="1" spc="-5" dirty="0">
                <a:solidFill>
                  <a:srgbClr val="0000FF"/>
                </a:solidFill>
                <a:latin typeface="Arial"/>
                <a:cs typeface="Arial"/>
              </a:rPr>
              <a:t>for</a:t>
            </a:r>
            <a:endParaRPr sz="140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2390739" y="439187"/>
            <a:ext cx="6504305" cy="7232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92575">
              <a:lnSpc>
                <a:spcPts val="1664"/>
              </a:lnSpc>
              <a:spcBef>
                <a:spcPts val="100"/>
              </a:spcBef>
            </a:pPr>
            <a:r>
              <a:rPr sz="1400" i="1" spc="-5" dirty="0">
                <a:solidFill>
                  <a:srgbClr val="0000FF"/>
                </a:solidFill>
                <a:latin typeface="Arial"/>
                <a:cs typeface="Arial"/>
              </a:rPr>
              <a:t>Hyper-Parameter</a:t>
            </a:r>
            <a:r>
              <a:rPr sz="1400" i="1" spc="-7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i="1" spc="-5" dirty="0">
                <a:solidFill>
                  <a:srgbClr val="0000FF"/>
                </a:solidFill>
                <a:latin typeface="Arial"/>
                <a:cs typeface="Arial"/>
              </a:rPr>
              <a:t>Optimization</a:t>
            </a:r>
            <a:endParaRPr sz="1400">
              <a:latin typeface="Arial"/>
              <a:cs typeface="Arial"/>
            </a:endParaRPr>
          </a:p>
          <a:p>
            <a:pPr marL="4092575">
              <a:lnSpc>
                <a:spcPts val="1664"/>
              </a:lnSpc>
            </a:pPr>
            <a:r>
              <a:rPr sz="1400" spc="-5" dirty="0">
                <a:solidFill>
                  <a:srgbClr val="0000FF"/>
                </a:solidFill>
                <a:latin typeface="Arial"/>
                <a:cs typeface="Arial"/>
              </a:rPr>
              <a:t>Bergstra and Bengio,</a:t>
            </a:r>
            <a:r>
              <a:rPr sz="1400" spc="-3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0000FF"/>
                </a:solidFill>
                <a:latin typeface="Arial"/>
                <a:cs typeface="Arial"/>
              </a:rPr>
              <a:t>2012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  <a:tabLst>
                <a:tab pos="2999740" algn="l"/>
              </a:tabLst>
            </a:pPr>
            <a:r>
              <a:rPr sz="14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Grid Layout</a:t>
            </a:r>
            <a:r>
              <a:rPr sz="1400" b="1" spc="-5" dirty="0">
                <a:latin typeface="Times New Roman"/>
                <a:cs typeface="Times New Roman"/>
              </a:rPr>
              <a:t>	</a:t>
            </a:r>
            <a:r>
              <a:rPr sz="14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Random Layout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1699" y="154059"/>
            <a:ext cx="548132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/>
              <a:t>Hyperparameters </a:t>
            </a:r>
            <a:r>
              <a:rPr sz="3000" dirty="0"/>
              <a:t>to </a:t>
            </a:r>
            <a:r>
              <a:rPr sz="3000" spc="-5" dirty="0"/>
              <a:t>play</a:t>
            </a:r>
            <a:r>
              <a:rPr sz="3000" spc="-100" dirty="0"/>
              <a:t> </a:t>
            </a:r>
            <a:r>
              <a:rPr sz="3000" spc="-5" dirty="0"/>
              <a:t>with:</a:t>
            </a:r>
            <a:endParaRPr sz="3000"/>
          </a:p>
          <a:p>
            <a:pPr marL="114300">
              <a:lnSpc>
                <a:spcPct val="100000"/>
              </a:lnSpc>
              <a:tabLst>
                <a:tab pos="469265" algn="l"/>
              </a:tabLst>
            </a:pPr>
            <a:r>
              <a:rPr sz="3000" b="0" dirty="0">
                <a:latin typeface="Arial"/>
                <a:cs typeface="Arial"/>
              </a:rPr>
              <a:t>-	</a:t>
            </a:r>
            <a:r>
              <a:rPr sz="3000" b="0" spc="-5" dirty="0">
                <a:latin typeface="Arial"/>
                <a:cs typeface="Arial"/>
              </a:rPr>
              <a:t>network</a:t>
            </a:r>
            <a:r>
              <a:rPr sz="3000" b="0" spc="-15" dirty="0">
                <a:latin typeface="Arial"/>
                <a:cs typeface="Arial"/>
              </a:rPr>
              <a:t> </a:t>
            </a:r>
            <a:r>
              <a:rPr sz="3000" b="0" spc="-5" dirty="0">
                <a:latin typeface="Arial"/>
                <a:cs typeface="Arial"/>
              </a:rPr>
              <a:t>architecture</a:t>
            </a:r>
            <a:endParaRPr sz="3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23423" y="1068457"/>
            <a:ext cx="804227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7665" indent="-354965">
              <a:lnSpc>
                <a:spcPct val="100000"/>
              </a:lnSpc>
              <a:spcBef>
                <a:spcPts val="100"/>
              </a:spcBef>
              <a:buChar char="-"/>
              <a:tabLst>
                <a:tab pos="367665" algn="l"/>
                <a:tab pos="368300" algn="l"/>
              </a:tabLst>
            </a:pPr>
            <a:r>
              <a:rPr sz="3000" spc="-5" dirty="0">
                <a:latin typeface="Arial"/>
                <a:cs typeface="Arial"/>
              </a:rPr>
              <a:t>learning </a:t>
            </a:r>
            <a:r>
              <a:rPr sz="3000" dirty="0">
                <a:latin typeface="Arial"/>
                <a:cs typeface="Arial"/>
              </a:rPr>
              <a:t>rate, </a:t>
            </a:r>
            <a:r>
              <a:rPr sz="3000" spc="-5" dirty="0">
                <a:latin typeface="Arial"/>
                <a:cs typeface="Arial"/>
              </a:rPr>
              <a:t>its decay </a:t>
            </a:r>
            <a:r>
              <a:rPr sz="3000" dirty="0">
                <a:latin typeface="Arial"/>
                <a:cs typeface="Arial"/>
              </a:rPr>
              <a:t>schedule, </a:t>
            </a:r>
            <a:r>
              <a:rPr sz="3000" spc="-5" dirty="0">
                <a:latin typeface="Arial"/>
                <a:cs typeface="Arial"/>
              </a:rPr>
              <a:t>update</a:t>
            </a:r>
            <a:r>
              <a:rPr sz="3000" spc="-95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type</a:t>
            </a:r>
            <a:endParaRPr sz="3000">
              <a:latin typeface="Arial"/>
              <a:cs typeface="Arial"/>
            </a:endParaRPr>
          </a:p>
          <a:p>
            <a:pPr marL="367665" indent="-354965">
              <a:lnSpc>
                <a:spcPct val="100000"/>
              </a:lnSpc>
              <a:buChar char="-"/>
              <a:tabLst>
                <a:tab pos="367665" algn="l"/>
                <a:tab pos="368300" algn="l"/>
              </a:tabLst>
            </a:pPr>
            <a:r>
              <a:rPr sz="3000" dirty="0">
                <a:latin typeface="Arial"/>
                <a:cs typeface="Arial"/>
              </a:rPr>
              <a:t>regularization (L2/Dropout</a:t>
            </a:r>
            <a:r>
              <a:rPr sz="3000" spc="-2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strength)</a:t>
            </a:r>
            <a:endParaRPr sz="3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0023" y="2764050"/>
            <a:ext cx="2832100" cy="57594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85"/>
              </a:spcBef>
            </a:pP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neural networks practitioner 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music =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loss</a:t>
            </a:r>
            <a:r>
              <a:rPr sz="1800" spc="-4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function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880025" y="4406513"/>
            <a:ext cx="1990725" cy="116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u="sng" spc="-5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</a:rPr>
              <a:t>This image</a:t>
            </a:r>
            <a:r>
              <a:rPr sz="600" spc="-5" dirty="0">
                <a:solidFill>
                  <a:srgbClr val="0097A7"/>
                </a:solidFill>
                <a:latin typeface="Arial"/>
                <a:cs typeface="Arial"/>
              </a:rPr>
              <a:t> </a:t>
            </a:r>
            <a:r>
              <a:rPr sz="600" spc="-5" dirty="0">
                <a:latin typeface="Arial"/>
                <a:cs typeface="Arial"/>
              </a:rPr>
              <a:t>by Paolo Guereta is licensed under </a:t>
            </a:r>
            <a:r>
              <a:rPr sz="600" u="sng" spc="-5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2"/>
              </a:rPr>
              <a:t>CC-BY</a:t>
            </a:r>
            <a:r>
              <a:rPr sz="600" u="sng" spc="-30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2"/>
              </a:rPr>
              <a:t> </a:t>
            </a:r>
            <a:r>
              <a:rPr sz="600" u="sng" spc="-5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2"/>
              </a:rPr>
              <a:t>2.0</a:t>
            </a:r>
            <a:endParaRPr sz="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175764" y="2038970"/>
            <a:ext cx="3795992" cy="253066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797842" y="3205868"/>
            <a:ext cx="2996565" cy="0"/>
          </a:xfrm>
          <a:custGeom>
            <a:avLst/>
            <a:gdLst/>
            <a:ahLst/>
            <a:cxnLst/>
            <a:rect l="l" t="t" r="r" b="b"/>
            <a:pathLst>
              <a:path w="2996565">
                <a:moveTo>
                  <a:pt x="0" y="0"/>
                </a:moveTo>
                <a:lnTo>
                  <a:pt x="2996093" y="0"/>
                </a:lnTo>
              </a:path>
            </a:pathLst>
          </a:custGeom>
          <a:ln w="190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784411" y="3164868"/>
            <a:ext cx="105499" cy="819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57924" y="4717593"/>
            <a:ext cx="8875395" cy="283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65"/>
              </a:lnSpc>
              <a:tabLst>
                <a:tab pos="5253355" algn="l"/>
                <a:tab pos="7310755" algn="l"/>
              </a:tabLst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Fei-Fei Li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&amp; Justin Johnson &amp;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Serena Yeung	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Lecture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6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-	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April 19,</a:t>
            </a:r>
            <a:r>
              <a:rPr sz="3000" spc="-142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2018</a:t>
            </a:r>
            <a:endParaRPr sz="3000" baseline="-4166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80"/>
              </a:lnSpc>
            </a:pPr>
            <a:r>
              <a:rPr sz="3000" spc="-7" baseline="1388" dirty="0"/>
              <a:t>Lecture </a:t>
            </a:r>
            <a:r>
              <a:rPr sz="3000" baseline="1388" dirty="0"/>
              <a:t>6 -</a:t>
            </a:r>
            <a:r>
              <a:rPr sz="3000" spc="-277" baseline="1388" dirty="0"/>
              <a:t> </a:t>
            </a:r>
            <a:fld id="{81D60167-4931-47E6-BA6A-407CBD079E47}" type="slidenum">
              <a:rPr sz="2000" dirty="0"/>
              <a:t>81</a:t>
            </a:fld>
            <a:endParaRPr sz="2000"/>
          </a:p>
        </p:txBody>
      </p:sp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fld id="{020923E4-6508-4F19-BB1A-1C85359AE7F6}" type="datetime1">
              <a:rPr lang="en-US" spc="-5" smtClean="0"/>
              <a:t>2/27/2020</a:t>
            </a:fld>
            <a:endParaRPr spc="-5" dirty="0"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5074" y="228955"/>
            <a:ext cx="1880235" cy="57594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85"/>
              </a:spcBef>
            </a:pPr>
            <a:r>
              <a:rPr sz="1800" b="0" spc="-5" dirty="0">
                <a:latin typeface="Arial"/>
                <a:cs typeface="Arial"/>
              </a:rPr>
              <a:t>Cross-validation  </a:t>
            </a:r>
            <a:r>
              <a:rPr sz="1800" b="0" dirty="0">
                <a:latin typeface="Arial"/>
                <a:cs typeface="Arial"/>
              </a:rPr>
              <a:t>“command</a:t>
            </a:r>
            <a:r>
              <a:rPr sz="1800" b="0" spc="-105" dirty="0">
                <a:latin typeface="Arial"/>
                <a:cs typeface="Arial"/>
              </a:rPr>
              <a:t> </a:t>
            </a:r>
            <a:r>
              <a:rPr sz="1800" b="0" dirty="0">
                <a:latin typeface="Arial"/>
                <a:cs typeface="Arial"/>
              </a:rPr>
              <a:t>center”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495619" y="99549"/>
            <a:ext cx="6242462" cy="44598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57924" y="4717593"/>
            <a:ext cx="8875395" cy="283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65"/>
              </a:lnSpc>
              <a:tabLst>
                <a:tab pos="5253355" algn="l"/>
                <a:tab pos="7310755" algn="l"/>
              </a:tabLst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Fei-Fei Li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&amp; Justin Johnson &amp;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Serena Yeung	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Lecture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6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-	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April 19,</a:t>
            </a:r>
            <a:r>
              <a:rPr sz="3000" spc="-142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2018</a:t>
            </a:r>
            <a:endParaRPr sz="3000" baseline="-4166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80"/>
              </a:lnSpc>
            </a:pPr>
            <a:r>
              <a:rPr sz="3000" spc="-7" baseline="1388" dirty="0"/>
              <a:t>Lecture </a:t>
            </a:r>
            <a:r>
              <a:rPr sz="3000" baseline="1388" dirty="0"/>
              <a:t>6 -</a:t>
            </a:r>
            <a:r>
              <a:rPr sz="3000" spc="-277" baseline="1388" dirty="0"/>
              <a:t> </a:t>
            </a:r>
            <a:fld id="{81D60167-4931-47E6-BA6A-407CBD079E47}" type="slidenum">
              <a:rPr sz="2000" dirty="0"/>
              <a:t>82</a:t>
            </a:fld>
            <a:endParaRPr sz="2000"/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fld id="{B58F8770-1938-4223-8D7E-AD0A60727973}" type="datetime1">
              <a:rPr lang="en-US" spc="-5" smtClean="0"/>
              <a:t>2/27/2020</a:t>
            </a:fld>
            <a:endParaRPr spc="-5" dirty="0"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7663" y="684811"/>
            <a:ext cx="4657752" cy="37507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9199" y="118282"/>
            <a:ext cx="48507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dirty="0">
                <a:latin typeface="Arial"/>
                <a:cs typeface="Arial"/>
              </a:rPr>
              <a:t>Monitor </a:t>
            </a:r>
            <a:r>
              <a:rPr b="0" spc="-5" dirty="0">
                <a:latin typeface="Arial"/>
                <a:cs typeface="Arial"/>
              </a:rPr>
              <a:t>and </a:t>
            </a:r>
            <a:r>
              <a:rPr b="0" dirty="0">
                <a:latin typeface="Arial"/>
                <a:cs typeface="Arial"/>
              </a:rPr>
              <a:t>visualize </a:t>
            </a:r>
            <a:r>
              <a:rPr b="0" spc="-5" dirty="0">
                <a:latin typeface="Arial"/>
                <a:cs typeface="Arial"/>
              </a:rPr>
              <a:t>the loss</a:t>
            </a:r>
            <a:r>
              <a:rPr b="0" spc="-105" dirty="0">
                <a:latin typeface="Arial"/>
                <a:cs typeface="Arial"/>
              </a:rPr>
              <a:t> </a:t>
            </a:r>
            <a:r>
              <a:rPr b="0" dirty="0">
                <a:latin typeface="Arial"/>
                <a:cs typeface="Arial"/>
              </a:rPr>
              <a:t>curve</a:t>
            </a:r>
          </a:p>
        </p:txBody>
      </p:sp>
      <p:sp>
        <p:nvSpPr>
          <p:cNvPr id="4" name="object 4"/>
          <p:cNvSpPr/>
          <p:nvPr/>
        </p:nvSpPr>
        <p:spPr>
          <a:xfrm>
            <a:off x="4982277" y="737698"/>
            <a:ext cx="3868029" cy="35506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57924" y="4717593"/>
            <a:ext cx="8875395" cy="283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65"/>
              </a:lnSpc>
              <a:tabLst>
                <a:tab pos="5253355" algn="l"/>
                <a:tab pos="7310755" algn="l"/>
              </a:tabLst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Fei-Fei Li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&amp; Justin Johnson &amp;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Serena Yeung	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Lecture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6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-	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April 19,</a:t>
            </a:r>
            <a:r>
              <a:rPr sz="3000" spc="-142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2018</a:t>
            </a:r>
            <a:endParaRPr sz="3000" baseline="-4166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80"/>
              </a:lnSpc>
            </a:pPr>
            <a:r>
              <a:rPr sz="3000" spc="-7" baseline="1388" dirty="0"/>
              <a:t>Lecture </a:t>
            </a:r>
            <a:r>
              <a:rPr sz="3000" baseline="1388" dirty="0"/>
              <a:t>6 -</a:t>
            </a:r>
            <a:r>
              <a:rPr sz="3000" spc="-277" baseline="1388" dirty="0"/>
              <a:t> </a:t>
            </a:r>
            <a:fld id="{81D60167-4931-47E6-BA6A-407CBD079E47}" type="slidenum">
              <a:rPr sz="2000" dirty="0"/>
              <a:t>83</a:t>
            </a:fld>
            <a:endParaRPr sz="2000"/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fld id="{68589CC1-0195-4E4C-A68A-C2096BB4537F}" type="datetime1">
              <a:rPr lang="en-US" spc="-5" smtClean="0"/>
              <a:t>2/27/2020</a:t>
            </a:fld>
            <a:endParaRPr spc="-5" dirty="0"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56196" y="375649"/>
            <a:ext cx="0" cy="3076575"/>
          </a:xfrm>
          <a:custGeom>
            <a:avLst/>
            <a:gdLst/>
            <a:ahLst/>
            <a:cxnLst/>
            <a:rect l="l" t="t" r="r" b="b"/>
            <a:pathLst>
              <a:path h="3076575">
                <a:moveTo>
                  <a:pt x="0" y="3076193"/>
                </a:moveTo>
                <a:lnTo>
                  <a:pt x="0" y="0"/>
                </a:lnTo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615206" y="279674"/>
            <a:ext cx="81979" cy="1054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656196" y="3451843"/>
            <a:ext cx="4558030" cy="0"/>
          </a:xfrm>
          <a:custGeom>
            <a:avLst/>
            <a:gdLst/>
            <a:ahLst/>
            <a:cxnLst/>
            <a:rect l="l" t="t" r="r" b="b"/>
            <a:pathLst>
              <a:path w="4558030">
                <a:moveTo>
                  <a:pt x="0" y="0"/>
                </a:moveTo>
                <a:lnTo>
                  <a:pt x="4557890" y="0"/>
                </a:lnTo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204562" y="3410842"/>
            <a:ext cx="105499" cy="819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664921" y="1323652"/>
            <a:ext cx="4933950" cy="1946910"/>
          </a:xfrm>
          <a:custGeom>
            <a:avLst/>
            <a:gdLst/>
            <a:ahLst/>
            <a:cxnLst/>
            <a:rect l="l" t="t" r="r" b="b"/>
            <a:pathLst>
              <a:path w="4933950" h="1946910">
                <a:moveTo>
                  <a:pt x="0" y="1289"/>
                </a:moveTo>
                <a:lnTo>
                  <a:pt x="29313" y="1234"/>
                </a:lnTo>
                <a:lnTo>
                  <a:pt x="66346" y="1088"/>
                </a:lnTo>
                <a:lnTo>
                  <a:pt x="109916" y="881"/>
                </a:lnTo>
                <a:lnTo>
                  <a:pt x="158843" y="644"/>
                </a:lnTo>
                <a:lnTo>
                  <a:pt x="211948" y="408"/>
                </a:lnTo>
                <a:lnTo>
                  <a:pt x="268049" y="201"/>
                </a:lnTo>
                <a:lnTo>
                  <a:pt x="325966" y="55"/>
                </a:lnTo>
                <a:lnTo>
                  <a:pt x="384518" y="0"/>
                </a:lnTo>
                <a:lnTo>
                  <a:pt x="442525" y="65"/>
                </a:lnTo>
                <a:lnTo>
                  <a:pt x="498807" y="282"/>
                </a:lnTo>
                <a:lnTo>
                  <a:pt x="552184" y="680"/>
                </a:lnTo>
                <a:lnTo>
                  <a:pt x="601473" y="1289"/>
                </a:lnTo>
                <a:lnTo>
                  <a:pt x="656285" y="2405"/>
                </a:lnTo>
                <a:lnTo>
                  <a:pt x="708725" y="3939"/>
                </a:lnTo>
                <a:lnTo>
                  <a:pt x="759474" y="5786"/>
                </a:lnTo>
                <a:lnTo>
                  <a:pt x="809212" y="7842"/>
                </a:lnTo>
                <a:lnTo>
                  <a:pt x="858618" y="10003"/>
                </a:lnTo>
                <a:lnTo>
                  <a:pt x="908373" y="12164"/>
                </a:lnTo>
                <a:lnTo>
                  <a:pt x="959156" y="14220"/>
                </a:lnTo>
                <a:lnTo>
                  <a:pt x="1011646" y="16067"/>
                </a:lnTo>
                <a:lnTo>
                  <a:pt x="1066525" y="17600"/>
                </a:lnTo>
                <a:lnTo>
                  <a:pt x="1124472" y="18714"/>
                </a:lnTo>
                <a:lnTo>
                  <a:pt x="1172458" y="19143"/>
                </a:lnTo>
                <a:lnTo>
                  <a:pt x="1224020" y="19151"/>
                </a:lnTo>
                <a:lnTo>
                  <a:pt x="1278347" y="18833"/>
                </a:lnTo>
                <a:lnTo>
                  <a:pt x="1334631" y="18286"/>
                </a:lnTo>
                <a:lnTo>
                  <a:pt x="1392061" y="17604"/>
                </a:lnTo>
                <a:lnTo>
                  <a:pt x="1449829" y="16882"/>
                </a:lnTo>
                <a:lnTo>
                  <a:pt x="1507126" y="16215"/>
                </a:lnTo>
                <a:lnTo>
                  <a:pt x="1563141" y="15700"/>
                </a:lnTo>
                <a:lnTo>
                  <a:pt x="1617066" y="15430"/>
                </a:lnTo>
                <a:lnTo>
                  <a:pt x="1668091" y="15501"/>
                </a:lnTo>
                <a:lnTo>
                  <a:pt x="1715406" y="16009"/>
                </a:lnTo>
                <a:lnTo>
                  <a:pt x="1758202" y="17048"/>
                </a:lnTo>
                <a:lnTo>
                  <a:pt x="1795671" y="18714"/>
                </a:lnTo>
                <a:lnTo>
                  <a:pt x="1857965" y="21580"/>
                </a:lnTo>
                <a:lnTo>
                  <a:pt x="1900282" y="23234"/>
                </a:lnTo>
                <a:lnTo>
                  <a:pt x="1955493" y="33565"/>
                </a:lnTo>
                <a:lnTo>
                  <a:pt x="2022320" y="71014"/>
                </a:lnTo>
                <a:lnTo>
                  <a:pt x="2055393" y="92227"/>
                </a:lnTo>
                <a:lnTo>
                  <a:pt x="2091909" y="116954"/>
                </a:lnTo>
                <a:lnTo>
                  <a:pt x="2130793" y="144947"/>
                </a:lnTo>
                <a:lnTo>
                  <a:pt x="2170969" y="175952"/>
                </a:lnTo>
                <a:lnTo>
                  <a:pt x="2211359" y="209720"/>
                </a:lnTo>
                <a:lnTo>
                  <a:pt x="2250888" y="245998"/>
                </a:lnTo>
                <a:lnTo>
                  <a:pt x="2288480" y="284537"/>
                </a:lnTo>
                <a:lnTo>
                  <a:pt x="2323058" y="325084"/>
                </a:lnTo>
                <a:lnTo>
                  <a:pt x="2353545" y="367389"/>
                </a:lnTo>
                <a:lnTo>
                  <a:pt x="2377331" y="407957"/>
                </a:lnTo>
                <a:lnTo>
                  <a:pt x="2398451" y="451698"/>
                </a:lnTo>
                <a:lnTo>
                  <a:pt x="2417378" y="498036"/>
                </a:lnTo>
                <a:lnTo>
                  <a:pt x="2434579" y="546397"/>
                </a:lnTo>
                <a:lnTo>
                  <a:pt x="2450526" y="596204"/>
                </a:lnTo>
                <a:lnTo>
                  <a:pt x="2465688" y="646884"/>
                </a:lnTo>
                <a:lnTo>
                  <a:pt x="2480536" y="697859"/>
                </a:lnTo>
                <a:lnTo>
                  <a:pt x="2495540" y="748556"/>
                </a:lnTo>
                <a:lnTo>
                  <a:pt x="2511169" y="798399"/>
                </a:lnTo>
                <a:lnTo>
                  <a:pt x="2527894" y="846813"/>
                </a:lnTo>
                <a:lnTo>
                  <a:pt x="2544664" y="894356"/>
                </a:lnTo>
                <a:lnTo>
                  <a:pt x="2560395" y="941934"/>
                </a:lnTo>
                <a:lnTo>
                  <a:pt x="2575532" y="989495"/>
                </a:lnTo>
                <a:lnTo>
                  <a:pt x="2590520" y="1036986"/>
                </a:lnTo>
                <a:lnTo>
                  <a:pt x="2605804" y="1084356"/>
                </a:lnTo>
                <a:lnTo>
                  <a:pt x="2621827" y="1131551"/>
                </a:lnTo>
                <a:lnTo>
                  <a:pt x="2639036" y="1178520"/>
                </a:lnTo>
                <a:lnTo>
                  <a:pt x="2657874" y="1225209"/>
                </a:lnTo>
                <a:lnTo>
                  <a:pt x="2678787" y="1271568"/>
                </a:lnTo>
                <a:lnTo>
                  <a:pt x="2702219" y="1317542"/>
                </a:lnTo>
                <a:lnTo>
                  <a:pt x="2724726" y="1359987"/>
                </a:lnTo>
                <a:lnTo>
                  <a:pt x="2747358" y="1403735"/>
                </a:lnTo>
                <a:lnTo>
                  <a:pt x="2770527" y="1448216"/>
                </a:lnTo>
                <a:lnTo>
                  <a:pt x="2794646" y="1492859"/>
                </a:lnTo>
                <a:lnTo>
                  <a:pt x="2820128" y="1537097"/>
                </a:lnTo>
                <a:lnTo>
                  <a:pt x="2847386" y="1580358"/>
                </a:lnTo>
                <a:lnTo>
                  <a:pt x="2876831" y="1622074"/>
                </a:lnTo>
                <a:lnTo>
                  <a:pt x="2908877" y="1661675"/>
                </a:lnTo>
                <a:lnTo>
                  <a:pt x="2943936" y="1698591"/>
                </a:lnTo>
                <a:lnTo>
                  <a:pt x="2982421" y="1732253"/>
                </a:lnTo>
                <a:lnTo>
                  <a:pt x="3024743" y="1762091"/>
                </a:lnTo>
                <a:lnTo>
                  <a:pt x="3060602" y="1782863"/>
                </a:lnTo>
                <a:lnTo>
                  <a:pt x="3098396" y="1801687"/>
                </a:lnTo>
                <a:lnTo>
                  <a:pt x="3138057" y="1818707"/>
                </a:lnTo>
                <a:lnTo>
                  <a:pt x="3179520" y="1834066"/>
                </a:lnTo>
                <a:lnTo>
                  <a:pt x="3222717" y="1847906"/>
                </a:lnTo>
                <a:lnTo>
                  <a:pt x="3267581" y="1860371"/>
                </a:lnTo>
                <a:lnTo>
                  <a:pt x="3314046" y="1871603"/>
                </a:lnTo>
                <a:lnTo>
                  <a:pt x="3362045" y="1881746"/>
                </a:lnTo>
                <a:lnTo>
                  <a:pt x="3411511" y="1890941"/>
                </a:lnTo>
                <a:lnTo>
                  <a:pt x="3462378" y="1899332"/>
                </a:lnTo>
                <a:lnTo>
                  <a:pt x="3514579" y="1907063"/>
                </a:lnTo>
                <a:lnTo>
                  <a:pt x="3568047" y="1914275"/>
                </a:lnTo>
                <a:lnTo>
                  <a:pt x="3622715" y="1921111"/>
                </a:lnTo>
                <a:lnTo>
                  <a:pt x="3678517" y="1927716"/>
                </a:lnTo>
                <a:lnTo>
                  <a:pt x="3724017" y="1932380"/>
                </a:lnTo>
                <a:lnTo>
                  <a:pt x="3772571" y="1936251"/>
                </a:lnTo>
                <a:lnTo>
                  <a:pt x="3823736" y="1939395"/>
                </a:lnTo>
                <a:lnTo>
                  <a:pt x="3877066" y="1941881"/>
                </a:lnTo>
                <a:lnTo>
                  <a:pt x="3932119" y="1943775"/>
                </a:lnTo>
                <a:lnTo>
                  <a:pt x="3988450" y="1945144"/>
                </a:lnTo>
                <a:lnTo>
                  <a:pt x="4045615" y="1946056"/>
                </a:lnTo>
                <a:lnTo>
                  <a:pt x="4103171" y="1946579"/>
                </a:lnTo>
                <a:lnTo>
                  <a:pt x="4160672" y="1946778"/>
                </a:lnTo>
                <a:lnTo>
                  <a:pt x="4217676" y="1946722"/>
                </a:lnTo>
                <a:lnTo>
                  <a:pt x="4273739" y="1946477"/>
                </a:lnTo>
                <a:lnTo>
                  <a:pt x="4328416" y="1946112"/>
                </a:lnTo>
                <a:lnTo>
                  <a:pt x="4381263" y="1945692"/>
                </a:lnTo>
                <a:lnTo>
                  <a:pt x="4431837" y="1945286"/>
                </a:lnTo>
                <a:lnTo>
                  <a:pt x="4479693" y="1944961"/>
                </a:lnTo>
                <a:lnTo>
                  <a:pt x="4524387" y="1944783"/>
                </a:lnTo>
                <a:lnTo>
                  <a:pt x="4565476" y="1944821"/>
                </a:lnTo>
                <a:lnTo>
                  <a:pt x="4602515" y="1945141"/>
                </a:lnTo>
                <a:lnTo>
                  <a:pt x="4683837" y="1946054"/>
                </a:lnTo>
                <a:lnTo>
                  <a:pt x="4750011" y="1946409"/>
                </a:lnTo>
                <a:lnTo>
                  <a:pt x="4803327" y="1946358"/>
                </a:lnTo>
                <a:lnTo>
                  <a:pt x="4846070" y="1946054"/>
                </a:lnTo>
                <a:lnTo>
                  <a:pt x="4880529" y="1945648"/>
                </a:lnTo>
                <a:lnTo>
                  <a:pt x="4908990" y="1945293"/>
                </a:lnTo>
                <a:lnTo>
                  <a:pt x="4933740" y="1945141"/>
                </a:lnTo>
              </a:path>
            </a:pathLst>
          </a:custGeom>
          <a:ln w="19049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40122" y="377705"/>
            <a:ext cx="50863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Loss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128789" y="3602925"/>
            <a:ext cx="4565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time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498416" y="773335"/>
            <a:ext cx="261239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Bad initialization </a:t>
            </a:r>
            <a:r>
              <a:rPr sz="1400" dirty="0">
                <a:latin typeface="Arial"/>
                <a:cs typeface="Arial"/>
              </a:rPr>
              <a:t>a </a:t>
            </a:r>
            <a:r>
              <a:rPr sz="1400" spc="-5" dirty="0">
                <a:latin typeface="Arial"/>
                <a:cs typeface="Arial"/>
              </a:rPr>
              <a:t>prime</a:t>
            </a:r>
            <a:r>
              <a:rPr sz="1400" spc="-9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suspect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711117" y="987923"/>
            <a:ext cx="714375" cy="246379"/>
          </a:xfrm>
          <a:custGeom>
            <a:avLst/>
            <a:gdLst/>
            <a:ahLst/>
            <a:cxnLst/>
            <a:rect l="l" t="t" r="r" b="b"/>
            <a:pathLst>
              <a:path w="714375" h="246380">
                <a:moveTo>
                  <a:pt x="714273" y="0"/>
                </a:moveTo>
                <a:lnTo>
                  <a:pt x="0" y="245989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670267" y="1219037"/>
            <a:ext cx="46355" cy="29845"/>
          </a:xfrm>
          <a:custGeom>
            <a:avLst/>
            <a:gdLst/>
            <a:ahLst/>
            <a:cxnLst/>
            <a:rect l="l" t="t" r="r" b="b"/>
            <a:pathLst>
              <a:path w="46354" h="29844">
                <a:moveTo>
                  <a:pt x="45974" y="29749"/>
                </a:moveTo>
                <a:lnTo>
                  <a:pt x="0" y="28949"/>
                </a:lnTo>
                <a:lnTo>
                  <a:pt x="35724" y="0"/>
                </a:lnTo>
                <a:lnTo>
                  <a:pt x="45974" y="297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670267" y="1219037"/>
            <a:ext cx="46355" cy="29845"/>
          </a:xfrm>
          <a:custGeom>
            <a:avLst/>
            <a:gdLst/>
            <a:ahLst/>
            <a:cxnLst/>
            <a:rect l="l" t="t" r="r" b="b"/>
            <a:pathLst>
              <a:path w="46354" h="29844">
                <a:moveTo>
                  <a:pt x="35724" y="0"/>
                </a:moveTo>
                <a:lnTo>
                  <a:pt x="0" y="28949"/>
                </a:lnTo>
                <a:lnTo>
                  <a:pt x="45974" y="29749"/>
                </a:lnTo>
                <a:lnTo>
                  <a:pt x="35724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57924" y="4717593"/>
            <a:ext cx="8875395" cy="283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65"/>
              </a:lnSpc>
              <a:tabLst>
                <a:tab pos="5253355" algn="l"/>
                <a:tab pos="7310755" algn="l"/>
              </a:tabLst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Fei-Fei Li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&amp; Justin Johnson &amp;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Serena Yeung	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Lecture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6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-	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April 19,</a:t>
            </a:r>
            <a:r>
              <a:rPr sz="3000" spc="-142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2018</a:t>
            </a:r>
            <a:endParaRPr sz="3000" baseline="-4166">
              <a:latin typeface="Arial"/>
              <a:cs typeface="Arial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80"/>
              </a:lnSpc>
            </a:pPr>
            <a:r>
              <a:rPr sz="3000" spc="-7" baseline="1388" dirty="0"/>
              <a:t>Lecture </a:t>
            </a:r>
            <a:r>
              <a:rPr sz="3000" baseline="1388" dirty="0"/>
              <a:t>6 -</a:t>
            </a:r>
            <a:r>
              <a:rPr sz="3000" spc="-277" baseline="1388" dirty="0"/>
              <a:t> </a:t>
            </a:r>
            <a:fld id="{81D60167-4931-47E6-BA6A-407CBD079E47}" type="slidenum">
              <a:rPr sz="2000" dirty="0"/>
              <a:t>84</a:t>
            </a:fld>
            <a:endParaRPr sz="2000"/>
          </a:p>
        </p:txBody>
      </p:sp>
      <p:sp>
        <p:nvSpPr>
          <p:cNvPr id="16" name="object 1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fld id="{36B73DF1-ACB5-4EBC-BD10-CB5650A21B93}" type="datetime1">
              <a:rPr lang="en-US" spc="-5" smtClean="0"/>
              <a:t>2/27/2020</a:t>
            </a:fld>
            <a:endParaRPr spc="-5" dirty="0"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56196" y="375649"/>
            <a:ext cx="0" cy="3076575"/>
          </a:xfrm>
          <a:custGeom>
            <a:avLst/>
            <a:gdLst/>
            <a:ahLst/>
            <a:cxnLst/>
            <a:rect l="l" t="t" r="r" b="b"/>
            <a:pathLst>
              <a:path h="3076575">
                <a:moveTo>
                  <a:pt x="0" y="3076193"/>
                </a:moveTo>
                <a:lnTo>
                  <a:pt x="0" y="0"/>
                </a:lnTo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615206" y="279674"/>
            <a:ext cx="81979" cy="1054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656196" y="3451843"/>
            <a:ext cx="4558030" cy="0"/>
          </a:xfrm>
          <a:custGeom>
            <a:avLst/>
            <a:gdLst/>
            <a:ahLst/>
            <a:cxnLst/>
            <a:rect l="l" t="t" r="r" b="b"/>
            <a:pathLst>
              <a:path w="4558030">
                <a:moveTo>
                  <a:pt x="0" y="0"/>
                </a:moveTo>
                <a:lnTo>
                  <a:pt x="4557890" y="0"/>
                </a:lnTo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204562" y="3410842"/>
            <a:ext cx="105499" cy="819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664921" y="1323652"/>
            <a:ext cx="4933950" cy="1946910"/>
          </a:xfrm>
          <a:custGeom>
            <a:avLst/>
            <a:gdLst/>
            <a:ahLst/>
            <a:cxnLst/>
            <a:rect l="l" t="t" r="r" b="b"/>
            <a:pathLst>
              <a:path w="4933950" h="1946910">
                <a:moveTo>
                  <a:pt x="0" y="1289"/>
                </a:moveTo>
                <a:lnTo>
                  <a:pt x="29313" y="1234"/>
                </a:lnTo>
                <a:lnTo>
                  <a:pt x="66346" y="1088"/>
                </a:lnTo>
                <a:lnTo>
                  <a:pt x="109916" y="881"/>
                </a:lnTo>
                <a:lnTo>
                  <a:pt x="158843" y="644"/>
                </a:lnTo>
                <a:lnTo>
                  <a:pt x="211948" y="408"/>
                </a:lnTo>
                <a:lnTo>
                  <a:pt x="268049" y="201"/>
                </a:lnTo>
                <a:lnTo>
                  <a:pt x="325966" y="55"/>
                </a:lnTo>
                <a:lnTo>
                  <a:pt x="384518" y="0"/>
                </a:lnTo>
                <a:lnTo>
                  <a:pt x="442525" y="65"/>
                </a:lnTo>
                <a:lnTo>
                  <a:pt x="498807" y="282"/>
                </a:lnTo>
                <a:lnTo>
                  <a:pt x="552184" y="680"/>
                </a:lnTo>
                <a:lnTo>
                  <a:pt x="601473" y="1289"/>
                </a:lnTo>
                <a:lnTo>
                  <a:pt x="656285" y="2405"/>
                </a:lnTo>
                <a:lnTo>
                  <a:pt x="708725" y="3939"/>
                </a:lnTo>
                <a:lnTo>
                  <a:pt x="759474" y="5786"/>
                </a:lnTo>
                <a:lnTo>
                  <a:pt x="809212" y="7842"/>
                </a:lnTo>
                <a:lnTo>
                  <a:pt x="858618" y="10003"/>
                </a:lnTo>
                <a:lnTo>
                  <a:pt x="908373" y="12164"/>
                </a:lnTo>
                <a:lnTo>
                  <a:pt x="959156" y="14220"/>
                </a:lnTo>
                <a:lnTo>
                  <a:pt x="1011646" y="16067"/>
                </a:lnTo>
                <a:lnTo>
                  <a:pt x="1066525" y="17600"/>
                </a:lnTo>
                <a:lnTo>
                  <a:pt x="1124472" y="18714"/>
                </a:lnTo>
                <a:lnTo>
                  <a:pt x="1172458" y="19143"/>
                </a:lnTo>
                <a:lnTo>
                  <a:pt x="1224020" y="19151"/>
                </a:lnTo>
                <a:lnTo>
                  <a:pt x="1278347" y="18833"/>
                </a:lnTo>
                <a:lnTo>
                  <a:pt x="1334631" y="18286"/>
                </a:lnTo>
                <a:lnTo>
                  <a:pt x="1392061" y="17604"/>
                </a:lnTo>
                <a:lnTo>
                  <a:pt x="1449829" y="16882"/>
                </a:lnTo>
                <a:lnTo>
                  <a:pt x="1507126" y="16215"/>
                </a:lnTo>
                <a:lnTo>
                  <a:pt x="1563141" y="15700"/>
                </a:lnTo>
                <a:lnTo>
                  <a:pt x="1617066" y="15430"/>
                </a:lnTo>
                <a:lnTo>
                  <a:pt x="1668091" y="15501"/>
                </a:lnTo>
                <a:lnTo>
                  <a:pt x="1715406" y="16009"/>
                </a:lnTo>
                <a:lnTo>
                  <a:pt x="1758202" y="17048"/>
                </a:lnTo>
                <a:lnTo>
                  <a:pt x="1795671" y="18714"/>
                </a:lnTo>
                <a:lnTo>
                  <a:pt x="1857965" y="21580"/>
                </a:lnTo>
                <a:lnTo>
                  <a:pt x="1900282" y="23234"/>
                </a:lnTo>
                <a:lnTo>
                  <a:pt x="1955493" y="33565"/>
                </a:lnTo>
                <a:lnTo>
                  <a:pt x="2022320" y="71014"/>
                </a:lnTo>
                <a:lnTo>
                  <a:pt x="2055393" y="92227"/>
                </a:lnTo>
                <a:lnTo>
                  <a:pt x="2091909" y="116954"/>
                </a:lnTo>
                <a:lnTo>
                  <a:pt x="2130793" y="144947"/>
                </a:lnTo>
                <a:lnTo>
                  <a:pt x="2170969" y="175952"/>
                </a:lnTo>
                <a:lnTo>
                  <a:pt x="2211359" y="209720"/>
                </a:lnTo>
                <a:lnTo>
                  <a:pt x="2250888" y="245998"/>
                </a:lnTo>
                <a:lnTo>
                  <a:pt x="2288480" y="284537"/>
                </a:lnTo>
                <a:lnTo>
                  <a:pt x="2323058" y="325084"/>
                </a:lnTo>
                <a:lnTo>
                  <a:pt x="2353545" y="367389"/>
                </a:lnTo>
                <a:lnTo>
                  <a:pt x="2377331" y="407957"/>
                </a:lnTo>
                <a:lnTo>
                  <a:pt x="2398451" y="451698"/>
                </a:lnTo>
                <a:lnTo>
                  <a:pt x="2417378" y="498036"/>
                </a:lnTo>
                <a:lnTo>
                  <a:pt x="2434579" y="546397"/>
                </a:lnTo>
                <a:lnTo>
                  <a:pt x="2450526" y="596204"/>
                </a:lnTo>
                <a:lnTo>
                  <a:pt x="2465688" y="646884"/>
                </a:lnTo>
                <a:lnTo>
                  <a:pt x="2480536" y="697859"/>
                </a:lnTo>
                <a:lnTo>
                  <a:pt x="2495540" y="748556"/>
                </a:lnTo>
                <a:lnTo>
                  <a:pt x="2511169" y="798399"/>
                </a:lnTo>
                <a:lnTo>
                  <a:pt x="2527894" y="846813"/>
                </a:lnTo>
                <a:lnTo>
                  <a:pt x="2544664" y="894356"/>
                </a:lnTo>
                <a:lnTo>
                  <a:pt x="2560395" y="941934"/>
                </a:lnTo>
                <a:lnTo>
                  <a:pt x="2575532" y="989495"/>
                </a:lnTo>
                <a:lnTo>
                  <a:pt x="2590520" y="1036986"/>
                </a:lnTo>
                <a:lnTo>
                  <a:pt x="2605804" y="1084356"/>
                </a:lnTo>
                <a:lnTo>
                  <a:pt x="2621827" y="1131551"/>
                </a:lnTo>
                <a:lnTo>
                  <a:pt x="2639036" y="1178520"/>
                </a:lnTo>
                <a:lnTo>
                  <a:pt x="2657874" y="1225209"/>
                </a:lnTo>
                <a:lnTo>
                  <a:pt x="2678787" y="1271568"/>
                </a:lnTo>
                <a:lnTo>
                  <a:pt x="2702219" y="1317542"/>
                </a:lnTo>
                <a:lnTo>
                  <a:pt x="2724726" y="1359987"/>
                </a:lnTo>
                <a:lnTo>
                  <a:pt x="2747358" y="1403735"/>
                </a:lnTo>
                <a:lnTo>
                  <a:pt x="2770527" y="1448216"/>
                </a:lnTo>
                <a:lnTo>
                  <a:pt x="2794646" y="1492859"/>
                </a:lnTo>
                <a:lnTo>
                  <a:pt x="2820128" y="1537097"/>
                </a:lnTo>
                <a:lnTo>
                  <a:pt x="2847386" y="1580358"/>
                </a:lnTo>
                <a:lnTo>
                  <a:pt x="2876831" y="1622074"/>
                </a:lnTo>
                <a:lnTo>
                  <a:pt x="2908877" y="1661675"/>
                </a:lnTo>
                <a:lnTo>
                  <a:pt x="2943936" y="1698591"/>
                </a:lnTo>
                <a:lnTo>
                  <a:pt x="2982421" y="1732253"/>
                </a:lnTo>
                <a:lnTo>
                  <a:pt x="3024743" y="1762091"/>
                </a:lnTo>
                <a:lnTo>
                  <a:pt x="3060602" y="1782863"/>
                </a:lnTo>
                <a:lnTo>
                  <a:pt x="3098396" y="1801687"/>
                </a:lnTo>
                <a:lnTo>
                  <a:pt x="3138057" y="1818707"/>
                </a:lnTo>
                <a:lnTo>
                  <a:pt x="3179520" y="1834066"/>
                </a:lnTo>
                <a:lnTo>
                  <a:pt x="3222717" y="1847906"/>
                </a:lnTo>
                <a:lnTo>
                  <a:pt x="3267581" y="1860371"/>
                </a:lnTo>
                <a:lnTo>
                  <a:pt x="3314046" y="1871603"/>
                </a:lnTo>
                <a:lnTo>
                  <a:pt x="3362045" y="1881746"/>
                </a:lnTo>
                <a:lnTo>
                  <a:pt x="3411511" y="1890941"/>
                </a:lnTo>
                <a:lnTo>
                  <a:pt x="3462378" y="1899332"/>
                </a:lnTo>
                <a:lnTo>
                  <a:pt x="3514579" y="1907063"/>
                </a:lnTo>
                <a:lnTo>
                  <a:pt x="3568047" y="1914275"/>
                </a:lnTo>
                <a:lnTo>
                  <a:pt x="3622715" y="1921111"/>
                </a:lnTo>
                <a:lnTo>
                  <a:pt x="3678517" y="1927716"/>
                </a:lnTo>
                <a:lnTo>
                  <a:pt x="3724017" y="1932380"/>
                </a:lnTo>
                <a:lnTo>
                  <a:pt x="3772571" y="1936251"/>
                </a:lnTo>
                <a:lnTo>
                  <a:pt x="3823736" y="1939395"/>
                </a:lnTo>
                <a:lnTo>
                  <a:pt x="3877066" y="1941881"/>
                </a:lnTo>
                <a:lnTo>
                  <a:pt x="3932119" y="1943775"/>
                </a:lnTo>
                <a:lnTo>
                  <a:pt x="3988450" y="1945144"/>
                </a:lnTo>
                <a:lnTo>
                  <a:pt x="4045615" y="1946056"/>
                </a:lnTo>
                <a:lnTo>
                  <a:pt x="4103171" y="1946579"/>
                </a:lnTo>
                <a:lnTo>
                  <a:pt x="4160672" y="1946778"/>
                </a:lnTo>
                <a:lnTo>
                  <a:pt x="4217676" y="1946722"/>
                </a:lnTo>
                <a:lnTo>
                  <a:pt x="4273739" y="1946477"/>
                </a:lnTo>
                <a:lnTo>
                  <a:pt x="4328416" y="1946112"/>
                </a:lnTo>
                <a:lnTo>
                  <a:pt x="4381263" y="1945692"/>
                </a:lnTo>
                <a:lnTo>
                  <a:pt x="4431837" y="1945286"/>
                </a:lnTo>
                <a:lnTo>
                  <a:pt x="4479693" y="1944961"/>
                </a:lnTo>
                <a:lnTo>
                  <a:pt x="4524387" y="1944783"/>
                </a:lnTo>
                <a:lnTo>
                  <a:pt x="4565476" y="1944821"/>
                </a:lnTo>
                <a:lnTo>
                  <a:pt x="4602515" y="1945141"/>
                </a:lnTo>
                <a:lnTo>
                  <a:pt x="4683837" y="1946054"/>
                </a:lnTo>
                <a:lnTo>
                  <a:pt x="4750011" y="1946409"/>
                </a:lnTo>
                <a:lnTo>
                  <a:pt x="4803327" y="1946358"/>
                </a:lnTo>
                <a:lnTo>
                  <a:pt x="4846070" y="1946054"/>
                </a:lnTo>
                <a:lnTo>
                  <a:pt x="4880529" y="1945648"/>
                </a:lnTo>
                <a:lnTo>
                  <a:pt x="4908990" y="1945293"/>
                </a:lnTo>
                <a:lnTo>
                  <a:pt x="4933740" y="1945141"/>
                </a:lnTo>
              </a:path>
            </a:pathLst>
          </a:custGeom>
          <a:ln w="19049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40122" y="377705"/>
            <a:ext cx="50863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Loss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7924" y="4717593"/>
            <a:ext cx="8875395" cy="283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65"/>
              </a:lnSpc>
              <a:tabLst>
                <a:tab pos="5253355" algn="l"/>
                <a:tab pos="7310755" algn="l"/>
              </a:tabLst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Fei-Fei Li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&amp; Justin Johnson &amp;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Serena Yeung	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Lecture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6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-	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April 19,</a:t>
            </a:r>
            <a:r>
              <a:rPr sz="3000" spc="-142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2018</a:t>
            </a:r>
            <a:endParaRPr sz="3000" baseline="-4166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80"/>
              </a:lnSpc>
            </a:pPr>
            <a:r>
              <a:rPr sz="3000" spc="-7" baseline="1388" dirty="0"/>
              <a:t>Lecture </a:t>
            </a:r>
            <a:r>
              <a:rPr sz="3000" baseline="1388" dirty="0"/>
              <a:t>6 -</a:t>
            </a:r>
            <a:r>
              <a:rPr sz="3000" spc="-277" baseline="1388" dirty="0"/>
              <a:t> </a:t>
            </a:r>
            <a:fld id="{81D60167-4931-47E6-BA6A-407CBD079E47}" type="slidenum">
              <a:rPr sz="2000" dirty="0"/>
              <a:t>85</a:t>
            </a:fld>
            <a:endParaRPr sz="2000"/>
          </a:p>
        </p:txBody>
      </p:sp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fld id="{20310A16-5894-40A8-8D4D-FF62865DE2E0}" type="datetime1">
              <a:rPr lang="en-US" spc="-5" smtClean="0"/>
              <a:t>2/27/2020</a:t>
            </a:fld>
            <a:endParaRPr spc="-5" dirty="0"/>
          </a:p>
        </p:txBody>
      </p:sp>
      <p:sp>
        <p:nvSpPr>
          <p:cNvPr id="8" name="object 8"/>
          <p:cNvSpPr txBox="1"/>
          <p:nvPr/>
        </p:nvSpPr>
        <p:spPr>
          <a:xfrm>
            <a:off x="5128789" y="3602925"/>
            <a:ext cx="4565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time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69819" y="669148"/>
            <a:ext cx="4819907" cy="38051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9199" y="118282"/>
            <a:ext cx="47828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dirty="0">
                <a:latin typeface="Arial"/>
                <a:cs typeface="Arial"/>
              </a:rPr>
              <a:t>Monitor </a:t>
            </a:r>
            <a:r>
              <a:rPr b="0" spc="-5" dirty="0">
                <a:latin typeface="Arial"/>
                <a:cs typeface="Arial"/>
              </a:rPr>
              <a:t>and </a:t>
            </a:r>
            <a:r>
              <a:rPr b="0" dirty="0">
                <a:latin typeface="Arial"/>
                <a:cs typeface="Arial"/>
              </a:rPr>
              <a:t>visualize </a:t>
            </a:r>
            <a:r>
              <a:rPr b="0" spc="-5" dirty="0">
                <a:latin typeface="Arial"/>
                <a:cs typeface="Arial"/>
              </a:rPr>
              <a:t>the</a:t>
            </a:r>
            <a:r>
              <a:rPr b="0" spc="-105" dirty="0">
                <a:latin typeface="Arial"/>
                <a:cs typeface="Arial"/>
              </a:rPr>
              <a:t> </a:t>
            </a:r>
            <a:r>
              <a:rPr b="0" spc="-5" dirty="0">
                <a:latin typeface="Arial"/>
                <a:cs typeface="Arial"/>
              </a:rPr>
              <a:t>accuracy:</a:t>
            </a:r>
          </a:p>
        </p:txBody>
      </p:sp>
      <p:sp>
        <p:nvSpPr>
          <p:cNvPr id="4" name="object 4"/>
          <p:cNvSpPr/>
          <p:nvPr/>
        </p:nvSpPr>
        <p:spPr>
          <a:xfrm>
            <a:off x="4261616" y="1589221"/>
            <a:ext cx="0" cy="1513840"/>
          </a:xfrm>
          <a:custGeom>
            <a:avLst/>
            <a:gdLst/>
            <a:ahLst/>
            <a:cxnLst/>
            <a:rect l="l" t="t" r="r" b="b"/>
            <a:pathLst>
              <a:path h="1513839">
                <a:moveTo>
                  <a:pt x="0" y="0"/>
                </a:moveTo>
                <a:lnTo>
                  <a:pt x="0" y="1513796"/>
                </a:lnTo>
              </a:path>
            </a:pathLst>
          </a:custGeom>
          <a:ln w="190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220616" y="1493247"/>
            <a:ext cx="81999" cy="1054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220616" y="3093493"/>
            <a:ext cx="81999" cy="1054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328985" y="2014101"/>
            <a:ext cx="3782060" cy="1941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65"/>
              </a:lnSpc>
              <a:spcBef>
                <a:spcPts val="100"/>
              </a:spcBef>
            </a:pP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big gap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=</a:t>
            </a:r>
            <a:r>
              <a:rPr sz="2400" spc="-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overfitting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865"/>
              </a:lnSpc>
            </a:pP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=&gt;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increase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regularization</a:t>
            </a:r>
            <a:r>
              <a:rPr sz="1800" spc="-8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strength?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750">
              <a:latin typeface="Times New Roman"/>
              <a:cs typeface="Times New Roman"/>
            </a:endParaRPr>
          </a:p>
          <a:p>
            <a:pPr marL="12700">
              <a:lnSpc>
                <a:spcPts val="2875"/>
              </a:lnSpc>
            </a:pPr>
            <a:r>
              <a:rPr sz="2400" spc="-5" dirty="0">
                <a:solidFill>
                  <a:srgbClr val="38751C"/>
                </a:solidFill>
                <a:latin typeface="Arial"/>
                <a:cs typeface="Arial"/>
              </a:rPr>
              <a:t>no</a:t>
            </a:r>
            <a:r>
              <a:rPr sz="2400" spc="-10" dirty="0">
                <a:solidFill>
                  <a:srgbClr val="38751C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8751C"/>
                </a:solidFill>
                <a:latin typeface="Arial"/>
                <a:cs typeface="Arial"/>
              </a:rPr>
              <a:t>gap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155"/>
              </a:lnSpc>
            </a:pPr>
            <a:r>
              <a:rPr sz="1800" spc="-5" dirty="0">
                <a:solidFill>
                  <a:srgbClr val="38751C"/>
                </a:solidFill>
                <a:latin typeface="Arial"/>
                <a:cs typeface="Arial"/>
              </a:rPr>
              <a:t>=&gt; increase </a:t>
            </a:r>
            <a:r>
              <a:rPr sz="1800" dirty="0">
                <a:solidFill>
                  <a:srgbClr val="38751C"/>
                </a:solidFill>
                <a:latin typeface="Arial"/>
                <a:cs typeface="Arial"/>
              </a:rPr>
              <a:t>model</a:t>
            </a:r>
            <a:r>
              <a:rPr sz="1800" spc="-25" dirty="0">
                <a:solidFill>
                  <a:srgbClr val="38751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8751C"/>
                </a:solidFill>
                <a:latin typeface="Arial"/>
                <a:cs typeface="Arial"/>
              </a:rPr>
              <a:t>capacity?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7924" y="4717593"/>
            <a:ext cx="8875395" cy="283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65"/>
              </a:lnSpc>
              <a:tabLst>
                <a:tab pos="5253355" algn="l"/>
                <a:tab pos="7310755" algn="l"/>
              </a:tabLst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Fei-Fei Li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&amp; Justin Johnson &amp;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Serena Yeung	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Lecture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6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-	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April 19,</a:t>
            </a:r>
            <a:r>
              <a:rPr sz="3000" spc="-142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2018</a:t>
            </a:r>
            <a:endParaRPr sz="3000" baseline="-4166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80"/>
              </a:lnSpc>
            </a:pPr>
            <a:r>
              <a:rPr sz="3000" spc="-7" baseline="1388" dirty="0"/>
              <a:t>Lecture </a:t>
            </a:r>
            <a:r>
              <a:rPr sz="3000" baseline="1388" dirty="0"/>
              <a:t>6 -</a:t>
            </a:r>
            <a:r>
              <a:rPr sz="3000" spc="-277" baseline="1388" dirty="0"/>
              <a:t> </a:t>
            </a:r>
            <a:fld id="{81D60167-4931-47E6-BA6A-407CBD079E47}" type="slidenum">
              <a:rPr sz="2000" dirty="0"/>
              <a:t>86</a:t>
            </a:fld>
            <a:endParaRPr sz="2000"/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fld id="{693A8763-40B5-4BDC-9305-AB118F559625}" type="datetime1">
              <a:rPr lang="en-US" spc="-5" smtClean="0"/>
              <a:t>2/27/2020</a:t>
            </a:fld>
            <a:endParaRPr spc="-5" dirty="0"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9199" y="118282"/>
            <a:ext cx="731900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-5" dirty="0">
                <a:latin typeface="Arial"/>
                <a:cs typeface="Arial"/>
              </a:rPr>
              <a:t>Track the </a:t>
            </a:r>
            <a:r>
              <a:rPr b="0" dirty="0">
                <a:latin typeface="Arial"/>
                <a:cs typeface="Arial"/>
              </a:rPr>
              <a:t>ratio </a:t>
            </a:r>
            <a:r>
              <a:rPr b="0" spc="-5" dirty="0">
                <a:latin typeface="Arial"/>
                <a:cs typeface="Arial"/>
              </a:rPr>
              <a:t>of weight updates </a:t>
            </a:r>
            <a:r>
              <a:rPr b="0" dirty="0">
                <a:latin typeface="Arial"/>
                <a:cs typeface="Arial"/>
              </a:rPr>
              <a:t>/ </a:t>
            </a:r>
            <a:r>
              <a:rPr b="0" spc="-5" dirty="0">
                <a:latin typeface="Arial"/>
                <a:cs typeface="Arial"/>
              </a:rPr>
              <a:t>weight</a:t>
            </a:r>
            <a:r>
              <a:rPr b="0" spc="-100" dirty="0">
                <a:latin typeface="Arial"/>
                <a:cs typeface="Arial"/>
              </a:rPr>
              <a:t> </a:t>
            </a:r>
            <a:r>
              <a:rPr b="0" dirty="0">
                <a:latin typeface="Arial"/>
                <a:cs typeface="Arial"/>
              </a:rPr>
              <a:t>magnitudes: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3798" y="3856318"/>
            <a:ext cx="7516495" cy="5759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ratio </a:t>
            </a:r>
            <a:r>
              <a:rPr sz="1800" spc="-5" dirty="0">
                <a:latin typeface="Arial"/>
                <a:cs typeface="Arial"/>
              </a:rPr>
              <a:t>between the updates and </a:t>
            </a:r>
            <a:r>
              <a:rPr sz="1800" dirty="0">
                <a:latin typeface="Arial"/>
                <a:cs typeface="Arial"/>
              </a:rPr>
              <a:t>values: ~ </a:t>
            </a:r>
            <a:r>
              <a:rPr sz="1800" spc="-5" dirty="0">
                <a:latin typeface="Arial"/>
                <a:cs typeface="Arial"/>
              </a:rPr>
              <a:t>0.0002 </a:t>
            </a:r>
            <a:r>
              <a:rPr sz="1800" dirty="0">
                <a:latin typeface="Arial"/>
                <a:cs typeface="Arial"/>
              </a:rPr>
              <a:t>/ </a:t>
            </a:r>
            <a:r>
              <a:rPr sz="1800" spc="-5" dirty="0">
                <a:latin typeface="Arial"/>
                <a:cs typeface="Arial"/>
              </a:rPr>
              <a:t>0.02 </a:t>
            </a:r>
            <a:r>
              <a:rPr sz="1800" dirty="0">
                <a:latin typeface="Arial"/>
                <a:cs typeface="Arial"/>
              </a:rPr>
              <a:t>= </a:t>
            </a:r>
            <a:r>
              <a:rPr sz="1800" spc="-5" dirty="0">
                <a:latin typeface="Arial"/>
                <a:cs typeface="Arial"/>
              </a:rPr>
              <a:t>0.01 </a:t>
            </a:r>
            <a:r>
              <a:rPr sz="1800" dirty="0">
                <a:latin typeface="Arial"/>
                <a:cs typeface="Arial"/>
              </a:rPr>
              <a:t>(about</a:t>
            </a:r>
            <a:r>
              <a:rPr sz="1800" spc="-9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okay)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800" b="1" spc="-5" dirty="0">
                <a:latin typeface="Arial"/>
                <a:cs typeface="Arial"/>
              </a:rPr>
              <a:t>want </a:t>
            </a:r>
            <a:r>
              <a:rPr sz="1800" b="1" dirty="0">
                <a:latin typeface="Arial"/>
                <a:cs typeface="Arial"/>
              </a:rPr>
              <a:t>this to </a:t>
            </a:r>
            <a:r>
              <a:rPr sz="1800" b="1" spc="-5" dirty="0">
                <a:latin typeface="Arial"/>
                <a:cs typeface="Arial"/>
              </a:rPr>
              <a:t>be somewhere around 0.001 or</a:t>
            </a:r>
            <a:r>
              <a:rPr sz="1800" b="1" spc="-3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so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66847" y="997648"/>
            <a:ext cx="6210287" cy="23621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57924" y="4717593"/>
            <a:ext cx="8875395" cy="283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65"/>
              </a:lnSpc>
              <a:tabLst>
                <a:tab pos="5253355" algn="l"/>
                <a:tab pos="7310755" algn="l"/>
              </a:tabLst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Fei-Fei Li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&amp; Justin Johnson &amp;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Serena Yeung	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Lecture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6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-	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April 19,</a:t>
            </a:r>
            <a:r>
              <a:rPr sz="3000" spc="-142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2018</a:t>
            </a:r>
            <a:endParaRPr sz="3000" baseline="-4166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80"/>
              </a:lnSpc>
            </a:pPr>
            <a:r>
              <a:rPr sz="3000" spc="-7" baseline="1388" dirty="0"/>
              <a:t>Lecture </a:t>
            </a:r>
            <a:r>
              <a:rPr sz="3000" baseline="1388" dirty="0"/>
              <a:t>6 -</a:t>
            </a:r>
            <a:r>
              <a:rPr sz="3000" spc="-277" baseline="1388" dirty="0"/>
              <a:t> </a:t>
            </a:r>
            <a:fld id="{81D60167-4931-47E6-BA6A-407CBD079E47}" type="slidenum">
              <a:rPr sz="2000" dirty="0"/>
              <a:t>87</a:t>
            </a:fld>
            <a:endParaRPr sz="2000"/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fld id="{3F25EE89-A3F0-4AB2-8F30-3009243590AA}" type="datetime1">
              <a:rPr lang="en-US" spc="-5" smtClean="0"/>
              <a:t>2/27/2020</a:t>
            </a:fld>
            <a:endParaRPr spc="-5" dirty="0"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5198" y="148236"/>
            <a:ext cx="19786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spc="-5" dirty="0">
                <a:latin typeface="Arial"/>
                <a:cs typeface="Arial"/>
              </a:rPr>
              <a:t>Summary</a:t>
            </a:r>
            <a:endParaRPr sz="3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7924" y="4717593"/>
            <a:ext cx="8875395" cy="283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65"/>
              </a:lnSpc>
              <a:tabLst>
                <a:tab pos="5253355" algn="l"/>
                <a:tab pos="7310755" algn="l"/>
              </a:tabLst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Fei-Fei Li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&amp; Justin Johnson &amp;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Serena Yeung	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Lecture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6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-	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April 19,</a:t>
            </a:r>
            <a:r>
              <a:rPr sz="3000" spc="-142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2018</a:t>
            </a:r>
            <a:endParaRPr sz="3000" baseline="-4166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80"/>
              </a:lnSpc>
            </a:pPr>
            <a:r>
              <a:rPr sz="3000" spc="-7" baseline="1388" dirty="0"/>
              <a:t>Lecture </a:t>
            </a:r>
            <a:r>
              <a:rPr sz="3000" baseline="1388" dirty="0"/>
              <a:t>6 -</a:t>
            </a:r>
            <a:r>
              <a:rPr sz="3000" spc="-277" baseline="1388" dirty="0"/>
              <a:t> </a:t>
            </a:r>
            <a:fld id="{81D60167-4931-47E6-BA6A-407CBD079E47}" type="slidenum">
              <a:rPr sz="2000" dirty="0"/>
              <a:t>88</a:t>
            </a:fld>
            <a:endParaRPr sz="2000"/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fld id="{F438488B-3BC1-4B86-9360-6DD14A740442}" type="datetime1">
              <a:rPr lang="en-US" spc="-5" smtClean="0"/>
              <a:t>2/27/2020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765198" y="544628"/>
            <a:ext cx="7494270" cy="3809365"/>
          </a:xfrm>
          <a:prstGeom prst="rect">
            <a:avLst/>
          </a:prstGeom>
        </p:spPr>
        <p:txBody>
          <a:bodyPr vert="horz" wrap="square" lIns="0" tIns="1746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75"/>
              </a:spcBef>
            </a:pPr>
            <a:r>
              <a:rPr sz="2400" spc="-5" dirty="0">
                <a:latin typeface="Arial"/>
                <a:cs typeface="Arial"/>
              </a:rPr>
              <a:t>We looked in detail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at:</a:t>
            </a:r>
            <a:endParaRPr sz="2400">
              <a:latin typeface="Arial"/>
              <a:cs typeface="Arial"/>
            </a:endParaRPr>
          </a:p>
          <a:p>
            <a:pPr marL="469900" indent="-355600">
              <a:lnSpc>
                <a:spcPct val="100000"/>
              </a:lnSpc>
              <a:spcBef>
                <a:spcPts val="1595"/>
              </a:spcBef>
              <a:buChar char="-"/>
              <a:tabLst>
                <a:tab pos="469265" algn="l"/>
                <a:tab pos="469900" algn="l"/>
              </a:tabLst>
            </a:pPr>
            <a:r>
              <a:rPr sz="3000" spc="-10" dirty="0">
                <a:latin typeface="Arial"/>
                <a:cs typeface="Arial"/>
              </a:rPr>
              <a:t>Activation </a:t>
            </a:r>
            <a:r>
              <a:rPr sz="3000" spc="-5" dirty="0">
                <a:latin typeface="Arial"/>
                <a:cs typeface="Arial"/>
              </a:rPr>
              <a:t>Functions </a:t>
            </a:r>
            <a:r>
              <a:rPr sz="3000" dirty="0">
                <a:solidFill>
                  <a:srgbClr val="0000FF"/>
                </a:solidFill>
                <a:latin typeface="Arial"/>
                <a:cs typeface="Arial"/>
              </a:rPr>
              <a:t>(use</a:t>
            </a:r>
            <a:r>
              <a:rPr sz="3000" spc="8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3000" spc="-5" dirty="0">
                <a:solidFill>
                  <a:srgbClr val="0000FF"/>
                </a:solidFill>
                <a:latin typeface="Arial"/>
                <a:cs typeface="Arial"/>
              </a:rPr>
              <a:t>ReLU)</a:t>
            </a:r>
            <a:endParaRPr sz="3000">
              <a:latin typeface="Arial"/>
              <a:cs typeface="Arial"/>
            </a:endParaRPr>
          </a:p>
          <a:p>
            <a:pPr marL="469900" indent="-355600">
              <a:lnSpc>
                <a:spcPct val="100000"/>
              </a:lnSpc>
              <a:buChar char="-"/>
              <a:tabLst>
                <a:tab pos="469265" algn="l"/>
                <a:tab pos="469900" algn="l"/>
              </a:tabLst>
            </a:pPr>
            <a:r>
              <a:rPr sz="3000" spc="-5" dirty="0">
                <a:latin typeface="Arial"/>
                <a:cs typeface="Arial"/>
              </a:rPr>
              <a:t>Data </a:t>
            </a:r>
            <a:r>
              <a:rPr sz="3000" spc="-10" dirty="0">
                <a:latin typeface="Arial"/>
                <a:cs typeface="Arial"/>
              </a:rPr>
              <a:t>Preprocessing </a:t>
            </a:r>
            <a:r>
              <a:rPr sz="2600" dirty="0">
                <a:solidFill>
                  <a:srgbClr val="0000FF"/>
                </a:solidFill>
                <a:latin typeface="Arial"/>
                <a:cs typeface="Arial"/>
              </a:rPr>
              <a:t>(images: subtract</a:t>
            </a:r>
            <a:r>
              <a:rPr sz="2600" spc="-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0000FF"/>
                </a:solidFill>
                <a:latin typeface="Arial"/>
                <a:cs typeface="Arial"/>
              </a:rPr>
              <a:t>mean)</a:t>
            </a:r>
            <a:endParaRPr sz="2600">
              <a:latin typeface="Arial"/>
              <a:cs typeface="Arial"/>
            </a:endParaRPr>
          </a:p>
          <a:p>
            <a:pPr marL="469900" indent="-355600">
              <a:lnSpc>
                <a:spcPct val="100000"/>
              </a:lnSpc>
              <a:buChar char="-"/>
              <a:tabLst>
                <a:tab pos="469265" algn="l"/>
                <a:tab pos="469900" algn="l"/>
              </a:tabLst>
            </a:pPr>
            <a:r>
              <a:rPr sz="3000" spc="-10" dirty="0">
                <a:latin typeface="Arial"/>
                <a:cs typeface="Arial"/>
              </a:rPr>
              <a:t>Weight </a:t>
            </a:r>
            <a:r>
              <a:rPr sz="3000" spc="-5" dirty="0">
                <a:latin typeface="Arial"/>
                <a:cs typeface="Arial"/>
              </a:rPr>
              <a:t>Initialization </a:t>
            </a:r>
            <a:r>
              <a:rPr sz="3000" dirty="0">
                <a:solidFill>
                  <a:srgbClr val="0000FF"/>
                </a:solidFill>
                <a:latin typeface="Arial"/>
                <a:cs typeface="Arial"/>
              </a:rPr>
              <a:t>(use </a:t>
            </a:r>
            <a:r>
              <a:rPr sz="3000" spc="-10" dirty="0">
                <a:solidFill>
                  <a:srgbClr val="0000FF"/>
                </a:solidFill>
                <a:latin typeface="Arial"/>
                <a:cs typeface="Arial"/>
              </a:rPr>
              <a:t>Xavier/He</a:t>
            </a:r>
            <a:r>
              <a:rPr sz="3000" spc="4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3000" spc="-5" dirty="0">
                <a:solidFill>
                  <a:srgbClr val="0000FF"/>
                </a:solidFill>
                <a:latin typeface="Arial"/>
                <a:cs typeface="Arial"/>
              </a:rPr>
              <a:t>init)</a:t>
            </a:r>
            <a:endParaRPr sz="3000">
              <a:latin typeface="Arial"/>
              <a:cs typeface="Arial"/>
            </a:endParaRPr>
          </a:p>
          <a:p>
            <a:pPr marL="469900" indent="-355600">
              <a:lnSpc>
                <a:spcPct val="100000"/>
              </a:lnSpc>
              <a:buChar char="-"/>
              <a:tabLst>
                <a:tab pos="469265" algn="l"/>
                <a:tab pos="469900" algn="l"/>
              </a:tabLst>
            </a:pPr>
            <a:r>
              <a:rPr sz="3000" spc="-10" dirty="0">
                <a:latin typeface="Arial"/>
                <a:cs typeface="Arial"/>
              </a:rPr>
              <a:t>Batch </a:t>
            </a:r>
            <a:r>
              <a:rPr sz="3000" spc="-5" dirty="0">
                <a:latin typeface="Arial"/>
                <a:cs typeface="Arial"/>
              </a:rPr>
              <a:t>Normalization</a:t>
            </a:r>
            <a:r>
              <a:rPr sz="3000" spc="30" dirty="0">
                <a:latin typeface="Arial"/>
                <a:cs typeface="Arial"/>
              </a:rPr>
              <a:t> </a:t>
            </a:r>
            <a:r>
              <a:rPr sz="3000" dirty="0">
                <a:solidFill>
                  <a:srgbClr val="0000FF"/>
                </a:solidFill>
                <a:latin typeface="Arial"/>
                <a:cs typeface="Arial"/>
              </a:rPr>
              <a:t>(use)</a:t>
            </a:r>
            <a:endParaRPr sz="3000">
              <a:latin typeface="Arial"/>
              <a:cs typeface="Arial"/>
            </a:endParaRPr>
          </a:p>
          <a:p>
            <a:pPr marL="469900" indent="-355600">
              <a:lnSpc>
                <a:spcPct val="100000"/>
              </a:lnSpc>
              <a:buChar char="-"/>
              <a:tabLst>
                <a:tab pos="469265" algn="l"/>
                <a:tab pos="469900" algn="l"/>
              </a:tabLst>
            </a:pPr>
            <a:r>
              <a:rPr sz="3000" spc="-10" dirty="0">
                <a:latin typeface="Arial"/>
                <a:cs typeface="Arial"/>
              </a:rPr>
              <a:t>Babysitting </a:t>
            </a:r>
            <a:r>
              <a:rPr sz="3000" spc="-5" dirty="0">
                <a:latin typeface="Arial"/>
                <a:cs typeface="Arial"/>
              </a:rPr>
              <a:t>the Learning</a:t>
            </a:r>
            <a:r>
              <a:rPr sz="3000" spc="-25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process</a:t>
            </a:r>
            <a:endParaRPr sz="3000">
              <a:latin typeface="Arial"/>
              <a:cs typeface="Arial"/>
            </a:endParaRPr>
          </a:p>
          <a:p>
            <a:pPr marL="469900" indent="-355600">
              <a:lnSpc>
                <a:spcPct val="100000"/>
              </a:lnSpc>
              <a:buChar char="-"/>
              <a:tabLst>
                <a:tab pos="469265" algn="l"/>
                <a:tab pos="469900" algn="l"/>
              </a:tabLst>
            </a:pPr>
            <a:r>
              <a:rPr sz="3000" spc="-5" dirty="0">
                <a:latin typeface="Arial"/>
                <a:cs typeface="Arial"/>
              </a:rPr>
              <a:t>Hyperparameter</a:t>
            </a:r>
            <a:r>
              <a:rPr sz="3000" spc="-10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Optimization</a:t>
            </a:r>
            <a:endParaRPr sz="3000">
              <a:latin typeface="Arial"/>
              <a:cs typeface="Arial"/>
            </a:endParaRPr>
          </a:p>
          <a:p>
            <a:pPr marL="469265">
              <a:lnSpc>
                <a:spcPct val="100000"/>
              </a:lnSpc>
              <a:spcBef>
                <a:spcPts val="40"/>
              </a:spcBef>
            </a:pP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(random sample </a:t>
            </a:r>
            <a:r>
              <a:rPr sz="2000" spc="-5" dirty="0">
                <a:solidFill>
                  <a:srgbClr val="0000FF"/>
                </a:solidFill>
                <a:latin typeface="Arial"/>
                <a:cs typeface="Arial"/>
              </a:rPr>
              <a:t>hyperparams, in log 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space </a:t>
            </a:r>
            <a:r>
              <a:rPr sz="2000" spc="-5" dirty="0">
                <a:solidFill>
                  <a:srgbClr val="0000FF"/>
                </a:solidFill>
                <a:latin typeface="Arial"/>
                <a:cs typeface="Arial"/>
              </a:rPr>
              <a:t>when</a:t>
            </a:r>
            <a:r>
              <a:rPr sz="2000" spc="-9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0000FF"/>
                </a:solidFill>
                <a:latin typeface="Arial"/>
                <a:cs typeface="Arial"/>
              </a:rPr>
              <a:t>appropriate)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865613" y="151284"/>
            <a:ext cx="120967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solidFill>
                  <a:srgbClr val="0000FF"/>
                </a:solidFill>
                <a:latin typeface="Arial"/>
                <a:cs typeface="Arial"/>
              </a:rPr>
              <a:t>TLDRs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5198" y="212911"/>
            <a:ext cx="6644005" cy="1126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spc="-5" dirty="0">
                <a:latin typeface="Arial"/>
                <a:cs typeface="Arial"/>
              </a:rPr>
              <a:t>Next</a:t>
            </a:r>
            <a:r>
              <a:rPr sz="3600" b="0" spc="-10" dirty="0">
                <a:latin typeface="Arial"/>
                <a:cs typeface="Arial"/>
              </a:rPr>
              <a:t> time: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3600" b="0" spc="-10" dirty="0">
                <a:latin typeface="Arial"/>
                <a:cs typeface="Arial"/>
              </a:rPr>
              <a:t>Training </a:t>
            </a:r>
            <a:r>
              <a:rPr sz="3600" b="0" spc="-5" dirty="0">
                <a:latin typeface="Arial"/>
                <a:cs typeface="Arial"/>
              </a:rPr>
              <a:t>Neural Networks, </a:t>
            </a:r>
            <a:r>
              <a:rPr sz="3600" b="0" spc="-10" dirty="0">
                <a:latin typeface="Arial"/>
                <a:cs typeface="Arial"/>
              </a:rPr>
              <a:t>Part</a:t>
            </a:r>
            <a:r>
              <a:rPr sz="3600" b="0" spc="-85" dirty="0">
                <a:latin typeface="Arial"/>
                <a:cs typeface="Arial"/>
              </a:rPr>
              <a:t> </a:t>
            </a:r>
            <a:r>
              <a:rPr sz="3600" b="0" dirty="0">
                <a:latin typeface="Arial"/>
                <a:cs typeface="Arial"/>
              </a:rPr>
              <a:t>2</a:t>
            </a:r>
            <a:endParaRPr sz="3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7924" y="4717593"/>
            <a:ext cx="8875395" cy="283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65"/>
              </a:lnSpc>
              <a:tabLst>
                <a:tab pos="5253355" algn="l"/>
                <a:tab pos="7310755" algn="l"/>
              </a:tabLst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Fei-Fei Li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&amp; Justin Johnson &amp;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Serena Yeung	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Lecture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6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-	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April 19,</a:t>
            </a:r>
            <a:r>
              <a:rPr sz="3000" spc="-142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2018</a:t>
            </a:r>
            <a:endParaRPr sz="3000" baseline="-4166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80"/>
              </a:lnSpc>
            </a:pPr>
            <a:r>
              <a:rPr sz="3000" spc="-7" baseline="1388" dirty="0"/>
              <a:t>Lecture </a:t>
            </a:r>
            <a:r>
              <a:rPr sz="3000" baseline="1388" dirty="0"/>
              <a:t>6 -</a:t>
            </a:r>
            <a:r>
              <a:rPr sz="3000" spc="-277" baseline="1388" dirty="0"/>
              <a:t> </a:t>
            </a:r>
            <a:fld id="{81D60167-4931-47E6-BA6A-407CBD079E47}" type="slidenum">
              <a:rPr sz="2000" dirty="0"/>
              <a:t>89</a:t>
            </a:fld>
            <a:endParaRPr sz="2000"/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fld id="{DBED2E99-600C-4A62-BAFD-C7DA8709CFB8}" type="datetime1">
              <a:rPr lang="en-US" spc="-5" smtClean="0"/>
              <a:t>2/27/2020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892296" y="1685854"/>
            <a:ext cx="4328160" cy="22009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2265" indent="-329565">
              <a:lnSpc>
                <a:spcPts val="2865"/>
              </a:lnSpc>
              <a:spcBef>
                <a:spcPts val="100"/>
              </a:spcBef>
              <a:buChar char="-"/>
              <a:tabLst>
                <a:tab pos="342265" algn="l"/>
                <a:tab pos="342900" algn="l"/>
              </a:tabLst>
            </a:pPr>
            <a:r>
              <a:rPr sz="2400" spc="-5" dirty="0">
                <a:latin typeface="Arial"/>
                <a:cs typeface="Arial"/>
              </a:rPr>
              <a:t>Parameter update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schemes</a:t>
            </a:r>
            <a:endParaRPr sz="2400">
              <a:latin typeface="Arial"/>
              <a:cs typeface="Arial"/>
            </a:endParaRPr>
          </a:p>
          <a:p>
            <a:pPr marL="342265" indent="-329565">
              <a:lnSpc>
                <a:spcPts val="2850"/>
              </a:lnSpc>
              <a:buChar char="-"/>
              <a:tabLst>
                <a:tab pos="342265" algn="l"/>
                <a:tab pos="342900" algn="l"/>
              </a:tabLst>
            </a:pPr>
            <a:r>
              <a:rPr sz="2400" spc="-5" dirty="0">
                <a:latin typeface="Arial"/>
                <a:cs typeface="Arial"/>
              </a:rPr>
              <a:t>Learning </a:t>
            </a:r>
            <a:r>
              <a:rPr sz="2400" dirty="0">
                <a:latin typeface="Arial"/>
                <a:cs typeface="Arial"/>
              </a:rPr>
              <a:t>rate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schedules</a:t>
            </a:r>
            <a:endParaRPr sz="2400">
              <a:latin typeface="Arial"/>
              <a:cs typeface="Arial"/>
            </a:endParaRPr>
          </a:p>
          <a:p>
            <a:pPr marL="342265" indent="-329565">
              <a:lnSpc>
                <a:spcPts val="2850"/>
              </a:lnSpc>
              <a:buChar char="-"/>
              <a:tabLst>
                <a:tab pos="342265" algn="l"/>
                <a:tab pos="342900" algn="l"/>
              </a:tabLst>
            </a:pPr>
            <a:r>
              <a:rPr sz="2400" spc="-5" dirty="0">
                <a:latin typeface="Arial"/>
                <a:cs typeface="Arial"/>
              </a:rPr>
              <a:t>Gradient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checking</a:t>
            </a:r>
            <a:endParaRPr sz="2400">
              <a:latin typeface="Arial"/>
              <a:cs typeface="Arial"/>
            </a:endParaRPr>
          </a:p>
          <a:p>
            <a:pPr marL="342265" indent="-329565">
              <a:lnSpc>
                <a:spcPts val="2850"/>
              </a:lnSpc>
              <a:buChar char="-"/>
              <a:tabLst>
                <a:tab pos="342265" algn="l"/>
                <a:tab pos="342900" algn="l"/>
              </a:tabLst>
            </a:pPr>
            <a:r>
              <a:rPr sz="2400" spc="-5" dirty="0">
                <a:latin typeface="Arial"/>
                <a:cs typeface="Arial"/>
              </a:rPr>
              <a:t>Regularization </a:t>
            </a:r>
            <a:r>
              <a:rPr sz="2400" dirty="0">
                <a:latin typeface="Arial"/>
                <a:cs typeface="Arial"/>
              </a:rPr>
              <a:t>(Dropout</a:t>
            </a:r>
            <a:r>
              <a:rPr sz="2400" spc="-1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etc.)</a:t>
            </a:r>
            <a:endParaRPr sz="2400">
              <a:latin typeface="Arial"/>
              <a:cs typeface="Arial"/>
            </a:endParaRPr>
          </a:p>
          <a:p>
            <a:pPr marL="342265" indent="-329565">
              <a:lnSpc>
                <a:spcPts val="2850"/>
              </a:lnSpc>
              <a:buChar char="-"/>
              <a:tabLst>
                <a:tab pos="342265" algn="l"/>
                <a:tab pos="342900" algn="l"/>
              </a:tabLst>
            </a:pPr>
            <a:r>
              <a:rPr sz="2400" spc="-5" dirty="0">
                <a:latin typeface="Arial"/>
                <a:cs typeface="Arial"/>
              </a:rPr>
              <a:t>Evaluation </a:t>
            </a:r>
            <a:r>
              <a:rPr sz="2400" dirty="0">
                <a:latin typeface="Arial"/>
                <a:cs typeface="Arial"/>
              </a:rPr>
              <a:t>(Ensembles</a:t>
            </a:r>
            <a:r>
              <a:rPr sz="2400" spc="-10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etc.)</a:t>
            </a:r>
            <a:endParaRPr sz="2400">
              <a:latin typeface="Arial"/>
              <a:cs typeface="Arial"/>
            </a:endParaRPr>
          </a:p>
          <a:p>
            <a:pPr marL="342265" indent="-329565">
              <a:lnSpc>
                <a:spcPts val="2865"/>
              </a:lnSpc>
              <a:buChar char="-"/>
              <a:tabLst>
                <a:tab pos="342265" algn="l"/>
                <a:tab pos="342900" algn="l"/>
              </a:tabLst>
            </a:pPr>
            <a:r>
              <a:rPr sz="2400" spc="-5" dirty="0">
                <a:latin typeface="Arial"/>
                <a:cs typeface="Arial"/>
              </a:rPr>
              <a:t>Transfer learning </a:t>
            </a:r>
            <a:r>
              <a:rPr sz="2400" dirty="0">
                <a:latin typeface="Arial"/>
                <a:cs typeface="Arial"/>
              </a:rPr>
              <a:t>/</a:t>
            </a:r>
            <a:r>
              <a:rPr sz="2400" spc="-1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fine-tuning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3698" y="1740051"/>
            <a:ext cx="707199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0" spc="-5" dirty="0">
                <a:latin typeface="Arial"/>
                <a:cs typeface="Arial"/>
              </a:rPr>
              <a:t>Next: </a:t>
            </a:r>
            <a:r>
              <a:rPr sz="4000" b="0" spc="-10" dirty="0">
                <a:latin typeface="Arial"/>
                <a:cs typeface="Arial"/>
              </a:rPr>
              <a:t>Training </a:t>
            </a:r>
            <a:r>
              <a:rPr sz="4000" b="0" spc="-5" dirty="0">
                <a:latin typeface="Arial"/>
                <a:cs typeface="Arial"/>
              </a:rPr>
              <a:t>Neural</a:t>
            </a:r>
            <a:r>
              <a:rPr sz="4000" b="0" spc="-85" dirty="0">
                <a:latin typeface="Arial"/>
                <a:cs typeface="Arial"/>
              </a:rPr>
              <a:t> </a:t>
            </a:r>
            <a:r>
              <a:rPr sz="4000" b="0" spc="-5" dirty="0">
                <a:latin typeface="Arial"/>
                <a:cs typeface="Arial"/>
              </a:rPr>
              <a:t>Networks</a:t>
            </a:r>
            <a:endParaRPr sz="4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7924" y="4717593"/>
            <a:ext cx="8875395" cy="283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65"/>
              </a:lnSpc>
              <a:tabLst>
                <a:tab pos="5253355" algn="l"/>
                <a:tab pos="7310755" algn="l"/>
              </a:tabLst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Fei-Fei Li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&amp; Justin Johnson &amp;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Serena Yeung	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Lecture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6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-	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April 19,</a:t>
            </a:r>
            <a:r>
              <a:rPr sz="3000" spc="-142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2018</a:t>
            </a:r>
            <a:endParaRPr sz="3000" baseline="-4166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80"/>
              </a:lnSpc>
            </a:pPr>
            <a:r>
              <a:rPr sz="3000" spc="-7" baseline="1388" dirty="0"/>
              <a:t>Lecture </a:t>
            </a:r>
            <a:r>
              <a:rPr sz="3000" baseline="1388" dirty="0"/>
              <a:t>6 -</a:t>
            </a:r>
            <a:r>
              <a:rPr sz="3000" spc="-277" baseline="1388" dirty="0"/>
              <a:t> </a:t>
            </a:r>
            <a:fld id="{81D60167-4931-47E6-BA6A-407CBD079E47}" type="slidenum">
              <a:rPr sz="2000" dirty="0"/>
              <a:t>9</a:t>
            </a:fld>
            <a:endParaRPr sz="2000"/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fld id="{35633E74-21BE-4A2C-A2B7-653588378F02}" type="datetime1">
              <a:rPr lang="en-US" spc="-5" smtClean="0"/>
              <a:t>2/27/2020</a:t>
            </a:fld>
            <a:endParaRPr spc="-5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97A7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</TotalTime>
  <Words>3685</Words>
  <Application>Microsoft Office PowerPoint</Application>
  <PresentationFormat>On-screen Show (16:9)</PresentationFormat>
  <Paragraphs>758</Paragraphs>
  <Slides>89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89</vt:i4>
      </vt:variant>
    </vt:vector>
  </HeadingPairs>
  <TitlesOfParts>
    <vt:vector size="93" baseType="lpstr">
      <vt:lpstr>Arial</vt:lpstr>
      <vt:lpstr>Calibri</vt:lpstr>
      <vt:lpstr>Times New Roman</vt:lpstr>
      <vt:lpstr>Office Theme</vt:lpstr>
      <vt:lpstr>CPSC 4430/5440: Machine Learning  Lesson D04(a): Training Neural Networks, Part I</vt:lpstr>
      <vt:lpstr>Computational graphs</vt:lpstr>
      <vt:lpstr>Where we are now...</vt:lpstr>
      <vt:lpstr>PowerPoint Presentation</vt:lpstr>
      <vt:lpstr>Where we are now... Convolutional Layer</vt:lpstr>
      <vt:lpstr>Where we are now... Convolutional Layer</vt:lpstr>
      <vt:lpstr>Where we are now... Learning network parameters through optimization</vt:lpstr>
      <vt:lpstr>Mini-batch SGD</vt:lpstr>
      <vt:lpstr>Next: Training Neural Networks</vt:lpstr>
      <vt:lpstr>Overview</vt:lpstr>
      <vt:lpstr>Part 1</vt:lpstr>
      <vt:lpstr>Activation Functions</vt:lpstr>
      <vt:lpstr>Activation Functions</vt:lpstr>
      <vt:lpstr>Activation Functions</vt:lpstr>
      <vt:lpstr>Activation Functions</vt:lpstr>
      <vt:lpstr>Activation Functions</vt:lpstr>
      <vt:lpstr>sigmoid  gate</vt:lpstr>
      <vt:lpstr>Activation Functions</vt:lpstr>
      <vt:lpstr>Consider what happens when the input to a neuron (x)  is always positive:</vt:lpstr>
      <vt:lpstr>Consider what happens when the input to a neuron is</vt:lpstr>
      <vt:lpstr>Activation Functions</vt:lpstr>
      <vt:lpstr>Activation Functions</vt:lpstr>
      <vt:lpstr>- Computes f(x) = max(0,x)</vt:lpstr>
      <vt:lpstr>- Computes f(x) = max(0,x)</vt:lpstr>
      <vt:lpstr>- Computes f(x) = max(0,x)</vt:lpstr>
      <vt:lpstr>PowerPoint Presentation</vt:lpstr>
      <vt:lpstr>active ReLU</vt:lpstr>
      <vt:lpstr>active ReLU</vt:lpstr>
      <vt:lpstr>Activation Functions</vt:lpstr>
      <vt:lpstr>Activation Functions</vt:lpstr>
      <vt:lpstr>Activation Functions</vt:lpstr>
      <vt:lpstr>Maxout “Neuron”</vt:lpstr>
      <vt:lpstr>TLDR: In practice:</vt:lpstr>
      <vt:lpstr>Data Preprocessing</vt:lpstr>
      <vt:lpstr>Step 1: Preprocess the data</vt:lpstr>
      <vt:lpstr>Remember: Consider what happens when the input to a</vt:lpstr>
      <vt:lpstr>Step 1: Preprocess the data</vt:lpstr>
      <vt:lpstr>Step 1: Preprocess the data</vt:lpstr>
      <vt:lpstr>TLDR: In practice for Images: center only</vt:lpstr>
      <vt:lpstr>Weight Initialization</vt:lpstr>
      <vt:lpstr>- Q: what happens when W=constant init is used?</vt:lpstr>
      <vt:lpstr>- First idea: Small random numbers (gaussian with zero mean and 1e-2 standard deviation)</vt:lpstr>
      <vt:lpstr>PowerPoint Presentation</vt:lpstr>
      <vt:lpstr>Lets look at  some  activation  statistics</vt:lpstr>
      <vt:lpstr>PowerPoint Presentation</vt:lpstr>
      <vt:lpstr>All activations  become zero!</vt:lpstr>
      <vt:lpstr>Almost all neurons  completely  saturated, either -1 and 1. Gradients  will be all zero.</vt:lpstr>
      <vt:lpstr>“Xavier initialization”  [Glorot et al., 2010]</vt:lpstr>
      <vt:lpstr>but when using the ReLU  nonlinearity it breaks.</vt:lpstr>
      <vt:lpstr>He et al., 2015  (note additional 2/)</vt:lpstr>
      <vt:lpstr>He et al., 2015  (note additional 2/)</vt:lpstr>
      <vt:lpstr>Proper initialization is an active area of research…</vt:lpstr>
      <vt:lpstr>Batch Normalization</vt:lpstr>
      <vt:lpstr>Batch Normalization</vt:lpstr>
      <vt:lpstr>Batch Normalization</vt:lpstr>
      <vt:lpstr>Batch Normalization</vt:lpstr>
      <vt:lpstr>Batch Normalization</vt:lpstr>
      <vt:lpstr>Batch Normalization</vt:lpstr>
      <vt:lpstr>Batch Normalization</vt:lpstr>
      <vt:lpstr>Batch Normalization</vt:lpstr>
      <vt:lpstr>Babysitting the Learning Process</vt:lpstr>
      <vt:lpstr>Step 1: Preprocess the data</vt:lpstr>
      <vt:lpstr>Step 2: Choose the architecture: say we start with one hidden layer of 50 neurons:</vt:lpstr>
      <vt:lpstr>Double check that the loss is reasonable:</vt:lpstr>
      <vt:lpstr>Double check that the loss is reasonable:</vt:lpstr>
      <vt:lpstr>PowerPoint Presentation</vt:lpstr>
      <vt:lpstr>PowerPoint Presentation</vt:lpstr>
      <vt:lpstr>PowerPoint Presentation</vt:lpstr>
      <vt:lpstr>Lets try to train now…</vt:lpstr>
      <vt:lpstr>Lets try to train now…</vt:lpstr>
      <vt:lpstr>Lets try to train now…</vt:lpstr>
      <vt:lpstr>Lets try to train now…</vt:lpstr>
      <vt:lpstr>PowerPoint Presentation</vt:lpstr>
      <vt:lpstr>Lets try to train now…</vt:lpstr>
      <vt:lpstr>Hyperparameter Optimization</vt:lpstr>
      <vt:lpstr>Cross-validation strategy</vt:lpstr>
      <vt:lpstr>For example: run coarse search for 5 epochs note it’s best to optimize</vt:lpstr>
      <vt:lpstr>Now run finer search...</vt:lpstr>
      <vt:lpstr>Now run finer search...</vt:lpstr>
      <vt:lpstr>Random Search for</vt:lpstr>
      <vt:lpstr>Hyperparameters to play with: - network architecture</vt:lpstr>
      <vt:lpstr>Cross-validation  “command center”</vt:lpstr>
      <vt:lpstr>Monitor and visualize the loss curve</vt:lpstr>
      <vt:lpstr>PowerPoint Presentation</vt:lpstr>
      <vt:lpstr>PowerPoint Presentation</vt:lpstr>
      <vt:lpstr>Monitor and visualize the accuracy:</vt:lpstr>
      <vt:lpstr>Track the ratio of weight updates / weight magnitudes:</vt:lpstr>
      <vt:lpstr>Summary</vt:lpstr>
      <vt:lpstr>Next time: Training Neural Networks, Part 2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6:  Training Neural Networks, Part I</dc:title>
  <cp:lastModifiedBy>Liang, Yu</cp:lastModifiedBy>
  <cp:revision>4</cp:revision>
  <dcterms:created xsi:type="dcterms:W3CDTF">2018-12-22T19:41:22Z</dcterms:created>
  <dcterms:modified xsi:type="dcterms:W3CDTF">2020-02-27T23:45:57Z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  <property fmtid="{D5CDD505-2E9C-101B-9397-08002B2CF9AE}" pid="3" name="LastSaved">
    <vt:filetime>2018-12-22T00:00:00Z</vt:filetime>
  </property>
</Properties>
</file>