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69" r:id="rId4"/>
    <p:sldId id="406" r:id="rId5"/>
    <p:sldId id="273" r:id="rId6"/>
    <p:sldId id="274" r:id="rId7"/>
    <p:sldId id="277" r:id="rId8"/>
    <p:sldId id="278" r:id="rId9"/>
    <p:sldId id="279" r:id="rId10"/>
    <p:sldId id="280" r:id="rId11"/>
    <p:sldId id="276" r:id="rId12"/>
    <p:sldId id="275" r:id="rId13"/>
    <p:sldId id="347" r:id="rId14"/>
    <p:sldId id="360" r:id="rId15"/>
    <p:sldId id="355" r:id="rId16"/>
    <p:sldId id="284" r:id="rId17"/>
    <p:sldId id="258" r:id="rId18"/>
    <p:sldId id="293" r:id="rId19"/>
    <p:sldId id="281" r:id="rId20"/>
    <p:sldId id="282" r:id="rId21"/>
    <p:sldId id="283" r:id="rId22"/>
    <p:sldId id="285" r:id="rId23"/>
    <p:sldId id="286" r:id="rId24"/>
    <p:sldId id="287" r:id="rId25"/>
    <p:sldId id="270" r:id="rId26"/>
    <p:sldId id="288" r:id="rId27"/>
    <p:sldId id="289" r:id="rId28"/>
    <p:sldId id="290" r:id="rId29"/>
    <p:sldId id="292" r:id="rId30"/>
    <p:sldId id="405" r:id="rId31"/>
    <p:sldId id="264" r:id="rId32"/>
    <p:sldId id="300" r:id="rId33"/>
    <p:sldId id="403" r:id="rId34"/>
    <p:sldId id="301" r:id="rId35"/>
    <p:sldId id="302" r:id="rId36"/>
    <p:sldId id="303" r:id="rId37"/>
    <p:sldId id="296" r:id="rId38"/>
    <p:sldId id="305" r:id="rId39"/>
    <p:sldId id="306" r:id="rId40"/>
    <p:sldId id="297" r:id="rId41"/>
    <p:sldId id="307" r:id="rId42"/>
    <p:sldId id="311" r:id="rId43"/>
    <p:sldId id="298" r:id="rId44"/>
    <p:sldId id="318" r:id="rId45"/>
    <p:sldId id="313" r:id="rId46"/>
    <p:sldId id="316" r:id="rId47"/>
    <p:sldId id="315" r:id="rId48"/>
    <p:sldId id="317" r:id="rId49"/>
    <p:sldId id="314" r:id="rId50"/>
    <p:sldId id="373" r:id="rId51"/>
    <p:sldId id="266" r:id="rId52"/>
    <p:sldId id="310" r:id="rId53"/>
    <p:sldId id="404" r:id="rId54"/>
    <p:sldId id="320" r:id="rId55"/>
    <p:sldId id="319" r:id="rId56"/>
    <p:sldId id="339" r:id="rId57"/>
    <p:sldId id="341" r:id="rId58"/>
    <p:sldId id="308" r:id="rId59"/>
    <p:sldId id="334" r:id="rId60"/>
    <p:sldId id="335" r:id="rId61"/>
    <p:sldId id="309" r:id="rId62"/>
    <p:sldId id="336" r:id="rId63"/>
    <p:sldId id="337" r:id="rId64"/>
    <p:sldId id="343" r:id="rId65"/>
    <p:sldId id="361" r:id="rId66"/>
    <p:sldId id="374" r:id="rId67"/>
    <p:sldId id="384" r:id="rId68"/>
    <p:sldId id="385" r:id="rId69"/>
    <p:sldId id="375" r:id="rId70"/>
    <p:sldId id="386" r:id="rId71"/>
    <p:sldId id="387" r:id="rId72"/>
    <p:sldId id="376" r:id="rId73"/>
    <p:sldId id="379" r:id="rId74"/>
    <p:sldId id="380" r:id="rId75"/>
    <p:sldId id="381" r:id="rId76"/>
    <p:sldId id="377" r:id="rId77"/>
    <p:sldId id="388" r:id="rId78"/>
    <p:sldId id="382" r:id="rId79"/>
    <p:sldId id="378" r:id="rId80"/>
    <p:sldId id="389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44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83AF4-8641-D948-AE8A-6322920DD34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41B09-B464-E344-B6EA-8896F64E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7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1F14-AEEA-C140-887E-4E7076BD6CB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83D0-0D4E-B94A-B33B-2A98D4C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83D0-0D4E-B94A-B33B-2A98D4CDF4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7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4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13F662A-EF4C-CC4A-84B3-A33EC92E7035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7C47F77-A40A-9A4F-9382-207B8C43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CPSC 5440: Introduction Machine Learning</a:t>
            </a:r>
            <a:br>
              <a:rPr lang="en-US" dirty="0"/>
            </a:br>
            <a:r>
              <a:rPr lang="en-US" dirty="0"/>
              <a:t>Lesson E02: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Derived from Karan </a:t>
            </a:r>
            <a:r>
              <a:rPr lang="en-US" dirty="0" err="1"/>
              <a:t>Kathpalia</a:t>
            </a:r>
            <a:r>
              <a:rPr lang="en-US" dirty="0"/>
              <a:t> (CMU)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FC8C4-9CAB-4486-A171-8BFBB5FE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50" y="4676462"/>
            <a:ext cx="4566300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0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values to make and evaluate decisions</a:t>
            </a:r>
          </a:p>
          <a:p>
            <a:r>
              <a:rPr lang="en-US" dirty="0"/>
              <a:t>Action choices are made based on value </a:t>
            </a:r>
            <a:r>
              <a:rPr lang="en-US" dirty="0" err="1"/>
              <a:t>judgements</a:t>
            </a:r>
            <a:endParaRPr lang="en-US" dirty="0"/>
          </a:p>
          <a:p>
            <a:r>
              <a:rPr lang="en-US" dirty="0"/>
              <a:t>Prefer actions that bring about states of highest value instead of highest reward</a:t>
            </a:r>
          </a:p>
          <a:p>
            <a:r>
              <a:rPr lang="en-US" dirty="0"/>
              <a:t>Rewards are given directly by the environment</a:t>
            </a:r>
          </a:p>
          <a:p>
            <a:r>
              <a:rPr lang="en-US" dirty="0"/>
              <a:t>Values must continually be re-estimated from the sequence of observations that an agent makes over its lifetime</a:t>
            </a:r>
          </a:p>
        </p:txBody>
      </p:sp>
    </p:spTree>
    <p:extLst>
      <p:ext uri="{BB962C8B-B14F-4D97-AF65-F5344CB8AC3E}">
        <p14:creationId xmlns:p14="http://schemas.microsoft.com/office/powerpoint/2010/main" val="322734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Model-free versus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model of the environment allows inferences to be made about how the environment will behave</a:t>
            </a:r>
          </a:p>
          <a:p>
            <a:r>
              <a:rPr lang="en-US" dirty="0"/>
              <a:t>Example: Given a state and an action to be taken while in that state, the model could predict the next state and the next reward</a:t>
            </a:r>
          </a:p>
          <a:p>
            <a:r>
              <a:rPr lang="en-US" dirty="0"/>
              <a:t>Models are used for planning, which means deciding on a course of action by considering possible future situations before they are experienced</a:t>
            </a:r>
          </a:p>
          <a:p>
            <a:r>
              <a:rPr lang="en-US" dirty="0"/>
              <a:t>Model-based methods use models and planning. Think of this as </a:t>
            </a:r>
            <a:r>
              <a:rPr lang="en-US" dirty="0" err="1"/>
              <a:t>modelling</a:t>
            </a:r>
            <a:r>
              <a:rPr lang="en-US" dirty="0"/>
              <a:t> the dynamics p(s’ | s, a)</a:t>
            </a:r>
          </a:p>
          <a:p>
            <a:r>
              <a:rPr lang="en-US" dirty="0"/>
              <a:t>Model-free methods learn exclusively from trial-and-error (i.e. no </a:t>
            </a:r>
            <a:r>
              <a:rPr lang="en-US" dirty="0" err="1"/>
              <a:t>modelling</a:t>
            </a:r>
            <a:r>
              <a:rPr lang="en-US" dirty="0"/>
              <a:t> of the environment)</a:t>
            </a:r>
          </a:p>
          <a:p>
            <a:r>
              <a:rPr lang="en-US" dirty="0"/>
              <a:t>This presentation focuses on model-free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95133-7E59-4EE0-9B65-469191C5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1" y="6045526"/>
            <a:ext cx="2372497" cy="7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0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versus Off-policy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on-policy agent learns only about the policy that it is executing</a:t>
            </a:r>
          </a:p>
          <a:p>
            <a:r>
              <a:rPr lang="en-US" dirty="0"/>
              <a:t>An off-policy agent learns about a policy or policies different from the one that it is executing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2EA42-15F2-4A67-86B0-C90A4EB0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34" y="4422817"/>
            <a:ext cx="5086931" cy="19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Assignment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Given a sequence of states and actions, and the final sum of time-discounted future rewards, how do we infer which actions were effective at producing lots of reward and which actions were not effective?</a:t>
            </a:r>
          </a:p>
          <a:p>
            <a:r>
              <a:rPr lang="en-US" dirty="0"/>
              <a:t>How do we assign credit for the observed rewards given a sequence of actions over time?</a:t>
            </a:r>
          </a:p>
          <a:p>
            <a:r>
              <a:rPr lang="en-US" dirty="0"/>
              <a:t>Every reinforcement learning algorithm must address this problem</a:t>
            </a:r>
          </a:p>
        </p:txBody>
      </p:sp>
    </p:spTree>
    <p:extLst>
      <p:ext uri="{BB962C8B-B14F-4D97-AF65-F5344CB8AC3E}">
        <p14:creationId xmlns:p14="http://schemas.microsoft.com/office/powerpoint/2010/main" val="29177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need rewards to guide the agent to achieve its goal</a:t>
            </a:r>
          </a:p>
          <a:p>
            <a:r>
              <a:rPr lang="en-US" dirty="0"/>
              <a:t>Option 1: Hand-designed reward functions</a:t>
            </a:r>
          </a:p>
          <a:p>
            <a:r>
              <a:rPr lang="en-US" dirty="0"/>
              <a:t>This is a black art</a:t>
            </a:r>
          </a:p>
          <a:p>
            <a:r>
              <a:rPr lang="en-US" dirty="0"/>
              <a:t>Option 2: Learn rewards from demonstrations</a:t>
            </a:r>
          </a:p>
          <a:p>
            <a:r>
              <a:rPr lang="en-US" dirty="0"/>
              <a:t>Instead of having a human expert tune a system to achieve the desired </a:t>
            </a:r>
            <a:r>
              <a:rPr lang="en-US" dirty="0" err="1"/>
              <a:t>behaviour</a:t>
            </a:r>
            <a:r>
              <a:rPr lang="en-US" dirty="0"/>
              <a:t>, the expert can demonstrate desired </a:t>
            </a:r>
            <a:r>
              <a:rPr lang="en-US" dirty="0" err="1"/>
              <a:t>behaviour</a:t>
            </a:r>
            <a:r>
              <a:rPr lang="en-US" dirty="0"/>
              <a:t> and the robot can tune itself to match the 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is Deep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Deep reinforcement learning is standard reinforcement learning where a deep neural network is used to approximate either a policy or a value function</a:t>
            </a:r>
          </a:p>
          <a:p>
            <a:r>
              <a:rPr lang="en-US" dirty="0"/>
              <a:t>Deep neural networks require lots of real/simulated interaction with the environment to learn</a:t>
            </a:r>
          </a:p>
          <a:p>
            <a:r>
              <a:rPr lang="en-US" dirty="0"/>
              <a:t>Lots of trials/interactions is possible in simulated environments</a:t>
            </a:r>
          </a:p>
          <a:p>
            <a:r>
              <a:rPr lang="en-US" dirty="0"/>
              <a:t>We can easily </a:t>
            </a:r>
            <a:r>
              <a:rPr lang="en-US" dirty="0" err="1"/>
              <a:t>parallelise</a:t>
            </a:r>
            <a:r>
              <a:rPr lang="en-US" dirty="0"/>
              <a:t> the trials/interaction in simulated environments</a:t>
            </a:r>
          </a:p>
          <a:p>
            <a:r>
              <a:rPr lang="en-US" dirty="0"/>
              <a:t>We cannot do this with robotics (no simulations) because action execution takes time, accidents/failures are expensive and there are safety 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Markov Decision Processes</a:t>
            </a: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3 – Reinforcement Learning: An 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8FE7E-A5EF-4581-90FA-74EDA52C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15" y="263996"/>
            <a:ext cx="2818170" cy="22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(MDP)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of states S</a:t>
            </a:r>
          </a:p>
          <a:p>
            <a:r>
              <a:rPr lang="en-US" dirty="0"/>
              <a:t>Set of actions A</a:t>
            </a:r>
          </a:p>
          <a:p>
            <a:r>
              <a:rPr lang="en-US" dirty="0"/>
              <a:t>State transition probabilities p(s’ | s, a). This is the probability distribution over the state space given we take action a in state s</a:t>
            </a:r>
          </a:p>
          <a:p>
            <a:r>
              <a:rPr lang="en-US" dirty="0"/>
              <a:t>Discount factor </a:t>
            </a:r>
            <a:r>
              <a:rPr lang="en-US" dirty="0" err="1"/>
              <a:t>γ</a:t>
            </a:r>
            <a:r>
              <a:rPr lang="en-US" dirty="0"/>
              <a:t> in [0, 1]</a:t>
            </a:r>
          </a:p>
          <a:p>
            <a:r>
              <a:rPr lang="en-US" dirty="0"/>
              <a:t>Reward function R: S x A -&gt; set of real numbers</a:t>
            </a:r>
          </a:p>
          <a:p>
            <a:r>
              <a:rPr lang="en-US" dirty="0"/>
              <a:t>For simplicity, assume discrete rewards</a:t>
            </a:r>
          </a:p>
          <a:p>
            <a:r>
              <a:rPr lang="en-US" dirty="0"/>
              <a:t>Finite MDP if both S and A are finite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9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undiscounted formulation </a:t>
            </a:r>
            <a:r>
              <a:rPr lang="en-US" dirty="0" err="1"/>
              <a:t>γ</a:t>
            </a:r>
            <a:r>
              <a:rPr lang="en-US" dirty="0"/>
              <a:t> = 0 across episodes is appropriate for episodic tasks in which agent-environment interaction breaks into episodes (multiple trials to perform a task).</a:t>
            </a:r>
          </a:p>
          <a:p>
            <a:r>
              <a:rPr lang="en-US" dirty="0"/>
              <a:t>Example: Playing Breakout (each run of the game is an episode)</a:t>
            </a:r>
          </a:p>
          <a:p>
            <a:r>
              <a:rPr lang="en-US" dirty="0"/>
              <a:t>The discounted formulation 0 &lt; </a:t>
            </a:r>
            <a:r>
              <a:rPr lang="en-US" dirty="0" err="1"/>
              <a:t>γ</a:t>
            </a:r>
            <a:r>
              <a:rPr lang="en-US" dirty="0"/>
              <a:t> &lt;= 1 is appropriate for continuing tasks, in which the interaction continues without limit</a:t>
            </a:r>
          </a:p>
          <a:p>
            <a:r>
              <a:rPr lang="en-US" dirty="0"/>
              <a:t>Example: Vacuum cleaner robot</a:t>
            </a:r>
          </a:p>
          <a:p>
            <a:r>
              <a:rPr lang="en-US" dirty="0"/>
              <a:t>This presentation focuses on episodic tasks</a:t>
            </a:r>
          </a:p>
        </p:txBody>
      </p:sp>
    </p:spTree>
    <p:extLst>
      <p:ext uri="{BB962C8B-B14F-4D97-AF65-F5344CB8AC3E}">
        <p14:creationId xmlns:p14="http://schemas.microsoft.com/office/powerpoint/2010/main" val="101355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Agent-Environment Interaction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agent and environment interact at each of a sequence of discrete time steps t = {0, 1, 2, 3, </a:t>
            </a:r>
            <a:r>
              <a:rPr lang="is-IS" dirty="0"/>
              <a:t>…, T} where T can be infinite</a:t>
            </a:r>
          </a:p>
          <a:p>
            <a:r>
              <a:rPr lang="is-IS" dirty="0"/>
              <a:t>At each time step t, the agent receives some representation of the environment state S</a:t>
            </a:r>
            <a:r>
              <a:rPr lang="is-IS" baseline="-25000" dirty="0"/>
              <a:t>t</a:t>
            </a:r>
            <a:r>
              <a:rPr lang="is-IS" dirty="0"/>
              <a:t> in S and uses this to select an action A</a:t>
            </a:r>
            <a:r>
              <a:rPr lang="is-IS" baseline="-25000" dirty="0"/>
              <a:t>t</a:t>
            </a:r>
            <a:r>
              <a:rPr lang="is-IS" dirty="0"/>
              <a:t> in the set A(S</a:t>
            </a:r>
            <a:r>
              <a:rPr lang="is-IS" baseline="-25000" dirty="0"/>
              <a:t>t</a:t>
            </a:r>
            <a:r>
              <a:rPr lang="is-IS" dirty="0"/>
              <a:t>) of available actions given that state</a:t>
            </a:r>
          </a:p>
          <a:p>
            <a:r>
              <a:rPr lang="is-IS" dirty="0"/>
              <a:t>One step later, the agent receives a numerical reward R</a:t>
            </a:r>
            <a:r>
              <a:rPr lang="is-IS" baseline="-25000" dirty="0"/>
              <a:t>t+1</a:t>
            </a:r>
            <a:r>
              <a:rPr lang="is-IS" dirty="0"/>
              <a:t> and finds itself in a new state S</a:t>
            </a:r>
            <a:r>
              <a:rPr lang="is-IS" baseline="-25000" dirty="0"/>
              <a:t>t+1</a:t>
            </a:r>
          </a:p>
        </p:txBody>
      </p:sp>
    </p:spTree>
    <p:extLst>
      <p:ext uri="{BB962C8B-B14F-4D97-AF65-F5344CB8AC3E}">
        <p14:creationId xmlns:p14="http://schemas.microsoft.com/office/powerpoint/2010/main" val="133205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Reinforcement Learning</a:t>
            </a:r>
          </a:p>
          <a:p>
            <a:r>
              <a:rPr lang="en-US" dirty="0"/>
              <a:t>Finite Markov Decision Processes</a:t>
            </a:r>
          </a:p>
          <a:p>
            <a:r>
              <a:rPr lang="en-US" dirty="0"/>
              <a:t>Temporal-Difference Learning (SARSA, Q-learning, Deep Q-Networks) </a:t>
            </a:r>
          </a:p>
          <a:p>
            <a:r>
              <a:rPr lang="en-US" dirty="0"/>
              <a:t>Policy Gradient Methods (Finite Difference Policy Gradient, REINFORCE, Actor-Critic)</a:t>
            </a:r>
          </a:p>
          <a:p>
            <a:r>
              <a:rPr lang="en-US" dirty="0"/>
              <a:t>Asynchronous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44351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Agent-Environment Interaction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each time step, the agent implements a stochastic policy or mapping from states to probabilities of selecting each possible action</a:t>
            </a:r>
          </a:p>
          <a:p>
            <a:r>
              <a:rPr lang="en-US" dirty="0"/>
              <a:t>The policy is denoted π</a:t>
            </a:r>
            <a:r>
              <a:rPr lang="en-US" baseline="-25000" dirty="0"/>
              <a:t>t </a:t>
            </a:r>
            <a:r>
              <a:rPr lang="en-US" dirty="0"/>
              <a:t>where π</a:t>
            </a:r>
            <a:r>
              <a:rPr lang="en-US" baseline="-25000" dirty="0"/>
              <a:t>t</a:t>
            </a:r>
            <a:r>
              <a:rPr lang="en-US" dirty="0"/>
              <a:t>(a | s) is the probability of taking action a when in state s</a:t>
            </a:r>
          </a:p>
          <a:p>
            <a:r>
              <a:rPr lang="en-US" dirty="0"/>
              <a:t>A policy is a stochastic rule by which the agent selects actions as a function of states</a:t>
            </a:r>
          </a:p>
          <a:p>
            <a:r>
              <a:rPr lang="en-US" dirty="0"/>
              <a:t>Reinforcement learning methods specify how the agent changes its policy using its experience</a:t>
            </a:r>
          </a:p>
        </p:txBody>
      </p:sp>
    </p:spTree>
    <p:extLst>
      <p:ext uri="{BB962C8B-B14F-4D97-AF65-F5344CB8AC3E}">
        <p14:creationId xmlns:p14="http://schemas.microsoft.com/office/powerpoint/2010/main" val="373987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time t, the agent tries to select an action to </a:t>
            </a:r>
            <a:r>
              <a:rPr lang="en-US" dirty="0" err="1"/>
              <a:t>maximise</a:t>
            </a:r>
            <a:r>
              <a:rPr lang="en-US" dirty="0"/>
              <a:t> the sum </a:t>
            </a:r>
            <a:r>
              <a:rPr lang="en-US" dirty="0" err="1"/>
              <a:t>G</a:t>
            </a:r>
            <a:r>
              <a:rPr lang="en-US" baseline="-25000" dirty="0" err="1"/>
              <a:t>t</a:t>
            </a:r>
            <a:r>
              <a:rPr lang="en-US" dirty="0"/>
              <a:t> of discounted rewards received in the future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48385"/>
            <a:ext cx="8248315" cy="11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current state s and action a in that state, the probability of the next state s’ and the next reward r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13671"/>
            <a:ext cx="7780421" cy="3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5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reward function is discrete and maps from S x A to W</a:t>
            </a:r>
          </a:p>
          <a:p>
            <a:r>
              <a:rPr lang="en-US" dirty="0"/>
              <a:t>The state transition probability or probability of transitioning to state s’ given current state s and action a in that state is given by: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79" y="4587156"/>
            <a:ext cx="5670885" cy="10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2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reward for a given state-action pair is given by: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0" y="3009900"/>
            <a:ext cx="8686800" cy="7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0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State-Value Function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Value functions are defined with respect to particular policies because future rewards depend on the agent’s actions</a:t>
            </a:r>
          </a:p>
          <a:p>
            <a:r>
              <a:rPr lang="en-US" dirty="0"/>
              <a:t>Value functions give the expected return of a particular policy</a:t>
            </a:r>
          </a:p>
          <a:p>
            <a:r>
              <a:rPr lang="en-US" dirty="0"/>
              <a:t>The value v</a:t>
            </a:r>
            <a:r>
              <a:rPr lang="en-US" baseline="-25000" dirty="0"/>
              <a:t>π</a:t>
            </a:r>
            <a:r>
              <a:rPr lang="en-US" dirty="0"/>
              <a:t>(s) of a state s under a policy π is the expected return when starting in state s and following the policy π from that state onwards</a:t>
            </a:r>
          </a:p>
        </p:txBody>
      </p:sp>
    </p:spTree>
    <p:extLst>
      <p:ext uri="{BB962C8B-B14F-4D97-AF65-F5344CB8AC3E}">
        <p14:creationId xmlns:p14="http://schemas.microsoft.com/office/powerpoint/2010/main" val="3519186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State-Value Function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state-value function v</a:t>
            </a:r>
            <a:r>
              <a:rPr lang="en-US" baseline="-25000" dirty="0"/>
              <a:t>π</a:t>
            </a:r>
            <a:r>
              <a:rPr lang="en-US" dirty="0"/>
              <a:t>(s) for the policy π is given below. Note that the value of the terminal state (if any) is always zero.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" y="3625719"/>
            <a:ext cx="4732422" cy="502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0" y="4503785"/>
            <a:ext cx="7379369" cy="13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Action-Value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q</a:t>
            </a:r>
            <a:r>
              <a:rPr lang="en-US" baseline="-25000" dirty="0"/>
              <a:t>π</a:t>
            </a:r>
            <a:r>
              <a:rPr lang="en-US" dirty="0"/>
              <a:t>(s, a) of taking action a in state s under a policy π  is defined as the expected return starting from s, taking the action a and thereafter following policy π </a:t>
            </a:r>
          </a:p>
          <a:p>
            <a:r>
              <a:rPr lang="en-US" dirty="0"/>
              <a:t>q</a:t>
            </a:r>
            <a:r>
              <a:rPr lang="en-US" baseline="-25000" dirty="0"/>
              <a:t>π </a:t>
            </a:r>
            <a:r>
              <a:rPr lang="en-US" dirty="0"/>
              <a:t>is the action-value function for policy π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6" y="4533815"/>
            <a:ext cx="6507747" cy="472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256760"/>
            <a:ext cx="8328526" cy="12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20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equation expresses the relationship between the value of a state s and the values of its successor states</a:t>
            </a:r>
          </a:p>
          <a:p>
            <a:r>
              <a:rPr lang="en-US" dirty="0"/>
              <a:t>The value of the next state must equal the discounted value of the expected next state, plus the reward expected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73702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45962"/>
            <a:ext cx="8408737" cy="81962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 value of state s is the expected value of the sum of time-discounted rewards (starting at current state) given current state s</a:t>
            </a:r>
          </a:p>
          <a:p>
            <a:r>
              <a:rPr lang="en-US" dirty="0"/>
              <a:t>This is expected value of r plus the sum of time-discounted rewards (starting at successor state) over all successor states s’ and all next rewards r and over all possible actions a in current state s</a:t>
            </a:r>
          </a:p>
        </p:txBody>
      </p:sp>
    </p:spTree>
    <p:extLst>
      <p:ext uri="{BB962C8B-B14F-4D97-AF65-F5344CB8AC3E}">
        <p14:creationId xmlns:p14="http://schemas.microsoft.com/office/powerpoint/2010/main" val="90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Learning from interaction with an environment to achieve some long-term goal that is related to the state of the environment</a:t>
            </a:r>
          </a:p>
          <a:p>
            <a:r>
              <a:rPr lang="en-US" dirty="0"/>
              <a:t>The goal is defined by reward signal, which must be maximized</a:t>
            </a:r>
          </a:p>
          <a:p>
            <a:r>
              <a:rPr lang="en-US" dirty="0"/>
              <a:t>Agent must be able to partially/fully sense the environment state and take actions to influence the environment state</a:t>
            </a:r>
          </a:p>
          <a:p>
            <a:r>
              <a:rPr lang="en-US" dirty="0"/>
              <a:t>The state is typically described with a feature-vector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5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policy is defined to be better than or equal to another policy if its expected return is greater than or equal to that of the other policy for all states</a:t>
            </a:r>
          </a:p>
          <a:p>
            <a:r>
              <a:rPr lang="en-US" dirty="0"/>
              <a:t>There is always at least one optimal policy π</a:t>
            </a:r>
            <a:r>
              <a:rPr lang="en-US" baseline="-25000" dirty="0"/>
              <a:t>*</a:t>
            </a:r>
            <a:r>
              <a:rPr lang="en-US" dirty="0"/>
              <a:t> that is better than or equal to all other policies</a:t>
            </a:r>
          </a:p>
          <a:p>
            <a:r>
              <a:rPr lang="en-US" dirty="0"/>
              <a:t>All optimal policies share the same optimal state-value function v*, which gives the maximum expected return for any state s over all possible policies</a:t>
            </a:r>
          </a:p>
          <a:p>
            <a:r>
              <a:rPr lang="en-US" dirty="0"/>
              <a:t>All optimal policies share the same optimal action-value function q*, which gives the maximum expected return for any state-action pair (s, a) over all possible 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00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6 – Reinforcement Learning: An Introduction</a:t>
            </a:r>
          </a:p>
          <a:p>
            <a:r>
              <a:rPr lang="en-US" sz="2400" dirty="0"/>
              <a:t>Playing Atari with Deep Reinforcement Learning</a:t>
            </a:r>
          </a:p>
          <a:p>
            <a:r>
              <a:rPr lang="en-US" sz="2400" dirty="0"/>
              <a:t>Asynchronous Methods for Deep Reinforcement Learning</a:t>
            </a:r>
          </a:p>
          <a:p>
            <a:r>
              <a:rPr lang="en-US" sz="2400" dirty="0"/>
              <a:t>David Silver’s Tutorial on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275470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TD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Temporal-Difference learning = TD learning</a:t>
            </a:r>
          </a:p>
          <a:p>
            <a:r>
              <a:rPr lang="en-US" dirty="0"/>
              <a:t>The prediction problem is that of estimating the value function for a policy π</a:t>
            </a:r>
          </a:p>
          <a:p>
            <a:r>
              <a:rPr lang="en-US" dirty="0"/>
              <a:t>The control problem is the problem of finding an optimal policy π</a:t>
            </a:r>
            <a:r>
              <a:rPr lang="en-US" baseline="-25000" dirty="0"/>
              <a:t>*</a:t>
            </a:r>
          </a:p>
          <a:p>
            <a:r>
              <a:rPr lang="en-US" dirty="0"/>
              <a:t>Given some experience following a policy π, update estimate v of v</a:t>
            </a:r>
            <a:r>
              <a:rPr lang="en-US" baseline="-25000" dirty="0"/>
              <a:t>π</a:t>
            </a:r>
            <a:r>
              <a:rPr lang="en-US" dirty="0"/>
              <a:t> for non-terminal states occurring in that experience</a:t>
            </a:r>
          </a:p>
          <a:p>
            <a:r>
              <a:rPr lang="en-US" dirty="0"/>
              <a:t>Given current step t, TD methods wait until the next time step to update V(S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Learn from partial returns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4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Value-based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to estimate the optimal value V*(s) or action-value function Q*(s, a) using a function </a:t>
            </a:r>
            <a:r>
              <a:rPr lang="en-US" dirty="0" err="1"/>
              <a:t>approximator</a:t>
            </a:r>
            <a:r>
              <a:rPr lang="en-US" dirty="0"/>
              <a:t> V(s; </a:t>
            </a:r>
            <a:r>
              <a:rPr lang="en-US" b="1" dirty="0" err="1"/>
              <a:t>θ</a:t>
            </a:r>
            <a:r>
              <a:rPr lang="en-US" dirty="0"/>
              <a:t>) or Q(s, a; </a:t>
            </a:r>
            <a:r>
              <a:rPr lang="en-US" b="1" dirty="0" err="1"/>
              <a:t>θ</a:t>
            </a:r>
            <a:r>
              <a:rPr lang="en-US" dirty="0"/>
              <a:t>) with parameters </a:t>
            </a:r>
            <a:r>
              <a:rPr lang="en-US" b="1" dirty="0" err="1"/>
              <a:t>θ</a:t>
            </a:r>
            <a:endParaRPr lang="en-US" b="1" dirty="0"/>
          </a:p>
          <a:p>
            <a:r>
              <a:rPr lang="en-US" dirty="0"/>
              <a:t>This function </a:t>
            </a:r>
            <a:r>
              <a:rPr lang="en-US" dirty="0" err="1"/>
              <a:t>approximator</a:t>
            </a:r>
            <a:r>
              <a:rPr lang="en-US" dirty="0"/>
              <a:t> can be any parametric supervised machine learning model</a:t>
            </a:r>
          </a:p>
          <a:p>
            <a:r>
              <a:rPr lang="en-US" dirty="0"/>
              <a:t>Recall that the optimal value is the maximum value achievable under any policy</a:t>
            </a:r>
          </a:p>
        </p:txBody>
      </p:sp>
    </p:spTree>
    <p:extLst>
      <p:ext uri="{BB962C8B-B14F-4D97-AF65-F5344CB8AC3E}">
        <p14:creationId xmlns:p14="http://schemas.microsoft.com/office/powerpoint/2010/main" val="4037671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 for TD(0)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time t + 1, TD methods immediately form a target R</a:t>
            </a:r>
            <a:r>
              <a:rPr lang="en-US" baseline="-25000" dirty="0"/>
              <a:t>t+1</a:t>
            </a:r>
            <a:r>
              <a:rPr lang="en-US" dirty="0"/>
              <a:t> + </a:t>
            </a:r>
            <a:r>
              <a:rPr lang="en-US" dirty="0" err="1"/>
              <a:t>γ</a:t>
            </a:r>
            <a:r>
              <a:rPr lang="en-US" dirty="0"/>
              <a:t> V(S</a:t>
            </a:r>
            <a:r>
              <a:rPr lang="en-US" baseline="-25000" dirty="0"/>
              <a:t>t+1</a:t>
            </a:r>
            <a:r>
              <a:rPr lang="en-US" dirty="0"/>
              <a:t>) and make a useful update with step size α using the observed reward R</a:t>
            </a:r>
            <a:r>
              <a:rPr lang="en-US" baseline="-25000" dirty="0"/>
              <a:t>t+1</a:t>
            </a:r>
            <a:r>
              <a:rPr lang="en-US" dirty="0"/>
              <a:t> and the estimate V(S</a:t>
            </a:r>
            <a:r>
              <a:rPr lang="en-US" baseline="-25000" dirty="0"/>
              <a:t>t+1</a:t>
            </a:r>
            <a:r>
              <a:rPr lang="en-US" dirty="0"/>
              <a:t>)</a:t>
            </a:r>
          </a:p>
          <a:p>
            <a:r>
              <a:rPr lang="en-US" dirty="0"/>
              <a:t>The update is the step size times the difference between the target output and the actual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9" y="5419511"/>
            <a:ext cx="8686800" cy="4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7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Rule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target output is a more accurate estimate of V(S</a:t>
            </a:r>
            <a:r>
              <a:rPr lang="en-US" baseline="-25000" dirty="0"/>
              <a:t>t</a:t>
            </a:r>
            <a:r>
              <a:rPr lang="en-US" dirty="0"/>
              <a:t>) given the reward R</a:t>
            </a:r>
            <a:r>
              <a:rPr lang="en-US" baseline="-25000" dirty="0"/>
              <a:t>t+1</a:t>
            </a:r>
            <a:r>
              <a:rPr lang="en-US" dirty="0"/>
              <a:t> is known</a:t>
            </a:r>
          </a:p>
          <a:p>
            <a:r>
              <a:rPr lang="en-US" dirty="0"/>
              <a:t>The actual output is our current estimate of V(S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We simply take one step with our current value function estimate to get a more accurate estimate of V(S</a:t>
            </a:r>
            <a:r>
              <a:rPr lang="en-US" baseline="-25000" dirty="0"/>
              <a:t>t</a:t>
            </a:r>
            <a:r>
              <a:rPr lang="en-US" dirty="0"/>
              <a:t>) and then perform an update to move V(S</a:t>
            </a:r>
            <a:r>
              <a:rPr lang="en-US" baseline="-25000" dirty="0"/>
              <a:t>t</a:t>
            </a:r>
            <a:r>
              <a:rPr lang="en-US" dirty="0"/>
              <a:t>) closer towards the more accurate estimate (i.e. temporal difference)</a:t>
            </a:r>
          </a:p>
        </p:txBody>
      </p:sp>
    </p:spTree>
    <p:extLst>
      <p:ext uri="{BB962C8B-B14F-4D97-AF65-F5344CB8AC3E}">
        <p14:creationId xmlns:p14="http://schemas.microsoft.com/office/powerpoint/2010/main" val="2902292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TD(0)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1571474"/>
            <a:ext cx="8686800" cy="34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50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 – On-policy TD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SARSA = State-Action-Reward-State-Action</a:t>
            </a:r>
          </a:p>
          <a:p>
            <a:r>
              <a:rPr lang="en-US" dirty="0"/>
              <a:t>Learn an action-value function instead of a state-value function</a:t>
            </a:r>
          </a:p>
          <a:p>
            <a:r>
              <a:rPr lang="en-US" dirty="0"/>
              <a:t>q</a:t>
            </a:r>
            <a:r>
              <a:rPr lang="en-US" baseline="-25000" dirty="0"/>
              <a:t>π </a:t>
            </a:r>
            <a:r>
              <a:rPr lang="en-US" dirty="0"/>
              <a:t>is the action-value function for policy π</a:t>
            </a:r>
          </a:p>
          <a:p>
            <a:r>
              <a:rPr lang="en-US" dirty="0"/>
              <a:t>Q-values are the values q</a:t>
            </a:r>
            <a:r>
              <a:rPr lang="en-US" baseline="-25000" dirty="0"/>
              <a:t>π</a:t>
            </a:r>
            <a:r>
              <a:rPr lang="en-US" dirty="0"/>
              <a:t>(s, a) for s in S, a in A</a:t>
            </a:r>
          </a:p>
          <a:p>
            <a:r>
              <a:rPr lang="en-US" dirty="0"/>
              <a:t>SARSA experiences are used to update Q-values</a:t>
            </a:r>
          </a:p>
          <a:p>
            <a:r>
              <a:rPr lang="en-US" dirty="0"/>
              <a:t>Use TD methods for the prediction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15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 Update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want to estimate q</a:t>
            </a:r>
            <a:r>
              <a:rPr lang="en-US" baseline="-25000" dirty="0"/>
              <a:t>π</a:t>
            </a:r>
            <a:r>
              <a:rPr lang="en-US" dirty="0"/>
              <a:t>(s, a) for the current policy π, and for all states s and action a</a:t>
            </a:r>
          </a:p>
          <a:p>
            <a:r>
              <a:rPr lang="en-US" dirty="0"/>
              <a:t>The update rule is similar to that for TD(0) but we transition from state-action pair to state-action pair, and learn the values of state-action pairs</a:t>
            </a:r>
          </a:p>
          <a:p>
            <a:r>
              <a:rPr lang="en-US" dirty="0"/>
              <a:t>The update is performed after every transition from a non-terminal state S</a:t>
            </a:r>
            <a:r>
              <a:rPr lang="en-US" baseline="-25000" dirty="0"/>
              <a:t>t</a:t>
            </a:r>
          </a:p>
          <a:p>
            <a:r>
              <a:rPr lang="en-US" dirty="0"/>
              <a:t>If S</a:t>
            </a:r>
            <a:r>
              <a:rPr lang="en-US" baseline="-25000" dirty="0"/>
              <a:t>t+1</a:t>
            </a:r>
            <a:r>
              <a:rPr lang="en-US" dirty="0"/>
              <a:t> is terminal, then Q(S</a:t>
            </a:r>
            <a:r>
              <a:rPr lang="en-US" baseline="-25000" dirty="0"/>
              <a:t>t+1</a:t>
            </a:r>
            <a:r>
              <a:rPr lang="en-US" dirty="0"/>
              <a:t>, A</a:t>
            </a:r>
            <a:r>
              <a:rPr lang="en-US" baseline="-25000" dirty="0"/>
              <a:t>t+1</a:t>
            </a:r>
            <a:r>
              <a:rPr lang="en-US" dirty="0"/>
              <a:t>) is zero</a:t>
            </a:r>
          </a:p>
          <a:p>
            <a:r>
              <a:rPr lang="en-US" dirty="0"/>
              <a:t>The update rule uses (S</a:t>
            </a:r>
            <a:r>
              <a:rPr lang="en-US" baseline="-25000" dirty="0"/>
              <a:t>t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, R</a:t>
            </a:r>
            <a:r>
              <a:rPr lang="en-US" baseline="-25000" dirty="0"/>
              <a:t>t+1</a:t>
            </a:r>
            <a:r>
              <a:rPr lang="en-US" dirty="0"/>
              <a:t>, S</a:t>
            </a:r>
            <a:r>
              <a:rPr lang="en-US" baseline="-25000" dirty="0"/>
              <a:t>t+1</a:t>
            </a:r>
            <a:r>
              <a:rPr lang="en-US" dirty="0"/>
              <a:t>, A</a:t>
            </a:r>
            <a:r>
              <a:rPr lang="en-US" baseline="-25000" dirty="0"/>
              <a:t>t+1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3" y="6005026"/>
            <a:ext cx="8686800" cy="3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3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SARSA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1761957"/>
            <a:ext cx="8809789" cy="35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6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A930-C7D5-4D32-B327-BDF6F0E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8A1A2-6CAA-40EE-9D64-B29C469E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3" y="1573426"/>
            <a:ext cx="6554473" cy="49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30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– Off-policy TD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Similar to SARSA but off-policy updates</a:t>
            </a:r>
          </a:p>
          <a:p>
            <a:r>
              <a:rPr lang="en-US" dirty="0"/>
              <a:t>The learned action-value function Q directly approximates the optimal action-value function q</a:t>
            </a:r>
            <a:r>
              <a:rPr lang="en-US" baseline="-25000" dirty="0"/>
              <a:t>*</a:t>
            </a:r>
            <a:r>
              <a:rPr lang="en-US" dirty="0"/>
              <a:t> independent of the policy being followed</a:t>
            </a:r>
          </a:p>
          <a:p>
            <a:r>
              <a:rPr lang="en-US" dirty="0"/>
              <a:t>In update rule, choose action a that </a:t>
            </a:r>
            <a:r>
              <a:rPr lang="en-US" dirty="0" err="1"/>
              <a:t>maximises</a:t>
            </a:r>
            <a:r>
              <a:rPr lang="en-US" dirty="0"/>
              <a:t> Q given S</a:t>
            </a:r>
            <a:r>
              <a:rPr lang="en-US" baseline="-25000" dirty="0"/>
              <a:t>t+1</a:t>
            </a:r>
            <a:r>
              <a:rPr lang="en-US" dirty="0"/>
              <a:t> and use the resulting Q-value (i.e. estimated value given by optimal action-value function) plus the observed reward as the target</a:t>
            </a:r>
          </a:p>
          <a:p>
            <a:r>
              <a:rPr lang="en-US" dirty="0"/>
              <a:t>This method is off-policy because we do not have a fixed policy that maps from states to actions. This is why A</a:t>
            </a:r>
            <a:r>
              <a:rPr lang="en-US" baseline="-25000" dirty="0"/>
              <a:t>t+1</a:t>
            </a:r>
            <a:r>
              <a:rPr lang="en-US" dirty="0"/>
              <a:t> is not used in the update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06345"/>
            <a:ext cx="8408737" cy="4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8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One-step Q-learning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2" y="1551416"/>
            <a:ext cx="8823158" cy="31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9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Epsilon-greedy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time step, the agent selects an action</a:t>
            </a:r>
          </a:p>
          <a:p>
            <a:r>
              <a:rPr lang="en-US" dirty="0"/>
              <a:t>The agent follows the greedy strategy with probability 1 – epsilon</a:t>
            </a:r>
          </a:p>
          <a:p>
            <a:r>
              <a:rPr lang="en-US" dirty="0"/>
              <a:t>The agent selects a random action with probability epsilon</a:t>
            </a:r>
          </a:p>
          <a:p>
            <a:r>
              <a:rPr lang="en-US" dirty="0"/>
              <a:t>With Q-learning, the greedy strategy is the action a that </a:t>
            </a:r>
            <a:r>
              <a:rPr lang="en-US" dirty="0" err="1"/>
              <a:t>maximises</a:t>
            </a:r>
            <a:r>
              <a:rPr lang="en-US" dirty="0"/>
              <a:t> Q given S</a:t>
            </a:r>
            <a:r>
              <a:rPr lang="en-US" baseline="-25000" dirty="0"/>
              <a:t>t+1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13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Q-Networks (DQN)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Introduced deep reinforcement learning</a:t>
            </a:r>
          </a:p>
          <a:p>
            <a:r>
              <a:rPr lang="en-US" dirty="0"/>
              <a:t>It is common to use a function approximator Q(s, a; θ) to approximate the action-value function in Q-learning</a:t>
            </a:r>
          </a:p>
          <a:p>
            <a:r>
              <a:rPr lang="en-US" dirty="0"/>
              <a:t>Deep Q-Networks is Q-learning with a deep neural network function approximator called the Q-network</a:t>
            </a:r>
          </a:p>
          <a:p>
            <a:r>
              <a:rPr lang="en-US" dirty="0"/>
              <a:t>Discrete and finite set of actions A</a:t>
            </a:r>
          </a:p>
          <a:p>
            <a:r>
              <a:rPr lang="en-US" dirty="0"/>
              <a:t>Example: Breakout has 3 actions – move left, move right, no movement</a:t>
            </a:r>
          </a:p>
          <a:p>
            <a:r>
              <a:rPr lang="en-US" dirty="0"/>
              <a:t>Uses epsilon-greedy policy to select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2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Core idea: We want the neural network to learn a non-linear hierarchy of features or feature representation that gives accurate Q-value estimates</a:t>
            </a:r>
          </a:p>
          <a:p>
            <a:r>
              <a:rPr lang="en-US" dirty="0"/>
              <a:t>The neural network has a separate output unit for each possible action, which gives the Q-value estimate for that action given the input state</a:t>
            </a:r>
          </a:p>
          <a:p>
            <a:r>
              <a:rPr lang="en-US" dirty="0"/>
              <a:t>The neural network is trained using mini-batch stochastic gradient updates and experience replay</a:t>
            </a:r>
          </a:p>
        </p:txBody>
      </p:sp>
    </p:spTree>
    <p:extLst>
      <p:ext uri="{BB962C8B-B14F-4D97-AF65-F5344CB8AC3E}">
        <p14:creationId xmlns:p14="http://schemas.microsoft.com/office/powerpoint/2010/main" val="3368137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state is a sequence of actions and observations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is-IS" dirty="0"/>
              <a:t>…, a</a:t>
            </a:r>
            <a:r>
              <a:rPr lang="is-IS" baseline="-25000" dirty="0"/>
              <a:t>t-1</a:t>
            </a:r>
            <a:r>
              <a:rPr lang="is-IS" dirty="0"/>
              <a:t>, x</a:t>
            </a:r>
            <a:r>
              <a:rPr lang="is-IS" baseline="-25000" dirty="0"/>
              <a:t>t</a:t>
            </a:r>
            <a:r>
              <a:rPr lang="en-US" dirty="0"/>
              <a:t> </a:t>
            </a:r>
          </a:p>
          <a:p>
            <a:r>
              <a:rPr lang="en-US" dirty="0"/>
              <a:t>Store the agent’s experiences at each time step e</a:t>
            </a:r>
            <a:r>
              <a:rPr lang="en-US" baseline="-25000" dirty="0"/>
              <a:t>t</a:t>
            </a:r>
            <a:r>
              <a:rPr lang="en-US" dirty="0"/>
              <a:t> = 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, s</a:t>
            </a:r>
            <a:r>
              <a:rPr lang="en-US" baseline="-25000" dirty="0"/>
              <a:t>t+1</a:t>
            </a:r>
            <a:r>
              <a:rPr lang="en-US" dirty="0"/>
              <a:t>) in a dataset D = e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is-IS" dirty="0"/>
              <a:t>..., e</a:t>
            </a:r>
            <a:r>
              <a:rPr lang="is-IS" baseline="-25000" dirty="0"/>
              <a:t>n</a:t>
            </a:r>
            <a:r>
              <a:rPr lang="is-IS" dirty="0"/>
              <a:t> pooled over many episodes into a replay memory</a:t>
            </a:r>
          </a:p>
          <a:p>
            <a:r>
              <a:rPr lang="en-US" dirty="0"/>
              <a:t>In practice, only store the last N experience tuples in the replay memory and sample uniformly from D when performing updates</a:t>
            </a:r>
          </a:p>
        </p:txBody>
      </p:sp>
    </p:spTree>
    <p:extLst>
      <p:ext uri="{BB962C8B-B14F-4D97-AF65-F5344CB8AC3E}">
        <p14:creationId xmlns:p14="http://schemas.microsoft.com/office/powerpoint/2010/main" val="1729005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give the neural network a sequence of arbitrary length as input</a:t>
            </a:r>
          </a:p>
          <a:p>
            <a:r>
              <a:rPr lang="en-US" dirty="0"/>
              <a:t>Use fixed length representation of sequence/history produced by a function </a:t>
            </a:r>
            <a:r>
              <a:rPr lang="en-US" dirty="0" err="1"/>
              <a:t>ϕ</a:t>
            </a:r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r>
              <a:rPr lang="en-US" dirty="0"/>
              <a:t>Example: The last 4 image frames in the sequence of Breakout gameplay</a:t>
            </a:r>
          </a:p>
        </p:txBody>
      </p:sp>
    </p:spTree>
    <p:extLst>
      <p:ext uri="{BB962C8B-B14F-4D97-AF65-F5344CB8AC3E}">
        <p14:creationId xmlns:p14="http://schemas.microsoft.com/office/powerpoint/2010/main" val="910140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Sample random mini-batch of experience tuples uniformly at random from D</a:t>
            </a:r>
          </a:p>
          <a:p>
            <a:r>
              <a:rPr lang="en-US" dirty="0"/>
              <a:t>Similar to Q-learning update rule but: </a:t>
            </a:r>
          </a:p>
          <a:p>
            <a:pPr lvl="1"/>
            <a:r>
              <a:rPr lang="en-US" dirty="0"/>
              <a:t>Use mini-batch stochastic gradient updates</a:t>
            </a:r>
          </a:p>
          <a:p>
            <a:pPr lvl="1"/>
            <a:r>
              <a:rPr lang="en-US" dirty="0"/>
              <a:t>The gradient of the loss function for a given iteration with respect to the parameter </a:t>
            </a:r>
            <a:r>
              <a:rPr lang="en-US" dirty="0" err="1"/>
              <a:t>θ</a:t>
            </a:r>
            <a:r>
              <a:rPr lang="en-US" baseline="-25000" dirty="0" err="1"/>
              <a:t>i</a:t>
            </a:r>
            <a:r>
              <a:rPr lang="en-US" dirty="0"/>
              <a:t> is the difference between the target value and the actual value is multiplied by the gradient of the Q function </a:t>
            </a:r>
            <a:r>
              <a:rPr lang="en-US" dirty="0" err="1"/>
              <a:t>approximator</a:t>
            </a:r>
            <a:r>
              <a:rPr lang="en-US" dirty="0"/>
              <a:t> Q(s, a; </a:t>
            </a:r>
            <a:r>
              <a:rPr lang="en-US" dirty="0" err="1"/>
              <a:t>θ</a:t>
            </a:r>
            <a:r>
              <a:rPr lang="en-US" dirty="0"/>
              <a:t>) with respect to that specific parameter</a:t>
            </a:r>
          </a:p>
          <a:p>
            <a:r>
              <a:rPr lang="en-US" dirty="0"/>
              <a:t>Use the gradient of the loss function to update the Q function </a:t>
            </a:r>
            <a:r>
              <a:rPr lang="en-US" dirty="0" err="1"/>
              <a:t>approximator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76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Gradient Derivation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9" y="1649669"/>
            <a:ext cx="8559800" cy="43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29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5" y="1477872"/>
            <a:ext cx="8776244" cy="44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Exploration versus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want a reinforcement learning agent to earn lots of reward</a:t>
            </a:r>
          </a:p>
          <a:p>
            <a:r>
              <a:rPr lang="en-US" dirty="0"/>
              <a:t>The agent must prefer past actions that have been found to be effective at producing reward</a:t>
            </a:r>
          </a:p>
          <a:p>
            <a:r>
              <a:rPr lang="en-US" dirty="0"/>
              <a:t>The agent must exploit what it already knows to obtain reward</a:t>
            </a:r>
          </a:p>
          <a:p>
            <a:r>
              <a:rPr lang="en-US" dirty="0"/>
              <a:t>The agent must select untested actions to discover reward-producing actions</a:t>
            </a:r>
          </a:p>
          <a:p>
            <a:r>
              <a:rPr lang="en-US" dirty="0"/>
              <a:t>The agent must explore actions to make better action selections in the future</a:t>
            </a:r>
          </a:p>
          <a:p>
            <a:r>
              <a:rPr lang="en-US" dirty="0"/>
              <a:t>Trade-off between exploration and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4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27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was previously thought that the combination of simple online reinforcement learning algorithms with deep neural networks was fundamentally unstable</a:t>
            </a:r>
          </a:p>
          <a:p>
            <a:r>
              <a:rPr lang="en-US" dirty="0"/>
              <a:t>The sequence of observed data (states) encountered by an online reinforcement learning agent is non-stationary and online updates are strongly correlated</a:t>
            </a:r>
          </a:p>
          <a:p>
            <a:r>
              <a:rPr lang="en-US" dirty="0"/>
              <a:t>The technique of DQN is stable because it stores  the agent’s data in experience replay memory so that it can be randomly sampled from different time-steps</a:t>
            </a:r>
          </a:p>
          <a:p>
            <a:r>
              <a:rPr lang="en-US" dirty="0"/>
              <a:t>Aggregating over memory reduces non-</a:t>
            </a:r>
            <a:r>
              <a:rPr lang="en-US" dirty="0" err="1"/>
              <a:t>stationarity</a:t>
            </a:r>
            <a:r>
              <a:rPr lang="en-US" dirty="0"/>
              <a:t> and </a:t>
            </a:r>
            <a:r>
              <a:rPr lang="en-US" dirty="0" err="1"/>
              <a:t>decorrelates</a:t>
            </a:r>
            <a:r>
              <a:rPr lang="en-US" dirty="0"/>
              <a:t> updates but limits methods to off-policy reinforcement learning algorithms</a:t>
            </a:r>
          </a:p>
          <a:p>
            <a:r>
              <a:rPr lang="en-US" dirty="0"/>
              <a:t>Experience replay updates use more memory and computation per real interaction than online updates, and require off-policy learning algorithms that can update from data generated by an older policy </a:t>
            </a:r>
          </a:p>
        </p:txBody>
      </p:sp>
    </p:spTree>
    <p:extLst>
      <p:ext uri="{BB962C8B-B14F-4D97-AF65-F5344CB8AC3E}">
        <p14:creationId xmlns:p14="http://schemas.microsoft.com/office/powerpoint/2010/main" val="3539661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 Gradient Methods</a:t>
            </a: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Chapter 13 – Reinforcement Learning: An Introduction</a:t>
            </a:r>
          </a:p>
          <a:p>
            <a:r>
              <a:rPr lang="en-US" sz="2400" dirty="0"/>
              <a:t>Policy Gradient Lecture Slides from David Silver’s Reinforcement Learning Course</a:t>
            </a:r>
          </a:p>
          <a:p>
            <a:r>
              <a:rPr lang="en-US" sz="2400" dirty="0"/>
              <a:t>David Silver’s Tutorial on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275470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Policy Gradient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67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Before: Learn the values of actions and then select actions based on their estimated action-values. The policy was generated directly from the value function</a:t>
            </a:r>
          </a:p>
          <a:p>
            <a:r>
              <a:rPr lang="en-US" dirty="0"/>
              <a:t>We want to learn a </a:t>
            </a:r>
            <a:r>
              <a:rPr lang="en-US" dirty="0" err="1"/>
              <a:t>parameterised</a:t>
            </a:r>
            <a:r>
              <a:rPr lang="en-US" dirty="0"/>
              <a:t> policy that can select actions without consulting a value function. The parameters of the policy are called policy weights</a:t>
            </a:r>
          </a:p>
          <a:p>
            <a:r>
              <a:rPr lang="en-US" dirty="0"/>
              <a:t>A value function may be used to learn the policy weights but this is not required for action selection</a:t>
            </a:r>
          </a:p>
          <a:p>
            <a:r>
              <a:rPr lang="en-US" dirty="0"/>
              <a:t>Policy gradient methods are methods for learning the policy weights using the gradient of some performance measure with respect to the policy weights</a:t>
            </a:r>
          </a:p>
          <a:p>
            <a:r>
              <a:rPr lang="en-US" dirty="0"/>
              <a:t>Policy gradient methods seek to </a:t>
            </a:r>
            <a:r>
              <a:rPr lang="en-US" dirty="0" err="1"/>
              <a:t>maximise</a:t>
            </a:r>
            <a:r>
              <a:rPr lang="en-US" dirty="0"/>
              <a:t> performance and so the policy weights are updated using gradient ascent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41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Policy-based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directly for the optimal policy π*</a:t>
            </a:r>
          </a:p>
          <a:p>
            <a:r>
              <a:rPr lang="en-US" dirty="0"/>
              <a:t>Can use any parametric supervised machine learning model to learn policies π(a |s; </a:t>
            </a:r>
            <a:r>
              <a:rPr lang="en-US" b="1" dirty="0" err="1"/>
              <a:t>θ</a:t>
            </a:r>
            <a:r>
              <a:rPr lang="en-US" dirty="0"/>
              <a:t>) where </a:t>
            </a:r>
            <a:r>
              <a:rPr lang="en-US" b="1" dirty="0" err="1"/>
              <a:t>θ</a:t>
            </a:r>
            <a:r>
              <a:rPr lang="en-US" dirty="0"/>
              <a:t> represents the learned parameters </a:t>
            </a:r>
          </a:p>
          <a:p>
            <a:r>
              <a:rPr lang="en-US" dirty="0"/>
              <a:t>Recall that the optimal policy is the policy that achieves maximum future return</a:t>
            </a:r>
          </a:p>
        </p:txBody>
      </p:sp>
    </p:spTree>
    <p:extLst>
      <p:ext uri="{BB962C8B-B14F-4D97-AF65-F5344CB8AC3E}">
        <p14:creationId xmlns:p14="http://schemas.microsoft.com/office/powerpoint/2010/main" val="2410951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Policy weight vector </a:t>
            </a:r>
            <a:r>
              <a:rPr lang="en-US" b="1" dirty="0" err="1"/>
              <a:t>θ</a:t>
            </a:r>
            <a:endParaRPr lang="en-US" b="1" dirty="0"/>
          </a:p>
          <a:p>
            <a:r>
              <a:rPr lang="en-US" dirty="0"/>
              <a:t>The policy is π(a | s, </a:t>
            </a:r>
            <a:r>
              <a:rPr lang="en-US" b="1" dirty="0" err="1"/>
              <a:t>θ</a:t>
            </a:r>
            <a:r>
              <a:rPr lang="en-US" dirty="0"/>
              <a:t>), which represents the probability that action a is taken in state s with policy weight vector </a:t>
            </a:r>
            <a:r>
              <a:rPr lang="en-US" b="1" dirty="0" err="1"/>
              <a:t>θ</a:t>
            </a:r>
            <a:endParaRPr lang="en-US" b="1" dirty="0"/>
          </a:p>
          <a:p>
            <a:r>
              <a:rPr lang="en-US" dirty="0"/>
              <a:t>If using learned value functions, the value function’s weight vector is </a:t>
            </a:r>
            <a:r>
              <a:rPr lang="en-US" b="1" dirty="0"/>
              <a:t>w</a:t>
            </a:r>
          </a:p>
          <a:p>
            <a:r>
              <a:rPr lang="en-US" dirty="0"/>
              <a:t>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</a:t>
            </a:r>
          </a:p>
          <a:p>
            <a:r>
              <a:rPr lang="en-US" dirty="0"/>
              <a:t>Episodic case: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= v</a:t>
            </a:r>
            <a:r>
              <a:rPr lang="en-US" baseline="-25000" dirty="0"/>
              <a:t>π</a:t>
            </a:r>
            <a:r>
              <a:rPr lang="en-US" dirty="0"/>
              <a:t>(s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Performance is defined as the value of the start state under the </a:t>
            </a:r>
            <a:r>
              <a:rPr lang="en-US" dirty="0" err="1"/>
              <a:t>parameterised</a:t>
            </a:r>
            <a:r>
              <a:rPr lang="en-US" dirty="0"/>
              <a:t> policy</a:t>
            </a:r>
          </a:p>
        </p:txBody>
      </p:sp>
    </p:spTree>
    <p:extLst>
      <p:ext uri="{BB962C8B-B14F-4D97-AF65-F5344CB8AC3E}">
        <p14:creationId xmlns:p14="http://schemas.microsoft.com/office/powerpoint/2010/main" val="2940202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policy can be </a:t>
            </a:r>
            <a:r>
              <a:rPr lang="en-US" dirty="0" err="1"/>
              <a:t>parameterised</a:t>
            </a:r>
            <a:r>
              <a:rPr lang="en-US" dirty="0"/>
              <a:t> in any way provided π(a | s, </a:t>
            </a:r>
            <a:r>
              <a:rPr lang="en-US" b="1" dirty="0" err="1"/>
              <a:t>θ</a:t>
            </a:r>
            <a:r>
              <a:rPr lang="en-US" dirty="0"/>
              <a:t>) is differentiable with respect to its weights</a:t>
            </a:r>
          </a:p>
          <a:p>
            <a:r>
              <a:rPr lang="en-US" dirty="0"/>
              <a:t>To ensure exploration, we generally require that the policy never becomes deterministic and so π(a | s, </a:t>
            </a:r>
            <a:r>
              <a:rPr lang="en-US" b="1" dirty="0" err="1"/>
              <a:t>θ</a:t>
            </a:r>
            <a:r>
              <a:rPr lang="en-US" dirty="0"/>
              <a:t>) is in interval (0, 1)</a:t>
            </a:r>
          </a:p>
          <a:p>
            <a:r>
              <a:rPr lang="en-US" dirty="0"/>
              <a:t>Assume discrete and finite set of actions</a:t>
            </a:r>
          </a:p>
          <a:p>
            <a:r>
              <a:rPr lang="en-US" dirty="0"/>
              <a:t>Form </a:t>
            </a:r>
            <a:r>
              <a:rPr lang="en-US" dirty="0" err="1"/>
              <a:t>parameterised</a:t>
            </a:r>
            <a:r>
              <a:rPr lang="en-US" dirty="0"/>
              <a:t> numerical preferences h(s, a, </a:t>
            </a:r>
            <a:r>
              <a:rPr lang="en-US" b="1" dirty="0" err="1"/>
              <a:t>θ</a:t>
            </a:r>
            <a:r>
              <a:rPr lang="en-US" dirty="0"/>
              <a:t>) for each state-action pair</a:t>
            </a:r>
          </a:p>
          <a:p>
            <a:r>
              <a:rPr lang="en-US" dirty="0"/>
              <a:t>Can use a deep neural network as the policy </a:t>
            </a:r>
            <a:r>
              <a:rPr lang="en-US" dirty="0" err="1"/>
              <a:t>approximator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softmax</a:t>
            </a:r>
            <a:r>
              <a:rPr lang="en-US" dirty="0"/>
              <a:t> so that the most preferred actions in each state are given the highest probability of being selected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5681663"/>
            <a:ext cx="3124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5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Policy Gradient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Difference Policy Gradient</a:t>
            </a:r>
          </a:p>
          <a:p>
            <a:r>
              <a:rPr lang="en-US" dirty="0"/>
              <a:t>Monte Carlo Policy Gradient</a:t>
            </a:r>
          </a:p>
          <a:p>
            <a:r>
              <a:rPr lang="en-US" dirty="0"/>
              <a:t>Actor-Critic Policy Gradient</a:t>
            </a:r>
          </a:p>
        </p:txBody>
      </p:sp>
    </p:spTree>
    <p:extLst>
      <p:ext uri="{BB962C8B-B14F-4D97-AF65-F5344CB8AC3E}">
        <p14:creationId xmlns:p14="http://schemas.microsoft.com/office/powerpoint/2010/main" val="35147277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 Policy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70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Compute the partial derivative of the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with respect to </a:t>
            </a:r>
            <a:r>
              <a:rPr lang="en-US" dirty="0" err="1"/>
              <a:t>θ</a:t>
            </a:r>
            <a:r>
              <a:rPr lang="en-US" baseline="-25000" dirty="0" err="1"/>
              <a:t>k</a:t>
            </a:r>
            <a:r>
              <a:rPr lang="en-US" dirty="0"/>
              <a:t> using finite difference gradient approximation</a:t>
            </a:r>
            <a:endParaRPr lang="en-US" baseline="-25000" dirty="0"/>
          </a:p>
          <a:p>
            <a:r>
              <a:rPr lang="en-US" dirty="0"/>
              <a:t>Compute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</a:t>
            </a:r>
          </a:p>
          <a:p>
            <a:r>
              <a:rPr lang="en-US" dirty="0"/>
              <a:t>Perturb </a:t>
            </a:r>
            <a:r>
              <a:rPr lang="en-US" b="1" dirty="0" err="1"/>
              <a:t>θ</a:t>
            </a:r>
            <a:r>
              <a:rPr lang="en-US" dirty="0"/>
              <a:t> by small positive amount epsilon in the </a:t>
            </a:r>
            <a:r>
              <a:rPr lang="en-US" dirty="0" err="1"/>
              <a:t>kth</a:t>
            </a:r>
            <a:r>
              <a:rPr lang="en-US" dirty="0"/>
              <a:t> dimension and compute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where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 is unit vector that is 1 in </a:t>
            </a:r>
            <a:r>
              <a:rPr lang="en-US" dirty="0" err="1"/>
              <a:t>kth</a:t>
            </a:r>
            <a:r>
              <a:rPr lang="en-US" dirty="0"/>
              <a:t> component and 0 elsewhere</a:t>
            </a:r>
          </a:p>
          <a:p>
            <a:r>
              <a:rPr lang="en-US" dirty="0"/>
              <a:t>The partial derivative is approximated by </a:t>
            </a:r>
          </a:p>
          <a:p>
            <a:pPr marL="0" indent="0">
              <a:buNone/>
            </a:pPr>
            <a:r>
              <a:rPr lang="en-US" dirty="0"/>
              <a:t>	(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 -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) /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 err="1"/>
              <a:t>θ</a:t>
            </a:r>
            <a:r>
              <a:rPr lang="en-US" baseline="-25000" dirty="0" err="1"/>
              <a:t>k</a:t>
            </a:r>
            <a:r>
              <a:rPr lang="en-US" dirty="0"/>
              <a:t> &lt;- </a:t>
            </a:r>
            <a:r>
              <a:rPr lang="en-US" dirty="0" err="1"/>
              <a:t>θ</a:t>
            </a:r>
            <a:r>
              <a:rPr lang="en-US" baseline="-25000" dirty="0" err="1"/>
              <a:t>k</a:t>
            </a:r>
            <a:r>
              <a:rPr lang="en-US" dirty="0"/>
              <a:t> + α (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 -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) /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Perform gradient ascent using the partial derivative</a:t>
            </a:r>
          </a:p>
          <a:p>
            <a:r>
              <a:rPr lang="en-US" dirty="0"/>
              <a:t>Simple, noisy and inefficient procedure that is sometimes effective</a:t>
            </a:r>
          </a:p>
          <a:p>
            <a:r>
              <a:rPr lang="en-US" dirty="0"/>
              <a:t>This procedure works for arbitrary policies (can be non-differentiable)</a:t>
            </a:r>
          </a:p>
        </p:txBody>
      </p:sp>
    </p:spTree>
    <p:extLst>
      <p:ext uri="{BB962C8B-B14F-4D97-AF65-F5344CB8AC3E}">
        <p14:creationId xmlns:p14="http://schemas.microsoft.com/office/powerpoint/2010/main" val="4628672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REINFORCE: Monte Carlo Policy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a quantity that we can sample on each time step whose expectation is equal to the gradient</a:t>
            </a:r>
          </a:p>
          <a:p>
            <a:r>
              <a:rPr lang="en-US" dirty="0"/>
              <a:t>We can then perform stochastic gradient ascent with this quantity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22" y="4789906"/>
            <a:ext cx="4267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24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On-policy method</a:t>
            </a:r>
          </a:p>
          <a:p>
            <a:r>
              <a:rPr lang="en-US" dirty="0"/>
              <a:t>Uses the complete return from time t, which includes all future rewards until the end of the episode</a:t>
            </a:r>
          </a:p>
          <a:p>
            <a:r>
              <a:rPr lang="en-US" dirty="0"/>
              <a:t>REINFORCE is thus a Monte Carlo algorithm and is only well-defined for the episodic case with all updates made in retrospect after the episode is completed</a:t>
            </a:r>
          </a:p>
          <a:p>
            <a:r>
              <a:rPr lang="en-US" dirty="0"/>
              <a:t>Note that the gradient of log x is the gradient of x divided by x by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10949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Reinforcement learning systems have 4 main elements: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r>
              <a:rPr lang="en-US" dirty="0"/>
              <a:t>Reward signal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Optional model of the environment</a:t>
            </a:r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B119D346-0CAC-4025-8FFC-F37C7052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080" y="2208590"/>
            <a:ext cx="3090233" cy="20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90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Algorithm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1829468"/>
            <a:ext cx="8686800" cy="30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9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Methods that learn approximations to both policy and value functions are called actor-critic methods</a:t>
            </a:r>
          </a:p>
          <a:p>
            <a:r>
              <a:rPr lang="en-US" dirty="0"/>
              <a:t>Actor refers to the learned policy</a:t>
            </a:r>
          </a:p>
          <a:p>
            <a:r>
              <a:rPr lang="en-US" dirty="0"/>
              <a:t>Critic refers to the learned value function, which is usually a state-value function</a:t>
            </a:r>
          </a:p>
          <a:p>
            <a:r>
              <a:rPr lang="en-US" dirty="0"/>
              <a:t>The critic is bootstrapped – the state-values are updated using the estimated state-values of subsequent states</a:t>
            </a:r>
          </a:p>
          <a:p>
            <a:r>
              <a:rPr lang="en-US" dirty="0"/>
              <a:t>The number of steps in the actor-critic method controls the degree of bootstrapping</a:t>
            </a:r>
          </a:p>
        </p:txBody>
      </p:sp>
    </p:spTree>
    <p:extLst>
      <p:ext uri="{BB962C8B-B14F-4D97-AF65-F5344CB8AC3E}">
        <p14:creationId xmlns:p14="http://schemas.microsoft.com/office/powerpoint/2010/main" val="856802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One-step Actor-Critic Update Rules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4101384"/>
            <a:ext cx="7200900" cy="16637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167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On-policy method</a:t>
            </a:r>
          </a:p>
          <a:p>
            <a:r>
              <a:rPr lang="en-US" dirty="0"/>
              <a:t>The state-value function update rule is the TD(0) update rule</a:t>
            </a:r>
          </a:p>
          <a:p>
            <a:r>
              <a:rPr lang="en-US" dirty="0"/>
              <a:t>The policy function update rule is shown below.</a:t>
            </a:r>
          </a:p>
          <a:p>
            <a:r>
              <a:rPr lang="en-US" dirty="0"/>
              <a:t>For n-step Actor-Critic, simply replace </a:t>
            </a:r>
            <a:r>
              <a:rPr lang="en-US" dirty="0" err="1"/>
              <a:t>G</a:t>
            </a:r>
            <a:r>
              <a:rPr lang="en-US" baseline="-25000" dirty="0" err="1"/>
              <a:t>t</a:t>
            </a:r>
            <a:r>
              <a:rPr lang="en-US" baseline="30000" dirty="0"/>
              <a:t>(1) </a:t>
            </a:r>
            <a:r>
              <a:rPr lang="en-US" dirty="0"/>
              <a:t>with </a:t>
            </a:r>
            <a:r>
              <a:rPr lang="en-US" dirty="0" err="1"/>
              <a:t>G</a:t>
            </a:r>
            <a:r>
              <a:rPr lang="en-US" baseline="-25000" dirty="0" err="1"/>
              <a:t>t</a:t>
            </a:r>
            <a:r>
              <a:rPr lang="en-US" baseline="30000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4722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One-step Actor-Critic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2" y="1417638"/>
            <a:ext cx="8125944" cy="51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3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Reinforcement Learning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Asynchronous Methods for Deep Reinforcement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16C2DF-B3B0-4ED7-B690-EC8C8DA2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22" y="140043"/>
            <a:ext cx="2276556" cy="21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03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is Asynchronous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asynchronous gradient descent to </a:t>
            </a:r>
            <a:r>
              <a:rPr lang="en-US" dirty="0" err="1"/>
              <a:t>optimise</a:t>
            </a:r>
            <a:r>
              <a:rPr lang="en-US" dirty="0"/>
              <a:t> controllers</a:t>
            </a:r>
          </a:p>
          <a:p>
            <a:r>
              <a:rPr lang="en-US" dirty="0"/>
              <a:t>This is useful for deep reinforcement learning where the controllers are deep neural networks, which take a long time to train</a:t>
            </a:r>
          </a:p>
          <a:p>
            <a:r>
              <a:rPr lang="en-US" dirty="0"/>
              <a:t>Asynchronous gradient descent speeds up the learning process</a:t>
            </a:r>
          </a:p>
          <a:p>
            <a:r>
              <a:rPr lang="en-US" dirty="0"/>
              <a:t>Can use one multi-core CPU to train deep neural networks asynchronously instead of multiple GPUs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3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Parallelism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Asynchronously execute multiple agents in parallel on multiple instances of the environment</a:t>
            </a:r>
          </a:p>
          <a:p>
            <a:r>
              <a:rPr lang="en-US" dirty="0"/>
              <a:t>This parallelism </a:t>
            </a:r>
            <a:r>
              <a:rPr lang="en-US" dirty="0" err="1"/>
              <a:t>decorrelates</a:t>
            </a:r>
            <a:r>
              <a:rPr lang="en-US" dirty="0"/>
              <a:t> the agents’ data into a more stationary process since at any given time-step, the agents will be experiencing a variety of different states</a:t>
            </a:r>
          </a:p>
          <a:p>
            <a:r>
              <a:rPr lang="en-US" dirty="0"/>
              <a:t>This approach enables a larger spectrum of fundamental on-policy and off-policy reinforcement learning algorithms to be applied robustly and effectively using deep neural networks</a:t>
            </a:r>
          </a:p>
          <a:p>
            <a:r>
              <a:rPr lang="en-US" dirty="0"/>
              <a:t>Use asynchronous actor-learners (i.e. agents). Think of each actor-learner as a thread</a:t>
            </a:r>
          </a:p>
          <a:p>
            <a:r>
              <a:rPr lang="en-US" dirty="0"/>
              <a:t>Run everything on a single multi-core CPU to avoid communication costs of sending gradients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1878031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30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actor-learners running in parallel are likely to be exploring different parts of the environment</a:t>
            </a:r>
          </a:p>
          <a:p>
            <a:r>
              <a:rPr lang="en-US" dirty="0"/>
              <a:t>We can explicitly use different exploration policies in each actor-learner to </a:t>
            </a:r>
            <a:r>
              <a:rPr lang="en-US" dirty="0" err="1"/>
              <a:t>maximise</a:t>
            </a:r>
            <a:r>
              <a:rPr lang="en-US" dirty="0"/>
              <a:t> this diversity</a:t>
            </a:r>
          </a:p>
          <a:p>
            <a:r>
              <a:rPr lang="en-US" dirty="0"/>
              <a:t>By running different exploration policies in different threads, the overall changes made to the parameters by multiple actor-learners applying updates in parallel are less likely to be correlated in time than a single agent applying online updates</a:t>
            </a:r>
          </a:p>
        </p:txBody>
      </p:sp>
    </p:spTree>
    <p:extLst>
      <p:ext uri="{BB962C8B-B14F-4D97-AF65-F5344CB8AC3E}">
        <p14:creationId xmlns:p14="http://schemas.microsoft.com/office/powerpoint/2010/main" val="29319913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Experience Replay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for a replay memory. We instead rely on parallel actors employing different exploration policies to perform the </a:t>
            </a:r>
            <a:r>
              <a:rPr lang="en-US" dirty="0" err="1"/>
              <a:t>stabilising</a:t>
            </a:r>
            <a:r>
              <a:rPr lang="en-US" dirty="0"/>
              <a:t> role undertaken by experience replay in the DQN training algorithm</a:t>
            </a:r>
          </a:p>
          <a:p>
            <a:r>
              <a:rPr lang="en-US" dirty="0"/>
              <a:t>Since we no longer rely on experience replay for </a:t>
            </a:r>
            <a:r>
              <a:rPr lang="en-US" dirty="0" err="1"/>
              <a:t>stabilising</a:t>
            </a:r>
            <a:r>
              <a:rPr lang="en-US" dirty="0"/>
              <a:t> learning, we are able to use on-policy reinforcement learning methods to train neural networks in a stable way</a:t>
            </a:r>
          </a:p>
        </p:txBody>
      </p:sp>
    </p:spTree>
    <p:extLst>
      <p:ext uri="{BB962C8B-B14F-4D97-AF65-F5344CB8AC3E}">
        <p14:creationId xmlns:p14="http://schemas.microsoft.com/office/powerpoint/2010/main" val="6087146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/>
          <a:lstStyle/>
          <a:p>
            <a:r>
              <a:rPr lang="en-US" dirty="0"/>
              <a:t>Asynchronous one-step Q-learning</a:t>
            </a:r>
          </a:p>
          <a:p>
            <a:r>
              <a:rPr lang="en-US" dirty="0"/>
              <a:t>Asynchronous one-step SARSA</a:t>
            </a:r>
          </a:p>
          <a:p>
            <a:r>
              <a:rPr lang="en-US" dirty="0"/>
              <a:t>Asynchronous n-step Q-learning</a:t>
            </a:r>
          </a:p>
          <a:p>
            <a:r>
              <a:rPr lang="en-US" dirty="0"/>
              <a:t>Asynchronous Advantage Actor-Critic (A3C)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9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policy is a mapping from the perceived states of the environment to actions to be taken when in those states</a:t>
            </a:r>
          </a:p>
          <a:p>
            <a:r>
              <a:rPr lang="en-US" dirty="0"/>
              <a:t>A reinforcement learning agent uses a policy to select actions given the current environment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8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one-step Q-learning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0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thread interacts with its own copy of the environment and at each step, computes the gradient of the Q-learning loss</a:t>
            </a:r>
          </a:p>
          <a:p>
            <a:r>
              <a:rPr lang="en-US" dirty="0"/>
              <a:t>Use a globally shared and slowly changing target network with parameters </a:t>
            </a:r>
            <a:r>
              <a:rPr lang="en-US" b="1" dirty="0" err="1"/>
              <a:t>θ</a:t>
            </a:r>
            <a:r>
              <a:rPr lang="en-US" baseline="30000" dirty="0"/>
              <a:t>-</a:t>
            </a:r>
            <a:r>
              <a:rPr lang="en-US" dirty="0"/>
              <a:t> when computing the Q-learning loss </a:t>
            </a:r>
          </a:p>
          <a:p>
            <a:r>
              <a:rPr lang="en-US" dirty="0"/>
              <a:t>DQN uses a globally shared and slowly changing target network too – the network is updated using a mini-batch of experience tuples drawn from replay memory</a:t>
            </a:r>
          </a:p>
          <a:p>
            <a:r>
              <a:rPr lang="en-US" dirty="0"/>
              <a:t>The gradients are accumulated over multiple time-steps before being applied (similar to using mini-batches), which reduces chance of multiple actor-learners overwriting each other’s updates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917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Giving each thread a different exploration policy helps improve robustness and generally improves performance through better exploration</a:t>
            </a:r>
          </a:p>
          <a:p>
            <a:r>
              <a:rPr lang="en-US" dirty="0"/>
              <a:t>Use epsilon-greedy exploration with epsilon periodically sampled from some distribution by each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913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Asynchronous one-step Q-learning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44" y="1263964"/>
            <a:ext cx="5765132" cy="54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67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one-step SARSA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same algorithm as Asynchronous one-step Q-learning except the target value used for Q(s, a) is different</a:t>
            </a:r>
          </a:p>
          <a:p>
            <a:r>
              <a:rPr lang="en-US" dirty="0"/>
              <a:t>One-step SARSA uses r + </a:t>
            </a:r>
            <a:r>
              <a:rPr lang="en-US" dirty="0" err="1"/>
              <a:t>γ</a:t>
            </a:r>
            <a:r>
              <a:rPr lang="en-US" dirty="0"/>
              <a:t> Q(s’, a’; </a:t>
            </a:r>
            <a:r>
              <a:rPr lang="en-US" b="1" dirty="0" err="1"/>
              <a:t>θ</a:t>
            </a:r>
            <a:r>
              <a:rPr lang="en-US" baseline="30000" dirty="0"/>
              <a:t>-</a:t>
            </a:r>
            <a:r>
              <a:rPr lang="en-US" dirty="0"/>
              <a:t>) as the target value</a:t>
            </a:r>
          </a:p>
        </p:txBody>
      </p:sp>
    </p:spTree>
    <p:extLst>
      <p:ext uri="{BB962C8B-B14F-4D97-AF65-F5344CB8AC3E}">
        <p14:creationId xmlns:p14="http://schemas.microsoft.com/office/powerpoint/2010/main" val="31649513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far we have been using one-step Q-learning</a:t>
            </a:r>
          </a:p>
          <a:p>
            <a:r>
              <a:rPr lang="en-US" dirty="0"/>
              <a:t>One-step Q-learning updates the action value Q(s, a) towards r + </a:t>
            </a:r>
            <a:r>
              <a:rPr lang="en-US" dirty="0" err="1"/>
              <a:t>γ</a:t>
            </a:r>
            <a:r>
              <a:rPr lang="en-US" dirty="0"/>
              <a:t> </a:t>
            </a:r>
            <a:r>
              <a:rPr lang="en-US" dirty="0" err="1"/>
              <a:t>max</a:t>
            </a:r>
            <a:r>
              <a:rPr lang="en-US" baseline="-25000" dirty="0" err="1"/>
              <a:t>a</a:t>
            </a:r>
            <a:r>
              <a:rPr lang="en-US" baseline="-25000" dirty="0"/>
              <a:t>’ </a:t>
            </a:r>
            <a:r>
              <a:rPr lang="en-US" dirty="0"/>
              <a:t>Q(s’, a’; </a:t>
            </a:r>
            <a:r>
              <a:rPr lang="en-US" b="1" dirty="0" err="1"/>
              <a:t>θ</a:t>
            </a:r>
            <a:r>
              <a:rPr lang="en-US" dirty="0"/>
              <a:t>), which is the one-step return</a:t>
            </a:r>
          </a:p>
          <a:p>
            <a:r>
              <a:rPr lang="en-US" dirty="0"/>
              <a:t>Obtaining a reward r only directly affects the value of the state-action pair (s, a) that led to the reward</a:t>
            </a:r>
          </a:p>
          <a:p>
            <a:r>
              <a:rPr lang="en-US" dirty="0"/>
              <a:t>The values of the other state-action pairs are affected only indirectly through the updated value Q(s, a)</a:t>
            </a:r>
          </a:p>
          <a:p>
            <a:r>
              <a:rPr lang="en-US" dirty="0"/>
              <a:t>This can make the learning process slow since many updates are required to propagate a reward to the relevant preceding states and actions</a:t>
            </a:r>
          </a:p>
          <a:p>
            <a:r>
              <a:rPr lang="en-US" dirty="0"/>
              <a:t>Use n-step returns to propagate the rewards faster</a:t>
            </a:r>
          </a:p>
        </p:txBody>
      </p:sp>
    </p:spTree>
    <p:extLst>
      <p:ext uri="{BB962C8B-B14F-4D97-AF65-F5344CB8AC3E}">
        <p14:creationId xmlns:p14="http://schemas.microsoft.com/office/powerpoint/2010/main" val="27863043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n-step Q-learning, Q(s, a) is updated towards the n-step return: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 err="1"/>
              <a:t>γ</a:t>
            </a:r>
            <a:r>
              <a:rPr lang="en-US" dirty="0"/>
              <a:t> r</a:t>
            </a:r>
            <a:r>
              <a:rPr lang="en-US" baseline="-25000" dirty="0"/>
              <a:t>t+1</a:t>
            </a:r>
            <a:r>
              <a:rPr lang="en-US" dirty="0"/>
              <a:t> + </a:t>
            </a:r>
            <a:r>
              <a:rPr lang="is-IS" dirty="0"/>
              <a:t>… + </a:t>
            </a:r>
            <a:r>
              <a:rPr lang="en-US" dirty="0"/>
              <a:t>γ</a:t>
            </a:r>
            <a:r>
              <a:rPr lang="en-US" baseline="30000" dirty="0"/>
              <a:t>n-1 </a:t>
            </a:r>
            <a:r>
              <a:rPr lang="en-US" dirty="0"/>
              <a:t>r</a:t>
            </a:r>
            <a:r>
              <a:rPr lang="en-US" baseline="-25000" dirty="0"/>
              <a:t>t+n-1</a:t>
            </a:r>
            <a:r>
              <a:rPr lang="en-US" dirty="0"/>
              <a:t> + </a:t>
            </a:r>
            <a:r>
              <a:rPr lang="en-US" dirty="0" err="1"/>
              <a:t>max</a:t>
            </a:r>
            <a:r>
              <a:rPr lang="en-US" baseline="-25000" dirty="0" err="1"/>
              <a:t>a</a:t>
            </a:r>
            <a:r>
              <a:rPr lang="en-US" dirty="0"/>
              <a:t> </a:t>
            </a:r>
            <a:r>
              <a:rPr lang="en-US" dirty="0" err="1"/>
              <a:t>γ</a:t>
            </a:r>
            <a:r>
              <a:rPr lang="en-US" baseline="30000" dirty="0" err="1"/>
              <a:t>n</a:t>
            </a:r>
            <a:r>
              <a:rPr lang="en-US" dirty="0"/>
              <a:t> Q(</a:t>
            </a:r>
            <a:r>
              <a:rPr lang="en-US" dirty="0" err="1"/>
              <a:t>s</a:t>
            </a:r>
            <a:r>
              <a:rPr lang="en-US" baseline="-25000" dirty="0" err="1"/>
              <a:t>t+n</a:t>
            </a:r>
            <a:r>
              <a:rPr lang="en-US" dirty="0"/>
              <a:t>, a)</a:t>
            </a:r>
          </a:p>
          <a:p>
            <a:r>
              <a:rPr lang="en-US" dirty="0"/>
              <a:t>This results in a single reward directly affecting the values of n preceding state-action pairs</a:t>
            </a:r>
          </a:p>
          <a:p>
            <a:r>
              <a:rPr lang="en-US" dirty="0"/>
              <a:t>This makes the process of propagating rewards to relevant state-action pairs potentially much more efficient</a:t>
            </a:r>
          </a:p>
          <a:p>
            <a:r>
              <a:rPr lang="en-US" dirty="0"/>
              <a:t>One-step update for the last state, two-step update for the second last state, and so on until n-step update for the nth last state</a:t>
            </a:r>
          </a:p>
          <a:p>
            <a:r>
              <a:rPr lang="en-US" dirty="0"/>
              <a:t>Accumulated updates are applied in a single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8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Asynchronous n-step Q-learning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40" y="1264650"/>
            <a:ext cx="7499685" cy="54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Maintains a policy π(a</a:t>
            </a:r>
            <a:r>
              <a:rPr lang="en-US" baseline="-25000" dirty="0"/>
              <a:t>t</a:t>
            </a:r>
            <a:r>
              <a:rPr lang="en-US" dirty="0"/>
              <a:t>|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dirty="0"/>
              <a:t>) and an estimate of the value function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/>
              <a:t>)</a:t>
            </a:r>
          </a:p>
          <a:p>
            <a:r>
              <a:rPr lang="en-US" dirty="0"/>
              <a:t>n-step Actor-Critic method</a:t>
            </a:r>
          </a:p>
          <a:p>
            <a:r>
              <a:rPr lang="en-US" dirty="0"/>
              <a:t>As with value-based methods, use parallel actor-learners and accumulate updates to improve training stability</a:t>
            </a:r>
          </a:p>
          <a:p>
            <a:r>
              <a:rPr lang="en-US" dirty="0"/>
              <a:t>In practice, the policy approximation and the value function share some parameters</a:t>
            </a:r>
          </a:p>
          <a:p>
            <a:r>
              <a:rPr lang="en-US" dirty="0"/>
              <a:t>Use a neural network that has one </a:t>
            </a:r>
            <a:r>
              <a:rPr lang="en-US" dirty="0" err="1"/>
              <a:t>softmax</a:t>
            </a:r>
            <a:r>
              <a:rPr lang="en-US" dirty="0"/>
              <a:t> output for the policy π(a</a:t>
            </a:r>
            <a:r>
              <a:rPr lang="en-US" baseline="-25000" dirty="0"/>
              <a:t>t</a:t>
            </a:r>
            <a:r>
              <a:rPr lang="en-US" dirty="0"/>
              <a:t>|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dirty="0"/>
              <a:t>)  and one linear output for the value function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/>
              <a:t>) with all non-output parameters shared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873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a one-step actor-critic method with a learned policy and a learned value function, the advantage is defined as follows:</a:t>
            </a:r>
          </a:p>
          <a:p>
            <a:r>
              <a:rPr lang="en-US" dirty="0"/>
              <a:t>A(a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 = Q(a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 –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r>
              <a:rPr lang="en-US" dirty="0"/>
              <a:t>The quantity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– 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/>
              <a:t>) is an estimate of the advantage</a:t>
            </a:r>
          </a:p>
          <a:p>
            <a:r>
              <a:rPr lang="en-US" dirty="0"/>
              <a:t>This estimate is used to scale the policy gradient in an actor-critic method</a:t>
            </a:r>
          </a:p>
          <a:p>
            <a:r>
              <a:rPr lang="en-US" dirty="0"/>
              <a:t>The advantage estimate for a n-step actor-critic method is shown below: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8" y="5845125"/>
            <a:ext cx="8716211" cy="7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26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A3C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7" y="1341519"/>
            <a:ext cx="8722617" cy="5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reward signal defines the goal</a:t>
            </a:r>
          </a:p>
          <a:p>
            <a:r>
              <a:rPr lang="en-US" dirty="0"/>
              <a:t>On each time step, the environment sends a single number called the reward to the reinforcement learning agent</a:t>
            </a:r>
          </a:p>
          <a:p>
            <a:r>
              <a:rPr lang="en-US" dirty="0"/>
              <a:t>The agent’s objective is to </a:t>
            </a:r>
            <a:r>
              <a:rPr lang="en-US" dirty="0" err="1"/>
              <a:t>maximise</a:t>
            </a:r>
            <a:r>
              <a:rPr lang="en-US" dirty="0"/>
              <a:t> the total reward that it receives over the long run</a:t>
            </a:r>
          </a:p>
          <a:p>
            <a:r>
              <a:rPr lang="en-US" dirty="0"/>
              <a:t>The reward signal is used to alter the policy</a:t>
            </a:r>
          </a:p>
        </p:txBody>
      </p:sp>
    </p:spTree>
    <p:extLst>
      <p:ext uri="{BB962C8B-B14F-4D97-AF65-F5344CB8AC3E}">
        <p14:creationId xmlns:p14="http://schemas.microsoft.com/office/powerpoint/2010/main" val="28291248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faster training because of parallelism</a:t>
            </a:r>
          </a:p>
          <a:p>
            <a:r>
              <a:rPr lang="en-US" dirty="0"/>
              <a:t>Can use on-policy reinforcement learning methods</a:t>
            </a:r>
          </a:p>
          <a:p>
            <a:r>
              <a:rPr lang="en-US" dirty="0"/>
              <a:t>Diversity in exploration can lead to better performance than synchronous methods</a:t>
            </a:r>
          </a:p>
          <a:p>
            <a:r>
              <a:rPr lang="en-US" dirty="0"/>
              <a:t>In practice, the on-policy A3C algorithm appears to be the best performing asynchronous reinforcement learning method in terms of performance and training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6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reward signal indicates what is good in the short run while the value function indicates what is good in the long run</a:t>
            </a:r>
          </a:p>
          <a:p>
            <a:r>
              <a:rPr lang="en-US" dirty="0"/>
              <a:t>The value of a state is the total amount of reward an agent can expect to accumulate over the future, starting in that state</a:t>
            </a:r>
          </a:p>
          <a:p>
            <a:r>
              <a:rPr lang="en-US" dirty="0"/>
              <a:t>Compute the value using the states that are likely to follow the current state and the rewards available in those states</a:t>
            </a:r>
          </a:p>
          <a:p>
            <a:r>
              <a:rPr lang="en-US" dirty="0"/>
              <a:t>Future rewards may be time-discounted with a factor in the interval [0, 1]</a:t>
            </a:r>
          </a:p>
        </p:txBody>
      </p:sp>
    </p:spTree>
    <p:extLst>
      <p:ext uri="{BB962C8B-B14F-4D97-AF65-F5344CB8AC3E}">
        <p14:creationId xmlns:p14="http://schemas.microsoft.com/office/powerpoint/2010/main" val="77809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Words>4484</Words>
  <Application>Microsoft Office PowerPoint</Application>
  <PresentationFormat>On-screen Show (4:3)</PresentationFormat>
  <Paragraphs>344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Arial</vt:lpstr>
      <vt:lpstr>Calibri</vt:lpstr>
      <vt:lpstr>Office Theme</vt:lpstr>
      <vt:lpstr>CPSC 5440: Introduction Machine Learning Lesson E02: Reinforcement Learning</vt:lpstr>
      <vt:lpstr>Overview</vt:lpstr>
      <vt:lpstr>What is Reinforcement Learning?</vt:lpstr>
      <vt:lpstr>Applications of Deep Reinforcement Learning</vt:lpstr>
      <vt:lpstr>Exploration versus Exploitation</vt:lpstr>
      <vt:lpstr>Reinforcement Learning Systems</vt:lpstr>
      <vt:lpstr>Policy</vt:lpstr>
      <vt:lpstr>Reward Signal</vt:lpstr>
      <vt:lpstr>Value Function (1)</vt:lpstr>
      <vt:lpstr>Value Function (2)</vt:lpstr>
      <vt:lpstr>Model-free versus Model-based</vt:lpstr>
      <vt:lpstr>On-policy versus Off-policy</vt:lpstr>
      <vt:lpstr>Credit Assignment Problem</vt:lpstr>
      <vt:lpstr>Reward Design</vt:lpstr>
      <vt:lpstr>What is Deep Reinforcement Learning?</vt:lpstr>
      <vt:lpstr>Finite Markov Decision Processes</vt:lpstr>
      <vt:lpstr>Markov Decision Process (MDP)</vt:lpstr>
      <vt:lpstr>Time Discounting</vt:lpstr>
      <vt:lpstr>Agent-Environment Interaction (1)</vt:lpstr>
      <vt:lpstr>Agent-Environment Interaction (2)</vt:lpstr>
      <vt:lpstr>Action Selection</vt:lpstr>
      <vt:lpstr>MDP Dynamics</vt:lpstr>
      <vt:lpstr>State Transition Probabilities</vt:lpstr>
      <vt:lpstr>Expected Rewards</vt:lpstr>
      <vt:lpstr>State-Value Function (1) </vt:lpstr>
      <vt:lpstr>State-Value Function (2)</vt:lpstr>
      <vt:lpstr>Action-Value Function</vt:lpstr>
      <vt:lpstr>Bellman Equation (1)</vt:lpstr>
      <vt:lpstr>Bellman Equation (2)</vt:lpstr>
      <vt:lpstr>Optimality</vt:lpstr>
      <vt:lpstr>Temporal-Difference Learning</vt:lpstr>
      <vt:lpstr>What is TD learning?</vt:lpstr>
      <vt:lpstr>Value-based Reinforcement Learning</vt:lpstr>
      <vt:lpstr>Update Rule for TD(0)</vt:lpstr>
      <vt:lpstr>Update Rule Intuition</vt:lpstr>
      <vt:lpstr>Tabular TD(0) Algorithm</vt:lpstr>
      <vt:lpstr>SARSA – On-policy TD Control</vt:lpstr>
      <vt:lpstr>SARSA Update Rule</vt:lpstr>
      <vt:lpstr>SARSA Algorithm</vt:lpstr>
      <vt:lpstr>Q-learning – Off-policy TD Control</vt:lpstr>
      <vt:lpstr>One-step Q-learning Algorithm</vt:lpstr>
      <vt:lpstr>Epsilon-greedy Policy</vt:lpstr>
      <vt:lpstr>Deep Q-Networks (DQN)</vt:lpstr>
      <vt:lpstr>Q-Networks</vt:lpstr>
      <vt:lpstr>Experience Replay</vt:lpstr>
      <vt:lpstr>State representation</vt:lpstr>
      <vt:lpstr>Q-Network Training</vt:lpstr>
      <vt:lpstr>Loss Function Gradient Derivation</vt:lpstr>
      <vt:lpstr>DQN Algorithm</vt:lpstr>
      <vt:lpstr>Comments</vt:lpstr>
      <vt:lpstr>Policy Gradient Methods</vt:lpstr>
      <vt:lpstr>What are Policy Gradient Methods?</vt:lpstr>
      <vt:lpstr>Policy-based Reinforcement Learning</vt:lpstr>
      <vt:lpstr>Notation</vt:lpstr>
      <vt:lpstr>Policy Approximation</vt:lpstr>
      <vt:lpstr>Types of Policy Gradient Method</vt:lpstr>
      <vt:lpstr>Finite Difference Policy Gradient</vt:lpstr>
      <vt:lpstr>REINFORCE: Monte Carlo Policy Gradient</vt:lpstr>
      <vt:lpstr>REINFORCE Properties</vt:lpstr>
      <vt:lpstr>REINFORCE Algorithm </vt:lpstr>
      <vt:lpstr>Actor-Critic Methods</vt:lpstr>
      <vt:lpstr>One-step Actor-Critic Update Rules</vt:lpstr>
      <vt:lpstr>One-step Actor-Critic Algorithm</vt:lpstr>
      <vt:lpstr>Asynchronous Reinforcement Learning</vt:lpstr>
      <vt:lpstr>What is Asynchronous Reinforcement Learning?</vt:lpstr>
      <vt:lpstr>Parallelism (1)</vt:lpstr>
      <vt:lpstr>Parallelism (2)</vt:lpstr>
      <vt:lpstr>No Experience Replay</vt:lpstr>
      <vt:lpstr>Asynchronous Algorithms</vt:lpstr>
      <vt:lpstr>Asynchronous one-step Q-learning </vt:lpstr>
      <vt:lpstr>Exploration</vt:lpstr>
      <vt:lpstr>Asynchronous one-step Q-learning Algorithm</vt:lpstr>
      <vt:lpstr>Asynchronous one-step SARSA</vt:lpstr>
      <vt:lpstr>n-step Q-learning</vt:lpstr>
      <vt:lpstr>n-step Returns</vt:lpstr>
      <vt:lpstr>Asynchronous n-step Q-learning Algorithm</vt:lpstr>
      <vt:lpstr>A3C</vt:lpstr>
      <vt:lpstr>Advantage Definition</vt:lpstr>
      <vt:lpstr>A3C 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Kathpalia</dc:creator>
  <cp:lastModifiedBy>yu liang</cp:lastModifiedBy>
  <cp:revision>927</cp:revision>
  <dcterms:created xsi:type="dcterms:W3CDTF">2017-03-11T06:53:28Z</dcterms:created>
  <dcterms:modified xsi:type="dcterms:W3CDTF">2021-04-21T01:29:59Z</dcterms:modified>
</cp:coreProperties>
</file>