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829" r:id="rId2"/>
    <p:sldId id="710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830" r:id="rId12"/>
    <p:sldId id="803" r:id="rId13"/>
    <p:sldId id="82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pos="5472" userDrawn="1">
          <p15:clr>
            <a:srgbClr val="A4A3A4"/>
          </p15:clr>
        </p15:guide>
        <p15:guide id="6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5" autoAdjust="0"/>
    <p:restoredTop sz="94434" autoAdjust="0"/>
  </p:normalViewPr>
  <p:slideViewPr>
    <p:cSldViewPr snapToGrid="0" showGuides="1">
      <p:cViewPr varScale="1">
        <p:scale>
          <a:sx n="84" d="100"/>
          <a:sy n="84" d="100"/>
        </p:scale>
        <p:origin x="768" y="53"/>
      </p:cViewPr>
      <p:guideLst>
        <p:guide orient="horz" pos="2160"/>
        <p:guide pos="2880"/>
        <p:guide orient="horz" pos="816"/>
        <p:guide pos="288"/>
        <p:guide pos="5472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36" d="100"/>
          <a:sy n="136" d="100"/>
        </p:scale>
        <p:origin x="1002" y="-1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30E8-7BC2-48FC-9106-26B62031286D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AB6F-0E72-4A0B-B969-600F5415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AB6F-0E72-4A0B-B969-600F5415DD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5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236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7259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864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69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0099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7009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2371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82556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0796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0571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868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9131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4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</p:sldLayoutIdLst>
  <p:transition spd="slow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6346" y="2955336"/>
            <a:ext cx="8001000" cy="914400"/>
          </a:xfrm>
        </p:spPr>
        <p:txBody>
          <a:bodyPr/>
          <a:lstStyle/>
          <a:p>
            <a:r>
              <a:rPr lang="en-US" sz="4800" dirty="0" smtClean="0"/>
              <a:t>TCS TECHNICAL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21046091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6036"/>
            <a:ext cx="8229600" cy="5568840"/>
          </a:xfrm>
        </p:spPr>
        <p:txBody>
          <a:bodyPr numCol="1" spcCol="360000">
            <a:normAutofit fontScale="85000" lnSpcReduction="10000"/>
          </a:bodyPr>
          <a:lstStyle/>
          <a:p>
            <a:pPr marL="180000" indent="-360000">
              <a:buNone/>
            </a:pPr>
            <a:r>
              <a:rPr lang="en-US" dirty="0" smtClean="0"/>
              <a:t>6. For </a:t>
            </a:r>
            <a:r>
              <a:rPr lang="en-US" dirty="0"/>
              <a:t>passing command </a:t>
            </a:r>
            <a:r>
              <a:rPr lang="en-US" dirty="0" smtClean="0"/>
              <a:t>line argument </a:t>
            </a:r>
            <a:r>
              <a:rPr lang="en-US" dirty="0"/>
              <a:t>the main </a:t>
            </a:r>
            <a:r>
              <a:rPr lang="en-US" dirty="0" smtClean="0"/>
              <a:t>function should </a:t>
            </a:r>
            <a:r>
              <a:rPr lang="en-US" dirty="0"/>
              <a:t>be like _______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(</a:t>
            </a:r>
            <a:r>
              <a:rPr lang="en-US" dirty="0"/>
              <a:t>a) </a:t>
            </a:r>
            <a:r>
              <a:rPr lang="en-US" dirty="0" err="1"/>
              <a:t>int</a:t>
            </a:r>
            <a:r>
              <a:rPr lang="en-US" dirty="0"/>
              <a:t> main(char *</a:t>
            </a:r>
            <a:r>
              <a:rPr lang="en-US" dirty="0" err="1"/>
              <a:t>argv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 smtClean="0"/>
              <a:t>)		 </a:t>
            </a:r>
            <a:r>
              <a:rPr lang="en-US" dirty="0"/>
              <a:t>(b) </a:t>
            </a: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(</a:t>
            </a:r>
            <a:r>
              <a:rPr lang="en-US" dirty="0"/>
              <a:t>c) </a:t>
            </a:r>
            <a:r>
              <a:rPr lang="en-US" dirty="0" err="1"/>
              <a:t>int</a:t>
            </a:r>
            <a:r>
              <a:rPr lang="en-US" dirty="0"/>
              <a:t> main(char *</a:t>
            </a:r>
            <a:r>
              <a:rPr lang="en-US" dirty="0" err="1"/>
              <a:t>argv</a:t>
            </a:r>
            <a:r>
              <a:rPr lang="en-US" dirty="0" smtClean="0"/>
              <a:t>[])			 </a:t>
            </a:r>
            <a:r>
              <a:rPr lang="en-US" dirty="0"/>
              <a:t>(d) </a:t>
            </a:r>
            <a:r>
              <a:rPr lang="en-US" dirty="0" err="1"/>
              <a:t>int</a:t>
            </a:r>
            <a:r>
              <a:rPr lang="en-US" dirty="0"/>
              <a:t> main(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7. How </a:t>
            </a:r>
            <a:r>
              <a:rPr lang="en-US" dirty="0"/>
              <a:t>many times the below loop will be executed</a:t>
            </a:r>
            <a:r>
              <a:rPr lang="en-US" dirty="0" smtClean="0"/>
              <a:t>?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    #</a:t>
            </a:r>
            <a:r>
              <a:rPr lang="en-US" dirty="0"/>
              <a:t>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lang="en-IN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  <a:endParaRPr lang="en-IN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    {</a:t>
            </a:r>
            <a:endParaRPr lang="en-IN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i;</a:t>
            </a:r>
            <a:endParaRPr lang="en-IN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    for(i=0;i&lt;5;i</a:t>
            </a:r>
            <a:r>
              <a:rPr lang="en-US" dirty="0"/>
              <a:t>++)</a:t>
            </a:r>
            <a:endParaRPr lang="en-IN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    {</a:t>
            </a:r>
            <a:endParaRPr lang="en-IN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/>
              <a:t>("Hello\n");</a:t>
            </a:r>
            <a:endParaRPr lang="en-IN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    }</a:t>
            </a:r>
            <a:endParaRPr lang="en-IN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    }</a:t>
            </a:r>
            <a:endParaRPr lang="en-IN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    (a) 5</a:t>
            </a: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/>
              <a:t>b) 1	</a:t>
            </a:r>
            <a:r>
              <a:rPr lang="en-US" dirty="0" smtClean="0"/>
              <a:t>	(</a:t>
            </a:r>
            <a:r>
              <a:rPr lang="en-US" dirty="0"/>
              <a:t>c) 0	</a:t>
            </a:r>
            <a:r>
              <a:rPr lang="en-US" dirty="0" smtClean="0"/>
              <a:t>	(</a:t>
            </a:r>
            <a:r>
              <a:rPr lang="en-US" dirty="0"/>
              <a:t>d) </a:t>
            </a:r>
            <a:r>
              <a:rPr lang="en-US" dirty="0" smtClean="0"/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93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6036"/>
            <a:ext cx="8229600" cy="5568840"/>
          </a:xfrm>
        </p:spPr>
        <p:txBody>
          <a:bodyPr numCol="1" spcCol="360000">
            <a:normAutofit/>
          </a:bodyPr>
          <a:lstStyle/>
          <a:p>
            <a:pPr marL="0" indent="0">
              <a:buNone/>
            </a:pPr>
            <a:r>
              <a:rPr lang="en-US" dirty="0" smtClean="0"/>
              <a:t>8</a:t>
            </a:r>
            <a:r>
              <a:rPr lang="en-US" dirty="0"/>
              <a:t>. Which of the following is a </a:t>
            </a:r>
            <a:r>
              <a:rPr lang="en-US" dirty="0" smtClean="0"/>
              <a:t>User-defined </a:t>
            </a:r>
            <a:r>
              <a:rPr lang="en-US" dirty="0"/>
              <a:t>data type?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(a) long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(</a:t>
            </a:r>
            <a:r>
              <a:rPr lang="en-US" dirty="0"/>
              <a:t>b) double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(</a:t>
            </a:r>
            <a:r>
              <a:rPr lang="en-US" dirty="0"/>
              <a:t>c) unsigned long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(</a:t>
            </a:r>
            <a:r>
              <a:rPr lang="en-US" dirty="0"/>
              <a:t>d) </a:t>
            </a:r>
            <a:r>
              <a:rPr lang="en-US" dirty="0" err="1"/>
              <a:t>enum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9. Which has the highest precision?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(</a:t>
            </a:r>
            <a:r>
              <a:rPr lang="en-US" dirty="0"/>
              <a:t>a) </a:t>
            </a:r>
            <a:r>
              <a:rPr lang="en-US" dirty="0" smtClean="0"/>
              <a:t>float</a:t>
            </a: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(b</a:t>
            </a:r>
            <a:r>
              <a:rPr lang="en-US" dirty="0"/>
              <a:t>) double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(</a:t>
            </a:r>
            <a:r>
              <a:rPr lang="en-US" dirty="0"/>
              <a:t>c) unsigned long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/>
              <a:t>	              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(</a:t>
            </a:r>
            <a:r>
              <a:rPr lang="en-US" dirty="0"/>
              <a:t>d) long </a:t>
            </a:r>
            <a:r>
              <a:rPr lang="en-US" dirty="0" err="1"/>
              <a:t>int</a:t>
            </a:r>
            <a:endParaRPr lang="en-US" dirty="0" smtClean="0"/>
          </a:p>
          <a:p>
            <a:pPr marL="0" indent="0">
              <a:lnSpc>
                <a:spcPct val="140000"/>
              </a:lnSpc>
              <a:buNone/>
            </a:pPr>
            <a:endParaRPr lang="en-IN" dirty="0"/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798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6036"/>
            <a:ext cx="8229600" cy="5537124"/>
          </a:xfrm>
        </p:spPr>
        <p:txBody>
          <a:bodyPr numCol="2" spcCol="720000">
            <a:normAutofit fontScale="25000" lnSpcReduction="20000"/>
          </a:bodyPr>
          <a:lstStyle/>
          <a:p>
            <a:pPr marL="0" indent="0">
              <a:buNone/>
            </a:pPr>
            <a:r>
              <a:rPr lang="en-US" sz="5800" b="1" dirty="0"/>
              <a:t>Floating point types</a:t>
            </a:r>
            <a:endParaRPr lang="en-IN" sz="5800" dirty="0"/>
          </a:p>
          <a:p>
            <a:pPr marL="0" indent="0" algn="just">
              <a:buNone/>
            </a:pPr>
            <a:r>
              <a:rPr lang="en-US" sz="5800" dirty="0" smtClean="0"/>
              <a:t>The following table provide the details of standard floating-point types with storage sizes and value ranges and their precision −</a:t>
            </a:r>
          </a:p>
          <a:p>
            <a:pPr marL="0" indent="0">
              <a:buNone/>
            </a:pPr>
            <a:r>
              <a:rPr lang="en-US" sz="5800" dirty="0" smtClean="0"/>
              <a:t>10. What will be the output/error?</a:t>
            </a:r>
            <a:br>
              <a:rPr lang="en-US" sz="5800" dirty="0" smtClean="0"/>
            </a:br>
            <a:r>
              <a:rPr lang="en-US" sz="5800" dirty="0" smtClean="0"/>
              <a:t>      (for input: 6, 9)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6000" dirty="0" smtClean="0"/>
              <a:t>#</a:t>
            </a:r>
            <a:r>
              <a:rPr lang="en-US" sz="6000" dirty="0"/>
              <a:t>include&lt;</a:t>
            </a:r>
            <a:r>
              <a:rPr lang="en-US" sz="6000" dirty="0" err="1"/>
              <a:t>stdio.h</a:t>
            </a:r>
            <a:r>
              <a:rPr lang="en-US" sz="6000" dirty="0"/>
              <a:t>&gt;</a:t>
            </a:r>
            <a:endParaRPr lang="en-IN" sz="6000" dirty="0"/>
          </a:p>
          <a:p>
            <a:pPr marL="0" indent="0">
              <a:buNone/>
            </a:pPr>
            <a:r>
              <a:rPr lang="en-US" sz="6000" dirty="0" err="1" smtClean="0"/>
              <a:t>int</a:t>
            </a:r>
            <a:r>
              <a:rPr lang="en-US" sz="6000" dirty="0" smtClean="0"/>
              <a:t> </a:t>
            </a:r>
            <a:r>
              <a:rPr lang="en-US" sz="6000" dirty="0" err="1"/>
              <a:t>fg</a:t>
            </a:r>
            <a:r>
              <a:rPr lang="en-US" sz="6000" dirty="0"/>
              <a:t>(</a:t>
            </a:r>
            <a:r>
              <a:rPr lang="en-US" sz="6000" dirty="0" err="1"/>
              <a:t>int,int</a:t>
            </a:r>
            <a:r>
              <a:rPr lang="en-US" sz="6000" dirty="0"/>
              <a:t>);</a:t>
            </a:r>
            <a:endParaRPr lang="en-IN" sz="6000" dirty="0"/>
          </a:p>
          <a:p>
            <a:pPr marL="0" indent="0">
              <a:buNone/>
            </a:pPr>
            <a:r>
              <a:rPr lang="en-US" sz="6000" dirty="0" err="1" smtClean="0"/>
              <a:t>int</a:t>
            </a:r>
            <a:r>
              <a:rPr lang="en-US" sz="6000" dirty="0" smtClean="0"/>
              <a:t> </a:t>
            </a:r>
            <a:r>
              <a:rPr lang="en-US" sz="6000" dirty="0"/>
              <a:t>main</a:t>
            </a:r>
            <a:r>
              <a:rPr lang="en-US" sz="6000" dirty="0" smtClean="0"/>
              <a:t>()</a:t>
            </a:r>
          </a:p>
          <a:p>
            <a:pPr marL="0" indent="0">
              <a:buNone/>
            </a:pPr>
            <a:r>
              <a:rPr lang="en-US" sz="6000" dirty="0" smtClean="0"/>
              <a:t>{</a:t>
            </a:r>
            <a:endParaRPr lang="en-IN" sz="6000" dirty="0"/>
          </a:p>
          <a:p>
            <a:pPr marL="0" indent="0">
              <a:buNone/>
            </a:pPr>
            <a:r>
              <a:rPr lang="en-US" sz="6000" dirty="0" err="1" smtClean="0"/>
              <a:t>int</a:t>
            </a:r>
            <a:r>
              <a:rPr lang="en-US" sz="6000" dirty="0" smtClean="0"/>
              <a:t> </a:t>
            </a:r>
            <a:r>
              <a:rPr lang="en-US" sz="6000" dirty="0"/>
              <a:t>n1,n2,g;</a:t>
            </a:r>
            <a:endParaRPr lang="en-IN" sz="6000" dirty="0"/>
          </a:p>
          <a:p>
            <a:pPr marL="0" indent="0">
              <a:buNone/>
            </a:pPr>
            <a:r>
              <a:rPr lang="en-US" sz="6000" dirty="0" err="1" smtClean="0"/>
              <a:t>scanf</a:t>
            </a:r>
            <a:r>
              <a:rPr lang="en-US" sz="6000" dirty="0"/>
              <a:t>("%</a:t>
            </a:r>
            <a:r>
              <a:rPr lang="en-US" sz="6000" dirty="0" err="1"/>
              <a:t>d%d</a:t>
            </a:r>
            <a:r>
              <a:rPr lang="en-US" sz="6000" dirty="0" smtClean="0"/>
              <a:t>",</a:t>
            </a:r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IN" sz="6000" dirty="0" smtClean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6000" dirty="0" smtClean="0"/>
              <a:t>&amp;</a:t>
            </a:r>
            <a:r>
              <a:rPr lang="en-US" sz="6000" dirty="0"/>
              <a:t>n1,&amp;n2);</a:t>
            </a: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/>
              <a:t>g=</a:t>
            </a:r>
            <a:r>
              <a:rPr lang="en-US" sz="6000" dirty="0" err="1" smtClean="0"/>
              <a:t>fg</a:t>
            </a:r>
            <a:r>
              <a:rPr lang="en-US" sz="6000" dirty="0" smtClean="0"/>
              <a:t>(n1,n2</a:t>
            </a:r>
            <a:r>
              <a:rPr lang="en-US" sz="6000" dirty="0"/>
              <a:t>);</a:t>
            </a:r>
            <a:endParaRPr lang="en-US" sz="6000" dirty="0" smtClean="0"/>
          </a:p>
          <a:p>
            <a:pPr marL="0" indent="0">
              <a:buNone/>
            </a:pPr>
            <a:r>
              <a:rPr lang="en-US" sz="6000" dirty="0" err="1" smtClean="0"/>
              <a:t>printf</a:t>
            </a:r>
            <a:r>
              <a:rPr lang="en-US" sz="6000" dirty="0"/>
              <a:t>("%</a:t>
            </a:r>
            <a:r>
              <a:rPr lang="en-US" sz="6000" dirty="0" err="1"/>
              <a:t>d",g</a:t>
            </a:r>
            <a:r>
              <a:rPr lang="en-US" sz="6000" dirty="0"/>
              <a:t>);</a:t>
            </a:r>
            <a:endParaRPr lang="en-IN" sz="6000" dirty="0"/>
          </a:p>
          <a:p>
            <a:pPr marL="0" indent="0">
              <a:buNone/>
            </a:pPr>
            <a:r>
              <a:rPr lang="en-US" sz="6000" dirty="0"/>
              <a:t>}</a:t>
            </a:r>
          </a:p>
          <a:p>
            <a:pPr marL="0" indent="0">
              <a:buNone/>
            </a:pPr>
            <a:r>
              <a:rPr lang="en-US" sz="6000" dirty="0" err="1" smtClean="0"/>
              <a:t>int</a:t>
            </a:r>
            <a:r>
              <a:rPr lang="en-US" sz="6000" dirty="0" smtClean="0"/>
              <a:t> </a:t>
            </a:r>
            <a:r>
              <a:rPr lang="en-US" sz="6000" dirty="0" err="1" smtClean="0"/>
              <a:t>fg</a:t>
            </a:r>
            <a:r>
              <a:rPr lang="en-US" sz="6000" dirty="0" smtClean="0"/>
              <a:t>(</a:t>
            </a:r>
            <a:r>
              <a:rPr lang="en-US" sz="6000" dirty="0" err="1" smtClean="0"/>
              <a:t>int</a:t>
            </a:r>
            <a:r>
              <a:rPr lang="en-US" sz="6000" dirty="0" smtClean="0"/>
              <a:t> </a:t>
            </a:r>
            <a:r>
              <a:rPr lang="en-US" sz="6000" dirty="0" err="1" smtClean="0"/>
              <a:t>x,int</a:t>
            </a:r>
            <a:r>
              <a:rPr lang="en-US" sz="6000" dirty="0" smtClean="0"/>
              <a:t> y)</a:t>
            </a:r>
            <a:endParaRPr lang="en-IN" sz="6000" dirty="0" smtClean="0"/>
          </a:p>
          <a:p>
            <a:pPr marL="0" indent="0">
              <a:buNone/>
            </a:pPr>
            <a:r>
              <a:rPr lang="en-US" sz="6000" dirty="0" smtClean="0"/>
              <a:t>{</a:t>
            </a:r>
            <a:endParaRPr lang="en-IN" sz="6000" dirty="0" smtClean="0"/>
          </a:p>
          <a:p>
            <a:pPr marL="0" indent="0">
              <a:buNone/>
            </a:pPr>
            <a:r>
              <a:rPr lang="en-US" sz="6000" dirty="0" smtClean="0"/>
              <a:t>while(x!=y)</a:t>
            </a:r>
            <a:endParaRPr lang="en-IN" sz="6000" dirty="0" smtClean="0"/>
          </a:p>
          <a:p>
            <a:pPr marL="0" indent="0">
              <a:buNone/>
            </a:pPr>
            <a:r>
              <a:rPr lang="en-US" sz="6000" dirty="0" smtClean="0"/>
              <a:t>{</a:t>
            </a:r>
            <a:endParaRPr lang="en-IN" sz="6000" dirty="0"/>
          </a:p>
          <a:p>
            <a:pPr marL="0" indent="0">
              <a:buNone/>
            </a:pPr>
            <a:r>
              <a:rPr lang="en-US" sz="6000" dirty="0" smtClean="0"/>
              <a:t>if(x&gt;y</a:t>
            </a:r>
            <a:r>
              <a:rPr lang="en-US" sz="6000" dirty="0"/>
              <a:t>)</a:t>
            </a:r>
            <a:endParaRPr lang="en-IN" sz="6000" dirty="0"/>
          </a:p>
          <a:p>
            <a:pPr marL="0" indent="0">
              <a:buNone/>
            </a:pPr>
            <a:r>
              <a:rPr lang="en-US" sz="6000" dirty="0" smtClean="0"/>
              <a:t>return </a:t>
            </a:r>
            <a:r>
              <a:rPr lang="en-US" sz="6000" dirty="0" err="1"/>
              <a:t>fg</a:t>
            </a:r>
            <a:r>
              <a:rPr lang="en-US" sz="6000" dirty="0"/>
              <a:t>(x-</a:t>
            </a:r>
            <a:r>
              <a:rPr lang="en-US" sz="6000" dirty="0" err="1"/>
              <a:t>y,y</a:t>
            </a:r>
            <a:r>
              <a:rPr lang="en-US" sz="6000" dirty="0"/>
              <a:t>);</a:t>
            </a:r>
            <a:endParaRPr lang="en-IN" sz="6000" dirty="0"/>
          </a:p>
          <a:p>
            <a:pPr marL="0" indent="0">
              <a:buNone/>
            </a:pPr>
            <a:r>
              <a:rPr lang="en-US" sz="6000" dirty="0" smtClean="0"/>
              <a:t>else</a:t>
            </a:r>
            <a:endParaRPr lang="en-IN" sz="6000" dirty="0"/>
          </a:p>
          <a:p>
            <a:pPr marL="0" indent="0">
              <a:buNone/>
            </a:pPr>
            <a:r>
              <a:rPr lang="en-US" sz="6000" dirty="0" smtClean="0"/>
              <a:t>return </a:t>
            </a:r>
            <a:r>
              <a:rPr lang="en-US" sz="6000" dirty="0" err="1"/>
              <a:t>fg</a:t>
            </a:r>
            <a:r>
              <a:rPr lang="en-US" sz="6000" dirty="0"/>
              <a:t>(</a:t>
            </a:r>
            <a:r>
              <a:rPr lang="en-US" sz="6000" dirty="0" err="1"/>
              <a:t>x,y</a:t>
            </a:r>
            <a:r>
              <a:rPr lang="en-US" sz="6000" dirty="0"/>
              <a:t>-x);</a:t>
            </a:r>
            <a:endParaRPr lang="en-IN" sz="6000" dirty="0"/>
          </a:p>
          <a:p>
            <a:pPr marL="0" indent="0">
              <a:buNone/>
            </a:pPr>
            <a:r>
              <a:rPr lang="en-US" sz="6000" dirty="0" smtClean="0"/>
              <a:t>}</a:t>
            </a:r>
            <a:endParaRPr lang="en-IN" sz="6000" dirty="0"/>
          </a:p>
          <a:p>
            <a:pPr marL="0" indent="0">
              <a:buNone/>
            </a:pPr>
            <a:r>
              <a:rPr lang="en-US" sz="6000" dirty="0" smtClean="0"/>
              <a:t>return </a:t>
            </a:r>
            <a:r>
              <a:rPr lang="en-US" sz="6000" dirty="0"/>
              <a:t>x;</a:t>
            </a:r>
            <a:endParaRPr lang="en-IN" sz="6000" dirty="0"/>
          </a:p>
          <a:p>
            <a:pPr marL="0" indent="0">
              <a:buNone/>
            </a:pPr>
            <a:r>
              <a:rPr lang="en-US" sz="6000" dirty="0" smtClean="0"/>
              <a:t>}</a:t>
            </a:r>
            <a:endParaRPr lang="en-IN" sz="6000" dirty="0"/>
          </a:p>
          <a:p>
            <a:pPr marL="0" indent="0">
              <a:buNone/>
            </a:pPr>
            <a:r>
              <a:rPr lang="en-US" sz="6000" dirty="0" smtClean="0"/>
              <a:t>(</a:t>
            </a:r>
            <a:r>
              <a:rPr lang="en-US" sz="6000" dirty="0"/>
              <a:t>a) 3	(b) 6	(c) 9	(d) </a:t>
            </a:r>
            <a:r>
              <a:rPr lang="en-US" sz="6000" dirty="0" smtClean="0"/>
              <a:t>Error</a:t>
            </a:r>
          </a:p>
          <a:p>
            <a:pPr marL="180000" indent="0">
              <a:lnSpc>
                <a:spcPct val="140000"/>
              </a:lnSpc>
              <a:buNone/>
            </a:pPr>
            <a:endParaRPr lang="en-US" sz="5500" dirty="0"/>
          </a:p>
          <a:p>
            <a:pPr marL="180000" indent="0">
              <a:lnSpc>
                <a:spcPct val="140000"/>
              </a:lnSpc>
              <a:buNone/>
            </a:pPr>
            <a:endParaRPr lang="en-US" sz="5500" dirty="0" smtClean="0"/>
          </a:p>
          <a:p>
            <a:pPr marL="180000" indent="0">
              <a:lnSpc>
                <a:spcPct val="140000"/>
              </a:lnSpc>
              <a:buNone/>
            </a:pPr>
            <a:endParaRPr lang="en-US" sz="5500" dirty="0"/>
          </a:p>
          <a:p>
            <a:pPr marL="180000" indent="0">
              <a:lnSpc>
                <a:spcPct val="140000"/>
              </a:lnSpc>
              <a:buNone/>
            </a:pPr>
            <a:endParaRPr lang="en-US" sz="5500" dirty="0" smtClean="0"/>
          </a:p>
          <a:p>
            <a:pPr marL="180000" indent="0">
              <a:lnSpc>
                <a:spcPct val="140000"/>
              </a:lnSpc>
              <a:buNone/>
            </a:pPr>
            <a:endParaRPr lang="en-US" sz="5500" dirty="0" smtClean="0"/>
          </a:p>
          <a:p>
            <a:pPr marL="180000" indent="0">
              <a:lnSpc>
                <a:spcPct val="140000"/>
              </a:lnSpc>
              <a:buNone/>
            </a:pPr>
            <a:endParaRPr lang="en-US" sz="5500" dirty="0" smtClean="0"/>
          </a:p>
          <a:p>
            <a:pPr marL="180000" indent="0">
              <a:lnSpc>
                <a:spcPct val="140000"/>
              </a:lnSpc>
              <a:buNone/>
            </a:pPr>
            <a:endParaRPr lang="en-US" sz="5500" dirty="0" smtClean="0"/>
          </a:p>
          <a:p>
            <a:pPr marL="180000" indent="0">
              <a:lnSpc>
                <a:spcPct val="140000"/>
              </a:lnSpc>
              <a:buNone/>
            </a:pPr>
            <a:endParaRPr lang="en-US" sz="5500" dirty="0" smtClean="0"/>
          </a:p>
          <a:p>
            <a:pPr marL="180000" indent="0">
              <a:lnSpc>
                <a:spcPct val="140000"/>
              </a:lnSpc>
              <a:buNone/>
            </a:pPr>
            <a:endParaRPr lang="en-IN" sz="5500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10816"/>
              </p:ext>
            </p:extLst>
          </p:nvPr>
        </p:nvGraphicFramePr>
        <p:xfrm>
          <a:off x="457199" y="2668744"/>
          <a:ext cx="4114801" cy="1639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760224"/>
                <a:gridCol w="1426296"/>
                <a:gridCol w="1166281"/>
              </a:tblGrid>
              <a:tr h="55480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Type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Storage size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Value range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Precision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064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>
                          <a:effectLst/>
                        </a:rPr>
                        <a:t>float</a:t>
                      </a:r>
                      <a:endParaRPr lang="en-IN" sz="95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4 byte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1.2E-38 to 3.4E+38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6 decimal places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064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>
                          <a:effectLst/>
                        </a:rPr>
                        <a:t>double</a:t>
                      </a:r>
                      <a:endParaRPr lang="en-IN" sz="95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8 byte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2.3E-308 to 1.7E+308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15 decimal places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4801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long double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10 byte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3.4E-4932 to 1.1E+4932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700"/>
                        </a:spcBef>
                        <a:spcAft>
                          <a:spcPts val="200"/>
                        </a:spcAft>
                        <a:tabLst>
                          <a:tab pos="288290" algn="l"/>
                          <a:tab pos="900430" algn="l"/>
                          <a:tab pos="1620520" algn="l"/>
                          <a:tab pos="2340610" algn="l"/>
                        </a:tabLst>
                      </a:pPr>
                      <a:r>
                        <a:rPr lang="en-IN" sz="950" dirty="0">
                          <a:effectLst/>
                        </a:rPr>
                        <a:t>19 decimal places</a:t>
                      </a:r>
                      <a:endParaRPr lang="en-IN" sz="9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493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283" y="2929334"/>
            <a:ext cx="6849566" cy="914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THANK YOU</a:t>
            </a:r>
            <a:endParaRPr lang="en-IN" sz="4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2955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6036"/>
            <a:ext cx="8229600" cy="561826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400" b="1" dirty="0"/>
              <a:t>COMMAND LINE ARGUMENTS IN C:</a:t>
            </a:r>
            <a:endParaRPr lang="en-IN" sz="2400" dirty="0"/>
          </a:p>
          <a:p>
            <a:pPr marL="0" indent="0">
              <a:buNone/>
            </a:pPr>
            <a:r>
              <a:rPr lang="en-US" dirty="0"/>
              <a:t>main() function of a C program accepts arguments from command line or from other shell scripts by following commands.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They are  </a:t>
            </a:r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r>
              <a:rPr lang="en-US" dirty="0"/>
              <a:t>[]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where,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argc</a:t>
            </a:r>
            <a:r>
              <a:rPr lang="en-US" dirty="0"/>
              <a:t> – Number of arguments in the command line including program name (integer).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argv</a:t>
            </a:r>
            <a:r>
              <a:rPr lang="en-US" dirty="0"/>
              <a:t>[] – This is carrying all the arguments including program name (pointer array 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 //command line arguments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("\n Program name : %s \n", </a:t>
            </a:r>
            <a:r>
              <a:rPr lang="en-US" dirty="0" err="1"/>
              <a:t>argv</a:t>
            </a:r>
            <a:r>
              <a:rPr lang="en-US" dirty="0"/>
              <a:t>[0]);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("1st </a:t>
            </a:r>
            <a:r>
              <a:rPr lang="en-US" dirty="0" err="1"/>
              <a:t>arg</a:t>
            </a:r>
            <a:r>
              <a:rPr lang="en-US" dirty="0"/>
              <a:t> : %s \n", </a:t>
            </a:r>
            <a:r>
              <a:rPr lang="en-US" dirty="0" err="1"/>
              <a:t>argv</a:t>
            </a:r>
            <a:r>
              <a:rPr lang="en-US" dirty="0"/>
              <a:t>[1]);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("2nd </a:t>
            </a:r>
            <a:r>
              <a:rPr lang="en-US" dirty="0" err="1"/>
              <a:t>arg</a:t>
            </a:r>
            <a:r>
              <a:rPr lang="en-US" dirty="0"/>
              <a:t> : %s \n", </a:t>
            </a:r>
            <a:r>
              <a:rPr lang="en-US" dirty="0" err="1"/>
              <a:t>argv</a:t>
            </a:r>
            <a:r>
              <a:rPr lang="en-US" dirty="0"/>
              <a:t>[2]);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return 0;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2165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6036"/>
            <a:ext cx="8464378" cy="5507056"/>
          </a:xfrm>
        </p:spPr>
        <p:txBody>
          <a:bodyPr numCol="2" spcCol="36000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PROGRAMS</a:t>
            </a:r>
            <a:endParaRPr lang="en-IN" sz="2200" dirty="0"/>
          </a:p>
          <a:p>
            <a:pPr marL="0" indent="0">
              <a:buNone/>
            </a:pPr>
            <a:r>
              <a:rPr lang="en-US" b="1" dirty="0"/>
              <a:t>Program 1: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Factorial program in c using command line arguments.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Factorial of a non-negative integer n, denoted by n!, is the product of all positive integers less than or equal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n.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For example, The value of 5! is 5*4*3*2*1 = 120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a, char *b[]) //command line </a:t>
            </a:r>
            <a:r>
              <a:rPr lang="en-US" dirty="0" smtClean="0"/>
              <a:t>arguments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x,y,f</a:t>
            </a:r>
            <a:r>
              <a:rPr lang="en-US" dirty="0"/>
              <a:t>=1;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atoi</a:t>
            </a:r>
            <a:r>
              <a:rPr lang="en-US" dirty="0"/>
              <a:t>(b[1]);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for(i=1;i&lt;=</a:t>
            </a:r>
            <a:r>
              <a:rPr lang="en-US" dirty="0" err="1"/>
              <a:t>x;i</a:t>
            </a:r>
            <a:r>
              <a:rPr lang="en-US" dirty="0"/>
              <a:t>++)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f=f*i;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d",f</a:t>
            </a:r>
            <a:r>
              <a:rPr lang="en-US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return 0;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atoi</a:t>
            </a:r>
            <a:r>
              <a:rPr lang="en-US" dirty="0"/>
              <a:t> function is to convert a character to </a:t>
            </a:r>
            <a:r>
              <a:rPr lang="en-US" dirty="0" smtClean="0"/>
              <a:t>integer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93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6035"/>
            <a:ext cx="8464378" cy="5791261"/>
          </a:xfrm>
        </p:spPr>
        <p:txBody>
          <a:bodyPr numCol="2" spcCol="360000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Program 2:</a:t>
            </a:r>
            <a:endParaRPr lang="en-IN" sz="18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Write a c program, to find the area of a circle when the diameter is given, using command line arguments.</a:t>
            </a:r>
            <a:endParaRPr lang="en-IN" sz="18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The input diameter is an integer and the output area should be a floating point variable with 2 point precision</a:t>
            </a:r>
            <a:endParaRPr lang="en-IN" sz="18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#include&lt;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  <a:endParaRPr lang="en-IN" sz="18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#define PI 3.14</a:t>
            </a:r>
            <a:endParaRPr lang="en-IN" sz="18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 err="1"/>
              <a:t>int</a:t>
            </a:r>
            <a:r>
              <a:rPr lang="en-US" sz="1800" dirty="0"/>
              <a:t> main(</a:t>
            </a:r>
            <a:r>
              <a:rPr lang="en-US" sz="1800" dirty="0" err="1"/>
              <a:t>int</a:t>
            </a:r>
            <a:r>
              <a:rPr lang="en-US" sz="1800" dirty="0"/>
              <a:t> a, char *b[]) //command line arguments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 smtClean="0"/>
              <a:t>{</a:t>
            </a:r>
            <a:endParaRPr lang="en-IN" sz="1800" dirty="0"/>
          </a:p>
          <a:p>
            <a:pPr marL="0" indent="0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 err="1"/>
              <a:t>int</a:t>
            </a:r>
            <a:r>
              <a:rPr lang="en-US" sz="1800" dirty="0"/>
              <a:t> d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 smtClean="0"/>
              <a:t>float </a:t>
            </a:r>
            <a:r>
              <a:rPr lang="en-US" sz="1800" dirty="0"/>
              <a:t>area =0;</a:t>
            </a:r>
            <a:endParaRPr lang="en-IN" sz="1800" dirty="0"/>
          </a:p>
          <a:p>
            <a:pPr marL="0" indent="0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d= </a:t>
            </a:r>
            <a:r>
              <a:rPr lang="en-US" sz="1800" dirty="0" err="1"/>
              <a:t>atoi</a:t>
            </a:r>
            <a:r>
              <a:rPr lang="en-US" sz="1800" dirty="0"/>
              <a:t>(</a:t>
            </a:r>
            <a:r>
              <a:rPr lang="en-US" sz="1800" dirty="0" err="1"/>
              <a:t>argv</a:t>
            </a:r>
            <a:r>
              <a:rPr lang="en-US" sz="1800" dirty="0"/>
              <a:t>[1]);</a:t>
            </a:r>
            <a:endParaRPr lang="en-IN" sz="1800" dirty="0"/>
          </a:p>
          <a:p>
            <a:pPr marL="0" indent="0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area =(float) PI*(d/2)*(d/2);</a:t>
            </a:r>
            <a:endParaRPr lang="en-IN" sz="1800" dirty="0"/>
          </a:p>
          <a:p>
            <a:pPr marL="0" indent="0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 err="1"/>
              <a:t>printf</a:t>
            </a:r>
            <a:r>
              <a:rPr lang="en-US" sz="1800" dirty="0"/>
              <a:t>(“%0.2f", area);</a:t>
            </a:r>
            <a:endParaRPr lang="en-IN" sz="1800" dirty="0"/>
          </a:p>
          <a:p>
            <a:pPr marL="0" indent="0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return 0;</a:t>
            </a:r>
            <a:endParaRPr lang="en-IN" sz="1800" dirty="0"/>
          </a:p>
          <a:p>
            <a:pPr marL="0" indent="0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}</a:t>
            </a:r>
            <a:endParaRPr lang="en-IN" sz="1800" dirty="0"/>
          </a:p>
          <a:p>
            <a:pPr marL="0" indent="0">
              <a:lnSpc>
                <a:spcPct val="14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/>
              <a:t>%0.2f is to print the answer with 2 values after decimal point.</a:t>
            </a:r>
            <a:endParaRPr lang="en-IN" sz="1800" dirty="0"/>
          </a:p>
          <a:p>
            <a:pPr marL="457200" indent="-457200">
              <a:buAutoNum type="alphaLcParenBoth"/>
            </a:pPr>
            <a:endParaRPr lang="en-IN" sz="1600" dirty="0"/>
          </a:p>
          <a:p>
            <a:pPr marL="0" indent="0" algn="just">
              <a:buNone/>
            </a:pPr>
            <a:endParaRPr lang="en-IN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93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04" y="605482"/>
            <a:ext cx="8859795" cy="6104238"/>
          </a:xfrm>
        </p:spPr>
        <p:txBody>
          <a:bodyPr numCol="2" spcCol="360000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Program 3:</a:t>
            </a:r>
            <a:endParaRPr lang="en-IN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300" dirty="0"/>
              <a:t>Write a c program, to check whether the given year is a leap year or not using command line arguments.</a:t>
            </a:r>
            <a:endParaRPr lang="en-IN" sz="23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300" dirty="0"/>
              <a:t>A leap year is a calendar year containing one additional day (Feb 29th) added to keep the calendar year synchronized with the astronomical year.</a:t>
            </a:r>
            <a:endParaRPr lang="en-IN" sz="23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300" dirty="0"/>
              <a:t>#include&lt;</a:t>
            </a:r>
            <a:r>
              <a:rPr lang="en-US" sz="2300" dirty="0" err="1"/>
              <a:t>stdio.h</a:t>
            </a:r>
            <a:r>
              <a:rPr lang="en-US" sz="2300" dirty="0"/>
              <a:t>&gt;</a:t>
            </a:r>
            <a:endParaRPr lang="en-IN" sz="23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300" dirty="0" err="1"/>
              <a:t>int</a:t>
            </a:r>
            <a:r>
              <a:rPr lang="en-US" sz="2300" dirty="0"/>
              <a:t> main(</a:t>
            </a:r>
            <a:r>
              <a:rPr lang="en-US" sz="2300" dirty="0" err="1"/>
              <a:t>int</a:t>
            </a:r>
            <a:r>
              <a:rPr lang="en-US" sz="2300" dirty="0"/>
              <a:t> a, char*b[])</a:t>
            </a:r>
            <a:endParaRPr lang="en-IN" sz="23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300" dirty="0"/>
              <a:t>{</a:t>
            </a:r>
            <a:endParaRPr lang="en-IN" sz="23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300" dirty="0" err="1"/>
              <a:t>Int</a:t>
            </a:r>
            <a:r>
              <a:rPr lang="en-US" sz="2300" dirty="0"/>
              <a:t> year;</a:t>
            </a:r>
            <a:endParaRPr lang="en-IN" sz="23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300" dirty="0"/>
              <a:t>year=</a:t>
            </a:r>
            <a:r>
              <a:rPr lang="en-US" sz="2300" dirty="0" err="1"/>
              <a:t>atoi</a:t>
            </a:r>
            <a:r>
              <a:rPr lang="en-US" sz="2300" dirty="0"/>
              <a:t>(b[1]);</a:t>
            </a:r>
            <a:endParaRPr lang="en-IN" sz="23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300" dirty="0"/>
              <a:t>if(year%100==0){</a:t>
            </a:r>
            <a:endParaRPr lang="en-IN" sz="2300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300" dirty="0"/>
              <a:t>if(year%400==0</a:t>
            </a:r>
            <a:r>
              <a:rPr lang="en-US" sz="2300" dirty="0" smtClean="0"/>
              <a:t>)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 smtClean="0"/>
              <a:t>{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 err="1"/>
              <a:t>printf</a:t>
            </a:r>
            <a:r>
              <a:rPr lang="en-US" sz="2300" dirty="0"/>
              <a:t>(“LEAP else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/>
              <a:t>{ 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 err="1"/>
              <a:t>printf</a:t>
            </a:r>
            <a:r>
              <a:rPr lang="en-US" sz="2300" dirty="0"/>
              <a:t>(“NOT YEAR”); LEAP YEAR”);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/>
              <a:t>}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/>
              <a:t>}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/>
              <a:t>}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/>
              <a:t>else if(year%4==0)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/>
              <a:t>{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 err="1"/>
              <a:t>printf</a:t>
            </a:r>
            <a:r>
              <a:rPr lang="en-US" sz="2300" dirty="0"/>
              <a:t>(“LEAP YEAR”);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/>
              <a:t>}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/>
              <a:t>else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/>
              <a:t>{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 err="1"/>
              <a:t>printf</a:t>
            </a:r>
            <a:r>
              <a:rPr lang="en-US" sz="2300" dirty="0"/>
              <a:t>(“NOT LEAP YEAR”);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/>
              <a:t>}</a:t>
            </a:r>
            <a:endParaRPr lang="en-IN" sz="2300" dirty="0"/>
          </a:p>
          <a:p>
            <a:pPr marL="0" indent="0">
              <a:lnSpc>
                <a:spcPct val="145000"/>
              </a:lnSpc>
              <a:buNone/>
            </a:pPr>
            <a:r>
              <a:rPr lang="en-US" sz="2300" dirty="0"/>
              <a:t>return 0;</a:t>
            </a:r>
            <a:endParaRPr lang="en-IN" sz="23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93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3" y="658965"/>
            <a:ext cx="8219797" cy="5778905"/>
          </a:xfrm>
        </p:spPr>
        <p:txBody>
          <a:bodyPr numCol="2" spcCol="36000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Program 4:</a:t>
            </a:r>
            <a:endParaRPr lang="en-IN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Write a c program, to find the GCD of the given 2 numbers, using command line arguments.</a:t>
            </a:r>
            <a:endParaRPr lang="en-IN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The input is 2 integer and the output GCD also should be an integer value.</a:t>
            </a:r>
            <a:endParaRPr lang="en-IN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lang="en-IN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x, char *y[])</a:t>
            </a:r>
            <a:endParaRPr lang="en-IN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{</a:t>
            </a:r>
            <a:endParaRPr lang="en-IN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a,b,small,i</a:t>
            </a:r>
            <a:r>
              <a:rPr lang="en-US" dirty="0"/>
              <a:t>;</a:t>
            </a:r>
            <a:endParaRPr lang="en-IN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a=</a:t>
            </a:r>
            <a:r>
              <a:rPr lang="en-US" dirty="0" err="1"/>
              <a:t>atoi</a:t>
            </a:r>
            <a:r>
              <a:rPr lang="en-US" dirty="0"/>
              <a:t>(y[1</a:t>
            </a:r>
            <a:r>
              <a:rPr lang="en-US" dirty="0" smtClean="0"/>
              <a:t>]);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45000"/>
              </a:lnSpc>
              <a:buNone/>
            </a:pPr>
            <a:r>
              <a:rPr lang="en-US" dirty="0" smtClean="0"/>
              <a:t>b=</a:t>
            </a:r>
            <a:r>
              <a:rPr lang="en-US" dirty="0" err="1" smtClean="0"/>
              <a:t>atoi</a:t>
            </a:r>
            <a:r>
              <a:rPr lang="en-US" dirty="0" smtClean="0"/>
              <a:t>(y[2]);</a:t>
            </a:r>
            <a:endParaRPr lang="en-IN" dirty="0"/>
          </a:p>
          <a:p>
            <a:pPr marL="0" indent="0">
              <a:lnSpc>
                <a:spcPct val="145000"/>
              </a:lnSpc>
              <a:buNone/>
            </a:pPr>
            <a:r>
              <a:rPr lang="en-US" dirty="0" smtClean="0"/>
              <a:t>small=a&gt;</a:t>
            </a:r>
            <a:r>
              <a:rPr lang="en-US" dirty="0" err="1" smtClean="0"/>
              <a:t>b?b:a</a:t>
            </a:r>
            <a:r>
              <a:rPr lang="en-US" dirty="0"/>
              <a:t>;</a:t>
            </a:r>
            <a:endParaRPr lang="en-IN" dirty="0"/>
          </a:p>
          <a:p>
            <a:pPr marL="0" indent="0">
              <a:lnSpc>
                <a:spcPct val="145000"/>
              </a:lnSpc>
              <a:buNone/>
            </a:pPr>
            <a:r>
              <a:rPr lang="en-US" dirty="0"/>
              <a:t>for(i=</a:t>
            </a:r>
            <a:r>
              <a:rPr lang="en-US" dirty="0" err="1"/>
              <a:t>small;i</a:t>
            </a:r>
            <a:r>
              <a:rPr lang="en-US" dirty="0"/>
              <a:t>&gt;=1;i--)</a:t>
            </a:r>
            <a:endParaRPr lang="en-IN" dirty="0"/>
          </a:p>
          <a:p>
            <a:pPr marL="0" indent="0">
              <a:lnSpc>
                <a:spcPct val="145000"/>
              </a:lnSpc>
              <a:buNone/>
            </a:pPr>
            <a:r>
              <a:rPr lang="en-US" dirty="0"/>
              <a:t>{</a:t>
            </a:r>
            <a:endParaRPr lang="en-IN" dirty="0"/>
          </a:p>
          <a:p>
            <a:pPr marL="0" indent="0">
              <a:lnSpc>
                <a:spcPct val="145000"/>
              </a:lnSpc>
              <a:buNone/>
            </a:pPr>
            <a:r>
              <a:rPr lang="en-US" dirty="0"/>
              <a:t>if((</a:t>
            </a:r>
            <a:r>
              <a:rPr lang="en-US" dirty="0" err="1"/>
              <a:t>a%i</a:t>
            </a:r>
            <a:r>
              <a:rPr lang="en-US" dirty="0"/>
              <a:t>==0)&amp;&amp;(</a:t>
            </a:r>
            <a:r>
              <a:rPr lang="en-US" dirty="0" err="1"/>
              <a:t>b%i</a:t>
            </a:r>
            <a:r>
              <a:rPr lang="en-US" dirty="0"/>
              <a:t>==0))</a:t>
            </a:r>
            <a:endParaRPr lang="en-IN" dirty="0"/>
          </a:p>
          <a:p>
            <a:pPr marL="0" indent="0">
              <a:lnSpc>
                <a:spcPct val="145000"/>
              </a:lnSpc>
              <a:buNone/>
            </a:pPr>
            <a:r>
              <a:rPr lang="en-US" dirty="0"/>
              <a:t>{</a:t>
            </a:r>
            <a:endParaRPr lang="en-IN" dirty="0"/>
          </a:p>
          <a:p>
            <a:pPr marL="0" indent="0">
              <a:lnSpc>
                <a:spcPct val="145000"/>
              </a:lnSpc>
              <a:buNone/>
            </a:pP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d",i</a:t>
            </a:r>
            <a:r>
              <a:rPr lang="en-US" dirty="0"/>
              <a:t>);</a:t>
            </a:r>
            <a:endParaRPr lang="en-IN" dirty="0"/>
          </a:p>
          <a:p>
            <a:pPr marL="0" indent="0">
              <a:lnSpc>
                <a:spcPct val="145000"/>
              </a:lnSpc>
              <a:buNone/>
            </a:pPr>
            <a:r>
              <a:rPr lang="en-US" dirty="0"/>
              <a:t>break;</a:t>
            </a:r>
            <a:endParaRPr lang="en-IN" dirty="0"/>
          </a:p>
          <a:p>
            <a:pPr marL="0" indent="0">
              <a:lnSpc>
                <a:spcPct val="145000"/>
              </a:lnSpc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lnSpc>
                <a:spcPct val="145000"/>
              </a:lnSpc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lnSpc>
                <a:spcPct val="145000"/>
              </a:lnSpc>
              <a:buNone/>
            </a:pPr>
            <a:r>
              <a:rPr lang="en-US" dirty="0"/>
              <a:t>return 0;</a:t>
            </a:r>
            <a:endParaRPr lang="en-IN" dirty="0"/>
          </a:p>
          <a:p>
            <a:pPr marL="0" indent="0">
              <a:lnSpc>
                <a:spcPct val="145000"/>
              </a:lnSpc>
              <a:buNone/>
            </a:pPr>
            <a:r>
              <a:rPr lang="en-US" dirty="0" smtClean="0"/>
              <a:t>}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93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6036"/>
            <a:ext cx="8229600" cy="5445272"/>
          </a:xfrm>
        </p:spPr>
        <p:txBody>
          <a:bodyPr numCol="1" spcCol="360000">
            <a:normAutofit fontScale="85000" lnSpcReduction="10000"/>
          </a:bodyPr>
          <a:lstStyle/>
          <a:p>
            <a:pPr marL="0" indent="0">
              <a:buNone/>
            </a:pPr>
            <a:r>
              <a:rPr lang="en-US" sz="2200" b="1" dirty="0"/>
              <a:t>Try more basic level </a:t>
            </a:r>
            <a:r>
              <a:rPr lang="en-US" sz="2200" b="1" dirty="0" smtClean="0"/>
              <a:t>programs </a:t>
            </a:r>
            <a:r>
              <a:rPr lang="en-US" sz="2200" b="1" dirty="0"/>
              <a:t>using command line arguments</a:t>
            </a:r>
            <a:endParaRPr lang="en-IN" sz="2200" dirty="0"/>
          </a:p>
          <a:p>
            <a:pPr marL="0" indent="-360000">
              <a:spcBef>
                <a:spcPts val="100"/>
              </a:spcBef>
              <a:buNone/>
            </a:pPr>
            <a:r>
              <a:rPr lang="en-US" sz="2400" dirty="0" smtClean="0"/>
              <a:t>1. How </a:t>
            </a:r>
            <a:r>
              <a:rPr lang="en-US" sz="2400" dirty="0"/>
              <a:t>many times the below loop will be executed</a:t>
            </a:r>
            <a:r>
              <a:rPr lang="en-US" sz="2400" dirty="0" smtClean="0"/>
              <a:t>?</a:t>
            </a:r>
          </a:p>
          <a:p>
            <a:pPr marL="0" indent="-360000">
              <a:spcBef>
                <a:spcPts val="100"/>
              </a:spcBef>
              <a:buNone/>
            </a:pPr>
            <a:r>
              <a:rPr lang="en-US" sz="2400" dirty="0" smtClean="0"/>
              <a:t>    #</a:t>
            </a:r>
            <a:r>
              <a:rPr lang="en-US" sz="2400" dirty="0"/>
              <a:t>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main() {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x, y;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for(x=5;x</a:t>
            </a:r>
            <a:r>
              <a:rPr lang="en-US" sz="2400" dirty="0"/>
              <a:t>&gt;=1;x--)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{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for(y=1;y</a:t>
            </a:r>
            <a:r>
              <a:rPr lang="en-US" sz="2400" dirty="0"/>
              <a:t>&lt;=</a:t>
            </a:r>
            <a:r>
              <a:rPr lang="en-US" sz="2400" dirty="0" err="1"/>
              <a:t>x;y</a:t>
            </a:r>
            <a:r>
              <a:rPr lang="en-US" sz="2400" dirty="0"/>
              <a:t>++)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printf</a:t>
            </a:r>
            <a:r>
              <a:rPr lang="en-US" sz="2400" dirty="0"/>
              <a:t>("%d\</a:t>
            </a:r>
            <a:r>
              <a:rPr lang="en-US" sz="2400" dirty="0" err="1"/>
              <a:t>n",y</a:t>
            </a:r>
            <a:r>
              <a:rPr lang="en-US" sz="2400" dirty="0"/>
              <a:t>);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}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}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    (a) 15</a:t>
            </a:r>
            <a:r>
              <a:rPr lang="en-US" sz="2400" dirty="0"/>
              <a:t>	</a:t>
            </a:r>
            <a:r>
              <a:rPr lang="en-US" sz="2400" dirty="0" smtClean="0"/>
              <a:t>	(b</a:t>
            </a:r>
            <a:r>
              <a:rPr lang="en-US" sz="2400" dirty="0"/>
              <a:t>) </a:t>
            </a:r>
            <a:r>
              <a:rPr lang="en-US" sz="2400" dirty="0" smtClean="0"/>
              <a:t>11		(c</a:t>
            </a:r>
            <a:r>
              <a:rPr lang="en-US" sz="2400" dirty="0"/>
              <a:t>) </a:t>
            </a:r>
            <a:r>
              <a:rPr lang="en-US" sz="2400" dirty="0" smtClean="0"/>
              <a:t>10	</a:t>
            </a:r>
            <a:r>
              <a:rPr lang="en-US" sz="2400" dirty="0"/>
              <a:t>	(d) 13</a:t>
            </a:r>
            <a:endParaRPr lang="en-IN" sz="2400" dirty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93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696035"/>
            <a:ext cx="8229600" cy="6075468"/>
          </a:xfrm>
        </p:spPr>
        <p:txBody>
          <a:bodyPr numCol="2" spcCol="360000"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dirty="0" smtClean="0"/>
              <a:t>2. Where the local variables are</a:t>
            </a:r>
            <a:br>
              <a:rPr lang="en-US" sz="3800" dirty="0" smtClean="0"/>
            </a:br>
            <a:r>
              <a:rPr lang="en-US" sz="3800" dirty="0" smtClean="0"/>
              <a:t>     stored?</a:t>
            </a:r>
            <a:endParaRPr lang="en-IN" sz="3800" dirty="0" smtClean="0"/>
          </a:p>
          <a:p>
            <a:pPr marL="0" indent="0">
              <a:buNone/>
            </a:pPr>
            <a:r>
              <a:rPr lang="en-US" sz="3800" dirty="0" smtClean="0"/>
              <a:t>    (a) Disk		(b) Stack</a:t>
            </a:r>
            <a:br>
              <a:rPr lang="en-US" sz="3800" dirty="0" smtClean="0"/>
            </a:br>
            <a:r>
              <a:rPr lang="en-US" sz="3800" dirty="0" smtClean="0"/>
              <a:t>    (c) Heap		(d) 13</a:t>
            </a:r>
            <a:endParaRPr lang="en-IN" sz="3800" dirty="0" smtClean="0"/>
          </a:p>
          <a:p>
            <a:pPr marL="0" indent="0">
              <a:buNone/>
            </a:pPr>
            <a:endParaRPr lang="en-US" sz="3800" dirty="0" smtClean="0"/>
          </a:p>
          <a:p>
            <a:pPr marL="0" indent="0">
              <a:buNone/>
            </a:pPr>
            <a:r>
              <a:rPr lang="en-US" sz="3800" dirty="0" smtClean="0"/>
              <a:t>3.  Select the missing statement?</a:t>
            </a:r>
            <a:endParaRPr lang="en-IN" sz="3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      #include&lt;</a:t>
            </a:r>
            <a:r>
              <a:rPr lang="en-US" sz="3800" dirty="0" err="1" smtClean="0"/>
              <a:t>stdio.h</a:t>
            </a:r>
            <a:r>
              <a:rPr lang="en-US" sz="3800" dirty="0" smtClean="0"/>
              <a:t>&gt;</a:t>
            </a:r>
            <a:endParaRPr lang="en-IN" sz="3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      long </a:t>
            </a:r>
            <a:r>
              <a:rPr lang="en-US" sz="3800" dirty="0" err="1" smtClean="0"/>
              <a:t>int</a:t>
            </a:r>
            <a:r>
              <a:rPr lang="en-US" sz="3800" dirty="0" smtClean="0"/>
              <a:t> fact(</a:t>
            </a:r>
            <a:r>
              <a:rPr lang="en-US" sz="3800" dirty="0" err="1" smtClean="0"/>
              <a:t>int</a:t>
            </a:r>
            <a:r>
              <a:rPr lang="en-US" sz="3800" dirty="0" smtClean="0"/>
              <a:t> n);</a:t>
            </a:r>
            <a:endParaRPr lang="en-IN" sz="3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      </a:t>
            </a:r>
            <a:r>
              <a:rPr lang="en-US" sz="3800" dirty="0" err="1" smtClean="0"/>
              <a:t>int</a:t>
            </a:r>
            <a:r>
              <a:rPr lang="en-US" sz="3800" dirty="0" smtClean="0"/>
              <a:t> main()</a:t>
            </a:r>
            <a:endParaRPr lang="en-IN" sz="3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      {</a:t>
            </a:r>
            <a:endParaRPr lang="en-IN" sz="3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      \\</a:t>
            </a:r>
            <a:r>
              <a:rPr lang="en-US" sz="3800" b="1" dirty="0" smtClean="0"/>
              <a:t>missing statement</a:t>
            </a:r>
            <a:endParaRPr lang="en-IN" sz="3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       }</a:t>
            </a:r>
          </a:p>
          <a:p>
            <a:pPr marL="0" indent="0">
              <a:lnSpc>
                <a:spcPct val="140000"/>
              </a:lnSpc>
              <a:buNone/>
            </a:pPr>
            <a:endParaRPr lang="en-US" sz="3800" dirty="0" smtClean="0"/>
          </a:p>
          <a:p>
            <a:pPr marL="0" indent="0">
              <a:lnSpc>
                <a:spcPct val="140000"/>
              </a:lnSpc>
              <a:buNone/>
            </a:pPr>
            <a:endParaRPr lang="en-US" sz="3800" dirty="0" smtClean="0"/>
          </a:p>
          <a:p>
            <a:pPr marL="0" indent="0">
              <a:lnSpc>
                <a:spcPct val="140000"/>
              </a:lnSpc>
              <a:buNone/>
            </a:pPr>
            <a:endParaRPr lang="en-US" sz="3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long </a:t>
            </a:r>
            <a:r>
              <a:rPr lang="en-US" sz="3800" dirty="0" err="1" smtClean="0"/>
              <a:t>int</a:t>
            </a:r>
            <a:r>
              <a:rPr lang="en-US" sz="3800" dirty="0" smtClean="0"/>
              <a:t> fact(</a:t>
            </a:r>
            <a:r>
              <a:rPr lang="en-US" sz="3800" dirty="0" err="1" smtClean="0"/>
              <a:t>int</a:t>
            </a:r>
            <a:r>
              <a:rPr lang="en-US" sz="3800" dirty="0" smtClean="0"/>
              <a:t> n)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{</a:t>
            </a:r>
            <a:endParaRPr lang="en-IN" sz="3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if(n&gt;=1)</a:t>
            </a:r>
            <a:endParaRPr lang="en-IN" sz="3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return n*fact(n-1);</a:t>
            </a:r>
            <a:endParaRPr lang="en-IN" sz="3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else</a:t>
            </a:r>
            <a:endParaRPr lang="en-IN" sz="3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return 1;</a:t>
            </a:r>
            <a:endParaRPr lang="en-IN" sz="38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3800" dirty="0" smtClean="0"/>
              <a:t>}</a:t>
            </a:r>
          </a:p>
          <a:p>
            <a:pPr marL="0" indent="0">
              <a:buNone/>
            </a:pPr>
            <a:r>
              <a:rPr lang="en-US" sz="3800" dirty="0" smtClean="0"/>
              <a:t>(a) </a:t>
            </a:r>
            <a:r>
              <a:rPr lang="en-US" sz="3800" dirty="0" err="1" smtClean="0"/>
              <a:t>printf</a:t>
            </a:r>
            <a:r>
              <a:rPr lang="en-US" sz="3800" dirty="0" smtClean="0"/>
              <a:t>(“%</a:t>
            </a:r>
            <a:r>
              <a:rPr lang="en-US" sz="3800" dirty="0" err="1" smtClean="0"/>
              <a:t>ll</a:t>
            </a:r>
            <a:r>
              <a:rPr lang="en-US" sz="3800" dirty="0" smtClean="0"/>
              <a:t>\</a:t>
            </a:r>
            <a:r>
              <a:rPr lang="en-US" sz="3800" dirty="0" err="1" smtClean="0"/>
              <a:t>n",fact</a:t>
            </a:r>
            <a:r>
              <a:rPr lang="en-US" sz="3800" dirty="0" smtClean="0"/>
              <a:t>(5));</a:t>
            </a:r>
          </a:p>
          <a:p>
            <a:pPr marL="0" indent="0">
              <a:buNone/>
            </a:pPr>
            <a:r>
              <a:rPr lang="en-US" sz="3800" dirty="0" smtClean="0"/>
              <a:t>(b) </a:t>
            </a:r>
            <a:r>
              <a:rPr lang="en-US" sz="3800" dirty="0" err="1" smtClean="0"/>
              <a:t>printf</a:t>
            </a:r>
            <a:r>
              <a:rPr lang="en-US" sz="3800" dirty="0" smtClean="0"/>
              <a:t>("%u\</a:t>
            </a:r>
            <a:r>
              <a:rPr lang="en-US" sz="3800" dirty="0" err="1" smtClean="0"/>
              <a:t>n",fact</a:t>
            </a:r>
            <a:r>
              <a:rPr lang="en-US" sz="3800" dirty="0" smtClean="0"/>
              <a:t>(5));</a:t>
            </a:r>
            <a:endParaRPr lang="en-IN" sz="3800" dirty="0" smtClean="0"/>
          </a:p>
          <a:p>
            <a:pPr marL="0" indent="0">
              <a:buNone/>
            </a:pPr>
            <a:r>
              <a:rPr lang="en-US" sz="3800" dirty="0" smtClean="0"/>
              <a:t>(c) </a:t>
            </a:r>
            <a:r>
              <a:rPr lang="en-US" sz="3800" dirty="0" err="1" smtClean="0"/>
              <a:t>printf</a:t>
            </a:r>
            <a:r>
              <a:rPr lang="en-US" sz="3800" dirty="0" smtClean="0"/>
              <a:t>("%d\</a:t>
            </a:r>
            <a:r>
              <a:rPr lang="en-US" sz="3800" dirty="0" err="1" smtClean="0"/>
              <a:t>n",fact</a:t>
            </a:r>
            <a:r>
              <a:rPr lang="en-US" sz="3800" dirty="0" smtClean="0"/>
              <a:t>(5));</a:t>
            </a:r>
          </a:p>
          <a:p>
            <a:pPr marL="0" indent="0">
              <a:buNone/>
            </a:pPr>
            <a:r>
              <a:rPr lang="en-US" sz="3800" dirty="0" smtClean="0"/>
              <a:t>(d) </a:t>
            </a:r>
            <a:r>
              <a:rPr lang="en-US" sz="3800" dirty="0" err="1" smtClean="0"/>
              <a:t>printf</a:t>
            </a:r>
            <a:r>
              <a:rPr lang="en-US" sz="3800" dirty="0" smtClean="0"/>
              <a:t>("%</a:t>
            </a:r>
            <a:r>
              <a:rPr lang="en-US" sz="3800" dirty="0" err="1" smtClean="0"/>
              <a:t>ld</a:t>
            </a:r>
            <a:r>
              <a:rPr lang="en-US" sz="3800" dirty="0" smtClean="0"/>
              <a:t>\</a:t>
            </a:r>
            <a:r>
              <a:rPr lang="en-US" sz="3800" dirty="0" err="1" smtClean="0"/>
              <a:t>n",fact</a:t>
            </a:r>
            <a:r>
              <a:rPr lang="en-US" sz="3800" dirty="0" smtClean="0"/>
              <a:t>(5));</a:t>
            </a:r>
            <a:endParaRPr lang="en-IN" sz="3800" dirty="0" smtClean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93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6036"/>
            <a:ext cx="8229600" cy="5277727"/>
          </a:xfrm>
        </p:spPr>
        <p:txBody>
          <a:bodyPr numCol="1" spcCol="180000"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4. Which </a:t>
            </a:r>
            <a:r>
              <a:rPr lang="en-US" dirty="0"/>
              <a:t>of the following </a:t>
            </a:r>
            <a:r>
              <a:rPr lang="en-US" dirty="0" smtClean="0"/>
              <a:t>indicate the </a:t>
            </a:r>
            <a:r>
              <a:rPr lang="en-US" dirty="0"/>
              <a:t>end of the file?</a:t>
            </a:r>
            <a:endParaRPr lang="en-IN" dirty="0"/>
          </a:p>
          <a:p>
            <a:pPr marL="0" indent="0" algn="just">
              <a:buNone/>
            </a:pPr>
            <a:r>
              <a:rPr lang="en-US" dirty="0" smtClean="0"/>
              <a:t>    (a) </a:t>
            </a:r>
            <a:r>
              <a:rPr lang="en-US" dirty="0" err="1" smtClean="0"/>
              <a:t>Feof</a:t>
            </a:r>
            <a:r>
              <a:rPr lang="en-US" dirty="0" smtClean="0"/>
              <a:t>()</a:t>
            </a:r>
          </a:p>
          <a:p>
            <a:pPr marL="0" indent="0" algn="just">
              <a:buNone/>
            </a:pPr>
            <a:r>
              <a:rPr lang="en-US" dirty="0" smtClean="0"/>
              <a:t>    (</a:t>
            </a:r>
            <a:r>
              <a:rPr lang="en-US" dirty="0"/>
              <a:t>b) EOF</a:t>
            </a:r>
            <a:endParaRPr lang="en-IN" dirty="0"/>
          </a:p>
          <a:p>
            <a:pPr marL="0" indent="0" algn="just">
              <a:buNone/>
            </a:pPr>
            <a:r>
              <a:rPr lang="en-US" dirty="0" smtClean="0"/>
              <a:t>    (</a:t>
            </a:r>
            <a:r>
              <a:rPr lang="en-US" dirty="0"/>
              <a:t>c) Both </a:t>
            </a:r>
            <a:r>
              <a:rPr lang="en-US" dirty="0" err="1"/>
              <a:t>feof</a:t>
            </a:r>
            <a:r>
              <a:rPr lang="en-US" dirty="0"/>
              <a:t>() and </a:t>
            </a:r>
            <a:r>
              <a:rPr lang="en-US" dirty="0" smtClean="0"/>
              <a:t>EOF</a:t>
            </a:r>
          </a:p>
          <a:p>
            <a:pPr marL="0" indent="0" algn="just">
              <a:buNone/>
            </a:pPr>
            <a:r>
              <a:rPr lang="en-US" dirty="0" smtClean="0"/>
              <a:t>    (</a:t>
            </a:r>
            <a:r>
              <a:rPr lang="en-US" dirty="0"/>
              <a:t>d) None of </a:t>
            </a:r>
            <a:r>
              <a:rPr lang="en-US" dirty="0" smtClean="0"/>
              <a:t>these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dirty="0" smtClean="0"/>
              <a:t>5. If </a:t>
            </a:r>
            <a:r>
              <a:rPr lang="en-US" dirty="0"/>
              <a:t>a function’s return type is </a:t>
            </a:r>
            <a:r>
              <a:rPr lang="en-US" dirty="0" smtClean="0"/>
              <a:t>not explicitly </a:t>
            </a:r>
            <a:r>
              <a:rPr lang="en-US" dirty="0"/>
              <a:t>defined then it’s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default </a:t>
            </a:r>
            <a:r>
              <a:rPr lang="en-US" dirty="0"/>
              <a:t>to ______ (In C).</a:t>
            </a:r>
            <a:endParaRPr lang="en-IN" dirty="0"/>
          </a:p>
          <a:p>
            <a:pPr marL="0" indent="0" algn="just">
              <a:buNone/>
            </a:pPr>
            <a:r>
              <a:rPr lang="en-US" dirty="0" smtClean="0"/>
              <a:t>    (</a:t>
            </a:r>
            <a:r>
              <a:rPr lang="en-US" dirty="0"/>
              <a:t>a) </a:t>
            </a:r>
            <a:r>
              <a:rPr lang="en-US" dirty="0" err="1"/>
              <a:t>int</a:t>
            </a:r>
            <a:r>
              <a:rPr lang="en-US" dirty="0"/>
              <a:t>	</a:t>
            </a:r>
            <a:r>
              <a:rPr lang="en-US" dirty="0" smtClean="0"/>
              <a:t>			(</a:t>
            </a:r>
            <a:r>
              <a:rPr lang="en-US" dirty="0"/>
              <a:t>b) </a:t>
            </a:r>
            <a:r>
              <a:rPr lang="en-US" dirty="0" smtClean="0"/>
              <a:t>float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  (c</a:t>
            </a:r>
            <a:r>
              <a:rPr lang="en-US" dirty="0"/>
              <a:t>) void	</a:t>
            </a:r>
            <a:r>
              <a:rPr lang="en-US" dirty="0" smtClean="0"/>
              <a:t>			(</a:t>
            </a:r>
            <a:r>
              <a:rPr lang="en-US" dirty="0"/>
              <a:t>d) </a:t>
            </a:r>
            <a:r>
              <a:rPr lang="en-US" dirty="0" smtClean="0"/>
              <a:t>Error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2016 SMART Training Resources Pvt. Ltd.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93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2169</TotalTime>
  <Words>862</Words>
  <Application>Microsoft Office PowerPoint</Application>
  <PresentationFormat>On-screen Show (4:3)</PresentationFormat>
  <Paragraphs>264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Georgia</vt:lpstr>
      <vt:lpstr>Times New Roman</vt:lpstr>
      <vt:lpstr>1_Smart_ppt_Theme</vt:lpstr>
      <vt:lpstr>TCS TECHNICAL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Ashokraj</dc:creator>
  <cp:lastModifiedBy>ADMIN</cp:lastModifiedBy>
  <cp:revision>296</cp:revision>
  <dcterms:created xsi:type="dcterms:W3CDTF">2016-06-26T04:16:06Z</dcterms:created>
  <dcterms:modified xsi:type="dcterms:W3CDTF">2022-04-23T04:54:14Z</dcterms:modified>
</cp:coreProperties>
</file>