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8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8E1EB-0544-4214-AF38-5C5B3FBA518B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36CBA-0BCF-471A-8374-56E55027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936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8E1EB-0544-4214-AF38-5C5B3FBA518B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36CBA-0BCF-471A-8374-56E55027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977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8E1EB-0544-4214-AF38-5C5B3FBA518B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36CBA-0BCF-471A-8374-56E55027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61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8E1EB-0544-4214-AF38-5C5B3FBA518B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36CBA-0BCF-471A-8374-56E55027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2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8E1EB-0544-4214-AF38-5C5B3FBA518B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36CBA-0BCF-471A-8374-56E55027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98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8E1EB-0544-4214-AF38-5C5B3FBA518B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36CBA-0BCF-471A-8374-56E55027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54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8E1EB-0544-4214-AF38-5C5B3FBA518B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36CBA-0BCF-471A-8374-56E55027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596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8E1EB-0544-4214-AF38-5C5B3FBA518B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36CBA-0BCF-471A-8374-56E55027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33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8E1EB-0544-4214-AF38-5C5B3FBA518B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36CBA-0BCF-471A-8374-56E55027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79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8E1EB-0544-4214-AF38-5C5B3FBA518B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36CBA-0BCF-471A-8374-56E55027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96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8E1EB-0544-4214-AF38-5C5B3FBA518B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36CBA-0BCF-471A-8374-56E55027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61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8E1EB-0544-4214-AF38-5C5B3FBA518B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36CBA-0BCF-471A-8374-56E55027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885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2550" y="110883"/>
            <a:ext cx="4033615" cy="6647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class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192A3D"/>
                </a:solidFill>
                <a:effectLst/>
                <a:latin typeface="Monaco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A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{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192A3D"/>
                </a:solidFill>
                <a:effectLst/>
                <a:latin typeface="Monaco"/>
              </a:rPr>
              <a:t> 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class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192A3D"/>
                </a:solidFill>
                <a:effectLst/>
                <a:latin typeface="Monaco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B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extends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192A3D"/>
                </a:solidFill>
                <a:effectLst/>
                <a:latin typeface="Monaco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A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{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192A3D"/>
                </a:solidFill>
                <a:effectLst/>
                <a:latin typeface="Monaco"/>
              </a:rPr>
              <a:t> 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class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192A3D"/>
                </a:solidFill>
                <a:effectLst/>
                <a:latin typeface="Monaco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C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extends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192A3D"/>
                </a:solidFill>
                <a:effectLst/>
                <a:latin typeface="Monaco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B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{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192A3D"/>
                </a:solidFill>
                <a:effectLst/>
                <a:latin typeface="Monaco"/>
              </a:rPr>
              <a:t> 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public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192A3D"/>
                </a:solidFill>
                <a:effectLst/>
                <a:latin typeface="Monaco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class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192A3D"/>
                </a:solidFill>
                <a:effectLst/>
                <a:latin typeface="Monaco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MainClass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{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192A3D"/>
                </a:solidFill>
                <a:effectLst/>
                <a:latin typeface="Monaco"/>
              </a:rPr>
              <a:t>    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static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192A3D"/>
                </a:solidFill>
                <a:effectLst/>
                <a:latin typeface="Monaco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void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192A3D"/>
                </a:solidFill>
                <a:effectLst/>
                <a:latin typeface="Monaco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overloadedMethod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(A a)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192A3D"/>
                </a:solidFill>
                <a:effectLst/>
                <a:latin typeface="Monaco"/>
              </a:rPr>
              <a:t>    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{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192A3D"/>
                </a:solidFill>
                <a:effectLst/>
                <a:latin typeface="Monaco"/>
              </a:rPr>
              <a:t>        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System.out.println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"ONE"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);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192A3D"/>
                </a:solidFill>
                <a:effectLst/>
                <a:latin typeface="Monaco"/>
              </a:rPr>
              <a:t>    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192A3D"/>
                </a:solidFill>
                <a:effectLst/>
                <a:latin typeface="Monaco"/>
              </a:rPr>
              <a:t>    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static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192A3D"/>
                </a:solidFill>
                <a:effectLst/>
                <a:latin typeface="Monaco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void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192A3D"/>
                </a:solidFill>
                <a:effectLst/>
                <a:latin typeface="Monaco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overloadedMethod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(B b)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192A3D"/>
                </a:solidFill>
                <a:effectLst/>
                <a:latin typeface="Monaco"/>
              </a:rPr>
              <a:t>    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{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192A3D"/>
                </a:solidFill>
                <a:effectLst/>
                <a:latin typeface="Monaco"/>
              </a:rPr>
              <a:t>        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System.out.println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"TWO"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);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192A3D"/>
                </a:solidFill>
                <a:effectLst/>
                <a:latin typeface="Monaco"/>
              </a:rPr>
              <a:t>    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192A3D"/>
                </a:solidFill>
                <a:effectLst/>
                <a:latin typeface="Monaco"/>
              </a:rPr>
              <a:t>    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static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192A3D"/>
                </a:solidFill>
                <a:effectLst/>
                <a:latin typeface="Monaco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void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192A3D"/>
                </a:solidFill>
                <a:effectLst/>
                <a:latin typeface="Monaco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overloadedMethod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(Object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obj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192A3D"/>
                </a:solidFill>
                <a:effectLst/>
                <a:latin typeface="Monaco"/>
              </a:rPr>
              <a:t>    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{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192A3D"/>
                </a:solidFill>
                <a:effectLst/>
                <a:latin typeface="Monaco"/>
              </a:rPr>
              <a:t>        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System.out.println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"THREE"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);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192A3D"/>
                </a:solidFill>
                <a:effectLst/>
                <a:latin typeface="Monaco"/>
              </a:rPr>
              <a:t>    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192A3D"/>
                </a:solidFill>
                <a:effectLst/>
                <a:latin typeface="Monaco"/>
              </a:rPr>
              <a:t>    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public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192A3D"/>
                </a:solidFill>
                <a:effectLst/>
                <a:latin typeface="Monaco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static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192A3D"/>
                </a:solidFill>
                <a:effectLst/>
                <a:latin typeface="Monaco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void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192A3D"/>
                </a:solidFill>
                <a:effectLst/>
                <a:latin typeface="Monaco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main(String[]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args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192A3D"/>
                </a:solidFill>
                <a:effectLst/>
                <a:latin typeface="Monaco"/>
              </a:rPr>
              <a:t>    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{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192A3D"/>
                </a:solidFill>
                <a:effectLst/>
                <a:latin typeface="Monaco"/>
              </a:rPr>
              <a:t>        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C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c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=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new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192A3D"/>
                </a:solidFill>
                <a:effectLst/>
                <a:latin typeface="Monaco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C();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192A3D"/>
                </a:solidFill>
                <a:effectLst/>
                <a:latin typeface="Monaco"/>
              </a:rPr>
              <a:t> 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192A3D"/>
                </a:solidFill>
                <a:effectLst/>
                <a:latin typeface="Monaco"/>
              </a:rPr>
              <a:t>        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overloadedMethod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(c);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192A3D"/>
                </a:solidFill>
                <a:effectLst/>
                <a:latin typeface="Monaco"/>
              </a:rPr>
              <a:t>    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</a:p>
          <a:p>
            <a:r>
              <a:rPr lang="en-US" sz="1200" b="1" dirty="0">
                <a:solidFill>
                  <a:srgbClr val="006699"/>
                </a:solidFill>
                <a:latin typeface="Monaco"/>
              </a:rPr>
              <a:t>What will be the output of the following program?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44426" y="3597779"/>
            <a:ext cx="1551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Answer : </a:t>
            </a:r>
            <a:r>
              <a:rPr lang="en-US" b="1" dirty="0">
                <a:solidFill>
                  <a:srgbClr val="FF0000"/>
                </a:solidFill>
              </a:rPr>
              <a:t>TWO</a:t>
            </a:r>
          </a:p>
        </p:txBody>
      </p:sp>
    </p:spTree>
    <p:extLst>
      <p:ext uri="{BB962C8B-B14F-4D97-AF65-F5344CB8AC3E}">
        <p14:creationId xmlns:p14="http://schemas.microsoft.com/office/powerpoint/2010/main" val="779281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144426" y="3597779"/>
            <a:ext cx="1494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Answer : ONE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4740" y="5593592"/>
            <a:ext cx="551593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/>
              <a:t>What </a:t>
            </a:r>
            <a:r>
              <a:rPr lang="en-US" b="1" dirty="0"/>
              <a:t>will be the output of the following program?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3824" y="251415"/>
            <a:ext cx="2853345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class X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void method(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 a)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{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    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System.out.println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("ONE");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}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void method(double d)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{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    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System.out.println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("TWO");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}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}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class Y extends X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@Override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void method(double d)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{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    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System.out.println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("THREE");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}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}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public class 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MainClass</a:t>
            </a:r>
            <a:endParaRPr lang="en-US" sz="1200" b="1" dirty="0">
              <a:solidFill>
                <a:srgbClr val="000000"/>
              </a:solidFill>
              <a:latin typeface="Monaco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public static void main(String[] 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args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)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{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    new Y().method(100);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}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17240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96740" y="3800002"/>
            <a:ext cx="42472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Answer : </a:t>
            </a:r>
            <a:r>
              <a:rPr lang="en-US" b="1" dirty="0">
                <a:solidFill>
                  <a:srgbClr val="FF0000"/>
                </a:solidFill>
              </a:rPr>
              <a:t>Line 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(Z </a:t>
            </a:r>
            <a:r>
              <a:rPr lang="en-US" b="1" dirty="0" err="1">
                <a:solidFill>
                  <a:srgbClr val="FF0000"/>
                </a:solidFill>
              </a:rPr>
              <a:t>z</a:t>
            </a:r>
            <a:r>
              <a:rPr lang="en-US" b="1" dirty="0">
                <a:solidFill>
                  <a:srgbClr val="FF0000"/>
                </a:solidFill>
              </a:rPr>
              <a:t> = (Z) y) will throw </a:t>
            </a:r>
            <a:r>
              <a:rPr lang="en-US" b="1" dirty="0" err="1">
                <a:solidFill>
                  <a:srgbClr val="FF0000"/>
                </a:solidFill>
              </a:rPr>
              <a:t>java.lang.ClassCastException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at </a:t>
            </a:r>
            <a:r>
              <a:rPr lang="en-US" b="1" dirty="0">
                <a:solidFill>
                  <a:srgbClr val="FF0000"/>
                </a:solidFill>
              </a:rPr>
              <a:t>run time. 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Because</a:t>
            </a:r>
            <a:r>
              <a:rPr lang="en-US" b="1" dirty="0">
                <a:solidFill>
                  <a:srgbClr val="FF0000"/>
                </a:solidFill>
              </a:rPr>
              <a:t>, Y cannot be cast to Z.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349952" y="2081271"/>
            <a:ext cx="574516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b="1" dirty="0"/>
              <a:t> What will be the outcome of the following program?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50379" y="-123111"/>
            <a:ext cx="2853345" cy="7017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class X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void calculate(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 a, 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 b)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{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    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System.out.println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("Class X");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}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}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class Y extends X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@Override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void calculate(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 a, 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 b)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{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    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System.out.println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("Class Y");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}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}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class Z extends Y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@Override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void calculate(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 a, 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 b)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{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    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System.out.println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("Class Z");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}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}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public class 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MainClass</a:t>
            </a:r>
            <a:endParaRPr lang="en-US" sz="1200" b="1" dirty="0">
              <a:solidFill>
                <a:srgbClr val="000000"/>
              </a:solidFill>
              <a:latin typeface="Monaco"/>
            </a:endParaRP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public static void main(String[] 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args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)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{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    X 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x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 = new Y</a:t>
            </a:r>
            <a:r>
              <a:rPr lang="en-US" sz="1200" b="1" dirty="0" smtClean="0">
                <a:solidFill>
                  <a:srgbClr val="000000"/>
                </a:solidFill>
                <a:latin typeface="Monaco"/>
              </a:rPr>
              <a:t>();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 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    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x.calculate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(10, 20);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    Y 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y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 = (Y) x</a:t>
            </a:r>
            <a:r>
              <a:rPr lang="en-US" sz="1200" b="1" dirty="0" smtClean="0">
                <a:solidFill>
                  <a:srgbClr val="000000"/>
                </a:solidFill>
                <a:latin typeface="Monaco"/>
              </a:rPr>
              <a:t>;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 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    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y.calculate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(50, 100);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    Z 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z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 = (Z) y</a:t>
            </a:r>
            <a:r>
              <a:rPr lang="en-US" sz="1200" b="1" dirty="0" smtClean="0">
                <a:solidFill>
                  <a:srgbClr val="000000"/>
                </a:solidFill>
                <a:latin typeface="Monaco"/>
              </a:rPr>
              <a:t>;</a:t>
            </a:r>
            <a:endParaRPr lang="en-US" sz="1200" b="1" dirty="0">
              <a:solidFill>
                <a:srgbClr val="000000"/>
              </a:solidFill>
              <a:latin typeface="Monaco"/>
            </a:endParaRP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    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z.calculate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(100, 200);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}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2734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71102" y="3358497"/>
            <a:ext cx="389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Answer : </a:t>
            </a:r>
            <a:r>
              <a:rPr lang="en-US" dirty="0"/>
              <a:t>Can’t override static methods.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4561" y="5021024"/>
            <a:ext cx="501214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b="1" dirty="0"/>
              <a:t> Will you find out the error in the below code?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13645" y="879176"/>
            <a:ext cx="2555187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class 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static void 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methodOfX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    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System.out.println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("Class X");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class Y extends 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@Override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static void 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methodOfX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    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System.out.println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("Class X");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4401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71102" y="3358497"/>
            <a:ext cx="2737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Answer : </a:t>
            </a:r>
            <a:r>
              <a:rPr lang="en-US" b="1" dirty="0">
                <a:solidFill>
                  <a:srgbClr val="FF0000"/>
                </a:solidFill>
              </a:rPr>
              <a:t>From Super Class</a:t>
            </a:r>
            <a:r>
              <a:rPr lang="en-US" b="1" dirty="0" smtClean="0">
                <a:solidFill>
                  <a:srgbClr val="FF0000"/>
                </a:solidFill>
              </a:rPr>
              <a:t>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4561" y="5021023"/>
            <a:ext cx="448840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b="1" dirty="0"/>
              <a:t> What will be the output of this program</a:t>
            </a:r>
            <a:r>
              <a:rPr lang="en-US" b="1" dirty="0" smtClean="0"/>
              <a:t>?</a:t>
            </a: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05099" y="125091"/>
            <a:ext cx="3316614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class 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SuperClass</a:t>
            </a:r>
            <a:endParaRPr lang="en-US" sz="1200" b="1" dirty="0">
              <a:solidFill>
                <a:srgbClr val="000000"/>
              </a:solidFill>
              <a:latin typeface="Monaco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void 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superClassMethod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(Number n)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{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    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System.out.println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("From Super Class");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}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}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class 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SubClass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 extends 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SuperClass</a:t>
            </a:r>
            <a:endParaRPr lang="en-US" sz="1200" b="1" dirty="0">
              <a:solidFill>
                <a:srgbClr val="000000"/>
              </a:solidFill>
              <a:latin typeface="Monaco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void 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superClassMethod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(Double d)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{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    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System.out.println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("From Sub Class");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}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}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public class 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MainClass</a:t>
            </a:r>
            <a:endParaRPr lang="en-US" sz="1200" b="1" dirty="0">
              <a:solidFill>
                <a:srgbClr val="000000"/>
              </a:solidFill>
              <a:latin typeface="Monaco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public static void main(String[] 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args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)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{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    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SubClass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 sub = new 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SubClass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();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    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sub.superClassMethod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(123321);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}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65259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71102" y="3358497"/>
            <a:ext cx="1369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Answer : 1.0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4561" y="6302892"/>
            <a:ext cx="448840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b="1" dirty="0"/>
              <a:t> What will be the output of this program</a:t>
            </a:r>
            <a:r>
              <a:rPr lang="en-US" b="1" dirty="0" smtClean="0"/>
              <a:t>?</a:t>
            </a:r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4561" y="82909"/>
            <a:ext cx="3015249" cy="6093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class X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 method(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i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)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{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    return 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i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 *= 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i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;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}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}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class Y extends X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double method(double d)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{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    return d /= d;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}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}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class Z extends Y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float method(float f)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{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    return f += f;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}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}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public class 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MainClass</a:t>
            </a:r>
            <a:endParaRPr lang="en-US" sz="1200" b="1" dirty="0">
              <a:solidFill>
                <a:srgbClr val="000000"/>
              </a:solidFill>
              <a:latin typeface="Monaco"/>
            </a:endParaRP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public static void main(String[] 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args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)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{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    Z 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z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 = new Z();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    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System.out.println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z.method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(21.12));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}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7686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71102" y="3358497"/>
            <a:ext cx="1369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Answer : 1.0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4561" y="6302892"/>
            <a:ext cx="448840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b="1" dirty="0"/>
              <a:t> What will be the output of this program</a:t>
            </a:r>
            <a:r>
              <a:rPr lang="en-US" b="1" dirty="0" smtClean="0"/>
              <a:t>?</a:t>
            </a:r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4561" y="82909"/>
            <a:ext cx="3015249" cy="6093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class X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 method(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i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)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{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    return 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i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 *= 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i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;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}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}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class Y extends X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double method(double d)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{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    return d /= d;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}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}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class Z extends Y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float method(float f)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{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    return f += f;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}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}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public class 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MainClass</a:t>
            </a:r>
            <a:endParaRPr lang="en-US" sz="1200" b="1" dirty="0">
              <a:solidFill>
                <a:srgbClr val="000000"/>
              </a:solidFill>
              <a:latin typeface="Monaco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public static void main(String[] 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args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)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{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    Z 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z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 = new Z();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    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System.out.println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z.method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(21.12));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}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05189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71102" y="3358497"/>
            <a:ext cx="10745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Answer :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505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505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4561" y="6302892"/>
            <a:ext cx="815607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b="1" dirty="0"/>
              <a:t> Is the following program written correctly? If yes, what will be the output?</a:t>
            </a: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99102" y="-79091"/>
            <a:ext cx="2898229" cy="6463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class A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public A(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i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)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{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    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System.out.println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myMethod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i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));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}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myMethod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i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)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{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    return ++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i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 + --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i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;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}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}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class B extends A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public B(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i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, 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 j)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{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    super(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i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*j);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    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System.out.println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myMethod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i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, j));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}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myMethod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i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, 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 j)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{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    return 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myMethod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i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*j);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}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}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public class 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MainClass</a:t>
            </a:r>
            <a:endParaRPr lang="en-US" sz="1200" b="1" dirty="0">
              <a:solidFill>
                <a:srgbClr val="000000"/>
              </a:solidFill>
              <a:latin typeface="Monaco"/>
            </a:endParaRP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public static void main(String[] 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args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)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{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    B 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b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 = new B(12, 21);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}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21165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71102" y="3358497"/>
            <a:ext cx="10745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Answer : 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4</a:t>
            </a:r>
            <a:r>
              <a:rPr lang="en-US" b="1" dirty="0" smtClean="0">
                <a:solidFill>
                  <a:srgbClr val="FF0000"/>
                </a:solidFill>
              </a:rPr>
              <a:t/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2</a:t>
            </a:r>
            <a:r>
              <a:rPr lang="en-US" b="1" dirty="0" smtClean="0">
                <a:solidFill>
                  <a:srgbClr val="FF0000"/>
                </a:solidFill>
              </a:rPr>
              <a:t/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b="1" dirty="0" smtClean="0">
                <a:solidFill>
                  <a:srgbClr val="FF0000"/>
                </a:solidFill>
              </a:rPr>
              <a:t/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3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311669" y="6262025"/>
            <a:ext cx="514243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b="1" dirty="0"/>
              <a:t> What will be the output of the below program?</a:t>
            </a: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99102" y="-101756"/>
            <a:ext cx="2853345" cy="7201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class A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void 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myMethod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(Object o, Double D)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{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    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System.out.println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(1);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}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void 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myMethod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(Integer I, Number N)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{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    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System.out.println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(2);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}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} 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class B extends A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void 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myMethod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(Float F, Double D)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{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    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System.out.println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(3);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}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void 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myMethod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(Double D, Integer I)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{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    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System.out.println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(4);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}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} 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public class 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MainClass</a:t>
            </a:r>
            <a:endParaRPr lang="en-US" sz="1200" b="1" dirty="0">
              <a:solidFill>
                <a:srgbClr val="000000"/>
              </a:solidFill>
              <a:latin typeface="Monaco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public static void main(String[] 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args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)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{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    B 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b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 = new B();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    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b.myMethod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(11.11, 0000);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    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b.myMethod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(8778, 3223);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    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b.myMethod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(2.3*1.2, 4.1*1.4);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    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b.myMethod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((float)23.56, 21.45);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}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9043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016665" y="3213219"/>
            <a:ext cx="41368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Answer : 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 err="1">
                <a:solidFill>
                  <a:srgbClr val="FF0000"/>
                </a:solidFill>
              </a:rPr>
              <a:t>methodOne</a:t>
            </a:r>
            <a:r>
              <a:rPr lang="en-US" b="1" dirty="0">
                <a:solidFill>
                  <a:srgbClr val="FF0000"/>
                </a:solidFill>
              </a:rPr>
              <a:t>() is not properly overridden. 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Because</a:t>
            </a:r>
            <a:r>
              <a:rPr lang="en-US" b="1" dirty="0">
                <a:solidFill>
                  <a:srgbClr val="FF0000"/>
                </a:solidFill>
              </a:rPr>
              <a:t>, arguments are not compatible.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06585" y="5846526"/>
            <a:ext cx="697190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b="1" dirty="0"/>
              <a:t> In the below example, Class B extends Class A. </a:t>
            </a:r>
            <a:endParaRPr lang="en-US" b="1" dirty="0" smtClean="0"/>
          </a:p>
          <a:p>
            <a:r>
              <a:rPr lang="en-US" b="1" dirty="0" smtClean="0"/>
              <a:t>Which </a:t>
            </a:r>
            <a:r>
              <a:rPr lang="en-US" b="1" dirty="0"/>
              <a:t>method of Class A is not properly overridden in class B?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0737" y="359907"/>
            <a:ext cx="2168863" cy="498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class A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void 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methodOne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(Double D)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{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}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methodTwo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(Integer I)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{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    return I;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}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}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class B extends A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@Override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void 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methodOne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(double d)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{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}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@Override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methodTwo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(Integer I)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{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    return (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)1.1;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}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905577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71102" y="3358497"/>
            <a:ext cx="10745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Answer : 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4</a:t>
            </a:r>
            <a:r>
              <a:rPr lang="en-US" b="1" dirty="0" smtClean="0">
                <a:solidFill>
                  <a:srgbClr val="FF0000"/>
                </a:solidFill>
              </a:rPr>
              <a:t/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2</a:t>
            </a:r>
            <a:r>
              <a:rPr lang="en-US" b="1" dirty="0" smtClean="0">
                <a:solidFill>
                  <a:srgbClr val="FF0000"/>
                </a:solidFill>
              </a:rPr>
              <a:t/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b="1" dirty="0" smtClean="0">
                <a:solidFill>
                  <a:srgbClr val="FF0000"/>
                </a:solidFill>
              </a:rPr>
              <a:t/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3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311669" y="6262025"/>
            <a:ext cx="514243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b="1" dirty="0"/>
              <a:t> What will be the output of the below program?</a:t>
            </a: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99102" y="82910"/>
            <a:ext cx="2853345" cy="6832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class A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void 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myMethod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(Object o, Double D)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{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    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System.out.println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(1);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</a:t>
            </a:r>
            <a:r>
              <a:rPr lang="en-US" sz="1200" b="1" dirty="0" smtClean="0">
                <a:solidFill>
                  <a:srgbClr val="000000"/>
                </a:solidFill>
                <a:latin typeface="Monaco"/>
              </a:rPr>
              <a:t>}</a:t>
            </a:r>
            <a:endParaRPr lang="en-US" sz="1200" b="1" dirty="0">
              <a:solidFill>
                <a:srgbClr val="000000"/>
              </a:solidFill>
              <a:latin typeface="Monaco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void 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myMethod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(Integer I, Number N)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{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    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System.out.println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(2);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}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} 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class B extends A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void 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myMethod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(Float F, Double D)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{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    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System.out.println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(3);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</a:t>
            </a:r>
            <a:r>
              <a:rPr lang="en-US" sz="1200" b="1" dirty="0" smtClean="0">
                <a:solidFill>
                  <a:srgbClr val="000000"/>
                </a:solidFill>
                <a:latin typeface="Monaco"/>
              </a:rPr>
              <a:t>}</a:t>
            </a:r>
            <a:endParaRPr lang="en-US" sz="1200" b="1" dirty="0">
              <a:solidFill>
                <a:srgbClr val="000000"/>
              </a:solidFill>
              <a:latin typeface="Monaco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void 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myMethod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(Double D, Integer I)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{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    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System.out.println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(4);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}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} 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public class 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MainClass</a:t>
            </a:r>
            <a:endParaRPr lang="en-US" sz="1200" b="1" dirty="0">
              <a:solidFill>
                <a:srgbClr val="000000"/>
              </a:solidFill>
              <a:latin typeface="Monaco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public static void main(String[] 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args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)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{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    B 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b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 = new B();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    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b.myMethod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(11.11, 0000);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    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b.myMethod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(8778, 3223);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    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b.myMethod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(2.3*1.2, 4.1*1.4);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    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b.myMethod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((float)23.56, 21.45);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}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5489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79984" y="4784740"/>
            <a:ext cx="73500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Answer : </a:t>
            </a:r>
            <a:r>
              <a:rPr lang="en-US" b="1" dirty="0">
                <a:solidFill>
                  <a:srgbClr val="FF0000"/>
                </a:solidFill>
              </a:rPr>
              <a:t>Duplicated. Because, </a:t>
            </a:r>
            <a:r>
              <a:rPr lang="en-US" b="1" dirty="0" err="1">
                <a:solidFill>
                  <a:srgbClr val="FF0000"/>
                </a:solidFill>
              </a:rPr>
              <a:t>var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args</a:t>
            </a:r>
            <a:r>
              <a:rPr lang="en-US" b="1" dirty="0">
                <a:solidFill>
                  <a:srgbClr val="FF0000"/>
                </a:solidFill>
              </a:rPr>
              <a:t> (</a:t>
            </a:r>
            <a:r>
              <a:rPr lang="en-US" b="1" dirty="0" err="1">
                <a:solidFill>
                  <a:srgbClr val="FF0000"/>
                </a:solidFill>
              </a:rPr>
              <a:t>int</a:t>
            </a:r>
            <a:r>
              <a:rPr lang="en-US" b="1" dirty="0">
                <a:solidFill>
                  <a:srgbClr val="FF0000"/>
                </a:solidFill>
              </a:rPr>
              <a:t> … a) are nothing but the arrays. 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So </a:t>
            </a:r>
            <a:r>
              <a:rPr lang="en-US" b="1" dirty="0">
                <a:solidFill>
                  <a:srgbClr val="FF0000"/>
                </a:solidFill>
              </a:rPr>
              <a:t>here, (</a:t>
            </a:r>
            <a:r>
              <a:rPr lang="en-US" b="1" dirty="0" err="1">
                <a:solidFill>
                  <a:srgbClr val="FF0000"/>
                </a:solidFill>
              </a:rPr>
              <a:t>int</a:t>
            </a:r>
            <a:r>
              <a:rPr lang="en-US" b="1" dirty="0">
                <a:solidFill>
                  <a:srgbClr val="FF0000"/>
                </a:solidFill>
              </a:rPr>
              <a:t> … a) and (</a:t>
            </a:r>
            <a:r>
              <a:rPr lang="en-US" b="1" dirty="0" err="1">
                <a:solidFill>
                  <a:srgbClr val="FF0000"/>
                </a:solidFill>
              </a:rPr>
              <a:t>int</a:t>
            </a:r>
            <a:r>
              <a:rPr lang="en-US" b="1" dirty="0">
                <a:solidFill>
                  <a:srgbClr val="FF0000"/>
                </a:solidFill>
              </a:rPr>
              <a:t>[] a) are the same.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281869" y="843322"/>
            <a:ext cx="4231479" cy="276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200" b="1" dirty="0">
                <a:latin typeface="Monaco"/>
              </a:rPr>
              <a:t>public class </a:t>
            </a:r>
            <a:r>
              <a:rPr lang="en-US" sz="1200" b="1" dirty="0" err="1">
                <a:latin typeface="Monaco"/>
              </a:rPr>
              <a:t>MainClass</a:t>
            </a:r>
            <a:endParaRPr lang="en-US" sz="1200" b="1" dirty="0">
              <a:latin typeface="Monaco"/>
            </a:endParaRPr>
          </a:p>
          <a:p>
            <a:r>
              <a:rPr lang="en-US" sz="1200" b="1" dirty="0">
                <a:latin typeface="Monaco"/>
              </a:rPr>
              <a:t>{</a:t>
            </a:r>
          </a:p>
          <a:p>
            <a:r>
              <a:rPr lang="en-US" sz="1200" b="1" dirty="0">
                <a:latin typeface="Monaco"/>
              </a:rPr>
              <a:t>    void method(</a:t>
            </a:r>
            <a:r>
              <a:rPr lang="en-US" sz="1200" b="1" dirty="0" err="1">
                <a:latin typeface="Monaco"/>
              </a:rPr>
              <a:t>int</a:t>
            </a:r>
            <a:r>
              <a:rPr lang="en-US" sz="1200" b="1" dirty="0">
                <a:latin typeface="Monaco"/>
              </a:rPr>
              <a:t> ... a)</a:t>
            </a:r>
          </a:p>
          <a:p>
            <a:r>
              <a:rPr lang="en-US" sz="1200" b="1" dirty="0">
                <a:latin typeface="Monaco"/>
              </a:rPr>
              <a:t>    {</a:t>
            </a:r>
          </a:p>
          <a:p>
            <a:r>
              <a:rPr lang="en-US" sz="1200" b="1" dirty="0">
                <a:latin typeface="Monaco"/>
              </a:rPr>
              <a:t>        </a:t>
            </a:r>
            <a:r>
              <a:rPr lang="en-US" sz="1200" b="1" dirty="0" err="1">
                <a:latin typeface="Monaco"/>
              </a:rPr>
              <a:t>System.out.println</a:t>
            </a:r>
            <a:r>
              <a:rPr lang="en-US" sz="1200" b="1" dirty="0">
                <a:latin typeface="Monaco"/>
              </a:rPr>
              <a:t>(1);</a:t>
            </a:r>
          </a:p>
          <a:p>
            <a:r>
              <a:rPr lang="en-US" sz="1200" b="1" dirty="0">
                <a:latin typeface="Monaco"/>
              </a:rPr>
              <a:t>    }</a:t>
            </a:r>
          </a:p>
          <a:p>
            <a:r>
              <a:rPr lang="en-US" sz="1200" b="1" dirty="0">
                <a:latin typeface="Monaco"/>
              </a:rPr>
              <a:t> </a:t>
            </a:r>
          </a:p>
          <a:p>
            <a:r>
              <a:rPr lang="en-US" sz="1200" b="1" dirty="0">
                <a:latin typeface="Monaco"/>
              </a:rPr>
              <a:t>    void method(</a:t>
            </a:r>
            <a:r>
              <a:rPr lang="en-US" sz="1200" b="1" dirty="0" err="1">
                <a:latin typeface="Monaco"/>
              </a:rPr>
              <a:t>int</a:t>
            </a:r>
            <a:r>
              <a:rPr lang="en-US" sz="1200" b="1" dirty="0">
                <a:latin typeface="Monaco"/>
              </a:rPr>
              <a:t>[] a)</a:t>
            </a:r>
          </a:p>
          <a:p>
            <a:r>
              <a:rPr lang="en-US" sz="1200" b="1" dirty="0">
                <a:latin typeface="Monaco"/>
              </a:rPr>
              <a:t>    {</a:t>
            </a:r>
          </a:p>
          <a:p>
            <a:r>
              <a:rPr lang="en-US" sz="1200" b="1" dirty="0">
                <a:latin typeface="Monaco"/>
              </a:rPr>
              <a:t>        </a:t>
            </a:r>
            <a:r>
              <a:rPr lang="en-US" sz="1200" b="1" dirty="0" err="1">
                <a:latin typeface="Monaco"/>
              </a:rPr>
              <a:t>System.out.println</a:t>
            </a:r>
            <a:r>
              <a:rPr lang="en-US" sz="1200" b="1" dirty="0">
                <a:latin typeface="Monaco"/>
              </a:rPr>
              <a:t>(2);</a:t>
            </a:r>
          </a:p>
          <a:p>
            <a:r>
              <a:rPr lang="en-US" sz="1200" b="1" dirty="0">
                <a:latin typeface="Monaco"/>
              </a:rPr>
              <a:t>    }</a:t>
            </a:r>
          </a:p>
          <a:p>
            <a:r>
              <a:rPr lang="en-US" sz="1200" b="1" dirty="0" smtClean="0">
                <a:latin typeface="Monaco"/>
              </a:rPr>
              <a:t>}</a:t>
            </a:r>
          </a:p>
          <a:p>
            <a:endParaRPr lang="en-US" sz="1200" b="1" dirty="0">
              <a:latin typeface="Monaco"/>
            </a:endParaRPr>
          </a:p>
          <a:p>
            <a:endParaRPr lang="en-US" sz="1200" b="1" dirty="0" smtClean="0">
              <a:latin typeface="Monaco"/>
            </a:endParaRPr>
          </a:p>
          <a:p>
            <a:r>
              <a:rPr lang="en-US" sz="1200" b="1" dirty="0"/>
              <a:t> In the </a:t>
            </a:r>
            <a:r>
              <a:rPr lang="en-US" sz="1200" b="1" dirty="0" smtClean="0"/>
              <a:t>above class</a:t>
            </a:r>
            <a:r>
              <a:rPr lang="en-US" sz="1200" b="1" dirty="0"/>
              <a:t>, is ‘method’ overloaded or duplicated?</a:t>
            </a:r>
            <a:endParaRPr lang="en-US" sz="1200" b="1" dirty="0"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409876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71102" y="3358497"/>
            <a:ext cx="1074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Answer : 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AAA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4560" y="6155666"/>
            <a:ext cx="514243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b="1" dirty="0"/>
              <a:t> What will be the output of the below program?</a:t>
            </a:r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4560" y="544572"/>
            <a:ext cx="2853345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class A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static void 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methodOne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()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{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    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System.out.println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("AAA");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}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}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class B extends A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static void 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methodOne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()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{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    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System.out.println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("BBB");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}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}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public class 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MainClass</a:t>
            </a:r>
            <a:endParaRPr lang="en-US" sz="1200" b="1" dirty="0">
              <a:solidFill>
                <a:srgbClr val="000000"/>
              </a:solidFill>
              <a:latin typeface="Monaco"/>
            </a:endParaRP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public static void main(String[] 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args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)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{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    A 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a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 = new B();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    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a.methodOne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();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}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80932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71102" y="3358497"/>
            <a:ext cx="3161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Answer : 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You will get </a:t>
            </a:r>
            <a:r>
              <a:rPr lang="en-US" dirty="0" err="1"/>
              <a:t>StackOverflowError</a:t>
            </a:r>
            <a:r>
              <a:rPr lang="en-US" dirty="0"/>
              <a:t>.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4560" y="6155666"/>
            <a:ext cx="514243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b="1" dirty="0"/>
              <a:t> What will be the output of the below program?</a:t>
            </a: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99102" y="625951"/>
            <a:ext cx="2853345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class ABC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void 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methodABC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()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{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    new XYZ().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methodXYZ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();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}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}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class XYZ extends ABC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void 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methodXYZ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()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{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    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methodABC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();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}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}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public class 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MainClass</a:t>
            </a:r>
            <a:endParaRPr lang="en-US" sz="1200" b="1" dirty="0">
              <a:solidFill>
                <a:srgbClr val="000000"/>
              </a:solidFill>
              <a:latin typeface="Monaco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public static void main(String[] 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args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)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{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    new ABC().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methodABC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();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}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387694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71102" y="3358497"/>
            <a:ext cx="10745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Answer : 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333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444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973935" y="6360765"/>
            <a:ext cx="514243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b="1" dirty="0"/>
              <a:t> What will be the output of the below program?</a:t>
            </a:r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4560" y="-242489"/>
            <a:ext cx="2853345" cy="7201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class ABC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void 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methodABC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()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{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    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System.out.println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(111);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}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void 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methodABC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i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)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{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    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System.out.println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(222);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}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rgbClr val="000000"/>
                </a:solidFill>
                <a:latin typeface="Monaco"/>
              </a:rPr>
              <a:t>}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 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class XYZ extends ABC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@Override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void 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methodABC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i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)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{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    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System.out.println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(333);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}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@Override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void 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methodABC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()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{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    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System.out.println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(444);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}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}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public class 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MainClass</a:t>
            </a:r>
            <a:endParaRPr lang="en-US" sz="1200" b="1" dirty="0">
              <a:solidFill>
                <a:srgbClr val="000000"/>
              </a:solidFill>
              <a:latin typeface="Monaco"/>
            </a:endParaRP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public static void main(String[] 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args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)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{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    ABC 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abc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 = new XYZ();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    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abc.methodABC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(10);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    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abc.methodABC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();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}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143610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000663" y="3263093"/>
            <a:ext cx="1074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Answer : 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 smtClean="0"/>
              <a:t>Yes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4560" y="6017167"/>
            <a:ext cx="560409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b="1" dirty="0"/>
              <a:t>  In the below example, is “</a:t>
            </a:r>
            <a:r>
              <a:rPr lang="en-US" b="1" dirty="0" err="1"/>
              <a:t>methodOfX</a:t>
            </a:r>
            <a:r>
              <a:rPr lang="en-US" b="1" dirty="0"/>
              <a:t>()” </a:t>
            </a:r>
            <a:endParaRPr lang="en-US" b="1" dirty="0" smtClean="0"/>
          </a:p>
          <a:p>
            <a:r>
              <a:rPr lang="en-US" b="1" dirty="0" smtClean="0"/>
              <a:t>correctly </a:t>
            </a:r>
            <a:r>
              <a:rPr lang="en-US" b="1" dirty="0"/>
              <a:t>overridden in the sub classes of Class X?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0736" y="270370"/>
            <a:ext cx="2555187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class X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void 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methodOfX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()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{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    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System.out.println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("Class X");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}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}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class Y extends X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@Override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protected void 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methodOfX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()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{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    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System.out.println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("Class Y");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}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}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class Z extends Y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@Override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public void 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methodOfX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()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{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    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System.out.println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("Class Z");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}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17494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000663" y="3263093"/>
            <a:ext cx="2363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Answer : 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JAVA134.23JAVA134.23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4560" y="6155666"/>
            <a:ext cx="556562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b="1" dirty="0"/>
              <a:t>  What will be the output of the following program?</a:t>
            </a:r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72561" y="-12495"/>
            <a:ext cx="4342856" cy="6093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class ABC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String 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myMethod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(String s)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{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    return 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s+s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;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}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}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class PQR extends ABC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String 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myMethod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(String s, double d)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{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    return 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myMethod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s+d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}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}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class XYZ extends PQR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String 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myMethod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(String s, double d, 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i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)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{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    return 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myMethod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(s, 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d+i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}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}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public class 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MainClass</a:t>
            </a:r>
            <a:endParaRPr lang="en-US" sz="1200" b="1" dirty="0">
              <a:solidFill>
                <a:srgbClr val="000000"/>
              </a:solidFill>
              <a:latin typeface="Monaco"/>
            </a:endParaRP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public static void main(String[] 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args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)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{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    XYZ 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xyz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 = new XYZ();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    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System.out.println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xyz.myMethod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("JAVA", 23.23, 111));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}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0974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144426" y="3597779"/>
            <a:ext cx="1383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Answer : Yes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56374" y="220862"/>
            <a:ext cx="5988884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class X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 method(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i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, 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 d)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{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    return 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i+d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;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}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static 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 method(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i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, double d)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{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    return (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)(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i+d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}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double method(double 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i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, 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 d)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{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    return 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i+d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;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}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static double method(double 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i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, double d)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{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    return 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i+d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;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}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}</a:t>
            </a:r>
          </a:p>
          <a:p>
            <a:pPr lvl="0"/>
            <a:r>
              <a:rPr lang="en-US" b="1" dirty="0"/>
              <a:t>In the below Class X, is ‘method’ properly overloaded?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74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59110" y="3543880"/>
            <a:ext cx="386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Answer : </a:t>
            </a:r>
            <a:r>
              <a:rPr lang="en-US" b="1" dirty="0">
                <a:solidFill>
                  <a:srgbClr val="FF0000"/>
                </a:solidFill>
              </a:rPr>
              <a:t>JAVAJAVAJAVAJAVAJAVAJAVA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837488" y="5354279"/>
            <a:ext cx="543738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latin typeface="Monaco"/>
            </a:endParaRPr>
          </a:p>
          <a:p>
            <a:pPr lvl="0"/>
            <a:r>
              <a:rPr lang="en-US" b="1" dirty="0"/>
              <a:t>What will be the output of the following program?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07649" y="119887"/>
            <a:ext cx="3342262" cy="498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class 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ClassOne</a:t>
            </a:r>
            <a:endParaRPr lang="en-US" sz="1200" b="1" dirty="0">
              <a:solidFill>
                <a:srgbClr val="000000"/>
              </a:solidFill>
              <a:latin typeface="Monaco"/>
            </a:endParaRP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void method(String s1)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{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    method(s1, s1+s1);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}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void method(String s1, String s2)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{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    method(s1, s2, s1+s2);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}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void method(String s1, String s2, String s3)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{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    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System.out.println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(s1+s2+s3);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}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}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public class 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MainClass</a:t>
            </a:r>
            <a:endParaRPr lang="en-US" sz="1200" b="1" dirty="0">
              <a:solidFill>
                <a:srgbClr val="000000"/>
              </a:solidFill>
              <a:latin typeface="Monaco"/>
            </a:endParaRP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public static void main(String[] 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args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)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{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    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ClassOne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 one = new 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ClassOne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();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    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one.method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("JAVA");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}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9173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3872" y="5976269"/>
            <a:ext cx="7760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Answer : </a:t>
            </a:r>
            <a:r>
              <a:rPr lang="en-US" b="1" dirty="0">
                <a:solidFill>
                  <a:srgbClr val="FF0000"/>
                </a:solidFill>
              </a:rPr>
              <a:t>Yes. Class-A type reference variable is referring to Class-A type object, 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Class-B </a:t>
            </a:r>
            <a:r>
              <a:rPr lang="en-US" b="1" dirty="0">
                <a:solidFill>
                  <a:srgbClr val="FF0000"/>
                </a:solidFill>
              </a:rPr>
              <a:t>type object and Class-C type object. This shows the polymorphism.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837488" y="5354279"/>
            <a:ext cx="5988819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latin typeface="Monaco"/>
            </a:endParaRPr>
          </a:p>
          <a:p>
            <a:pPr lvl="0"/>
            <a:r>
              <a:rPr lang="en-US" b="1" dirty="0"/>
              <a:t>Does the below program shows polymorphism or not?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7290" y="212220"/>
            <a:ext cx="2853345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class A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}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class B extends A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}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class C extends B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}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public class 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MainClass</a:t>
            </a:r>
            <a:endParaRPr lang="en-US" sz="1200" b="1" dirty="0">
              <a:solidFill>
                <a:srgbClr val="000000"/>
              </a:solidFill>
              <a:latin typeface="Monaco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public static void main(String[] 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args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)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{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    A 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a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 = new A();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    a = new B();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    a = new C();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}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78367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5666189"/>
            <a:ext cx="6306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Answer : </a:t>
            </a:r>
            <a:r>
              <a:rPr lang="en-US" b="1" dirty="0">
                <a:solidFill>
                  <a:srgbClr val="FF0000"/>
                </a:solidFill>
              </a:rPr>
              <a:t>It will throw </a:t>
            </a:r>
            <a:r>
              <a:rPr lang="en-US" b="1" dirty="0" err="1">
                <a:solidFill>
                  <a:srgbClr val="FF0000"/>
                </a:solidFill>
              </a:rPr>
              <a:t>java.lang.StackOverflowError</a:t>
            </a:r>
            <a:r>
              <a:rPr lang="en-US" b="1" dirty="0">
                <a:solidFill>
                  <a:srgbClr val="FF0000"/>
                </a:solidFill>
              </a:rPr>
              <a:t> at run time. 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Because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err="1">
                <a:solidFill>
                  <a:srgbClr val="FF0000"/>
                </a:solidFill>
              </a:rPr>
              <a:t>overloadedMethod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int</a:t>
            </a:r>
            <a:r>
              <a:rPr lang="en-US" b="1" dirty="0">
                <a:solidFill>
                  <a:srgbClr val="FF0000"/>
                </a:solidFill>
              </a:rPr>
              <a:t>) keeps calling itself.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47828" y="755809"/>
            <a:ext cx="3981859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public class 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MainClass</a:t>
            </a:r>
            <a:endParaRPr lang="en-US" sz="1200" b="1" dirty="0">
              <a:solidFill>
                <a:srgbClr val="000000"/>
              </a:solidFill>
              <a:latin typeface="Monaco"/>
            </a:endParaRP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double 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overloadedMethod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(double d)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{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    return d *= d;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}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overloadedMethod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i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)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{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    return 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overloadedMethod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i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 *= 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i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}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float 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overloadedMethod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(float f)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{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    return 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overloadedMethod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(f *= f);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}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public static void main(String[] 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args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)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{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    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MainClass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 main = new 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MainClass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();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    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System.out.println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main.overloadedMethod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(100));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}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76414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144426" y="3597779"/>
            <a:ext cx="1701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Answer : 1 2 3 4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30737" y="181459"/>
            <a:ext cx="5437386" cy="6832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class A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public A(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i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)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{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    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System.out.println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(1);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}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public A()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{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    this(10);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    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System.out.println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(2);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}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void A()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{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    A(10);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    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System.out.println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(3);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}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void A(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i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)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{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    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System.out.println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(4);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}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}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public class 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MainClass</a:t>
            </a:r>
            <a:endParaRPr lang="en-US" sz="1200" b="1" dirty="0">
              <a:solidFill>
                <a:srgbClr val="000000"/>
              </a:solidFill>
              <a:latin typeface="Monaco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public static void main(String[] 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args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)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{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    new A().A();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}</a:t>
            </a:r>
          </a:p>
          <a:p>
            <a:r>
              <a:rPr lang="en-US" sz="1200" b="1" dirty="0">
                <a:solidFill>
                  <a:srgbClr val="000000"/>
                </a:solidFill>
                <a:latin typeface="Monaco"/>
              </a:rPr>
              <a:t>}</a:t>
            </a:r>
          </a:p>
          <a:p>
            <a:r>
              <a:rPr lang="en-US" b="1" dirty="0" smtClean="0"/>
              <a:t>What will be the output of the following program?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17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144426" y="3597779"/>
            <a:ext cx="119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Answer : 4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0916" y="400131"/>
            <a:ext cx="5437386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public class 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MainClass</a:t>
            </a:r>
            <a:endParaRPr lang="en-US" sz="1200" b="1" dirty="0">
              <a:solidFill>
                <a:srgbClr val="000000"/>
              </a:solidFill>
              <a:latin typeface="Monaco"/>
            </a:endParaRP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static void method(Integer 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i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)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{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    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System.out.println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(1);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}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static void method(Double d)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{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    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System.out.println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(2);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}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static void method(Number n)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{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    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System.out.println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(4);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}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static void method(Object o)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{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    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System.out.println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(5);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}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public static void main(String[] 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args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)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{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    method((short)12);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    }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Monaco"/>
              </a:rPr>
              <a:t>}</a:t>
            </a:r>
          </a:p>
          <a:p>
            <a:pPr lvl="0"/>
            <a:r>
              <a:rPr lang="en-US" b="1" dirty="0"/>
              <a:t>What will be the output of the following program?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266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58924" y="2749484"/>
            <a:ext cx="8407751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Monaco"/>
              </a:rPr>
              <a:t>OVER RIDE – Interview Questions </a:t>
            </a:r>
            <a:endParaRPr kumimoji="0" lang="en-US" sz="72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50493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302</Words>
  <Application>Microsoft Office PowerPoint</Application>
  <PresentationFormat>On-screen Show (4:3)</PresentationFormat>
  <Paragraphs>723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Monaco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14</cp:revision>
  <dcterms:created xsi:type="dcterms:W3CDTF">2022-08-26T01:39:59Z</dcterms:created>
  <dcterms:modified xsi:type="dcterms:W3CDTF">2022-08-26T02:43:52Z</dcterms:modified>
</cp:coreProperties>
</file>