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67" r:id="rId8"/>
    <p:sldId id="268" r:id="rId9"/>
    <p:sldId id="269" r:id="rId10"/>
    <p:sldId id="273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7" r:id="rId20"/>
    <p:sldId id="288" r:id="rId21"/>
    <p:sldId id="279" r:id="rId22"/>
    <p:sldId id="280" r:id="rId23"/>
    <p:sldId id="281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584435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6000" y="6588125"/>
            <a:ext cx="599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081772992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1"/>
            <a:ext cx="10972800" cy="429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66273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866513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5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056931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32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659595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148014"/>
            <a:ext cx="6604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0"/>
            <a:ext cx="39624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78527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723843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675157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27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24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27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24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357821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000466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642963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365922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816138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6000" y="6588125"/>
            <a:ext cx="599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584435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69776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PRACTICE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75686942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9700"/>
            <a:ext cx="10972800" cy="914400"/>
          </a:xfrm>
        </p:spPr>
        <p:txBody>
          <a:bodyPr/>
          <a:lstStyle/>
          <a:p>
            <a:r>
              <a:rPr lang="en-IN" b="1" dirty="0" smtClean="0"/>
              <a:t>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1"/>
            <a:ext cx="10972800" cy="575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 </a:t>
            </a:r>
            <a:r>
              <a:rPr lang="en-IN" dirty="0" err="1"/>
              <a:t>Recurssive</a:t>
            </a:r>
            <a:r>
              <a:rPr lang="en-IN" dirty="0"/>
              <a:t> program to find </a:t>
            </a:r>
            <a:r>
              <a:rPr lang="en-IN" dirty="0" err="1"/>
              <a:t>n'th</a:t>
            </a:r>
            <a:r>
              <a:rPr lang="en-IN" dirty="0"/>
              <a:t> </a:t>
            </a:r>
            <a:r>
              <a:rPr lang="en-IN" dirty="0" err="1"/>
              <a:t>fibonacci</a:t>
            </a:r>
            <a:r>
              <a:rPr lang="en-IN" dirty="0"/>
              <a:t> number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fib(n): </a:t>
            </a:r>
          </a:p>
          <a:p>
            <a:pPr marL="0" indent="0">
              <a:buNone/>
            </a:pPr>
            <a:r>
              <a:rPr lang="en-IN" dirty="0"/>
              <a:t>	if n &lt;= 1: </a:t>
            </a:r>
          </a:p>
          <a:p>
            <a:pPr marL="0" indent="0">
              <a:buNone/>
            </a:pPr>
            <a:r>
              <a:rPr lang="en-IN" dirty="0"/>
              <a:t>		return n </a:t>
            </a:r>
          </a:p>
          <a:p>
            <a:pPr marL="0" indent="0">
              <a:buNone/>
            </a:pPr>
            <a:r>
              <a:rPr lang="en-IN" dirty="0"/>
              <a:t>	return fib(n-1) + fib(n-2)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returns no. of ways to reach </a:t>
            </a:r>
            <a:r>
              <a:rPr lang="en-IN" dirty="0" err="1"/>
              <a:t>s'th</a:t>
            </a:r>
            <a:r>
              <a:rPr lang="en-IN" dirty="0"/>
              <a:t> stair </a:t>
            </a:r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countWays</a:t>
            </a:r>
            <a:r>
              <a:rPr lang="en-IN" dirty="0"/>
              <a:t>(s): </a:t>
            </a:r>
          </a:p>
          <a:p>
            <a:pPr marL="0" indent="0">
              <a:buNone/>
            </a:pPr>
            <a:r>
              <a:rPr lang="en-IN" dirty="0"/>
              <a:t>	return fib(s + 1)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Driver program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 = 4</a:t>
            </a:r>
          </a:p>
          <a:p>
            <a:pPr marL="0" indent="0">
              <a:buNone/>
            </a:pPr>
            <a:r>
              <a:rPr lang="en-IN" dirty="0"/>
              <a:t>print ("Number of ways = ", </a:t>
            </a:r>
            <a:r>
              <a:rPr lang="en-IN" dirty="0" err="1"/>
              <a:t>countWays</a:t>
            </a:r>
            <a:r>
              <a:rPr lang="en-IN" dirty="0"/>
              <a:t>(s)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9903295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685801"/>
            <a:ext cx="11087100" cy="5287963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4. </a:t>
            </a:r>
            <a:r>
              <a:rPr lang="en-IN" b="1" dirty="0" smtClean="0">
                <a:latin typeface="+mn-lt"/>
              </a:rPr>
              <a:t>Maximum subarray sum modulo m</a:t>
            </a:r>
          </a:p>
          <a:p>
            <a:pPr algn="just">
              <a:buNone/>
            </a:pPr>
            <a:r>
              <a:rPr lang="en-IN" dirty="0" smtClean="0">
                <a:latin typeface="+mn-lt"/>
              </a:rPr>
              <a:t>	</a:t>
            </a:r>
            <a:r>
              <a:rPr lang="en-IN" dirty="0" smtClean="0">
                <a:latin typeface="+mn-lt"/>
                <a:cs typeface="Times New Roman" pitchFamily="18" charset="0"/>
              </a:rPr>
              <a:t>Given an array of n elements and an integer m. The task is to find the maximum value of the sum of its </a:t>
            </a:r>
            <a:r>
              <a:rPr lang="en-IN" dirty="0" err="1" smtClean="0">
                <a:latin typeface="+mn-lt"/>
                <a:cs typeface="Times New Roman" pitchFamily="18" charset="0"/>
              </a:rPr>
              <a:t>subarray</a:t>
            </a:r>
            <a:r>
              <a:rPr lang="en-IN" dirty="0" smtClean="0">
                <a:latin typeface="+mn-lt"/>
                <a:cs typeface="Times New Roman" pitchFamily="18" charset="0"/>
              </a:rPr>
              <a:t> modulo m </a:t>
            </a:r>
            <a:r>
              <a:rPr lang="en-IN" dirty="0" err="1" smtClean="0">
                <a:latin typeface="+mn-lt"/>
                <a:cs typeface="Times New Roman" pitchFamily="18" charset="0"/>
              </a:rPr>
              <a:t>i.e</a:t>
            </a:r>
            <a:r>
              <a:rPr lang="en-IN" dirty="0" smtClean="0">
                <a:latin typeface="+mn-lt"/>
                <a:cs typeface="Times New Roman" pitchFamily="18" charset="0"/>
              </a:rPr>
              <a:t> find the sum of each </a:t>
            </a:r>
            <a:r>
              <a:rPr lang="en-IN" dirty="0" err="1" smtClean="0">
                <a:latin typeface="+mn-lt"/>
                <a:cs typeface="Times New Roman" pitchFamily="18" charset="0"/>
              </a:rPr>
              <a:t>subarray</a:t>
            </a:r>
            <a:r>
              <a:rPr lang="en-IN" dirty="0" smtClean="0">
                <a:latin typeface="+mn-lt"/>
                <a:cs typeface="Times New Roman" pitchFamily="18" charset="0"/>
              </a:rPr>
              <a:t> mod m and print the maximum value of this modulo operation.</a:t>
            </a:r>
            <a:endParaRPr lang="en-US" sz="2800" b="1" dirty="0">
              <a:latin typeface="+mn-lt"/>
            </a:endParaRPr>
          </a:p>
          <a:p>
            <a:pPr>
              <a:buNone/>
            </a:pPr>
            <a:r>
              <a:rPr lang="en-IN" b="1" dirty="0" smtClean="0">
                <a:latin typeface="+mn-lt"/>
              </a:rPr>
              <a:t>Examples: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Input : </a:t>
            </a:r>
            <a:r>
              <a:rPr lang="en-IN" dirty="0" err="1" smtClean="0">
                <a:latin typeface="+mn-lt"/>
              </a:rPr>
              <a:t>arr</a:t>
            </a:r>
            <a:r>
              <a:rPr lang="en-IN" dirty="0" smtClean="0">
                <a:latin typeface="+mn-lt"/>
              </a:rPr>
              <a:t>[] = { 3, 3, 9, 9, 5 }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        m = 7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Output : 6</a:t>
            </a:r>
            <a:endParaRPr lang="en-US" dirty="0" smtClean="0">
              <a:latin typeface="+mn-lt"/>
            </a:endParaRPr>
          </a:p>
          <a:p>
            <a:pPr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933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28796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All sub-arrays and their value: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9 } =&gt; 9%7 = 2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3 } =&gt; 3%7 = 3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5 } =&gt; 5%7 = 5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9, 5 } =&gt; 14%7 = 2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9, 9 } =&gt; 18%7 = 4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3, 9 } =&gt; 12%7 = 5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3, 3 } =&gt; 6%7 = 6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3, 9, 9 } =&gt; 21%7 = 0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3, 3, 9 } =&gt; 15%7 = 1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9, 9, 5 } =&gt; 23%7 = 2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3, 3, 9, 9 } =&gt; 24%7 = 3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3, 9, 9, 5 } =&gt; 26%7 = 5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r>
              <a:rPr lang="en-IN" sz="1900" dirty="0">
                <a:latin typeface="+mn-lt"/>
              </a:rPr>
              <a:t>{ 3, 3, 9, 9, 5 } =&gt; 29%7 = 1</a:t>
            </a:r>
            <a:endParaRPr lang="en-US" sz="1900" dirty="0">
              <a:latin typeface="+mn-lt"/>
            </a:endParaRPr>
          </a:p>
          <a:p>
            <a:pPr>
              <a:lnSpc>
                <a:spcPct val="130000"/>
              </a:lnSpc>
              <a:buNone/>
            </a:pP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73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+mn-lt"/>
              </a:rPr>
              <a:t>Input : </a:t>
            </a:r>
            <a:r>
              <a:rPr lang="en-IN" dirty="0" err="1" smtClean="0">
                <a:latin typeface="+mn-lt"/>
              </a:rPr>
              <a:t>arr</a:t>
            </a:r>
            <a:r>
              <a:rPr lang="en-IN" dirty="0" smtClean="0">
                <a:latin typeface="+mn-lt"/>
              </a:rPr>
              <a:t>[] = {10, 7, 18}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        m = 13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Output : 12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The </a:t>
            </a:r>
            <a:r>
              <a:rPr lang="en-IN" dirty="0" err="1" smtClean="0">
                <a:latin typeface="+mn-lt"/>
              </a:rPr>
              <a:t>subarray</a:t>
            </a:r>
            <a:r>
              <a:rPr lang="en-IN" dirty="0" smtClean="0">
                <a:latin typeface="+mn-lt"/>
              </a:rPr>
              <a:t> {7, 18} has maximum sub-array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sum modulo 13.</a:t>
            </a:r>
            <a:endParaRPr lang="en-US" dirty="0" smtClean="0">
              <a:latin typeface="+mn-lt"/>
            </a:endParaRPr>
          </a:p>
          <a:p>
            <a:pPr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1586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64704"/>
            <a:ext cx="9641136" cy="91440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5.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 triplet a, b, c such that a</a:t>
            </a:r>
            <a:r>
              <a:rPr lang="en-IN" sz="20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IN" sz="20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+ c</a:t>
            </a:r>
            <a:r>
              <a:rPr lang="en-IN" sz="20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8000" y="1340769"/>
            <a:ext cx="11290300" cy="49930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Variations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of this problem – </a:t>
            </a:r>
          </a:p>
          <a:p>
            <a:pPr marL="0" indent="0" algn="just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         1)  Find a triplet with sum equal to 0. </a:t>
            </a:r>
          </a:p>
          <a:p>
            <a:pPr marL="0" indent="0" algn="just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          2) Find a pair with given sum. </a:t>
            </a: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first line contains T, denoting the number of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testcases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 Then follows description of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testcases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 Each case begins with a single positive integer N denoting the size of array. The second line contains the N space separated positive integers denoting the elements of array A.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898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PROGRAMMING QUESTIONS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Output: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testcase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print "Yes" or  "No" whether it is Pythagorean Triplet or not (without quotes).</a:t>
            </a: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Constraints: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 &lt;= T &lt;= 100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 &lt;= N &lt;= 107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 &lt;= A[i] &lt;= 1000</a:t>
            </a: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Input: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3 2 4 6 5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60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PROGRAMMING QUESTIONS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Output: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Explanation: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Testcase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1: 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3, 4, and  5 forms 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pythagorean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triplet, so we print "Yes"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15168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OLUTION      </a:t>
            </a:r>
            <a:r>
              <a:rPr lang="en-US" b="1" dirty="0" smtClean="0"/>
              <a:t>                      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Method 1 (Naive)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simple solution is to run three loops, three loops pick three array elements and check if current three elements form a Pythagorean Triplet.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Time Complexity of the above solution is O(n</a:t>
            </a:r>
            <a:r>
              <a:rPr lang="en-IN" sz="1800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1457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67544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SOLUTION                       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24744"/>
            <a:ext cx="11391900" cy="54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Method 2 (Use Sorting)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We can solve this in O(n</a:t>
            </a:r>
            <a:r>
              <a:rPr lang="en-IN" sz="1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time by sorting the array first.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1) Do square of every element in input array. This step takes O(n) time.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2) Sort the squared array in increasing order. This step takes O(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time.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3) To find a triplet (a, b, c) such that a</a:t>
            </a:r>
            <a:r>
              <a:rPr lang="en-IN" sz="1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IN" sz="1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+ c</a:t>
            </a:r>
            <a:r>
              <a:rPr lang="en-IN" sz="1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do following.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3.1)  Fix ‘a’ as last element of sorted array.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3.2) Now search for pair (b, c) in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between first element and ‘a’. A pair  (b, c) with given sum can be found in O(n) time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3.3)If no pair found for current ‘a’, then move ‘a’ one position back and repeat step 3.2.</a:t>
            </a:r>
          </a:p>
          <a:p>
            <a:pPr marL="0" indent="0">
              <a:buNone/>
            </a:pP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Time complexity of this method is O(n</a:t>
            </a:r>
            <a:r>
              <a:rPr lang="en-IN" sz="1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644800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6113"/>
            <a:ext cx="10972800" cy="914400"/>
          </a:xfrm>
        </p:spPr>
        <p:txBody>
          <a:bodyPr/>
          <a:lstStyle/>
          <a:p>
            <a:r>
              <a:rPr lang="en-IN" b="1" dirty="0" smtClean="0"/>
              <a:t>6. Trapping Rain Water</a:t>
            </a:r>
            <a:endParaRPr lang="en-IN" b="1" dirty="0"/>
          </a:p>
        </p:txBody>
      </p:sp>
      <p:pic>
        <p:nvPicPr>
          <p:cNvPr id="5123" name="Picture 3" descr="water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1699" y="1894524"/>
            <a:ext cx="3489325" cy="43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3313"/>
            <a:ext cx="109728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Given n non-negative integers representing an elevation map where the width of each bar is 1, compute how much water it is able to trap after raining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097697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" y="228600"/>
            <a:ext cx="10972800" cy="7366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1. Longest </a:t>
            </a:r>
            <a:r>
              <a:rPr lang="en-IN" sz="2400" b="1" dirty="0"/>
              <a:t>Substring Without Repeating Characters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762001"/>
            <a:ext cx="10972800" cy="56260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Given a string, find the length of the longest substring without repeating characters.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Example 1: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Input: "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abcabcbb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Output: 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Explanation: The answer is "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abc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", with the length of 3.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Example 2: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Input: "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bbbbb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Output: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Explanation: The answer is "b", with the length of 1.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Example 3: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Input: "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pwwkew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Output: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Explanation: The answer is "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wke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", with the length of 3.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Note that the answer must be a substring, "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pwke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" is a subsequence and not a substring.</a:t>
            </a:r>
          </a:p>
          <a:p>
            <a:pPr>
              <a:lnSpc>
                <a:spcPct val="100000"/>
              </a:lnSpc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0184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622300"/>
            <a:ext cx="10972800" cy="914400"/>
          </a:xfrm>
        </p:spPr>
        <p:txBody>
          <a:bodyPr/>
          <a:lstStyle/>
          <a:p>
            <a:r>
              <a:rPr lang="en-IN" dirty="0" smtClean="0"/>
              <a:t>Trapping Rain Water Sample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6501"/>
            <a:ext cx="11557000" cy="5156199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Examples: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 </a:t>
            </a:r>
            <a:r>
              <a:rPr lang="en-IN" dirty="0" err="1"/>
              <a:t>arr</a:t>
            </a:r>
            <a:r>
              <a:rPr lang="en-IN" dirty="0"/>
              <a:t>[]   = {2, 0, 2}</a:t>
            </a:r>
          </a:p>
          <a:p>
            <a:pPr marL="0" indent="0">
              <a:buNone/>
            </a:pPr>
            <a:r>
              <a:rPr lang="en-IN" dirty="0"/>
              <a:t>Output: 2</a:t>
            </a:r>
          </a:p>
          <a:p>
            <a:pPr marL="0" indent="0">
              <a:buNone/>
            </a:pPr>
            <a:r>
              <a:rPr lang="en-IN" dirty="0"/>
              <a:t>Structure is like below</a:t>
            </a:r>
          </a:p>
          <a:p>
            <a:pPr marL="0" indent="0">
              <a:buNone/>
            </a:pPr>
            <a:r>
              <a:rPr lang="en-IN" dirty="0" smtClean="0"/>
              <a:t>|  </a:t>
            </a:r>
            <a:r>
              <a:rPr lang="en-IN" dirty="0"/>
              <a:t>|</a:t>
            </a:r>
          </a:p>
          <a:p>
            <a:pPr marL="0" indent="0">
              <a:buNone/>
            </a:pPr>
            <a:r>
              <a:rPr lang="en-IN" dirty="0"/>
              <a:t>|_|</a:t>
            </a:r>
          </a:p>
          <a:p>
            <a:pPr marL="0" indent="0">
              <a:buNone/>
            </a:pPr>
            <a:r>
              <a:rPr lang="en-IN" dirty="0"/>
              <a:t>We can trap 2 units of water in the middle gap.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 </a:t>
            </a:r>
            <a:r>
              <a:rPr lang="en-IN" dirty="0" err="1"/>
              <a:t>arr</a:t>
            </a:r>
            <a:r>
              <a:rPr lang="en-IN" dirty="0"/>
              <a:t>[]   = {3, 0, 0, 2, 0, 4}</a:t>
            </a:r>
          </a:p>
          <a:p>
            <a:pPr marL="0" indent="0">
              <a:buNone/>
            </a:pPr>
            <a:r>
              <a:rPr lang="en-IN" dirty="0"/>
              <a:t>Output: 10</a:t>
            </a:r>
          </a:p>
          <a:p>
            <a:pPr marL="0" indent="0">
              <a:buNone/>
            </a:pPr>
            <a:r>
              <a:rPr lang="en-IN" dirty="0"/>
              <a:t>Structure is like below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        </a:t>
            </a:r>
            <a:r>
              <a:rPr lang="en-IN" dirty="0"/>
              <a:t>|</a:t>
            </a:r>
          </a:p>
          <a:p>
            <a:pPr marL="0" indent="0">
              <a:buNone/>
            </a:pPr>
            <a:r>
              <a:rPr lang="en-IN" dirty="0"/>
              <a:t>| </a:t>
            </a:r>
            <a:r>
              <a:rPr lang="en-IN" dirty="0" smtClean="0"/>
              <a:t>         </a:t>
            </a:r>
            <a:r>
              <a:rPr lang="en-IN" dirty="0"/>
              <a:t>|</a:t>
            </a:r>
          </a:p>
          <a:p>
            <a:pPr marL="0" indent="0">
              <a:buNone/>
            </a:pPr>
            <a:r>
              <a:rPr lang="en-IN" dirty="0"/>
              <a:t>| </a:t>
            </a:r>
            <a:r>
              <a:rPr lang="en-IN" dirty="0" smtClean="0"/>
              <a:t>    |   |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|__|_| </a:t>
            </a:r>
          </a:p>
          <a:p>
            <a:pPr marL="0" indent="0">
              <a:buNone/>
            </a:pPr>
            <a:r>
              <a:rPr lang="en-IN" dirty="0"/>
              <a:t>We can trap "3*2 units" of water between 3 an 2,</a:t>
            </a:r>
          </a:p>
          <a:p>
            <a:pPr marL="0" indent="0">
              <a:buNone/>
            </a:pPr>
            <a:r>
              <a:rPr lang="en-IN" dirty="0"/>
              <a:t>"1 unit" on top of bar 2 and "3 units" between 2 </a:t>
            </a:r>
          </a:p>
          <a:p>
            <a:pPr marL="0" indent="0">
              <a:buNone/>
            </a:pPr>
            <a:r>
              <a:rPr lang="en-IN" dirty="0"/>
              <a:t>and 4.  See below diagram also.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 </a:t>
            </a:r>
            <a:r>
              <a:rPr lang="en-IN" dirty="0" err="1"/>
              <a:t>arr</a:t>
            </a:r>
            <a:r>
              <a:rPr lang="en-IN" dirty="0"/>
              <a:t>[] = [0, 1, 0, 2, 1, 0, 1, 3, 2, 1, 2, 1]</a:t>
            </a:r>
          </a:p>
          <a:p>
            <a:pPr marL="0" indent="0">
              <a:buNone/>
            </a:pPr>
            <a:r>
              <a:rPr lang="en-IN" dirty="0"/>
              <a:t>Output: 6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        </a:t>
            </a:r>
            <a:r>
              <a:rPr lang="en-IN" dirty="0"/>
              <a:t>|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 |      || </a:t>
            </a:r>
            <a:r>
              <a:rPr lang="en-IN" dirty="0"/>
              <a:t>|</a:t>
            </a:r>
          </a:p>
          <a:p>
            <a:pPr marL="0" indent="0">
              <a:buNone/>
            </a:pPr>
            <a:r>
              <a:rPr lang="en-IN" dirty="0"/>
              <a:t>_|_||_||||||</a:t>
            </a:r>
          </a:p>
          <a:p>
            <a:pPr marL="0" indent="0">
              <a:buNone/>
            </a:pPr>
            <a:r>
              <a:rPr lang="en-IN" dirty="0"/>
              <a:t>Trap "1 unit" between first 1 and 2, "4 units" between</a:t>
            </a:r>
          </a:p>
          <a:p>
            <a:pPr marL="0" indent="0">
              <a:buNone/>
            </a:pPr>
            <a:r>
              <a:rPr lang="en-IN" dirty="0"/>
              <a:t>first 2 and 3 and "1 unit" between second last 1 and last 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648415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smtClean="0"/>
              <a:t>7.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Matrix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Rotation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901"/>
            <a:ext cx="10972800" cy="46148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Given an square matrix, turn it by 90 degrees in anti-clockwise direction without using any extra space.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6170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Input</a:t>
            </a:r>
            <a:br>
              <a:rPr lang="en-IN" dirty="0"/>
            </a:br>
            <a:r>
              <a:rPr lang="en-IN" dirty="0"/>
              <a:t> 1  2  3</a:t>
            </a:r>
            <a:br>
              <a:rPr lang="en-IN" dirty="0"/>
            </a:br>
            <a:r>
              <a:rPr lang="en-IN" dirty="0"/>
              <a:t> 4  5  6</a:t>
            </a:r>
            <a:br>
              <a:rPr lang="en-IN" dirty="0"/>
            </a:br>
            <a:r>
              <a:rPr lang="en-IN" dirty="0"/>
              <a:t> 7  8  9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Output:</a:t>
            </a:r>
            <a:br>
              <a:rPr lang="en-IN" dirty="0"/>
            </a:br>
            <a:r>
              <a:rPr lang="en-IN" dirty="0"/>
              <a:t> 3  6  9 </a:t>
            </a:r>
            <a:br>
              <a:rPr lang="en-IN" dirty="0"/>
            </a:br>
            <a:r>
              <a:rPr lang="en-IN" dirty="0"/>
              <a:t> 2  5  8 </a:t>
            </a:r>
            <a:br>
              <a:rPr lang="en-IN" dirty="0"/>
            </a:br>
            <a:r>
              <a:rPr lang="en-IN" dirty="0"/>
              <a:t> 1  4  7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Input:</a:t>
            </a:r>
            <a:br>
              <a:rPr lang="en-IN" dirty="0"/>
            </a:br>
            <a:r>
              <a:rPr lang="en-IN" dirty="0"/>
              <a:t> 1  2  3  4 </a:t>
            </a:r>
            <a:br>
              <a:rPr lang="en-IN" dirty="0"/>
            </a:br>
            <a:r>
              <a:rPr lang="en-IN" dirty="0"/>
              <a:t> 5  6  7  8 </a:t>
            </a:r>
            <a:br>
              <a:rPr lang="en-IN" dirty="0"/>
            </a:br>
            <a:r>
              <a:rPr lang="en-IN" dirty="0"/>
              <a:t> 9 10 11 12 </a:t>
            </a:r>
            <a:br>
              <a:rPr lang="en-IN" dirty="0"/>
            </a:br>
            <a:r>
              <a:rPr lang="en-IN" dirty="0"/>
              <a:t>13 14 15 16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Output:</a:t>
            </a:r>
            <a:br>
              <a:rPr lang="en-IN" dirty="0"/>
            </a:br>
            <a:r>
              <a:rPr lang="en-IN" dirty="0"/>
              <a:t> 4  8 12 16 </a:t>
            </a:r>
            <a:br>
              <a:rPr lang="en-IN" dirty="0"/>
            </a:br>
            <a:r>
              <a:rPr lang="en-IN" dirty="0"/>
              <a:t> 3  7 11 15 </a:t>
            </a:r>
            <a:br>
              <a:rPr lang="en-IN" dirty="0"/>
            </a:br>
            <a:r>
              <a:rPr lang="en-IN" dirty="0"/>
              <a:t> 2  6 10 14 </a:t>
            </a:r>
            <a:br>
              <a:rPr lang="en-IN" dirty="0"/>
            </a:br>
            <a:r>
              <a:rPr lang="en-IN" dirty="0"/>
              <a:t> 1  5  9 13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95982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How to do without extra space?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219200"/>
            <a:ext cx="11188700" cy="52324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Below are some important observations.</a:t>
            </a:r>
          </a:p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First row of source –&gt; First column of destination, elements filled in opposite order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Second row of source –&gt; Second column of destination, elements filled in opposite order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so … on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Last row of source –&gt; Last column of destination, elements filled in opposite order.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An N x N matrix will have floor(N/2) square cycles. For example, a 4 X 4 matrix will have 2 cycles. The first cycle is formed by its 1st row, last column, last row and 1st column. The second cycle is formed by 2nd row, second-last column, second-last row and 2nd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idea is for each square cycle, we swap the elements involved with the corresponding cell in the matrix in anti-clockwise direction i.e. from top to left, left to bottom, bottom to right and from right to top one at a time. 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We use nothing but a temporary variable to achieve this.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9990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576064"/>
          </a:xfrm>
        </p:spPr>
        <p:txBody>
          <a:bodyPr/>
          <a:lstStyle/>
          <a:p>
            <a:r>
              <a:rPr lang="en-IN" dirty="0" smtClean="0"/>
              <a:t>Demonstration of the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24744"/>
            <a:ext cx="11518900" cy="5256584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First Cycle (Involves Red Elements)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 1  2  3 4 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 5  </a:t>
            </a:r>
            <a:r>
              <a:rPr lang="en-IN" dirty="0"/>
              <a:t>6  7  </a:t>
            </a:r>
            <a:r>
              <a:rPr lang="en-IN" dirty="0">
                <a:solidFill>
                  <a:srgbClr val="FF0000"/>
                </a:solidFill>
              </a:rPr>
              <a:t>8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 9 </a:t>
            </a:r>
            <a:r>
              <a:rPr lang="en-IN" dirty="0"/>
              <a:t>10 11 </a:t>
            </a:r>
            <a:r>
              <a:rPr lang="en-IN" dirty="0">
                <a:solidFill>
                  <a:srgbClr val="FF0000"/>
                </a:solidFill>
              </a:rPr>
              <a:t>12 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 13 14 15 16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Moving first group of four elements (First elements of 1st row, last row, 1st column and last column) of first cycle in counter clockwise. </a:t>
            </a:r>
            <a:br>
              <a:rPr lang="en-IN" dirty="0"/>
            </a:br>
            <a:r>
              <a:rPr lang="en-IN" dirty="0"/>
              <a:t> 4  </a:t>
            </a:r>
            <a:r>
              <a:rPr lang="en-IN" dirty="0">
                <a:solidFill>
                  <a:srgbClr val="C00000"/>
                </a:solidFill>
              </a:rPr>
              <a:t>2</a:t>
            </a:r>
            <a:r>
              <a:rPr lang="en-IN" dirty="0"/>
              <a:t>  3 16</a:t>
            </a:r>
            <a:br>
              <a:rPr lang="en-IN" dirty="0"/>
            </a:br>
            <a:r>
              <a:rPr lang="en-IN" dirty="0"/>
              <a:t> 5  6  7 </a:t>
            </a:r>
            <a:r>
              <a:rPr lang="en-IN" dirty="0">
                <a:solidFill>
                  <a:srgbClr val="C00000"/>
                </a:solidFill>
              </a:rPr>
              <a:t>8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9</a:t>
            </a:r>
            <a:r>
              <a:rPr lang="en-IN" dirty="0"/>
              <a:t> 10 11 12 </a:t>
            </a:r>
            <a:br>
              <a:rPr lang="en-IN" dirty="0"/>
            </a:br>
            <a:r>
              <a:rPr lang="en-IN" dirty="0"/>
              <a:t> 1 14  </a:t>
            </a:r>
            <a:r>
              <a:rPr lang="en-IN" dirty="0">
                <a:solidFill>
                  <a:srgbClr val="C00000"/>
                </a:solidFill>
              </a:rPr>
              <a:t>15</a:t>
            </a:r>
            <a:r>
              <a:rPr lang="en-IN" dirty="0"/>
              <a:t> 13 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Moving next group of four elements of  first cycle in counter clockwise </a:t>
            </a:r>
            <a:br>
              <a:rPr lang="en-IN" dirty="0"/>
            </a:br>
            <a:r>
              <a:rPr lang="en-IN" dirty="0"/>
              <a:t> 4  8  3 16 </a:t>
            </a:r>
            <a:br>
              <a:rPr lang="en-IN" dirty="0"/>
            </a:br>
            <a:r>
              <a:rPr lang="en-IN" dirty="0"/>
              <a:t> 5  6  7  15  </a:t>
            </a:r>
            <a:br>
              <a:rPr lang="en-IN" dirty="0"/>
            </a:br>
            <a:r>
              <a:rPr lang="en-IN" dirty="0"/>
              <a:t> 2  10 11 12 </a:t>
            </a:r>
            <a:br>
              <a:rPr lang="en-IN" dirty="0"/>
            </a:br>
            <a:r>
              <a:rPr lang="en-IN" dirty="0"/>
              <a:t> 1  14  9 13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Moving final group of four elements of first cycle in counter clockwise </a:t>
            </a:r>
            <a:br>
              <a:rPr lang="en-IN" dirty="0"/>
            </a:br>
            <a:r>
              <a:rPr lang="en-IN" dirty="0"/>
              <a:t> 4  8 12 16 </a:t>
            </a:r>
            <a:br>
              <a:rPr lang="en-IN" dirty="0"/>
            </a:br>
            <a:r>
              <a:rPr lang="en-IN" dirty="0"/>
              <a:t> 3  6  7 15 </a:t>
            </a:r>
            <a:br>
              <a:rPr lang="en-IN" dirty="0"/>
            </a:br>
            <a:r>
              <a:rPr lang="en-IN" dirty="0"/>
              <a:t> 2 10 11 14 </a:t>
            </a:r>
            <a:br>
              <a:rPr lang="en-IN" dirty="0"/>
            </a:br>
            <a:r>
              <a:rPr lang="en-IN" dirty="0"/>
              <a:t> 1  5  9 13 </a:t>
            </a:r>
            <a:br>
              <a:rPr lang="en-IN" dirty="0"/>
            </a:br>
            <a:r>
              <a:rPr lang="en-IN" b="1" dirty="0"/>
              <a:t>Second Cycle (Involves Blue Elements)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4  8 12 16 </a:t>
            </a:r>
            <a:br>
              <a:rPr lang="en-IN" dirty="0"/>
            </a:br>
            <a:r>
              <a:rPr lang="en-IN" dirty="0"/>
              <a:t> 3 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6 7  </a:t>
            </a:r>
            <a:r>
              <a:rPr lang="en-IN" dirty="0"/>
              <a:t>15 </a:t>
            </a:r>
            <a:br>
              <a:rPr lang="en-IN" dirty="0"/>
            </a:br>
            <a:r>
              <a:rPr lang="en-IN" dirty="0"/>
              <a:t> 2 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10 11 </a:t>
            </a:r>
            <a:r>
              <a:rPr lang="en-IN" dirty="0"/>
              <a:t>14 </a:t>
            </a:r>
            <a:br>
              <a:rPr lang="en-IN" dirty="0"/>
            </a:br>
            <a:r>
              <a:rPr lang="en-IN" dirty="0"/>
              <a:t> 1  5  9 13 </a:t>
            </a:r>
            <a:br>
              <a:rPr lang="en-IN" dirty="0"/>
            </a:br>
            <a:r>
              <a:rPr lang="en-IN" dirty="0"/>
              <a:t>Fixing second cycle</a:t>
            </a:r>
            <a:br>
              <a:rPr lang="en-IN" dirty="0"/>
            </a:br>
            <a:r>
              <a:rPr lang="en-IN" dirty="0"/>
              <a:t> 4  8 12 16 </a:t>
            </a:r>
            <a:br>
              <a:rPr lang="en-IN" dirty="0"/>
            </a:br>
            <a:r>
              <a:rPr lang="en-IN" dirty="0"/>
              <a:t> 3  7 11 15 </a:t>
            </a:r>
            <a:br>
              <a:rPr lang="en-IN" dirty="0"/>
            </a:br>
            <a:r>
              <a:rPr lang="en-IN" dirty="0"/>
              <a:t> 2  6 10 14 </a:t>
            </a:r>
            <a:br>
              <a:rPr lang="en-IN" dirty="0"/>
            </a:br>
            <a:r>
              <a:rPr lang="en-IN" dirty="0"/>
              <a:t> 1  5  9 13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771700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SOLUTION                            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METHOD 2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cap="small" baseline="30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Rotate a matrix by 90 degree without using any extra space 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Given a square matrix, turn it by 90 degrees in anti-clockwise direction without using any extra space.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two steps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0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Find transpose of matrix.</a:t>
            </a:r>
          </a:p>
          <a:p>
            <a:pPr lvl="0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Reverse columns of the transpose.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172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836713"/>
            <a:ext cx="10871200" cy="51370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200" b="1" dirty="0"/>
              <a:t>8</a:t>
            </a:r>
            <a:r>
              <a:rPr lang="en-IN" sz="3200" b="1" dirty="0" smtClean="0"/>
              <a:t>. </a:t>
            </a:r>
            <a:r>
              <a:rPr lang="en-IN" sz="2900" b="1" dirty="0" smtClean="0">
                <a:latin typeface="Times New Roman" pitchFamily="18" charset="0"/>
                <a:cs typeface="Times New Roman" pitchFamily="18" charset="0"/>
              </a:rPr>
              <a:t>Sliding </a:t>
            </a:r>
            <a:r>
              <a:rPr lang="en-IN" sz="2900" b="1" dirty="0">
                <a:latin typeface="Times New Roman" pitchFamily="18" charset="0"/>
                <a:cs typeface="Times New Roman" pitchFamily="18" charset="0"/>
              </a:rPr>
              <a:t>Window Maximum (Maximum of all subarrays of size k)</a:t>
            </a:r>
          </a:p>
          <a:p>
            <a:pPr marL="0" indent="0">
              <a:buNone/>
            </a:pP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Given an array and an integer k, find the maximum for each and every contiguous </a:t>
            </a:r>
            <a:r>
              <a:rPr lang="en-IN" sz="2100" dirty="0" err="1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of size k.</a:t>
            </a:r>
          </a:p>
          <a:p>
            <a:pPr marL="0" indent="0">
              <a:buNone/>
            </a:pP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/>
              <a:t>Examples </a:t>
            </a:r>
            <a:r>
              <a:rPr lang="en-IN" b="1" dirty="0" smtClean="0"/>
              <a:t>:</a:t>
            </a:r>
            <a:endParaRPr lang="en-IN" dirty="0"/>
          </a:p>
          <a:p>
            <a:pPr marL="0" indent="0">
              <a:buNone/>
            </a:pPr>
            <a:r>
              <a:rPr lang="en-IN" sz="2100" b="1" dirty="0">
                <a:latin typeface="Times New Roman" pitchFamily="18" charset="0"/>
                <a:cs typeface="Times New Roman" pitchFamily="18" charset="0"/>
              </a:rPr>
              <a:t>Input :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[] = {1, 2, 3, 1, 4, 5, 2, 3, 6}</a:t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k = 3 </a:t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Output :</a:t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3 3 4 5 5 5 6</a:t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b="1" dirty="0">
                <a:latin typeface="Times New Roman" pitchFamily="18" charset="0"/>
                <a:cs typeface="Times New Roman" pitchFamily="18" charset="0"/>
              </a:rPr>
              <a:t>Input :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[] = {8, 5, 10, 7, 9, 4, 15, 12, 90, 13}</a:t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k = 4 </a:t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Output :</a:t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10 10 10 15 15 90 90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250543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836713"/>
            <a:ext cx="11239500" cy="5137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Method 1 (Simple)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Run two loops. In the outer loop, take all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of size k. In the inner loop, get the maximum of the current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Time Complexity :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outer loop runs n-k+1 times and the inner loop runs k times for every iteration of outer loop. So time complexity is O((n-k+1)*k) which can also be written as O(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056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429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s="</a:t>
            </a:r>
            <a:r>
              <a:rPr lang="en-IN" dirty="0" err="1" smtClean="0"/>
              <a:t>abcabcbb</a:t>
            </a:r>
            <a:r>
              <a:rPr lang="en-IN" dirty="0" smtClean="0"/>
              <a:t>“</a:t>
            </a:r>
          </a:p>
          <a:p>
            <a:pPr marL="0" indent="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0</a:t>
            </a:r>
          </a:p>
          <a:p>
            <a:pPr marL="0" indent="0">
              <a:buNone/>
            </a:pPr>
            <a:r>
              <a:rPr lang="en-IN" dirty="0" smtClean="0"/>
              <a:t>sub </a:t>
            </a:r>
            <a:r>
              <a:rPr lang="en-IN" dirty="0"/>
              <a:t>= </a:t>
            </a:r>
            <a:r>
              <a:rPr lang="en-IN" dirty="0" smtClean="0"/>
              <a:t>'‘</a:t>
            </a:r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char in 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if char not in sub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sub += </a:t>
            </a:r>
            <a:r>
              <a:rPr lang="en-IN" dirty="0" smtClean="0"/>
              <a:t>char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/>
              <a:t>ans</a:t>
            </a:r>
            <a:r>
              <a:rPr lang="en-IN" dirty="0"/>
              <a:t> = max(</a:t>
            </a:r>
            <a:r>
              <a:rPr lang="en-IN" dirty="0" err="1"/>
              <a:t>ans</a:t>
            </a:r>
            <a:r>
              <a:rPr lang="en-IN" dirty="0"/>
              <a:t>, </a:t>
            </a:r>
            <a:r>
              <a:rPr lang="en-IN" dirty="0" err="1"/>
              <a:t>len</a:t>
            </a:r>
            <a:r>
              <a:rPr lang="en-IN" dirty="0"/>
              <a:t>(sub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else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cut = </a:t>
            </a:r>
            <a:r>
              <a:rPr lang="en-IN" dirty="0" err="1"/>
              <a:t>sub.index</a:t>
            </a:r>
            <a:r>
              <a:rPr lang="en-IN" dirty="0"/>
              <a:t>(char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sub = sub[cut+1:] + </a:t>
            </a:r>
            <a:r>
              <a:rPr lang="en-IN" dirty="0" smtClean="0"/>
              <a:t>char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print(</a:t>
            </a:r>
            <a:r>
              <a:rPr lang="en-IN" dirty="0" err="1"/>
              <a:t>ans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1326306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2. </a:t>
            </a:r>
            <a:r>
              <a:rPr lang="en-IN" dirty="0" smtClean="0"/>
              <a:t>Group Anagrams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5930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Given an array of strings, group anagrams together.</a:t>
            </a:r>
          </a:p>
          <a:p>
            <a:pPr marL="0" indent="0">
              <a:buNone/>
            </a:pPr>
            <a:r>
              <a:rPr lang="en-IN" sz="1600" dirty="0" smtClean="0"/>
              <a:t>Example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 smtClean="0"/>
              <a:t>Input</a:t>
            </a:r>
            <a:r>
              <a:rPr lang="en-IN" sz="1600" dirty="0"/>
              <a:t>: ["eat", "tea", "tan", "ate", "</a:t>
            </a:r>
            <a:r>
              <a:rPr lang="en-IN" sz="1600" dirty="0" err="1"/>
              <a:t>nat</a:t>
            </a:r>
            <a:r>
              <a:rPr lang="en-IN" sz="1600" dirty="0"/>
              <a:t>", "bat"],</a:t>
            </a:r>
          </a:p>
          <a:p>
            <a:pPr marL="0" indent="0">
              <a:buNone/>
            </a:pPr>
            <a:r>
              <a:rPr lang="en-IN" sz="1600" dirty="0"/>
              <a:t>Output:</a:t>
            </a:r>
          </a:p>
          <a:p>
            <a:pPr marL="0" indent="0">
              <a:buNone/>
            </a:pPr>
            <a:r>
              <a:rPr lang="en-IN" sz="1600" dirty="0"/>
              <a:t>[</a:t>
            </a:r>
          </a:p>
          <a:p>
            <a:pPr marL="0" indent="0">
              <a:buNone/>
            </a:pPr>
            <a:r>
              <a:rPr lang="en-IN" sz="1600" dirty="0"/>
              <a:t>  ["</a:t>
            </a:r>
            <a:r>
              <a:rPr lang="en-IN" sz="1600" dirty="0" err="1"/>
              <a:t>ate","eat","tea</a:t>
            </a:r>
            <a:r>
              <a:rPr lang="en-IN" sz="1600" dirty="0"/>
              <a:t>"],</a:t>
            </a:r>
          </a:p>
          <a:p>
            <a:pPr marL="0" indent="0">
              <a:buNone/>
            </a:pPr>
            <a:r>
              <a:rPr lang="en-IN" sz="1600" dirty="0"/>
              <a:t>  ["</a:t>
            </a:r>
            <a:r>
              <a:rPr lang="en-IN" sz="1600" dirty="0" err="1"/>
              <a:t>nat</a:t>
            </a:r>
            <a:r>
              <a:rPr lang="en-IN" sz="1600" dirty="0"/>
              <a:t>","tan"],</a:t>
            </a:r>
          </a:p>
          <a:p>
            <a:pPr marL="0" indent="0">
              <a:buNone/>
            </a:pPr>
            <a:r>
              <a:rPr lang="en-IN" sz="1600" dirty="0"/>
              <a:t>  ["bat"]</a:t>
            </a:r>
          </a:p>
          <a:p>
            <a:pPr marL="0" indent="0">
              <a:buNone/>
            </a:pPr>
            <a:r>
              <a:rPr lang="en-IN" sz="1600" dirty="0"/>
              <a:t>]</a:t>
            </a:r>
          </a:p>
          <a:p>
            <a:pPr marL="0" indent="0">
              <a:buNone/>
            </a:pPr>
            <a:r>
              <a:rPr lang="en-IN" sz="1600" dirty="0" smtClean="0"/>
              <a:t>Note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 smtClean="0"/>
              <a:t>    </a:t>
            </a:r>
            <a:r>
              <a:rPr lang="en-IN" sz="1600" dirty="0"/>
              <a:t>All inputs will be in lowercase.</a:t>
            </a:r>
          </a:p>
          <a:p>
            <a:pPr marL="0" indent="0">
              <a:buNone/>
            </a:pPr>
            <a:r>
              <a:rPr lang="en-IN" sz="1600" dirty="0"/>
              <a:t>    The order of your output does not matter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05330280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Group Anagrams -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</a:t>
            </a:r>
            <a:r>
              <a:rPr lang="en-IN" dirty="0"/>
              <a:t>can transform each string s\text{s}s into a character count, count\text{count}count, consisting of 26 non-negative integers representing the number of a\text{a}a's, b\text{b}b's, c\text{c}c's, etc. We use these counts as the basis for our hash map.</a:t>
            </a:r>
          </a:p>
          <a:p>
            <a:endParaRPr lang="en-IN" dirty="0"/>
          </a:p>
          <a:p>
            <a:r>
              <a:rPr lang="en-IN" dirty="0" smtClean="0"/>
              <a:t>In </a:t>
            </a:r>
            <a:r>
              <a:rPr lang="en-IN" dirty="0"/>
              <a:t>python, the representation will be a tuple of the counts. For example, </a:t>
            </a:r>
            <a:r>
              <a:rPr lang="en-IN" dirty="0" err="1"/>
              <a:t>abbccc</a:t>
            </a:r>
            <a:r>
              <a:rPr lang="en-IN" dirty="0"/>
              <a:t> will be (1, 2, 3, 0, 0, ..., 0), where again there are 26 entries total.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2311592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Solution: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groupAnagrams</a:t>
            </a:r>
            <a:r>
              <a:rPr lang="en-IN" dirty="0"/>
              <a:t>(</a:t>
            </a:r>
            <a:r>
              <a:rPr lang="en-IN" dirty="0" err="1"/>
              <a:t>strs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ans</a:t>
            </a:r>
            <a:r>
              <a:rPr lang="en-IN" dirty="0"/>
              <a:t> = </a:t>
            </a:r>
            <a:r>
              <a:rPr lang="en-IN" dirty="0" err="1"/>
              <a:t>collections.defaultdict</a:t>
            </a:r>
            <a:r>
              <a:rPr lang="en-IN" dirty="0"/>
              <a:t>(list)</a:t>
            </a:r>
          </a:p>
          <a:p>
            <a:pPr marL="0" indent="0">
              <a:buNone/>
            </a:pPr>
            <a:r>
              <a:rPr lang="en-IN" dirty="0"/>
              <a:t>        for s in </a:t>
            </a:r>
            <a:r>
              <a:rPr lang="en-IN" dirty="0" err="1"/>
              <a:t>strs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count = [0] * 26</a:t>
            </a:r>
          </a:p>
          <a:p>
            <a:pPr marL="0" indent="0">
              <a:buNone/>
            </a:pPr>
            <a:r>
              <a:rPr lang="en-IN" dirty="0"/>
              <a:t>            for c in s:</a:t>
            </a:r>
          </a:p>
          <a:p>
            <a:pPr marL="0" indent="0">
              <a:buNone/>
            </a:pPr>
            <a:r>
              <a:rPr lang="en-IN" dirty="0"/>
              <a:t>                count[</a:t>
            </a:r>
            <a:r>
              <a:rPr lang="en-IN" dirty="0" err="1"/>
              <a:t>ord</a:t>
            </a:r>
            <a:r>
              <a:rPr lang="en-IN" dirty="0"/>
              <a:t>(c) - </a:t>
            </a:r>
            <a:r>
              <a:rPr lang="en-IN" dirty="0" err="1"/>
              <a:t>ord</a:t>
            </a:r>
            <a:r>
              <a:rPr lang="en-IN" dirty="0"/>
              <a:t>('a')] += 1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ans</a:t>
            </a:r>
            <a:r>
              <a:rPr lang="en-IN" dirty="0"/>
              <a:t>[tuple(count)].append(s)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ans.values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03759977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660401"/>
            <a:ext cx="11607800" cy="5211763"/>
          </a:xfrm>
        </p:spPr>
        <p:txBody>
          <a:bodyPr/>
          <a:lstStyle/>
          <a:p>
            <a:pPr algn="just">
              <a:buNone/>
            </a:pPr>
            <a:r>
              <a:rPr lang="en-IN" b="1" dirty="0" smtClean="0"/>
              <a:t>3. </a:t>
            </a:r>
            <a:r>
              <a:rPr lang="en-IN" b="1" dirty="0" smtClean="0">
                <a:latin typeface="+mn-lt"/>
              </a:rPr>
              <a:t>Count ways to reach nth stair</a:t>
            </a:r>
            <a:endParaRPr lang="en-US" dirty="0" smtClean="0">
              <a:latin typeface="+mn-lt"/>
            </a:endParaRPr>
          </a:p>
          <a:p>
            <a:pPr algn="just">
              <a:buNone/>
            </a:pPr>
            <a:r>
              <a:rPr lang="en-IN" dirty="0" smtClean="0">
                <a:latin typeface="+mn-lt"/>
              </a:rPr>
              <a:t>	</a:t>
            </a:r>
            <a:r>
              <a:rPr lang="en-IN" sz="1800" dirty="0">
                <a:latin typeface="+mn-lt"/>
                <a:cs typeface="Times New Roman" pitchFamily="18" charset="0"/>
              </a:rPr>
              <a:t>There are n stairs, a person standing at the bottom wants to reach the top. The person can climb either 1 stair or 2 stairs at a time. Count the number of ways, the person can reach the top.</a:t>
            </a:r>
          </a:p>
          <a:p>
            <a:pPr>
              <a:buNone/>
            </a:pPr>
            <a:r>
              <a:rPr lang="en-IN" sz="1800" dirty="0">
                <a:latin typeface="+mn-lt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IN" sz="1800" dirty="0">
                <a:latin typeface="+mn-lt"/>
                <a:cs typeface="Times New Roman" pitchFamily="18" charset="0"/>
              </a:rPr>
              <a:t>	</a:t>
            </a:r>
            <a:r>
              <a:rPr lang="en-IN" sz="1800" dirty="0">
                <a:latin typeface="+mn-lt"/>
              </a:rPr>
              <a:t> Consider the example shown in diagram. The value of n is 3. There are 3 ways to reach the top. The diagram is taken from Easier Fibonacci puzzles.</a:t>
            </a:r>
            <a:endParaRPr lang="en-US" sz="1800" dirty="0">
              <a:latin typeface="+mn-lt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s://cdncontribute.geeksforgeeks.org/wp-content/uploads/nth-stai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8288" y="3708400"/>
            <a:ext cx="4125412" cy="246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013216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9753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latin typeface="+mn-lt"/>
              </a:rPr>
              <a:t>Examples:</a:t>
            </a:r>
            <a:endParaRPr lang="en-US" sz="1800" b="1" dirty="0">
              <a:latin typeface="+mn-lt"/>
            </a:endParaRPr>
          </a:p>
          <a:p>
            <a:pPr>
              <a:buNone/>
            </a:pPr>
            <a:r>
              <a:rPr lang="en-IN" sz="1800" dirty="0">
                <a:latin typeface="+mn-lt"/>
                <a:cs typeface="Times New Roman" pitchFamily="18" charset="0"/>
              </a:rPr>
              <a:t>Input: n = 1</a:t>
            </a:r>
            <a:endParaRPr lang="en-US" sz="1800" dirty="0">
              <a:latin typeface="+mn-lt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>
                <a:latin typeface="+mn-lt"/>
                <a:cs typeface="Times New Roman" pitchFamily="18" charset="0"/>
              </a:rPr>
              <a:t>Output: 1</a:t>
            </a:r>
            <a:endParaRPr lang="en-US" sz="1800" dirty="0">
              <a:latin typeface="+mn-lt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>
                <a:latin typeface="+mn-lt"/>
                <a:cs typeface="Times New Roman" pitchFamily="18" charset="0"/>
              </a:rPr>
              <a:t>There is only one way to climb 1 stair.</a:t>
            </a:r>
            <a:endParaRPr lang="en-US" sz="1800" dirty="0">
              <a:latin typeface="+mn-lt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+mn-lt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>
                <a:latin typeface="+mn-lt"/>
              </a:rPr>
              <a:t>Input: n = 2</a:t>
            </a:r>
            <a:endParaRPr lang="en-US" sz="1800" dirty="0">
              <a:latin typeface="+mn-lt"/>
            </a:endParaRPr>
          </a:p>
          <a:p>
            <a:pPr>
              <a:buNone/>
            </a:pPr>
            <a:r>
              <a:rPr lang="en-IN" sz="1800" dirty="0">
                <a:latin typeface="+mn-lt"/>
              </a:rPr>
              <a:t>Output: 2</a:t>
            </a:r>
            <a:endParaRPr lang="en-US" sz="1800" dirty="0">
              <a:latin typeface="+mn-lt"/>
            </a:endParaRPr>
          </a:p>
          <a:p>
            <a:pPr>
              <a:buNone/>
            </a:pPr>
            <a:r>
              <a:rPr lang="en-IN" sz="1800" dirty="0">
                <a:latin typeface="+mn-lt"/>
              </a:rPr>
              <a:t>There are two ways: (1, 1) and (2).</a:t>
            </a:r>
          </a:p>
          <a:p>
            <a:pPr>
              <a:buNone/>
            </a:pPr>
            <a:endParaRPr lang="en-IN" sz="1800" dirty="0">
              <a:latin typeface="+mn-lt"/>
            </a:endParaRPr>
          </a:p>
          <a:p>
            <a:pPr>
              <a:buNone/>
            </a:pPr>
            <a:r>
              <a:rPr lang="en-IN" sz="1800" dirty="0">
                <a:latin typeface="+mn-lt"/>
              </a:rPr>
              <a:t>Input: n = 4</a:t>
            </a:r>
            <a:endParaRPr lang="en-US" sz="1800" dirty="0">
              <a:latin typeface="+mn-lt"/>
            </a:endParaRPr>
          </a:p>
          <a:p>
            <a:pPr>
              <a:buNone/>
            </a:pPr>
            <a:r>
              <a:rPr lang="en-IN" sz="1800" dirty="0">
                <a:latin typeface="+mn-lt"/>
              </a:rPr>
              <a:t>Output: 5</a:t>
            </a:r>
            <a:endParaRPr lang="en-US" sz="1800" dirty="0">
              <a:latin typeface="+mn-lt"/>
            </a:endParaRPr>
          </a:p>
          <a:p>
            <a:pPr>
              <a:buNone/>
            </a:pPr>
            <a:r>
              <a:rPr lang="en-IN" sz="1800" dirty="0">
                <a:latin typeface="+mn-lt"/>
              </a:rPr>
              <a:t>(1, 1, 1, 1), (1, 1, 2), (2, 1, 1), (1, 2, 1), (2, 2).</a:t>
            </a:r>
            <a:endParaRPr lang="en-US" sz="1800" dirty="0">
              <a:latin typeface="+mn-lt"/>
            </a:endParaRPr>
          </a:p>
          <a:p>
            <a:pPr>
              <a:buNone/>
            </a:pPr>
            <a:endParaRPr lang="en-US" sz="1800" dirty="0">
              <a:latin typeface="+mn-lt"/>
            </a:endParaRPr>
          </a:p>
          <a:p>
            <a:pPr>
              <a:buNone/>
            </a:pPr>
            <a:endParaRPr lang="en-US" sz="18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801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838200"/>
            <a:ext cx="11404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+mn-lt"/>
              </a:rPr>
              <a:t>SOLUTION</a:t>
            </a:r>
          </a:p>
          <a:p>
            <a:pPr algn="just"/>
            <a:r>
              <a:rPr lang="en-IN" dirty="0" smtClean="0">
                <a:latin typeface="+mn-lt"/>
              </a:rPr>
              <a:t>We can easily find recursive nature in above problem. The person can reach </a:t>
            </a:r>
            <a:r>
              <a:rPr lang="en-IN" dirty="0" err="1" smtClean="0">
                <a:latin typeface="+mn-lt"/>
              </a:rPr>
              <a:t>n’th</a:t>
            </a:r>
            <a:r>
              <a:rPr lang="en-IN" dirty="0" smtClean="0">
                <a:latin typeface="+mn-lt"/>
              </a:rPr>
              <a:t> stair from either (n-1)’</a:t>
            </a:r>
            <a:r>
              <a:rPr lang="en-IN" dirty="0" err="1" smtClean="0">
                <a:latin typeface="+mn-lt"/>
              </a:rPr>
              <a:t>th</a:t>
            </a:r>
            <a:r>
              <a:rPr lang="en-IN" dirty="0" smtClean="0">
                <a:latin typeface="+mn-lt"/>
              </a:rPr>
              <a:t> stair or from (n-2)’</a:t>
            </a:r>
            <a:r>
              <a:rPr lang="en-IN" dirty="0" err="1" smtClean="0">
                <a:latin typeface="+mn-lt"/>
              </a:rPr>
              <a:t>th</a:t>
            </a:r>
            <a:r>
              <a:rPr lang="en-IN" dirty="0" smtClean="0">
                <a:latin typeface="+mn-lt"/>
              </a:rPr>
              <a:t> stair. Let the total number of ways to reach </a:t>
            </a:r>
            <a:r>
              <a:rPr lang="en-IN" dirty="0" err="1" smtClean="0">
                <a:latin typeface="+mn-lt"/>
              </a:rPr>
              <a:t>n’t</a:t>
            </a:r>
            <a:r>
              <a:rPr lang="en-IN" dirty="0" smtClean="0">
                <a:latin typeface="+mn-lt"/>
              </a:rPr>
              <a:t> stair be ‘ways(n)’. The value of ‘ways(n)’ can be written as following.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  </a:t>
            </a:r>
            <a:r>
              <a:rPr lang="en-IN" b="1" dirty="0" smtClean="0">
                <a:latin typeface="+mn-lt"/>
              </a:rPr>
              <a:t>	 ways(n) = ways(n-1) + ways(n-2)</a:t>
            </a:r>
            <a:endParaRPr lang="en-US" b="1" dirty="0" smtClean="0">
              <a:latin typeface="+mn-lt"/>
            </a:endParaRPr>
          </a:p>
          <a:p>
            <a:r>
              <a:rPr lang="en-IN" dirty="0" smtClean="0">
                <a:latin typeface="+mn-lt"/>
              </a:rPr>
              <a:t>The above expression is actually the expression for Fibonacci numbers, but there is one thing to notice, the value of ways(n) is equal to </a:t>
            </a:r>
            <a:r>
              <a:rPr lang="en-IN" dirty="0" err="1" smtClean="0">
                <a:latin typeface="+mn-lt"/>
              </a:rPr>
              <a:t>fibonacci</a:t>
            </a:r>
            <a:r>
              <a:rPr lang="en-IN" dirty="0" smtClean="0">
                <a:latin typeface="+mn-lt"/>
              </a:rPr>
              <a:t>(n+1).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	ways(1) = fib(2) = 1</a:t>
            </a: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IN" dirty="0" smtClean="0">
                <a:latin typeface="+mn-lt"/>
              </a:rPr>
              <a:t>	ways(2) = fib(3) = 2</a:t>
            </a:r>
            <a:endParaRPr lang="en-US" dirty="0" smtClean="0">
              <a:latin typeface="+mn-lt"/>
            </a:endParaRPr>
          </a:p>
          <a:p>
            <a:pPr algn="just">
              <a:buNone/>
            </a:pPr>
            <a:r>
              <a:rPr lang="en-IN" dirty="0" smtClean="0">
                <a:latin typeface="+mn-lt"/>
              </a:rPr>
              <a:t>	ways(3) = fib(4) = 3</a:t>
            </a:r>
            <a:endParaRPr lang="en-US" dirty="0" smtClean="0">
              <a:latin typeface="+mn-lt"/>
            </a:endParaRPr>
          </a:p>
          <a:p>
            <a:pPr algn="just"/>
            <a:r>
              <a:rPr lang="en-IN" dirty="0" smtClean="0">
                <a:latin typeface="+mn-lt"/>
              </a:rPr>
              <a:t>So we can use function for </a:t>
            </a:r>
            <a:r>
              <a:rPr lang="en-IN" dirty="0" err="1" smtClean="0">
                <a:latin typeface="+mn-lt"/>
              </a:rPr>
              <a:t>fibonacci</a:t>
            </a:r>
            <a:r>
              <a:rPr lang="en-IN" dirty="0" smtClean="0">
                <a:latin typeface="+mn-lt"/>
              </a:rPr>
              <a:t> numbers to find the value of ways(n). </a:t>
            </a:r>
            <a:endParaRPr lang="en-US" dirty="0" smtClean="0">
              <a:latin typeface="+mn-lt"/>
            </a:endParaRPr>
          </a:p>
          <a:p>
            <a:pPr>
              <a:buNone/>
            </a:pP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1322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PRACTICE_PROGRA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PYTHON_PRACTICE_PROGRAMS</Template>
  <TotalTime>0</TotalTime>
  <Words>1387</Words>
  <Application>Microsoft Office PowerPoint</Application>
  <PresentationFormat>Custom</PresentationFormat>
  <Paragraphs>230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PYTHON_PRACTICE_PROGRAMS</vt:lpstr>
      <vt:lpstr>PYTHON PRACTICE PROGRAMS</vt:lpstr>
      <vt:lpstr>1. Longest Substring Without Repeating Characters</vt:lpstr>
      <vt:lpstr>Solution</vt:lpstr>
      <vt:lpstr>2. Group Anagrams</vt:lpstr>
      <vt:lpstr>Group Anagrams - Algorithm</vt:lpstr>
      <vt:lpstr>Solution : </vt:lpstr>
      <vt:lpstr>Slide 7</vt:lpstr>
      <vt:lpstr>Slide 8</vt:lpstr>
      <vt:lpstr>Slide 9</vt:lpstr>
      <vt:lpstr>Solution</vt:lpstr>
      <vt:lpstr>Slide 11</vt:lpstr>
      <vt:lpstr>Slide 12</vt:lpstr>
      <vt:lpstr>Slide 13</vt:lpstr>
      <vt:lpstr>5. Find a triplet a, b, c such that a2 = b2 + c2</vt:lpstr>
      <vt:lpstr>PROGRAMMING QUESTIONS </vt:lpstr>
      <vt:lpstr>PROGRAMMING QUESTIONS  </vt:lpstr>
      <vt:lpstr>SOLUTION                              </vt:lpstr>
      <vt:lpstr> SOLUTION                         </vt:lpstr>
      <vt:lpstr>6. Trapping Rain Water</vt:lpstr>
      <vt:lpstr>Trapping Rain Water Sample Input</vt:lpstr>
      <vt:lpstr>7. Matrix Rotation </vt:lpstr>
      <vt:lpstr>Example</vt:lpstr>
      <vt:lpstr>How to do without extra space?</vt:lpstr>
      <vt:lpstr>Demonstration of the Idea</vt:lpstr>
      <vt:lpstr>SOLUTION                              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PRACTICE PROGRAMS</dc:title>
  <dc:creator>LENOVO</dc:creator>
  <cp:lastModifiedBy>LENOVO</cp:lastModifiedBy>
  <cp:revision>1</cp:revision>
  <dcterms:created xsi:type="dcterms:W3CDTF">2021-03-17T04:15:42Z</dcterms:created>
  <dcterms:modified xsi:type="dcterms:W3CDTF">2021-03-17T04:16:21Z</dcterms:modified>
</cp:coreProperties>
</file>