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10D04-DF9A-45F0-AD1F-3AC6B18E17B0}"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0D04-DF9A-45F0-AD1F-3AC6B18E17B0}"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0D04-DF9A-45F0-AD1F-3AC6B18E17B0}"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10D04-DF9A-45F0-AD1F-3AC6B18E17B0}"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10D04-DF9A-45F0-AD1F-3AC6B18E17B0}"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A10D04-DF9A-45F0-AD1F-3AC6B18E17B0}"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10D04-DF9A-45F0-AD1F-3AC6B18E17B0}" type="datetimeFigureOut">
              <a:rPr lang="en-US" smtClean="0"/>
              <a:pPr/>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10D04-DF9A-45F0-AD1F-3AC6B18E17B0}" type="datetimeFigureOut">
              <a:rPr lang="en-US" smtClean="0"/>
              <a:pPr/>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10D04-DF9A-45F0-AD1F-3AC6B18E17B0}" type="datetimeFigureOut">
              <a:rPr lang="en-US" smtClean="0"/>
              <a:pPr/>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10D04-DF9A-45F0-AD1F-3AC6B18E17B0}"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10D04-DF9A-45F0-AD1F-3AC6B18E17B0}"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7996E-C52D-4B88-B51D-804C66784E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alpha val="13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10D04-DF9A-45F0-AD1F-3AC6B18E17B0}" type="datetimeFigureOut">
              <a:rPr lang="en-US" smtClean="0"/>
              <a:pPr/>
              <a:t>3/25/2019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7996E-C52D-4B88-B51D-804C66784E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191000"/>
            <a:ext cx="7010400" cy="1752600"/>
          </a:xfrm>
        </p:spPr>
        <p:txBody>
          <a:bodyPr>
            <a:normAutofit fontScale="70000" lnSpcReduction="20000"/>
          </a:bodyPr>
          <a:lstStyle/>
          <a:p>
            <a:pPr algn="l"/>
            <a:r>
              <a:rPr lang="en-US" dirty="0" smtClean="0">
                <a:solidFill>
                  <a:srgbClr val="FF0000"/>
                </a:solidFill>
              </a:rPr>
              <a:t>#define only pastes the 5+2 in place of x in program.</a:t>
            </a:r>
          </a:p>
          <a:p>
            <a:pPr algn="l"/>
            <a:r>
              <a:rPr lang="en-US" dirty="0" smtClean="0">
                <a:solidFill>
                  <a:srgbClr val="FF0000"/>
                </a:solidFill>
              </a:rPr>
              <a:t>So,</a:t>
            </a:r>
          </a:p>
          <a:p>
            <a:pPr algn="l"/>
            <a:r>
              <a:rPr lang="en-US" dirty="0" err="1" smtClean="0">
                <a:solidFill>
                  <a:srgbClr val="FF0000"/>
                </a:solidFill>
              </a:rPr>
              <a:t>i</a:t>
            </a:r>
            <a:r>
              <a:rPr lang="en-US" dirty="0" smtClean="0">
                <a:solidFill>
                  <a:srgbClr val="FF0000"/>
                </a:solidFill>
              </a:rPr>
              <a:t>=5+2*5+2*5+2</a:t>
            </a:r>
          </a:p>
          <a:p>
            <a:pPr algn="l"/>
            <a:r>
              <a:rPr lang="en-US" dirty="0" smtClean="0">
                <a:solidFill>
                  <a:srgbClr val="FF0000"/>
                </a:solidFill>
              </a:rPr>
              <a:t>=5+10+10+2</a:t>
            </a:r>
          </a:p>
          <a:p>
            <a:pPr algn="l"/>
            <a:r>
              <a:rPr lang="en-US" dirty="0" smtClean="0">
                <a:solidFill>
                  <a:srgbClr val="FF0000"/>
                </a:solidFill>
              </a:rPr>
              <a:t>=27</a:t>
            </a:r>
            <a:endParaRPr lang="en-US" dirty="0">
              <a:solidFill>
                <a:srgbClr val="FF0000"/>
              </a:solidFill>
            </a:endParaRPr>
          </a:p>
        </p:txBody>
      </p:sp>
      <p:sp>
        <p:nvSpPr>
          <p:cNvPr id="4" name="Rectangle 3"/>
          <p:cNvSpPr/>
          <p:nvPr/>
        </p:nvSpPr>
        <p:spPr>
          <a:xfrm>
            <a:off x="609600" y="381000"/>
            <a:ext cx="6553200" cy="3108543"/>
          </a:xfrm>
          <a:prstGeom prst="rect">
            <a:avLst/>
          </a:prstGeom>
        </p:spPr>
        <p:txBody>
          <a:bodyPr wrap="square">
            <a:spAutoFit/>
          </a:bodyPr>
          <a:lstStyle/>
          <a:p>
            <a:r>
              <a:rPr lang="en-US" sz="2800" b="1" dirty="0" smtClean="0"/>
              <a:t>#define x 5+2</a:t>
            </a:r>
          </a:p>
          <a:p>
            <a:r>
              <a:rPr lang="en-US" sz="2800" b="1" dirty="0" smtClean="0"/>
              <a:t>void main()</a:t>
            </a:r>
          </a:p>
          <a:p>
            <a:r>
              <a:rPr lang="en-US" sz="2800" b="1" dirty="0" smtClean="0"/>
              <a:t>{</a:t>
            </a:r>
          </a:p>
          <a:p>
            <a:r>
              <a:rPr lang="en-US" sz="2800" b="1" dirty="0" err="1" smtClean="0"/>
              <a:t>int</a:t>
            </a:r>
            <a:r>
              <a:rPr lang="en-US" sz="2800" b="1" dirty="0" smtClean="0"/>
              <a:t> </a:t>
            </a:r>
            <a:r>
              <a:rPr lang="en-US" sz="2800" b="1" dirty="0" err="1" smtClean="0"/>
              <a:t>i</a:t>
            </a:r>
            <a:r>
              <a:rPr lang="en-US" sz="2800" b="1" dirty="0" smtClean="0"/>
              <a:t>;</a:t>
            </a:r>
          </a:p>
          <a:p>
            <a:r>
              <a:rPr lang="en-US" sz="2800" b="1" dirty="0" err="1" smtClean="0"/>
              <a:t>i</a:t>
            </a:r>
            <a:r>
              <a:rPr lang="en-US" sz="2800" b="1" dirty="0" smtClean="0"/>
              <a:t>=x*x*x;</a:t>
            </a:r>
          </a:p>
          <a:p>
            <a:r>
              <a:rPr lang="en-US" sz="2800" b="1" dirty="0" err="1" smtClean="0"/>
              <a:t>printf</a:t>
            </a:r>
            <a:r>
              <a:rPr lang="en-US" sz="2800" b="1" dirty="0" smtClean="0"/>
              <a:t>("%</a:t>
            </a:r>
            <a:r>
              <a:rPr lang="en-US" sz="2800" b="1" dirty="0" err="1" smtClean="0"/>
              <a:t>d",i</a:t>
            </a:r>
            <a:r>
              <a:rPr lang="en-US" sz="2800" b="1" dirty="0" smtClean="0"/>
              <a:t>);</a:t>
            </a:r>
          </a:p>
          <a:p>
            <a:r>
              <a:rPr lang="en-US" sz="28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590800"/>
          </a:xfrm>
        </p:spPr>
        <p:txBody>
          <a:bodyPr>
            <a:normAutofit/>
          </a:bodyPr>
          <a:lstStyle/>
          <a:p>
            <a:pPr algn="l"/>
            <a:r>
              <a:rPr lang="en-US" sz="2400" dirty="0" err="1" smtClean="0">
                <a:latin typeface="Arial" pitchFamily="34" charset="0"/>
                <a:cs typeface="Arial" pitchFamily="34" charset="0"/>
              </a:rPr>
              <a:t>int</a:t>
            </a:r>
            <a:r>
              <a:rPr lang="en-US" sz="2400" dirty="0" smtClean="0">
                <a:latin typeface="Arial" pitchFamily="34" charset="0"/>
                <a:cs typeface="Arial" pitchFamily="34" charset="0"/>
              </a:rPr>
              <a:t> main()</a:t>
            </a:r>
            <a:br>
              <a:rPr lang="en-US" sz="2400" dirty="0" smtClean="0">
                <a:latin typeface="Arial" pitchFamily="34" charset="0"/>
                <a:cs typeface="Arial" pitchFamily="34" charset="0"/>
              </a:rPr>
            </a:br>
            <a:r>
              <a:rPr lang="en-US" sz="2400" dirty="0" smtClean="0">
                <a:latin typeface="Arial" pitchFamily="34" charset="0"/>
                <a:cs typeface="Arial" pitchFamily="34" charset="0"/>
              </a:rPr>
              <a:t>{</a:t>
            </a:r>
            <a:br>
              <a:rPr lang="en-US" sz="2400" dirty="0" smtClean="0">
                <a:latin typeface="Arial" pitchFamily="34" charset="0"/>
                <a:cs typeface="Arial" pitchFamily="34" charset="0"/>
              </a:rPr>
            </a:b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("\"\"SMVDU\"\"");	// your code goes here</a:t>
            </a:r>
            <a:br>
              <a:rPr lang="en-US" sz="2400" dirty="0" smtClean="0">
                <a:latin typeface="Arial" pitchFamily="34" charset="0"/>
                <a:cs typeface="Arial" pitchFamily="34" charset="0"/>
              </a:rPr>
            </a:br>
            <a:r>
              <a:rPr lang="en-US" sz="2400" dirty="0" smtClean="0">
                <a:latin typeface="Arial" pitchFamily="34" charset="0"/>
                <a:cs typeface="Arial" pitchFamily="34" charset="0"/>
              </a:rPr>
              <a:t>return 0;</a:t>
            </a:r>
            <a:br>
              <a:rPr lang="en-US" sz="2400" dirty="0" smtClean="0">
                <a:latin typeface="Arial" pitchFamily="34" charset="0"/>
                <a:cs typeface="Arial" pitchFamily="34" charset="0"/>
              </a:rPr>
            </a:b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3" name="Subtitle 2"/>
          <p:cNvSpPr txBox="1">
            <a:spLocks/>
          </p:cNvSpPr>
          <p:nvPr/>
        </p:nvSpPr>
        <p:spPr>
          <a:xfrm>
            <a:off x="0" y="5029200"/>
            <a:ext cx="91440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Output: “”SMVDU””</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828800"/>
          </a:xfrm>
        </p:spPr>
        <p:txBody>
          <a:bodyPr>
            <a:normAutofit/>
          </a:bodyPr>
          <a:lstStyle/>
          <a:p>
            <a:pPr algn="l"/>
            <a:r>
              <a:rPr lang="en-US" sz="2400" dirty="0" smtClean="0">
                <a:latin typeface="Arial" pitchFamily="34" charset="0"/>
                <a:cs typeface="Arial" pitchFamily="34" charset="0"/>
              </a:rPr>
              <a:t>Print Hello without using ;</a:t>
            </a:r>
            <a:endParaRPr lang="en-US" sz="2400" dirty="0">
              <a:latin typeface="Arial" pitchFamily="34" charset="0"/>
              <a:cs typeface="Arial" pitchFamily="34" charset="0"/>
            </a:endParaRPr>
          </a:p>
        </p:txBody>
      </p:sp>
      <p:sp>
        <p:nvSpPr>
          <p:cNvPr id="3" name="Subtitle 2"/>
          <p:cNvSpPr txBox="1">
            <a:spLocks/>
          </p:cNvSpPr>
          <p:nvPr/>
        </p:nvSpPr>
        <p:spPr>
          <a:xfrm>
            <a:off x="381000" y="3276600"/>
            <a:ext cx="7848600" cy="3124200"/>
          </a:xfrm>
          <a:prstGeom prst="rect">
            <a:avLst/>
          </a:prstGeom>
        </p:spPr>
        <p:txBody>
          <a:bodyPr vert="horz" lIns="91440" tIns="45720" rIns="91440" bIns="45720" rtlCol="0">
            <a:normAutofit fontScale="70000" lnSpcReduction="20000"/>
          </a:bodyPr>
          <a:lstStyle/>
          <a:p>
            <a:pPr marL="342900" lvl="0" indent="-342900">
              <a:spcBef>
                <a:spcPct val="20000"/>
              </a:spcBef>
            </a:pPr>
            <a:r>
              <a:rPr lang="en-US" sz="3200" dirty="0" smtClean="0">
                <a:solidFill>
                  <a:srgbClr val="FF0000"/>
                </a:solidFill>
              </a:rPr>
              <a:t>#include&lt;</a:t>
            </a:r>
            <a:r>
              <a:rPr lang="en-US" sz="3200" dirty="0" err="1" smtClean="0">
                <a:solidFill>
                  <a:srgbClr val="FF0000"/>
                </a:solidFill>
              </a:rPr>
              <a:t>stdio.h</a:t>
            </a:r>
            <a:r>
              <a:rPr lang="en-US" sz="3200" dirty="0" smtClean="0">
                <a:solidFill>
                  <a:srgbClr val="FF0000"/>
                </a:solidFill>
              </a:rPr>
              <a:t>&gt;</a:t>
            </a:r>
          </a:p>
          <a:p>
            <a:pPr marL="342900" lvl="0" indent="-342900">
              <a:spcBef>
                <a:spcPct val="20000"/>
              </a:spcBef>
            </a:pPr>
            <a:endParaRPr lang="en-US" sz="3200" dirty="0" smtClean="0">
              <a:solidFill>
                <a:srgbClr val="FF0000"/>
              </a:solidFill>
            </a:endParaRPr>
          </a:p>
          <a:p>
            <a:pPr marL="342900" lvl="0" indent="-342900">
              <a:spcBef>
                <a:spcPct val="20000"/>
              </a:spcBef>
            </a:pPr>
            <a:r>
              <a:rPr lang="en-US" sz="3200" dirty="0" err="1" smtClean="0">
                <a:solidFill>
                  <a:srgbClr val="FF0000"/>
                </a:solidFill>
              </a:rPr>
              <a:t>int</a:t>
            </a:r>
            <a:r>
              <a:rPr lang="en-US" sz="3200" dirty="0" smtClean="0">
                <a:solidFill>
                  <a:srgbClr val="FF0000"/>
                </a:solidFill>
              </a:rPr>
              <a:t> main()</a:t>
            </a:r>
          </a:p>
          <a:p>
            <a:pPr marL="342900" lvl="0" indent="-342900">
              <a:spcBef>
                <a:spcPct val="20000"/>
              </a:spcBef>
            </a:pPr>
            <a:r>
              <a:rPr lang="en-US" sz="3200" dirty="0" smtClean="0">
                <a:solidFill>
                  <a:srgbClr val="FF0000"/>
                </a:solidFill>
              </a:rPr>
              <a:t>{</a:t>
            </a:r>
          </a:p>
          <a:p>
            <a:pPr marL="342900" lvl="0" indent="-342900">
              <a:spcBef>
                <a:spcPct val="20000"/>
              </a:spcBef>
            </a:pPr>
            <a:r>
              <a:rPr lang="en-US" sz="3200" dirty="0" smtClean="0">
                <a:solidFill>
                  <a:srgbClr val="FF0000"/>
                </a:solidFill>
              </a:rPr>
              <a:t>   if(</a:t>
            </a:r>
            <a:r>
              <a:rPr lang="en-US" sz="3200" dirty="0" err="1" smtClean="0">
                <a:solidFill>
                  <a:srgbClr val="FF0000"/>
                </a:solidFill>
              </a:rPr>
              <a:t>printf</a:t>
            </a:r>
            <a:r>
              <a:rPr lang="en-US" sz="3200" dirty="0" smtClean="0">
                <a:solidFill>
                  <a:srgbClr val="FF0000"/>
                </a:solidFill>
              </a:rPr>
              <a:t>("Hello"))</a:t>
            </a:r>
          </a:p>
          <a:p>
            <a:pPr marL="342900" lvl="0" indent="-342900">
              <a:spcBef>
                <a:spcPct val="20000"/>
              </a:spcBef>
            </a:pPr>
            <a:r>
              <a:rPr lang="en-US" sz="3200" dirty="0" smtClean="0">
                <a:solidFill>
                  <a:srgbClr val="FF0000"/>
                </a:solidFill>
              </a:rPr>
              <a:t>   {</a:t>
            </a:r>
          </a:p>
          <a:p>
            <a:pPr marL="342900" lvl="0" indent="-342900">
              <a:spcBef>
                <a:spcPct val="20000"/>
              </a:spcBef>
            </a:pPr>
            <a:r>
              <a:rPr lang="en-US" sz="3200" dirty="0" smtClean="0">
                <a:solidFill>
                  <a:srgbClr val="FF0000"/>
                </a:solidFill>
              </a:rPr>
              <a:t>   }</a:t>
            </a:r>
          </a:p>
          <a:p>
            <a:pPr marL="342900" lvl="0" indent="-342900">
              <a:spcBef>
                <a:spcPct val="20000"/>
              </a:spcBef>
            </a:pPr>
            <a:r>
              <a:rPr lang="en-US" sz="3200" dirty="0" smtClean="0">
                <a:solidFill>
                  <a:srgbClr val="FF0000"/>
                </a:solidFill>
              </a:rPr>
              <a:t>   return 0;</a:t>
            </a:r>
          </a:p>
          <a:p>
            <a:pPr marL="342900" lvl="0" indent="-342900">
              <a:spcBef>
                <a:spcPct val="20000"/>
              </a:spcBef>
            </a:pPr>
            <a:r>
              <a:rPr lang="en-US" sz="3200" dirty="0" smtClean="0">
                <a:solidFill>
                  <a:srgbClr val="FF0000"/>
                </a:solidFill>
              </a:rPr>
              <a:t>}</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257800"/>
            <a:ext cx="8534400" cy="1219200"/>
          </a:xfrm>
        </p:spPr>
        <p:txBody>
          <a:bodyPr>
            <a:normAutofit/>
          </a:bodyPr>
          <a:lstStyle/>
          <a:p>
            <a:pPr algn="l"/>
            <a:r>
              <a:rPr lang="en-US" dirty="0" smtClean="0">
                <a:solidFill>
                  <a:srgbClr val="FF0000"/>
                </a:solidFill>
                <a:sym typeface="Wingdings" pitchFamily="2" charset="2"/>
              </a:rPr>
              <a:t>- - &gt; is called Goes to Operator</a:t>
            </a:r>
            <a:endParaRPr lang="en-US" dirty="0">
              <a:solidFill>
                <a:srgbClr val="FF0000"/>
              </a:solidFill>
            </a:endParaRPr>
          </a:p>
        </p:txBody>
      </p:sp>
      <p:sp>
        <p:nvSpPr>
          <p:cNvPr id="4" name="Rectangle 3"/>
          <p:cNvSpPr/>
          <p:nvPr/>
        </p:nvSpPr>
        <p:spPr>
          <a:xfrm>
            <a:off x="609600" y="381000"/>
            <a:ext cx="6553200" cy="4401205"/>
          </a:xfrm>
          <a:prstGeom prst="rect">
            <a:avLst/>
          </a:prstGeom>
        </p:spPr>
        <p:txBody>
          <a:bodyPr wrap="square">
            <a:spAutoFit/>
          </a:bodyPr>
          <a:lstStyle/>
          <a:p>
            <a:r>
              <a:rPr lang="en-US" sz="2800" b="1" dirty="0" err="1" smtClean="0"/>
              <a:t>int</a:t>
            </a:r>
            <a:r>
              <a:rPr lang="en-US" sz="2800" b="1" dirty="0" smtClean="0"/>
              <a:t> main(){</a:t>
            </a:r>
          </a:p>
          <a:p>
            <a:endParaRPr lang="en-US" sz="2800" b="1" dirty="0" smtClean="0"/>
          </a:p>
          <a:p>
            <a:r>
              <a:rPr lang="en-US" sz="2800" b="1" dirty="0" smtClean="0"/>
              <a:t>	</a:t>
            </a:r>
            <a:r>
              <a:rPr lang="en-US" sz="2800" b="1" dirty="0" err="1" smtClean="0"/>
              <a:t>int</a:t>
            </a:r>
            <a:r>
              <a:rPr lang="en-US" sz="2800" b="1" dirty="0" smtClean="0"/>
              <a:t> x = 10; </a:t>
            </a:r>
          </a:p>
          <a:p>
            <a:r>
              <a:rPr lang="en-US" sz="2800" b="1" dirty="0" smtClean="0"/>
              <a:t>	while( x --&gt; 0 ) // x goes to 0</a:t>
            </a:r>
          </a:p>
          <a:p>
            <a:r>
              <a:rPr lang="en-US" sz="2800" b="1" dirty="0" smtClean="0"/>
              <a:t>	{ </a:t>
            </a:r>
          </a:p>
          <a:p>
            <a:r>
              <a:rPr lang="en-US" sz="2800" b="1" dirty="0" smtClean="0"/>
              <a:t>		</a:t>
            </a:r>
            <a:r>
              <a:rPr lang="en-US" sz="2800" b="1" dirty="0" err="1" smtClean="0"/>
              <a:t>printf</a:t>
            </a:r>
            <a:r>
              <a:rPr lang="en-US" sz="2800" b="1" dirty="0" smtClean="0"/>
              <a:t>("%d ", x);</a:t>
            </a:r>
          </a:p>
          <a:p>
            <a:r>
              <a:rPr lang="en-US" sz="2800" b="1" dirty="0" smtClean="0"/>
              <a:t>	}</a:t>
            </a:r>
          </a:p>
          <a:p>
            <a:r>
              <a:rPr lang="en-US" sz="2800" b="1" dirty="0" smtClean="0"/>
              <a:t>	</a:t>
            </a:r>
            <a:r>
              <a:rPr lang="en-US" sz="2800" b="1" dirty="0" err="1" smtClean="0"/>
              <a:t>printf</a:t>
            </a:r>
            <a:r>
              <a:rPr lang="en-US" sz="2800" b="1" dirty="0" smtClean="0"/>
              <a:t>("\n");</a:t>
            </a:r>
          </a:p>
          <a:p>
            <a:r>
              <a:rPr lang="en-US" sz="2800" b="1" dirty="0" smtClean="0"/>
              <a:t>	return 0;</a:t>
            </a:r>
          </a:p>
          <a:p>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a:bodyPr>
          <a:lstStyle/>
          <a:p>
            <a:pPr algn="l"/>
            <a:r>
              <a:rPr lang="en-US" sz="2400" dirty="0" smtClean="0">
                <a:latin typeface="Arial" pitchFamily="34" charset="0"/>
                <a:cs typeface="Arial" pitchFamily="34" charset="0"/>
              </a:rPr>
              <a:t>Multiline Comment Without use /* Code */</a:t>
            </a:r>
            <a:endParaRPr lang="en-US" sz="2400" dirty="0">
              <a:latin typeface="Arial" pitchFamily="34" charset="0"/>
              <a:cs typeface="Arial" pitchFamily="34" charset="0"/>
            </a:endParaRPr>
          </a:p>
        </p:txBody>
      </p:sp>
      <p:sp>
        <p:nvSpPr>
          <p:cNvPr id="4" name="Subtitle 2"/>
          <p:cNvSpPr txBox="1">
            <a:spLocks/>
          </p:cNvSpPr>
          <p:nvPr/>
        </p:nvSpPr>
        <p:spPr>
          <a:xfrm>
            <a:off x="228600" y="1752600"/>
            <a:ext cx="9144000" cy="4800600"/>
          </a:xfrm>
          <a:prstGeom prst="rect">
            <a:avLst/>
          </a:prstGeom>
        </p:spPr>
        <p:txBody>
          <a:bodyPr vert="horz" lIns="91440" tIns="45720" rIns="91440" bIns="45720" rtlCol="0">
            <a:noAutofit/>
          </a:bodyPr>
          <a:lstStyle/>
          <a:p>
            <a:pPr marL="342900" lvl="0" indent="-342900">
              <a:spcBef>
                <a:spcPct val="20000"/>
              </a:spcBef>
            </a:pPr>
            <a:r>
              <a:rPr lang="en-US" sz="2000" b="1" dirty="0" smtClean="0">
                <a:solidFill>
                  <a:srgbClr val="FF0000"/>
                </a:solidFill>
              </a:rPr>
              <a:t>#include&lt;</a:t>
            </a:r>
            <a:r>
              <a:rPr lang="en-US" sz="2000" b="1" dirty="0" err="1" smtClean="0">
                <a:solidFill>
                  <a:srgbClr val="FF0000"/>
                </a:solidFill>
              </a:rPr>
              <a:t>stdio.h</a:t>
            </a:r>
            <a:r>
              <a:rPr lang="en-US" sz="2000" b="1" dirty="0" smtClean="0">
                <a:solidFill>
                  <a:srgbClr val="FF0000"/>
                </a:solidFill>
              </a:rPr>
              <a:t>&gt;</a:t>
            </a:r>
          </a:p>
          <a:p>
            <a:pPr marL="342900" lvl="0" indent="-342900">
              <a:spcBef>
                <a:spcPct val="20000"/>
              </a:spcBef>
            </a:pPr>
            <a:endParaRPr lang="en-US" sz="2000" b="1" dirty="0" smtClean="0">
              <a:solidFill>
                <a:srgbClr val="FF0000"/>
              </a:solidFill>
            </a:endParaRPr>
          </a:p>
          <a:p>
            <a:pPr marL="342900" lvl="0" indent="-342900">
              <a:spcBef>
                <a:spcPct val="20000"/>
              </a:spcBef>
            </a:pPr>
            <a:r>
              <a:rPr lang="en-US" sz="2000" b="1" dirty="0" err="1" smtClean="0">
                <a:solidFill>
                  <a:srgbClr val="FF0000"/>
                </a:solidFill>
              </a:rPr>
              <a:t>int</a:t>
            </a:r>
            <a:r>
              <a:rPr lang="en-US" sz="2000" b="1" dirty="0" smtClean="0">
                <a:solidFill>
                  <a:srgbClr val="FF0000"/>
                </a:solidFill>
              </a:rPr>
              <a:t> main(){</a:t>
            </a:r>
          </a:p>
          <a:p>
            <a:pPr marL="342900" lvl="0" indent="-342900">
              <a:spcBef>
                <a:spcPct val="20000"/>
              </a:spcBef>
            </a:pPr>
            <a:r>
              <a:rPr lang="en-US" sz="2000" b="1" dirty="0" smtClean="0">
                <a:solidFill>
                  <a:srgbClr val="FF0000"/>
                </a:solidFill>
              </a:rPr>
              <a:t>	</a:t>
            </a:r>
          </a:p>
          <a:p>
            <a:pPr marL="342900" lvl="0" indent="-342900">
              <a:spcBef>
                <a:spcPct val="20000"/>
              </a:spcBef>
            </a:pPr>
            <a:r>
              <a:rPr lang="en-US" sz="2000" b="1" dirty="0" smtClean="0">
                <a:solidFill>
                  <a:srgbClr val="FF0000"/>
                </a:solidFill>
              </a:rPr>
              <a:t>	#if 0</a:t>
            </a:r>
          </a:p>
          <a:p>
            <a:pPr marL="342900" lvl="0" indent="-342900">
              <a:spcBef>
                <a:spcPct val="20000"/>
              </a:spcBef>
            </a:pPr>
            <a:r>
              <a:rPr lang="en-US" sz="2000" b="1" dirty="0" err="1" smtClean="0">
                <a:solidFill>
                  <a:srgbClr val="FF0000"/>
                </a:solidFill>
              </a:rPr>
              <a:t>printf</a:t>
            </a:r>
            <a:r>
              <a:rPr lang="en-US" sz="2000" b="1" dirty="0" smtClean="0">
                <a:solidFill>
                  <a:srgbClr val="FF0000"/>
                </a:solidFill>
              </a:rPr>
              <a:t>("\</a:t>
            </a:r>
            <a:r>
              <a:rPr lang="en-US" sz="2000" b="1" dirty="0" err="1" smtClean="0">
                <a:solidFill>
                  <a:srgbClr val="FF0000"/>
                </a:solidFill>
              </a:rPr>
              <a:t>nFirst</a:t>
            </a:r>
            <a:r>
              <a:rPr lang="en-US" sz="2000" b="1" dirty="0" smtClean="0">
                <a:solidFill>
                  <a:srgbClr val="FF0000"/>
                </a:solidFill>
              </a:rPr>
              <a:t> Line");</a:t>
            </a:r>
          </a:p>
          <a:p>
            <a:pPr marL="342900" lvl="0" indent="-342900">
              <a:spcBef>
                <a:spcPct val="20000"/>
              </a:spcBef>
            </a:pPr>
            <a:r>
              <a:rPr lang="en-US" sz="2000" b="1" dirty="0" err="1" smtClean="0">
                <a:solidFill>
                  <a:srgbClr val="FF0000"/>
                </a:solidFill>
              </a:rPr>
              <a:t>printf</a:t>
            </a:r>
            <a:r>
              <a:rPr lang="en-US" sz="2000" b="1" dirty="0" smtClean="0">
                <a:solidFill>
                  <a:srgbClr val="FF0000"/>
                </a:solidFill>
              </a:rPr>
              <a:t>("\Second Line");</a:t>
            </a:r>
          </a:p>
          <a:p>
            <a:pPr marL="342900" lvl="0" indent="-342900">
              <a:spcBef>
                <a:spcPct val="20000"/>
              </a:spcBef>
            </a:pPr>
            <a:r>
              <a:rPr lang="en-US" sz="2000" b="1" dirty="0" err="1" smtClean="0">
                <a:solidFill>
                  <a:srgbClr val="FF0000"/>
                </a:solidFill>
              </a:rPr>
              <a:t>printf</a:t>
            </a:r>
            <a:r>
              <a:rPr lang="en-US" sz="2000" b="1" dirty="0" smtClean="0">
                <a:solidFill>
                  <a:srgbClr val="FF0000"/>
                </a:solidFill>
              </a:rPr>
              <a:t>("\Third Line");</a:t>
            </a:r>
          </a:p>
          <a:p>
            <a:pPr marL="342900" lvl="0" indent="-342900">
              <a:spcBef>
                <a:spcPct val="20000"/>
              </a:spcBef>
            </a:pPr>
            <a:r>
              <a:rPr lang="en-US" sz="2000" b="1" dirty="0" smtClean="0">
                <a:solidFill>
                  <a:srgbClr val="FF0000"/>
                </a:solidFill>
              </a:rPr>
              <a:t>	#</a:t>
            </a:r>
            <a:r>
              <a:rPr lang="en-US" sz="2000" b="1" dirty="0" err="1" smtClean="0">
                <a:solidFill>
                  <a:srgbClr val="FF0000"/>
                </a:solidFill>
              </a:rPr>
              <a:t>endif</a:t>
            </a:r>
            <a:endParaRPr lang="en-US" sz="2000" b="1" dirty="0" smtClean="0">
              <a:solidFill>
                <a:srgbClr val="FF0000"/>
              </a:solidFill>
            </a:endParaRPr>
          </a:p>
          <a:p>
            <a:pPr marL="342900" lvl="0" indent="-342900">
              <a:spcBef>
                <a:spcPct val="20000"/>
              </a:spcBef>
            </a:pPr>
            <a:r>
              <a:rPr lang="en-US" sz="2000" b="1" dirty="0" err="1" smtClean="0">
                <a:solidFill>
                  <a:srgbClr val="FF0000"/>
                </a:solidFill>
              </a:rPr>
              <a:t>printf</a:t>
            </a:r>
            <a:r>
              <a:rPr lang="en-US" sz="2000" b="1" dirty="0" smtClean="0">
                <a:solidFill>
                  <a:srgbClr val="FF0000"/>
                </a:solidFill>
              </a:rPr>
              <a:t>("\</a:t>
            </a:r>
            <a:r>
              <a:rPr lang="en-US" sz="2000" b="1" dirty="0" err="1" smtClean="0">
                <a:solidFill>
                  <a:srgbClr val="FF0000"/>
                </a:solidFill>
              </a:rPr>
              <a:t>nFourth</a:t>
            </a:r>
            <a:r>
              <a:rPr lang="en-US" sz="2000" b="1" dirty="0" smtClean="0">
                <a:solidFill>
                  <a:srgbClr val="FF0000"/>
                </a:solidFill>
              </a:rPr>
              <a:t> Line");</a:t>
            </a:r>
          </a:p>
          <a:p>
            <a:pPr marL="342900" lvl="0" indent="-342900">
              <a:spcBef>
                <a:spcPct val="20000"/>
              </a:spcBef>
            </a:pPr>
            <a:r>
              <a:rPr lang="en-US" sz="2000" b="1" dirty="0" smtClean="0">
                <a:solidFill>
                  <a:srgbClr val="FF0000"/>
                </a:solidFill>
              </a:rPr>
              <a:t>	return 0;</a:t>
            </a:r>
          </a:p>
          <a:p>
            <a:pPr marL="342900" lvl="0" indent="-342900">
              <a:spcBef>
                <a:spcPct val="20000"/>
              </a:spcBef>
            </a:pPr>
            <a:r>
              <a:rPr lang="en-US" sz="2000" b="1" dirty="0" smtClean="0">
                <a:solidFill>
                  <a:srgbClr val="FF0000"/>
                </a:solidFill>
              </a:rPr>
              <a:t>}</a:t>
            </a:r>
            <a:endParaRPr kumimoji="0" lang="en-US" sz="20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 calcmode="lin" valueType="num">
                                      <p:cBhvr additive="base">
                                        <p:cTn id="6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581400"/>
          </a:xfrm>
        </p:spPr>
        <p:txBody>
          <a:bodyPr>
            <a:normAutofit fontScale="90000"/>
          </a:bodyPr>
          <a:lstStyle/>
          <a:p>
            <a:pPr algn="l"/>
            <a:r>
              <a:rPr lang="en-US" sz="2400" dirty="0" err="1" smtClean="0">
                <a:latin typeface="Arial" pitchFamily="34" charset="0"/>
                <a:cs typeface="Arial" pitchFamily="34" charset="0"/>
              </a:rPr>
              <a:t>int</a:t>
            </a:r>
            <a:r>
              <a:rPr lang="en-US" sz="2400" dirty="0" smtClean="0">
                <a:latin typeface="Arial" pitchFamily="34" charset="0"/>
                <a:cs typeface="Arial" pitchFamily="34" charset="0"/>
              </a:rPr>
              <a:t> main()</a:t>
            </a:r>
            <a:br>
              <a:rPr lang="en-US" sz="2400" dirty="0" smtClean="0">
                <a:latin typeface="Arial" pitchFamily="34" charset="0"/>
                <a:cs typeface="Arial" pitchFamily="34" charset="0"/>
              </a:rPr>
            </a:br>
            <a:r>
              <a:rPr lang="en-US" sz="2400" dirty="0" smtClean="0">
                <a:latin typeface="Arial" pitchFamily="34" charset="0"/>
                <a:cs typeface="Arial" pitchFamily="34" charset="0"/>
              </a:rPr>
              <a:t>{</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("number: %04d\n", 25);</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("number: %</a:t>
            </a:r>
            <a:r>
              <a:rPr lang="en-US" sz="2400" dirty="0" err="1" smtClean="0">
                <a:latin typeface="Arial" pitchFamily="34" charset="0"/>
                <a:cs typeface="Arial" pitchFamily="34" charset="0"/>
              </a:rPr>
              <a:t>i</a:t>
            </a:r>
            <a:r>
              <a:rPr lang="en-US" sz="2400" dirty="0" smtClean="0">
                <a:latin typeface="Arial" pitchFamily="34" charset="0"/>
                <a:cs typeface="Arial" pitchFamily="34" charset="0"/>
              </a:rPr>
              <a:t>\n", 1234);</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("Float number: %0.2f\n", 34567.14159);</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("Hexadecimal: %x\n", 255);</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("Octal: %o\n", 255);</a:t>
            </a:r>
            <a:br>
              <a:rPr lang="en-US" sz="2400" dirty="0" smtClean="0">
                <a:latin typeface="Arial" pitchFamily="34" charset="0"/>
                <a:cs typeface="Arial" pitchFamily="34" charset="0"/>
              </a:rPr>
            </a:b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("Just print the percentage sign %%\n", 10);</a:t>
            </a:r>
            <a:br>
              <a:rPr lang="en-US" sz="2400" dirty="0" smtClean="0">
                <a:latin typeface="Arial" pitchFamily="34" charset="0"/>
                <a:cs typeface="Arial" pitchFamily="34" charset="0"/>
              </a:rPr>
            </a:br>
            <a:r>
              <a:rPr lang="en-US" sz="2400" dirty="0" smtClean="0">
                <a:latin typeface="Arial" pitchFamily="34" charset="0"/>
                <a:cs typeface="Arial" pitchFamily="34" charset="0"/>
              </a:rPr>
              <a:t>	return 0;</a:t>
            </a:r>
            <a:br>
              <a:rPr lang="en-US" sz="2400" dirty="0" smtClean="0">
                <a:latin typeface="Arial" pitchFamily="34" charset="0"/>
                <a:cs typeface="Arial" pitchFamily="34" charset="0"/>
              </a:rPr>
            </a:b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3" name="Subtitle 2"/>
          <p:cNvSpPr txBox="1">
            <a:spLocks/>
          </p:cNvSpPr>
          <p:nvPr/>
        </p:nvSpPr>
        <p:spPr>
          <a:xfrm>
            <a:off x="0" y="4114800"/>
            <a:ext cx="9144000" cy="1828800"/>
          </a:xfrm>
          <a:prstGeom prst="rect">
            <a:avLst/>
          </a:prstGeom>
        </p:spPr>
        <p:txBody>
          <a:bodyPr vert="horz" lIns="91440" tIns="45720" rIns="91440" bIns="45720" rtlCol="0">
            <a:normAutofit fontScale="55000" lnSpcReduction="20000"/>
          </a:bodyPr>
          <a:lstStyle/>
          <a:p>
            <a:pPr marL="342900" lvl="0" indent="-342900">
              <a:spcBef>
                <a:spcPct val="20000"/>
              </a:spcBef>
              <a:buFont typeface="Arial" pitchFamily="34" charset="0"/>
              <a:buChar char="•"/>
            </a:pPr>
            <a:r>
              <a:rPr lang="en-US" sz="3200" dirty="0" smtClean="0">
                <a:solidFill>
                  <a:srgbClr val="FF0000"/>
                </a:solidFill>
              </a:rPr>
              <a:t>number: 0025 </a:t>
            </a:r>
          </a:p>
          <a:p>
            <a:pPr marL="342900" lvl="0" indent="-342900">
              <a:spcBef>
                <a:spcPct val="20000"/>
              </a:spcBef>
              <a:buFont typeface="Arial" pitchFamily="34" charset="0"/>
              <a:buChar char="•"/>
            </a:pPr>
            <a:r>
              <a:rPr lang="en-US" sz="3200" dirty="0" smtClean="0">
                <a:solidFill>
                  <a:srgbClr val="FF0000"/>
                </a:solidFill>
              </a:rPr>
              <a:t>Number: 1234 </a:t>
            </a:r>
          </a:p>
          <a:p>
            <a:pPr marL="342900" lvl="0" indent="-342900">
              <a:spcBef>
                <a:spcPct val="20000"/>
              </a:spcBef>
              <a:buFont typeface="Arial" pitchFamily="34" charset="0"/>
              <a:buChar char="•"/>
            </a:pPr>
            <a:r>
              <a:rPr lang="en-US" sz="3200" dirty="0" smtClean="0">
                <a:solidFill>
                  <a:srgbClr val="FF0000"/>
                </a:solidFill>
              </a:rPr>
              <a:t>Number: 3.14 </a:t>
            </a:r>
          </a:p>
          <a:p>
            <a:pPr marL="342900" lvl="0" indent="-342900">
              <a:spcBef>
                <a:spcPct val="20000"/>
              </a:spcBef>
              <a:buFont typeface="Arial" pitchFamily="34" charset="0"/>
              <a:buChar char="•"/>
            </a:pPr>
            <a:r>
              <a:rPr lang="en-US" sz="3200" dirty="0" smtClean="0">
                <a:solidFill>
                  <a:srgbClr val="FF0000"/>
                </a:solidFill>
              </a:rPr>
              <a:t>Hexadecimal: ff </a:t>
            </a:r>
          </a:p>
          <a:p>
            <a:pPr marL="342900" lvl="0" indent="-342900">
              <a:spcBef>
                <a:spcPct val="20000"/>
              </a:spcBef>
              <a:buFont typeface="Arial" pitchFamily="34" charset="0"/>
              <a:buChar char="•"/>
            </a:pPr>
            <a:r>
              <a:rPr lang="en-US" sz="3200" dirty="0" smtClean="0">
                <a:solidFill>
                  <a:srgbClr val="FF0000"/>
                </a:solidFill>
              </a:rPr>
              <a:t>Octal: 377</a:t>
            </a:r>
          </a:p>
          <a:p>
            <a:pPr marL="342900" lvl="0" indent="-342900">
              <a:spcBef>
                <a:spcPct val="20000"/>
              </a:spcBef>
              <a:buFont typeface="Arial" pitchFamily="34" charset="0"/>
              <a:buChar char="•"/>
            </a:pPr>
            <a:r>
              <a:rPr lang="en-US" sz="3200" dirty="0" smtClean="0">
                <a:solidFill>
                  <a:srgbClr val="FF0000"/>
                </a:solidFill>
              </a:rPr>
              <a:t>Just print the percentage sign %</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733800"/>
            <a:ext cx="8534400" cy="2743200"/>
          </a:xfrm>
        </p:spPr>
        <p:txBody>
          <a:bodyPr>
            <a:normAutofit fontScale="92500" lnSpcReduction="20000"/>
          </a:bodyPr>
          <a:lstStyle/>
          <a:p>
            <a:pPr algn="l"/>
            <a:r>
              <a:rPr lang="en-US" dirty="0" smtClean="0">
                <a:solidFill>
                  <a:srgbClr val="FF0000"/>
                </a:solidFill>
                <a:sym typeface="Wingdings" pitchFamily="2" charset="2"/>
              </a:rPr>
              <a:t> </a:t>
            </a:r>
            <a:r>
              <a:rPr lang="en-US" dirty="0" smtClean="0">
                <a:solidFill>
                  <a:srgbClr val="FF0000"/>
                </a:solidFill>
              </a:rPr>
              <a:t>:Hello, world!:</a:t>
            </a:r>
          </a:p>
          <a:p>
            <a:pPr algn="l"/>
            <a:r>
              <a:rPr lang="en-US" dirty="0" smtClean="0">
                <a:solidFill>
                  <a:srgbClr val="FF0000"/>
                </a:solidFill>
              </a:rPr>
              <a:t> : Hello, world!: </a:t>
            </a:r>
          </a:p>
          <a:p>
            <a:pPr algn="l"/>
            <a:r>
              <a:rPr lang="en-US" dirty="0" smtClean="0">
                <a:solidFill>
                  <a:srgbClr val="FF0000"/>
                </a:solidFill>
              </a:rPr>
              <a:t> :Hello, </a:t>
            </a:r>
            <a:r>
              <a:rPr lang="en-US" dirty="0" err="1" smtClean="0">
                <a:solidFill>
                  <a:srgbClr val="FF0000"/>
                </a:solidFill>
              </a:rPr>
              <a:t>wor</a:t>
            </a:r>
            <a:r>
              <a:rPr lang="en-US" dirty="0" smtClean="0">
                <a:solidFill>
                  <a:srgbClr val="FF0000"/>
                </a:solidFill>
              </a:rPr>
              <a:t>:</a:t>
            </a:r>
          </a:p>
          <a:p>
            <a:pPr algn="l"/>
            <a:r>
              <a:rPr lang="en-US" dirty="0" smtClean="0">
                <a:solidFill>
                  <a:srgbClr val="FF0000"/>
                </a:solidFill>
              </a:rPr>
              <a:t> :Hello, world!:</a:t>
            </a:r>
          </a:p>
          <a:p>
            <a:pPr algn="l"/>
            <a:r>
              <a:rPr lang="en-US" dirty="0" smtClean="0">
                <a:solidFill>
                  <a:srgbClr val="FF0000"/>
                </a:solidFill>
              </a:rPr>
              <a:t> :Hello, world! :</a:t>
            </a:r>
          </a:p>
          <a:p>
            <a:pPr algn="l"/>
            <a:r>
              <a:rPr lang="en-US" dirty="0" smtClean="0">
                <a:solidFill>
                  <a:srgbClr val="FF0000"/>
                </a:solidFill>
              </a:rPr>
              <a:t> :Hello, world!: : Hello, </a:t>
            </a:r>
            <a:r>
              <a:rPr lang="en-US" dirty="0" err="1" smtClean="0">
                <a:solidFill>
                  <a:srgbClr val="FF0000"/>
                </a:solidFill>
              </a:rPr>
              <a:t>wor</a:t>
            </a:r>
            <a:r>
              <a:rPr lang="en-US" dirty="0" smtClean="0">
                <a:solidFill>
                  <a:srgbClr val="FF0000"/>
                </a:solidFill>
              </a:rPr>
              <a:t>: :Hello, </a:t>
            </a:r>
            <a:r>
              <a:rPr lang="en-US" dirty="0" err="1" smtClean="0">
                <a:solidFill>
                  <a:srgbClr val="FF0000"/>
                </a:solidFill>
              </a:rPr>
              <a:t>wor</a:t>
            </a:r>
            <a:r>
              <a:rPr lang="en-US" dirty="0" smtClean="0">
                <a:solidFill>
                  <a:srgbClr val="FF0000"/>
                </a:solidFill>
              </a:rPr>
              <a:t> :</a:t>
            </a:r>
            <a:endParaRPr lang="en-US" dirty="0">
              <a:solidFill>
                <a:srgbClr val="FF0000"/>
              </a:solidFill>
            </a:endParaRPr>
          </a:p>
        </p:txBody>
      </p:sp>
      <p:sp>
        <p:nvSpPr>
          <p:cNvPr id="4" name="Rectangle 3"/>
          <p:cNvSpPr/>
          <p:nvPr/>
        </p:nvSpPr>
        <p:spPr>
          <a:xfrm>
            <a:off x="609600" y="152400"/>
            <a:ext cx="8229600" cy="3477875"/>
          </a:xfrm>
          <a:prstGeom prst="rect">
            <a:avLst/>
          </a:prstGeom>
        </p:spPr>
        <p:txBody>
          <a:bodyPr wrap="square">
            <a:spAutoFit/>
          </a:bodyPr>
          <a:lstStyle/>
          <a:p>
            <a:r>
              <a:rPr lang="en-US" sz="2000" b="1" dirty="0" err="1" smtClean="0"/>
              <a:t>int</a:t>
            </a:r>
            <a:r>
              <a:rPr lang="en-US" sz="2000" b="1" dirty="0" smtClean="0"/>
              <a:t> main()</a:t>
            </a:r>
          </a:p>
          <a:p>
            <a:r>
              <a:rPr lang="en-US" sz="2000" b="1" dirty="0" smtClean="0"/>
              <a:t>{</a:t>
            </a:r>
          </a:p>
          <a:p>
            <a:r>
              <a:rPr lang="en-US" sz="2000" b="1" dirty="0" smtClean="0"/>
              <a:t>	</a:t>
            </a:r>
            <a:r>
              <a:rPr lang="en-US" sz="2000" b="1" dirty="0" err="1" smtClean="0"/>
              <a:t>printf</a:t>
            </a:r>
            <a:r>
              <a:rPr lang="en-US" sz="2000" b="1" dirty="0" smtClean="0"/>
              <a:t>(":%s:\n", "Hello, world!");</a:t>
            </a:r>
          </a:p>
          <a:p>
            <a:r>
              <a:rPr lang="en-US" sz="2000" b="1" dirty="0" smtClean="0"/>
              <a:t>	</a:t>
            </a:r>
            <a:r>
              <a:rPr lang="en-US" sz="2000" b="1" dirty="0" err="1" smtClean="0"/>
              <a:t>printf</a:t>
            </a:r>
            <a:r>
              <a:rPr lang="en-US" sz="2000" b="1" dirty="0" smtClean="0"/>
              <a:t>(":%15s:\n", "Hello, world!");</a:t>
            </a:r>
          </a:p>
          <a:p>
            <a:r>
              <a:rPr lang="en-US" sz="2000" b="1" dirty="0" smtClean="0"/>
              <a:t>	</a:t>
            </a:r>
            <a:r>
              <a:rPr lang="en-US" sz="2000" b="1" dirty="0" err="1" smtClean="0"/>
              <a:t>printf</a:t>
            </a:r>
            <a:r>
              <a:rPr lang="en-US" sz="2000" b="1" dirty="0" smtClean="0"/>
              <a:t>(":%.10s:\n", "Hello, world!");</a:t>
            </a:r>
          </a:p>
          <a:p>
            <a:r>
              <a:rPr lang="en-US" sz="2000" b="1" dirty="0" smtClean="0"/>
              <a:t>	</a:t>
            </a:r>
            <a:r>
              <a:rPr lang="en-US" sz="2000" b="1" dirty="0" err="1" smtClean="0"/>
              <a:t>printf</a:t>
            </a:r>
            <a:r>
              <a:rPr lang="en-US" sz="2000" b="1" dirty="0" smtClean="0"/>
              <a:t>(":%-10s:\n", "Hello, world!");</a:t>
            </a:r>
          </a:p>
          <a:p>
            <a:r>
              <a:rPr lang="en-US" sz="2000" b="1" dirty="0" smtClean="0"/>
              <a:t>	</a:t>
            </a:r>
            <a:r>
              <a:rPr lang="en-US" sz="2000" b="1" dirty="0" err="1" smtClean="0"/>
              <a:t>printf</a:t>
            </a:r>
            <a:r>
              <a:rPr lang="en-US" sz="2000" b="1" dirty="0" smtClean="0"/>
              <a:t>(":%-15s:\n", "Hello, world!");</a:t>
            </a:r>
          </a:p>
          <a:p>
            <a:r>
              <a:rPr lang="en-US" sz="2000" b="1" dirty="0" smtClean="0"/>
              <a:t>	</a:t>
            </a:r>
            <a:r>
              <a:rPr lang="en-US" sz="2000" b="1" dirty="0" err="1" smtClean="0"/>
              <a:t>printf</a:t>
            </a:r>
            <a:r>
              <a:rPr lang="en-US" sz="2000" b="1" dirty="0" smtClean="0"/>
              <a:t>(":%15.10s:\n", "Hello, world!");</a:t>
            </a:r>
          </a:p>
          <a:p>
            <a:r>
              <a:rPr lang="en-US" sz="2000" b="1" dirty="0" smtClean="0"/>
              <a:t>	</a:t>
            </a:r>
            <a:r>
              <a:rPr lang="en-US" sz="2000" b="1" dirty="0" err="1" smtClean="0"/>
              <a:t>printf</a:t>
            </a:r>
            <a:r>
              <a:rPr lang="en-US" sz="2000" b="1" dirty="0" smtClean="0"/>
              <a:t>(":%-15.10s:\n", "Hello, world!");</a:t>
            </a:r>
          </a:p>
          <a:p>
            <a:r>
              <a:rPr lang="en-US" sz="2000" b="1" dirty="0" smtClean="0"/>
              <a:t>	return 0;</a:t>
            </a:r>
          </a:p>
          <a:p>
            <a:r>
              <a:rPr lang="en-US" sz="2000" b="1" dirty="0" smtClean="0"/>
              <a:t>}</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257800"/>
            <a:ext cx="8534400" cy="1219200"/>
          </a:xfrm>
        </p:spPr>
        <p:txBody>
          <a:bodyPr>
            <a:normAutofit/>
          </a:bodyPr>
          <a:lstStyle/>
          <a:p>
            <a:pPr algn="l"/>
            <a:r>
              <a:rPr lang="en-US" dirty="0" smtClean="0">
                <a:solidFill>
                  <a:srgbClr val="FF0000"/>
                </a:solidFill>
                <a:sym typeface="Wingdings" pitchFamily="2" charset="2"/>
              </a:rPr>
              <a:t>- - &gt; is called Goes to Operator</a:t>
            </a:r>
            <a:endParaRPr lang="en-US" dirty="0">
              <a:solidFill>
                <a:srgbClr val="FF0000"/>
              </a:solidFill>
            </a:endParaRPr>
          </a:p>
        </p:txBody>
      </p:sp>
      <p:sp>
        <p:nvSpPr>
          <p:cNvPr id="4" name="Rectangle 3"/>
          <p:cNvSpPr/>
          <p:nvPr/>
        </p:nvSpPr>
        <p:spPr>
          <a:xfrm>
            <a:off x="609600" y="381000"/>
            <a:ext cx="6553200" cy="4401205"/>
          </a:xfrm>
          <a:prstGeom prst="rect">
            <a:avLst/>
          </a:prstGeom>
        </p:spPr>
        <p:txBody>
          <a:bodyPr wrap="square">
            <a:spAutoFit/>
          </a:bodyPr>
          <a:lstStyle/>
          <a:p>
            <a:r>
              <a:rPr lang="en-US" sz="2800" b="1" dirty="0" err="1" smtClean="0"/>
              <a:t>int</a:t>
            </a:r>
            <a:r>
              <a:rPr lang="en-US" sz="2800" b="1" dirty="0" smtClean="0"/>
              <a:t> main(){</a:t>
            </a:r>
          </a:p>
          <a:p>
            <a:endParaRPr lang="en-US" sz="2800" b="1" dirty="0" smtClean="0"/>
          </a:p>
          <a:p>
            <a:r>
              <a:rPr lang="en-US" sz="2800" b="1" dirty="0" smtClean="0"/>
              <a:t>	</a:t>
            </a:r>
            <a:r>
              <a:rPr lang="en-US" sz="2800" b="1" dirty="0" err="1" smtClean="0"/>
              <a:t>int</a:t>
            </a:r>
            <a:r>
              <a:rPr lang="en-US" sz="2800" b="1" dirty="0" smtClean="0"/>
              <a:t> x = 10; </a:t>
            </a:r>
          </a:p>
          <a:p>
            <a:r>
              <a:rPr lang="en-US" sz="2800" b="1" dirty="0" smtClean="0"/>
              <a:t>	while( x --&gt; 0 ) // x goes to 0</a:t>
            </a:r>
          </a:p>
          <a:p>
            <a:r>
              <a:rPr lang="en-US" sz="2800" b="1" dirty="0" smtClean="0"/>
              <a:t>	{ </a:t>
            </a:r>
          </a:p>
          <a:p>
            <a:r>
              <a:rPr lang="en-US" sz="2800" b="1" dirty="0" smtClean="0"/>
              <a:t>		</a:t>
            </a:r>
            <a:r>
              <a:rPr lang="en-US" sz="2800" b="1" dirty="0" err="1" smtClean="0"/>
              <a:t>printf</a:t>
            </a:r>
            <a:r>
              <a:rPr lang="en-US" sz="2800" b="1" dirty="0" smtClean="0"/>
              <a:t>("%d ", x);</a:t>
            </a:r>
          </a:p>
          <a:p>
            <a:r>
              <a:rPr lang="en-US" sz="2800" b="1" dirty="0" smtClean="0"/>
              <a:t>	}</a:t>
            </a:r>
          </a:p>
          <a:p>
            <a:r>
              <a:rPr lang="en-US" sz="2800" b="1" dirty="0" smtClean="0"/>
              <a:t>	</a:t>
            </a:r>
            <a:r>
              <a:rPr lang="en-US" sz="2800" b="1" dirty="0" err="1" smtClean="0"/>
              <a:t>printf</a:t>
            </a:r>
            <a:r>
              <a:rPr lang="en-US" sz="2800" b="1" dirty="0" smtClean="0"/>
              <a:t>("\n");</a:t>
            </a:r>
          </a:p>
          <a:p>
            <a:r>
              <a:rPr lang="en-US" sz="2800" b="1" dirty="0" smtClean="0"/>
              <a:t>	return 0;</a:t>
            </a:r>
          </a:p>
          <a:p>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15400" cy="6124754"/>
          </a:xfrm>
          <a:prstGeom prst="rect">
            <a:avLst/>
          </a:prstGeom>
        </p:spPr>
        <p:txBody>
          <a:bodyPr wrap="square">
            <a:spAutoFit/>
          </a:bodyPr>
          <a:lstStyle/>
          <a:p>
            <a:r>
              <a:rPr lang="en-US" sz="2800" b="1" dirty="0" smtClean="0"/>
              <a:t>EVEN or ODD without using any arithmetic or relational operators</a:t>
            </a:r>
          </a:p>
          <a:p>
            <a:endParaRPr lang="en-US" sz="2800" b="1" dirty="0" smtClean="0"/>
          </a:p>
          <a:p>
            <a:r>
              <a:rPr lang="en-US" sz="2800" b="1" dirty="0" err="1" smtClean="0"/>
              <a:t>int</a:t>
            </a:r>
            <a:r>
              <a:rPr lang="en-US" sz="2800" b="1" dirty="0" smtClean="0"/>
              <a:t> main()</a:t>
            </a:r>
          </a:p>
          <a:p>
            <a:r>
              <a:rPr lang="en-US" sz="2800" b="1" dirty="0" smtClean="0"/>
              <a:t>{</a:t>
            </a:r>
          </a:p>
          <a:p>
            <a:r>
              <a:rPr lang="en-US" sz="2800" b="1" dirty="0" err="1" smtClean="0"/>
              <a:t>int</a:t>
            </a:r>
            <a:r>
              <a:rPr lang="en-US" sz="2800" b="1" dirty="0" smtClean="0"/>
              <a:t> number;</a:t>
            </a:r>
          </a:p>
          <a:p>
            <a:r>
              <a:rPr lang="en-US" sz="2800" b="1" dirty="0" smtClean="0"/>
              <a:t>number=20;</a:t>
            </a:r>
          </a:p>
          <a:p>
            <a:r>
              <a:rPr lang="en-US" sz="2800" b="1" smtClean="0"/>
              <a:t>  (</a:t>
            </a:r>
            <a:r>
              <a:rPr lang="en-US" sz="2800" b="1" dirty="0" smtClean="0"/>
              <a:t>number &amp; 0x01) ? </a:t>
            </a:r>
            <a:r>
              <a:rPr lang="en-US" sz="2800" b="1" dirty="0" err="1" smtClean="0"/>
              <a:t>printf</a:t>
            </a:r>
            <a:r>
              <a:rPr lang="en-US" sz="2800" b="1" dirty="0" smtClean="0"/>
              <a:t>("%d is an Odd Number.", number) :</a:t>
            </a:r>
          </a:p>
          <a:p>
            <a:r>
              <a:rPr lang="en-US" sz="2800" b="1" dirty="0" smtClean="0"/>
              <a:t>  </a:t>
            </a:r>
            <a:r>
              <a:rPr lang="en-US" sz="2800" b="1" dirty="0" err="1" smtClean="0"/>
              <a:t>printf</a:t>
            </a:r>
            <a:r>
              <a:rPr lang="en-US" sz="2800" b="1" dirty="0" smtClean="0"/>
              <a:t>("%d is an Even </a:t>
            </a:r>
            <a:r>
              <a:rPr lang="en-US" sz="2800" b="1" dirty="0" err="1" smtClean="0"/>
              <a:t>Number.",number</a:t>
            </a:r>
            <a:r>
              <a:rPr lang="en-US" sz="2800" b="1" dirty="0" smtClean="0"/>
              <a:t>) ;</a:t>
            </a:r>
          </a:p>
          <a:p>
            <a:r>
              <a:rPr lang="en-US" sz="2800" b="1" dirty="0" smtClean="0"/>
              <a:t>     </a:t>
            </a:r>
          </a:p>
          <a:p>
            <a:r>
              <a:rPr lang="en-US" sz="2800" b="1" dirty="0" err="1" smtClean="0"/>
              <a:t>printf</a:t>
            </a:r>
            <a:r>
              <a:rPr lang="en-US" sz="2800" b="1" dirty="0" smtClean="0"/>
              <a:t>("\n");</a:t>
            </a:r>
          </a:p>
          <a:p>
            <a:r>
              <a:rPr lang="en-US" sz="2800" b="1" dirty="0" smtClean="0"/>
              <a:t>return 0;   </a:t>
            </a:r>
          </a:p>
          <a:p>
            <a:r>
              <a:rPr lang="en-US" sz="2800" b="1" dirty="0" smtClean="0"/>
              <a:t>}</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15400" cy="6124754"/>
          </a:xfrm>
          <a:prstGeom prst="rect">
            <a:avLst/>
          </a:prstGeom>
        </p:spPr>
        <p:txBody>
          <a:bodyPr wrap="square">
            <a:spAutoFit/>
          </a:bodyPr>
          <a:lstStyle/>
          <a:p>
            <a:r>
              <a:rPr lang="en-US" sz="2800" b="1" dirty="0" smtClean="0"/>
              <a:t>To Get Current working Directory :</a:t>
            </a:r>
          </a:p>
          <a:p>
            <a:endParaRPr lang="en-US" sz="2800" b="1" dirty="0" smtClean="0"/>
          </a:p>
          <a:p>
            <a:r>
              <a:rPr lang="en-US" sz="2800" b="1" dirty="0" smtClean="0"/>
              <a:t>#include&lt;</a:t>
            </a:r>
            <a:r>
              <a:rPr lang="en-US" sz="2800" b="1" dirty="0" err="1" smtClean="0"/>
              <a:t>stdio.h</a:t>
            </a:r>
            <a:r>
              <a:rPr lang="en-US" sz="2800" b="1" dirty="0" smtClean="0"/>
              <a:t>&gt;</a:t>
            </a:r>
          </a:p>
          <a:p>
            <a:r>
              <a:rPr lang="en-US" sz="2800" b="1" dirty="0" smtClean="0"/>
              <a:t>#include&lt;</a:t>
            </a:r>
            <a:r>
              <a:rPr lang="en-US" sz="2800" b="1" dirty="0" err="1" smtClean="0"/>
              <a:t>stdlib.h</a:t>
            </a:r>
            <a:r>
              <a:rPr lang="en-US" sz="2800" b="1" dirty="0" smtClean="0"/>
              <a:t>&gt;</a:t>
            </a:r>
          </a:p>
          <a:p>
            <a:r>
              <a:rPr lang="en-US" sz="2800" b="1" dirty="0" smtClean="0"/>
              <a:t>#include&lt;</a:t>
            </a:r>
            <a:r>
              <a:rPr lang="en-US" sz="2800" b="1" dirty="0" err="1" smtClean="0"/>
              <a:t>io.h</a:t>
            </a:r>
            <a:r>
              <a:rPr lang="en-US" sz="2800" b="1" dirty="0" smtClean="0"/>
              <a:t>&gt;</a:t>
            </a:r>
          </a:p>
          <a:p>
            <a:endParaRPr lang="en-US" sz="2800" b="1" dirty="0" smtClean="0"/>
          </a:p>
          <a:p>
            <a:r>
              <a:rPr lang="en-US" sz="2800" b="1" dirty="0" err="1" smtClean="0"/>
              <a:t>int</a:t>
            </a:r>
            <a:r>
              <a:rPr lang="en-US" sz="2800" b="1" dirty="0" smtClean="0"/>
              <a:t> main()</a:t>
            </a:r>
          </a:p>
          <a:p>
            <a:r>
              <a:rPr lang="en-US" sz="2800" b="1" dirty="0" smtClean="0"/>
              <a:t>{</a:t>
            </a:r>
          </a:p>
          <a:p>
            <a:r>
              <a:rPr lang="en-US" sz="2800" b="1" dirty="0" smtClean="0"/>
              <a:t>char buffer[60];</a:t>
            </a:r>
          </a:p>
          <a:p>
            <a:r>
              <a:rPr lang="en-US" sz="2800" b="1" dirty="0" err="1" smtClean="0"/>
              <a:t>getcwd</a:t>
            </a:r>
            <a:r>
              <a:rPr lang="en-US" sz="2800" b="1" dirty="0" smtClean="0"/>
              <a:t>(buffer,60);</a:t>
            </a:r>
          </a:p>
          <a:p>
            <a:r>
              <a:rPr lang="en-US" sz="2800" b="1" dirty="0" err="1" smtClean="0"/>
              <a:t>printf</a:t>
            </a:r>
            <a:r>
              <a:rPr lang="en-US" sz="2800" b="1" dirty="0" smtClean="0"/>
              <a:t>("The current directory is : %s\</a:t>
            </a:r>
            <a:r>
              <a:rPr lang="en-US" sz="2800" b="1" dirty="0" err="1" smtClean="0"/>
              <a:t>n",buffer</a:t>
            </a:r>
            <a:r>
              <a:rPr lang="en-US" sz="2800" b="1" dirty="0" smtClean="0"/>
              <a:t>);</a:t>
            </a:r>
          </a:p>
          <a:p>
            <a:r>
              <a:rPr lang="en-US" sz="2800" b="1" dirty="0" smtClean="0"/>
              <a:t>return 0;</a:t>
            </a:r>
          </a:p>
          <a:p>
            <a:r>
              <a:rPr lang="en-US" sz="2800" b="1" dirty="0" smtClean="0"/>
              <a:t>}</a:t>
            </a:r>
          </a:p>
          <a:p>
            <a:endParaRPr lang="en-US" sz="2800" b="1" dirty="0" err="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15400" cy="6555641"/>
          </a:xfrm>
          <a:prstGeom prst="rect">
            <a:avLst/>
          </a:prstGeom>
        </p:spPr>
        <p:txBody>
          <a:bodyPr wrap="square">
            <a:spAutoFit/>
          </a:bodyPr>
          <a:lstStyle/>
          <a:p>
            <a:r>
              <a:rPr lang="en-US" sz="2800" b="1" dirty="0" smtClean="0"/>
              <a:t>To print random numbers:</a:t>
            </a:r>
          </a:p>
          <a:p>
            <a:endParaRPr lang="en-US" sz="2800" b="1" dirty="0" smtClean="0"/>
          </a:p>
          <a:p>
            <a:r>
              <a:rPr lang="en-US" sz="2800" b="1" dirty="0" smtClean="0"/>
              <a:t>#include&lt;</a:t>
            </a:r>
            <a:r>
              <a:rPr lang="en-US" sz="2800" b="1" dirty="0" err="1" smtClean="0"/>
              <a:t>stdio.h</a:t>
            </a:r>
            <a:r>
              <a:rPr lang="en-US" sz="2800" b="1" dirty="0" smtClean="0"/>
              <a:t>&gt;</a:t>
            </a:r>
          </a:p>
          <a:p>
            <a:r>
              <a:rPr lang="en-US" sz="2800" b="1" dirty="0" smtClean="0"/>
              <a:t>#include &lt;</a:t>
            </a:r>
            <a:r>
              <a:rPr lang="en-US" sz="2800" b="1" dirty="0" err="1" smtClean="0"/>
              <a:t>stdlib.h</a:t>
            </a:r>
            <a:r>
              <a:rPr lang="en-US" sz="2800" b="1" dirty="0" smtClean="0"/>
              <a:t>&gt;</a:t>
            </a:r>
          </a:p>
          <a:p>
            <a:r>
              <a:rPr lang="en-US" sz="2800" b="1" dirty="0" err="1" smtClean="0"/>
              <a:t>int</a:t>
            </a:r>
            <a:r>
              <a:rPr lang="en-US" sz="2800" b="1" dirty="0" smtClean="0"/>
              <a:t> main()</a:t>
            </a:r>
          </a:p>
          <a:p>
            <a:r>
              <a:rPr lang="en-US" sz="2800" b="1" dirty="0" smtClean="0"/>
              <a:t>{</a:t>
            </a:r>
          </a:p>
          <a:p>
            <a:r>
              <a:rPr lang="en-US" sz="2800" b="1" dirty="0" smtClean="0"/>
              <a:t>	</a:t>
            </a:r>
            <a:r>
              <a:rPr lang="en-US" sz="2800" b="1" dirty="0" err="1" smtClean="0"/>
              <a:t>int</a:t>
            </a:r>
            <a:r>
              <a:rPr lang="en-US" sz="2800" b="1" dirty="0" smtClean="0"/>
              <a:t> </a:t>
            </a:r>
            <a:r>
              <a:rPr lang="en-US" sz="2800" b="1" dirty="0" err="1" smtClean="0"/>
              <a:t>i</a:t>
            </a:r>
            <a:r>
              <a:rPr lang="en-US" sz="2800" b="1" dirty="0" smtClean="0"/>
              <a:t>;</a:t>
            </a:r>
          </a:p>
          <a:p>
            <a:r>
              <a:rPr lang="en-US" sz="2800" b="1" dirty="0" smtClean="0"/>
              <a:t>for( </a:t>
            </a:r>
            <a:r>
              <a:rPr lang="en-US" sz="2800" b="1" dirty="0" err="1" smtClean="0"/>
              <a:t>i</a:t>
            </a:r>
            <a:r>
              <a:rPr lang="en-US" sz="2800" b="1" dirty="0" smtClean="0"/>
              <a:t> = 0 ; </a:t>
            </a:r>
            <a:r>
              <a:rPr lang="en-US" sz="2800" b="1" dirty="0" err="1" smtClean="0"/>
              <a:t>i</a:t>
            </a:r>
            <a:r>
              <a:rPr lang="en-US" sz="2800" b="1" dirty="0" smtClean="0"/>
              <a:t> &lt; 5 ; </a:t>
            </a:r>
            <a:r>
              <a:rPr lang="en-US" sz="2800" b="1" dirty="0" err="1" smtClean="0"/>
              <a:t>i</a:t>
            </a:r>
            <a:r>
              <a:rPr lang="en-US" sz="2800" b="1" dirty="0" smtClean="0"/>
              <a:t>++ ) </a:t>
            </a:r>
          </a:p>
          <a:p>
            <a:r>
              <a:rPr lang="en-US" sz="2800" b="1" dirty="0" smtClean="0"/>
              <a:t>   {</a:t>
            </a:r>
          </a:p>
          <a:p>
            <a:r>
              <a:rPr lang="en-US" sz="2800" b="1" dirty="0" smtClean="0"/>
              <a:t>      </a:t>
            </a:r>
            <a:r>
              <a:rPr lang="en-US" sz="2800" b="1" dirty="0" err="1" smtClean="0"/>
              <a:t>printf</a:t>
            </a:r>
            <a:r>
              <a:rPr lang="en-US" sz="2800" b="1" dirty="0" smtClean="0"/>
              <a:t>("%d\n", rand() % 50);</a:t>
            </a:r>
          </a:p>
          <a:p>
            <a:r>
              <a:rPr lang="en-US" sz="2800" b="1" dirty="0" smtClean="0"/>
              <a:t>   }</a:t>
            </a:r>
          </a:p>
          <a:p>
            <a:r>
              <a:rPr lang="en-US" sz="2800" b="1" dirty="0" smtClean="0"/>
              <a:t>   </a:t>
            </a:r>
          </a:p>
          <a:p>
            <a:r>
              <a:rPr lang="en-US" sz="2800" b="1" dirty="0" smtClean="0"/>
              <a:t>return 0;</a:t>
            </a:r>
          </a:p>
          <a:p>
            <a:r>
              <a:rPr lang="en-US" sz="2800" b="1" dirty="0" smtClean="0"/>
              <a:t>}</a:t>
            </a:r>
          </a:p>
          <a:p>
            <a:endParaRPr lang="en-US" sz="2800" b="1" dirty="0" err="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00400"/>
            <a:ext cx="9144000" cy="3352800"/>
          </a:xfrm>
        </p:spPr>
        <p:txBody>
          <a:bodyPr>
            <a:normAutofit lnSpcReduction="10000"/>
          </a:bodyPr>
          <a:lstStyle/>
          <a:p>
            <a:pPr algn="l"/>
            <a:r>
              <a:rPr lang="en-US" sz="2400" dirty="0" smtClean="0">
                <a:solidFill>
                  <a:srgbClr val="FF0000"/>
                </a:solidFill>
              </a:rPr>
              <a:t>In ++a, ++ is pre increment operator. In any mathematical expression pre increment operator first increment the variable up to break point then starts assigning the final value to all variable.</a:t>
            </a:r>
            <a:endParaRPr lang="en-US" sz="2400" dirty="0">
              <a:solidFill>
                <a:srgbClr val="FF0000"/>
              </a:solidFill>
            </a:endParaRPr>
          </a:p>
          <a:p>
            <a:pPr algn="l"/>
            <a:r>
              <a:rPr lang="en-US" sz="2400" dirty="0" smtClean="0">
                <a:solidFill>
                  <a:srgbClr val="FF0000"/>
                </a:solidFill>
              </a:rPr>
              <a:t>Step 1: Increment the variable I up to break point.</a:t>
            </a:r>
          </a:p>
          <a:p>
            <a:pPr algn="l"/>
            <a:endParaRPr lang="en-US" sz="2400" dirty="0">
              <a:solidFill>
                <a:srgbClr val="FF0000"/>
              </a:solidFill>
            </a:endParaRPr>
          </a:p>
          <a:p>
            <a:pPr algn="l"/>
            <a:r>
              <a:rPr lang="en-US" sz="2400" dirty="0" smtClean="0">
                <a:solidFill>
                  <a:srgbClr val="FF0000"/>
                </a:solidFill>
              </a:rPr>
              <a:t>Step 2: Start assigning final value 7 to all variable </a:t>
            </a:r>
            <a:r>
              <a:rPr lang="en-US" sz="2400" dirty="0" err="1" smtClean="0">
                <a:solidFill>
                  <a:srgbClr val="FF0000"/>
                </a:solidFill>
              </a:rPr>
              <a:t>i</a:t>
            </a:r>
            <a:r>
              <a:rPr lang="en-US" sz="2400" dirty="0" smtClean="0">
                <a:solidFill>
                  <a:srgbClr val="FF0000"/>
                </a:solidFill>
              </a:rPr>
              <a:t> in the expression.</a:t>
            </a:r>
          </a:p>
          <a:p>
            <a:pPr algn="l"/>
            <a:endParaRPr lang="en-US" sz="2400" dirty="0">
              <a:solidFill>
                <a:srgbClr val="FF0000"/>
              </a:solidFill>
            </a:endParaRPr>
          </a:p>
          <a:p>
            <a:pPr algn="l"/>
            <a:r>
              <a:rPr lang="en-US" sz="2400" dirty="0" smtClean="0">
                <a:solidFill>
                  <a:srgbClr val="FF0000"/>
                </a:solidFill>
              </a:rPr>
              <a:t>So answer is  :21</a:t>
            </a:r>
          </a:p>
          <a:p>
            <a:pPr algn="l"/>
            <a:endParaRPr lang="en-US" sz="2400" dirty="0" smtClean="0">
              <a:solidFill>
                <a:srgbClr val="FF0000"/>
              </a:solidFill>
            </a:endParaRPr>
          </a:p>
          <a:p>
            <a:pPr algn="l"/>
            <a:endParaRPr lang="en-US"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nn-NO" sz="2800" b="1" dirty="0" smtClean="0"/>
              <a:t>void main()</a:t>
            </a:r>
          </a:p>
          <a:p>
            <a:r>
              <a:rPr lang="nn-NO" sz="2800" b="1" dirty="0" smtClean="0"/>
              <a:t>{</a:t>
            </a:r>
          </a:p>
          <a:p>
            <a:r>
              <a:rPr lang="nn-NO" sz="2800" b="1" dirty="0" smtClean="0"/>
              <a:t>int i=4,x;</a:t>
            </a:r>
          </a:p>
          <a:p>
            <a:r>
              <a:rPr lang="nn-NO" sz="2800" b="1" dirty="0" smtClean="0"/>
              <a:t>x=++i + ++i + ++i;</a:t>
            </a:r>
          </a:p>
          <a:p>
            <a:r>
              <a:rPr lang="nn-NO" sz="2800" b="1" dirty="0" smtClean="0"/>
              <a:t>printf("%d",x);</a:t>
            </a:r>
          </a:p>
          <a:p>
            <a:r>
              <a:rPr lang="nn-NO" sz="2800" b="1" dirty="0" smtClean="0"/>
              <a:t>}</a:t>
            </a:r>
            <a:endParaRPr lang="en-US" sz="2800" b="1" dirty="0"/>
          </a:p>
        </p:txBody>
      </p:sp>
      <p:pic>
        <p:nvPicPr>
          <p:cNvPr id="1026" name="Picture 2"/>
          <p:cNvPicPr>
            <a:picLocks noChangeAspect="1" noChangeArrowheads="1"/>
          </p:cNvPicPr>
          <p:nvPr/>
        </p:nvPicPr>
        <p:blipFill>
          <a:blip r:embed="rId2" cstate="print"/>
          <a:srcRect/>
          <a:stretch>
            <a:fillRect/>
          </a:stretch>
        </p:blipFill>
        <p:spPr bwMode="auto">
          <a:xfrm>
            <a:off x="6400800" y="4419600"/>
            <a:ext cx="2447925" cy="7524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781800" y="5715000"/>
            <a:ext cx="1638300" cy="466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anim calcmode="lin" valueType="num">
                                      <p:cBhvr additive="base">
                                        <p:cTn id="33" dur="500" fill="hold"/>
                                        <p:tgtEl>
                                          <p:spTgt spid="1027"/>
                                        </p:tgtEl>
                                        <p:attrNameLst>
                                          <p:attrName>ppt_x</p:attrName>
                                        </p:attrNameLst>
                                      </p:cBhvr>
                                      <p:tavLst>
                                        <p:tav tm="0">
                                          <p:val>
                                            <p:strVal val="#ppt_x"/>
                                          </p:val>
                                        </p:tav>
                                        <p:tav tm="100000">
                                          <p:val>
                                            <p:strVal val="#ppt_x"/>
                                          </p:val>
                                        </p:tav>
                                      </p:tavLst>
                                    </p:anim>
                                    <p:anim calcmode="lin" valueType="num">
                                      <p:cBhvr additive="base">
                                        <p:cTn id="3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267200"/>
            <a:ext cx="8534400" cy="1981200"/>
          </a:xfrm>
        </p:spPr>
        <p:txBody>
          <a:bodyPr>
            <a:noAutofit/>
          </a:bodyPr>
          <a:lstStyle/>
          <a:p>
            <a:pPr algn="l"/>
            <a:r>
              <a:rPr lang="en-US" sz="2000" dirty="0" smtClean="0">
                <a:solidFill>
                  <a:srgbClr val="FF0000"/>
                </a:solidFill>
              </a:rPr>
              <a:t>here, for(--</a:t>
            </a:r>
            <a:r>
              <a:rPr lang="en-US" sz="2000" dirty="0" err="1" smtClean="0">
                <a:solidFill>
                  <a:srgbClr val="FF0000"/>
                </a:solidFill>
              </a:rPr>
              <a:t>i</a:t>
            </a:r>
            <a:r>
              <a:rPr lang="en-US" sz="2000" dirty="0" smtClean="0">
                <a:solidFill>
                  <a:srgbClr val="FF0000"/>
                </a:solidFill>
              </a:rPr>
              <a:t> &amp;&amp; j++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smtClean="0">
                <a:solidFill>
                  <a:srgbClr val="FF0000"/>
                </a:solidFill>
              </a:rPr>
              <a:t>for(0 &amp;&amp; 1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smtClean="0">
                <a:solidFill>
                  <a:srgbClr val="FF0000"/>
                </a:solidFill>
              </a:rPr>
              <a:t>for(0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err="1" smtClean="0">
                <a:solidFill>
                  <a:srgbClr val="FF0000"/>
                </a:solidFill>
              </a:rPr>
              <a:t>printf</a:t>
            </a:r>
            <a:r>
              <a:rPr lang="en-US" sz="2000" dirty="0" smtClean="0">
                <a:solidFill>
                  <a:srgbClr val="FF0000"/>
                </a:solidFill>
              </a:rPr>
              <a:t>("loop ") //executes</a:t>
            </a:r>
            <a:br>
              <a:rPr lang="en-US" sz="2000" dirty="0" smtClean="0">
                <a:solidFill>
                  <a:srgbClr val="FF0000"/>
                </a:solidFill>
              </a:rPr>
            </a:br>
            <a:r>
              <a:rPr lang="en-US" sz="2000" dirty="0" smtClean="0">
                <a:solidFill>
                  <a:srgbClr val="FF0000"/>
                </a:solidFill>
              </a:rPr>
              <a:t>then for loop becomes (</a:t>
            </a:r>
            <a:r>
              <a:rPr lang="en-US" sz="2000" dirty="0" err="1" smtClean="0">
                <a:solidFill>
                  <a:srgbClr val="FF0000"/>
                </a:solidFill>
              </a:rPr>
              <a:t>i</a:t>
            </a:r>
            <a:r>
              <a:rPr lang="en-US" sz="2000" dirty="0" smtClean="0">
                <a:solidFill>
                  <a:srgbClr val="FF0000"/>
                </a:solidFill>
              </a:rPr>
              <a:t>=2 ;</a:t>
            </a:r>
            <a:r>
              <a:rPr lang="en-US" sz="2000" dirty="0" err="1" smtClean="0">
                <a:solidFill>
                  <a:srgbClr val="FF0000"/>
                </a:solidFill>
              </a:rPr>
              <a:t>i</a:t>
            </a:r>
            <a:r>
              <a:rPr lang="en-US" sz="2000" dirty="0" smtClean="0">
                <a:solidFill>
                  <a:srgbClr val="FF0000"/>
                </a:solidFill>
              </a:rPr>
              <a:t> &lt; 10; </a:t>
            </a:r>
            <a:r>
              <a:rPr lang="en-US" sz="2000" dirty="0" err="1" smtClean="0">
                <a:solidFill>
                  <a:srgbClr val="FF0000"/>
                </a:solidFill>
              </a:rPr>
              <a:t>i</a:t>
            </a:r>
            <a:r>
              <a:rPr lang="en-US" sz="2000" dirty="0" smtClean="0">
                <a:solidFill>
                  <a:srgbClr val="FF0000"/>
                </a:solidFill>
              </a:rPr>
              <a:t>++)</a:t>
            </a:r>
            <a:br>
              <a:rPr lang="en-US" sz="2000" dirty="0" smtClean="0">
                <a:solidFill>
                  <a:srgbClr val="FF0000"/>
                </a:solidFill>
              </a:rPr>
            </a:br>
            <a:r>
              <a:rPr lang="en-US" sz="2000" dirty="0" smtClean="0">
                <a:solidFill>
                  <a:srgbClr val="FF0000"/>
                </a:solidFill>
              </a:rPr>
              <a:t>then </a:t>
            </a:r>
            <a:r>
              <a:rPr lang="en-US" sz="2000" dirty="0" err="1" smtClean="0">
                <a:solidFill>
                  <a:srgbClr val="FF0000"/>
                </a:solidFill>
              </a:rPr>
              <a:t>printf</a:t>
            </a:r>
            <a:r>
              <a:rPr lang="en-US" sz="2000" dirty="0" smtClean="0">
                <a:solidFill>
                  <a:srgbClr val="FF0000"/>
                </a:solidFill>
              </a:rPr>
              <a:t>("loop ") //executes 4 times</a:t>
            </a:r>
            <a:br>
              <a:rPr lang="en-US" sz="2000" dirty="0" smtClean="0">
                <a:solidFill>
                  <a:srgbClr val="FF0000"/>
                </a:solidFill>
              </a:rPr>
            </a:br>
            <a:r>
              <a:rPr lang="en-US" sz="2000" dirty="0" smtClean="0">
                <a:solidFill>
                  <a:srgbClr val="FF0000"/>
                </a:solidFill>
              </a:rPr>
              <a:t>totally 5 loops prints</a:t>
            </a:r>
            <a:endParaRPr lang="en-US" sz="2000" dirty="0">
              <a:solidFill>
                <a:srgbClr val="FF0000"/>
              </a:solidFill>
            </a:endParaRPr>
          </a:p>
        </p:txBody>
      </p:sp>
      <p:sp>
        <p:nvSpPr>
          <p:cNvPr id="4" name="Rectangle 3"/>
          <p:cNvSpPr/>
          <p:nvPr/>
        </p:nvSpPr>
        <p:spPr>
          <a:xfrm>
            <a:off x="609600" y="381000"/>
            <a:ext cx="6553200" cy="3539430"/>
          </a:xfrm>
          <a:prstGeom prst="rect">
            <a:avLst/>
          </a:prstGeom>
        </p:spPr>
        <p:txBody>
          <a:bodyPr wrap="square">
            <a:spAutoFit/>
          </a:bodyPr>
          <a:lstStyle/>
          <a:p>
            <a:r>
              <a:rPr lang="en-US" sz="2800" dirty="0" smtClean="0"/>
              <a:t>main() </a:t>
            </a:r>
          </a:p>
          <a:p>
            <a:r>
              <a:rPr lang="en-US" sz="2800" dirty="0" smtClean="0"/>
              <a:t>{ </a:t>
            </a:r>
          </a:p>
          <a:p>
            <a:r>
              <a:rPr lang="en-US" sz="2800" dirty="0" err="1" smtClean="0"/>
              <a:t>int</a:t>
            </a:r>
            <a:r>
              <a:rPr lang="en-US" sz="2800" dirty="0" smtClean="0"/>
              <a:t> </a:t>
            </a:r>
            <a:r>
              <a:rPr lang="en-US" sz="2800" dirty="0" err="1" smtClean="0"/>
              <a:t>i</a:t>
            </a:r>
            <a:r>
              <a:rPr lang="en-US" sz="2800" dirty="0" smtClean="0"/>
              <a:t> = 1, j = 1; </a:t>
            </a:r>
          </a:p>
          <a:p>
            <a:r>
              <a:rPr lang="en-US" sz="2800" dirty="0" smtClean="0"/>
              <a:t>for(--</a:t>
            </a:r>
            <a:r>
              <a:rPr lang="en-US" sz="2800" dirty="0" err="1" smtClean="0"/>
              <a:t>i</a:t>
            </a:r>
            <a:r>
              <a:rPr lang="en-US" sz="2800" dirty="0" smtClean="0"/>
              <a:t> &amp;&amp; j++ ; </a:t>
            </a:r>
            <a:r>
              <a:rPr lang="en-US" sz="2800" dirty="0" err="1" smtClean="0"/>
              <a:t>i</a:t>
            </a:r>
            <a:r>
              <a:rPr lang="en-US" sz="2800" dirty="0" smtClean="0"/>
              <a:t>&lt;10; </a:t>
            </a:r>
            <a:r>
              <a:rPr lang="en-US" sz="2800" dirty="0" err="1" smtClean="0"/>
              <a:t>i</a:t>
            </a:r>
            <a:r>
              <a:rPr lang="en-US" sz="2800" dirty="0" smtClean="0"/>
              <a:t>+=2) </a:t>
            </a:r>
          </a:p>
          <a:p>
            <a:r>
              <a:rPr lang="en-US" sz="2800" dirty="0" smtClean="0"/>
              <a:t>{</a:t>
            </a:r>
          </a:p>
          <a:p>
            <a:r>
              <a:rPr lang="en-US" sz="2800" dirty="0" smtClean="0"/>
              <a:t> </a:t>
            </a:r>
            <a:r>
              <a:rPr lang="en-US" sz="2800" dirty="0" err="1" smtClean="0"/>
              <a:t>printf</a:t>
            </a:r>
            <a:r>
              <a:rPr lang="en-US" sz="2800" dirty="0" smtClean="0"/>
              <a:t>("loop "); </a:t>
            </a:r>
          </a:p>
          <a:p>
            <a:r>
              <a:rPr lang="en-US" sz="2800" dirty="0" smtClean="0"/>
              <a:t>}</a:t>
            </a:r>
          </a:p>
          <a:p>
            <a:r>
              <a:rPr lang="en-US" sz="2800"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267200"/>
            <a:ext cx="8534400" cy="1981200"/>
          </a:xfrm>
        </p:spPr>
        <p:txBody>
          <a:bodyPr>
            <a:noAutofit/>
          </a:bodyPr>
          <a:lstStyle/>
          <a:p>
            <a:pPr algn="l"/>
            <a:r>
              <a:rPr lang="en-US" sz="2000" dirty="0" smtClean="0">
                <a:solidFill>
                  <a:srgbClr val="FF0000"/>
                </a:solidFill>
              </a:rPr>
              <a:t>Here in condition place of for loop, we just put a non zero value, thus it becomes infinite for loop</a:t>
            </a:r>
            <a:endParaRPr lang="en-US" sz="2000" dirty="0">
              <a:solidFill>
                <a:srgbClr val="FF0000"/>
              </a:solidFill>
            </a:endParaRPr>
          </a:p>
        </p:txBody>
      </p:sp>
      <p:sp>
        <p:nvSpPr>
          <p:cNvPr id="4" name="Rectangle 3"/>
          <p:cNvSpPr/>
          <p:nvPr/>
        </p:nvSpPr>
        <p:spPr>
          <a:xfrm>
            <a:off x="609600" y="381000"/>
            <a:ext cx="6553200" cy="2246769"/>
          </a:xfrm>
          <a:prstGeom prst="rect">
            <a:avLst/>
          </a:prstGeom>
        </p:spPr>
        <p:txBody>
          <a:bodyPr wrap="square">
            <a:spAutoFit/>
          </a:bodyPr>
          <a:lstStyle/>
          <a:p>
            <a:r>
              <a:rPr lang="en-US" sz="2800" dirty="0" smtClean="0"/>
              <a:t>main() </a:t>
            </a:r>
          </a:p>
          <a:p>
            <a:r>
              <a:rPr lang="en-US" sz="2800" dirty="0" smtClean="0"/>
              <a:t>{ </a:t>
            </a:r>
          </a:p>
          <a:p>
            <a:r>
              <a:rPr lang="en-US" sz="2800" dirty="0" smtClean="0"/>
              <a:t>for(5;2;2) </a:t>
            </a:r>
          </a:p>
          <a:p>
            <a:r>
              <a:rPr lang="en-US" sz="2800" dirty="0" err="1" smtClean="0"/>
              <a:t>printf</a:t>
            </a:r>
            <a:r>
              <a:rPr lang="en-US" sz="2800" dirty="0" smtClean="0"/>
              <a:t>("Hello"); </a:t>
            </a:r>
          </a:p>
          <a:p>
            <a:r>
              <a:rPr lang="en-US" sz="2800" dirty="0" smtClean="0"/>
              <a:t> }</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267200"/>
            <a:ext cx="8534400" cy="1981200"/>
          </a:xfrm>
        </p:spPr>
        <p:txBody>
          <a:bodyPr>
            <a:noAutofit/>
          </a:bodyPr>
          <a:lstStyle/>
          <a:p>
            <a:pPr algn="l"/>
            <a:r>
              <a:rPr lang="en-US" sz="2000" dirty="0" smtClean="0">
                <a:solidFill>
                  <a:srgbClr val="FF0000"/>
                </a:solidFill>
              </a:rPr>
              <a:t>here, for(--</a:t>
            </a:r>
            <a:r>
              <a:rPr lang="en-US" sz="2000" dirty="0" err="1" smtClean="0">
                <a:solidFill>
                  <a:srgbClr val="FF0000"/>
                </a:solidFill>
              </a:rPr>
              <a:t>i</a:t>
            </a:r>
            <a:r>
              <a:rPr lang="en-US" sz="2000" dirty="0" smtClean="0">
                <a:solidFill>
                  <a:srgbClr val="FF0000"/>
                </a:solidFill>
              </a:rPr>
              <a:t> &amp;&amp; j++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smtClean="0">
                <a:solidFill>
                  <a:srgbClr val="FF0000"/>
                </a:solidFill>
              </a:rPr>
              <a:t>for(0 &amp;&amp; 1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smtClean="0">
                <a:solidFill>
                  <a:srgbClr val="FF0000"/>
                </a:solidFill>
              </a:rPr>
              <a:t>for(0 ; </a:t>
            </a:r>
            <a:r>
              <a:rPr lang="en-US" sz="2000" dirty="0" err="1" smtClean="0">
                <a:solidFill>
                  <a:srgbClr val="FF0000"/>
                </a:solidFill>
              </a:rPr>
              <a:t>i</a:t>
            </a:r>
            <a:r>
              <a:rPr lang="en-US" sz="2000" dirty="0" smtClean="0">
                <a:solidFill>
                  <a:srgbClr val="FF0000"/>
                </a:solidFill>
              </a:rPr>
              <a:t>&lt;10; </a:t>
            </a:r>
            <a:r>
              <a:rPr lang="en-US" sz="2000" dirty="0" err="1" smtClean="0">
                <a:solidFill>
                  <a:srgbClr val="FF0000"/>
                </a:solidFill>
              </a:rPr>
              <a:t>i</a:t>
            </a:r>
            <a:r>
              <a:rPr lang="en-US" sz="2000" dirty="0" smtClean="0">
                <a:solidFill>
                  <a:srgbClr val="FF0000"/>
                </a:solidFill>
              </a:rPr>
              <a:t>+=2)</a:t>
            </a:r>
            <a:br>
              <a:rPr lang="en-US" sz="2000" dirty="0" smtClean="0">
                <a:solidFill>
                  <a:srgbClr val="FF0000"/>
                </a:solidFill>
              </a:rPr>
            </a:br>
            <a:r>
              <a:rPr lang="en-US" sz="2000" dirty="0" err="1" smtClean="0">
                <a:solidFill>
                  <a:srgbClr val="FF0000"/>
                </a:solidFill>
              </a:rPr>
              <a:t>printf</a:t>
            </a:r>
            <a:r>
              <a:rPr lang="en-US" sz="2000" dirty="0" smtClean="0">
                <a:solidFill>
                  <a:srgbClr val="FF0000"/>
                </a:solidFill>
              </a:rPr>
              <a:t>("loop ") //executes</a:t>
            </a:r>
            <a:br>
              <a:rPr lang="en-US" sz="2000" dirty="0" smtClean="0">
                <a:solidFill>
                  <a:srgbClr val="FF0000"/>
                </a:solidFill>
              </a:rPr>
            </a:br>
            <a:r>
              <a:rPr lang="en-US" sz="2000" dirty="0" smtClean="0">
                <a:solidFill>
                  <a:srgbClr val="FF0000"/>
                </a:solidFill>
              </a:rPr>
              <a:t>then for loop becomes (</a:t>
            </a:r>
            <a:r>
              <a:rPr lang="en-US" sz="2000" dirty="0" err="1" smtClean="0">
                <a:solidFill>
                  <a:srgbClr val="FF0000"/>
                </a:solidFill>
              </a:rPr>
              <a:t>i</a:t>
            </a:r>
            <a:r>
              <a:rPr lang="en-US" sz="2000" dirty="0" smtClean="0">
                <a:solidFill>
                  <a:srgbClr val="FF0000"/>
                </a:solidFill>
              </a:rPr>
              <a:t>=2 ;</a:t>
            </a:r>
            <a:r>
              <a:rPr lang="en-US" sz="2000" dirty="0" err="1" smtClean="0">
                <a:solidFill>
                  <a:srgbClr val="FF0000"/>
                </a:solidFill>
              </a:rPr>
              <a:t>i</a:t>
            </a:r>
            <a:r>
              <a:rPr lang="en-US" sz="2000" dirty="0" smtClean="0">
                <a:solidFill>
                  <a:srgbClr val="FF0000"/>
                </a:solidFill>
              </a:rPr>
              <a:t> &lt; 10; </a:t>
            </a:r>
            <a:r>
              <a:rPr lang="en-US" sz="2000" dirty="0" err="1" smtClean="0">
                <a:solidFill>
                  <a:srgbClr val="FF0000"/>
                </a:solidFill>
              </a:rPr>
              <a:t>i</a:t>
            </a:r>
            <a:r>
              <a:rPr lang="en-US" sz="2000" dirty="0" smtClean="0">
                <a:solidFill>
                  <a:srgbClr val="FF0000"/>
                </a:solidFill>
              </a:rPr>
              <a:t>++)</a:t>
            </a:r>
            <a:br>
              <a:rPr lang="en-US" sz="2000" dirty="0" smtClean="0">
                <a:solidFill>
                  <a:srgbClr val="FF0000"/>
                </a:solidFill>
              </a:rPr>
            </a:br>
            <a:r>
              <a:rPr lang="en-US" sz="2000" dirty="0" smtClean="0">
                <a:solidFill>
                  <a:srgbClr val="FF0000"/>
                </a:solidFill>
              </a:rPr>
              <a:t>then </a:t>
            </a:r>
            <a:r>
              <a:rPr lang="en-US" sz="2000" dirty="0" err="1" smtClean="0">
                <a:solidFill>
                  <a:srgbClr val="FF0000"/>
                </a:solidFill>
              </a:rPr>
              <a:t>printf</a:t>
            </a:r>
            <a:r>
              <a:rPr lang="en-US" sz="2000" dirty="0" smtClean="0">
                <a:solidFill>
                  <a:srgbClr val="FF0000"/>
                </a:solidFill>
              </a:rPr>
              <a:t>("loop ") //executes 4 times</a:t>
            </a:r>
            <a:br>
              <a:rPr lang="en-US" sz="2000" dirty="0" smtClean="0">
                <a:solidFill>
                  <a:srgbClr val="FF0000"/>
                </a:solidFill>
              </a:rPr>
            </a:br>
            <a:r>
              <a:rPr lang="en-US" sz="2000" dirty="0" smtClean="0">
                <a:solidFill>
                  <a:srgbClr val="FF0000"/>
                </a:solidFill>
              </a:rPr>
              <a:t>totally 5 loops prints</a:t>
            </a:r>
            <a:endParaRPr lang="en-US" sz="2000" dirty="0">
              <a:solidFill>
                <a:srgbClr val="FF0000"/>
              </a:solidFill>
            </a:endParaRPr>
          </a:p>
        </p:txBody>
      </p:sp>
      <p:sp>
        <p:nvSpPr>
          <p:cNvPr id="4" name="Rectangle 3"/>
          <p:cNvSpPr/>
          <p:nvPr/>
        </p:nvSpPr>
        <p:spPr>
          <a:xfrm>
            <a:off x="609600" y="381000"/>
            <a:ext cx="6553200" cy="3539430"/>
          </a:xfrm>
          <a:prstGeom prst="rect">
            <a:avLst/>
          </a:prstGeom>
        </p:spPr>
        <p:txBody>
          <a:bodyPr wrap="square">
            <a:spAutoFit/>
          </a:bodyPr>
          <a:lstStyle/>
          <a:p>
            <a:r>
              <a:rPr lang="en-US" sz="2800" dirty="0" smtClean="0"/>
              <a:t>main() </a:t>
            </a:r>
          </a:p>
          <a:p>
            <a:r>
              <a:rPr lang="en-US" sz="2800" dirty="0" smtClean="0"/>
              <a:t>{ </a:t>
            </a:r>
          </a:p>
          <a:p>
            <a:r>
              <a:rPr lang="en-US" sz="2800" dirty="0" err="1" smtClean="0"/>
              <a:t>int</a:t>
            </a:r>
            <a:r>
              <a:rPr lang="en-US" sz="2800" dirty="0" smtClean="0"/>
              <a:t> </a:t>
            </a:r>
            <a:r>
              <a:rPr lang="en-US" sz="2800" dirty="0" err="1" smtClean="0"/>
              <a:t>i</a:t>
            </a:r>
            <a:r>
              <a:rPr lang="en-US" sz="2800" dirty="0" smtClean="0"/>
              <a:t> = 1, j = 1; </a:t>
            </a:r>
          </a:p>
          <a:p>
            <a:r>
              <a:rPr lang="en-US" sz="2800" dirty="0" smtClean="0"/>
              <a:t>for(--</a:t>
            </a:r>
            <a:r>
              <a:rPr lang="en-US" sz="2800" dirty="0" err="1" smtClean="0"/>
              <a:t>i</a:t>
            </a:r>
            <a:r>
              <a:rPr lang="en-US" sz="2800" dirty="0" smtClean="0"/>
              <a:t> &amp;&amp; j++ ; </a:t>
            </a:r>
            <a:r>
              <a:rPr lang="en-US" sz="2800" dirty="0" err="1" smtClean="0"/>
              <a:t>i</a:t>
            </a:r>
            <a:r>
              <a:rPr lang="en-US" sz="2800" dirty="0" smtClean="0"/>
              <a:t>&lt;10; </a:t>
            </a:r>
            <a:r>
              <a:rPr lang="en-US" sz="2800" dirty="0" err="1" smtClean="0"/>
              <a:t>i</a:t>
            </a:r>
            <a:r>
              <a:rPr lang="en-US" sz="2800" dirty="0" smtClean="0"/>
              <a:t>+=2) </a:t>
            </a:r>
          </a:p>
          <a:p>
            <a:r>
              <a:rPr lang="en-US" sz="2800" dirty="0" smtClean="0"/>
              <a:t>{</a:t>
            </a:r>
          </a:p>
          <a:p>
            <a:r>
              <a:rPr lang="en-US" sz="2800" dirty="0" smtClean="0"/>
              <a:t> </a:t>
            </a:r>
            <a:r>
              <a:rPr lang="en-US" sz="2800" dirty="0" err="1" smtClean="0"/>
              <a:t>printf</a:t>
            </a:r>
            <a:r>
              <a:rPr lang="en-US" sz="2800" dirty="0" smtClean="0"/>
              <a:t>("loop "); </a:t>
            </a:r>
          </a:p>
          <a:p>
            <a:r>
              <a:rPr lang="en-US" sz="2800" dirty="0" smtClean="0"/>
              <a:t>}</a:t>
            </a:r>
          </a:p>
          <a:p>
            <a:r>
              <a:rPr lang="en-US" sz="2800"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dirty="0" smtClean="0">
                <a:solidFill>
                  <a:srgbClr val="FF0000"/>
                </a:solidFill>
              </a:rPr>
              <a:t>By Default, the values of static </a:t>
            </a:r>
            <a:r>
              <a:rPr lang="en-US" sz="2000" dirty="0" err="1" smtClean="0">
                <a:solidFill>
                  <a:srgbClr val="FF0000"/>
                </a:solidFill>
              </a:rPr>
              <a:t>int</a:t>
            </a:r>
            <a:r>
              <a:rPr lang="en-US" sz="2000" dirty="0" smtClean="0">
                <a:solidFill>
                  <a:srgbClr val="FF0000"/>
                </a:solidFill>
              </a:rPr>
              <a:t> variable is set to zero by C compiler. </a:t>
            </a:r>
            <a:r>
              <a:rPr lang="en-US" sz="2000" dirty="0" err="1" smtClean="0">
                <a:solidFill>
                  <a:srgbClr val="FF0000"/>
                </a:solidFill>
              </a:rPr>
              <a:t>i.e</a:t>
            </a:r>
            <a:r>
              <a:rPr lang="en-US" sz="2000" dirty="0" smtClean="0">
                <a:solidFill>
                  <a:srgbClr val="FF0000"/>
                </a:solidFill>
              </a:rPr>
              <a:t>) </a:t>
            </a:r>
            <a:r>
              <a:rPr lang="en-US" sz="2000" dirty="0" err="1" smtClean="0">
                <a:solidFill>
                  <a:srgbClr val="FF0000"/>
                </a:solidFill>
              </a:rPr>
              <a:t>i</a:t>
            </a:r>
            <a:r>
              <a:rPr lang="en-US" sz="2000" dirty="0" smtClean="0">
                <a:solidFill>
                  <a:srgbClr val="FF0000"/>
                </a:solidFill>
              </a:rPr>
              <a:t> = 0;</a:t>
            </a:r>
            <a:br>
              <a:rPr lang="en-US" sz="2000" dirty="0" smtClean="0">
                <a:solidFill>
                  <a:srgbClr val="FF0000"/>
                </a:solidFill>
              </a:rPr>
            </a:br>
            <a:r>
              <a:rPr lang="en-US" sz="2000" dirty="0" smtClean="0">
                <a:solidFill>
                  <a:srgbClr val="FF0000"/>
                </a:solidFill>
              </a:rPr>
              <a:t>Clearly, the for loop in this program is infinite for loop, </a:t>
            </a:r>
            <a:r>
              <a:rPr lang="en-US" sz="2000" dirty="0" err="1" smtClean="0">
                <a:solidFill>
                  <a:srgbClr val="FF0000"/>
                </a:solidFill>
              </a:rPr>
              <a:t>ie</a:t>
            </a:r>
            <a:r>
              <a:rPr lang="en-US" sz="2000" dirty="0" smtClean="0">
                <a:solidFill>
                  <a:srgbClr val="FF0000"/>
                </a:solidFill>
              </a:rPr>
              <a:t>) At first iteration the program looks like for( 0;2;2 ) that is it 2 4 6 8 10 .. and so on. By this program we breaks when </a:t>
            </a:r>
            <a:r>
              <a:rPr lang="en-US" sz="2000" dirty="0" err="1" smtClean="0">
                <a:solidFill>
                  <a:srgbClr val="FF0000"/>
                </a:solidFill>
              </a:rPr>
              <a:t>i</a:t>
            </a:r>
            <a:r>
              <a:rPr lang="en-US" sz="2000" dirty="0" smtClean="0">
                <a:solidFill>
                  <a:srgbClr val="FF0000"/>
                </a:solidFill>
              </a:rPr>
              <a:t> = 6.</a:t>
            </a:r>
            <a:endParaRPr lang="en-US" sz="2000" dirty="0">
              <a:solidFill>
                <a:srgbClr val="FF0000"/>
              </a:solidFill>
            </a:endParaRPr>
          </a:p>
        </p:txBody>
      </p:sp>
      <p:sp>
        <p:nvSpPr>
          <p:cNvPr id="4" name="Rectangle 3"/>
          <p:cNvSpPr/>
          <p:nvPr/>
        </p:nvSpPr>
        <p:spPr>
          <a:xfrm>
            <a:off x="609600" y="381000"/>
            <a:ext cx="6553200" cy="3970318"/>
          </a:xfrm>
          <a:prstGeom prst="rect">
            <a:avLst/>
          </a:prstGeom>
        </p:spPr>
        <p:txBody>
          <a:bodyPr wrap="square">
            <a:spAutoFit/>
          </a:bodyPr>
          <a:lstStyle/>
          <a:p>
            <a:r>
              <a:rPr lang="en-US" sz="2800" dirty="0" smtClean="0"/>
              <a:t>main() </a:t>
            </a:r>
          </a:p>
          <a:p>
            <a:r>
              <a:rPr lang="en-US" sz="2800" dirty="0" smtClean="0"/>
              <a:t>{ </a:t>
            </a:r>
          </a:p>
          <a:p>
            <a:r>
              <a:rPr lang="en-US" sz="2800" dirty="0" smtClean="0"/>
              <a:t>static </a:t>
            </a:r>
            <a:r>
              <a:rPr lang="en-US" sz="2800" dirty="0" err="1" smtClean="0"/>
              <a:t>int</a:t>
            </a:r>
            <a:r>
              <a:rPr lang="en-US" sz="2800" dirty="0" smtClean="0"/>
              <a:t> </a:t>
            </a:r>
            <a:r>
              <a:rPr lang="en-US" sz="2800" dirty="0" err="1" smtClean="0"/>
              <a:t>i</a:t>
            </a:r>
            <a:r>
              <a:rPr lang="en-US" sz="2800" dirty="0" smtClean="0"/>
              <a:t>; </a:t>
            </a:r>
          </a:p>
          <a:p>
            <a:r>
              <a:rPr lang="en-US" sz="2800" dirty="0" smtClean="0"/>
              <a:t>for(</a:t>
            </a:r>
            <a:r>
              <a:rPr lang="en-US" sz="2800" dirty="0" err="1" smtClean="0"/>
              <a:t>i</a:t>
            </a:r>
            <a:r>
              <a:rPr lang="en-US" sz="2800" dirty="0" smtClean="0"/>
              <a:t>++;++</a:t>
            </a:r>
            <a:r>
              <a:rPr lang="en-US" sz="2800" dirty="0" err="1" smtClean="0"/>
              <a:t>i;i</a:t>
            </a:r>
            <a:r>
              <a:rPr lang="en-US" sz="2800" dirty="0" smtClean="0"/>
              <a:t>++) </a:t>
            </a:r>
          </a:p>
          <a:p>
            <a:r>
              <a:rPr lang="en-US" sz="2800" dirty="0" smtClean="0"/>
              <a:t>{ </a:t>
            </a:r>
          </a:p>
          <a:p>
            <a:r>
              <a:rPr lang="en-US" sz="2800" dirty="0" err="1" smtClean="0"/>
              <a:t>printf</a:t>
            </a:r>
            <a:r>
              <a:rPr lang="en-US" sz="2800" dirty="0" smtClean="0"/>
              <a:t>("%d ", </a:t>
            </a:r>
            <a:r>
              <a:rPr lang="en-US" sz="2800" dirty="0" err="1" smtClean="0"/>
              <a:t>i</a:t>
            </a:r>
            <a:r>
              <a:rPr lang="en-US" sz="2800" dirty="0" smtClean="0"/>
              <a:t>); </a:t>
            </a:r>
          </a:p>
          <a:p>
            <a:r>
              <a:rPr lang="en-US" sz="2800" dirty="0" smtClean="0"/>
              <a:t>if(</a:t>
            </a:r>
            <a:r>
              <a:rPr lang="en-US" sz="2800" dirty="0" err="1" smtClean="0"/>
              <a:t>i</a:t>
            </a:r>
            <a:r>
              <a:rPr lang="en-US" sz="2800" dirty="0" smtClean="0"/>
              <a:t> == 6) </a:t>
            </a:r>
          </a:p>
          <a:p>
            <a:r>
              <a:rPr lang="en-US" sz="2800" dirty="0" smtClean="0"/>
              <a:t>break;</a:t>
            </a:r>
          </a:p>
          <a:p>
            <a:r>
              <a:rPr lang="en-US" sz="2800" dirty="0" smtClean="0"/>
              <a:t> }  }</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dirty="0" smtClean="0">
                <a:solidFill>
                  <a:srgbClr val="FF0000"/>
                </a:solidFill>
              </a:rPr>
              <a:t>Yes, it is infinite for loop.</a:t>
            </a:r>
            <a:endParaRPr lang="en-US" sz="2000"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en-US" sz="2400" dirty="0" smtClean="0"/>
              <a:t>main() </a:t>
            </a:r>
          </a:p>
          <a:p>
            <a:r>
              <a:rPr lang="en-US" sz="2400" dirty="0" smtClean="0"/>
              <a:t>{</a:t>
            </a:r>
          </a:p>
          <a:p>
            <a:r>
              <a:rPr lang="en-US" sz="2400" dirty="0" smtClean="0"/>
              <a:t> for(;;)</a:t>
            </a:r>
          </a:p>
          <a:p>
            <a:r>
              <a:rPr lang="en-US" sz="2400" dirty="0" smtClean="0"/>
              <a:t> { </a:t>
            </a:r>
          </a:p>
          <a:p>
            <a:r>
              <a:rPr lang="en-US" sz="2400" dirty="0" err="1" smtClean="0"/>
              <a:t>printf</a:t>
            </a:r>
            <a:r>
              <a:rPr lang="en-US" sz="2400" dirty="0" smtClean="0"/>
              <a:t>("%d ", 10); </a:t>
            </a:r>
          </a:p>
          <a:p>
            <a:r>
              <a:rPr lang="en-US" sz="2400" dirty="0" smtClean="0"/>
              <a:t>}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dirty="0" smtClean="0">
                <a:solidFill>
                  <a:srgbClr val="FF0000"/>
                </a:solidFill>
              </a:rPr>
              <a:t>The value of a variable num is '\010'. Which means the character with value 10 in octal, which is 8 in decimal.</a:t>
            </a:r>
            <a:endParaRPr lang="en-US" sz="2000" dirty="0">
              <a:solidFill>
                <a:srgbClr val="FF0000"/>
              </a:solidFill>
            </a:endParaRPr>
          </a:p>
        </p:txBody>
      </p:sp>
      <p:sp>
        <p:nvSpPr>
          <p:cNvPr id="4" name="Rectangle 3"/>
          <p:cNvSpPr/>
          <p:nvPr/>
        </p:nvSpPr>
        <p:spPr>
          <a:xfrm>
            <a:off x="609600" y="381000"/>
            <a:ext cx="6553200" cy="1938992"/>
          </a:xfrm>
          <a:prstGeom prst="rect">
            <a:avLst/>
          </a:prstGeom>
        </p:spPr>
        <p:txBody>
          <a:bodyPr wrap="square">
            <a:spAutoFit/>
          </a:bodyPr>
          <a:lstStyle/>
          <a:p>
            <a:r>
              <a:rPr lang="pt-BR" sz="2400" dirty="0" smtClean="0"/>
              <a:t>main()</a:t>
            </a:r>
          </a:p>
          <a:p>
            <a:r>
              <a:rPr lang="pt-BR" sz="2400" dirty="0" smtClean="0"/>
              <a:t> { </a:t>
            </a:r>
          </a:p>
          <a:p>
            <a:r>
              <a:rPr lang="pt-BR" sz="2400" dirty="0" smtClean="0"/>
              <a:t>char num = '\010'; </a:t>
            </a:r>
          </a:p>
          <a:p>
            <a:r>
              <a:rPr lang="pt-BR" sz="2400" dirty="0" smtClean="0"/>
              <a:t>printf("%d", num); </a:t>
            </a:r>
          </a:p>
          <a:p>
            <a:r>
              <a:rPr lang="pt-BR"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dirty="0" smtClean="0">
                <a:solidFill>
                  <a:srgbClr val="FF0000"/>
                </a:solidFill>
              </a:rPr>
              <a:t>Error. Because Void is not a valid data type for declaring variables.</a:t>
            </a:r>
            <a:endParaRPr lang="en-US" sz="2000" dirty="0">
              <a:solidFill>
                <a:srgbClr val="FF0000"/>
              </a:solidFill>
            </a:endParaRPr>
          </a:p>
        </p:txBody>
      </p:sp>
      <p:sp>
        <p:nvSpPr>
          <p:cNvPr id="4" name="Rectangle 3"/>
          <p:cNvSpPr/>
          <p:nvPr/>
        </p:nvSpPr>
        <p:spPr>
          <a:xfrm>
            <a:off x="609600" y="381000"/>
            <a:ext cx="6553200" cy="1938992"/>
          </a:xfrm>
          <a:prstGeom prst="rect">
            <a:avLst/>
          </a:prstGeom>
        </p:spPr>
        <p:txBody>
          <a:bodyPr wrap="square">
            <a:spAutoFit/>
          </a:bodyPr>
          <a:lstStyle/>
          <a:p>
            <a:r>
              <a:rPr lang="pt-BR" sz="2400" dirty="0" smtClean="0"/>
              <a:t>main() </a:t>
            </a:r>
          </a:p>
          <a:p>
            <a:r>
              <a:rPr lang="pt-BR" sz="2400" dirty="0" smtClean="0"/>
              <a:t>{ </a:t>
            </a:r>
          </a:p>
          <a:p>
            <a:r>
              <a:rPr lang="pt-BR" sz="2400" dirty="0" smtClean="0"/>
              <a:t>void num=10; </a:t>
            </a:r>
          </a:p>
          <a:p>
            <a:r>
              <a:rPr lang="pt-BR" sz="2400" dirty="0" smtClean="0"/>
              <a:t>printf("%v", num); </a:t>
            </a:r>
          </a:p>
          <a:p>
            <a:r>
              <a:rPr lang="pt-BR" sz="2400" dirty="0" smtClean="0"/>
              <a: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dirty="0" smtClean="0">
                <a:solidFill>
                  <a:srgbClr val="FF0000"/>
                </a:solidFill>
              </a:rPr>
              <a:t>Not Equal.</a:t>
            </a:r>
            <a:endParaRPr lang="en-US" sz="2000" dirty="0">
              <a:solidFill>
                <a:srgbClr val="FF0000"/>
              </a:solidFill>
            </a:endParaRPr>
          </a:p>
        </p:txBody>
      </p:sp>
      <p:sp>
        <p:nvSpPr>
          <p:cNvPr id="4" name="Rectangle 3"/>
          <p:cNvSpPr/>
          <p:nvPr/>
        </p:nvSpPr>
        <p:spPr>
          <a:xfrm>
            <a:off x="609600" y="381000"/>
            <a:ext cx="6553200" cy="3046988"/>
          </a:xfrm>
          <a:prstGeom prst="rect">
            <a:avLst/>
          </a:prstGeom>
        </p:spPr>
        <p:txBody>
          <a:bodyPr wrap="square">
            <a:spAutoFit/>
          </a:bodyPr>
          <a:lstStyle/>
          <a:p>
            <a:r>
              <a:rPr lang="en-US" sz="2400" dirty="0" smtClean="0"/>
              <a:t>main()</a:t>
            </a:r>
          </a:p>
          <a:p>
            <a:r>
              <a:rPr lang="en-US" sz="2400" dirty="0" smtClean="0"/>
              <a:t>{ float a = 5.25; </a:t>
            </a:r>
          </a:p>
          <a:p>
            <a:r>
              <a:rPr lang="en-US" sz="2400" dirty="0" smtClean="0"/>
              <a:t>Double b = 5.25; </a:t>
            </a:r>
          </a:p>
          <a:p>
            <a:r>
              <a:rPr lang="en-US" sz="2400" dirty="0" smtClean="0"/>
              <a:t>If(a == b)</a:t>
            </a:r>
          </a:p>
          <a:p>
            <a:r>
              <a:rPr lang="en-US" sz="2400" dirty="0" smtClean="0"/>
              <a:t> </a:t>
            </a:r>
            <a:r>
              <a:rPr lang="en-US" sz="2400" dirty="0" err="1" smtClean="0"/>
              <a:t>printf</a:t>
            </a:r>
            <a:r>
              <a:rPr lang="en-US" sz="2400" dirty="0" smtClean="0"/>
              <a:t>(“Equal"); </a:t>
            </a:r>
          </a:p>
          <a:p>
            <a:r>
              <a:rPr lang="en-US" sz="2400" dirty="0" smtClean="0"/>
              <a:t>Else</a:t>
            </a:r>
          </a:p>
          <a:p>
            <a:r>
              <a:rPr lang="en-US" sz="2400" dirty="0" smtClean="0"/>
              <a:t> </a:t>
            </a:r>
            <a:r>
              <a:rPr lang="en-US" sz="2400" dirty="0" err="1" smtClean="0"/>
              <a:t>printf</a:t>
            </a:r>
            <a:r>
              <a:rPr lang="en-US" sz="2400" dirty="0" smtClean="0"/>
              <a:t>(“Not Equal");</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6 5 4 3 2 1</a:t>
            </a:r>
          </a:p>
          <a:p>
            <a:pPr algn="l"/>
            <a:r>
              <a:rPr lang="en-US" sz="2000" dirty="0" smtClean="0">
                <a:solidFill>
                  <a:srgbClr val="FF0000"/>
                </a:solidFill>
              </a:rPr>
              <a:t>Simply, function is looping again and again till num becomes 0 to exit the if condition.</a:t>
            </a:r>
            <a:endParaRPr lang="en-US" sz="2000"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en-US" sz="2400" dirty="0" smtClean="0"/>
              <a:t>main() </a:t>
            </a:r>
          </a:p>
          <a:p>
            <a:r>
              <a:rPr lang="en-US" sz="2400" dirty="0" smtClean="0"/>
              <a:t>{ </a:t>
            </a:r>
          </a:p>
          <a:p>
            <a:r>
              <a:rPr lang="en-US" sz="2400" dirty="0" smtClean="0"/>
              <a:t>static </a:t>
            </a:r>
            <a:r>
              <a:rPr lang="en-US" sz="2400" dirty="0" err="1" smtClean="0"/>
              <a:t>int</a:t>
            </a:r>
            <a:r>
              <a:rPr lang="en-US" sz="2400" dirty="0" smtClean="0"/>
              <a:t> num = 6;</a:t>
            </a:r>
          </a:p>
          <a:p>
            <a:r>
              <a:rPr lang="en-US" sz="2400" dirty="0" smtClean="0"/>
              <a:t> </a:t>
            </a:r>
            <a:r>
              <a:rPr lang="en-US" sz="2400" dirty="0" err="1" smtClean="0"/>
              <a:t>printf</a:t>
            </a:r>
            <a:r>
              <a:rPr lang="en-US" sz="2400" dirty="0" smtClean="0"/>
              <a:t>("%d ",num--); </a:t>
            </a:r>
          </a:p>
          <a:p>
            <a:r>
              <a:rPr lang="en-US" sz="2400" dirty="0" smtClean="0"/>
              <a:t>if(num) </a:t>
            </a:r>
          </a:p>
          <a:p>
            <a:r>
              <a:rPr lang="en-US" sz="2400" dirty="0" smtClean="0"/>
              <a:t>main();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267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No.</a:t>
            </a:r>
          </a:p>
          <a:p>
            <a:pPr algn="l"/>
            <a:r>
              <a:rPr lang="en-US" sz="2000" dirty="0" smtClean="0">
                <a:solidFill>
                  <a:srgbClr val="FF0000"/>
                </a:solidFill>
              </a:rPr>
              <a:t>By default, all integer literals such as</a:t>
            </a:r>
            <a:br>
              <a:rPr lang="en-US" sz="2000" dirty="0" smtClean="0">
                <a:solidFill>
                  <a:srgbClr val="FF0000"/>
                </a:solidFill>
              </a:rPr>
            </a:br>
            <a:r>
              <a:rPr lang="en-US" sz="2000" dirty="0" smtClean="0">
                <a:solidFill>
                  <a:srgbClr val="FF0000"/>
                </a:solidFill>
              </a:rPr>
              <a:t>-12 </a:t>
            </a:r>
            <a:br>
              <a:rPr lang="en-US" sz="2000" dirty="0" smtClean="0">
                <a:solidFill>
                  <a:srgbClr val="FF0000"/>
                </a:solidFill>
              </a:rPr>
            </a:br>
            <a:r>
              <a:rPr lang="en-US" sz="2000" dirty="0" smtClean="0">
                <a:solidFill>
                  <a:srgbClr val="FF0000"/>
                </a:solidFill>
              </a:rPr>
              <a:t>-56 </a:t>
            </a:r>
            <a:br>
              <a:rPr lang="en-US" sz="2000" dirty="0" smtClean="0">
                <a:solidFill>
                  <a:srgbClr val="FF0000"/>
                </a:solidFill>
              </a:rPr>
            </a:br>
            <a:r>
              <a:rPr lang="en-US" sz="2000" dirty="0" smtClean="0">
                <a:solidFill>
                  <a:srgbClr val="FF0000"/>
                </a:solidFill>
              </a:rPr>
              <a:t>23 </a:t>
            </a:r>
            <a:br>
              <a:rPr lang="en-US" sz="2000" dirty="0" smtClean="0">
                <a:solidFill>
                  <a:srgbClr val="FF0000"/>
                </a:solidFill>
              </a:rPr>
            </a:br>
            <a:r>
              <a:rPr lang="en-US" sz="2000" dirty="0" smtClean="0">
                <a:solidFill>
                  <a:srgbClr val="FF0000"/>
                </a:solidFill>
              </a:rPr>
              <a:t>are assigned as unsigned integer by C compiler. So if negative integers are given it will loop through its range 0 to 65,535. </a:t>
            </a:r>
            <a:r>
              <a:rPr lang="en-US" sz="2000" dirty="0" err="1" smtClean="0">
                <a:solidFill>
                  <a:srgbClr val="FF0000"/>
                </a:solidFill>
              </a:rPr>
              <a:t>i.e</a:t>
            </a:r>
            <a:r>
              <a:rPr lang="en-US" sz="2000" dirty="0" smtClean="0">
                <a:solidFill>
                  <a:srgbClr val="FF0000"/>
                </a:solidFill>
              </a:rPr>
              <a:t>) -12 is equal to 65524.</a:t>
            </a:r>
            <a:endParaRPr lang="en-US" sz="2000"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en-US" sz="2400" dirty="0" smtClean="0"/>
              <a:t>main()</a:t>
            </a:r>
          </a:p>
          <a:p>
            <a:r>
              <a:rPr lang="en-US" sz="2400" dirty="0" smtClean="0"/>
              <a:t> { </a:t>
            </a:r>
          </a:p>
          <a:p>
            <a:r>
              <a:rPr lang="en-US" sz="2400" dirty="0" smtClean="0"/>
              <a:t>if (</a:t>
            </a:r>
            <a:r>
              <a:rPr lang="en-US" sz="2400" dirty="0" err="1" smtClean="0"/>
              <a:t>sizeof</a:t>
            </a:r>
            <a:r>
              <a:rPr lang="en-US" sz="2400" dirty="0" smtClean="0"/>
              <a:t>(char) &gt; -12) </a:t>
            </a:r>
          </a:p>
          <a:p>
            <a:r>
              <a:rPr lang="en-US" sz="2400" dirty="0" err="1" smtClean="0"/>
              <a:t>printf</a:t>
            </a:r>
            <a:r>
              <a:rPr lang="en-US" sz="2400" dirty="0" smtClean="0"/>
              <a:t>("yes"); </a:t>
            </a:r>
          </a:p>
          <a:p>
            <a:r>
              <a:rPr lang="en-US" sz="2400" dirty="0" smtClean="0"/>
              <a:t>else </a:t>
            </a:r>
          </a:p>
          <a:p>
            <a:r>
              <a:rPr lang="en-US" sz="2400" dirty="0" err="1" smtClean="0"/>
              <a:t>printf</a:t>
            </a:r>
            <a:r>
              <a:rPr lang="en-US" sz="2400" dirty="0" smtClean="0"/>
              <a:t>("No");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295400"/>
          </a:xfrm>
        </p:spPr>
        <p:txBody>
          <a:bodyPr>
            <a:normAutofit/>
          </a:bodyPr>
          <a:lstStyle/>
          <a:p>
            <a:pPr algn="l"/>
            <a:r>
              <a:rPr lang="en-US" sz="2400" dirty="0" smtClean="0">
                <a:solidFill>
                  <a:srgbClr val="FF0000"/>
                </a:solidFill>
              </a:rPr>
              <a:t>We cannot copy any thing using </a:t>
            </a:r>
            <a:r>
              <a:rPr lang="en-US" sz="2400" dirty="0" err="1" smtClean="0">
                <a:solidFill>
                  <a:srgbClr val="FF0000"/>
                </a:solidFill>
              </a:rPr>
              <a:t>strcpy</a:t>
            </a:r>
            <a:r>
              <a:rPr lang="en-US" sz="2400" dirty="0" smtClean="0">
                <a:solidFill>
                  <a:srgbClr val="FF0000"/>
                </a:solidFill>
              </a:rPr>
              <a:t> function to the character pointer</a:t>
            </a:r>
          </a:p>
          <a:p>
            <a:pPr algn="l"/>
            <a:r>
              <a:rPr lang="en-US" sz="2400" dirty="0" smtClean="0">
                <a:solidFill>
                  <a:srgbClr val="FF0000"/>
                </a:solidFill>
              </a:rPr>
              <a:t>pointing to NULL.</a:t>
            </a:r>
          </a:p>
          <a:p>
            <a:pPr algn="l"/>
            <a:endParaRPr lang="en-US" dirty="0">
              <a:solidFill>
                <a:srgbClr val="FF0000"/>
              </a:solidFill>
            </a:endParaRPr>
          </a:p>
        </p:txBody>
      </p:sp>
      <p:sp>
        <p:nvSpPr>
          <p:cNvPr id="4" name="Rectangle 3"/>
          <p:cNvSpPr/>
          <p:nvPr/>
        </p:nvSpPr>
        <p:spPr>
          <a:xfrm>
            <a:off x="609600" y="381000"/>
            <a:ext cx="6553200" cy="3108543"/>
          </a:xfrm>
          <a:prstGeom prst="rect">
            <a:avLst/>
          </a:prstGeom>
        </p:spPr>
        <p:txBody>
          <a:bodyPr wrap="square">
            <a:spAutoFit/>
          </a:bodyPr>
          <a:lstStyle/>
          <a:p>
            <a:r>
              <a:rPr lang="nn-NO" sz="2800" b="1" dirty="0" smtClean="0"/>
              <a:t>#include "stdio.h"</a:t>
            </a:r>
          </a:p>
          <a:p>
            <a:r>
              <a:rPr lang="nn-NO" sz="2800" b="1" dirty="0" smtClean="0"/>
              <a:t>#include "string.h"</a:t>
            </a:r>
          </a:p>
          <a:p>
            <a:r>
              <a:rPr lang="nn-NO" sz="2800" b="1" dirty="0" smtClean="0"/>
              <a:t>void main(){</a:t>
            </a:r>
          </a:p>
          <a:p>
            <a:r>
              <a:rPr lang="nn-NO" sz="2800" b="1" dirty="0" smtClean="0"/>
              <a:t>char *str=NULL;</a:t>
            </a:r>
          </a:p>
          <a:p>
            <a:r>
              <a:rPr lang="nn-NO" sz="2800" b="1" dirty="0" smtClean="0"/>
              <a:t>strcpy(str,”sample");</a:t>
            </a:r>
          </a:p>
          <a:p>
            <a:r>
              <a:rPr lang="nn-NO" sz="2800" b="1" dirty="0" smtClean="0"/>
              <a:t>printf("%s",str);</a:t>
            </a:r>
          </a:p>
          <a:p>
            <a:r>
              <a:rPr lang="nn-NO" sz="2800" b="1" dirty="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6 5 4 3 2 1</a:t>
            </a:r>
          </a:p>
          <a:p>
            <a:pPr algn="l"/>
            <a:r>
              <a:rPr lang="en-US" sz="2000" dirty="0" smtClean="0">
                <a:solidFill>
                  <a:srgbClr val="FF0000"/>
                </a:solidFill>
              </a:rPr>
              <a:t>Simply, function is looping again and again till num becomes 0 to exit the if condition.</a:t>
            </a:r>
            <a:endParaRPr lang="en-US" sz="2000"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en-US" sz="2400" dirty="0" smtClean="0"/>
              <a:t>main() </a:t>
            </a:r>
          </a:p>
          <a:p>
            <a:r>
              <a:rPr lang="en-US" sz="2400" dirty="0" smtClean="0"/>
              <a:t>{ </a:t>
            </a:r>
          </a:p>
          <a:p>
            <a:r>
              <a:rPr lang="en-US" sz="2400" dirty="0" smtClean="0"/>
              <a:t>static </a:t>
            </a:r>
            <a:r>
              <a:rPr lang="en-US" sz="2400" dirty="0" err="1" smtClean="0"/>
              <a:t>int</a:t>
            </a:r>
            <a:r>
              <a:rPr lang="en-US" sz="2400" dirty="0" smtClean="0"/>
              <a:t> num = 6;</a:t>
            </a:r>
          </a:p>
          <a:p>
            <a:r>
              <a:rPr lang="en-US" sz="2400" dirty="0" smtClean="0"/>
              <a:t> </a:t>
            </a:r>
            <a:r>
              <a:rPr lang="en-US" sz="2400" dirty="0" err="1" smtClean="0"/>
              <a:t>printf</a:t>
            </a:r>
            <a:r>
              <a:rPr lang="en-US" sz="2400" dirty="0" smtClean="0"/>
              <a:t>("%d ",num--); </a:t>
            </a:r>
          </a:p>
          <a:p>
            <a:r>
              <a:rPr lang="en-US" sz="2400" dirty="0" smtClean="0"/>
              <a:t>if(num) </a:t>
            </a:r>
          </a:p>
          <a:p>
            <a:r>
              <a:rPr lang="en-US" sz="2400" dirty="0" smtClean="0"/>
              <a:t>main();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3.140000 3.140000f</a:t>
            </a:r>
          </a:p>
          <a:p>
            <a:pPr algn="l"/>
            <a:r>
              <a:rPr lang="en-US" sz="2000" dirty="0" smtClean="0">
                <a:solidFill>
                  <a:srgbClr val="FF0000"/>
                </a:solidFill>
              </a:rPr>
              <a:t>The format </a:t>
            </a:r>
            <a:r>
              <a:rPr lang="en-US" sz="2000" dirty="0" err="1" smtClean="0">
                <a:solidFill>
                  <a:srgbClr val="FF0000"/>
                </a:solidFill>
              </a:rPr>
              <a:t>specifier</a:t>
            </a:r>
            <a:r>
              <a:rPr lang="en-US" sz="2000" dirty="0" smtClean="0">
                <a:solidFill>
                  <a:srgbClr val="FF0000"/>
                </a:solidFill>
              </a:rPr>
              <a:t> of double can also represent by %f</a:t>
            </a:r>
            <a:endParaRPr lang="en-US" sz="2000" dirty="0">
              <a:solidFill>
                <a:srgbClr val="FF0000"/>
              </a:solidFill>
            </a:endParaRPr>
          </a:p>
        </p:txBody>
      </p:sp>
      <p:sp>
        <p:nvSpPr>
          <p:cNvPr id="4" name="Rectangle 3"/>
          <p:cNvSpPr/>
          <p:nvPr/>
        </p:nvSpPr>
        <p:spPr>
          <a:xfrm>
            <a:off x="609600" y="381000"/>
            <a:ext cx="6553200" cy="2308324"/>
          </a:xfrm>
          <a:prstGeom prst="rect">
            <a:avLst/>
          </a:prstGeom>
        </p:spPr>
        <p:txBody>
          <a:bodyPr wrap="square">
            <a:spAutoFit/>
          </a:bodyPr>
          <a:lstStyle/>
          <a:p>
            <a:r>
              <a:rPr lang="en-US" sz="2400" dirty="0" smtClean="0"/>
              <a:t>main() </a:t>
            </a:r>
          </a:p>
          <a:p>
            <a:r>
              <a:rPr lang="en-US" sz="2400" dirty="0" smtClean="0"/>
              <a:t>{</a:t>
            </a:r>
          </a:p>
          <a:p>
            <a:r>
              <a:rPr lang="en-US" sz="2400" dirty="0" smtClean="0"/>
              <a:t> float x = 3.14; </a:t>
            </a:r>
          </a:p>
          <a:p>
            <a:r>
              <a:rPr lang="en-US" sz="2400" dirty="0" smtClean="0"/>
              <a:t>double y = 3.14; </a:t>
            </a:r>
          </a:p>
          <a:p>
            <a:r>
              <a:rPr lang="en-US" sz="2400" dirty="0" err="1" smtClean="0"/>
              <a:t>printf</a:t>
            </a:r>
            <a:r>
              <a:rPr lang="en-US" sz="2400" dirty="0" smtClean="0"/>
              <a:t>("%f %</a:t>
            </a:r>
            <a:r>
              <a:rPr lang="en-US" sz="2400" dirty="0" err="1" smtClean="0"/>
              <a:t>ff",x</a:t>
            </a:r>
            <a:r>
              <a:rPr lang="en-US" sz="2400" dirty="0" smtClean="0"/>
              <a:t>, y);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Test11</a:t>
            </a:r>
            <a:endParaRPr lang="en-US" sz="2000" dirty="0">
              <a:solidFill>
                <a:srgbClr val="FF0000"/>
              </a:solidFill>
            </a:endParaRPr>
          </a:p>
        </p:txBody>
      </p:sp>
      <p:sp>
        <p:nvSpPr>
          <p:cNvPr id="4" name="Rectangle 3"/>
          <p:cNvSpPr/>
          <p:nvPr/>
        </p:nvSpPr>
        <p:spPr>
          <a:xfrm>
            <a:off x="609600" y="381000"/>
            <a:ext cx="6553200" cy="1569660"/>
          </a:xfrm>
          <a:prstGeom prst="rect">
            <a:avLst/>
          </a:prstGeom>
        </p:spPr>
        <p:txBody>
          <a:bodyPr wrap="square">
            <a:spAutoFit/>
          </a:bodyPr>
          <a:lstStyle/>
          <a:p>
            <a:r>
              <a:rPr lang="en-US" sz="2400" dirty="0" smtClean="0"/>
              <a:t>main()</a:t>
            </a:r>
          </a:p>
          <a:p>
            <a:r>
              <a:rPr lang="en-US" sz="2400" dirty="0" smtClean="0"/>
              <a:t> { </a:t>
            </a:r>
          </a:p>
          <a:p>
            <a:r>
              <a:rPr lang="en-US" sz="2400" dirty="0" err="1" smtClean="0"/>
              <a:t>printf</a:t>
            </a:r>
            <a:r>
              <a:rPr lang="en-US" sz="2400" dirty="0" smtClean="0"/>
              <a:t>("%</a:t>
            </a:r>
            <a:r>
              <a:rPr lang="en-US" sz="2400" dirty="0" err="1" smtClean="0"/>
              <a:t>d",printf</a:t>
            </a:r>
            <a:r>
              <a:rPr lang="en-US" sz="2400" dirty="0" smtClean="0"/>
              <a:t>(“Test"));</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3.140000 3.140000f</a:t>
            </a:r>
          </a:p>
          <a:p>
            <a:pPr algn="l"/>
            <a:r>
              <a:rPr lang="en-US" sz="2000" dirty="0" smtClean="0">
                <a:solidFill>
                  <a:srgbClr val="FF0000"/>
                </a:solidFill>
              </a:rPr>
              <a:t>The format </a:t>
            </a:r>
            <a:r>
              <a:rPr lang="en-US" sz="2000" dirty="0" err="1" smtClean="0">
                <a:solidFill>
                  <a:srgbClr val="FF0000"/>
                </a:solidFill>
              </a:rPr>
              <a:t>specifier</a:t>
            </a:r>
            <a:r>
              <a:rPr lang="en-US" sz="2000" dirty="0" smtClean="0">
                <a:solidFill>
                  <a:srgbClr val="FF0000"/>
                </a:solidFill>
              </a:rPr>
              <a:t> of double can also represent by %f</a:t>
            </a:r>
            <a:endParaRPr lang="en-US" sz="2000" dirty="0">
              <a:solidFill>
                <a:srgbClr val="FF0000"/>
              </a:solidFill>
            </a:endParaRPr>
          </a:p>
        </p:txBody>
      </p:sp>
      <p:sp>
        <p:nvSpPr>
          <p:cNvPr id="4" name="Rectangle 3"/>
          <p:cNvSpPr/>
          <p:nvPr/>
        </p:nvSpPr>
        <p:spPr>
          <a:xfrm>
            <a:off x="609600" y="381000"/>
            <a:ext cx="6553200" cy="2308324"/>
          </a:xfrm>
          <a:prstGeom prst="rect">
            <a:avLst/>
          </a:prstGeom>
        </p:spPr>
        <p:txBody>
          <a:bodyPr wrap="square">
            <a:spAutoFit/>
          </a:bodyPr>
          <a:lstStyle/>
          <a:p>
            <a:r>
              <a:rPr lang="en-US" sz="2400" dirty="0" smtClean="0"/>
              <a:t>main() </a:t>
            </a:r>
          </a:p>
          <a:p>
            <a:r>
              <a:rPr lang="en-US" sz="2400" dirty="0" smtClean="0"/>
              <a:t>{</a:t>
            </a:r>
          </a:p>
          <a:p>
            <a:r>
              <a:rPr lang="en-US" sz="2400" dirty="0" smtClean="0"/>
              <a:t> float x = 3.14; </a:t>
            </a:r>
          </a:p>
          <a:p>
            <a:r>
              <a:rPr lang="en-US" sz="2400" dirty="0" smtClean="0"/>
              <a:t>double y = 3.14; </a:t>
            </a:r>
          </a:p>
          <a:p>
            <a:r>
              <a:rPr lang="en-US" sz="2400" dirty="0" err="1" smtClean="0"/>
              <a:t>printf</a:t>
            </a:r>
            <a:r>
              <a:rPr lang="en-US" sz="2400" dirty="0" smtClean="0"/>
              <a:t>("%f %</a:t>
            </a:r>
            <a:r>
              <a:rPr lang="en-US" sz="2400" dirty="0" err="1" smtClean="0"/>
              <a:t>ff",x</a:t>
            </a:r>
            <a:r>
              <a:rPr lang="en-US" sz="2400" dirty="0" smtClean="0"/>
              <a:t>, y);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As there is no declaration of variable a in </a:t>
            </a:r>
            <a:r>
              <a:rPr lang="en-US" sz="2000" dirty="0" err="1" smtClean="0">
                <a:solidFill>
                  <a:srgbClr val="FF0000"/>
                </a:solidFill>
              </a:rPr>
              <a:t>printf</a:t>
            </a:r>
            <a:r>
              <a:rPr lang="en-US" sz="2000" dirty="0" smtClean="0">
                <a:solidFill>
                  <a:srgbClr val="FF0000"/>
                </a:solidFill>
              </a:rPr>
              <a:t> function, a standard C compiler </a:t>
            </a:r>
            <a:r>
              <a:rPr lang="en-US" sz="2000" dirty="0" err="1" smtClean="0">
                <a:solidFill>
                  <a:srgbClr val="FF0000"/>
                </a:solidFill>
              </a:rPr>
              <a:t>printf</a:t>
            </a:r>
            <a:r>
              <a:rPr lang="en-US" sz="2000" dirty="0" smtClean="0">
                <a:solidFill>
                  <a:srgbClr val="FF0000"/>
                </a:solidFill>
              </a:rPr>
              <a:t> some garbage value as an output.</a:t>
            </a:r>
            <a:endParaRPr lang="en-US" sz="2000" dirty="0">
              <a:solidFill>
                <a:srgbClr val="FF0000"/>
              </a:solidFill>
            </a:endParaRPr>
          </a:p>
        </p:txBody>
      </p:sp>
      <p:sp>
        <p:nvSpPr>
          <p:cNvPr id="4" name="Rectangle 3"/>
          <p:cNvSpPr/>
          <p:nvPr/>
        </p:nvSpPr>
        <p:spPr>
          <a:xfrm>
            <a:off x="609600" y="381000"/>
            <a:ext cx="6553200" cy="1938992"/>
          </a:xfrm>
          <a:prstGeom prst="rect">
            <a:avLst/>
          </a:prstGeom>
        </p:spPr>
        <p:txBody>
          <a:bodyPr wrap="square">
            <a:spAutoFit/>
          </a:bodyPr>
          <a:lstStyle/>
          <a:p>
            <a:r>
              <a:rPr lang="en-US" sz="2400" dirty="0" smtClean="0"/>
              <a:t>main()</a:t>
            </a:r>
          </a:p>
          <a:p>
            <a:r>
              <a:rPr lang="en-US" sz="2400" dirty="0" smtClean="0"/>
              <a:t> { </a:t>
            </a:r>
          </a:p>
          <a:p>
            <a:r>
              <a:rPr lang="en-US" sz="2400" dirty="0" err="1" smtClean="0"/>
              <a:t>int</a:t>
            </a:r>
            <a:r>
              <a:rPr lang="en-US" sz="2400" dirty="0" smtClean="0"/>
              <a:t> a = 3; </a:t>
            </a:r>
          </a:p>
          <a:p>
            <a:r>
              <a:rPr lang="en-US" sz="2400" dirty="0" err="1" smtClean="0"/>
              <a:t>printf</a:t>
            </a:r>
            <a:r>
              <a:rPr lang="en-US" sz="2400" dirty="0" smtClean="0"/>
              <a:t>("%d");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1 1</a:t>
            </a:r>
          </a:p>
          <a:p>
            <a:pPr algn="l"/>
            <a:r>
              <a:rPr lang="en-US" sz="2000" dirty="0" smtClean="0">
                <a:solidFill>
                  <a:srgbClr val="FF0000"/>
                </a:solidFill>
              </a:rPr>
              <a:t>In the above program, the if(</a:t>
            </a:r>
            <a:r>
              <a:rPr lang="en-US" sz="2000" dirty="0" err="1" smtClean="0">
                <a:solidFill>
                  <a:srgbClr val="FF0000"/>
                </a:solidFill>
              </a:rPr>
              <a:t>i</a:t>
            </a:r>
            <a:r>
              <a:rPr lang="en-US" sz="2000" dirty="0" smtClean="0">
                <a:solidFill>
                  <a:srgbClr val="FF0000"/>
                </a:solidFill>
              </a:rPr>
              <a:t>++ == j++) is appears like if(0 == 0), condition is true. So the if block gets executed.</a:t>
            </a:r>
            <a:endParaRPr lang="en-US" sz="2000" dirty="0">
              <a:solidFill>
                <a:srgbClr val="FF0000"/>
              </a:solidFill>
            </a:endParaRPr>
          </a:p>
        </p:txBody>
      </p:sp>
      <p:sp>
        <p:nvSpPr>
          <p:cNvPr id="4" name="Rectangle 3"/>
          <p:cNvSpPr/>
          <p:nvPr/>
        </p:nvSpPr>
        <p:spPr>
          <a:xfrm>
            <a:off x="609600" y="381000"/>
            <a:ext cx="6553200" cy="3046988"/>
          </a:xfrm>
          <a:prstGeom prst="rect">
            <a:avLst/>
          </a:prstGeom>
        </p:spPr>
        <p:txBody>
          <a:bodyPr wrap="square">
            <a:spAutoFit/>
          </a:bodyPr>
          <a:lstStyle/>
          <a:p>
            <a:r>
              <a:rPr lang="en-US" sz="2400" dirty="0" smtClean="0"/>
              <a:t>main()</a:t>
            </a:r>
          </a:p>
          <a:p>
            <a:r>
              <a:rPr lang="en-US" sz="2400" dirty="0" smtClean="0"/>
              <a:t>{ </a:t>
            </a:r>
          </a:p>
          <a:p>
            <a:r>
              <a:rPr lang="en-US" sz="2400" dirty="0" err="1" smtClean="0"/>
              <a:t>int</a:t>
            </a:r>
            <a:r>
              <a:rPr lang="en-US" sz="2400" dirty="0" smtClean="0"/>
              <a:t> </a:t>
            </a:r>
            <a:r>
              <a:rPr lang="en-US" sz="2400" dirty="0" err="1" smtClean="0"/>
              <a:t>i</a:t>
            </a:r>
            <a:r>
              <a:rPr lang="en-US" sz="2400" dirty="0" smtClean="0"/>
              <a:t> = 0, j = 0; </a:t>
            </a:r>
          </a:p>
          <a:p>
            <a:r>
              <a:rPr lang="en-US" sz="2400" dirty="0" smtClean="0"/>
              <a:t>if(</a:t>
            </a:r>
            <a:r>
              <a:rPr lang="en-US" sz="2400" dirty="0" err="1" smtClean="0"/>
              <a:t>i</a:t>
            </a:r>
            <a:r>
              <a:rPr lang="en-US" sz="2400" dirty="0" smtClean="0"/>
              <a:t>++ == j++) </a:t>
            </a:r>
          </a:p>
          <a:p>
            <a:r>
              <a:rPr lang="en-US" sz="2400" dirty="0" err="1" smtClean="0"/>
              <a:t>printf</a:t>
            </a:r>
            <a:r>
              <a:rPr lang="en-US" sz="2400" dirty="0" smtClean="0"/>
              <a:t>("%d %d", </a:t>
            </a:r>
            <a:r>
              <a:rPr lang="en-US" sz="2400" dirty="0" err="1" smtClean="0"/>
              <a:t>i</a:t>
            </a:r>
            <a:r>
              <a:rPr lang="en-US" sz="2400" dirty="0" smtClean="0"/>
              <a:t>--, j--); </a:t>
            </a:r>
          </a:p>
          <a:p>
            <a:r>
              <a:rPr lang="en-US" sz="2400" dirty="0" smtClean="0"/>
              <a:t>else </a:t>
            </a:r>
          </a:p>
          <a:p>
            <a:r>
              <a:rPr lang="en-US" sz="2400" dirty="0" err="1" smtClean="0"/>
              <a:t>printf</a:t>
            </a:r>
            <a:r>
              <a:rPr lang="en-US" sz="2400" dirty="0" smtClean="0"/>
              <a:t>("%d %d", </a:t>
            </a:r>
            <a:r>
              <a:rPr lang="en-US" sz="2400" dirty="0" err="1" smtClean="0"/>
              <a:t>i</a:t>
            </a:r>
            <a:r>
              <a:rPr lang="en-US" sz="2400" dirty="0" smtClean="0"/>
              <a:t>, j);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1 1</a:t>
            </a:r>
          </a:p>
          <a:p>
            <a:pPr algn="l"/>
            <a:r>
              <a:rPr lang="en-US" sz="2000" dirty="0" smtClean="0">
                <a:solidFill>
                  <a:srgbClr val="FF0000"/>
                </a:solidFill>
              </a:rPr>
              <a:t>In the above program, the if(</a:t>
            </a:r>
            <a:r>
              <a:rPr lang="en-US" sz="2000" dirty="0" err="1" smtClean="0">
                <a:solidFill>
                  <a:srgbClr val="FF0000"/>
                </a:solidFill>
              </a:rPr>
              <a:t>i</a:t>
            </a:r>
            <a:r>
              <a:rPr lang="en-US" sz="2000" dirty="0" smtClean="0">
                <a:solidFill>
                  <a:srgbClr val="FF0000"/>
                </a:solidFill>
              </a:rPr>
              <a:t>++ == j++) is appears like if(0 == 0), condition is true. So the if block gets executed.</a:t>
            </a:r>
            <a:endParaRPr lang="en-US" sz="2000" dirty="0">
              <a:solidFill>
                <a:srgbClr val="FF0000"/>
              </a:solidFill>
            </a:endParaRPr>
          </a:p>
        </p:txBody>
      </p:sp>
      <p:sp>
        <p:nvSpPr>
          <p:cNvPr id="4" name="Rectangle 3"/>
          <p:cNvSpPr/>
          <p:nvPr/>
        </p:nvSpPr>
        <p:spPr>
          <a:xfrm>
            <a:off x="609600" y="381000"/>
            <a:ext cx="6553200" cy="3046988"/>
          </a:xfrm>
          <a:prstGeom prst="rect">
            <a:avLst/>
          </a:prstGeom>
        </p:spPr>
        <p:txBody>
          <a:bodyPr wrap="square">
            <a:spAutoFit/>
          </a:bodyPr>
          <a:lstStyle/>
          <a:p>
            <a:r>
              <a:rPr lang="en-US" sz="2400" dirty="0" smtClean="0"/>
              <a:t>main()</a:t>
            </a:r>
          </a:p>
          <a:p>
            <a:r>
              <a:rPr lang="en-US" sz="2400" dirty="0" smtClean="0"/>
              <a:t>{ </a:t>
            </a:r>
          </a:p>
          <a:p>
            <a:r>
              <a:rPr lang="en-US" sz="2400" dirty="0" err="1" smtClean="0"/>
              <a:t>int</a:t>
            </a:r>
            <a:r>
              <a:rPr lang="en-US" sz="2400" dirty="0" smtClean="0"/>
              <a:t> </a:t>
            </a:r>
            <a:r>
              <a:rPr lang="en-US" sz="2400" dirty="0" err="1" smtClean="0"/>
              <a:t>i</a:t>
            </a:r>
            <a:r>
              <a:rPr lang="en-US" sz="2400" dirty="0" smtClean="0"/>
              <a:t> = 0, j = 0; </a:t>
            </a:r>
          </a:p>
          <a:p>
            <a:r>
              <a:rPr lang="en-US" sz="2400" dirty="0" smtClean="0"/>
              <a:t>if(</a:t>
            </a:r>
            <a:r>
              <a:rPr lang="en-US" sz="2400" dirty="0" err="1" smtClean="0"/>
              <a:t>i</a:t>
            </a:r>
            <a:r>
              <a:rPr lang="en-US" sz="2400" dirty="0" smtClean="0"/>
              <a:t>++ == j++) </a:t>
            </a:r>
          </a:p>
          <a:p>
            <a:r>
              <a:rPr lang="en-US" sz="2400" dirty="0" err="1" smtClean="0"/>
              <a:t>printf</a:t>
            </a:r>
            <a:r>
              <a:rPr lang="en-US" sz="2400" dirty="0" smtClean="0"/>
              <a:t>("%d %d", </a:t>
            </a:r>
            <a:r>
              <a:rPr lang="en-US" sz="2400" dirty="0" err="1" smtClean="0"/>
              <a:t>i</a:t>
            </a:r>
            <a:r>
              <a:rPr lang="en-US" sz="2400" dirty="0" smtClean="0"/>
              <a:t>--, j--); </a:t>
            </a:r>
          </a:p>
          <a:p>
            <a:r>
              <a:rPr lang="en-US" sz="2400" dirty="0" smtClean="0"/>
              <a:t>else </a:t>
            </a:r>
          </a:p>
          <a:p>
            <a:r>
              <a:rPr lang="en-US" sz="2400" dirty="0" err="1" smtClean="0"/>
              <a:t>printf</a:t>
            </a:r>
            <a:r>
              <a:rPr lang="en-US" sz="2400" dirty="0" smtClean="0"/>
              <a:t>("%d %d", </a:t>
            </a:r>
            <a:r>
              <a:rPr lang="en-US" sz="2400" dirty="0" err="1" smtClean="0"/>
              <a:t>i</a:t>
            </a:r>
            <a:r>
              <a:rPr lang="en-US" sz="2400" dirty="0" smtClean="0"/>
              <a:t>, j);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 if(++k, j, </a:t>
            </a:r>
            <a:r>
              <a:rPr lang="en-US" sz="2000" dirty="0" err="1" smtClean="0">
                <a:solidFill>
                  <a:srgbClr val="FF0000"/>
                </a:solidFill>
              </a:rPr>
              <a:t>i</a:t>
            </a:r>
            <a:r>
              <a:rPr lang="en-US" sz="2000" dirty="0" smtClean="0">
                <a:solidFill>
                  <a:srgbClr val="FF0000"/>
                </a:solidFill>
              </a:rPr>
              <a:t>++) will appears like if(1, 1, 0) consider this as (expression1, expression2, expression3), in this context, first expression1 is evaluated, expression2 is evaluated, then expression3 is evaluated, and the value of expression3 is returned for the whole expression. As a result the condition is false. So it will prints nothing.</a:t>
            </a:r>
            <a:endParaRPr lang="en-US" sz="2000" dirty="0">
              <a:solidFill>
                <a:srgbClr val="FF0000"/>
              </a:solidFill>
            </a:endParaRPr>
          </a:p>
        </p:txBody>
      </p:sp>
      <p:sp>
        <p:nvSpPr>
          <p:cNvPr id="4" name="Rectangle 3"/>
          <p:cNvSpPr/>
          <p:nvPr/>
        </p:nvSpPr>
        <p:spPr>
          <a:xfrm>
            <a:off x="609600" y="381000"/>
            <a:ext cx="6553200" cy="2308324"/>
          </a:xfrm>
          <a:prstGeom prst="rect">
            <a:avLst/>
          </a:prstGeom>
        </p:spPr>
        <p:txBody>
          <a:bodyPr wrap="square">
            <a:spAutoFit/>
          </a:bodyPr>
          <a:lstStyle/>
          <a:p>
            <a:r>
              <a:rPr lang="en-US" sz="2400" dirty="0" smtClean="0"/>
              <a:t>main()</a:t>
            </a:r>
          </a:p>
          <a:p>
            <a:r>
              <a:rPr lang="en-US" sz="2400" dirty="0" smtClean="0"/>
              <a:t>{ </a:t>
            </a:r>
          </a:p>
          <a:p>
            <a:r>
              <a:rPr lang="en-US" sz="2400" dirty="0" err="1" smtClean="0"/>
              <a:t>int</a:t>
            </a:r>
            <a:r>
              <a:rPr lang="en-US" sz="2400" dirty="0" smtClean="0"/>
              <a:t> </a:t>
            </a:r>
            <a:r>
              <a:rPr lang="en-US" sz="2400" dirty="0" err="1" smtClean="0"/>
              <a:t>i</a:t>
            </a:r>
            <a:r>
              <a:rPr lang="en-US" sz="2400" dirty="0" smtClean="0"/>
              <a:t> = 0, j = 1, k = 0; </a:t>
            </a:r>
          </a:p>
          <a:p>
            <a:r>
              <a:rPr lang="en-US" sz="2400" dirty="0" smtClean="0"/>
              <a:t>if(++k, j, </a:t>
            </a:r>
            <a:r>
              <a:rPr lang="en-US" sz="2400" dirty="0" err="1" smtClean="0"/>
              <a:t>i</a:t>
            </a:r>
            <a:r>
              <a:rPr lang="en-US" sz="2400" dirty="0" smtClean="0"/>
              <a:t>++)</a:t>
            </a:r>
          </a:p>
          <a:p>
            <a:r>
              <a:rPr lang="en-US" sz="2400" dirty="0" smtClean="0"/>
              <a:t> </a:t>
            </a:r>
            <a:r>
              <a:rPr lang="en-US" sz="2400" dirty="0" err="1" smtClean="0"/>
              <a:t>printf</a:t>
            </a:r>
            <a:r>
              <a:rPr lang="en-US" sz="2400" dirty="0" smtClean="0"/>
              <a:t>("%d %d %d", </a:t>
            </a:r>
            <a:r>
              <a:rPr lang="en-US" sz="2400" dirty="0" err="1" smtClean="0"/>
              <a:t>i</a:t>
            </a:r>
            <a:r>
              <a:rPr lang="en-US" sz="2400" dirty="0" smtClean="0"/>
              <a:t>, j, k);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 5 4</a:t>
            </a:r>
          </a:p>
          <a:p>
            <a:pPr algn="l"/>
            <a:r>
              <a:rPr lang="en-US" sz="2000" dirty="0" smtClean="0">
                <a:solidFill>
                  <a:srgbClr val="FF0000"/>
                </a:solidFill>
              </a:rPr>
              <a:t>The if(!</a:t>
            </a:r>
            <a:r>
              <a:rPr lang="en-US" sz="2000" dirty="0" err="1" smtClean="0">
                <a:solidFill>
                  <a:srgbClr val="FF0000"/>
                </a:solidFill>
              </a:rPr>
              <a:t>printf</a:t>
            </a:r>
            <a:r>
              <a:rPr lang="en-US" sz="2000" dirty="0" smtClean="0">
                <a:solidFill>
                  <a:srgbClr val="FF0000"/>
                </a:solidFill>
              </a:rPr>
              <a:t>("")) is in a format if(!expression). The expression(</a:t>
            </a:r>
            <a:r>
              <a:rPr lang="en-US" sz="2000" dirty="0" err="1" smtClean="0">
                <a:solidFill>
                  <a:srgbClr val="FF0000"/>
                </a:solidFill>
              </a:rPr>
              <a:t>printf</a:t>
            </a:r>
            <a:r>
              <a:rPr lang="en-US" sz="2000" dirty="0" smtClean="0">
                <a:solidFill>
                  <a:srgbClr val="FF0000"/>
                </a:solidFill>
              </a:rPr>
              <a:t>("") returns 0 because it prints nothing) and the condition becomes true because of ! operator. So the if block gets executed.</a:t>
            </a:r>
            <a:endParaRPr lang="en-US" sz="2000" dirty="0">
              <a:solidFill>
                <a:srgbClr val="FF0000"/>
              </a:solidFill>
            </a:endParaRPr>
          </a:p>
        </p:txBody>
      </p:sp>
      <p:sp>
        <p:nvSpPr>
          <p:cNvPr id="4" name="Rectangle 3"/>
          <p:cNvSpPr/>
          <p:nvPr/>
        </p:nvSpPr>
        <p:spPr>
          <a:xfrm>
            <a:off x="609600" y="381000"/>
            <a:ext cx="6553200" cy="3046988"/>
          </a:xfrm>
          <a:prstGeom prst="rect">
            <a:avLst/>
          </a:prstGeom>
        </p:spPr>
        <p:txBody>
          <a:bodyPr wrap="square">
            <a:spAutoFit/>
          </a:bodyPr>
          <a:lstStyle/>
          <a:p>
            <a:r>
              <a:rPr lang="en-US" sz="2400" dirty="0" smtClean="0"/>
              <a:t>main()</a:t>
            </a:r>
          </a:p>
          <a:p>
            <a:r>
              <a:rPr lang="en-US" sz="2400" dirty="0" smtClean="0"/>
              <a:t>{ </a:t>
            </a:r>
          </a:p>
          <a:p>
            <a:r>
              <a:rPr lang="en-US" sz="2400" dirty="0" err="1" smtClean="0"/>
              <a:t>int</a:t>
            </a:r>
            <a:r>
              <a:rPr lang="en-US" sz="2400" dirty="0" smtClean="0"/>
              <a:t> </a:t>
            </a:r>
            <a:r>
              <a:rPr lang="en-US" sz="2400" dirty="0" err="1" smtClean="0"/>
              <a:t>i</a:t>
            </a:r>
            <a:r>
              <a:rPr lang="en-US" sz="2400" dirty="0" smtClean="0"/>
              <a:t> = 5, j = 4; </a:t>
            </a:r>
          </a:p>
          <a:p>
            <a:r>
              <a:rPr lang="en-US" sz="2400" dirty="0" smtClean="0"/>
              <a:t>if(!</a:t>
            </a:r>
            <a:r>
              <a:rPr lang="en-US" sz="2400" dirty="0" err="1" smtClean="0"/>
              <a:t>printf</a:t>
            </a:r>
            <a:r>
              <a:rPr lang="en-US" sz="2400" dirty="0" smtClean="0"/>
              <a:t>(""))</a:t>
            </a:r>
          </a:p>
          <a:p>
            <a:r>
              <a:rPr lang="en-US" sz="2400" dirty="0" smtClean="0"/>
              <a:t> </a:t>
            </a:r>
            <a:r>
              <a:rPr lang="en-US" sz="2400" dirty="0" err="1" smtClean="0"/>
              <a:t>printf</a:t>
            </a:r>
            <a:r>
              <a:rPr lang="en-US" sz="2400" dirty="0" smtClean="0"/>
              <a:t>("%d %d", </a:t>
            </a:r>
            <a:r>
              <a:rPr lang="en-US" sz="2400" dirty="0" err="1" smtClean="0"/>
              <a:t>i</a:t>
            </a:r>
            <a:r>
              <a:rPr lang="en-US" sz="2400" dirty="0" smtClean="0"/>
              <a:t>, j); </a:t>
            </a:r>
          </a:p>
          <a:p>
            <a:r>
              <a:rPr lang="en-US" sz="2400" dirty="0" smtClean="0"/>
              <a:t>else </a:t>
            </a:r>
            <a:br>
              <a:rPr lang="en-US" sz="2400" dirty="0" smtClean="0"/>
            </a:br>
            <a:r>
              <a:rPr lang="en-US" sz="2400" dirty="0" err="1" smtClean="0"/>
              <a:t>printf</a:t>
            </a:r>
            <a:r>
              <a:rPr lang="en-US" sz="2400" dirty="0" smtClean="0"/>
              <a:t>("%d %d", </a:t>
            </a:r>
            <a:r>
              <a:rPr lang="en-US" sz="2400" dirty="0" err="1" smtClean="0"/>
              <a:t>i</a:t>
            </a:r>
            <a:r>
              <a:rPr lang="en-US" sz="2400" dirty="0" smtClean="0"/>
              <a:t>++, ++j);</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j=1</a:t>
            </a:r>
          </a:p>
          <a:p>
            <a:pPr algn="l"/>
            <a:r>
              <a:rPr lang="en-US" sz="2000" dirty="0" smtClean="0">
                <a:solidFill>
                  <a:srgbClr val="FF0000"/>
                </a:solidFill>
              </a:rPr>
              <a:t>The if(</a:t>
            </a:r>
            <a:r>
              <a:rPr lang="en-US" sz="2000" dirty="0" err="1" smtClean="0">
                <a:solidFill>
                  <a:srgbClr val="FF0000"/>
                </a:solidFill>
              </a:rPr>
              <a:t>i</a:t>
            </a:r>
            <a:r>
              <a:rPr lang="en-US" sz="2000" dirty="0" smtClean="0">
                <a:solidFill>
                  <a:srgbClr val="FF0000"/>
                </a:solidFill>
              </a:rPr>
              <a:t>-- == j) will be if(1 == 0). It uses post decrement operator so, first the value </a:t>
            </a:r>
            <a:r>
              <a:rPr lang="en-US" sz="2000" dirty="0" err="1" smtClean="0">
                <a:solidFill>
                  <a:srgbClr val="FF0000"/>
                </a:solidFill>
              </a:rPr>
              <a:t>i</a:t>
            </a:r>
            <a:r>
              <a:rPr lang="en-US" sz="2000" dirty="0" smtClean="0">
                <a:solidFill>
                  <a:srgbClr val="FF0000"/>
                </a:solidFill>
              </a:rPr>
              <a:t> is used then it </a:t>
            </a:r>
            <a:r>
              <a:rPr lang="en-US" sz="2000" dirty="0" err="1" smtClean="0">
                <a:solidFill>
                  <a:srgbClr val="FF0000"/>
                </a:solidFill>
              </a:rPr>
              <a:t>decrementd</a:t>
            </a:r>
            <a:r>
              <a:rPr lang="en-US" sz="2000" dirty="0" smtClean="0">
                <a:solidFill>
                  <a:srgbClr val="FF0000"/>
                </a:solidFill>
              </a:rPr>
              <a:t> by one. </a:t>
            </a:r>
            <a:r>
              <a:rPr lang="en-US" sz="2000" dirty="0" err="1" smtClean="0">
                <a:solidFill>
                  <a:srgbClr val="FF0000"/>
                </a:solidFill>
              </a:rPr>
              <a:t>i.e</a:t>
            </a:r>
            <a:r>
              <a:rPr lang="en-US" sz="2000" dirty="0" smtClean="0">
                <a:solidFill>
                  <a:srgbClr val="FF0000"/>
                </a:solidFill>
              </a:rPr>
              <a:t>) if(1 == 0) condition is false so it executes the else block.</a:t>
            </a:r>
            <a:endParaRPr lang="en-US" sz="2000" dirty="0">
              <a:solidFill>
                <a:srgbClr val="FF0000"/>
              </a:solidFill>
            </a:endParaRPr>
          </a:p>
        </p:txBody>
      </p:sp>
      <p:sp>
        <p:nvSpPr>
          <p:cNvPr id="4" name="Rectangle 3"/>
          <p:cNvSpPr/>
          <p:nvPr/>
        </p:nvSpPr>
        <p:spPr>
          <a:xfrm>
            <a:off x="609600" y="381000"/>
            <a:ext cx="6553200" cy="3046988"/>
          </a:xfrm>
          <a:prstGeom prst="rect">
            <a:avLst/>
          </a:prstGeom>
        </p:spPr>
        <p:txBody>
          <a:bodyPr wrap="square">
            <a:spAutoFit/>
          </a:bodyPr>
          <a:lstStyle/>
          <a:p>
            <a:r>
              <a:rPr lang="en-US" sz="2400" dirty="0" smtClean="0"/>
              <a:t>main() </a:t>
            </a:r>
          </a:p>
          <a:p>
            <a:r>
              <a:rPr lang="en-US" sz="2400" dirty="0" smtClean="0"/>
              <a:t>{ </a:t>
            </a:r>
          </a:p>
          <a:p>
            <a:r>
              <a:rPr lang="en-US" sz="2400" dirty="0" err="1" smtClean="0"/>
              <a:t>int</a:t>
            </a:r>
            <a:r>
              <a:rPr lang="en-US" sz="2400" dirty="0" smtClean="0"/>
              <a:t>  </a:t>
            </a:r>
            <a:r>
              <a:rPr lang="en-US" sz="2400" dirty="0" err="1" smtClean="0"/>
              <a:t>i</a:t>
            </a:r>
            <a:r>
              <a:rPr lang="en-US" sz="2400" dirty="0" smtClean="0"/>
              <a:t> = 1, j = 0 ; </a:t>
            </a:r>
          </a:p>
          <a:p>
            <a:r>
              <a:rPr lang="en-US" sz="2400" dirty="0" smtClean="0"/>
              <a:t>if(</a:t>
            </a:r>
            <a:r>
              <a:rPr lang="en-US" sz="2400" dirty="0" err="1" smtClean="0"/>
              <a:t>i</a:t>
            </a:r>
            <a:r>
              <a:rPr lang="en-US" sz="2400" dirty="0" smtClean="0"/>
              <a:t>-- == j) </a:t>
            </a:r>
          </a:p>
          <a:p>
            <a:r>
              <a:rPr lang="en-US" sz="2400" dirty="0" err="1" smtClean="0"/>
              <a:t>printf</a:t>
            </a:r>
            <a:r>
              <a:rPr lang="en-US" sz="2400" dirty="0" smtClean="0"/>
              <a:t>("</a:t>
            </a:r>
            <a:r>
              <a:rPr lang="en-US" sz="2400" dirty="0" err="1" smtClean="0"/>
              <a:t>i</a:t>
            </a:r>
            <a:r>
              <a:rPr lang="en-US" sz="2400" dirty="0" smtClean="0"/>
              <a:t> = %d", --</a:t>
            </a:r>
            <a:r>
              <a:rPr lang="en-US" sz="2400" dirty="0" err="1" smtClean="0"/>
              <a:t>i</a:t>
            </a:r>
            <a:r>
              <a:rPr lang="en-US" sz="2400" dirty="0" smtClean="0"/>
              <a:t>); </a:t>
            </a:r>
          </a:p>
          <a:p>
            <a:r>
              <a:rPr lang="en-US" sz="2400" dirty="0" smtClean="0"/>
              <a:t>else </a:t>
            </a:r>
          </a:p>
          <a:p>
            <a:r>
              <a:rPr lang="en-US" sz="2400" dirty="0" err="1" smtClean="0"/>
              <a:t>printf</a:t>
            </a:r>
            <a:r>
              <a:rPr lang="en-US" sz="2400" dirty="0" smtClean="0"/>
              <a:t>("j = %d", ++j);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00400"/>
            <a:ext cx="9144000" cy="3352800"/>
          </a:xfrm>
        </p:spPr>
        <p:txBody>
          <a:bodyPr>
            <a:normAutofit lnSpcReduction="10000"/>
          </a:bodyPr>
          <a:lstStyle/>
          <a:p>
            <a:pPr algn="l"/>
            <a:r>
              <a:rPr lang="en-US" sz="2400" dirty="0" smtClean="0">
                <a:solidFill>
                  <a:srgbClr val="FF0000"/>
                </a:solidFill>
              </a:rPr>
              <a:t>In ++a, ++ is pre increment operator. In any mathematical expression pre increment operator first increment the variable up to break point then starts assigning the final value to all variable.</a:t>
            </a:r>
            <a:endParaRPr lang="en-US" sz="2400" dirty="0">
              <a:solidFill>
                <a:srgbClr val="FF0000"/>
              </a:solidFill>
            </a:endParaRPr>
          </a:p>
          <a:p>
            <a:pPr algn="l"/>
            <a:r>
              <a:rPr lang="en-US" sz="2400" dirty="0" smtClean="0">
                <a:solidFill>
                  <a:srgbClr val="FF0000"/>
                </a:solidFill>
              </a:rPr>
              <a:t>Step 1: Increment the variable I up to break point.</a:t>
            </a:r>
          </a:p>
          <a:p>
            <a:pPr algn="l"/>
            <a:endParaRPr lang="en-US" sz="2400" dirty="0">
              <a:solidFill>
                <a:srgbClr val="FF0000"/>
              </a:solidFill>
            </a:endParaRPr>
          </a:p>
          <a:p>
            <a:pPr algn="l"/>
            <a:r>
              <a:rPr lang="en-US" sz="2400" dirty="0" smtClean="0">
                <a:solidFill>
                  <a:srgbClr val="FF0000"/>
                </a:solidFill>
              </a:rPr>
              <a:t>Step 2: Start assigning final value 7 to all variable </a:t>
            </a:r>
            <a:r>
              <a:rPr lang="en-US" sz="2400" dirty="0" err="1" smtClean="0">
                <a:solidFill>
                  <a:srgbClr val="FF0000"/>
                </a:solidFill>
              </a:rPr>
              <a:t>i</a:t>
            </a:r>
            <a:r>
              <a:rPr lang="en-US" sz="2400" dirty="0" smtClean="0">
                <a:solidFill>
                  <a:srgbClr val="FF0000"/>
                </a:solidFill>
              </a:rPr>
              <a:t> in the expression.</a:t>
            </a:r>
          </a:p>
          <a:p>
            <a:pPr algn="l"/>
            <a:endParaRPr lang="en-US" sz="2400" dirty="0">
              <a:solidFill>
                <a:srgbClr val="FF0000"/>
              </a:solidFill>
            </a:endParaRPr>
          </a:p>
          <a:p>
            <a:pPr algn="l"/>
            <a:r>
              <a:rPr lang="en-US" sz="2400" dirty="0" smtClean="0">
                <a:solidFill>
                  <a:srgbClr val="FF0000"/>
                </a:solidFill>
              </a:rPr>
              <a:t>So answer is  :21</a:t>
            </a:r>
          </a:p>
          <a:p>
            <a:pPr algn="l"/>
            <a:endParaRPr lang="en-US" sz="2400" dirty="0" smtClean="0">
              <a:solidFill>
                <a:srgbClr val="FF0000"/>
              </a:solidFill>
            </a:endParaRPr>
          </a:p>
          <a:p>
            <a:pPr algn="l"/>
            <a:endParaRPr lang="en-US"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nn-NO" sz="2800" b="1" dirty="0" smtClean="0"/>
              <a:t>void main()</a:t>
            </a:r>
          </a:p>
          <a:p>
            <a:r>
              <a:rPr lang="nn-NO" sz="2800" b="1" dirty="0" smtClean="0"/>
              <a:t>{</a:t>
            </a:r>
          </a:p>
          <a:p>
            <a:r>
              <a:rPr lang="nn-NO" sz="2800" b="1" dirty="0" smtClean="0"/>
              <a:t>int i=4,x;</a:t>
            </a:r>
          </a:p>
          <a:p>
            <a:r>
              <a:rPr lang="nn-NO" sz="2800" b="1" dirty="0" smtClean="0"/>
              <a:t>x=++i + ++i + ++i;</a:t>
            </a:r>
          </a:p>
          <a:p>
            <a:r>
              <a:rPr lang="nn-NO" sz="2800" b="1" dirty="0" smtClean="0"/>
              <a:t>printf("%d",x);</a:t>
            </a:r>
          </a:p>
          <a:p>
            <a:r>
              <a:rPr lang="nn-NO"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 if(++k, j, </a:t>
            </a:r>
            <a:r>
              <a:rPr lang="en-US" sz="2000" dirty="0" err="1" smtClean="0">
                <a:solidFill>
                  <a:srgbClr val="FF0000"/>
                </a:solidFill>
              </a:rPr>
              <a:t>i</a:t>
            </a:r>
            <a:r>
              <a:rPr lang="en-US" sz="2000" dirty="0" smtClean="0">
                <a:solidFill>
                  <a:srgbClr val="FF0000"/>
                </a:solidFill>
              </a:rPr>
              <a:t>++) will appears like if(1, 1, 0) consider this as (expression1, expression2, expression3), in this context, first expression1 is evaluated, expression2 is evaluated, then expression3 is evaluated, and the value of expression3 is returned for the whole expression. As a result the condition is false. So it will prints nothing.</a:t>
            </a:r>
            <a:endParaRPr lang="en-US" sz="2000" dirty="0">
              <a:solidFill>
                <a:srgbClr val="FF0000"/>
              </a:solidFill>
            </a:endParaRPr>
          </a:p>
        </p:txBody>
      </p:sp>
      <p:sp>
        <p:nvSpPr>
          <p:cNvPr id="4" name="Rectangle 3"/>
          <p:cNvSpPr/>
          <p:nvPr/>
        </p:nvSpPr>
        <p:spPr>
          <a:xfrm>
            <a:off x="609600" y="381000"/>
            <a:ext cx="6553200" cy="2308324"/>
          </a:xfrm>
          <a:prstGeom prst="rect">
            <a:avLst/>
          </a:prstGeom>
        </p:spPr>
        <p:txBody>
          <a:bodyPr wrap="square">
            <a:spAutoFit/>
          </a:bodyPr>
          <a:lstStyle/>
          <a:p>
            <a:r>
              <a:rPr lang="en-US" sz="2400" dirty="0" smtClean="0"/>
              <a:t>main()</a:t>
            </a:r>
          </a:p>
          <a:p>
            <a:r>
              <a:rPr lang="en-US" sz="2400" dirty="0" smtClean="0"/>
              <a:t>{ </a:t>
            </a:r>
          </a:p>
          <a:p>
            <a:r>
              <a:rPr lang="en-US" sz="2400" dirty="0" err="1" smtClean="0"/>
              <a:t>int</a:t>
            </a:r>
            <a:r>
              <a:rPr lang="en-US" sz="2400" dirty="0" smtClean="0"/>
              <a:t> </a:t>
            </a:r>
            <a:r>
              <a:rPr lang="en-US" sz="2400" dirty="0" err="1" smtClean="0"/>
              <a:t>i</a:t>
            </a:r>
            <a:r>
              <a:rPr lang="en-US" sz="2400" dirty="0" smtClean="0"/>
              <a:t> = 0, j = 1, k = 0; </a:t>
            </a:r>
          </a:p>
          <a:p>
            <a:r>
              <a:rPr lang="en-US" sz="2400" dirty="0" smtClean="0"/>
              <a:t>if(++k, j, </a:t>
            </a:r>
            <a:r>
              <a:rPr lang="en-US" sz="2400" dirty="0" err="1" smtClean="0"/>
              <a:t>i</a:t>
            </a:r>
            <a:r>
              <a:rPr lang="en-US" sz="2400" dirty="0" smtClean="0"/>
              <a:t>++)</a:t>
            </a:r>
          </a:p>
          <a:p>
            <a:r>
              <a:rPr lang="en-US" sz="2400" dirty="0" smtClean="0"/>
              <a:t> </a:t>
            </a:r>
            <a:r>
              <a:rPr lang="en-US" sz="2400" dirty="0" err="1" smtClean="0"/>
              <a:t>printf</a:t>
            </a:r>
            <a:r>
              <a:rPr lang="en-US" sz="2400" dirty="0" smtClean="0"/>
              <a:t>("%d %d %d", </a:t>
            </a:r>
            <a:r>
              <a:rPr lang="en-US" sz="2400" dirty="0" err="1" smtClean="0"/>
              <a:t>i</a:t>
            </a:r>
            <a:r>
              <a:rPr lang="en-US" sz="2400" dirty="0" smtClean="0"/>
              <a:t>, j, k);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 </a:t>
            </a:r>
            <a:r>
              <a:rPr lang="en-US" sz="2000" b="1" dirty="0" smtClean="0">
                <a:solidFill>
                  <a:srgbClr val="FF0000"/>
                </a:solidFill>
              </a:rPr>
              <a:t> yes, Get in</a:t>
            </a:r>
          </a:p>
          <a:p>
            <a:pPr algn="l"/>
            <a:r>
              <a:rPr lang="en-US" sz="2000" dirty="0" smtClean="0">
                <a:solidFill>
                  <a:srgbClr val="FF0000"/>
                </a:solidFill>
              </a:rPr>
              <a:t>The expression inside if returns true. So the if block gets executed.</a:t>
            </a:r>
            <a:endParaRPr lang="en-US" sz="2000"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en-US" sz="2400" dirty="0" smtClean="0"/>
              <a:t>main()</a:t>
            </a:r>
          </a:p>
          <a:p>
            <a:r>
              <a:rPr lang="en-US" sz="2400" dirty="0" smtClean="0"/>
              <a:t>{</a:t>
            </a:r>
          </a:p>
          <a:p>
            <a:r>
              <a:rPr lang="en-US" sz="2400" dirty="0" smtClean="0"/>
              <a:t> if("May I Get in") </a:t>
            </a:r>
          </a:p>
          <a:p>
            <a:r>
              <a:rPr lang="en-US" sz="2400" dirty="0" err="1" smtClean="0"/>
              <a:t>printf</a:t>
            </a:r>
            <a:r>
              <a:rPr lang="en-US" sz="2400" dirty="0" smtClean="0"/>
              <a:t>("yes, Get in"); </a:t>
            </a:r>
          </a:p>
          <a:p>
            <a:r>
              <a:rPr lang="en-US" sz="2400" dirty="0" smtClean="0"/>
              <a:t>Else</a:t>
            </a:r>
          </a:p>
          <a:p>
            <a:r>
              <a:rPr lang="en-US" sz="2400" dirty="0" smtClean="0"/>
              <a:t> </a:t>
            </a:r>
            <a:r>
              <a:rPr lang="en-US" sz="2400" dirty="0" err="1" smtClean="0"/>
              <a:t>printf</a:t>
            </a:r>
            <a:r>
              <a:rPr lang="en-US" sz="2400" dirty="0" smtClean="0"/>
              <a:t>("No");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8534400" cy="1600200"/>
          </a:xfrm>
        </p:spPr>
        <p:txBody>
          <a:bodyPr>
            <a:noAutofit/>
          </a:bodyPr>
          <a:lstStyle/>
          <a:p>
            <a:pPr algn="l"/>
            <a:r>
              <a:rPr lang="en-US" sz="2000" b="1" dirty="0" err="1" smtClean="0">
                <a:solidFill>
                  <a:srgbClr val="FF0000"/>
                </a:solidFill>
              </a:rPr>
              <a:t>Ans</a:t>
            </a:r>
            <a:r>
              <a:rPr lang="en-US" sz="2000" b="1" dirty="0" smtClean="0">
                <a:solidFill>
                  <a:srgbClr val="FF0000"/>
                </a:solidFill>
              </a:rPr>
              <a:t> : </a:t>
            </a:r>
            <a:r>
              <a:rPr lang="en-US" sz="2000" dirty="0" smtClean="0">
                <a:solidFill>
                  <a:srgbClr val="FF0000"/>
                </a:solidFill>
              </a:rPr>
              <a:t> </a:t>
            </a:r>
            <a:r>
              <a:rPr lang="en-US" sz="2000" b="1" dirty="0" smtClean="0"/>
              <a:t> </a:t>
            </a:r>
            <a:r>
              <a:rPr lang="en-US" sz="2000" b="1" dirty="0" smtClean="0">
                <a:solidFill>
                  <a:srgbClr val="FF0000"/>
                </a:solidFill>
              </a:rPr>
              <a:t>Strings are Equal</a:t>
            </a:r>
          </a:p>
          <a:p>
            <a:pPr algn="l"/>
            <a:r>
              <a:rPr lang="en-US" sz="2000" dirty="0" smtClean="0">
                <a:solidFill>
                  <a:srgbClr val="FF0000"/>
                </a:solidFill>
              </a:rPr>
              <a:t>String cannot be compared normally using == operator, if we compared two strings using == operator, a character alone will be compared which usually some random special character.</a:t>
            </a:r>
            <a:endParaRPr lang="en-US" sz="2000" dirty="0">
              <a:solidFill>
                <a:srgbClr val="FF0000"/>
              </a:solidFill>
            </a:endParaRPr>
          </a:p>
        </p:txBody>
      </p:sp>
      <p:sp>
        <p:nvSpPr>
          <p:cNvPr id="4" name="Rectangle 3"/>
          <p:cNvSpPr/>
          <p:nvPr/>
        </p:nvSpPr>
        <p:spPr>
          <a:xfrm>
            <a:off x="609600" y="381000"/>
            <a:ext cx="6553200" cy="3416320"/>
          </a:xfrm>
          <a:prstGeom prst="rect">
            <a:avLst/>
          </a:prstGeom>
        </p:spPr>
        <p:txBody>
          <a:bodyPr wrap="square">
            <a:spAutoFit/>
          </a:bodyPr>
          <a:lstStyle/>
          <a:p>
            <a:r>
              <a:rPr lang="en-US" sz="2400" dirty="0" smtClean="0"/>
              <a:t>main()</a:t>
            </a:r>
          </a:p>
          <a:p>
            <a:r>
              <a:rPr lang="en-US" sz="2400" dirty="0" smtClean="0"/>
              <a:t>{ </a:t>
            </a:r>
          </a:p>
          <a:p>
            <a:r>
              <a:rPr lang="en-US" sz="2400" dirty="0" smtClean="0"/>
              <a:t>char </a:t>
            </a:r>
            <a:r>
              <a:rPr lang="en-US" sz="2400" dirty="0" err="1" smtClean="0"/>
              <a:t>str</a:t>
            </a:r>
            <a:r>
              <a:rPr lang="en-US" sz="2400" dirty="0" smtClean="0"/>
              <a:t>[8] = “Test"; </a:t>
            </a:r>
          </a:p>
          <a:p>
            <a:r>
              <a:rPr lang="en-US" sz="2400" dirty="0" smtClean="0"/>
              <a:t>char str1[8] = “Test"; </a:t>
            </a:r>
          </a:p>
          <a:p>
            <a:r>
              <a:rPr lang="en-US" sz="2400" dirty="0" smtClean="0"/>
              <a:t>if(</a:t>
            </a:r>
            <a:r>
              <a:rPr lang="en-US" sz="2400" dirty="0" err="1" smtClean="0"/>
              <a:t>str</a:t>
            </a:r>
            <a:r>
              <a:rPr lang="en-US" sz="2400" dirty="0" smtClean="0"/>
              <a:t> == str1)</a:t>
            </a:r>
          </a:p>
          <a:p>
            <a:r>
              <a:rPr lang="en-US" sz="2400" dirty="0" smtClean="0"/>
              <a:t> </a:t>
            </a:r>
            <a:r>
              <a:rPr lang="en-US" sz="2400" dirty="0" err="1" smtClean="0"/>
              <a:t>printf</a:t>
            </a:r>
            <a:r>
              <a:rPr lang="en-US" sz="2400" dirty="0" smtClean="0"/>
              <a:t>("Strings are Equal");</a:t>
            </a:r>
          </a:p>
          <a:p>
            <a:r>
              <a:rPr lang="en-US" sz="2400" dirty="0" smtClean="0"/>
              <a:t> else </a:t>
            </a:r>
          </a:p>
          <a:p>
            <a:r>
              <a:rPr lang="en-US" sz="2400" dirty="0" err="1" smtClean="0"/>
              <a:t>printf</a:t>
            </a:r>
            <a:r>
              <a:rPr lang="en-US" sz="2400" dirty="0" smtClean="0"/>
              <a:t>("Not Equal"); </a:t>
            </a:r>
          </a:p>
          <a:p>
            <a:r>
              <a:rPr lang="en-US" sz="2400" dirty="0" smtClean="0"/>
              <a:t>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https://www.2braces.com</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00400"/>
            <a:ext cx="9144000" cy="3352800"/>
          </a:xfrm>
        </p:spPr>
        <p:txBody>
          <a:bodyPr>
            <a:normAutofit/>
          </a:bodyPr>
          <a:lstStyle/>
          <a:p>
            <a:pPr algn="l"/>
            <a:r>
              <a:rPr lang="en-US" sz="2400" dirty="0" smtClean="0">
                <a:solidFill>
                  <a:srgbClr val="FF0000"/>
                </a:solidFill>
              </a:rPr>
              <a:t>Body of for loop is optional. In this question for loop will execute</a:t>
            </a:r>
          </a:p>
          <a:p>
            <a:pPr algn="l"/>
            <a:r>
              <a:rPr lang="en-US" sz="2400" dirty="0" smtClean="0">
                <a:solidFill>
                  <a:srgbClr val="FF0000"/>
                </a:solidFill>
              </a:rPr>
              <a:t>until value of variable x became six and condition became false.</a:t>
            </a:r>
          </a:p>
          <a:p>
            <a:pPr algn="l"/>
            <a:endParaRPr lang="en-US" sz="2400" dirty="0">
              <a:solidFill>
                <a:srgbClr val="FF0000"/>
              </a:solidFill>
            </a:endParaRPr>
          </a:p>
          <a:p>
            <a:pPr algn="l"/>
            <a:r>
              <a:rPr lang="en-US" sz="2400" dirty="0" err="1" smtClean="0">
                <a:solidFill>
                  <a:srgbClr val="FF0000"/>
                </a:solidFill>
              </a:rPr>
              <a:t>Ans</a:t>
            </a:r>
            <a:r>
              <a:rPr lang="en-US" sz="2400" dirty="0" smtClean="0">
                <a:solidFill>
                  <a:srgbClr val="FF0000"/>
                </a:solidFill>
              </a:rPr>
              <a:t> : 6</a:t>
            </a:r>
          </a:p>
          <a:p>
            <a:pPr algn="l"/>
            <a:endParaRPr lang="en-US" sz="2400" dirty="0" smtClean="0">
              <a:solidFill>
                <a:srgbClr val="FF0000"/>
              </a:solidFill>
            </a:endParaRPr>
          </a:p>
          <a:p>
            <a:pPr algn="l"/>
            <a:endParaRPr lang="en-US" dirty="0">
              <a:solidFill>
                <a:srgbClr val="FF0000"/>
              </a:solidFill>
            </a:endParaRPr>
          </a:p>
        </p:txBody>
      </p:sp>
      <p:sp>
        <p:nvSpPr>
          <p:cNvPr id="4" name="Rectangle 3"/>
          <p:cNvSpPr/>
          <p:nvPr/>
        </p:nvSpPr>
        <p:spPr>
          <a:xfrm>
            <a:off x="609600" y="381000"/>
            <a:ext cx="6553200" cy="2677656"/>
          </a:xfrm>
          <a:prstGeom prst="rect">
            <a:avLst/>
          </a:prstGeom>
        </p:spPr>
        <p:txBody>
          <a:bodyPr wrap="square">
            <a:spAutoFit/>
          </a:bodyPr>
          <a:lstStyle/>
          <a:p>
            <a:r>
              <a:rPr lang="nn-NO" sz="2800" b="1" dirty="0" smtClean="0"/>
              <a:t>void main()</a:t>
            </a:r>
          </a:p>
          <a:p>
            <a:r>
              <a:rPr lang="nn-NO" sz="2800" b="1" dirty="0" smtClean="0"/>
              <a:t>{</a:t>
            </a:r>
          </a:p>
          <a:p>
            <a:r>
              <a:rPr lang="nn-NO" sz="2800" b="1" dirty="0" smtClean="0"/>
              <a:t>int x;</a:t>
            </a:r>
          </a:p>
          <a:p>
            <a:r>
              <a:rPr lang="nn-NO" sz="2800" b="1" dirty="0" smtClean="0"/>
              <a:t>for(x=1;x&lt;=5;x++);</a:t>
            </a:r>
          </a:p>
          <a:p>
            <a:r>
              <a:rPr lang="nn-NO" sz="2800" b="1" dirty="0" smtClean="0"/>
              <a:t>printf("%d",x);</a:t>
            </a:r>
          </a:p>
          <a:p>
            <a:r>
              <a:rPr lang="nn-NO"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724400"/>
            <a:ext cx="9144000" cy="1828800"/>
          </a:xfrm>
        </p:spPr>
        <p:txBody>
          <a:bodyPr>
            <a:normAutofit/>
          </a:bodyPr>
          <a:lstStyle/>
          <a:p>
            <a:pPr algn="l"/>
            <a:r>
              <a:rPr lang="en-US" sz="2400" dirty="0" smtClean="0">
                <a:solidFill>
                  <a:srgbClr val="FF0000"/>
                </a:solidFill>
              </a:rPr>
              <a:t>A same static variable can be declared many times but we can initialize at only one time.</a:t>
            </a:r>
            <a:endParaRPr lang="en-US" sz="2400" dirty="0">
              <a:solidFill>
                <a:srgbClr val="FF0000"/>
              </a:solidFill>
            </a:endParaRPr>
          </a:p>
          <a:p>
            <a:pPr algn="l"/>
            <a:r>
              <a:rPr lang="en-US" dirty="0" smtClean="0">
                <a:solidFill>
                  <a:srgbClr val="FF0000"/>
                </a:solidFill>
              </a:rPr>
              <a:t>Output: 25</a:t>
            </a:r>
            <a:endParaRPr lang="en-US" dirty="0">
              <a:solidFill>
                <a:srgbClr val="FF0000"/>
              </a:solidFill>
            </a:endParaRPr>
          </a:p>
        </p:txBody>
      </p:sp>
      <p:sp>
        <p:nvSpPr>
          <p:cNvPr id="4" name="Rectangle 3"/>
          <p:cNvSpPr/>
          <p:nvPr/>
        </p:nvSpPr>
        <p:spPr>
          <a:xfrm>
            <a:off x="609600" y="381000"/>
            <a:ext cx="8305800" cy="3970318"/>
          </a:xfrm>
          <a:prstGeom prst="rect">
            <a:avLst/>
          </a:prstGeom>
        </p:spPr>
        <p:txBody>
          <a:bodyPr wrap="square">
            <a:spAutoFit/>
          </a:bodyPr>
          <a:lstStyle/>
          <a:p>
            <a:r>
              <a:rPr lang="en-US" sz="2800" dirty="0" smtClean="0"/>
              <a:t>static </a:t>
            </a:r>
            <a:r>
              <a:rPr lang="en-US" sz="2800" dirty="0" err="1" smtClean="0"/>
              <a:t>int</a:t>
            </a:r>
            <a:r>
              <a:rPr lang="en-US" sz="2800" dirty="0" smtClean="0"/>
              <a:t> </a:t>
            </a:r>
            <a:r>
              <a:rPr lang="en-US" sz="2800" dirty="0" err="1" smtClean="0"/>
              <a:t>i</a:t>
            </a:r>
            <a:r>
              <a:rPr lang="en-US" sz="2800" dirty="0" smtClean="0"/>
              <a:t>; //Declaring the variable </a:t>
            </a:r>
          </a:p>
          <a:p>
            <a:r>
              <a:rPr lang="en-US" sz="2800" dirty="0" smtClean="0"/>
              <a:t> static </a:t>
            </a:r>
            <a:r>
              <a:rPr lang="en-US" sz="2800" dirty="0" err="1" smtClean="0"/>
              <a:t>int</a:t>
            </a:r>
            <a:r>
              <a:rPr lang="en-US" sz="2800" dirty="0" smtClean="0"/>
              <a:t> </a:t>
            </a:r>
            <a:r>
              <a:rPr lang="en-US" sz="2800" dirty="0" err="1" smtClean="0"/>
              <a:t>i</a:t>
            </a:r>
            <a:r>
              <a:rPr lang="en-US" sz="2800" dirty="0" smtClean="0"/>
              <a:t>=25; //Initializing the variable.</a:t>
            </a:r>
          </a:p>
          <a:p>
            <a:r>
              <a:rPr lang="en-US" sz="2800" dirty="0" smtClean="0"/>
              <a:t> static </a:t>
            </a:r>
            <a:r>
              <a:rPr lang="en-US" sz="2800" dirty="0" err="1" smtClean="0"/>
              <a:t>int</a:t>
            </a:r>
            <a:r>
              <a:rPr lang="en-US" sz="2800" dirty="0" smtClean="0"/>
              <a:t> </a:t>
            </a:r>
            <a:r>
              <a:rPr lang="en-US" sz="2800" dirty="0" err="1" smtClean="0"/>
              <a:t>i</a:t>
            </a:r>
            <a:r>
              <a:rPr lang="en-US" sz="2800" dirty="0" smtClean="0"/>
              <a:t>; //Again declaring the variable </a:t>
            </a:r>
            <a:r>
              <a:rPr lang="en-US" sz="2800" dirty="0" err="1" smtClean="0"/>
              <a:t>i</a:t>
            </a:r>
            <a:r>
              <a:rPr lang="en-US" sz="2800" dirty="0" smtClean="0"/>
              <a:t>.</a:t>
            </a:r>
          </a:p>
          <a:p>
            <a:r>
              <a:rPr lang="en-US" sz="2800" dirty="0" smtClean="0"/>
              <a:t> </a:t>
            </a:r>
            <a:r>
              <a:rPr lang="en-US" sz="2800" dirty="0" err="1" smtClean="0"/>
              <a:t>int</a:t>
            </a:r>
            <a:r>
              <a:rPr lang="en-US" sz="2800" dirty="0" smtClean="0"/>
              <a:t> main()</a:t>
            </a:r>
          </a:p>
          <a:p>
            <a:r>
              <a:rPr lang="en-US" sz="2800" dirty="0" smtClean="0"/>
              <a:t>{ </a:t>
            </a:r>
          </a:p>
          <a:p>
            <a:r>
              <a:rPr lang="en-US" sz="2800" dirty="0" smtClean="0"/>
              <a:t>static </a:t>
            </a:r>
            <a:r>
              <a:rPr lang="en-US" sz="2800" dirty="0" err="1" smtClean="0"/>
              <a:t>int</a:t>
            </a:r>
            <a:r>
              <a:rPr lang="en-US" sz="2800" dirty="0" smtClean="0"/>
              <a:t> </a:t>
            </a:r>
            <a:r>
              <a:rPr lang="en-US" sz="2800" dirty="0" err="1" smtClean="0"/>
              <a:t>i</a:t>
            </a:r>
            <a:r>
              <a:rPr lang="en-US" sz="2800" dirty="0" smtClean="0"/>
              <a:t>; //Again declaring the variable </a:t>
            </a:r>
            <a:r>
              <a:rPr lang="en-US" sz="2800" dirty="0" err="1" smtClean="0"/>
              <a:t>i</a:t>
            </a:r>
            <a:r>
              <a:rPr lang="en-US" sz="2800" dirty="0" smtClean="0"/>
              <a:t>. </a:t>
            </a:r>
            <a:r>
              <a:rPr lang="en-US" sz="2800" dirty="0" err="1" smtClean="0"/>
              <a:t>printf</a:t>
            </a:r>
            <a:r>
              <a:rPr lang="en-US" sz="2800" dirty="0" smtClean="0"/>
              <a:t>("%</a:t>
            </a:r>
            <a:r>
              <a:rPr lang="en-US" sz="2800" dirty="0" err="1" smtClean="0"/>
              <a:t>d",i</a:t>
            </a:r>
            <a:r>
              <a:rPr lang="en-US" sz="2800" dirty="0" smtClean="0"/>
              <a:t>);</a:t>
            </a:r>
          </a:p>
          <a:p>
            <a:r>
              <a:rPr lang="en-US" sz="2800" dirty="0" smtClean="0"/>
              <a:t> return 0;</a:t>
            </a:r>
          </a:p>
          <a:p>
            <a:r>
              <a:rPr lang="en-US" sz="2800" dirty="0" smtClean="0"/>
              <a:t> }</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00400"/>
            <a:ext cx="9144000" cy="3352800"/>
          </a:xfrm>
        </p:spPr>
        <p:txBody>
          <a:bodyPr>
            <a:normAutofit/>
          </a:bodyPr>
          <a:lstStyle/>
          <a:p>
            <a:pPr algn="l"/>
            <a:r>
              <a:rPr lang="en-US" sz="2400" dirty="0" smtClean="0">
                <a:solidFill>
                  <a:srgbClr val="FF0000"/>
                </a:solidFill>
              </a:rPr>
              <a:t>Default type of floating point constant is double. So 5.2 is double</a:t>
            </a:r>
          </a:p>
          <a:p>
            <a:pPr algn="l"/>
            <a:r>
              <a:rPr lang="en-US" sz="2400" dirty="0" smtClean="0">
                <a:solidFill>
                  <a:srgbClr val="FF0000"/>
                </a:solidFill>
              </a:rPr>
              <a:t>constant and its size is 8 byte.</a:t>
            </a:r>
          </a:p>
          <a:p>
            <a:pPr algn="l"/>
            <a:endParaRPr lang="en-US" dirty="0">
              <a:solidFill>
                <a:srgbClr val="FF0000"/>
              </a:solidFill>
            </a:endParaRPr>
          </a:p>
        </p:txBody>
      </p:sp>
      <p:sp>
        <p:nvSpPr>
          <p:cNvPr id="4" name="Rectangle 3"/>
          <p:cNvSpPr/>
          <p:nvPr/>
        </p:nvSpPr>
        <p:spPr>
          <a:xfrm>
            <a:off x="609600" y="533400"/>
            <a:ext cx="6553200" cy="1815882"/>
          </a:xfrm>
          <a:prstGeom prst="rect">
            <a:avLst/>
          </a:prstGeom>
        </p:spPr>
        <p:txBody>
          <a:bodyPr wrap="square">
            <a:spAutoFit/>
          </a:bodyPr>
          <a:lstStyle/>
          <a:p>
            <a:r>
              <a:rPr lang="en-US" sz="2800" b="1" dirty="0" smtClean="0"/>
              <a:t>void main()</a:t>
            </a:r>
          </a:p>
          <a:p>
            <a:r>
              <a:rPr lang="en-US" sz="2800" b="1" dirty="0" smtClean="0"/>
              <a:t>{</a:t>
            </a:r>
          </a:p>
          <a:p>
            <a:r>
              <a:rPr lang="en-US" sz="2800" b="1" dirty="0" err="1" smtClean="0"/>
              <a:t>printf</a:t>
            </a:r>
            <a:r>
              <a:rPr lang="en-US" sz="2800" b="1" dirty="0" smtClean="0"/>
              <a:t>("%</a:t>
            </a:r>
            <a:r>
              <a:rPr lang="en-US" sz="2800" b="1" dirty="0" err="1" smtClean="0"/>
              <a:t>d",sizeof</a:t>
            </a:r>
            <a:r>
              <a:rPr lang="en-US" sz="2800" b="1" dirty="0" smtClean="0"/>
              <a:t>(5.2));</a:t>
            </a:r>
          </a:p>
          <a:p>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029200"/>
            <a:ext cx="9144000" cy="914400"/>
          </a:xfrm>
        </p:spPr>
        <p:txBody>
          <a:bodyPr>
            <a:normAutofit/>
          </a:bodyPr>
          <a:lstStyle/>
          <a:p>
            <a:pPr algn="l"/>
            <a:r>
              <a:rPr lang="en-US" sz="2400" dirty="0" smtClean="0">
                <a:solidFill>
                  <a:srgbClr val="FF0000"/>
                </a:solidFill>
              </a:rPr>
              <a:t>Output: I know preprocessor Explanation: !NULL = !0 = 1 In if condition any non zero number mean true.</a:t>
            </a:r>
            <a:endParaRPr lang="en-US" dirty="0">
              <a:solidFill>
                <a:srgbClr val="FF0000"/>
              </a:solidFill>
            </a:endParaRPr>
          </a:p>
        </p:txBody>
      </p:sp>
      <p:sp>
        <p:nvSpPr>
          <p:cNvPr id="4" name="Rectangle 3"/>
          <p:cNvSpPr/>
          <p:nvPr/>
        </p:nvSpPr>
        <p:spPr>
          <a:xfrm>
            <a:off x="609600" y="381000"/>
            <a:ext cx="6553200" cy="3539430"/>
          </a:xfrm>
          <a:prstGeom prst="rect">
            <a:avLst/>
          </a:prstGeom>
        </p:spPr>
        <p:txBody>
          <a:bodyPr wrap="square">
            <a:spAutoFit/>
          </a:bodyPr>
          <a:lstStyle/>
          <a:p>
            <a:r>
              <a:rPr lang="en-US" sz="2800" dirty="0" smtClean="0"/>
              <a:t>#include "</a:t>
            </a:r>
            <a:r>
              <a:rPr lang="en-US" sz="2800" dirty="0" err="1" smtClean="0"/>
              <a:t>stdio.h</a:t>
            </a:r>
            <a:r>
              <a:rPr lang="en-US" sz="2800" dirty="0" smtClean="0"/>
              <a:t>" </a:t>
            </a:r>
          </a:p>
          <a:p>
            <a:r>
              <a:rPr lang="en-US" sz="2800" dirty="0" smtClean="0"/>
              <a:t>void main()</a:t>
            </a:r>
          </a:p>
          <a:p>
            <a:r>
              <a:rPr lang="en-US" sz="2800" dirty="0" smtClean="0"/>
              <a:t>{ </a:t>
            </a:r>
          </a:p>
          <a:p>
            <a:r>
              <a:rPr lang="en-US" sz="2800" dirty="0" smtClean="0"/>
              <a:t>if(!NULL) </a:t>
            </a:r>
          </a:p>
          <a:p>
            <a:r>
              <a:rPr lang="en-US" sz="2800" dirty="0" err="1" smtClean="0"/>
              <a:t>printf</a:t>
            </a:r>
            <a:r>
              <a:rPr lang="en-US" sz="2800" dirty="0" smtClean="0"/>
              <a:t>("I know preprocessor"); </a:t>
            </a:r>
          </a:p>
          <a:p>
            <a:r>
              <a:rPr lang="en-US" sz="2800" dirty="0" smtClean="0"/>
              <a:t>else </a:t>
            </a:r>
          </a:p>
          <a:p>
            <a:r>
              <a:rPr lang="en-US" sz="2800" dirty="0" err="1" smtClean="0"/>
              <a:t>printf</a:t>
            </a:r>
            <a:r>
              <a:rPr lang="en-US" sz="2800" dirty="0" smtClean="0"/>
              <a:t>("I don't know preprocessor");</a:t>
            </a:r>
          </a:p>
          <a:p>
            <a:r>
              <a:rPr lang="en-US" sz="2800" dirty="0" smtClean="0"/>
              <a:t> } </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590800"/>
          </a:xfrm>
        </p:spPr>
        <p:txBody>
          <a:bodyPr>
            <a:normAutofit/>
          </a:bodyPr>
          <a:lstStyle/>
          <a:p>
            <a:pPr algn="l"/>
            <a:r>
              <a:rPr lang="en-US" sz="2400" dirty="0" err="1" smtClean="0">
                <a:latin typeface="Arial" pitchFamily="34" charset="0"/>
                <a:cs typeface="Arial" pitchFamily="34" charset="0"/>
              </a:rPr>
              <a:t>int</a:t>
            </a:r>
            <a:r>
              <a:rPr lang="en-US" sz="2400" dirty="0" smtClean="0">
                <a:latin typeface="Arial" pitchFamily="34" charset="0"/>
                <a:cs typeface="Arial" pitchFamily="34" charset="0"/>
              </a:rPr>
              <a:t> main()</a:t>
            </a:r>
            <a:br>
              <a:rPr lang="en-US" sz="2400" dirty="0" smtClean="0">
                <a:latin typeface="Arial" pitchFamily="34" charset="0"/>
                <a:cs typeface="Arial" pitchFamily="34" charset="0"/>
              </a:rPr>
            </a:br>
            <a:r>
              <a:rPr lang="en-US" sz="2400" dirty="0" smtClean="0">
                <a:latin typeface="Arial" pitchFamily="34" charset="0"/>
                <a:cs typeface="Arial" pitchFamily="34" charset="0"/>
              </a:rPr>
              <a:t> {	</a:t>
            </a:r>
            <a:br>
              <a:rPr lang="en-US" sz="2400" dirty="0" smtClean="0">
                <a:latin typeface="Arial" pitchFamily="34" charset="0"/>
                <a:cs typeface="Arial" pitchFamily="34" charset="0"/>
              </a:rPr>
            </a:br>
            <a:r>
              <a:rPr lang="en-US" sz="2400" dirty="0" smtClean="0">
                <a:latin typeface="Arial" pitchFamily="34" charset="0"/>
                <a:cs typeface="Arial" pitchFamily="34" charset="0"/>
              </a:rPr>
              <a:t>char a[]="</a:t>
            </a:r>
            <a:r>
              <a:rPr lang="en-US" sz="2400" dirty="0" err="1" smtClean="0">
                <a:latin typeface="Arial" pitchFamily="34" charset="0"/>
                <a:cs typeface="Arial" pitchFamily="34" charset="0"/>
              </a:rPr>
              <a:t>india</a:t>
            </a:r>
            <a:r>
              <a:rPr lang="en-US" sz="2400" dirty="0" smtClean="0">
                <a:latin typeface="Arial" pitchFamily="34" charset="0"/>
                <a:cs typeface="Arial" pitchFamily="34" charset="0"/>
              </a:rPr>
              <a:t>\0";	</a:t>
            </a:r>
            <a:br>
              <a:rPr lang="en-US" sz="2400" dirty="0" smtClean="0">
                <a:latin typeface="Arial" pitchFamily="34" charset="0"/>
                <a:cs typeface="Arial" pitchFamily="34" charset="0"/>
              </a:rPr>
            </a:b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d",sizeof</a:t>
            </a:r>
            <a:r>
              <a:rPr lang="en-US" sz="2400" dirty="0" smtClean="0">
                <a:latin typeface="Arial" pitchFamily="34" charset="0"/>
                <a:cs typeface="Arial" pitchFamily="34" charset="0"/>
              </a:rPr>
              <a:t>(a));	// your code goes here	</a:t>
            </a:r>
            <a:br>
              <a:rPr lang="en-US" sz="2400" dirty="0" smtClean="0">
                <a:latin typeface="Arial" pitchFamily="34" charset="0"/>
                <a:cs typeface="Arial" pitchFamily="34" charset="0"/>
              </a:rPr>
            </a:br>
            <a:r>
              <a:rPr lang="en-US" sz="2400" dirty="0" smtClean="0">
                <a:latin typeface="Arial" pitchFamily="34" charset="0"/>
                <a:cs typeface="Arial" pitchFamily="34" charset="0"/>
              </a:rPr>
              <a:t>return 0;</a:t>
            </a:r>
            <a:br>
              <a:rPr lang="en-US" sz="2400" dirty="0" smtClean="0">
                <a:latin typeface="Arial" pitchFamily="34" charset="0"/>
                <a:cs typeface="Arial" pitchFamily="34" charset="0"/>
              </a:rPr>
            </a:b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4" name="Subtitle 2"/>
          <p:cNvSpPr txBox="1">
            <a:spLocks/>
          </p:cNvSpPr>
          <p:nvPr/>
        </p:nvSpPr>
        <p:spPr>
          <a:xfrm>
            <a:off x="0" y="5029200"/>
            <a:ext cx="91440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Output: 7</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TotalTime>
  <Words>1679</Words>
  <Application>Microsoft Office PowerPoint</Application>
  <PresentationFormat>On-screen Show (4:3)</PresentationFormat>
  <Paragraphs>383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Slide 2</vt:lpstr>
      <vt:lpstr>Slide 3</vt:lpstr>
      <vt:lpstr>Slide 4</vt:lpstr>
      <vt:lpstr>Slide 5</vt:lpstr>
      <vt:lpstr>Slide 6</vt:lpstr>
      <vt:lpstr>Slide 7</vt:lpstr>
      <vt:lpstr>Slide 8</vt:lpstr>
      <vt:lpstr>int main()  {  char a[]="india\0";  printf("%d",sizeof(a)); // your code goes here  return 0; }</vt:lpstr>
      <vt:lpstr>int main() { printf("\"\"SMVDU\"\""); // your code goes here return 0; }</vt:lpstr>
      <vt:lpstr>Print Hello without using ;</vt:lpstr>
      <vt:lpstr>Slide 12</vt:lpstr>
      <vt:lpstr>Multiline Comment Without use /* Code */</vt:lpstr>
      <vt:lpstr>int main() {  printf("number: %04d\n", 25);  printf("number: %i\n", 1234);  printf("Float number: %0.2f\n", 34567.14159);  printf("Hexadecimal: %x\n", 255);  printf("Octal: %o\n", 255);  printf("Just print the percentage sign %%\n", 10);  return 0; }</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https://www.2braces.com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Mithun PC</dc:creator>
  <cp:lastModifiedBy>HP</cp:lastModifiedBy>
  <cp:revision>71</cp:revision>
  <dcterms:created xsi:type="dcterms:W3CDTF">2017-10-05T13:36:26Z</dcterms:created>
  <dcterms:modified xsi:type="dcterms:W3CDTF">2019-03-25T13:24:00Z</dcterms:modified>
</cp:coreProperties>
</file>