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p:scale>
          <a:sx n="50" d="100"/>
          <a:sy n="50" d="100"/>
        </p:scale>
        <p:origin x="1284" y="4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F16EB2-FF12-4CF4-91B1-2E9E3224E4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4529F8C-356B-41A0-950E-A9EC6D1CE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E756D-099D-4ABC-AB2B-0392ECC68829}" type="datetimeFigureOut">
              <a:rPr lang="en-IN" smtClean="0"/>
              <a:t>26-09-2023</a:t>
            </a:fld>
            <a:endParaRPr lang="en-IN"/>
          </a:p>
        </p:txBody>
      </p:sp>
      <p:sp>
        <p:nvSpPr>
          <p:cNvPr id="4" name="Footer Placeholder 3">
            <a:extLst>
              <a:ext uri="{FF2B5EF4-FFF2-40B4-BE49-F238E27FC236}">
                <a16:creationId xmlns:a16="http://schemas.microsoft.com/office/drawing/2014/main" id="{E2048BB8-A5D0-48FE-892F-B0441CD3946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14E7AFC-995C-4D3F-AF6F-8AF1D558E2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B63D7A-257C-424F-812E-8ABEE99556F2}" type="slidenum">
              <a:rPr lang="en-IN" smtClean="0"/>
              <a:t>‹#›</a:t>
            </a:fld>
            <a:endParaRPr lang="en-IN"/>
          </a:p>
        </p:txBody>
      </p:sp>
    </p:spTree>
    <p:extLst>
      <p:ext uri="{BB962C8B-B14F-4D97-AF65-F5344CB8AC3E}">
        <p14:creationId xmlns:p14="http://schemas.microsoft.com/office/powerpoint/2010/main" val="575789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49B79-C5EA-46FE-BB9F-75D71B22D3C7}"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C2E9C-3098-4E09-B91E-C6FE65910285}" type="slidenum">
              <a:rPr lang="en-IN" smtClean="0"/>
              <a:t>‹#›</a:t>
            </a:fld>
            <a:endParaRPr lang="en-IN"/>
          </a:p>
        </p:txBody>
      </p:sp>
    </p:spTree>
    <p:extLst>
      <p:ext uri="{BB962C8B-B14F-4D97-AF65-F5344CB8AC3E}">
        <p14:creationId xmlns:p14="http://schemas.microsoft.com/office/powerpoint/2010/main" val="103736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4C61-0A35-47E4-B4C1-96D0800B13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62F5DA-C2CE-44F2-90E2-B215039D75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23D263-DDB5-450A-91E1-065CF1ECA792}"/>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5" name="Footer Placeholder 4">
            <a:extLst>
              <a:ext uri="{FF2B5EF4-FFF2-40B4-BE49-F238E27FC236}">
                <a16:creationId xmlns:a16="http://schemas.microsoft.com/office/drawing/2014/main" id="{B55FF459-D651-46DD-8520-B3645D2F7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13198-F16E-4DCB-BCD0-DE171B0CCABA}"/>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94972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5003-D714-4B25-B8FC-E755D1FC05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64D932-AD3F-430F-8DFA-8AF7F0EFC3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1ADB22-018A-44FE-A29C-4FD9BBC32998}"/>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5" name="Footer Placeholder 4">
            <a:extLst>
              <a:ext uri="{FF2B5EF4-FFF2-40B4-BE49-F238E27FC236}">
                <a16:creationId xmlns:a16="http://schemas.microsoft.com/office/drawing/2014/main" id="{E0EECB81-66A3-4292-B7F7-896299D4D6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303679-8E4C-493C-B33A-6EEB6732F995}"/>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226632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D8666-F869-45BF-85E7-9F038CDD4B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62C150-AE15-48E2-9642-D3BDDE043F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866D64-138A-44FA-AED5-0BCE3DEBCE3D}"/>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5" name="Footer Placeholder 4">
            <a:extLst>
              <a:ext uri="{FF2B5EF4-FFF2-40B4-BE49-F238E27FC236}">
                <a16:creationId xmlns:a16="http://schemas.microsoft.com/office/drawing/2014/main" id="{EDDA7EB8-0763-4F0C-BCFC-3DC529447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B158D-CB9E-4BD5-9EC1-1A375DD2A07D}"/>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170960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353C-8490-4022-B9CF-68C27521C1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0A8F05-5F70-4514-B4CC-DCD3612979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C14AD-7AFC-4FA6-8B25-25BB09AEB3BA}"/>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5" name="Footer Placeholder 4">
            <a:extLst>
              <a:ext uri="{FF2B5EF4-FFF2-40B4-BE49-F238E27FC236}">
                <a16:creationId xmlns:a16="http://schemas.microsoft.com/office/drawing/2014/main" id="{6EDEBB65-AB33-43DB-BC1C-C9A33FBB84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9AAB6-08E6-448A-8791-C1D5EE3B45CC}"/>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91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4CD5-7792-4F43-B409-AA139E131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2DB567-BD60-4D13-A895-BA6280F7D8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DC2289-AFD4-4B07-A6F6-FFEDEC8F51D1}"/>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5" name="Footer Placeholder 4">
            <a:extLst>
              <a:ext uri="{FF2B5EF4-FFF2-40B4-BE49-F238E27FC236}">
                <a16:creationId xmlns:a16="http://schemas.microsoft.com/office/drawing/2014/main" id="{2CE66A51-8A05-4A2B-A3F6-C64C8A920D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EF5DC-8DE9-4A90-A222-58DBB5747A88}"/>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131209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E77E-6562-41E2-9A0C-72617665B8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005C4-9A37-4541-BE36-1888132F87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8EC92-8172-42F4-A987-52C31007D4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5ACF05-5EC8-4917-AA18-1B3EC1E316B8}"/>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6" name="Footer Placeholder 5">
            <a:extLst>
              <a:ext uri="{FF2B5EF4-FFF2-40B4-BE49-F238E27FC236}">
                <a16:creationId xmlns:a16="http://schemas.microsoft.com/office/drawing/2014/main" id="{08FC41C8-0A95-41CF-82A7-FE6375DEC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8B5198-C2F4-4B0F-BC8E-F1B708C609B3}"/>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162271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DF57-A701-4E04-AD01-DE17747D56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1E1E42-32F9-4A51-A84D-21CCBA0BA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470F36-4312-4093-88D9-33421DA3E7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20D496-CE46-4B94-A393-5277937E90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C31973-6FC7-4FC1-998C-866810BFC1A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03ECF7-7090-4DFB-AED6-377C07AEC04B}"/>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8" name="Footer Placeholder 7">
            <a:extLst>
              <a:ext uri="{FF2B5EF4-FFF2-40B4-BE49-F238E27FC236}">
                <a16:creationId xmlns:a16="http://schemas.microsoft.com/office/drawing/2014/main" id="{A85C59AA-4DB4-46CF-934F-CC6A947AF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535E96-7B23-49AB-83AC-C45D6364D70D}"/>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2220132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8A0B-CB1A-4814-9FE5-AEB15D4610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2F3E8E4-C078-4009-9215-B5634AC2C8C0}"/>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4" name="Footer Placeholder 3">
            <a:extLst>
              <a:ext uri="{FF2B5EF4-FFF2-40B4-BE49-F238E27FC236}">
                <a16:creationId xmlns:a16="http://schemas.microsoft.com/office/drawing/2014/main" id="{ADC7F473-698F-4EDE-A26F-2E02A4FDB6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895A99-F588-466E-9DD8-E6E190EAECCD}"/>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50037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C2AA7-0DF1-4615-B82F-DE0FA084F54F}"/>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3" name="Footer Placeholder 2">
            <a:extLst>
              <a:ext uri="{FF2B5EF4-FFF2-40B4-BE49-F238E27FC236}">
                <a16:creationId xmlns:a16="http://schemas.microsoft.com/office/drawing/2014/main" id="{143A72ED-7AAE-47B6-BD5F-BB5C8E7BE6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8B6B65-E65E-4BB0-9F99-5A4C2EF3F73F}"/>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318895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A02F-B9D2-47CC-90EF-3F14886DB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7AEC9F-4713-4974-8932-6860F59B3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22A0BC-0817-49DE-A3AC-69DD5CD55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2066E1-1062-4F4D-BC6B-A42186596CF6}"/>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6" name="Footer Placeholder 5">
            <a:extLst>
              <a:ext uri="{FF2B5EF4-FFF2-40B4-BE49-F238E27FC236}">
                <a16:creationId xmlns:a16="http://schemas.microsoft.com/office/drawing/2014/main" id="{864733C5-0A36-4972-B675-AABF90E5F2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004D57-4623-46CA-BA13-A48C9D20AAB4}"/>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150023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F9DAE-B2C3-48D7-BBFB-9DC021E5D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05D348-6FA5-479F-8D14-C90401FE9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BDC951-135B-4FE0-8E74-AEC65F7BB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79BEB9-2A6B-4AA1-9612-D803D50490D5}"/>
              </a:ext>
            </a:extLst>
          </p:cNvPr>
          <p:cNvSpPr>
            <a:spLocks noGrp="1"/>
          </p:cNvSpPr>
          <p:nvPr>
            <p:ph type="dt" sz="half" idx="10"/>
          </p:nvPr>
        </p:nvSpPr>
        <p:spPr/>
        <p:txBody>
          <a:bodyPr/>
          <a:lstStyle/>
          <a:p>
            <a:fld id="{73BCA05E-566B-4634-97F3-E00C06BCDEA5}" type="datetimeFigureOut">
              <a:rPr lang="en-IN" smtClean="0"/>
              <a:t>26-09-2023</a:t>
            </a:fld>
            <a:endParaRPr lang="en-IN"/>
          </a:p>
        </p:txBody>
      </p:sp>
      <p:sp>
        <p:nvSpPr>
          <p:cNvPr id="6" name="Footer Placeholder 5">
            <a:extLst>
              <a:ext uri="{FF2B5EF4-FFF2-40B4-BE49-F238E27FC236}">
                <a16:creationId xmlns:a16="http://schemas.microsoft.com/office/drawing/2014/main" id="{EB1AD221-1EF6-4151-B7BD-564986A2F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DF895-04E8-4C5B-8C92-31BE903DFDC0}"/>
              </a:ext>
            </a:extLst>
          </p:cNvPr>
          <p:cNvSpPr>
            <a:spLocks noGrp="1"/>
          </p:cNvSpPr>
          <p:nvPr>
            <p:ph type="sldNum" sz="quarter" idx="12"/>
          </p:nvPr>
        </p:nvSpPr>
        <p:spPr/>
        <p:txBody>
          <a:bodyPr/>
          <a:lstStyle/>
          <a:p>
            <a:fld id="{2A8B1B27-CA16-4AA8-9E55-CADBBAA83675}" type="slidenum">
              <a:rPr lang="en-IN" smtClean="0"/>
              <a:t>‹#›</a:t>
            </a:fld>
            <a:endParaRPr lang="en-IN"/>
          </a:p>
        </p:txBody>
      </p:sp>
    </p:spTree>
    <p:extLst>
      <p:ext uri="{BB962C8B-B14F-4D97-AF65-F5344CB8AC3E}">
        <p14:creationId xmlns:p14="http://schemas.microsoft.com/office/powerpoint/2010/main" val="79656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FC612-CAF1-4CED-8E91-ED584C0AC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A8A1C-534E-4E05-9800-436739363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5F6DC-9EEE-4F0C-8233-BCC5584E6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CA05E-566B-4634-97F3-E00C06BCDEA5}" type="datetimeFigureOut">
              <a:rPr lang="en-IN" smtClean="0"/>
              <a:t>26-09-2023</a:t>
            </a:fld>
            <a:endParaRPr lang="en-IN"/>
          </a:p>
        </p:txBody>
      </p:sp>
      <p:sp>
        <p:nvSpPr>
          <p:cNvPr id="5" name="Footer Placeholder 4">
            <a:extLst>
              <a:ext uri="{FF2B5EF4-FFF2-40B4-BE49-F238E27FC236}">
                <a16:creationId xmlns:a16="http://schemas.microsoft.com/office/drawing/2014/main" id="{EE404FE8-E2F8-4964-AF76-F69313413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102617-7E66-4499-80D5-93A2A8AF79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B1B27-CA16-4AA8-9E55-CADBBAA83675}" type="slidenum">
              <a:rPr lang="en-IN" smtClean="0"/>
              <a:t>‹#›</a:t>
            </a:fld>
            <a:endParaRPr lang="en-IN"/>
          </a:p>
        </p:txBody>
      </p:sp>
    </p:spTree>
    <p:extLst>
      <p:ext uri="{BB962C8B-B14F-4D97-AF65-F5344CB8AC3E}">
        <p14:creationId xmlns:p14="http://schemas.microsoft.com/office/powerpoint/2010/main" val="1623716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5B53CD-3235-49F6-94F9-721E2F9477B0}"/>
              </a:ext>
            </a:extLst>
          </p:cNvPr>
          <p:cNvSpPr txBox="1"/>
          <p:nvPr/>
        </p:nvSpPr>
        <p:spPr>
          <a:xfrm>
            <a:off x="0" y="6522720"/>
            <a:ext cx="12192000" cy="369332"/>
          </a:xfrm>
          <a:prstGeom prst="rect">
            <a:avLst/>
          </a:prstGeom>
          <a:solidFill>
            <a:schemeClr val="accent1">
              <a:lumMod val="40000"/>
              <a:lumOff val="60000"/>
            </a:schemeClr>
          </a:solidFill>
        </p:spPr>
        <p:txBody>
          <a:bodyPr wrap="square" rtlCol="0">
            <a:spAutoFit/>
          </a:bodyPr>
          <a:lstStyle/>
          <a:p>
            <a:endParaRPr lang="en-IN" dirty="0"/>
          </a:p>
        </p:txBody>
      </p:sp>
      <p:sp>
        <p:nvSpPr>
          <p:cNvPr id="6" name="Rectangle 5">
            <a:extLst>
              <a:ext uri="{FF2B5EF4-FFF2-40B4-BE49-F238E27FC236}">
                <a16:creationId xmlns:a16="http://schemas.microsoft.com/office/drawing/2014/main" id="{D479D130-56E9-4BB2-863D-C053AAE71EF5}"/>
              </a:ext>
            </a:extLst>
          </p:cNvPr>
          <p:cNvSpPr/>
          <p:nvPr/>
        </p:nvSpPr>
        <p:spPr>
          <a:xfrm>
            <a:off x="0" y="0"/>
            <a:ext cx="12192000" cy="83099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002060"/>
                </a:solidFill>
              </a:rPr>
              <a:t>MECE Approach</a:t>
            </a:r>
            <a:endParaRPr lang="en-IN" sz="4800" b="1" dirty="0">
              <a:solidFill>
                <a:srgbClr val="002060"/>
              </a:solidFill>
            </a:endParaRPr>
          </a:p>
        </p:txBody>
      </p:sp>
      <p:sp>
        <p:nvSpPr>
          <p:cNvPr id="8" name="TextBox 7">
            <a:extLst>
              <a:ext uri="{FF2B5EF4-FFF2-40B4-BE49-F238E27FC236}">
                <a16:creationId xmlns:a16="http://schemas.microsoft.com/office/drawing/2014/main" id="{E4CB3240-697C-4510-BCD6-CE805515B9A3}"/>
              </a:ext>
            </a:extLst>
          </p:cNvPr>
          <p:cNvSpPr txBox="1"/>
          <p:nvPr/>
        </p:nvSpPr>
        <p:spPr>
          <a:xfrm>
            <a:off x="0" y="927100"/>
            <a:ext cx="12192000" cy="6586418"/>
          </a:xfrm>
          <a:prstGeom prst="rect">
            <a:avLst/>
          </a:prstGeom>
          <a:noFill/>
        </p:spPr>
        <p:txBody>
          <a:bodyPr wrap="square" rtlCol="0">
            <a:spAutoFit/>
          </a:bodyPr>
          <a:lstStyle/>
          <a:p>
            <a:r>
              <a:rPr lang="en-US" sz="1600" b="1" dirty="0"/>
              <a:t>MECE (Mutually Exclusive, Collectively Exhaustive) approach to break down the tasks for analyzing the dataset that includes data on city attributes, humidity, pressure, temperature, weather descriptions, wind direction, and wind speed.</a:t>
            </a:r>
          </a:p>
          <a:p>
            <a:endParaRPr lang="en-US" sz="1600" b="1" dirty="0"/>
          </a:p>
          <a:p>
            <a:pPr marL="342900" indent="-342900">
              <a:buFont typeface="+mj-lt"/>
              <a:buAutoNum type="arabicPeriod"/>
            </a:pPr>
            <a:r>
              <a:rPr lang="en-US" b="1" dirty="0"/>
              <a:t>Data Collection and Preparation:</a:t>
            </a:r>
          </a:p>
          <a:p>
            <a:pPr marL="285750" indent="-285750">
              <a:buFont typeface="Arial" panose="020B0604020202020204" pitchFamily="34" charset="0"/>
              <a:buChar char="•"/>
            </a:pPr>
            <a:r>
              <a:rPr lang="en-US" b="1" dirty="0"/>
              <a:t> Data Collection</a:t>
            </a:r>
            <a:r>
              <a:rPr lang="en-US" dirty="0"/>
              <a:t> (Collect): Gather the historical weather dataset that includes all the mentioned attributes for various cities.</a:t>
            </a:r>
          </a:p>
          <a:p>
            <a:pPr marL="285750" indent="-285750">
              <a:buFont typeface="Arial" panose="020B0604020202020204" pitchFamily="34" charset="0"/>
              <a:buChar char="•"/>
            </a:pPr>
            <a:r>
              <a:rPr lang="en-US" b="1" dirty="0"/>
              <a:t> Data Cleaning and Formatting</a:t>
            </a:r>
            <a:r>
              <a:rPr lang="en-US" dirty="0"/>
              <a:t> (Collect): Clean and format the dataset to ensure consistency, handle missing values, and convert data types as needed.</a:t>
            </a:r>
          </a:p>
          <a:p>
            <a:endParaRPr lang="en-US" dirty="0"/>
          </a:p>
          <a:p>
            <a:r>
              <a:rPr lang="en-IN" b="1" dirty="0"/>
              <a:t>2.  Data Storage:</a:t>
            </a:r>
          </a:p>
          <a:p>
            <a:pPr marL="285750" indent="-285750">
              <a:buFont typeface="Arial" panose="020B0604020202020204" pitchFamily="34" charset="0"/>
              <a:buChar char="•"/>
            </a:pPr>
            <a:r>
              <a:rPr lang="en-US" b="1" dirty="0"/>
              <a:t>Data Storage in SQL Database</a:t>
            </a:r>
            <a:r>
              <a:rPr lang="en-US" dirty="0"/>
              <a:t> (Collect): If the dataset is extensive, consider storing it in a SQL database for efficient data retrieval and management.</a:t>
            </a:r>
          </a:p>
          <a:p>
            <a:endParaRPr lang="en-US" dirty="0"/>
          </a:p>
          <a:p>
            <a:r>
              <a:rPr lang="en-US" b="1" dirty="0"/>
              <a:t>3. Exploratory Data Analysis (EDA):</a:t>
            </a:r>
          </a:p>
          <a:p>
            <a:pPr marL="285750" indent="-285750">
              <a:buFont typeface="Arial" panose="020B0604020202020204" pitchFamily="34" charset="0"/>
              <a:buChar char="•"/>
            </a:pPr>
            <a:r>
              <a:rPr lang="en-IN" b="1" dirty="0"/>
              <a:t>Temperature Analysis</a:t>
            </a:r>
            <a:r>
              <a:rPr lang="en-IN" dirty="0"/>
              <a:t> : Examine temperature trends across cities, identify outliers, and calculate summary statistics.</a:t>
            </a:r>
          </a:p>
          <a:p>
            <a:pPr marL="285750" indent="-285750">
              <a:buFont typeface="Arial" panose="020B0604020202020204" pitchFamily="34" charset="0"/>
              <a:buChar char="•"/>
            </a:pPr>
            <a:r>
              <a:rPr lang="en-IN" b="1" dirty="0"/>
              <a:t>Humidity Analysis</a:t>
            </a:r>
            <a:r>
              <a:rPr lang="en-IN" dirty="0"/>
              <a:t> : Analyse humidity levels in different cities, visualize changes over time, and look for correlations.</a:t>
            </a:r>
          </a:p>
          <a:p>
            <a:pPr marL="285750" indent="-285750">
              <a:buFont typeface="Arial" panose="020B0604020202020204" pitchFamily="34" charset="0"/>
              <a:buChar char="•"/>
            </a:pPr>
            <a:r>
              <a:rPr lang="en-IN" b="1" dirty="0"/>
              <a:t>Pressure Analysis</a:t>
            </a:r>
            <a:r>
              <a:rPr lang="en-IN" dirty="0"/>
              <a:t> : Explore air pressure patterns in cities, detect anomalies, and study pressure variations.</a:t>
            </a:r>
          </a:p>
          <a:p>
            <a:pPr marL="285750" indent="-285750">
              <a:buFont typeface="Arial" panose="020B0604020202020204" pitchFamily="34" charset="0"/>
              <a:buChar char="•"/>
            </a:pPr>
            <a:r>
              <a:rPr lang="en-IN" b="1" dirty="0"/>
              <a:t>Weather Description Analysis</a:t>
            </a:r>
            <a:r>
              <a:rPr lang="en-IN" dirty="0"/>
              <a:t> : Investigate qualitative weather descriptions, categorize weather types, and assess their frequency.</a:t>
            </a:r>
          </a:p>
          <a:p>
            <a:pPr marL="285750" indent="-285750">
              <a:buFont typeface="Arial" panose="020B0604020202020204" pitchFamily="34" charset="0"/>
              <a:buChar char="•"/>
            </a:pPr>
            <a:r>
              <a:rPr lang="en-IN" b="1" dirty="0"/>
              <a:t>Wind Direction Analysis</a:t>
            </a:r>
            <a:r>
              <a:rPr lang="en-IN" dirty="0"/>
              <a:t> : Study wind direction trends, determine prevailing wind patterns, and analyse their impact.</a:t>
            </a:r>
          </a:p>
          <a:p>
            <a:pPr marL="285750" indent="-285750">
              <a:buFont typeface="Arial" panose="020B0604020202020204" pitchFamily="34" charset="0"/>
              <a:buChar char="•"/>
            </a:pPr>
            <a:r>
              <a:rPr lang="en-US" b="1" dirty="0"/>
              <a:t>Wind Speed Analysis</a:t>
            </a:r>
            <a:r>
              <a:rPr lang="en-US" dirty="0"/>
              <a:t> : </a:t>
            </a:r>
            <a:r>
              <a:rPr lang="en-US" dirty="0" err="1"/>
              <a:t>Analyse</a:t>
            </a:r>
            <a:r>
              <a:rPr lang="en-US" dirty="0"/>
              <a:t> wind speed data to identify high-wind events and their potential consequences.</a:t>
            </a:r>
            <a:endParaRPr lang="en-IN" dirty="0"/>
          </a:p>
          <a:p>
            <a:pPr marL="285750" indent="-285750">
              <a:buFont typeface="Arial" panose="020B0604020202020204" pitchFamily="34" charset="0"/>
              <a:buChar char="•"/>
            </a:pPr>
            <a:endParaRPr lang="en-IN" dirty="0"/>
          </a:p>
          <a:p>
            <a:endParaRPr lang="en-US" dirty="0"/>
          </a:p>
          <a:p>
            <a:r>
              <a:rPr lang="en-US" sz="1600" b="1" dirty="0"/>
              <a:t> </a:t>
            </a:r>
          </a:p>
          <a:p>
            <a:pPr marL="342900" indent="-342900">
              <a:buFont typeface="+mj-lt"/>
              <a:buAutoNum type="arabicPeriod"/>
            </a:pPr>
            <a:endParaRPr lang="en-IN" sz="1600" b="1" dirty="0"/>
          </a:p>
        </p:txBody>
      </p:sp>
    </p:spTree>
    <p:extLst>
      <p:ext uri="{BB962C8B-B14F-4D97-AF65-F5344CB8AC3E}">
        <p14:creationId xmlns:p14="http://schemas.microsoft.com/office/powerpoint/2010/main" val="4259114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6CA3A8-4B9F-4582-A2C1-F61BBC66C751}"/>
              </a:ext>
            </a:extLst>
          </p:cNvPr>
          <p:cNvSpPr/>
          <p:nvPr/>
        </p:nvSpPr>
        <p:spPr>
          <a:xfrm>
            <a:off x="0" y="0"/>
            <a:ext cx="12192000" cy="8255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D1EF153-1EFE-4D67-A059-23A9CBD05CCE}"/>
              </a:ext>
            </a:extLst>
          </p:cNvPr>
          <p:cNvSpPr txBox="1"/>
          <p:nvPr/>
        </p:nvSpPr>
        <p:spPr>
          <a:xfrm>
            <a:off x="0" y="875268"/>
            <a:ext cx="11950700" cy="6186309"/>
          </a:xfrm>
          <a:prstGeom prst="rect">
            <a:avLst/>
          </a:prstGeom>
          <a:noFill/>
        </p:spPr>
        <p:txBody>
          <a:bodyPr wrap="square" rtlCol="0">
            <a:spAutoFit/>
          </a:bodyPr>
          <a:lstStyle/>
          <a:p>
            <a:r>
              <a:rPr lang="en-US" b="1" dirty="0"/>
              <a:t>4.  Seasonal Variation Analysis:</a:t>
            </a:r>
            <a:endParaRPr lang="en-US" dirty="0"/>
          </a:p>
          <a:p>
            <a:pPr marL="285750" indent="-285750">
              <a:buFont typeface="Arial" panose="020B0604020202020204" pitchFamily="34" charset="0"/>
              <a:buChar char="•"/>
            </a:pPr>
            <a:r>
              <a:rPr lang="en-US" b="1" dirty="0"/>
              <a:t>Seasonal Pattern Identification</a:t>
            </a:r>
            <a:r>
              <a:rPr lang="en-US" dirty="0"/>
              <a:t> : Use data on temperature, humidity, and other attributes to identify seasonal variations in different cities.</a:t>
            </a:r>
          </a:p>
          <a:p>
            <a:pPr marL="285750" indent="-285750">
              <a:buFont typeface="Arial" panose="020B0604020202020204" pitchFamily="34" charset="0"/>
              <a:buChar char="•"/>
            </a:pPr>
            <a:r>
              <a:rPr lang="en-US" b="1" dirty="0"/>
              <a:t>Correlation Analysis</a:t>
            </a:r>
            <a:r>
              <a:rPr lang="en-US" dirty="0"/>
              <a:t>: Calculate correlations between weather attributes to understand how they relate to each other during different seasons.</a:t>
            </a:r>
          </a:p>
          <a:p>
            <a:pPr marL="285750" indent="-285750">
              <a:buFont typeface="Arial" panose="020B0604020202020204" pitchFamily="34" charset="0"/>
              <a:buChar char="•"/>
            </a:pPr>
            <a:endParaRPr lang="en-US" dirty="0"/>
          </a:p>
          <a:p>
            <a:r>
              <a:rPr lang="en-US" b="1" dirty="0"/>
              <a:t>5.  Power BI Dashboard Development:</a:t>
            </a:r>
            <a:endParaRPr lang="en-US" dirty="0"/>
          </a:p>
          <a:p>
            <a:pPr marL="285750" indent="-285750">
              <a:buFont typeface="Arial" panose="020B0604020202020204" pitchFamily="34" charset="0"/>
              <a:buChar char="•"/>
            </a:pPr>
            <a:r>
              <a:rPr lang="en-US" b="1" dirty="0"/>
              <a:t>Data Import into Power BI</a:t>
            </a:r>
            <a:r>
              <a:rPr lang="en-US" dirty="0"/>
              <a:t> : Import the cleaned data into Power BI.</a:t>
            </a:r>
          </a:p>
          <a:p>
            <a:pPr marL="285750" indent="-285750">
              <a:buFont typeface="Arial" panose="020B0604020202020204" pitchFamily="34" charset="0"/>
              <a:buChar char="•"/>
            </a:pPr>
            <a:r>
              <a:rPr lang="en-US" b="1" dirty="0"/>
              <a:t>Data Modeling</a:t>
            </a:r>
            <a:r>
              <a:rPr lang="en-US" dirty="0"/>
              <a:t> : Create a data model in Power BI to connect to your dataset.</a:t>
            </a:r>
          </a:p>
          <a:p>
            <a:pPr marL="285750" indent="-285750">
              <a:buFont typeface="Arial" panose="020B0604020202020204" pitchFamily="34" charset="0"/>
              <a:buChar char="•"/>
            </a:pPr>
            <a:r>
              <a:rPr lang="en-US" b="1" dirty="0"/>
              <a:t>Trend Analysis in Power BI</a:t>
            </a:r>
            <a:r>
              <a:rPr lang="en-US" dirty="0"/>
              <a:t> : Develop Power BI visuals and reports to showcase weather trends, both short-term and long-term.</a:t>
            </a:r>
          </a:p>
          <a:p>
            <a:pPr marL="285750" indent="-285750">
              <a:buFont typeface="Arial" panose="020B0604020202020204" pitchFamily="34" charset="0"/>
              <a:buChar char="•"/>
            </a:pPr>
            <a:r>
              <a:rPr lang="en-US" b="1" dirty="0"/>
              <a:t>Seasonal Variation Visualization </a:t>
            </a:r>
            <a:r>
              <a:rPr lang="en-US" dirty="0"/>
              <a:t>: Create Power BI visuals to illustrate seasonal variations and their impact.</a:t>
            </a:r>
          </a:p>
          <a:p>
            <a:pPr marL="285750" indent="-285750">
              <a:buFont typeface="Arial" panose="020B0604020202020204" pitchFamily="34" charset="0"/>
              <a:buChar char="•"/>
            </a:pPr>
            <a:r>
              <a:rPr lang="en-US" b="1" dirty="0"/>
              <a:t>Attribute Correlation Analysis in Power BI</a:t>
            </a:r>
            <a:r>
              <a:rPr lang="en-US" dirty="0"/>
              <a:t>: Build Power BI visuals to explore correlations between weather attributes visually.</a:t>
            </a:r>
          </a:p>
          <a:p>
            <a:r>
              <a:rPr lang="en-US" b="1" dirty="0"/>
              <a:t>6. Insights and Impact Assessment:</a:t>
            </a:r>
            <a:endParaRPr lang="en-US" dirty="0"/>
          </a:p>
          <a:p>
            <a:pPr marL="285750" indent="-285750">
              <a:buFont typeface="Arial" panose="020B0604020202020204" pitchFamily="34" charset="0"/>
              <a:buChar char="•"/>
            </a:pPr>
            <a:r>
              <a:rPr lang="en-US" b="1" dirty="0"/>
              <a:t>Insights Generation</a:t>
            </a:r>
            <a:r>
              <a:rPr lang="en-US" dirty="0"/>
              <a:t> : Use your analyses to generate insights about weather patterns, seasonal variations, and attribute correlations.</a:t>
            </a:r>
          </a:p>
          <a:p>
            <a:pPr marL="285750" indent="-285750">
              <a:buFont typeface="Arial" panose="020B0604020202020204" pitchFamily="34" charset="0"/>
              <a:buChar char="•"/>
            </a:pPr>
            <a:r>
              <a:rPr lang="en-US" b="1" dirty="0"/>
              <a:t>Impact Assessment </a:t>
            </a:r>
            <a:r>
              <a:rPr lang="en-US" dirty="0"/>
              <a:t>: Evaluate the potential impact of these insights on various sectors like agriculture, tourism, energy, and urban planning.</a:t>
            </a:r>
          </a:p>
          <a:p>
            <a:endParaRPr lang="en-US" dirty="0"/>
          </a:p>
          <a:p>
            <a:endParaRPr lang="en-US" dirty="0"/>
          </a:p>
          <a:p>
            <a:endParaRPr lang="en-IN" dirty="0"/>
          </a:p>
        </p:txBody>
      </p:sp>
      <p:sp>
        <p:nvSpPr>
          <p:cNvPr id="6" name="TextBox 5">
            <a:extLst>
              <a:ext uri="{FF2B5EF4-FFF2-40B4-BE49-F238E27FC236}">
                <a16:creationId xmlns:a16="http://schemas.microsoft.com/office/drawing/2014/main" id="{461A1107-2E97-4DC1-981F-26EB267B9B7A}"/>
              </a:ext>
            </a:extLst>
          </p:cNvPr>
          <p:cNvSpPr txBox="1"/>
          <p:nvPr/>
        </p:nvSpPr>
        <p:spPr>
          <a:xfrm>
            <a:off x="0" y="6540500"/>
            <a:ext cx="12192000" cy="369332"/>
          </a:xfrm>
          <a:prstGeom prst="rect">
            <a:avLst/>
          </a:prstGeom>
          <a:solidFill>
            <a:schemeClr val="accent1">
              <a:lumMod val="40000"/>
              <a:lumOff val="60000"/>
            </a:schemeClr>
          </a:solidFill>
        </p:spPr>
        <p:txBody>
          <a:bodyPr wrap="square" rtlCol="0">
            <a:spAutoFit/>
          </a:bodyPr>
          <a:lstStyle/>
          <a:p>
            <a:endParaRPr lang="en-IN" dirty="0"/>
          </a:p>
        </p:txBody>
      </p:sp>
    </p:spTree>
    <p:extLst>
      <p:ext uri="{BB962C8B-B14F-4D97-AF65-F5344CB8AC3E}">
        <p14:creationId xmlns:p14="http://schemas.microsoft.com/office/powerpoint/2010/main" val="262443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3D0800-F7FE-4265-A083-E509A650A38C}"/>
              </a:ext>
            </a:extLst>
          </p:cNvPr>
          <p:cNvSpPr/>
          <p:nvPr/>
        </p:nvSpPr>
        <p:spPr>
          <a:xfrm>
            <a:off x="0" y="0"/>
            <a:ext cx="12192000" cy="889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49530E3-7607-402A-AE92-C107E55A5A63}"/>
              </a:ext>
            </a:extLst>
          </p:cNvPr>
          <p:cNvSpPr txBox="1"/>
          <p:nvPr/>
        </p:nvSpPr>
        <p:spPr>
          <a:xfrm>
            <a:off x="0" y="6540500"/>
            <a:ext cx="12192000" cy="369332"/>
          </a:xfrm>
          <a:prstGeom prst="rect">
            <a:avLst/>
          </a:prstGeom>
          <a:solidFill>
            <a:schemeClr val="accent1">
              <a:lumMod val="40000"/>
              <a:lumOff val="60000"/>
            </a:schemeClr>
          </a:solidFill>
        </p:spPr>
        <p:txBody>
          <a:bodyPr wrap="square" rtlCol="0">
            <a:spAutoFit/>
          </a:bodyPr>
          <a:lstStyle/>
          <a:p>
            <a:endParaRPr lang="en-IN" dirty="0"/>
          </a:p>
        </p:txBody>
      </p:sp>
      <p:sp>
        <p:nvSpPr>
          <p:cNvPr id="6" name="Rectangle 5">
            <a:extLst>
              <a:ext uri="{FF2B5EF4-FFF2-40B4-BE49-F238E27FC236}">
                <a16:creationId xmlns:a16="http://schemas.microsoft.com/office/drawing/2014/main" id="{1861127E-BB81-4E8A-8B20-1DE079FF1E34}"/>
              </a:ext>
            </a:extLst>
          </p:cNvPr>
          <p:cNvSpPr/>
          <p:nvPr/>
        </p:nvSpPr>
        <p:spPr>
          <a:xfrm>
            <a:off x="0" y="889000"/>
            <a:ext cx="12103100" cy="1754326"/>
          </a:xfrm>
          <a:prstGeom prst="rect">
            <a:avLst/>
          </a:prstGeom>
        </p:spPr>
        <p:txBody>
          <a:bodyPr wrap="square">
            <a:spAutoFit/>
          </a:bodyPr>
          <a:lstStyle/>
          <a:p>
            <a:r>
              <a:rPr lang="en-US" b="1" i="0" dirty="0">
                <a:solidFill>
                  <a:srgbClr val="374151"/>
                </a:solidFill>
                <a:effectLst/>
                <a:latin typeface="Söhne"/>
              </a:rPr>
              <a:t>7. Presentation and Reporting:</a:t>
            </a:r>
          </a:p>
          <a:p>
            <a:endParaRPr lang="en-US" b="0" i="0" dirty="0">
              <a:solidFill>
                <a:srgbClr val="374151"/>
              </a:solidFill>
              <a:effectLst/>
              <a:latin typeface="Söhne"/>
            </a:endParaRPr>
          </a:p>
          <a:p>
            <a:pPr>
              <a:buFont typeface="Arial" panose="020B0604020202020204" pitchFamily="34" charset="0"/>
              <a:buChar char="•"/>
            </a:pPr>
            <a:r>
              <a:rPr lang="en-US" b="1" i="0" dirty="0">
                <a:solidFill>
                  <a:srgbClr val="374151"/>
                </a:solidFill>
                <a:effectLst/>
                <a:latin typeface="Söhne"/>
              </a:rPr>
              <a:t>Dashboard Creation in Power BI</a:t>
            </a:r>
            <a:r>
              <a:rPr lang="en-US" b="0" i="0" dirty="0">
                <a:solidFill>
                  <a:srgbClr val="374151"/>
                </a:solidFill>
                <a:effectLst/>
                <a:latin typeface="Söhne"/>
              </a:rPr>
              <a:t> (Present): Create an interactive Power BI dashboard displaying key weather data and insights.</a:t>
            </a:r>
          </a:p>
          <a:p>
            <a:pPr>
              <a:buFont typeface="Arial" panose="020B0604020202020204" pitchFamily="34" charset="0"/>
              <a:buChar char="•"/>
            </a:pPr>
            <a:r>
              <a:rPr lang="en-US" b="1" i="0" dirty="0">
                <a:solidFill>
                  <a:srgbClr val="374151"/>
                </a:solidFill>
                <a:effectLst/>
                <a:latin typeface="Söhne"/>
              </a:rPr>
              <a:t>Report Generation</a:t>
            </a:r>
            <a:r>
              <a:rPr lang="en-US" b="0" i="0" dirty="0">
                <a:solidFill>
                  <a:srgbClr val="374151"/>
                </a:solidFill>
                <a:effectLst/>
                <a:latin typeface="Söhne"/>
              </a:rPr>
              <a:t> (Present): Develop comprehensive reports summarizing findings and potential implications.</a:t>
            </a:r>
          </a:p>
          <a:p>
            <a:pPr>
              <a:buFont typeface="Arial" panose="020B0604020202020204" pitchFamily="34" charset="0"/>
              <a:buChar char="•"/>
            </a:pPr>
            <a:r>
              <a:rPr lang="en-US" b="1" i="0" dirty="0">
                <a:solidFill>
                  <a:srgbClr val="374151"/>
                </a:solidFill>
                <a:effectLst/>
                <a:latin typeface="Söhne"/>
              </a:rPr>
              <a:t>Stakeholder Communication</a:t>
            </a:r>
            <a:r>
              <a:rPr lang="en-US" b="0" i="0" dirty="0">
                <a:solidFill>
                  <a:srgbClr val="374151"/>
                </a:solidFill>
                <a:effectLst/>
                <a:latin typeface="Söhne"/>
              </a:rPr>
              <a:t> (Present): Share the Power BI dashboard and reports with relevant stakeholders, including city planners, meteorologists, and businesses reliant on weather data.</a:t>
            </a:r>
          </a:p>
        </p:txBody>
      </p:sp>
    </p:spTree>
    <p:extLst>
      <p:ext uri="{BB962C8B-B14F-4D97-AF65-F5344CB8AC3E}">
        <p14:creationId xmlns:p14="http://schemas.microsoft.com/office/powerpoint/2010/main" val="16136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511</Words>
  <Application>Microsoft Office PowerPoint</Application>
  <PresentationFormat>Widescreen</PresentationFormat>
  <Paragraphs>39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Söhne</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cp:revision>
  <dcterms:created xsi:type="dcterms:W3CDTF">2023-09-26T17:25:44Z</dcterms:created>
  <dcterms:modified xsi:type="dcterms:W3CDTF">2023-09-26T18:55:44Z</dcterms:modified>
</cp:coreProperties>
</file>