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EBDB1E-8362-456C-BD1A-3741313BC602}">
          <p14:sldIdLst>
            <p14:sldId id="265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5C84DF79-A8FD-443B-9017-899B252B202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>
        <p:scale>
          <a:sx n="75" d="100"/>
          <a:sy n="75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966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7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4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58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0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7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35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908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5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3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8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0E7598-8955-4011-B4CE-EE6FABD91D99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AB6BD9-0F71-4D3D-A5F5-852F63BBB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080F-ECCB-CFEB-8FB1-D41755DF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724E1B-8FFE-5285-49B1-754E667F6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12" y="0"/>
            <a:ext cx="12976869" cy="6858000"/>
          </a:xfrm>
        </p:spPr>
      </p:pic>
    </p:spTree>
    <p:extLst>
      <p:ext uri="{BB962C8B-B14F-4D97-AF65-F5344CB8AC3E}">
        <p14:creationId xmlns:p14="http://schemas.microsoft.com/office/powerpoint/2010/main" val="23865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FE85-9384-1495-2C45-E3AA3142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/>
              <a:t>Disadvantages of organ transplant 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13DD-0E02-AEA3-11F6-BDE4339E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5733"/>
            <a:ext cx="9905998" cy="3945467"/>
          </a:xfrm>
        </p:spPr>
        <p:txBody>
          <a:bodyPr/>
          <a:lstStyle/>
          <a:p>
            <a:r>
              <a:rPr lang="en-US" dirty="0"/>
              <a:t>Pain</a:t>
            </a:r>
          </a:p>
          <a:p>
            <a:r>
              <a:rPr lang="en-US" dirty="0"/>
              <a:t>Infection</a:t>
            </a:r>
          </a:p>
          <a:p>
            <a:r>
              <a:rPr lang="en-US" dirty="0"/>
              <a:t>Hernia</a:t>
            </a:r>
          </a:p>
          <a:p>
            <a:r>
              <a:rPr lang="en-US" dirty="0"/>
              <a:t>Bleeding’</a:t>
            </a:r>
          </a:p>
          <a:p>
            <a:r>
              <a:rPr lang="en-US" dirty="0"/>
              <a:t>Blood clots</a:t>
            </a:r>
          </a:p>
          <a:p>
            <a:r>
              <a:rPr lang="en-US" dirty="0"/>
              <a:t>Wound complication</a:t>
            </a:r>
          </a:p>
          <a:p>
            <a:r>
              <a:rPr lang="en-US" dirty="0"/>
              <a:t>Unfortunately death in rare cases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8E5C-7F5E-A837-C939-9C16E264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2038438"/>
            <a:ext cx="4109508" cy="3424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535ED0-1717-D1A3-A979-61A1521A6A6F}"/>
              </a:ext>
            </a:extLst>
          </p:cNvPr>
          <p:cNvSpPr txBox="1"/>
          <p:nvPr/>
        </p:nvSpPr>
        <p:spPr>
          <a:xfrm>
            <a:off x="2987040" y="3090595"/>
            <a:ext cx="613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62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BA5-6D39-9E0A-F081-C62DA60E7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582"/>
            <a:ext cx="9144000" cy="985520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 transplant   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4CEAC-9F65-2DBC-065E-AA4A115B0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1278467"/>
            <a:ext cx="3399367" cy="484446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i="1" u="sng" dirty="0"/>
              <a:t>Explained by  </a:t>
            </a:r>
          </a:p>
          <a:p>
            <a:pPr algn="l"/>
            <a:r>
              <a:rPr lang="en-US" b="1" i="1" u="sng" dirty="0"/>
              <a:t>Group-6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1.Vijit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2.Vatsal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3.Utkarsh Yadav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4.Vipul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sharma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5.Vipin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kumar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6.Vipin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gupta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Vedang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Tiwari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8.Vishwas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jaiswal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49B87-6A4B-320F-0946-C288D33A4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0" r="1869" b="15495"/>
          <a:stretch/>
        </p:blipFill>
        <p:spPr>
          <a:xfrm>
            <a:off x="4856480" y="1506742"/>
            <a:ext cx="6344620" cy="4751818"/>
          </a:xfrm>
          <a:prstGeom prst="rect">
            <a:avLst/>
          </a:prstGeom>
          <a:ln>
            <a:solidFill>
              <a:srgbClr val="000000">
                <a:alpha val="96863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1763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1160-B137-0F6A-1805-7420FAED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History of organ transplantation 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0620-A3A2-D7CC-9950-0ED364C0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33" y="2433321"/>
            <a:ext cx="9905998" cy="3276600"/>
          </a:xfrm>
        </p:spPr>
        <p:txBody>
          <a:bodyPr/>
          <a:lstStyle/>
          <a:p>
            <a:r>
              <a:rPr lang="en-US" dirty="0"/>
              <a:t>First kidney transplant 1954</a:t>
            </a:r>
          </a:p>
          <a:p>
            <a:r>
              <a:rPr lang="en-US" dirty="0"/>
              <a:t>First heart and pancreas transplant 1960s</a:t>
            </a:r>
          </a:p>
          <a:p>
            <a:r>
              <a:rPr lang="en-US" dirty="0"/>
              <a:t>Lung and </a:t>
            </a:r>
            <a:r>
              <a:rPr lang="en-US" dirty="0" err="1"/>
              <a:t>intestial</a:t>
            </a:r>
            <a:r>
              <a:rPr lang="en-US" dirty="0"/>
              <a:t> transplant 1980s</a:t>
            </a:r>
          </a:p>
          <a:p>
            <a:endParaRPr lang="en-IN" dirty="0"/>
          </a:p>
        </p:txBody>
      </p:sp>
      <p:pic>
        <p:nvPicPr>
          <p:cNvPr id="2050" name="Picture 2" descr="Evolution">
            <a:extLst>
              <a:ext uri="{FF2B5EF4-FFF2-40B4-BE49-F238E27FC236}">
                <a16:creationId xmlns:a16="http://schemas.microsoft.com/office/drawing/2014/main" id="{30980936-FE25-ADAC-5809-118397EE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1837765"/>
            <a:ext cx="4310743" cy="36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26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C9A3-411B-62B4-23D4-9EE4B390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99066"/>
            <a:ext cx="9482666" cy="3378200"/>
          </a:xfrm>
        </p:spPr>
        <p:txBody>
          <a:bodyPr/>
          <a:lstStyle/>
          <a:p>
            <a:r>
              <a:rPr lang="en-US" b="1" u="sng" dirty="0"/>
              <a:t>Graphical trend of organ transplantation 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48865-BCC9-E48B-0114-FA182FE0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346201"/>
            <a:ext cx="8458199" cy="4378362"/>
          </a:xfrm>
        </p:spPr>
      </p:pic>
    </p:spTree>
    <p:extLst>
      <p:ext uri="{BB962C8B-B14F-4D97-AF65-F5344CB8AC3E}">
        <p14:creationId xmlns:p14="http://schemas.microsoft.com/office/powerpoint/2010/main" val="16154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7FD-0C04-AC22-6BA7-CC04EC67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1" y="553720"/>
            <a:ext cx="10396882" cy="1151965"/>
          </a:xfrm>
        </p:spPr>
        <p:txBody>
          <a:bodyPr/>
          <a:lstStyle/>
          <a:p>
            <a:r>
              <a:rPr lang="en-US" b="1" i="1" u="sng" dirty="0"/>
              <a:t>Age limit for organ donation 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11BB-BE72-2A69-602C-CCA6B276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Kidney and lever </a:t>
            </a:r>
            <a:r>
              <a:rPr lang="en-US" dirty="0" err="1"/>
              <a:t>upto</a:t>
            </a:r>
            <a:r>
              <a:rPr lang="en-US" dirty="0"/>
              <a:t> 70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Heart and lung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Pancreas intestines </a:t>
            </a:r>
            <a:r>
              <a:rPr lang="en-US" dirty="0" err="1"/>
              <a:t>upto</a:t>
            </a:r>
            <a:r>
              <a:rPr lang="en-US" dirty="0"/>
              <a:t> 60-65yrs</a:t>
            </a:r>
          </a:p>
          <a:p>
            <a:r>
              <a:rPr lang="en-US" dirty="0"/>
              <a:t>Corneas skin </a:t>
            </a:r>
            <a:r>
              <a:rPr lang="en-US" dirty="0" err="1"/>
              <a:t>upto</a:t>
            </a:r>
            <a:r>
              <a:rPr lang="en-US" dirty="0"/>
              <a:t> 100 </a:t>
            </a:r>
            <a:r>
              <a:rPr lang="en-US" dirty="0" err="1"/>
              <a:t>yrs</a:t>
            </a:r>
            <a:endParaRPr lang="en-US" dirty="0"/>
          </a:p>
          <a:p>
            <a:r>
              <a:rPr lang="en-US" dirty="0"/>
              <a:t>Heart </a:t>
            </a:r>
            <a:r>
              <a:rPr lang="en-US" dirty="0" err="1"/>
              <a:t>walves</a:t>
            </a:r>
            <a:r>
              <a:rPr lang="en-US" dirty="0"/>
              <a:t> </a:t>
            </a:r>
            <a:r>
              <a:rPr lang="en-US" dirty="0" err="1"/>
              <a:t>upto</a:t>
            </a:r>
            <a:r>
              <a:rPr lang="en-US" dirty="0"/>
              <a:t> 50yrs</a:t>
            </a:r>
          </a:p>
          <a:p>
            <a:r>
              <a:rPr lang="en-US" dirty="0"/>
              <a:t>Bones </a:t>
            </a:r>
            <a:r>
              <a:rPr lang="en-US" dirty="0" err="1"/>
              <a:t>upto</a:t>
            </a:r>
            <a:r>
              <a:rPr lang="en-US" dirty="0"/>
              <a:t>  70yrs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3567-96A8-36B8-49F4-B93BCCF9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94" y="2140251"/>
            <a:ext cx="4332817" cy="34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27E8-98B2-9036-D578-2187E537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NOTTO (national organ and tissue transplant organization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3D90-A1F3-9A65-0C4E-A96A48EB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-990600"/>
            <a:ext cx="9441920" cy="7391399"/>
          </a:xfrm>
        </p:spPr>
        <p:txBody>
          <a:bodyPr/>
          <a:lstStyle/>
          <a:p>
            <a:r>
              <a:rPr lang="en-US" dirty="0"/>
              <a:t>You can be a donor by expressing your wish in the authorized organ and tissue donation as per organized by </a:t>
            </a:r>
            <a:r>
              <a:rPr lang="en-US" dirty="0" err="1"/>
              <a:t>notto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81B6B-E0A3-7134-5B0C-F8023D84A0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7" r="1282" b="20850"/>
          <a:stretch/>
        </p:blipFill>
        <p:spPr>
          <a:xfrm>
            <a:off x="1727200" y="3141133"/>
            <a:ext cx="7069666" cy="29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0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AC3D-BCA2-520E-8F40-C2E4B141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599441"/>
            <a:ext cx="10396882" cy="1151965"/>
          </a:xfrm>
        </p:spPr>
        <p:txBody>
          <a:bodyPr/>
          <a:lstStyle/>
          <a:p>
            <a:r>
              <a:rPr lang="en-US" dirty="0"/>
              <a:t>Medication after the transplant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257B-3BC2-EB0D-C0D8-A4DD917AA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293" y="391886"/>
            <a:ext cx="5918335" cy="5866673"/>
          </a:xfrm>
        </p:spPr>
        <p:txBody>
          <a:bodyPr/>
          <a:lstStyle/>
          <a:p>
            <a:r>
              <a:rPr lang="en-US" dirty="0"/>
              <a:t>Immunosuppressant : drugs prevent your immune system for rejecting the donor organ  </a:t>
            </a:r>
          </a:p>
          <a:p>
            <a:r>
              <a:rPr lang="en-US" dirty="0"/>
              <a:t>They must be taken for the lifetime of your transplanted organ</a:t>
            </a:r>
            <a:endParaRPr lang="en-IN" dirty="0"/>
          </a:p>
        </p:txBody>
      </p:sp>
      <p:pic>
        <p:nvPicPr>
          <p:cNvPr id="1028" name="Picture 4" descr="3D Tablet Medicine PNG Illustration 9376154 PNG">
            <a:extLst>
              <a:ext uri="{FF2B5EF4-FFF2-40B4-BE49-F238E27FC236}">
                <a16:creationId xmlns:a16="http://schemas.microsoft.com/office/drawing/2014/main" id="{BE9706B9-C397-4E09-7718-BD7FEEA0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07" y="1605989"/>
            <a:ext cx="3876600" cy="38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C07-93C5-B6E8-38FB-8279B3FC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/>
              <a:t>After transplant, its vital for us to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587A-C2B8-F59D-50E7-9A2EA6FD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-160867"/>
            <a:ext cx="9905998" cy="6705600"/>
          </a:xfrm>
        </p:spPr>
        <p:txBody>
          <a:bodyPr/>
          <a:lstStyle/>
          <a:p>
            <a:r>
              <a:rPr lang="en-US" dirty="0"/>
              <a:t>Keep all your doctor appointment</a:t>
            </a:r>
          </a:p>
          <a:p>
            <a:r>
              <a:rPr lang="en-US" dirty="0"/>
              <a:t>Undergoes every recommended lab test</a:t>
            </a:r>
          </a:p>
          <a:p>
            <a:r>
              <a:rPr lang="en-US" dirty="0"/>
              <a:t>Take all the prescription drugs</a:t>
            </a:r>
          </a:p>
          <a:p>
            <a:r>
              <a:rPr lang="en-US" dirty="0"/>
              <a:t>Keep all wellness checkups</a:t>
            </a:r>
          </a:p>
          <a:p>
            <a:r>
              <a:rPr lang="en-US" dirty="0"/>
              <a:t>Monitors you blood weight and cholesterol</a:t>
            </a:r>
          </a:p>
          <a:p>
            <a:r>
              <a:rPr lang="en-US" dirty="0"/>
              <a:t>Get all recommended health screenings on schedule</a:t>
            </a:r>
            <a:endParaRPr lang="en-IN" dirty="0"/>
          </a:p>
        </p:txBody>
      </p:sp>
      <p:pic>
        <p:nvPicPr>
          <p:cNvPr id="3074" name="Picture 2" descr="Doctor Character Images - Free Download on Freepik">
            <a:extLst>
              <a:ext uri="{FF2B5EF4-FFF2-40B4-BE49-F238E27FC236}">
                <a16:creationId xmlns:a16="http://schemas.microsoft.com/office/drawing/2014/main" id="{33F30570-F784-BE6B-4205-2227DEAF1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99" y="1400419"/>
            <a:ext cx="3903101" cy="39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9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2276-49D1-58FF-CC33-622BD36E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Indias</a:t>
            </a:r>
            <a:r>
              <a:rPr lang="en-US" dirty="0"/>
              <a:t> organ crisis deepens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4210-2D04-02AD-E446-5B5F11FA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training of doctors and misgivings among people trigger enormous shortage ,liver ,heart and cornea</a:t>
            </a:r>
          </a:p>
          <a:p>
            <a:r>
              <a:rPr lang="en-US" dirty="0"/>
              <a:t>Major problems are unlike blood transfusion ,major surgery failure the intensive use of immunosuppressants ,transplant rejection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16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210</TotalTime>
  <Words>251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PowerPoint Presentation</vt:lpstr>
      <vt:lpstr>Organ transplant   </vt:lpstr>
      <vt:lpstr>History of organ transplantation </vt:lpstr>
      <vt:lpstr>Graphical trend of organ transplantation </vt:lpstr>
      <vt:lpstr>Age limit for organ donation </vt:lpstr>
      <vt:lpstr>NOTTO (national organ and tissue transplant organization </vt:lpstr>
      <vt:lpstr>Medication after the transplant </vt:lpstr>
      <vt:lpstr>After transplant, its vital for us to </vt:lpstr>
      <vt:lpstr>Indias organ crisis deepens</vt:lpstr>
      <vt:lpstr>Disadvantages of organ transplant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 transplant</dc:title>
  <dc:creator>Vatsal Verma</dc:creator>
  <cp:lastModifiedBy>Vatsal Verma</cp:lastModifiedBy>
  <cp:revision>3</cp:revision>
  <dcterms:created xsi:type="dcterms:W3CDTF">2023-05-30T17:50:05Z</dcterms:created>
  <dcterms:modified xsi:type="dcterms:W3CDTF">2023-06-14T03:39:15Z</dcterms:modified>
</cp:coreProperties>
</file>