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804" r:id="rId1"/>
  </p:sldMasterIdLst>
  <p:notesMasterIdLst>
    <p:notesMasterId r:id="rId2"/>
  </p:notesMasterIdLst>
  <p:sldIdLst>
    <p:sldId id="621" r:id="rId3"/>
    <p:sldId id="622" r:id="rId4"/>
    <p:sldId id="623" r:id="rId5"/>
    <p:sldId id="624" r:id="rId6"/>
    <p:sldId id="625" r:id="rId7"/>
    <p:sldId id="626" r:id="rId8"/>
    <p:sldId id="627" r:id="rId9"/>
    <p:sldId id="628" r:id="rId10"/>
    <p:sldId id="629" r:id="rId11"/>
    <p:sldId id="630" r:id="rId12"/>
    <p:sldId id="632" r:id="rId13"/>
    <p:sldId id="633" r:id="rId14"/>
    <p:sldId id="634" r:id="rId15"/>
    <p:sldId id="635" r:id="rId16"/>
    <p:sldId id="636" r:id="rId17"/>
    <p:sldId id="637" r:id="rId18"/>
    <p:sldId id="638" r:id="rId19"/>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3"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9" name="Shape 2"/>
        <p:cNvGrpSpPr/>
        <p:nvPr/>
      </p:nvGrpSpPr>
      <p:grpSpPr>
        <a:xfrm>
          <a:off x="0" y="0"/>
          <a:ext cx="0" cy="0"/>
          <a:chOff x="0" y="0"/>
          <a:chExt cx="0" cy="0"/>
        </a:xfrm>
      </p:grpSpPr>
      <p:sp>
        <p:nvSpPr>
          <p:cNvPr id="1048688"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9"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pPr algn="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9" name="Slide Image Placeholder 1"/>
          <p:cNvSpPr>
            <a:spLocks noChangeAspect="1" noRot="1" noGrp="1"/>
          </p:cNvSpPr>
          <p:nvPr>
            <p:ph type="sldImg"/>
          </p:nvPr>
        </p:nvSpPr>
        <p:spPr>
          <a:xfrm>
            <a:off x="381000" y="685800"/>
            <a:ext cx="6096000" cy="3429000"/>
          </a:xfrm>
        </p:spPr>
      </p:sp>
      <p:sp>
        <p:nvSpPr>
          <p:cNvPr id="1048670"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7"/>
        <p:cNvGrpSpPr/>
        <p:nvPr/>
      </p:nvGrpSpPr>
      <p:grpSpPr>
        <a:xfrm>
          <a:off x="0" y="0"/>
          <a:ext cx="0" cy="0"/>
          <a:chOff x="0" y="0"/>
          <a:chExt cx="0" cy="0"/>
        </a:xfrm>
      </p:grpSpPr>
      <p:sp>
        <p:nvSpPr>
          <p:cNvPr id="104862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7"/>
        <p:cNvGrpSpPr/>
        <p:nvPr/>
      </p:nvGrpSpPr>
      <p:grpSpPr>
        <a:xfrm>
          <a:off x="0" y="0"/>
          <a:ext cx="0" cy="0"/>
          <a:chOff x="0" y="0"/>
          <a:chExt cx="0" cy="0"/>
        </a:xfrm>
      </p:grpSpPr>
      <p:sp>
        <p:nvSpPr>
          <p:cNvPr id="104863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4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5"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4/8/2024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9" name=""/>
        <p:cNvGrpSpPr/>
        <p:nvPr/>
      </p:nvGrpSpPr>
      <p:grpSpPr>
        <a:xfrm>
          <a:off x="0" y="0"/>
          <a:ext cx="0" cy="0"/>
          <a:chOff x="0" y="0"/>
          <a:chExt cx="0" cy="0"/>
        </a:xfrm>
      </p:grpSpPr>
      <p:sp>
        <p:nvSpPr>
          <p:cNvPr id="1048663"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4" name="Holder 3"/>
          <p:cNvSpPr>
            <a:spLocks noGrp="1"/>
          </p:cNvSpPr>
          <p:nvPr>
            <p:ph type="body" idx="1"/>
          </p:nvPr>
        </p:nvSpPr>
        <p:spPr/>
        <p:txBody>
          <a:bodyPr bIns="0" lIns="0" rIns="0" tIns="0"/>
          <a:lstStyle>
            <a:lvl1pPr>
              <a:defRPr b="0" i="0">
                <a:solidFill>
                  <a:schemeClr val="tx1"/>
                </a:solidFill>
              </a:defRPr>
            </a:lvl1pPr>
          </a:lstStyle>
          <a:p/>
        </p:txBody>
      </p:sp>
      <p:sp>
        <p:nvSpPr>
          <p:cNvPr id="1048665"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6"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1048667"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8" name="Shape 28"/>
        <p:cNvGrpSpPr/>
        <p:nvPr/>
      </p:nvGrpSpPr>
      <p:grpSpPr>
        <a:xfrm>
          <a:off x="0" y="0"/>
          <a:ext cx="0" cy="0"/>
          <a:chOff x="0" y="0"/>
          <a:chExt cx="0" cy="0"/>
        </a:xfrm>
      </p:grpSpPr>
      <p:sp>
        <p:nvSpPr>
          <p:cNvPr id="104864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4" name="Shape 20"/>
        <p:cNvGrpSpPr/>
        <p:nvPr/>
      </p:nvGrpSpPr>
      <p:grpSpPr>
        <a:xfrm>
          <a:off x="0" y="0"/>
          <a:ext cx="0" cy="0"/>
          <a:chOff x="0" y="0"/>
          <a:chExt cx="0" cy="0"/>
        </a:xfrm>
      </p:grpSpPr>
      <p:sp>
        <p:nvSpPr>
          <p:cNvPr id="1048676"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7"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9"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5" name="Shape 28"/>
        <p:cNvGrpSpPr/>
        <p:nvPr/>
      </p:nvGrpSpPr>
      <p:grpSpPr>
        <a:xfrm>
          <a:off x="0" y="0"/>
          <a:ext cx="0" cy="0"/>
          <a:chOff x="0" y="0"/>
          <a:chExt cx="0" cy="0"/>
        </a:xfrm>
      </p:grpSpPr>
      <p:sp>
        <p:nvSpPr>
          <p:cNvPr id="1048680"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81"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2"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6" name="Shape 32"/>
        <p:cNvGrpSpPr/>
        <p:nvPr/>
      </p:nvGrpSpPr>
      <p:grpSpPr>
        <a:xfrm>
          <a:off x="0" y="0"/>
          <a:ext cx="0" cy="0"/>
          <a:chOff x="0" y="0"/>
          <a:chExt cx="0" cy="0"/>
        </a:xfrm>
      </p:grpSpPr>
      <p:sp>
        <p:nvSpPr>
          <p:cNvPr id="1048683"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4"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35"/>
        <p:cNvGrpSpPr/>
        <p:nvPr/>
      </p:nvGrpSpPr>
      <p:grpSpPr>
        <a:xfrm>
          <a:off x="0" y="0"/>
          <a:ext cx="0" cy="0"/>
          <a:chOff x="0" y="0"/>
          <a:chExt cx="0" cy="0"/>
        </a:xfrm>
      </p:grpSpPr>
      <p:sp>
        <p:nvSpPr>
          <p:cNvPr id="1048671"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2"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3"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4"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5"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7" name="Shape 41"/>
        <p:cNvGrpSpPr/>
        <p:nvPr/>
      </p:nvGrpSpPr>
      <p:grpSpPr>
        <a:xfrm>
          <a:off x="0" y="0"/>
          <a:ext cx="0" cy="0"/>
          <a:chOff x="0" y="0"/>
          <a:chExt cx="0" cy="0"/>
        </a:xfrm>
      </p:grpSpPr>
      <p:sp>
        <p:nvSpPr>
          <p:cNvPr id="1048685"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6"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8" name="Shape 48"/>
        <p:cNvGrpSpPr/>
        <p:nvPr/>
      </p:nvGrpSpPr>
      <p:grpSpPr>
        <a:xfrm>
          <a:off x="0" y="0"/>
          <a:ext cx="0" cy="0"/>
          <a:chOff x="0" y="0"/>
          <a:chExt cx="0" cy="0"/>
        </a:xfrm>
      </p:grpSpPr>
      <p:sp>
        <p:nvSpPr>
          <p:cNvPr id="1048687"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0" name=""/>
        <p:cNvGrpSpPr/>
        <p:nvPr/>
      </p:nvGrpSpPr>
      <p:grpSpPr>
        <a:xfrm>
          <a:off x="0" y="0"/>
          <a:ext cx="0" cy="0"/>
          <a:chOff x="0" y="0"/>
          <a:chExt cx="0" cy="0"/>
        </a:xfrm>
      </p:grpSpPr>
      <p:sp>
        <p:nvSpPr>
          <p:cNvPr id="1048650"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51"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2.jpeg"/><Relationship Id="rId3"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3.jpeg"/><Relationship Id="rId3"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2.jpeg"/><Relationship Id="rId3"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14725" y="1187863"/>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70104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453399" cy="4470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V</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j</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y</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S</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a:t>
            </a:r>
            <a:r>
              <a:rPr b="0" cap="none" dirty="0" sz="1100" i="0" lang="en-US" strike="noStrike" u="none" smtClean="0">
                <a:solidFill>
                  <a:schemeClr val="tx1"/>
                </a:solidFill>
                <a:latin typeface="Arial"/>
                <a:ea typeface="Arial"/>
                <a:cs typeface="Arial"/>
                <a:sym typeface="Arial"/>
              </a:rPr>
              <a:t>:</a:t>
            </a:r>
            <a:r>
              <a:rPr b="0" cap="none" dirty="0" sz="1100" i="0" lang="en-US" strike="noStrike" u="none" smtClean="0">
                <a:solidFill>
                  <a:schemeClr val="tx1"/>
                </a:solidFill>
                <a:latin typeface="Arial"/>
                <a:ea typeface="Arial"/>
                <a:cs typeface="Arial"/>
                <a:sym typeface="Arial"/>
              </a:rPr>
              <a:t>au11</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6</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4</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5</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a:t>
            </a:r>
            <a:r>
              <a:rPr b="0" cap="none" dirty="0" sz="1200" i="0" lang="en-US" strike="noStrike" u="none" smtClean="0">
                <a:solidFill>
                  <a:schemeClr val="tx1"/>
                </a:solidFill>
                <a:latin typeface="Arial"/>
                <a:ea typeface="Arial"/>
                <a:cs typeface="Arial"/>
                <a:sym typeface="Arial"/>
              </a:rPr>
              <a:t>Name  </a:t>
            </a:r>
            <a:endParaRPr b="0" cap="none" dirty="0" sz="1200" i="0" lang="en-US" strike="noStrike" u="none">
              <a:solidFill>
                <a:schemeClr val="tx1"/>
              </a:solidFill>
              <a:latin typeface="Arial"/>
              <a:ea typeface="Arial"/>
              <a:cs typeface="Arial"/>
              <a:sym typeface="Arial"/>
            </a:endParaRPr>
          </a:p>
        </p:txBody>
      </p:sp>
      <p:cxnSp>
        <p:nvCxnSpPr>
          <p:cNvPr id="3145729" name="Straight Connector 19"/>
          <p:cNvCxnSpPr>
            <a:cxnSpLocks/>
          </p:cNvCxnSpPr>
          <p:nvPr/>
        </p:nvCxnSpPr>
        <p:spPr>
          <a:xfrm>
            <a:off x="5651023" y="3908983"/>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4863654" y="3987599"/>
            <a:ext cx="2925256" cy="4216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N</a:t>
            </a:r>
            <a:r>
              <a:rPr b="0" cap="none" dirty="0" sz="1100" i="0" lang="en-US" strike="noStrike" u="none" smtClean="0">
                <a:solidFill>
                  <a:schemeClr val="tx1"/>
                </a:solidFill>
                <a:latin typeface="Arial"/>
                <a:ea typeface="Arial"/>
                <a:cs typeface="Arial"/>
                <a:sym typeface="Arial"/>
              </a:rPr>
              <a:t>D</a:t>
            </a: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R</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N</a:t>
            </a:r>
            <a:r>
              <a:rPr b="0" cap="none" dirty="0" sz="1100" i="0" lang="en-US" strike="noStrike" u="none" smtClean="0">
                <a:solidFill>
                  <a:schemeClr val="tx1"/>
                </a:solidFill>
                <a:latin typeface="Arial"/>
                <a:ea typeface="Arial"/>
                <a:cs typeface="Arial"/>
                <a:sym typeface="Arial"/>
              </a:rPr>
              <a:t>STITUTE</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OF</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ENGINEERING</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AND</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8" name="Title 1"/>
          <p:cNvSpPr>
            <a:spLocks noGrp="1"/>
          </p:cNvSpPr>
          <p:nvPr>
            <p:ph type="title"/>
          </p:nvPr>
        </p:nvSpPr>
        <p:spPr>
          <a:xfrm>
            <a:off x="155850" y="613142"/>
            <a:ext cx="8832300" cy="451933"/>
          </a:xfrm>
        </p:spPr>
        <p:txBody>
          <a:bodyPr/>
          <a:p>
            <a:pPr algn="ctr"/>
            <a:r>
              <a:rPr lang="en-US"/>
              <a:t>Homepage</a:t>
            </a:r>
          </a:p>
        </p:txBody>
      </p:sp>
      <p:sp>
        <p:nvSpPr>
          <p:cNvPr id="1048649" name="Text Placeholder 2"/>
          <p:cNvSpPr>
            <a:spLocks noGrp="1"/>
          </p:cNvSpPr>
          <p:nvPr>
            <p:ph type="body" idx="1"/>
          </p:nvPr>
        </p:nvSpPr>
        <p:spPr>
          <a:xfrm>
            <a:off x="311699" y="1389600"/>
            <a:ext cx="8696833" cy="3179400"/>
          </a:xfrm>
        </p:spPr>
        <p:txBody>
          <a:bodyPr/>
          <a:p>
            <a:endParaRPr lang="en-US"/>
          </a:p>
        </p:txBody>
      </p:sp>
      <p:pic>
        <p:nvPicPr>
          <p:cNvPr id="2097160" name="Picture 3" descr="WhatsApp Image 2024-04-08 at 20.52.38.jpeg"/>
          <p:cNvPicPr>
            <a:picLocks noChangeAspect="1"/>
          </p:cNvPicPr>
          <p:nvPr/>
        </p:nvPicPr>
        <p:blipFill>
          <a:blip xmlns:r="http://schemas.openxmlformats.org/officeDocument/2006/relationships" r:embed="rId1"/>
          <a:stretch>
            <a:fillRect/>
          </a:stretch>
        </p:blipFill>
        <p:spPr>
          <a:xfrm>
            <a:off x="735724" y="725214"/>
            <a:ext cx="7357242" cy="2829141"/>
          </a:xfrm>
          <a:prstGeom prst="rect"/>
        </p:spPr>
      </p:pic>
      <p:pic>
        <p:nvPicPr>
          <p:cNvPr id="2097161" name="Picture 4" descr="WhatsApp Image 2024-04-08 at 20.52.39 (1).jpeg"/>
          <p:cNvPicPr>
            <a:picLocks noChangeAspect="1"/>
          </p:cNvPicPr>
          <p:nvPr/>
        </p:nvPicPr>
        <p:blipFill>
          <a:blip xmlns:r="http://schemas.openxmlformats.org/officeDocument/2006/relationships" r:embed="rId2"/>
          <a:stretch>
            <a:fillRect/>
          </a:stretch>
        </p:blipFill>
        <p:spPr>
          <a:xfrm>
            <a:off x="0" y="661368"/>
            <a:ext cx="9144000" cy="4304240"/>
          </a:xfrm>
          <a:prstGeom prst="rect"/>
        </p:spPr>
      </p:pic>
      <p:pic>
        <p:nvPicPr>
          <p:cNvPr id="2097162" name="Picture 5" descr="WhatsApp Image 2024-04-08 at 21.09.04.jpeg"/>
          <p:cNvPicPr>
            <a:picLocks noChangeAspect="1"/>
          </p:cNvPicPr>
          <p:nvPr/>
        </p:nvPicPr>
        <p:blipFill>
          <a:blip xmlns:r="http://schemas.openxmlformats.org/officeDocument/2006/relationships" r:embed="rId3"/>
          <a:stretch>
            <a:fillRect/>
          </a:stretch>
        </p:blipFill>
        <p:spPr>
          <a:xfrm>
            <a:off x="399392" y="1303283"/>
            <a:ext cx="8744607" cy="383896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2" name="Title 1"/>
          <p:cNvSpPr>
            <a:spLocks noGrp="1"/>
          </p:cNvSpPr>
          <p:nvPr>
            <p:ph type="title"/>
          </p:nvPr>
        </p:nvSpPr>
        <p:spPr>
          <a:xfrm>
            <a:off x="628560" y="601132"/>
            <a:ext cx="7886430" cy="666517"/>
          </a:xfrm>
        </p:spPr>
        <p:txBody>
          <a:bodyPr/>
          <a:p>
            <a:pPr algn="ctr"/>
            <a:r>
              <a:rPr b="1" dirty="0" lang="en-US"/>
              <a:t>About-Us-Page</a:t>
            </a:r>
          </a:p>
        </p:txBody>
      </p:sp>
      <p:pic>
        <p:nvPicPr>
          <p:cNvPr id="2097163" name="Picture 2" descr="WhatsApp Image 2024-04-08 at 20.52.39.jpeg"/>
          <p:cNvPicPr>
            <a:picLocks noChangeAspect="1"/>
          </p:cNvPicPr>
          <p:nvPr/>
        </p:nvPicPr>
        <p:blipFill>
          <a:blip xmlns:r="http://schemas.openxmlformats.org/officeDocument/2006/relationships" r:embed="rId1"/>
          <a:stretch>
            <a:fillRect/>
          </a:stretch>
        </p:blipFill>
        <p:spPr>
          <a:xfrm>
            <a:off x="0" y="1271752"/>
            <a:ext cx="9144000" cy="3268717"/>
          </a:xfrm>
          <a:prstGeom prst="rect"/>
        </p:spPr>
      </p:pic>
      <p:pic>
        <p:nvPicPr>
          <p:cNvPr id="2097164" name="Picture 3" descr="WhatsApp Image 2024-04-08 at 21.09.04 (1).jpeg"/>
          <p:cNvPicPr>
            <a:picLocks noChangeAspect="1"/>
          </p:cNvPicPr>
          <p:nvPr/>
        </p:nvPicPr>
        <p:blipFill>
          <a:blip xmlns:r="http://schemas.openxmlformats.org/officeDocument/2006/relationships" r:embed="rId2"/>
          <a:stretch>
            <a:fillRect/>
          </a:stretch>
        </p:blipFill>
        <p:spPr>
          <a:xfrm>
            <a:off x="0" y="1082566"/>
            <a:ext cx="9144000" cy="433294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3" name="Title 1"/>
          <p:cNvSpPr>
            <a:spLocks noGrp="1"/>
          </p:cNvSpPr>
          <p:nvPr>
            <p:ph type="title"/>
          </p:nvPr>
        </p:nvSpPr>
        <p:spPr>
          <a:xfrm>
            <a:off x="628560" y="635000"/>
            <a:ext cx="7886430" cy="632649"/>
          </a:xfrm>
        </p:spPr>
        <p:txBody>
          <a:bodyPr/>
          <a:p>
            <a:pPr algn="ctr"/>
            <a:r>
              <a:rPr b="1" dirty="0" lang="en-US"/>
              <a:t>Service-Page</a:t>
            </a:r>
          </a:p>
        </p:txBody>
      </p:sp>
      <p:pic>
        <p:nvPicPr>
          <p:cNvPr id="2097165" name="Picture 2" descr="WhatsApp Image 2024-04-08 at 20.52.39 (1).jpeg"/>
          <p:cNvPicPr>
            <a:picLocks noChangeAspect="1"/>
          </p:cNvPicPr>
          <p:nvPr/>
        </p:nvPicPr>
        <p:blipFill>
          <a:blip xmlns:r="http://schemas.openxmlformats.org/officeDocument/2006/relationships" r:embed="rId1"/>
          <a:stretch>
            <a:fillRect/>
          </a:stretch>
        </p:blipFill>
        <p:spPr>
          <a:xfrm>
            <a:off x="515007" y="1566040"/>
            <a:ext cx="8198069" cy="3725387"/>
          </a:xfrm>
          <a:prstGeom prst="rect"/>
        </p:spPr>
      </p:pic>
      <p:pic>
        <p:nvPicPr>
          <p:cNvPr id="2097166" name="Picture 3" descr="WhatsApp Image 2024-04-08 at 20.52.39 (1).jpeg"/>
          <p:cNvPicPr>
            <a:picLocks noChangeAspect="1"/>
          </p:cNvPicPr>
          <p:nvPr/>
        </p:nvPicPr>
        <p:blipFill>
          <a:blip xmlns:r="http://schemas.openxmlformats.org/officeDocument/2006/relationships" r:embed="rId1"/>
          <a:stretch>
            <a:fillRect/>
          </a:stretch>
        </p:blipFill>
        <p:spPr>
          <a:xfrm>
            <a:off x="945931" y="1418113"/>
            <a:ext cx="8198069" cy="3725387"/>
          </a:xfrm>
          <a:prstGeom prst="rect"/>
        </p:spPr>
      </p:pic>
      <p:pic>
        <p:nvPicPr>
          <p:cNvPr id="2097167" name="Picture 4" descr="WhatsApp Image 2024-04-08 at 20.52.39 (1).jpeg"/>
          <p:cNvPicPr>
            <a:picLocks noChangeAspect="1"/>
          </p:cNvPicPr>
          <p:nvPr/>
        </p:nvPicPr>
        <p:blipFill>
          <a:blip xmlns:r="http://schemas.openxmlformats.org/officeDocument/2006/relationships" r:embed="rId1"/>
          <a:stretch>
            <a:fillRect/>
          </a:stretch>
        </p:blipFill>
        <p:spPr>
          <a:xfrm>
            <a:off x="0" y="1282261"/>
            <a:ext cx="9144000" cy="3546711"/>
          </a:xfrm>
          <a:prstGeom prst="rect"/>
        </p:spPr>
      </p:pic>
      <p:pic>
        <p:nvPicPr>
          <p:cNvPr id="2097168" name="Picture 5" descr="WhatsApp Image 2024-04-08 at 21.09.07.jpeg"/>
          <p:cNvPicPr>
            <a:picLocks noChangeAspect="1"/>
          </p:cNvPicPr>
          <p:nvPr/>
        </p:nvPicPr>
        <p:blipFill>
          <a:blip xmlns:r="http://schemas.openxmlformats.org/officeDocument/2006/relationships" r:embed="rId2"/>
          <a:stretch>
            <a:fillRect/>
          </a:stretch>
        </p:blipFill>
        <p:spPr>
          <a:xfrm>
            <a:off x="0" y="1177158"/>
            <a:ext cx="9144000" cy="3966341"/>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4" name="Title 1"/>
          <p:cNvSpPr>
            <a:spLocks noGrp="1"/>
          </p:cNvSpPr>
          <p:nvPr>
            <p:ph type="title"/>
          </p:nvPr>
        </p:nvSpPr>
        <p:spPr>
          <a:xfrm>
            <a:off x="628560" y="643466"/>
            <a:ext cx="7886430" cy="624183"/>
          </a:xfrm>
        </p:spPr>
        <p:txBody>
          <a:bodyPr/>
          <a:p>
            <a:pPr algn="ctr"/>
            <a:r>
              <a:rPr b="1" lang="en-US"/>
              <a:t>Departments-Page</a:t>
            </a:r>
          </a:p>
        </p:txBody>
      </p:sp>
      <p:pic>
        <p:nvPicPr>
          <p:cNvPr id="2097169" name="Picture 2" descr="WhatsApp Image 2024-04-08 at 20.52.39 (2).jpeg"/>
          <p:cNvPicPr>
            <a:picLocks noChangeAspect="1"/>
          </p:cNvPicPr>
          <p:nvPr/>
        </p:nvPicPr>
        <p:blipFill>
          <a:blip xmlns:r="http://schemas.openxmlformats.org/officeDocument/2006/relationships" r:embed="rId1"/>
          <a:stretch>
            <a:fillRect/>
          </a:stretch>
        </p:blipFill>
        <p:spPr>
          <a:xfrm>
            <a:off x="1545019" y="1272422"/>
            <a:ext cx="4067504" cy="4396596"/>
          </a:xfrm>
          <a:prstGeom prst="rect"/>
        </p:spPr>
      </p:pic>
      <p:pic>
        <p:nvPicPr>
          <p:cNvPr id="2097170" name="Picture 3" descr="WhatsApp Image 2024-04-08 at 21.48.32.jpeg"/>
          <p:cNvPicPr>
            <a:picLocks noChangeAspect="1"/>
          </p:cNvPicPr>
          <p:nvPr/>
        </p:nvPicPr>
        <p:blipFill>
          <a:blip xmlns:r="http://schemas.openxmlformats.org/officeDocument/2006/relationships" r:embed="rId2"/>
          <a:stretch>
            <a:fillRect/>
          </a:stretch>
        </p:blipFill>
        <p:spPr>
          <a:xfrm>
            <a:off x="0" y="1308539"/>
            <a:ext cx="9144000" cy="406618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5" name="Title 1"/>
          <p:cNvSpPr>
            <a:spLocks noGrp="1"/>
          </p:cNvSpPr>
          <p:nvPr>
            <p:ph type="title"/>
          </p:nvPr>
        </p:nvSpPr>
        <p:spPr>
          <a:xfrm>
            <a:off x="628560" y="618066"/>
            <a:ext cx="7886430" cy="649583"/>
          </a:xfrm>
        </p:spPr>
        <p:txBody>
          <a:bodyPr/>
          <a:p>
            <a:pPr algn="ctr"/>
            <a:r>
              <a:rPr b="1" dirty="0" lang="en-US"/>
              <a:t>Blog-Page</a:t>
            </a:r>
          </a:p>
        </p:txBody>
      </p:sp>
      <p:pic>
        <p:nvPicPr>
          <p:cNvPr id="2097171" name="Picture 2" descr="WhatsApp Image 2024-04-08 at 20.52.40.jpeg"/>
          <p:cNvPicPr>
            <a:picLocks noChangeAspect="1"/>
          </p:cNvPicPr>
          <p:nvPr/>
        </p:nvPicPr>
        <p:blipFill>
          <a:blip xmlns:r="http://schemas.openxmlformats.org/officeDocument/2006/relationships" r:embed="rId1"/>
          <a:stretch>
            <a:fillRect/>
          </a:stretch>
        </p:blipFill>
        <p:spPr>
          <a:xfrm>
            <a:off x="231228" y="1056452"/>
            <a:ext cx="8513380" cy="4234194"/>
          </a:xfrm>
          <a:prstGeom prst="rect"/>
        </p:spPr>
      </p:pic>
      <p:pic>
        <p:nvPicPr>
          <p:cNvPr id="2097172" name="Picture 3" descr="WhatsApp Image 2024-04-08 at 21.09.04 (1).jpeg"/>
          <p:cNvPicPr>
            <a:picLocks noChangeAspect="1"/>
          </p:cNvPicPr>
          <p:nvPr/>
        </p:nvPicPr>
        <p:blipFill>
          <a:blip xmlns:r="http://schemas.openxmlformats.org/officeDocument/2006/relationships" r:embed="rId2"/>
          <a:stretch>
            <a:fillRect/>
          </a:stretch>
        </p:blipFill>
        <p:spPr>
          <a:xfrm>
            <a:off x="357352" y="1156138"/>
            <a:ext cx="8450317" cy="3281914"/>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6"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r>
              <a:rPr b="0" i="0" lang="en-US">
                <a:solidFill>
                  <a:srgbClr val="374151"/>
                </a:solidFill>
                <a:effectLst/>
                <a:latin typeface="Söhne"/>
              </a:rPr>
              <a:t/>
            </a:r>
            <a:br>
              <a:rPr b="0" i="0" lang="en-US">
                <a:solidFill>
                  <a:srgbClr val="374151"/>
                </a:solidFill>
                <a:effectLst/>
                <a:latin typeface="Söhne"/>
              </a:rPr>
            </a:br>
            <a:endParaRPr lang="en-US"/>
          </a:p>
        </p:txBody>
      </p:sp>
      <p:sp>
        <p:nvSpPr>
          <p:cNvPr id="1048657" name="Rectangle 2"/>
          <p:cNvSpPr/>
          <p:nvPr/>
        </p:nvSpPr>
        <p:spPr>
          <a:xfrm>
            <a:off x="278525" y="1173182"/>
            <a:ext cx="8697310" cy="3108543"/>
          </a:xfrm>
          <a:prstGeom prst="rect"/>
        </p:spPr>
        <p:txBody>
          <a:bodyPr wrap="square">
            <a:spAutoFit/>
          </a:bodyPr>
          <a:p>
            <a:pPr>
              <a:buFont typeface="Wingdings" pitchFamily="2" charset="2"/>
              <a:buChar char="ü"/>
            </a:pPr>
            <a:r>
              <a:rPr b="1" dirty="0" lang="en-US" smtClean="0"/>
              <a:t>Offline Mode and Downloading</a:t>
            </a:r>
            <a:r>
              <a:rPr dirty="0" lang="en-US" smtClean="0"/>
              <a:t>: Implement offline mode functionality, allowing users to download music for offline listening.</a:t>
            </a:r>
          </a:p>
          <a:p>
            <a:pPr>
              <a:buFont typeface="Wingdings" pitchFamily="2" charset="2"/>
              <a:buChar char="ü"/>
            </a:pPr>
            <a:r>
              <a:rPr b="1" dirty="0" lang="en-US" smtClean="0"/>
              <a:t>Social Integration</a:t>
            </a:r>
            <a:r>
              <a:rPr dirty="0" lang="en-US" smtClean="0"/>
              <a:t>: Enhance social features by integrating with popular social media platforms, allowing users to share their favorite tracks, playlists, and music discoveries with friends. </a:t>
            </a:r>
          </a:p>
          <a:p>
            <a:pPr>
              <a:buFont typeface="Wingdings" pitchFamily="2" charset="2"/>
              <a:buChar char="ü"/>
            </a:pPr>
            <a:r>
              <a:rPr b="1" dirty="0" lang="en-US" smtClean="0"/>
              <a:t>Personalized Recommendations</a:t>
            </a:r>
            <a:r>
              <a:rPr dirty="0" lang="en-US" smtClean="0"/>
              <a:t>: Implement advanced recommendation algorithms based on user listening history, preferences, and behaviors.</a:t>
            </a:r>
          </a:p>
          <a:p>
            <a:pPr>
              <a:buFont typeface="Wingdings" pitchFamily="2" charset="2"/>
              <a:buChar char="ü"/>
            </a:pPr>
            <a:r>
              <a:rPr b="1" dirty="0" lang="en-US" smtClean="0"/>
              <a:t>Music Discovery Features</a:t>
            </a:r>
            <a:r>
              <a:rPr dirty="0" lang="en-US" smtClean="0"/>
              <a:t>: Expand music discovery features by incorporating trending charts, new releases, and </a:t>
            </a:r>
            <a:r>
              <a:rPr dirty="0" lang="en-US" err="1" smtClean="0"/>
              <a:t>curated</a:t>
            </a:r>
            <a:r>
              <a:rPr dirty="0" lang="en-US" smtClean="0"/>
              <a:t> playlists from popular genres and artists.</a:t>
            </a:r>
          </a:p>
          <a:p>
            <a:pPr>
              <a:buFont typeface="Wingdings" pitchFamily="2" charset="2"/>
              <a:buChar char="ü"/>
            </a:pPr>
            <a:r>
              <a:rPr b="1" dirty="0" lang="en-US" smtClean="0"/>
              <a:t>Collaborative Playlists</a:t>
            </a:r>
            <a:r>
              <a:rPr dirty="0" lang="en-US" smtClean="0"/>
              <a:t>: Enable collaborative playlist creation, allowing multiple users to contribute and collaborate on playlists together.</a:t>
            </a:r>
          </a:p>
          <a:p>
            <a:pPr>
              <a:buFont typeface="Wingdings" pitchFamily="2" charset="2"/>
              <a:buChar char="ü"/>
            </a:pPr>
            <a:r>
              <a:rPr b="1" dirty="0" lang="en-US" smtClean="0"/>
              <a:t>Live Streaming and Events</a:t>
            </a:r>
            <a:r>
              <a:rPr dirty="0" lang="en-US" smtClean="0"/>
              <a:t>: Introduce live streaming capabilities for music performances, concerts, and events within the application. </a:t>
            </a:r>
          </a:p>
          <a:p>
            <a:pPr>
              <a:buFont typeface="Wingdings" pitchFamily="2" charset="2"/>
              <a:buChar char="ü"/>
            </a:pPr>
            <a:r>
              <a:rPr b="1" dirty="0" lang="en-US" smtClean="0"/>
              <a:t>Audio Content</a:t>
            </a:r>
            <a:r>
              <a:rPr dirty="0" lang="en-US" smtClean="0"/>
              <a:t>: Expand the platform to include podcasts, </a:t>
            </a:r>
            <a:r>
              <a:rPr dirty="0" lang="en-US" err="1" smtClean="0"/>
              <a:t>audiobooks</a:t>
            </a:r>
            <a:r>
              <a:rPr dirty="0" lang="en-US" smtClean="0"/>
              <a:t>, and other audio content beyond music. </a:t>
            </a:r>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5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smtClean="0">
                <a:solidFill>
                  <a:srgbClr val="213163"/>
                </a:solidFill>
              </a:rPr>
              <a:t>Conclusion:</a:t>
            </a: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60" name="Rectangle 5"/>
          <p:cNvSpPr/>
          <p:nvPr/>
        </p:nvSpPr>
        <p:spPr>
          <a:xfrm>
            <a:off x="168165" y="1198179"/>
            <a:ext cx="8818179" cy="2246769"/>
          </a:xfrm>
          <a:prstGeom prst="rect"/>
        </p:spPr>
        <p:txBody>
          <a:bodyPr wrap="square">
            <a:spAutoFit/>
          </a:bodyPr>
          <a:p>
            <a:pPr>
              <a:buFont typeface="Wingdings" pitchFamily="2" charset="2"/>
              <a:buChar char="ü"/>
            </a:pPr>
            <a:r>
              <a:rPr dirty="0" lang="en-US" smtClean="0"/>
              <a:t>The development of a music web application using the </a:t>
            </a:r>
            <a:r>
              <a:rPr dirty="0" lang="en-US" err="1" smtClean="0"/>
              <a:t>Django</a:t>
            </a:r>
            <a:r>
              <a:rPr dirty="0" lang="en-US" smtClean="0"/>
              <a:t> framework presents an exciting opportunity to create a dynamic and immersive platform for music enthusiasts. Throughout this project, we have explored various challenges, strategies, and future enhancements that contribute to the success and evolution of the application.</a:t>
            </a:r>
          </a:p>
          <a:p>
            <a:pPr>
              <a:buFont typeface="Wingdings" pitchFamily="2" charset="2"/>
              <a:buChar char="ü"/>
            </a:pPr>
            <a:endParaRPr dirty="0" lang="en-US" smtClean="0"/>
          </a:p>
          <a:p>
            <a:pPr>
              <a:buFont typeface="Wingdings" pitchFamily="2" charset="2"/>
              <a:buChar char="ü"/>
            </a:pPr>
            <a:endParaRPr dirty="0" lang="en-US" smtClean="0"/>
          </a:p>
          <a:p>
            <a:pPr>
              <a:buFont typeface="Wingdings" pitchFamily="2" charset="2"/>
              <a:buChar char="ü"/>
            </a:pPr>
            <a:r>
              <a:rPr dirty="0" lang="en-US" smtClean="0"/>
              <a:t>This project, we have not only built a music web application but also laid the groundwork for a thriving community of music lovers united by their passion for great music and technology.</a:t>
            </a:r>
          </a:p>
          <a:p>
            <a:r>
              <a:rPr dirty="0" lang="en-US" smtClean="0"/>
              <a:t/>
            </a:r>
            <a:br>
              <a:rPr dirty="0" lang="en-US" smtClean="0"/>
            </a:br>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8"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04077" y="3189726"/>
            <a:ext cx="6135846"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MUSIC WEB APPLICATION USING DJANGO FRAMEWORK </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a:t>
            </a:r>
            <a:br>
              <a:rPr b="1" dirty="0" sz="1600" lang="en-IN" smtClean="0">
                <a:solidFill>
                  <a:srgbClr val="213163"/>
                </a:solidFill>
              </a:rPr>
            </a:br>
            <a:endParaRPr dirty="0"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p>
        </p:txBody>
      </p:sp>
      <p:sp>
        <p:nvSpPr>
          <p:cNvPr id="1048610" name="Rectangle 4"/>
          <p:cNvSpPr/>
          <p:nvPr/>
        </p:nvSpPr>
        <p:spPr>
          <a:xfrm>
            <a:off x="352096" y="1098868"/>
            <a:ext cx="8476593" cy="2529840"/>
          </a:xfrm>
          <a:prstGeom prst="rect"/>
        </p:spPr>
        <p:txBody>
          <a:bodyPr wrap="square">
            <a:spAutoFit/>
          </a:bodyPr>
          <a:p>
            <a:pPr>
              <a:buFont typeface="Wingdings" pitchFamily="2" charset="2"/>
              <a:buChar char="ü"/>
            </a:pPr>
            <a:r>
              <a:rPr b="1" dirty="0" lang="en-IN" smtClean="0">
                <a:solidFill>
                  <a:srgbClr val="213163"/>
                </a:solidFill>
              </a:rPr>
              <a:t> </a:t>
            </a:r>
            <a:r>
              <a:rPr dirty="0" lang="en-US" smtClean="0"/>
              <a:t>This project revolves around the development of a music web application utilizing the </a:t>
            </a:r>
            <a:r>
              <a:rPr dirty="0" lang="en-US" err="1" smtClean="0"/>
              <a:t>Django</a:t>
            </a:r>
            <a:r>
              <a:rPr dirty="0" lang="en-US" smtClean="0"/>
              <a:t> framework, a high-level Python web framework renowned for its simplicity, scalability, and rapid development capabilities. The objective is to create a feature-rich platform where users can discover, organize, and enjoy music content seamlessly.</a:t>
            </a:r>
          </a:p>
          <a:p>
            <a:pPr>
              <a:buFont typeface="Wingdings" pitchFamily="2" charset="2"/>
              <a:buChar char="ü"/>
            </a:pPr>
            <a:endParaRPr dirty="0" lang="en-US" smtClean="0"/>
          </a:p>
          <a:p>
            <a:pPr>
              <a:buFont typeface="Wingdings" pitchFamily="2" charset="2"/>
              <a:buChar char="ü"/>
            </a:pPr>
            <a:r>
              <a:rPr dirty="0" lang="en-US" smtClean="0"/>
              <a:t>The project begins with an exploration of the desired features and functionalities of the music web application. We delve into the design phase, outlining the architecture, database schema, and user interface wireframes. Emphasizing </a:t>
            </a:r>
            <a:r>
              <a:rPr dirty="0" lang="en-US" err="1" smtClean="0"/>
              <a:t>Django's</a:t>
            </a:r>
            <a:r>
              <a:rPr dirty="0" lang="en-US" smtClean="0"/>
              <a:t> built-in features such as authentication, ORM, and </a:t>
            </a:r>
            <a:r>
              <a:rPr dirty="0" lang="en-US" err="1" smtClean="0"/>
              <a:t>templating</a:t>
            </a:r>
            <a:r>
              <a:rPr dirty="0" lang="en-US" smtClean="0"/>
              <a:t> engine, we establish a solid foundation for development.</a:t>
            </a:r>
          </a:p>
          <a:p>
            <a:pPr>
              <a:buFont typeface="Wingdings" pitchFamily="2" charset="2"/>
              <a:buChar char="ü"/>
            </a:pPr>
            <a:endParaRPr dirty="0" lang="en-US" smtClean="0"/>
          </a:p>
          <a:p>
            <a:pPr>
              <a:buFont typeface="Wingdings" pitchFamily="2" charset="2"/>
              <a:buChar char="ü"/>
            </a:pPr>
            <a:r>
              <a:rPr dirty="0" lang="en-US" smtClean="0"/>
              <a:t>testing and debugging are conducted to ensure the reliability and stability of the music web application across different browsers and devices. </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a:t>
            </a:r>
            <a:r>
              <a:rPr b="1" dirty="0" sz="1600" lang="en-IN" smtClean="0">
                <a:solidFill>
                  <a:srgbClr val="213163"/>
                </a:solidFill>
              </a:rPr>
              <a:t>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Rectangle 4"/>
          <p:cNvSpPr/>
          <p:nvPr/>
        </p:nvSpPr>
        <p:spPr>
          <a:xfrm>
            <a:off x="210207" y="1072055"/>
            <a:ext cx="8219089" cy="3545841"/>
          </a:xfrm>
          <a:prstGeom prst="rect"/>
        </p:spPr>
        <p:txBody>
          <a:bodyPr wrap="square">
            <a:spAutoFit/>
          </a:bodyPr>
          <a:p>
            <a:pPr>
              <a:buFont typeface="Wingdings" pitchFamily="2" charset="2"/>
              <a:buChar char="ü"/>
            </a:pPr>
            <a:r>
              <a:rPr b="1" dirty="0" lang="en-US" smtClean="0"/>
              <a:t>User Engagement</a:t>
            </a:r>
            <a:r>
              <a:rPr dirty="0" lang="en-US" smtClean="0"/>
              <a:t>: One of the primary challenges in developing a music web application using the </a:t>
            </a:r>
            <a:r>
              <a:rPr dirty="0" lang="en-US" err="1" smtClean="0"/>
              <a:t>Django</a:t>
            </a:r>
            <a:r>
              <a:rPr dirty="0" lang="en-US" smtClean="0"/>
              <a:t> framework is ensuring high user engagement</a:t>
            </a:r>
          </a:p>
          <a:p>
            <a:pPr>
              <a:buFont typeface="Wingdings" pitchFamily="2" charset="2"/>
              <a:buChar char="ü"/>
            </a:pPr>
            <a:endParaRPr dirty="0" lang="en-US" smtClean="0"/>
          </a:p>
          <a:p>
            <a:pPr>
              <a:buFont typeface="Wingdings" pitchFamily="2" charset="2"/>
              <a:buChar char="ü"/>
            </a:pPr>
            <a:r>
              <a:rPr b="1" dirty="0" lang="en-US" smtClean="0"/>
              <a:t>Content Management</a:t>
            </a:r>
            <a:r>
              <a:rPr dirty="0" lang="en-US" smtClean="0"/>
              <a:t>: Managing a vast library of music tracks, albums, and artists presents a significant challenge. </a:t>
            </a:r>
          </a:p>
          <a:p>
            <a:pPr>
              <a:buFont typeface="Wingdings" pitchFamily="2" charset="2"/>
              <a:buChar char="ü"/>
            </a:pPr>
            <a:endParaRPr dirty="0" lang="en-US" smtClean="0"/>
          </a:p>
          <a:p>
            <a:pPr>
              <a:buFont typeface="Wingdings" pitchFamily="2" charset="2"/>
              <a:buChar char="ü"/>
            </a:pPr>
            <a:r>
              <a:rPr b="1" dirty="0" lang="en-US" smtClean="0"/>
              <a:t>Licensing and Copyright Compliance</a:t>
            </a:r>
            <a:r>
              <a:rPr dirty="0" lang="en-US" smtClean="0"/>
              <a:t>: Ensuring compliance with licensing agreements and copyright laws is essential when dealing with music content</a:t>
            </a:r>
          </a:p>
          <a:p>
            <a:pPr>
              <a:buFont typeface="Wingdings" pitchFamily="2" charset="2"/>
              <a:buChar char="ü"/>
            </a:pPr>
            <a:endParaRPr dirty="0" lang="en-US" smtClean="0"/>
          </a:p>
          <a:p>
            <a:pPr>
              <a:buFont typeface="Wingdings" pitchFamily="2" charset="2"/>
              <a:buChar char="ü"/>
            </a:pPr>
            <a:r>
              <a:rPr b="1" dirty="0" lang="en-US" smtClean="0"/>
              <a:t>Performance Optimization</a:t>
            </a:r>
            <a:r>
              <a:rPr dirty="0" lang="en-US" smtClean="0"/>
              <a:t>: Optimizing the performance of the music web application to deliver fast loading times and smooth playback experiences across different devices and network conditions is critical. </a:t>
            </a:r>
          </a:p>
          <a:p>
            <a:endParaRPr dirty="0" lang="en-US" smtClean="0"/>
          </a:p>
          <a:p>
            <a:pPr>
              <a:buFont typeface="Wingdings" pitchFamily="2" charset="2"/>
              <a:buChar char="ü"/>
            </a:pPr>
            <a:r>
              <a:rPr b="1" dirty="0" lang="en-US" smtClean="0"/>
              <a:t>Security</a:t>
            </a:r>
            <a:r>
              <a:rPr dirty="0" lang="en-US" smtClean="0"/>
              <a:t>: Protecting user data, preventing unauthorized access, and mitigating security threats such as SQL injection, cross-site scripting (XSS), and data breaches are critical considerations in developing a secure music web application.</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a:t>
            </a:r>
            <a:r>
              <a:rPr b="1" dirty="0" sz="1600" lang="en-IN" smtClean="0">
                <a:solidFill>
                  <a:srgbClr val="213163"/>
                </a:solidFill>
              </a:rPr>
              <a:t>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0" name="Rectangle 4"/>
          <p:cNvSpPr/>
          <p:nvPr/>
        </p:nvSpPr>
        <p:spPr>
          <a:xfrm>
            <a:off x="252248" y="1145629"/>
            <a:ext cx="8345214" cy="2936240"/>
          </a:xfrm>
          <a:prstGeom prst="rect"/>
        </p:spPr>
        <p:txBody>
          <a:bodyPr wrap="square">
            <a:spAutoFit/>
          </a:bodyPr>
          <a:p>
            <a:pPr>
              <a:buFont typeface="Wingdings" pitchFamily="2" charset="2"/>
              <a:buChar char="ü"/>
            </a:pPr>
            <a:r>
              <a:rPr b="1" dirty="0" lang="en-US" smtClean="0"/>
              <a:t>User Authentication and Profiles: </a:t>
            </a:r>
            <a:r>
              <a:rPr dirty="0" lang="en-US" smtClean="0"/>
              <a:t>Implement user registration, login, and profile management features to personalize the user experience and enable access to exclusive content.</a:t>
            </a:r>
          </a:p>
          <a:p>
            <a:pPr>
              <a:buFont typeface="Wingdings" pitchFamily="2" charset="2"/>
              <a:buChar char="ü"/>
            </a:pPr>
            <a:r>
              <a:rPr b="1" dirty="0" lang="en-US" smtClean="0"/>
              <a:t>Music Content Management:</a:t>
            </a:r>
            <a:r>
              <a:rPr dirty="0" lang="en-US" smtClean="0"/>
              <a:t> Develop mechanisms for managing music tracks, albums, artists, genres, and playlists to provide users with a diverse and comprehensive music library.</a:t>
            </a:r>
          </a:p>
          <a:p>
            <a:pPr>
              <a:buFont typeface="Wingdings" pitchFamily="2" charset="2"/>
              <a:buChar char="ü"/>
            </a:pPr>
            <a:r>
              <a:rPr b="1" dirty="0" lang="en-US" smtClean="0"/>
              <a:t>Audio Playback: </a:t>
            </a:r>
            <a:r>
              <a:rPr dirty="0" lang="en-US" smtClean="0"/>
              <a:t>Integrate audio playback functionality to allow users to listen to music directly within the application, with support for streaming and local file playback.</a:t>
            </a:r>
          </a:p>
          <a:p>
            <a:pPr>
              <a:buFont typeface="Wingdings" pitchFamily="2" charset="2"/>
              <a:buChar char="ü"/>
            </a:pPr>
            <a:r>
              <a:rPr b="1" dirty="0" lang="en-US" smtClean="0"/>
              <a:t>Search and Discovery: </a:t>
            </a:r>
            <a:r>
              <a:rPr dirty="0" lang="en-US" smtClean="0"/>
              <a:t>Implement advanced search and recommendation algorithms to help users discover new music based on their preferences, browsing history, and trending content.</a:t>
            </a:r>
          </a:p>
          <a:p>
            <a:pPr>
              <a:buFont typeface="Wingdings" pitchFamily="2" charset="2"/>
              <a:buChar char="ü"/>
            </a:pPr>
            <a:r>
              <a:rPr b="1" dirty="0" lang="en-US" smtClean="0"/>
              <a:t>Playlist Creation and Sharing: </a:t>
            </a:r>
            <a:r>
              <a:rPr dirty="0" lang="en-US" smtClean="0"/>
              <a:t>Enable users to create, customize, and share playlists with friends and other users, fostering collaboration and social interaction around music </a:t>
            </a:r>
            <a:r>
              <a:rPr dirty="0" lang="en-US" err="1" smtClean="0"/>
              <a:t>curation</a:t>
            </a:r>
            <a:r>
              <a:rPr dirty="0" lang="en-US" smtClean="0"/>
              <a:t>.</a:t>
            </a:r>
          </a:p>
          <a:p>
            <a:pPr>
              <a:buFont typeface="Wingdings" pitchFamily="2" charset="2"/>
              <a:buChar char="ü"/>
            </a:pPr>
            <a:r>
              <a:rPr b="1" dirty="0" lang="en-US" smtClean="0"/>
              <a:t>Social Features:</a:t>
            </a:r>
            <a:r>
              <a:rPr dirty="0" lang="en-US" smtClean="0"/>
              <a:t> Incorporate social sharing, liking, commenting, and following functionalities to enhance user engagement and community interaction within the platform.</a:t>
            </a:r>
          </a:p>
          <a:p>
            <a:pPr>
              <a:buFont typeface="Wingdings" pitchFamily="2" charset="2"/>
              <a:buChar char="ü"/>
            </a:pPr>
            <a:r>
              <a:rPr b="1" dirty="0" lang="en-US" smtClean="0"/>
              <a:t>Admin Dashboard: </a:t>
            </a:r>
            <a:r>
              <a:rPr dirty="0" lang="en-US" smtClean="0"/>
              <a:t>Develop an administrative dashboard with tools for managing users, content, permissions, and analytics to facilitate platform administration and moderation.</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lvl="0">
              <a:buSzPts val="2800"/>
            </a:pPr>
            <a:r>
              <a:rPr b="1" dirty="0" sz="1600" lang="en-US" smtClean="0">
                <a:solidFill>
                  <a:srgbClr val="213264"/>
                </a:solidFill>
              </a:rPr>
              <a:t>Proposed Solution:</a:t>
            </a:r>
            <a:endParaRPr b="1" dirty="0" sz="1600" lang="en-IN">
              <a:solidFill>
                <a:srgbClr val="213264"/>
              </a:solidFill>
            </a:endParaRPr>
          </a:p>
        </p:txBody>
      </p:sp>
      <p:sp>
        <p:nvSpPr>
          <p:cNvPr id="1048624"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6" name="Rectangle 5"/>
          <p:cNvSpPr/>
          <p:nvPr/>
        </p:nvSpPr>
        <p:spPr>
          <a:xfrm>
            <a:off x="252249" y="1187669"/>
            <a:ext cx="8576441" cy="3342640"/>
          </a:xfrm>
          <a:prstGeom prst="rect"/>
        </p:spPr>
        <p:txBody>
          <a:bodyPr wrap="square">
            <a:spAutoFit/>
          </a:bodyPr>
          <a:p>
            <a:pPr>
              <a:buFont typeface="Wingdings" pitchFamily="2" charset="2"/>
              <a:buChar char="ü"/>
            </a:pPr>
            <a:r>
              <a:rPr dirty="0" lang="en-US" smtClean="0"/>
              <a:t>The proposed solution is to develop a comprehensive music web application using the </a:t>
            </a:r>
            <a:r>
              <a:rPr dirty="0" lang="en-US" err="1" smtClean="0"/>
              <a:t>Django</a:t>
            </a:r>
            <a:r>
              <a:rPr dirty="0" lang="en-US" smtClean="0"/>
              <a:t> framework, a powerful and scalable web development framework for Python. The application will offer a wide range of features to cater to the needs of music enthusiasts, providing a seamless and enjoyable experience for discovering, organizing, and enjoying music content.</a:t>
            </a:r>
          </a:p>
          <a:p>
            <a:pPr>
              <a:buFont typeface="Wingdings" pitchFamily="2" charset="2"/>
              <a:buChar char="ü"/>
            </a:pPr>
            <a:endParaRPr dirty="0" lang="en-US" smtClean="0"/>
          </a:p>
          <a:p>
            <a:r>
              <a:rPr b="1" dirty="0" lang="en-US" smtClean="0">
                <a:solidFill>
                  <a:srgbClr val="213264"/>
                </a:solidFill>
              </a:rPr>
              <a:t> </a:t>
            </a:r>
            <a:r>
              <a:rPr b="1" dirty="0" lang="en-US" u="sng" smtClean="0">
                <a:solidFill>
                  <a:srgbClr val="213264"/>
                </a:solidFill>
              </a:rPr>
              <a:t>Key Components:</a:t>
            </a:r>
          </a:p>
          <a:p>
            <a:r>
              <a:rPr b="1" dirty="0" lang="en-US" smtClean="0"/>
              <a:t>1.User Authentication and Profiles:</a:t>
            </a:r>
          </a:p>
          <a:p>
            <a:pPr lvl="1">
              <a:buFont typeface="Wingdings" pitchFamily="2" charset="2"/>
              <a:buChar char="ü"/>
            </a:pPr>
            <a:r>
              <a:rPr dirty="0" lang="en-US" smtClean="0"/>
              <a:t>Implement user registration, login, and profile management functionalities.</a:t>
            </a:r>
          </a:p>
          <a:p>
            <a:pPr lvl="1">
              <a:buFont typeface="Wingdings" pitchFamily="2" charset="2"/>
              <a:buChar char="ü"/>
            </a:pPr>
            <a:r>
              <a:rPr dirty="0" lang="en-US" smtClean="0"/>
              <a:t>Allow users to personalize their profiles with profile pictures, bios, and favorite genres.</a:t>
            </a:r>
          </a:p>
          <a:p>
            <a:pPr lvl="1">
              <a:buFont typeface="Wingdings" pitchFamily="2" charset="2"/>
              <a:buChar char="ü"/>
            </a:pPr>
            <a:r>
              <a:rPr dirty="0" lang="en-US" smtClean="0"/>
              <a:t>Ensure secure authentication and session management using </a:t>
            </a:r>
            <a:r>
              <a:rPr dirty="0" lang="en-US" err="1" smtClean="0"/>
              <a:t>Django's</a:t>
            </a:r>
            <a:r>
              <a:rPr dirty="0" lang="en-US" smtClean="0"/>
              <a:t> built-in authentication system.</a:t>
            </a:r>
          </a:p>
          <a:p>
            <a:r>
              <a:rPr b="1" dirty="0" lang="en-US" smtClean="0"/>
              <a:t>2.Music Content Management:</a:t>
            </a:r>
          </a:p>
          <a:p>
            <a:pPr lvl="1">
              <a:buFont typeface="Wingdings" pitchFamily="2" charset="2"/>
              <a:buChar char="ü"/>
            </a:pPr>
            <a:r>
              <a:rPr dirty="0" lang="en-US" smtClean="0"/>
              <a:t>Develop models for representing music tracks, albums, artists, genres, and playlists.</a:t>
            </a:r>
          </a:p>
          <a:p>
            <a:pPr lvl="1">
              <a:buFont typeface="Wingdings" pitchFamily="2" charset="2"/>
              <a:buChar char="ü"/>
            </a:pPr>
            <a:r>
              <a:rPr dirty="0" lang="en-US" smtClean="0"/>
              <a:t>Implement CRUD (Create, Read, Update, Delete) operations for managing music content.</a:t>
            </a:r>
          </a:p>
          <a:p>
            <a:pPr lvl="1">
              <a:buFont typeface="Wingdings" pitchFamily="2" charset="2"/>
              <a:buChar char="ü"/>
            </a:pPr>
            <a:r>
              <a:rPr dirty="0" lang="en-US" smtClean="0"/>
              <a:t>Create admin interfaces for administrators to manage music content efficiently.</a:t>
            </a:r>
          </a:p>
          <a:p>
            <a:pPr lvl="1">
              <a:buFont typeface="Wingdings" pitchFamily="2" charset="2"/>
              <a:buChar char="ü"/>
            </a:pPr>
            <a:endParaRPr dirty="0" lang="en-US" smtClean="0"/>
          </a:p>
          <a:p>
            <a:endParaRPr b="1" dirty="0" lang="en-US" u="sng">
              <a:solidFill>
                <a:srgbClr val="21326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9"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1" name="Rectangle 4"/>
          <p:cNvSpPr/>
          <p:nvPr/>
        </p:nvSpPr>
        <p:spPr>
          <a:xfrm>
            <a:off x="262759" y="693683"/>
            <a:ext cx="8671034" cy="3539430"/>
          </a:xfrm>
          <a:prstGeom prst="rect"/>
        </p:spPr>
        <p:txBody>
          <a:bodyPr wrap="square">
            <a:spAutoFit/>
          </a:bodyPr>
          <a:p>
            <a:r>
              <a:rPr b="1" dirty="0" lang="en-US" smtClean="0"/>
              <a:t>3.Audio Playback Integration:</a:t>
            </a:r>
          </a:p>
          <a:p>
            <a:pPr lvl="1">
              <a:buFont typeface="Wingdings" pitchFamily="2" charset="2"/>
              <a:buChar char="ü"/>
            </a:pPr>
            <a:r>
              <a:rPr dirty="0" lang="en-US" smtClean="0"/>
              <a:t>Integrate third-party libraries or </a:t>
            </a:r>
            <a:r>
              <a:rPr dirty="0" lang="en-US" err="1" smtClean="0"/>
              <a:t>Django</a:t>
            </a:r>
            <a:r>
              <a:rPr dirty="0" lang="en-US" smtClean="0"/>
              <a:t> packages for audio playback.</a:t>
            </a:r>
          </a:p>
          <a:p>
            <a:pPr lvl="1">
              <a:buFont typeface="Wingdings" pitchFamily="2" charset="2"/>
              <a:buChar char="ü"/>
            </a:pPr>
            <a:r>
              <a:rPr dirty="0" lang="en-US" smtClean="0"/>
              <a:t>Provide features for streaming music tracks, managing playlists, and controlling playback settings.</a:t>
            </a:r>
          </a:p>
          <a:p>
            <a:pPr lvl="1">
              <a:buFont typeface="Wingdings" pitchFamily="2" charset="2"/>
              <a:buChar char="ü"/>
            </a:pPr>
            <a:r>
              <a:rPr dirty="0" lang="en-US" smtClean="0"/>
              <a:t>Ensure smooth and uninterrupted playback experiences for users.</a:t>
            </a:r>
          </a:p>
          <a:p>
            <a:pPr lvl="1">
              <a:buFont typeface="Wingdings" pitchFamily="2" charset="2"/>
              <a:buChar char="ü"/>
            </a:pPr>
            <a:endParaRPr dirty="0" lang="en-US" smtClean="0"/>
          </a:p>
          <a:p>
            <a:r>
              <a:rPr b="1" dirty="0" lang="en-US" smtClean="0"/>
              <a:t>4. Social Features:</a:t>
            </a:r>
          </a:p>
          <a:p>
            <a:pPr lvl="1">
              <a:buFont typeface="Wingdings" pitchFamily="2" charset="2"/>
              <a:buChar char="ü"/>
            </a:pPr>
            <a:r>
              <a:rPr dirty="0" lang="en-US" smtClean="0"/>
              <a:t>Incorporate social sharing, liking, commenting, and following functionalities.</a:t>
            </a:r>
          </a:p>
          <a:p>
            <a:pPr lvl="1">
              <a:buFont typeface="Wingdings" pitchFamily="2" charset="2"/>
              <a:buChar char="ü"/>
            </a:pPr>
            <a:r>
              <a:rPr dirty="0" lang="en-US" smtClean="0"/>
              <a:t>Allow users to share their favorite tracks, playlists, and music discoveries with friends and followers.</a:t>
            </a:r>
          </a:p>
          <a:p>
            <a:pPr lvl="1">
              <a:buFont typeface="Wingdings" pitchFamily="2" charset="2"/>
              <a:buChar char="ü"/>
            </a:pPr>
            <a:r>
              <a:rPr dirty="0" lang="en-US" smtClean="0"/>
              <a:t>Foster community interaction and collaboration around music </a:t>
            </a:r>
            <a:r>
              <a:rPr dirty="0" lang="en-US" err="1" smtClean="0"/>
              <a:t>curation</a:t>
            </a:r>
            <a:r>
              <a:rPr dirty="0" lang="en-US" smtClean="0"/>
              <a:t> and sharing.</a:t>
            </a:r>
          </a:p>
          <a:p>
            <a:pPr lvl="1">
              <a:buFont typeface="Wingdings" pitchFamily="2" charset="2"/>
              <a:buChar char="ü"/>
            </a:pPr>
            <a:endParaRPr dirty="0" lang="en-US" smtClean="0"/>
          </a:p>
          <a:p>
            <a:r>
              <a:rPr b="1" dirty="0" lang="en-US" smtClean="0"/>
              <a:t>5.Security and Privacy:</a:t>
            </a:r>
          </a:p>
          <a:p>
            <a:pPr lvl="1">
              <a:buFont typeface="Wingdings" pitchFamily="2" charset="2"/>
              <a:buChar char="ü"/>
            </a:pPr>
            <a:r>
              <a:rPr dirty="0" lang="en-US" smtClean="0"/>
              <a:t>Implement robust security measures to protect user data and ensure privacy compliance.</a:t>
            </a:r>
          </a:p>
          <a:p>
            <a:pPr lvl="1">
              <a:buFont typeface="Wingdings" pitchFamily="2" charset="2"/>
              <a:buChar char="ü"/>
            </a:pPr>
            <a:r>
              <a:rPr dirty="0" lang="en-US" smtClean="0"/>
              <a:t>Use encryption, authentication, authorization, and validation techniques to prevent security vulnerabilities.</a:t>
            </a:r>
          </a:p>
          <a:p>
            <a:pPr lvl="1">
              <a:buFont typeface="Wingdings" pitchFamily="2" charset="2"/>
              <a:buChar char="ü"/>
            </a:pPr>
            <a:r>
              <a:rPr dirty="0" lang="en-US" smtClean="0"/>
              <a:t>Regularly update and maintain security protocols to address emerging threats and vulnerabilities.</a:t>
            </a:r>
          </a:p>
          <a:p>
            <a:pPr lvl="1">
              <a:buFont typeface="Wingdings" pitchFamily="2" charset="2"/>
              <a:buChar char="ü"/>
            </a:pPr>
            <a:endParaRPr dirty="0" lang="en-US" smtClean="0"/>
          </a:p>
          <a:p>
            <a:pPr lvl="1">
              <a:buFont typeface="Wingdings" pitchFamily="2" charset="2"/>
              <a:buChar char="ü"/>
            </a:pP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60"/>
        <p:cNvGrpSpPr/>
        <p:nvPr/>
      </p:nvGrpSpPr>
      <p:grpSpPr>
        <a:xfrm>
          <a:off x="0" y="0"/>
          <a:ext cx="0" cy="0"/>
          <a:chOff x="0" y="0"/>
          <a:chExt cx="0" cy="0"/>
        </a:xfrm>
      </p:grpSpPr>
      <p:sp>
        <p:nvSpPr>
          <p:cNvPr id="104863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3"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4"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5"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Modelling &amp; </a:t>
            </a:r>
            <a:r>
              <a:rPr b="1" dirty="0" sz="1600" lang="en-IN" smtClean="0">
                <a:solidFill>
                  <a:srgbClr val="213163"/>
                </a:solidFill>
              </a:rPr>
              <a:t>Results:</a:t>
            </a:r>
            <a:endParaRPr dirty="0"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41" name="Rectangle 5"/>
          <p:cNvSpPr/>
          <p:nvPr/>
        </p:nvSpPr>
        <p:spPr>
          <a:xfrm>
            <a:off x="297506" y="1093558"/>
            <a:ext cx="1027845" cy="307777"/>
          </a:xfrm>
          <a:prstGeom prst="rect"/>
        </p:spPr>
        <p:txBody>
          <a:bodyPr wrap="none">
            <a:spAutoFit/>
          </a:bodyPr>
          <a:p>
            <a:r>
              <a:rPr b="1" dirty="0" lang="en-US" u="sng" smtClean="0"/>
              <a:t>Modeling:</a:t>
            </a:r>
            <a:endParaRPr b="1" dirty="0" lang="en-US" u="sng"/>
          </a:p>
        </p:txBody>
      </p:sp>
      <p:sp>
        <p:nvSpPr>
          <p:cNvPr id="1048642" name="Rectangle 6"/>
          <p:cNvSpPr/>
          <p:nvPr/>
        </p:nvSpPr>
        <p:spPr>
          <a:xfrm>
            <a:off x="241738" y="1418897"/>
            <a:ext cx="8597462" cy="2893100"/>
          </a:xfrm>
          <a:prstGeom prst="rect"/>
        </p:spPr>
        <p:txBody>
          <a:bodyPr wrap="square">
            <a:spAutoFit/>
          </a:bodyPr>
          <a:p>
            <a:pPr>
              <a:buFont typeface="Wingdings" pitchFamily="2" charset="2"/>
              <a:buChar char="ü"/>
            </a:pPr>
            <a:r>
              <a:rPr b="1" dirty="0" lang="en-US" smtClean="0"/>
              <a:t>Database Design</a:t>
            </a:r>
            <a:r>
              <a:rPr dirty="0" lang="en-US" smtClean="0"/>
              <a:t>: Utilize </a:t>
            </a:r>
            <a:r>
              <a:rPr dirty="0" lang="en-US" err="1" smtClean="0"/>
              <a:t>Django's</a:t>
            </a:r>
            <a:r>
              <a:rPr dirty="0" lang="en-US" smtClean="0"/>
              <a:t> built-in ORM to design models for representing music tracks, albums, artists, genres, playlists, and user profiles. Define relationships between models such as Many-to-One, Many-to-Many, and One-to-One to establish a cohesive data structure.</a:t>
            </a:r>
          </a:p>
          <a:p>
            <a:pPr>
              <a:buFont typeface="Wingdings" pitchFamily="2" charset="2"/>
              <a:buChar char="ü"/>
            </a:pPr>
            <a:r>
              <a:rPr b="1" dirty="0" lang="en-US" smtClean="0"/>
              <a:t>User Authentication</a:t>
            </a:r>
            <a:r>
              <a:rPr dirty="0" lang="en-US" smtClean="0"/>
              <a:t>: Implement </a:t>
            </a:r>
            <a:r>
              <a:rPr dirty="0" lang="en-US" err="1" smtClean="0"/>
              <a:t>Django's</a:t>
            </a:r>
            <a:r>
              <a:rPr dirty="0" lang="en-US" smtClean="0"/>
              <a:t> user authentication system to manage user registration, login, logout, and profile management functionalities.</a:t>
            </a:r>
          </a:p>
          <a:p>
            <a:pPr>
              <a:buFont typeface="Wingdings" pitchFamily="2" charset="2"/>
              <a:buChar char="ü"/>
            </a:pPr>
            <a:r>
              <a:rPr b="1" dirty="0" lang="en-US" smtClean="0"/>
              <a:t>Content Management</a:t>
            </a:r>
            <a:r>
              <a:rPr dirty="0" lang="en-US" smtClean="0"/>
              <a:t>: Develop </a:t>
            </a:r>
            <a:r>
              <a:rPr dirty="0" lang="en-US" err="1" smtClean="0"/>
              <a:t>Django</a:t>
            </a:r>
            <a:r>
              <a:rPr dirty="0" lang="en-US" smtClean="0"/>
              <a:t> admin interfaces for managing music content, allowing administrators to add, edit, and delete tracks, albums, artists, and genres easily. </a:t>
            </a:r>
          </a:p>
          <a:p>
            <a:endParaRPr dirty="0" lang="en-US" smtClean="0"/>
          </a:p>
          <a:p>
            <a:r>
              <a:rPr b="1" dirty="0" lang="en-US" u="sng" smtClean="0"/>
              <a:t>Results:</a:t>
            </a:r>
          </a:p>
          <a:p>
            <a:pPr>
              <a:buFont typeface="Wingdings" pitchFamily="2" charset="2"/>
              <a:buChar char="ü"/>
            </a:pPr>
            <a:r>
              <a:rPr b="1" dirty="0" lang="en-US" smtClean="0"/>
              <a:t>Audio Playback</a:t>
            </a:r>
            <a:r>
              <a:rPr dirty="0" lang="en-US" smtClean="0"/>
              <a:t>: Users can stream music tracks directly within the application, with support for basic playback controls such as play, pause, skip, and volume adjustment. </a:t>
            </a:r>
          </a:p>
          <a:p>
            <a:pPr>
              <a:buFont typeface="Wingdings" pitchFamily="2" charset="2"/>
              <a:buChar char="ü"/>
            </a:pPr>
            <a:r>
              <a:rPr b="1" dirty="0" lang="en-US" smtClean="0"/>
              <a:t>Music Content Management</a:t>
            </a:r>
            <a:r>
              <a:rPr dirty="0" lang="en-US" smtClean="0"/>
              <a:t>: Administrators can manage music content through the </a:t>
            </a:r>
            <a:r>
              <a:rPr dirty="0" lang="en-US" err="1" smtClean="0"/>
              <a:t>Django</a:t>
            </a:r>
            <a:r>
              <a:rPr dirty="0" lang="en-US" smtClean="0"/>
              <a:t> admin interface, adding new tracks, albums, and artists easily. </a:t>
            </a:r>
            <a:endParaRPr b="1" dirty="0" lang="en-US" u="sng"/>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udhaya</cp:lastModifiedBy>
  <dcterms:created xsi:type="dcterms:W3CDTF">2024-04-08T21:14:07Z</dcterms:created>
  <dcterms:modified xsi:type="dcterms:W3CDTF">2024-04-09T14:40:07Z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6d64cb24467e46d5a145efd69fc6e746</vt:lpwstr>
  </property>
</Properties>
</file>