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12192000" cy="6858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017AFDF-27AF-457E-A247-DDF96FEA3314}">
  <a:tblStyle styleId="{C017AFDF-27AF-457E-A247-DDF96FEA331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Roboto-bold.fntdata"/><Relationship Id="rId10" Type="http://schemas.openxmlformats.org/officeDocument/2006/relationships/slide" Target="slides/slide4.xml"/><Relationship Id="rId21" Type="http://schemas.openxmlformats.org/officeDocument/2006/relationships/font" Target="fonts/Roboto-regular.fntdata"/><Relationship Id="rId13" Type="http://schemas.openxmlformats.org/officeDocument/2006/relationships/slide" Target="slides/slide7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6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7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7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7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7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7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lang="en-IN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IN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IN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6" name="Google Shape;66;p7"/>
          <p:cNvSpPr txBox="1"/>
          <p:nvPr/>
        </p:nvSpPr>
        <p:spPr>
          <a:xfrm>
            <a:off x="876300" y="2186450"/>
            <a:ext cx="8745000" cy="12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STUDENT NAME: Vijayalakshmi K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REGISTER NO:312211281,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E858CDD1003D1A48CB547E48DF025DAE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DEPARTMENT: COMMERCE(B.COM(GENERAL))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COLLEGE: MGR Janaki college of arts and science for women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6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p16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2" name="Google Shape;192;p16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6"/>
          <p:cNvSpPr txBox="1"/>
          <p:nvPr>
            <p:ph idx="1" type="body"/>
          </p:nvPr>
        </p:nvSpPr>
        <p:spPr>
          <a:xfrm>
            <a:off x="511804" y="1554479"/>
            <a:ext cx="8743950" cy="44319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b="1" lang="en-IN" u="sng">
                <a:latin typeface="Times New Roman"/>
                <a:ea typeface="Times New Roman"/>
                <a:cs typeface="Times New Roman"/>
                <a:sym typeface="Times New Roman"/>
              </a:rPr>
              <a:t>Data Collection</a:t>
            </a:r>
            <a:r>
              <a:rPr b="1" lang="en-IN" u="sng"/>
              <a:t>: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Gather relevant employee data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Job titles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Department.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 2.</a:t>
            </a:r>
            <a:r>
              <a:rPr b="1" lang="en-IN" u="sng">
                <a:latin typeface="Times New Roman"/>
                <a:ea typeface="Times New Roman"/>
                <a:cs typeface="Times New Roman"/>
                <a:sym typeface="Times New Roman"/>
              </a:rPr>
              <a:t> Key Metrics to Analyze: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Turnover Rate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Turnover by Department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Turnover by Position.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u="sng">
                <a:latin typeface="Times New Roman"/>
                <a:ea typeface="Times New Roman"/>
                <a:cs typeface="Times New Roman"/>
                <a:sym typeface="Times New Roman"/>
              </a:rPr>
              <a:t>3. Data Preparation</a:t>
            </a:r>
            <a:r>
              <a:rPr lang="en-IN"/>
              <a:t>: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Ensure data cleanliness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Missing values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Standardizing.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u="sng">
                <a:latin typeface="Times New Roman"/>
                <a:ea typeface="Times New Roman"/>
                <a:cs typeface="Times New Roman"/>
                <a:sym typeface="Times New Roman"/>
              </a:rPr>
              <a:t>4.Pivot Table Setup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Create pivot tables that summarize the data for each of the key metrics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Use filters to drill down into specific departments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Roles, or time periods.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 txBox="1"/>
          <p:nvPr>
            <p:ph idx="1" type="body"/>
          </p:nvPr>
        </p:nvSpPr>
        <p:spPr>
          <a:xfrm>
            <a:off x="609600" y="1014642"/>
            <a:ext cx="10972800" cy="30777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 u="sng">
                <a:latin typeface="Times New Roman"/>
                <a:ea typeface="Times New Roman"/>
                <a:cs typeface="Times New Roman"/>
                <a:sym typeface="Times New Roman"/>
              </a:rPr>
              <a:t>5. Analysis &amp; Insights: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Analyse trends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Identify key periods of turnover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Correlate turnover with other factors.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 u="sng">
                <a:latin typeface="Times New Roman"/>
                <a:ea typeface="Times New Roman"/>
                <a:cs typeface="Times New Roman"/>
                <a:sym typeface="Times New Roman"/>
              </a:rPr>
              <a:t>6. Visualizations: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Use charts and graphs based on pivot table data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Create dashboards to allow easy access and understanding of the turnover patterns.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 u="sng">
                <a:latin typeface="Times New Roman"/>
                <a:ea typeface="Times New Roman"/>
                <a:cs typeface="Times New Roman"/>
                <a:sym typeface="Times New Roman"/>
              </a:rPr>
              <a:t>7. Recommendations: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1.  Based on the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2.  Suggest strategies for employee retention.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8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RESULTS</a:t>
            </a:r>
            <a:endParaRPr/>
          </a:p>
        </p:txBody>
      </p:sp>
      <p:sp>
        <p:nvSpPr>
          <p:cNvPr id="206" name="Google Shape;206;p18"/>
          <p:cNvSpPr txBox="1"/>
          <p:nvPr>
            <p:ph idx="1" type="body"/>
          </p:nvPr>
        </p:nvSpPr>
        <p:spPr>
          <a:xfrm>
            <a:off x="609600" y="1143635"/>
            <a:ext cx="9297798" cy="2069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PIVOT TABLE</a:t>
            </a:r>
            <a:endParaRPr/>
          </a:p>
        </p:txBody>
      </p:sp>
      <p:sp>
        <p:nvSpPr>
          <p:cNvPr id="207" name="Google Shape;207;p1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208" name="Google Shape;208;p18"/>
          <p:cNvGraphicFramePr/>
          <p:nvPr/>
        </p:nvGraphicFramePr>
        <p:xfrm>
          <a:off x="411062" y="15100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{C017AFDF-27AF-457E-A247-DDF96FEA3314}</a:tableStyleId>
              </a:tblPr>
              <a:tblGrid>
                <a:gridCol w="2374025"/>
                <a:gridCol w="2517200"/>
                <a:gridCol w="2021175"/>
                <a:gridCol w="2021175"/>
              </a:tblGrid>
              <a:tr h="12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800" u="none" cap="none" strike="noStrike">
                          <a:highlight>
                            <a:srgbClr val="D9E7FD"/>
                          </a:highlight>
                        </a:rPr>
                        <a:t>Row Labels</a:t>
                      </a:r>
                      <a:endParaRPr b="1" i="0" sz="800" u="none" cap="none" strike="noStrike">
                        <a:solidFill>
                          <a:srgbClr val="000000"/>
                        </a:solidFill>
                        <a:highlight>
                          <a:srgbClr val="D9E7FD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800" u="none" cap="none" strike="noStrike">
                          <a:highlight>
                            <a:srgbClr val="D9E7FD"/>
                          </a:highlight>
                        </a:rPr>
                        <a:t>Sum of ID NO </a:t>
                      </a:r>
                      <a:endParaRPr b="1" i="0" sz="800" u="none" cap="none" strike="noStrike">
                        <a:solidFill>
                          <a:srgbClr val="000000"/>
                        </a:solidFill>
                        <a:highlight>
                          <a:srgbClr val="D9E7FD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800" u="none" cap="none" strike="noStrike">
                          <a:highlight>
                            <a:srgbClr val="D9E7FD"/>
                          </a:highlight>
                        </a:rPr>
                        <a:t>Sum of Current Employee Rating</a:t>
                      </a:r>
                      <a:endParaRPr b="1" i="0" sz="800" u="none" cap="none" strike="noStrike">
                        <a:solidFill>
                          <a:srgbClr val="000000"/>
                        </a:solidFill>
                        <a:highlight>
                          <a:srgbClr val="D9E7FD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 hMerge="1"/>
              </a:tr>
              <a:tr h="7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Bartholomew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3439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</a:tr>
              <a:tr h="7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Khimich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420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3439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</a:tr>
              <a:tr h="7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2022</a:t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840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3439</a:t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</a:t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</a:tr>
              <a:tr h="7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Bobby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3444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</a:tr>
              <a:tr h="7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Rodgers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420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3444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</a:tr>
              <a:tr h="7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2021</a:t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840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3444</a:t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</a:t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</a:tr>
              <a:tr h="7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Deepa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3438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</a:tr>
              <a:tr h="7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Nguyen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420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3438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</a:tr>
              <a:tr h="7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2018</a:t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840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3438</a:t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</a:t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</a:tr>
              <a:tr h="7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Edward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3429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4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</a:tr>
              <a:tr h="7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Buck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420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3429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4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</a:tr>
              <a:tr h="7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2018</a:t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840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3429</a:t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4</a:t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</a:tr>
              <a:tr h="7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Jac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3435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</a:tr>
              <a:tr h="7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McKinzie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420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3435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</a:tr>
              <a:tr h="7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2018</a:t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840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3435</a:t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</a:t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</a:tr>
              <a:tr h="7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Jasmine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3431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</a:tr>
              <a:tr h="7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Onque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420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3431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</a:tr>
              <a:tr h="7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2019</a:t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840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3431</a:t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</a:t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</a:tr>
              <a:tr h="7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Joseph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3436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5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</a:tr>
              <a:tr h="7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Martins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420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3436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5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</a:tr>
              <a:tr h="7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2022</a:t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840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3436</a:t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5</a:t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</a:tr>
              <a:tr h="7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Kaylah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3442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2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</a:tr>
              <a:tr h="7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Moon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420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3442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2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</a:tr>
              <a:tr h="7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2019</a:t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840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3442</a:t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2</a:t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</a:tr>
              <a:tr h="7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Kristen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3443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</a:tr>
              <a:tr h="7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Tate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420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3443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</a:tr>
              <a:tr h="7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2021</a:t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840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3443</a:t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</a:t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</a:tr>
              <a:tr h="7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Latia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3433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4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</a:tr>
              <a:tr h="7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Costa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420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3433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4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</a:tr>
              <a:tr h="117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2022</a:t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840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3433</a:t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4</a:t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</a:tr>
              <a:tr h="7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Maruk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3432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</a:tr>
              <a:tr h="7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Fraval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420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3432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</a:tr>
              <a:tr h="7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2020</a:t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840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3432</a:t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</a:t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</a:tr>
              <a:tr h="7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Michael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3430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2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</a:tr>
              <a:tr h="7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Riordan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420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3430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2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</a:tr>
              <a:tr h="7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2021</a:t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840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3430</a:t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2</a:t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</a:tr>
              <a:tr h="7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Myriam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3437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5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</a:tr>
              <a:tr h="7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Givens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420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3437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5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</a:tr>
              <a:tr h="7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2023</a:t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840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3437</a:t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5</a:t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</a:tr>
              <a:tr h="7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Paula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3428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</a:tr>
              <a:tr h="7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Small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420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3428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</a:tr>
              <a:tr h="7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2023</a:t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840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3428</a:t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</a:t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</a:tr>
              <a:tr h="7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Prater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3441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4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</a:tr>
              <a:tr h="7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Jeremy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420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3441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4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</a:tr>
              <a:tr h="7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2019</a:t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840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3441</a:t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4</a:t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</a:tr>
              <a:tr h="7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Reid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3445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4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</a:tr>
              <a:tr h="7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Park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420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3445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4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</a:tr>
              <a:tr h="7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2021</a:t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840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3445</a:t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4</a:t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</a:tr>
              <a:tr h="7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Sharlene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3434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2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</a:tr>
              <a:tr h="7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Terry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420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3434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2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</a:tr>
              <a:tr h="7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2020</a:t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840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3434</a:t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2</a:t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</a:tr>
              <a:tr h="7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Uriah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3427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4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</a:tr>
              <a:tr h="36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Bridges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420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3427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4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</a:tr>
              <a:tr h="7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2019</a:t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840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3427</a:t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4</a:t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</a:tr>
              <a:tr h="7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Xana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3440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</a:tr>
              <a:tr h="7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Potts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420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3440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</a:tr>
              <a:tr h="7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2019</a:t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840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3440</a:t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/>
                        <a:t>3</a:t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</a:tr>
              <a:tr h="7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>
                          <a:highlight>
                            <a:srgbClr val="D9E7FD"/>
                          </a:highlight>
                        </a:rPr>
                        <a:t>Grand Total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highlight>
                          <a:srgbClr val="D9E7FD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>
                          <a:highlight>
                            <a:srgbClr val="D9E7FD"/>
                          </a:highlight>
                        </a:rPr>
                        <a:t>65284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highlight>
                          <a:srgbClr val="D9E7FD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500" u="none" cap="none" strike="noStrike">
                          <a:highlight>
                            <a:srgbClr val="D9E7FD"/>
                          </a:highlight>
                        </a:rPr>
                        <a:t>63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highlight>
                          <a:srgbClr val="D9E7FD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</a:tr>
              <a:tr h="7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</a:tr>
              <a:tr h="7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00" marB="0" marR="2800" marL="280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RESULTS</a:t>
            </a:r>
            <a:endParaRPr/>
          </a:p>
        </p:txBody>
      </p:sp>
      <p:pic>
        <p:nvPicPr>
          <p:cNvPr id="214" name="Google Shape;21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840" y="1229437"/>
            <a:ext cx="9873843" cy="5243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20"/>
          <p:cNvSpPr txBox="1"/>
          <p:nvPr>
            <p:ph idx="1" type="body"/>
          </p:nvPr>
        </p:nvSpPr>
        <p:spPr>
          <a:xfrm>
            <a:off x="609600" y="1143634"/>
            <a:ext cx="8791117" cy="51706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 u="sng">
                <a:latin typeface="Times New Roman"/>
                <a:ea typeface="Times New Roman"/>
                <a:cs typeface="Times New Roman"/>
                <a:sym typeface="Times New Roman"/>
              </a:rPr>
              <a:t>Using Pivot Tables for Employee Turnover Analysis</a:t>
            </a:r>
            <a:r>
              <a:rPr b="1" lang="en-IN" sz="2400" u="sng"/>
              <a:t>: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Pivot tables provide a powerful and flexible tool for analyzing employee turnover.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By transforming raw data into meaningful insights, they allow organizations to easily identify trends, problem areas, and potential causes of employee exits.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Through customized views, HR teams can monitor turnover rates by department, role, tenure, and demographics, enabling more targeted retention strategies.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The analysis not only helps reduce the costs and disruptions associated with turnover but also supports proactive workforce planning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One of the most critical challenges in human resource management: employee retention.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/>
          <p:nvPr/>
        </p:nvSpPr>
        <p:spPr>
          <a:xfrm>
            <a:off x="0" y="9518"/>
            <a:ext cx="12187176" cy="6848482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8"/>
          <p:cNvGrpSpPr/>
          <p:nvPr/>
        </p:nvGrpSpPr>
        <p:grpSpPr>
          <a:xfrm>
            <a:off x="7443788" y="0"/>
            <a:ext cx="4743796" cy="6853389"/>
            <a:chOff x="7448612" y="0"/>
            <a:chExt cx="4743796" cy="6858466"/>
          </a:xfrm>
        </p:grpSpPr>
        <p:sp>
          <p:nvSpPr>
            <p:cNvPr id="73" name="Google Shape;73;p8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8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8"/>
          <p:cNvSpPr txBox="1"/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50"/>
              <a:t>PROJECT TITLE</a:t>
            </a:r>
            <a:endParaRPr sz="4250"/>
          </a:p>
        </p:txBody>
      </p:sp>
      <p:grpSp>
        <p:nvGrpSpPr>
          <p:cNvPr id="87" name="Google Shape;87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91" name="Google Shape;91;p8"/>
          <p:cNvSpPr txBox="1"/>
          <p:nvPr/>
        </p:nvSpPr>
        <p:spPr>
          <a:xfrm>
            <a:off x="627152" y="2102729"/>
            <a:ext cx="8593228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Pivot Tables for Employee Turnover Analysis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>
            <a:off x="-76200" y="28579"/>
            <a:ext cx="12481713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8" name="Google Shape;98;p9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9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IN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9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3" name="Google Shape;113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9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AGENDA</a:t>
            </a:r>
            <a:endParaRPr/>
          </a:p>
        </p:txBody>
      </p:sp>
      <p:sp>
        <p:nvSpPr>
          <p:cNvPr id="116" name="Google Shape;116;p9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7" name="Google Shape;117;p9"/>
          <p:cNvSpPr txBox="1"/>
          <p:nvPr/>
        </p:nvSpPr>
        <p:spPr>
          <a:xfrm>
            <a:off x="3378782" y="1041533"/>
            <a:ext cx="5326152" cy="6124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IN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indent="-1778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IN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indent="-1778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IN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indent="-1778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IN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/>
          </a:p>
          <a:p>
            <a:pPr indent="-1778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IN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IN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/>
          </a:p>
          <a:p>
            <a:pPr indent="-1778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IN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IN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IN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0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3" name="Google Shape;123;p10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5" name="Google Shape;125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" name="Google Shape;126;p10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50"/>
              <a:t>PROBLEM	STATEMENT</a:t>
            </a:r>
            <a:endParaRPr sz="4250"/>
          </a:p>
        </p:txBody>
      </p:sp>
      <p:sp>
        <p:nvSpPr>
          <p:cNvPr id="127" name="Google Shape;127;p10"/>
          <p:cNvSpPr txBox="1"/>
          <p:nvPr>
            <p:ph idx="1" type="body"/>
          </p:nvPr>
        </p:nvSpPr>
        <p:spPr>
          <a:xfrm>
            <a:off x="438151" y="1468073"/>
            <a:ext cx="7524750" cy="53899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Employee turnover is a critical issue for organizations, as high turnover rates can lead to increased costs, decreased morale, and loss of organizational knowledge.</a:t>
            </a:r>
            <a:endParaRPr/>
          </a:p>
          <a:p>
            <a:pPr indent="-215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To better understand and manage employee turnover, it is essential to analyse various factors such as department, tenure, age, job role, and reasons for leaving.</a:t>
            </a:r>
            <a:endParaRPr/>
          </a:p>
          <a:p>
            <a:pPr indent="-215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Using pivot tables will allow for the dynamic organization and summarization of large datasets, enabling the organization to gain actionable insights into the factors contributing to employee turnover.</a:t>
            </a:r>
            <a:endParaRPr/>
          </a:p>
        </p:txBody>
      </p:sp>
      <p:sp>
        <p:nvSpPr>
          <p:cNvPr id="128" name="Google Shape;128;p10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4" name="Google Shape;134;p11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6" name="Google Shape;136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7" name="Google Shape;137;p1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1"/>
          <p:cNvSpPr txBox="1"/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50"/>
              <a:t>PROJECT	OVERVIEW</a:t>
            </a:r>
            <a:endParaRPr sz="4250"/>
          </a:p>
        </p:txBody>
      </p:sp>
      <p:pic>
        <p:nvPicPr>
          <p:cNvPr id="139" name="Google Shape;13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1" name="Google Shape;141;p11"/>
          <p:cNvSpPr txBox="1"/>
          <p:nvPr/>
        </p:nvSpPr>
        <p:spPr>
          <a:xfrm>
            <a:off x="1057013" y="1828800"/>
            <a:ext cx="7877262" cy="5447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goal of this project is to analyze employee turnover data using pivot tables.</a:t>
            </a:r>
            <a:endParaRPr/>
          </a:p>
          <a:p>
            <a:pPr indent="-1905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Char char="•"/>
            </a:pPr>
            <a:r>
              <a:rPr b="0" i="0" lang="en-IN"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identify trends, patterns, and potential causes of turnover within an organization.</a:t>
            </a:r>
            <a:endParaRPr/>
          </a:p>
          <a:p>
            <a:pPr indent="-1905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Char char="•"/>
            </a:pPr>
            <a:r>
              <a:rPr b="0" i="0" lang="en-IN"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leveraging pivot tables, this project aims to provide a clearer understanding of turnover rates across different departments, positions, and demographic factors.</a:t>
            </a:r>
            <a:endParaRPr b="0" i="0" sz="24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2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/>
              <a:t>WHO ARE THE END USERS?</a:t>
            </a:r>
            <a:endParaRPr sz="3200"/>
          </a:p>
        </p:txBody>
      </p:sp>
      <p:sp>
        <p:nvSpPr>
          <p:cNvPr id="150" name="Google Shape;150;p12"/>
          <p:cNvSpPr txBox="1"/>
          <p:nvPr>
            <p:ph idx="1" type="body"/>
          </p:nvPr>
        </p:nvSpPr>
        <p:spPr>
          <a:xfrm>
            <a:off x="755332" y="1857375"/>
            <a:ext cx="8363256" cy="4001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Human Resources (HR) Team</a:t>
            </a:r>
            <a:endParaRPr/>
          </a:p>
          <a:p>
            <a:pPr indent="-158750" lvl="0" marL="28575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HR Managers/Directors</a:t>
            </a:r>
            <a:endParaRPr/>
          </a:p>
          <a:p>
            <a:pPr indent="-158750" lvl="0" marL="28575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Department Heads/Team Leaders</a:t>
            </a:r>
            <a:endParaRPr/>
          </a:p>
          <a:p>
            <a:pPr indent="-158750" lvl="0" marL="28575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Senior Leadership/Executives:</a:t>
            </a:r>
            <a:endParaRPr/>
          </a:p>
          <a:p>
            <a:pPr indent="-158750" lvl="0" marL="28575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Business Analysts/Data Analysts</a:t>
            </a:r>
            <a:endParaRPr/>
          </a:p>
          <a:p>
            <a:pPr indent="-158750" lvl="0" marL="28575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Compensation &amp; Benefits Teams</a:t>
            </a:r>
            <a:endParaRPr/>
          </a:p>
          <a:p>
            <a:pPr indent="-158750" lvl="0" marL="28575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Recruitment Teams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1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52" name="Google Shape;15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3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3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/>
              <a:t>OUR SOLUTION AND ITS VALUE PROPOSITION</a:t>
            </a:r>
            <a:endParaRPr/>
          </a:p>
        </p:txBody>
      </p:sp>
      <p:sp>
        <p:nvSpPr>
          <p:cNvPr id="162" name="Google Shape;162;p13"/>
          <p:cNvSpPr txBox="1"/>
          <p:nvPr>
            <p:ph idx="1" type="body"/>
          </p:nvPr>
        </p:nvSpPr>
        <p:spPr>
          <a:xfrm>
            <a:off x="3048000" y="2229008"/>
            <a:ext cx="6534150" cy="17427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Conditional formatting- missing</a:t>
            </a:r>
            <a:endParaRPr/>
          </a:p>
          <a:p>
            <a:pPr indent="-215900" lvl="0" marL="3429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Filter- remove</a:t>
            </a:r>
            <a:endParaRPr/>
          </a:p>
          <a:p>
            <a:pPr indent="-215900" lvl="0" marL="3429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Formula- performance</a:t>
            </a:r>
            <a:endParaRPr/>
          </a:p>
          <a:p>
            <a:pPr indent="-215900" lvl="0" marL="3429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Pivot-summary</a:t>
            </a:r>
            <a:endParaRPr/>
          </a:p>
          <a:p>
            <a:pPr indent="-215900" lvl="0" marL="3429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Graph- data visualiztion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1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64" name="Google Shape;16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Dataset Description</a:t>
            </a:r>
            <a:endParaRPr/>
          </a:p>
        </p:txBody>
      </p:sp>
      <p:sp>
        <p:nvSpPr>
          <p:cNvPr id="170" name="Google Shape;170;p14"/>
          <p:cNvSpPr txBox="1"/>
          <p:nvPr>
            <p:ph idx="1" type="body"/>
          </p:nvPr>
        </p:nvSpPr>
        <p:spPr>
          <a:xfrm>
            <a:off x="609600" y="1577340"/>
            <a:ext cx="8351031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ID 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IN"/>
            </a:br>
            <a:r>
              <a:rPr lang="en-IN"/>
              <a:t>First 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	</a:t>
            </a:r>
            <a:br>
              <a:rPr lang="en-IN"/>
            </a:br>
            <a:r>
              <a:rPr lang="en-IN"/>
              <a:t>Last 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IN"/>
            </a:br>
            <a:r>
              <a:rPr lang="en-IN"/>
              <a:t>Start Date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	</a:t>
            </a:r>
            <a:br>
              <a:rPr lang="en-IN"/>
            </a:br>
            <a:r>
              <a:rPr lang="en-IN"/>
              <a:t>Employee Status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Employee Type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Pay Zone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Employee Classification Type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Current Employee Rating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IN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6" name="Google Shape;176;p15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5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5"/>
          <p:cNvSpPr txBox="1"/>
          <p:nvPr>
            <p:ph type="title"/>
          </p:nvPr>
        </p:nvSpPr>
        <p:spPr>
          <a:xfrm>
            <a:off x="1300162" y="517023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50"/>
              <a:t>THE "WOW" IN OUR SOLUTION</a:t>
            </a:r>
            <a:endParaRPr sz="4250"/>
          </a:p>
        </p:txBody>
      </p:sp>
      <p:sp>
        <p:nvSpPr>
          <p:cNvPr id="181" name="Google Shape;181;p15"/>
          <p:cNvSpPr txBox="1"/>
          <p:nvPr>
            <p:ph idx="1" type="body"/>
          </p:nvPr>
        </p:nvSpPr>
        <p:spPr>
          <a:xfrm>
            <a:off x="1300162" y="2019300"/>
            <a:ext cx="8181822" cy="1121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•</a:t>
            </a:r>
            <a:r>
              <a:rPr lang="en-IN" sz="2800"/>
              <a:t>Performance level=IFS(Z8&gt;=5,”VERY HIGH”,Z8&gt;=4,”HIGH”,Z8&gt;=3,”MED”, TRUE, “LO</a:t>
            </a:r>
            <a:r>
              <a:rPr lang="en-IN"/>
              <a:t>W”)</a:t>
            </a:r>
            <a:endParaRPr/>
          </a:p>
        </p:txBody>
      </p:sp>
      <p:sp>
        <p:nvSpPr>
          <p:cNvPr id="182" name="Google Shape;182;p15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3" name="Google Shape;183;p15"/>
          <p:cNvSpPr txBox="1"/>
          <p:nvPr/>
        </p:nvSpPr>
        <p:spPr>
          <a:xfrm>
            <a:off x="2429066" y="8227507"/>
            <a:ext cx="853401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