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66D6C0-DDB8-B64B-997A-F31332F15E8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5EB02F9-D092-3745-816F-BAC6120FDDB1}">
      <dgm:prSet/>
      <dgm:spPr/>
      <dgm:t>
        <a:bodyPr/>
        <a:lstStyle/>
        <a:p>
          <a:r>
            <a:rPr lang="en-IN" dirty="0"/>
            <a:t>What is a Series?</a:t>
          </a:r>
        </a:p>
      </dgm:t>
    </dgm:pt>
    <dgm:pt modelId="{085D9A11-6075-0B4A-97CA-4D4EE7D5FD3E}" type="parTrans" cxnId="{C716E89E-F990-6E4A-8A57-85E05E1E42EA}">
      <dgm:prSet/>
      <dgm:spPr/>
      <dgm:t>
        <a:bodyPr/>
        <a:lstStyle/>
        <a:p>
          <a:endParaRPr lang="en-GB"/>
        </a:p>
      </dgm:t>
    </dgm:pt>
    <dgm:pt modelId="{7F39F415-E976-8C45-995C-FD05A1DABA69}" type="sibTrans" cxnId="{C716E89E-F990-6E4A-8A57-85E05E1E42EA}">
      <dgm:prSet/>
      <dgm:spPr/>
      <dgm:t>
        <a:bodyPr/>
        <a:lstStyle/>
        <a:p>
          <a:endParaRPr lang="en-GB"/>
        </a:p>
      </dgm:t>
    </dgm:pt>
    <dgm:pt modelId="{926CC7D6-0969-EC4C-87B0-D3BC9879C099}">
      <dgm:prSet/>
      <dgm:spPr/>
      <dgm:t>
        <a:bodyPr/>
        <a:lstStyle/>
        <a:p>
          <a:r>
            <a:rPr lang="en-IN" dirty="0"/>
            <a:t>A Pandas Series is like a column in a table.</a:t>
          </a:r>
        </a:p>
      </dgm:t>
    </dgm:pt>
    <dgm:pt modelId="{CD627446-20F9-A24E-BDBC-0054F03C123E}" type="parTrans" cxnId="{5997D95D-FEBD-9C46-B2FE-881C93533B94}">
      <dgm:prSet/>
      <dgm:spPr/>
      <dgm:t>
        <a:bodyPr/>
        <a:lstStyle/>
        <a:p>
          <a:endParaRPr lang="en-GB"/>
        </a:p>
      </dgm:t>
    </dgm:pt>
    <dgm:pt modelId="{7B8B91A1-1C43-3C4E-91C3-CEB515611651}" type="sibTrans" cxnId="{5997D95D-FEBD-9C46-B2FE-881C93533B94}">
      <dgm:prSet/>
      <dgm:spPr/>
      <dgm:t>
        <a:bodyPr/>
        <a:lstStyle/>
        <a:p>
          <a:endParaRPr lang="en-GB"/>
        </a:p>
      </dgm:t>
    </dgm:pt>
    <dgm:pt modelId="{8F9D3D74-FC13-FA40-B62D-46BC29B86C58}">
      <dgm:prSet/>
      <dgm:spPr/>
      <dgm:t>
        <a:bodyPr/>
        <a:lstStyle/>
        <a:p>
          <a:r>
            <a:rPr lang="en-IN" dirty="0"/>
            <a:t>It is a one-dimensional array holding data of any type.</a:t>
          </a:r>
        </a:p>
      </dgm:t>
    </dgm:pt>
    <dgm:pt modelId="{9C781123-52FB-D346-86E0-70DFF176406C}" type="parTrans" cxnId="{D27F539B-F083-9242-B420-9F621A4F671C}">
      <dgm:prSet/>
      <dgm:spPr/>
      <dgm:t>
        <a:bodyPr/>
        <a:lstStyle/>
        <a:p>
          <a:endParaRPr lang="en-GB"/>
        </a:p>
      </dgm:t>
    </dgm:pt>
    <dgm:pt modelId="{2714A807-93A9-C644-964B-D64DC9875EB7}" type="sibTrans" cxnId="{D27F539B-F083-9242-B420-9F621A4F671C}">
      <dgm:prSet/>
      <dgm:spPr/>
      <dgm:t>
        <a:bodyPr/>
        <a:lstStyle/>
        <a:p>
          <a:endParaRPr lang="en-GB"/>
        </a:p>
      </dgm:t>
    </dgm:pt>
    <dgm:pt modelId="{6D265A49-9C71-944B-B3BE-46155CF76735}">
      <dgm:prSet/>
      <dgm:spPr/>
      <dgm:t>
        <a:bodyPr/>
        <a:lstStyle/>
        <a:p>
          <a:r>
            <a:rPr lang="en-IN" dirty="0"/>
            <a:t>Labels (Named Indexes)</a:t>
          </a:r>
        </a:p>
      </dgm:t>
    </dgm:pt>
    <dgm:pt modelId="{CCD39C2C-0B5D-2342-BF07-EE74CC0EA511}" type="parTrans" cxnId="{DB2DB025-7583-CA4E-A530-120E59D16F6B}">
      <dgm:prSet/>
      <dgm:spPr/>
      <dgm:t>
        <a:bodyPr/>
        <a:lstStyle/>
        <a:p>
          <a:endParaRPr lang="en-GB"/>
        </a:p>
      </dgm:t>
    </dgm:pt>
    <dgm:pt modelId="{8F236039-2945-0046-9B3E-85F3AF78BC0E}" type="sibTrans" cxnId="{DB2DB025-7583-CA4E-A530-120E59D16F6B}">
      <dgm:prSet/>
      <dgm:spPr/>
      <dgm:t>
        <a:bodyPr/>
        <a:lstStyle/>
        <a:p>
          <a:endParaRPr lang="en-GB"/>
        </a:p>
      </dgm:t>
    </dgm:pt>
    <dgm:pt modelId="{93E08F0B-BD99-834A-842B-A5A8165E6441}">
      <dgm:prSet/>
      <dgm:spPr/>
      <dgm:t>
        <a:bodyPr/>
        <a:lstStyle/>
        <a:p>
          <a:r>
            <a:rPr lang="en-IN" dirty="0"/>
            <a:t>If noting else is specified, the values are labelled with their index number. </a:t>
          </a:r>
        </a:p>
      </dgm:t>
    </dgm:pt>
    <dgm:pt modelId="{9D5BE8A2-B526-F04A-A9AB-52AC3943EB82}" type="parTrans" cxnId="{E66BF931-3C99-F84D-A5B2-8A98DA793700}">
      <dgm:prSet/>
      <dgm:spPr/>
      <dgm:t>
        <a:bodyPr/>
        <a:lstStyle/>
        <a:p>
          <a:endParaRPr lang="en-GB"/>
        </a:p>
      </dgm:t>
    </dgm:pt>
    <dgm:pt modelId="{42CDA769-14F2-4B49-A8AE-CAD114870CC0}" type="sibTrans" cxnId="{E66BF931-3C99-F84D-A5B2-8A98DA793700}">
      <dgm:prSet/>
      <dgm:spPr/>
      <dgm:t>
        <a:bodyPr/>
        <a:lstStyle/>
        <a:p>
          <a:endParaRPr lang="en-GB"/>
        </a:p>
      </dgm:t>
    </dgm:pt>
    <dgm:pt modelId="{2C6F15C7-38F8-1D4D-A014-0A97884057E4}">
      <dgm:prSet/>
      <dgm:spPr/>
      <dgm:t>
        <a:bodyPr/>
        <a:lstStyle/>
        <a:p>
          <a:r>
            <a:rPr lang="en-IN" dirty="0"/>
            <a:t>This label can be used to access a specified value.</a:t>
          </a:r>
        </a:p>
      </dgm:t>
    </dgm:pt>
    <dgm:pt modelId="{B2363981-CE06-A843-8280-3B36197F3742}" type="parTrans" cxnId="{EF26166D-C2B2-474B-BC43-4CDFC375F080}">
      <dgm:prSet/>
      <dgm:spPr/>
      <dgm:t>
        <a:bodyPr/>
        <a:lstStyle/>
        <a:p>
          <a:endParaRPr lang="en-GB"/>
        </a:p>
      </dgm:t>
    </dgm:pt>
    <dgm:pt modelId="{3CFB5780-7F48-8F4E-A848-0F841F81F8FE}" type="sibTrans" cxnId="{EF26166D-C2B2-474B-BC43-4CDFC375F080}">
      <dgm:prSet/>
      <dgm:spPr/>
      <dgm:t>
        <a:bodyPr/>
        <a:lstStyle/>
        <a:p>
          <a:endParaRPr lang="en-GB"/>
        </a:p>
      </dgm:t>
    </dgm:pt>
    <dgm:pt modelId="{AE4A5D43-1017-D44F-B9EB-728D01329702}">
      <dgm:prSet/>
      <dgm:spPr/>
      <dgm:t>
        <a:bodyPr/>
        <a:lstStyle/>
        <a:p>
          <a:r>
            <a:rPr lang="en-IN" dirty="0"/>
            <a:t>Creating Labels</a:t>
          </a:r>
        </a:p>
      </dgm:t>
    </dgm:pt>
    <dgm:pt modelId="{08731A6F-DA58-FD42-A12C-7DB9A31A5BD6}" type="parTrans" cxnId="{53343AE4-A5E8-0E41-B335-4C62BCB45E75}">
      <dgm:prSet/>
      <dgm:spPr/>
      <dgm:t>
        <a:bodyPr/>
        <a:lstStyle/>
        <a:p>
          <a:endParaRPr lang="en-GB"/>
        </a:p>
      </dgm:t>
    </dgm:pt>
    <dgm:pt modelId="{D2DB11DC-FF85-6A4C-AA22-686C8AB3CC0B}" type="sibTrans" cxnId="{53343AE4-A5E8-0E41-B335-4C62BCB45E75}">
      <dgm:prSet/>
      <dgm:spPr/>
      <dgm:t>
        <a:bodyPr/>
        <a:lstStyle/>
        <a:p>
          <a:endParaRPr lang="en-GB"/>
        </a:p>
      </dgm:t>
    </dgm:pt>
    <dgm:pt modelId="{CD305A4C-01CA-4B45-9062-1A9F29FD949C}">
      <dgm:prSet/>
      <dgm:spPr/>
      <dgm:t>
        <a:bodyPr/>
        <a:lstStyle/>
        <a:p>
          <a:r>
            <a:rPr lang="en-IN" dirty="0"/>
            <a:t>With the index argument, you can name your own labels.</a:t>
          </a:r>
        </a:p>
      </dgm:t>
    </dgm:pt>
    <dgm:pt modelId="{E8CACD94-3CCF-E14A-8997-49625E1D2F2B}" type="parTrans" cxnId="{9EF240AB-D891-6A4E-943B-6A0F98548F76}">
      <dgm:prSet/>
      <dgm:spPr/>
      <dgm:t>
        <a:bodyPr/>
        <a:lstStyle/>
        <a:p>
          <a:endParaRPr lang="en-GB"/>
        </a:p>
      </dgm:t>
    </dgm:pt>
    <dgm:pt modelId="{95E98FD7-F0A2-9443-9C5A-ED7FBDA86F36}" type="sibTrans" cxnId="{9EF240AB-D891-6A4E-943B-6A0F98548F76}">
      <dgm:prSet/>
      <dgm:spPr/>
      <dgm:t>
        <a:bodyPr/>
        <a:lstStyle/>
        <a:p>
          <a:endParaRPr lang="en-GB"/>
        </a:p>
      </dgm:t>
    </dgm:pt>
    <dgm:pt modelId="{CA4AB98D-6362-4048-99C0-41D2358B944C}">
      <dgm:prSet/>
      <dgm:spPr/>
      <dgm:t>
        <a:bodyPr/>
        <a:lstStyle/>
        <a:p>
          <a:r>
            <a:rPr lang="en-IN" dirty="0"/>
            <a:t>When you have created labels, you can access an item by referring to the label.</a:t>
          </a:r>
        </a:p>
      </dgm:t>
    </dgm:pt>
    <dgm:pt modelId="{A828522C-7134-CB44-854F-51D566B88E28}" type="parTrans" cxnId="{92ABDF93-C2A1-D549-85BA-4D4E880985DC}">
      <dgm:prSet/>
      <dgm:spPr/>
      <dgm:t>
        <a:bodyPr/>
        <a:lstStyle/>
        <a:p>
          <a:endParaRPr lang="en-GB"/>
        </a:p>
      </dgm:t>
    </dgm:pt>
    <dgm:pt modelId="{608EC2B6-1A61-8A40-9103-2F459F88553A}" type="sibTrans" cxnId="{92ABDF93-C2A1-D549-85BA-4D4E880985DC}">
      <dgm:prSet/>
      <dgm:spPr/>
      <dgm:t>
        <a:bodyPr/>
        <a:lstStyle/>
        <a:p>
          <a:endParaRPr lang="en-GB"/>
        </a:p>
      </dgm:t>
    </dgm:pt>
    <dgm:pt modelId="{5E7FE5E1-12C5-104C-BD78-B9DEAEBD4EDC}">
      <dgm:prSet/>
      <dgm:spPr/>
      <dgm:t>
        <a:bodyPr/>
        <a:lstStyle/>
        <a:p>
          <a:r>
            <a:rPr lang="en-IN" dirty="0"/>
            <a:t>First value has index 0, second value has index 1 etc.</a:t>
          </a:r>
        </a:p>
      </dgm:t>
    </dgm:pt>
    <dgm:pt modelId="{1AEE2AAF-E906-AB45-A587-97032B61CB7D}" type="parTrans" cxnId="{6324BECB-CEBF-944F-B654-8CBAE0764FD5}">
      <dgm:prSet/>
      <dgm:spPr/>
      <dgm:t>
        <a:bodyPr/>
        <a:lstStyle/>
        <a:p>
          <a:endParaRPr lang="en-GB"/>
        </a:p>
      </dgm:t>
    </dgm:pt>
    <dgm:pt modelId="{DD3B92E1-93DC-7A42-9479-E0269BC03688}" type="sibTrans" cxnId="{6324BECB-CEBF-944F-B654-8CBAE0764FD5}">
      <dgm:prSet/>
      <dgm:spPr/>
      <dgm:t>
        <a:bodyPr/>
        <a:lstStyle/>
        <a:p>
          <a:endParaRPr lang="en-GB"/>
        </a:p>
      </dgm:t>
    </dgm:pt>
    <dgm:pt modelId="{812F84CB-5B21-0E44-8DD6-105769073204}" type="pres">
      <dgm:prSet presAssocID="{AF66D6C0-DDB8-B64B-997A-F31332F15E86}" presName="linear" presStyleCnt="0">
        <dgm:presLayoutVars>
          <dgm:animLvl val="lvl"/>
          <dgm:resizeHandles val="exact"/>
        </dgm:presLayoutVars>
      </dgm:prSet>
      <dgm:spPr/>
    </dgm:pt>
    <dgm:pt modelId="{738789FD-7005-F846-94DA-ED8F41FB5EEF}" type="pres">
      <dgm:prSet presAssocID="{85EB02F9-D092-3745-816F-BAC6120FDDB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1E2F3F4-D924-F94C-A418-3C3CAB75F4C8}" type="pres">
      <dgm:prSet presAssocID="{85EB02F9-D092-3745-816F-BAC6120FDDB1}" presName="childText" presStyleLbl="revTx" presStyleIdx="0" presStyleCnt="3">
        <dgm:presLayoutVars>
          <dgm:bulletEnabled val="1"/>
        </dgm:presLayoutVars>
      </dgm:prSet>
      <dgm:spPr/>
    </dgm:pt>
    <dgm:pt modelId="{BCBA83F0-9845-CB49-BACB-725A77630086}" type="pres">
      <dgm:prSet presAssocID="{6D265A49-9C71-944B-B3BE-46155CF7673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039AB8A-5F84-3647-822A-7C4345BAA9D2}" type="pres">
      <dgm:prSet presAssocID="{6D265A49-9C71-944B-B3BE-46155CF76735}" presName="childText" presStyleLbl="revTx" presStyleIdx="1" presStyleCnt="3">
        <dgm:presLayoutVars>
          <dgm:bulletEnabled val="1"/>
        </dgm:presLayoutVars>
      </dgm:prSet>
      <dgm:spPr/>
    </dgm:pt>
    <dgm:pt modelId="{E941D147-FC6E-B341-AF67-4A919EBC25BC}" type="pres">
      <dgm:prSet presAssocID="{AE4A5D43-1017-D44F-B9EB-728D0132970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A93E03A-DE11-5B44-95B5-30F84CC7B2CE}" type="pres">
      <dgm:prSet presAssocID="{AE4A5D43-1017-D44F-B9EB-728D01329702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2B6E013-D7EB-4A4A-89B8-1281AEF5C188}" type="presOf" srcId="{AF66D6C0-DDB8-B64B-997A-F31332F15E86}" destId="{812F84CB-5B21-0E44-8DD6-105769073204}" srcOrd="0" destOrd="0" presId="urn:microsoft.com/office/officeart/2005/8/layout/vList2"/>
    <dgm:cxn modelId="{DB2DB025-7583-CA4E-A530-120E59D16F6B}" srcId="{AF66D6C0-DDB8-B64B-997A-F31332F15E86}" destId="{6D265A49-9C71-944B-B3BE-46155CF76735}" srcOrd="1" destOrd="0" parTransId="{CCD39C2C-0B5D-2342-BF07-EE74CC0EA511}" sibTransId="{8F236039-2945-0046-9B3E-85F3AF78BC0E}"/>
    <dgm:cxn modelId="{E66BF931-3C99-F84D-A5B2-8A98DA793700}" srcId="{6D265A49-9C71-944B-B3BE-46155CF76735}" destId="{93E08F0B-BD99-834A-842B-A5A8165E6441}" srcOrd="0" destOrd="0" parTransId="{9D5BE8A2-B526-F04A-A9AB-52AC3943EB82}" sibTransId="{42CDA769-14F2-4B49-A8AE-CAD114870CC0}"/>
    <dgm:cxn modelId="{E7FE114C-37FE-644C-B5A2-33801CBF6AE0}" type="presOf" srcId="{8F9D3D74-FC13-FA40-B62D-46BC29B86C58}" destId="{E1E2F3F4-D924-F94C-A418-3C3CAB75F4C8}" srcOrd="0" destOrd="1" presId="urn:microsoft.com/office/officeart/2005/8/layout/vList2"/>
    <dgm:cxn modelId="{710D9752-BC66-E443-AECF-F06906275694}" type="presOf" srcId="{5E7FE5E1-12C5-104C-BD78-B9DEAEBD4EDC}" destId="{8039AB8A-5F84-3647-822A-7C4345BAA9D2}" srcOrd="0" destOrd="1" presId="urn:microsoft.com/office/officeart/2005/8/layout/vList2"/>
    <dgm:cxn modelId="{80C0DB52-B8D4-5B42-858C-CCA09EAA1EA9}" type="presOf" srcId="{AE4A5D43-1017-D44F-B9EB-728D01329702}" destId="{E941D147-FC6E-B341-AF67-4A919EBC25BC}" srcOrd="0" destOrd="0" presId="urn:microsoft.com/office/officeart/2005/8/layout/vList2"/>
    <dgm:cxn modelId="{5997D95D-FEBD-9C46-B2FE-881C93533B94}" srcId="{85EB02F9-D092-3745-816F-BAC6120FDDB1}" destId="{926CC7D6-0969-EC4C-87B0-D3BC9879C099}" srcOrd="0" destOrd="0" parTransId="{CD627446-20F9-A24E-BDBC-0054F03C123E}" sibTransId="{7B8B91A1-1C43-3C4E-91C3-CEB515611651}"/>
    <dgm:cxn modelId="{F1E3E461-1D94-6A4C-A8FD-B1269B3D709F}" type="presOf" srcId="{93E08F0B-BD99-834A-842B-A5A8165E6441}" destId="{8039AB8A-5F84-3647-822A-7C4345BAA9D2}" srcOrd="0" destOrd="0" presId="urn:microsoft.com/office/officeart/2005/8/layout/vList2"/>
    <dgm:cxn modelId="{EF26166D-C2B2-474B-BC43-4CDFC375F080}" srcId="{6D265A49-9C71-944B-B3BE-46155CF76735}" destId="{2C6F15C7-38F8-1D4D-A014-0A97884057E4}" srcOrd="2" destOrd="0" parTransId="{B2363981-CE06-A843-8280-3B36197F3742}" sibTransId="{3CFB5780-7F48-8F4E-A848-0F841F81F8FE}"/>
    <dgm:cxn modelId="{ADC95E79-57C4-EF46-A75F-27611F680867}" type="presOf" srcId="{2C6F15C7-38F8-1D4D-A014-0A97884057E4}" destId="{8039AB8A-5F84-3647-822A-7C4345BAA9D2}" srcOrd="0" destOrd="2" presId="urn:microsoft.com/office/officeart/2005/8/layout/vList2"/>
    <dgm:cxn modelId="{2C111880-E65D-CC44-BE18-B6F5028D712E}" type="presOf" srcId="{CA4AB98D-6362-4048-99C0-41D2358B944C}" destId="{CA93E03A-DE11-5B44-95B5-30F84CC7B2CE}" srcOrd="0" destOrd="1" presId="urn:microsoft.com/office/officeart/2005/8/layout/vList2"/>
    <dgm:cxn modelId="{92ABDF93-C2A1-D549-85BA-4D4E880985DC}" srcId="{AE4A5D43-1017-D44F-B9EB-728D01329702}" destId="{CA4AB98D-6362-4048-99C0-41D2358B944C}" srcOrd="1" destOrd="0" parTransId="{A828522C-7134-CB44-854F-51D566B88E28}" sibTransId="{608EC2B6-1A61-8A40-9103-2F459F88553A}"/>
    <dgm:cxn modelId="{D27F539B-F083-9242-B420-9F621A4F671C}" srcId="{85EB02F9-D092-3745-816F-BAC6120FDDB1}" destId="{8F9D3D74-FC13-FA40-B62D-46BC29B86C58}" srcOrd="1" destOrd="0" parTransId="{9C781123-52FB-D346-86E0-70DFF176406C}" sibTransId="{2714A807-93A9-C644-964B-D64DC9875EB7}"/>
    <dgm:cxn modelId="{C716E89E-F990-6E4A-8A57-85E05E1E42EA}" srcId="{AF66D6C0-DDB8-B64B-997A-F31332F15E86}" destId="{85EB02F9-D092-3745-816F-BAC6120FDDB1}" srcOrd="0" destOrd="0" parTransId="{085D9A11-6075-0B4A-97CA-4D4EE7D5FD3E}" sibTransId="{7F39F415-E976-8C45-995C-FD05A1DABA69}"/>
    <dgm:cxn modelId="{EF6E9AA0-CFE4-C54A-8121-42B6F0601722}" type="presOf" srcId="{CD305A4C-01CA-4B45-9062-1A9F29FD949C}" destId="{CA93E03A-DE11-5B44-95B5-30F84CC7B2CE}" srcOrd="0" destOrd="0" presId="urn:microsoft.com/office/officeart/2005/8/layout/vList2"/>
    <dgm:cxn modelId="{9BF5DAA3-B919-B746-8EEA-90493190D413}" type="presOf" srcId="{6D265A49-9C71-944B-B3BE-46155CF76735}" destId="{BCBA83F0-9845-CB49-BACB-725A77630086}" srcOrd="0" destOrd="0" presId="urn:microsoft.com/office/officeart/2005/8/layout/vList2"/>
    <dgm:cxn modelId="{9EF240AB-D891-6A4E-943B-6A0F98548F76}" srcId="{AE4A5D43-1017-D44F-B9EB-728D01329702}" destId="{CD305A4C-01CA-4B45-9062-1A9F29FD949C}" srcOrd="0" destOrd="0" parTransId="{E8CACD94-3CCF-E14A-8997-49625E1D2F2B}" sibTransId="{95E98FD7-F0A2-9443-9C5A-ED7FBDA86F36}"/>
    <dgm:cxn modelId="{88A8BDAE-6D52-1D49-969F-F06A41781DF0}" type="presOf" srcId="{926CC7D6-0969-EC4C-87B0-D3BC9879C099}" destId="{E1E2F3F4-D924-F94C-A418-3C3CAB75F4C8}" srcOrd="0" destOrd="0" presId="urn:microsoft.com/office/officeart/2005/8/layout/vList2"/>
    <dgm:cxn modelId="{6324BECB-CEBF-944F-B654-8CBAE0764FD5}" srcId="{6D265A49-9C71-944B-B3BE-46155CF76735}" destId="{5E7FE5E1-12C5-104C-BD78-B9DEAEBD4EDC}" srcOrd="1" destOrd="0" parTransId="{1AEE2AAF-E906-AB45-A587-97032B61CB7D}" sibTransId="{DD3B92E1-93DC-7A42-9479-E0269BC03688}"/>
    <dgm:cxn modelId="{53343AE4-A5E8-0E41-B335-4C62BCB45E75}" srcId="{AF66D6C0-DDB8-B64B-997A-F31332F15E86}" destId="{AE4A5D43-1017-D44F-B9EB-728D01329702}" srcOrd="2" destOrd="0" parTransId="{08731A6F-DA58-FD42-A12C-7DB9A31A5BD6}" sibTransId="{D2DB11DC-FF85-6A4C-AA22-686C8AB3CC0B}"/>
    <dgm:cxn modelId="{9F6B3DF9-5402-1B41-ACB3-39CF46B2AC05}" type="presOf" srcId="{85EB02F9-D092-3745-816F-BAC6120FDDB1}" destId="{738789FD-7005-F846-94DA-ED8F41FB5EEF}" srcOrd="0" destOrd="0" presId="urn:microsoft.com/office/officeart/2005/8/layout/vList2"/>
    <dgm:cxn modelId="{CFAB092D-2E7A-3F45-808C-6C1F0A2744DC}" type="presParOf" srcId="{812F84CB-5B21-0E44-8DD6-105769073204}" destId="{738789FD-7005-F846-94DA-ED8F41FB5EEF}" srcOrd="0" destOrd="0" presId="urn:microsoft.com/office/officeart/2005/8/layout/vList2"/>
    <dgm:cxn modelId="{74B74DE0-5E26-E545-9C04-D5EEE08C72FD}" type="presParOf" srcId="{812F84CB-5B21-0E44-8DD6-105769073204}" destId="{E1E2F3F4-D924-F94C-A418-3C3CAB75F4C8}" srcOrd="1" destOrd="0" presId="urn:microsoft.com/office/officeart/2005/8/layout/vList2"/>
    <dgm:cxn modelId="{656FB78C-9712-0540-B9A5-057E6C7AD7ED}" type="presParOf" srcId="{812F84CB-5B21-0E44-8DD6-105769073204}" destId="{BCBA83F0-9845-CB49-BACB-725A77630086}" srcOrd="2" destOrd="0" presId="urn:microsoft.com/office/officeart/2005/8/layout/vList2"/>
    <dgm:cxn modelId="{FFBFC0FD-1E81-6A44-947B-1FA14A7B455F}" type="presParOf" srcId="{812F84CB-5B21-0E44-8DD6-105769073204}" destId="{8039AB8A-5F84-3647-822A-7C4345BAA9D2}" srcOrd="3" destOrd="0" presId="urn:microsoft.com/office/officeart/2005/8/layout/vList2"/>
    <dgm:cxn modelId="{43816927-BD6F-B746-A8AB-68B6C2761E4C}" type="presParOf" srcId="{812F84CB-5B21-0E44-8DD6-105769073204}" destId="{E941D147-FC6E-B341-AF67-4A919EBC25BC}" srcOrd="4" destOrd="0" presId="urn:microsoft.com/office/officeart/2005/8/layout/vList2"/>
    <dgm:cxn modelId="{FA99E4F6-4179-3F4D-A70D-ACF25D55E3DD}" type="presParOf" srcId="{812F84CB-5B21-0E44-8DD6-105769073204}" destId="{CA93E03A-DE11-5B44-95B5-30F84CC7B2C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8789FD-7005-F846-94DA-ED8F41FB5EEF}">
      <dsp:nvSpPr>
        <dsp:cNvPr id="0" name=""/>
        <dsp:cNvSpPr/>
      </dsp:nvSpPr>
      <dsp:spPr>
        <a:xfrm>
          <a:off x="0" y="51108"/>
          <a:ext cx="5257800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What is a Series?</a:t>
          </a:r>
        </a:p>
      </dsp:txBody>
      <dsp:txXfrm>
        <a:off x="27586" y="78694"/>
        <a:ext cx="5202628" cy="509938"/>
      </dsp:txXfrm>
    </dsp:sp>
    <dsp:sp modelId="{E1E2F3F4-D924-F94C-A418-3C3CAB75F4C8}">
      <dsp:nvSpPr>
        <dsp:cNvPr id="0" name=""/>
        <dsp:cNvSpPr/>
      </dsp:nvSpPr>
      <dsp:spPr>
        <a:xfrm>
          <a:off x="0" y="616218"/>
          <a:ext cx="5257800" cy="880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935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/>
            <a:t>A Pandas Series is like a column in a table.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/>
            <a:t>It is a one-dimensional array holding data of any type.</a:t>
          </a:r>
        </a:p>
      </dsp:txBody>
      <dsp:txXfrm>
        <a:off x="0" y="616218"/>
        <a:ext cx="5257800" cy="880785"/>
      </dsp:txXfrm>
    </dsp:sp>
    <dsp:sp modelId="{BCBA83F0-9845-CB49-BACB-725A77630086}">
      <dsp:nvSpPr>
        <dsp:cNvPr id="0" name=""/>
        <dsp:cNvSpPr/>
      </dsp:nvSpPr>
      <dsp:spPr>
        <a:xfrm>
          <a:off x="0" y="1497003"/>
          <a:ext cx="5257800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Labels (Named Indexes)</a:t>
          </a:r>
        </a:p>
      </dsp:txBody>
      <dsp:txXfrm>
        <a:off x="27586" y="1524589"/>
        <a:ext cx="5202628" cy="509938"/>
      </dsp:txXfrm>
    </dsp:sp>
    <dsp:sp modelId="{8039AB8A-5F84-3647-822A-7C4345BAA9D2}">
      <dsp:nvSpPr>
        <dsp:cNvPr id="0" name=""/>
        <dsp:cNvSpPr/>
      </dsp:nvSpPr>
      <dsp:spPr>
        <a:xfrm>
          <a:off x="0" y="2062113"/>
          <a:ext cx="5257800" cy="1713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935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/>
            <a:t>If noting else is specified, the values are labelled with their index number.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/>
            <a:t>First value has index 0, second value has index 1 etc.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/>
            <a:t>This label can be used to access a specified value.</a:t>
          </a:r>
        </a:p>
      </dsp:txBody>
      <dsp:txXfrm>
        <a:off x="0" y="2062113"/>
        <a:ext cx="5257800" cy="1713960"/>
      </dsp:txXfrm>
    </dsp:sp>
    <dsp:sp modelId="{E941D147-FC6E-B341-AF67-4A919EBC25BC}">
      <dsp:nvSpPr>
        <dsp:cNvPr id="0" name=""/>
        <dsp:cNvSpPr/>
      </dsp:nvSpPr>
      <dsp:spPr>
        <a:xfrm>
          <a:off x="0" y="3776073"/>
          <a:ext cx="5257800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Creating Labels</a:t>
          </a:r>
        </a:p>
      </dsp:txBody>
      <dsp:txXfrm>
        <a:off x="27586" y="3803659"/>
        <a:ext cx="5202628" cy="509938"/>
      </dsp:txXfrm>
    </dsp:sp>
    <dsp:sp modelId="{CA93E03A-DE11-5B44-95B5-30F84CC7B2CE}">
      <dsp:nvSpPr>
        <dsp:cNvPr id="0" name=""/>
        <dsp:cNvSpPr/>
      </dsp:nvSpPr>
      <dsp:spPr>
        <a:xfrm>
          <a:off x="0" y="4341183"/>
          <a:ext cx="5257800" cy="114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935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/>
            <a:t>With the index argument, you can name your own labels.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/>
            <a:t>When you have created labels, you can access an item by referring to the label.</a:t>
          </a:r>
        </a:p>
      </dsp:txBody>
      <dsp:txXfrm>
        <a:off x="0" y="4341183"/>
        <a:ext cx="5257800" cy="1142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56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74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68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51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55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1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365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140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11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6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00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2/2/21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2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2" r:id="rId8"/>
    <p:sldLayoutId id="2147483703" r:id="rId9"/>
    <p:sldLayoutId id="2147483704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6tFC3CwUvA" TargetMode="External"/><Relationship Id="rId2" Type="http://schemas.openxmlformats.org/officeDocument/2006/relationships/hyperlink" Target="https://www.w3schools.com/python/pandas_tutorial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ndas.pydata.org/pandas-docs/stable/getting_started/intro_tutorials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AA2FD-6F83-484F-80C1-45EF43219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09140" cy="2838938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Python Programming</a:t>
            </a:r>
            <a:br>
              <a:rPr lang="en-US" sz="5000" dirty="0">
                <a:solidFill>
                  <a:schemeClr val="bg1"/>
                </a:solidFill>
              </a:rPr>
            </a:br>
            <a:r>
              <a:rPr lang="en-US" sz="5000" dirty="0">
                <a:solidFill>
                  <a:schemeClr val="bg1"/>
                </a:solidFill>
              </a:rPr>
              <a:t>Part -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5D1BB-F2B4-C141-87A7-38EB11CAF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044" y="3739764"/>
            <a:ext cx="4517954" cy="119812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Pandas</a:t>
            </a: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52D74A-772B-41F9-A2DD-9237184A50F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528" r="-1" b="1141"/>
          <a:stretch/>
        </p:blipFill>
        <p:spPr>
          <a:xfrm>
            <a:off x="6740358" y="1606411"/>
            <a:ext cx="5451642" cy="5251590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9747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B2D7-FFD6-B049-9F5F-BF91C72E0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885714" cy="669018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C70E9-6070-C841-A0E1-E70EAAD86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171" y="1253331"/>
            <a:ext cx="10515600" cy="4351338"/>
          </a:xfrm>
        </p:spPr>
        <p:txBody>
          <a:bodyPr/>
          <a:lstStyle/>
          <a:p>
            <a:r>
              <a:rPr lang="en-US" dirty="0"/>
              <a:t>What is Pandas?</a:t>
            </a:r>
          </a:p>
          <a:p>
            <a:r>
              <a:rPr lang="en-US" dirty="0"/>
              <a:t>Installing &amp; Configuring Pandas </a:t>
            </a:r>
          </a:p>
          <a:p>
            <a:r>
              <a:rPr lang="en-US" dirty="0"/>
              <a:t>Data Structures in Pandas</a:t>
            </a:r>
          </a:p>
          <a:p>
            <a:r>
              <a:rPr lang="en-US" dirty="0"/>
              <a:t>---</a:t>
            </a:r>
          </a:p>
          <a:p>
            <a:r>
              <a:rPr lang="en-US" dirty="0"/>
              <a:t>---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880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B2D7-FFD6-B049-9F5F-BF91C72E0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038114" cy="756104"/>
          </a:xfrm>
        </p:spPr>
        <p:txBody>
          <a:bodyPr/>
          <a:lstStyle/>
          <a:p>
            <a:r>
              <a:rPr lang="en-US" dirty="0"/>
              <a:t>Pandas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C70E9-6070-C841-A0E1-E70EAAD86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086"/>
            <a:ext cx="10515600" cy="526278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What is Pandas?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Pandas is a Python library used for working with data sets.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It has functions for analyzing, cleaning, exploring, and manipulating data.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name "Pandas" has a reference to both "Panel Data", and ”Python Data Analysis" and was created by Wes McKinney in 2008.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What Can Pandas Do?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Pandas gives you answers about the data. Like: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Is there a correlation between two or more columns?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What is average value?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Max value?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Min value?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Pandas are also able to delete rows that are not relevant, or contains wrong values, like empty or NULL values. This is called cleaning the data.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32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B2D7-FFD6-B049-9F5F-BF91C72E0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038114" cy="756104"/>
          </a:xfrm>
        </p:spPr>
        <p:txBody>
          <a:bodyPr/>
          <a:lstStyle/>
          <a:p>
            <a:r>
              <a:rPr lang="en-US" dirty="0"/>
              <a:t>Installing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C70E9-6070-C841-A0E1-E70EAAD86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086"/>
            <a:ext cx="10515600" cy="526278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If Python is already installed with your system, it is very easy to install Pandas and its must-have dependencies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To Check whether python is installed already and its version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&gt; python –version</a:t>
            </a:r>
          </a:p>
          <a:p>
            <a:pPr lvl="2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To install Pandas on top of Python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&gt; pip install pandas</a:t>
            </a:r>
          </a:p>
          <a:p>
            <a:pPr>
              <a:lnSpc>
                <a:spcPct val="120000"/>
              </a:lnSpc>
            </a:pPr>
            <a:r>
              <a:rPr lang="en-US" dirty="0"/>
              <a:t>Installing Pandas with PyCharm IDE </a:t>
            </a:r>
            <a:r>
              <a:rPr lang="en-US"/>
              <a:t>(MacOS)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Click on PyCharm shown on the Menu bar 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-&gt; Click Preferences 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-&gt; Click Project Interpreter under your Project 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-&gt; Click '+' 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-&gt; Search for 'pandas'/'</a:t>
            </a:r>
            <a:r>
              <a:rPr lang="en-US" dirty="0" err="1"/>
              <a:t>numpy</a:t>
            </a:r>
            <a:r>
              <a:rPr lang="en-US" dirty="0"/>
              <a:t>' (you can specify specific version you want to install) 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-&gt; Click install underneath.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Now you're done!!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4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B2D7-FFD6-B049-9F5F-BF91C72E0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038114" cy="592817"/>
          </a:xfrm>
        </p:spPr>
        <p:txBody>
          <a:bodyPr>
            <a:normAutofit fontScale="90000"/>
          </a:bodyPr>
          <a:lstStyle/>
          <a:p>
            <a:r>
              <a:rPr lang="en-US" dirty="0"/>
              <a:t>Pandas Data Structures</a:t>
            </a:r>
          </a:p>
        </p:txBody>
      </p:sp>
      <p:pic>
        <p:nvPicPr>
          <p:cNvPr id="1030" name="Picture 6" descr="pandas for Data Science: Part 1. Data Structures in pandas | by Rukshan  Pramoditha | Data Science 365 | Medium">
            <a:extLst>
              <a:ext uri="{FF2B5EF4-FFF2-40B4-BE49-F238E27FC236}">
                <a16:creationId xmlns:a16="http://schemas.microsoft.com/office/drawing/2014/main" id="{5E753F68-02EF-F446-B76B-3131A77C1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16" y="1023259"/>
            <a:ext cx="8643937" cy="563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164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B2D7-FFD6-B049-9F5F-BF91C72E0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038114" cy="592817"/>
          </a:xfrm>
        </p:spPr>
        <p:txBody>
          <a:bodyPr>
            <a:normAutofit fontScale="90000"/>
          </a:bodyPr>
          <a:lstStyle/>
          <a:p>
            <a:r>
              <a:rPr lang="en-US" dirty="0"/>
              <a:t>Pandas Data Structures - Series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85C68CB-92A3-AF4B-B5E3-AB35E5D1A4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8922273"/>
              </p:ext>
            </p:extLst>
          </p:nvPr>
        </p:nvGraphicFramePr>
        <p:xfrm>
          <a:off x="957944" y="957943"/>
          <a:ext cx="5257800" cy="5534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6490585-3B22-1845-BD42-5041F39BF4ED}"/>
              </a:ext>
            </a:extLst>
          </p:cNvPr>
          <p:cNvSpPr/>
          <p:nvPr/>
        </p:nvSpPr>
        <p:spPr>
          <a:xfrm>
            <a:off x="6868886" y="1032531"/>
            <a:ext cx="5116284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0033B3"/>
                </a:solidFill>
              </a:rPr>
              <a:t>import </a:t>
            </a:r>
            <a:r>
              <a:rPr lang="en-IN" sz="1400" dirty="0"/>
              <a:t>pandas </a:t>
            </a:r>
            <a:r>
              <a:rPr lang="en-IN" sz="1400" dirty="0">
                <a:solidFill>
                  <a:srgbClr val="0033B3"/>
                </a:solidFill>
              </a:rPr>
              <a:t>as </a:t>
            </a:r>
            <a:r>
              <a:rPr lang="en-IN" sz="1400" dirty="0"/>
              <a:t>pd</a:t>
            </a:r>
            <a:br>
              <a:rPr lang="en-IN" sz="1400" dirty="0"/>
            </a:br>
            <a:br>
              <a:rPr lang="en-IN" sz="1400" dirty="0"/>
            </a:br>
            <a:r>
              <a:rPr lang="en-IN" sz="1400" dirty="0"/>
              <a:t>print (</a:t>
            </a:r>
            <a:r>
              <a:rPr lang="en-IN" sz="1400" b="1" dirty="0">
                <a:solidFill>
                  <a:srgbClr val="008080"/>
                </a:solidFill>
              </a:rPr>
              <a:t>‘A simple Python Dictionary’</a:t>
            </a:r>
            <a:r>
              <a:rPr lang="en-IN" sz="1400" dirty="0"/>
              <a:t>)</a:t>
            </a:r>
          </a:p>
          <a:p>
            <a:br>
              <a:rPr lang="en-IN" sz="1400" dirty="0"/>
            </a:br>
            <a:r>
              <a:rPr lang="en-IN" sz="1400" dirty="0"/>
              <a:t>calories = {</a:t>
            </a:r>
            <a:r>
              <a:rPr lang="en-IN" sz="1400" b="1" dirty="0">
                <a:solidFill>
                  <a:srgbClr val="008080"/>
                </a:solidFill>
              </a:rPr>
              <a:t>"day1"</a:t>
            </a:r>
            <a:r>
              <a:rPr lang="en-IN" sz="1400" dirty="0"/>
              <a:t>: </a:t>
            </a:r>
            <a:r>
              <a:rPr lang="en-IN" sz="1400" dirty="0">
                <a:solidFill>
                  <a:srgbClr val="1750EB"/>
                </a:solidFill>
              </a:rPr>
              <a:t>420</a:t>
            </a:r>
            <a:r>
              <a:rPr lang="en-IN" sz="1400" dirty="0"/>
              <a:t>, </a:t>
            </a:r>
            <a:r>
              <a:rPr lang="en-IN" sz="1400" b="1" dirty="0">
                <a:solidFill>
                  <a:srgbClr val="008080"/>
                </a:solidFill>
              </a:rPr>
              <a:t>"day2"</a:t>
            </a:r>
            <a:r>
              <a:rPr lang="en-IN" sz="1400" dirty="0"/>
              <a:t>: </a:t>
            </a:r>
            <a:r>
              <a:rPr lang="en-IN" sz="1400" dirty="0">
                <a:solidFill>
                  <a:srgbClr val="1750EB"/>
                </a:solidFill>
              </a:rPr>
              <a:t>380</a:t>
            </a:r>
            <a:r>
              <a:rPr lang="en-IN" sz="1400" dirty="0"/>
              <a:t>, </a:t>
            </a:r>
            <a:r>
              <a:rPr lang="en-IN" sz="1400" b="1" dirty="0">
                <a:solidFill>
                  <a:srgbClr val="008080"/>
                </a:solidFill>
              </a:rPr>
              <a:t>"day3"</a:t>
            </a:r>
            <a:r>
              <a:rPr lang="en-IN" sz="1400" dirty="0"/>
              <a:t>: </a:t>
            </a:r>
            <a:r>
              <a:rPr lang="en-IN" sz="1400" dirty="0">
                <a:solidFill>
                  <a:srgbClr val="1750EB"/>
                </a:solidFill>
              </a:rPr>
              <a:t>390</a:t>
            </a:r>
            <a:r>
              <a:rPr lang="en-IN" sz="1400" dirty="0"/>
              <a:t>}</a:t>
            </a:r>
            <a:br>
              <a:rPr lang="en-IN" sz="1400" dirty="0"/>
            </a:br>
            <a:endParaRPr lang="en-IN" sz="1400" dirty="0"/>
          </a:p>
          <a:p>
            <a:r>
              <a:rPr lang="en-IN" sz="1400" dirty="0"/>
              <a:t>print(calories)</a:t>
            </a:r>
            <a:br>
              <a:rPr lang="en-IN" sz="1400" dirty="0"/>
            </a:br>
            <a:br>
              <a:rPr lang="en-IN" sz="1400" dirty="0"/>
            </a:br>
            <a:r>
              <a:rPr lang="en-IN" sz="1400" i="1" dirty="0">
                <a:solidFill>
                  <a:srgbClr val="8C8C8C"/>
                </a:solidFill>
              </a:rPr>
              <a:t># creating a Pandas series from a python dictionary</a:t>
            </a:r>
            <a:br>
              <a:rPr lang="en-IN" sz="1400" i="1" dirty="0">
                <a:solidFill>
                  <a:srgbClr val="8C8C8C"/>
                </a:solidFill>
              </a:rPr>
            </a:br>
            <a:r>
              <a:rPr lang="en-IN" sz="1400" i="1" dirty="0">
                <a:solidFill>
                  <a:srgbClr val="8C8C8C"/>
                </a:solidFill>
              </a:rPr>
              <a:t># The keys of the dictionary become the labels.</a:t>
            </a:r>
            <a:br>
              <a:rPr lang="en-IN" sz="1400" i="1" dirty="0">
                <a:solidFill>
                  <a:srgbClr val="8C8C8C"/>
                </a:solidFill>
              </a:rPr>
            </a:br>
            <a:br>
              <a:rPr lang="en-IN" sz="1400" i="1" dirty="0">
                <a:solidFill>
                  <a:srgbClr val="8C8C8C"/>
                </a:solidFill>
              </a:rPr>
            </a:br>
            <a:r>
              <a:rPr lang="en-IN" sz="1400" dirty="0"/>
              <a:t>print(</a:t>
            </a:r>
            <a:r>
              <a:rPr lang="en-IN" sz="1400" b="1" dirty="0">
                <a:solidFill>
                  <a:srgbClr val="008080"/>
                </a:solidFill>
              </a:rPr>
              <a:t>'Creating a Pandas Series from Python Dictionary’</a:t>
            </a:r>
            <a:r>
              <a:rPr lang="en-IN" sz="1400" dirty="0"/>
              <a:t>)</a:t>
            </a:r>
            <a:br>
              <a:rPr lang="en-IN" sz="1400" dirty="0"/>
            </a:br>
            <a:endParaRPr lang="en-IN" sz="1400" dirty="0"/>
          </a:p>
          <a:p>
            <a:r>
              <a:rPr lang="en-IN" sz="1400" dirty="0" err="1"/>
              <a:t>myvar</a:t>
            </a:r>
            <a:r>
              <a:rPr lang="en-IN" sz="1400" dirty="0"/>
              <a:t> = </a:t>
            </a:r>
            <a:r>
              <a:rPr lang="en-IN" sz="1400" dirty="0" err="1"/>
              <a:t>pd.Series</a:t>
            </a:r>
            <a:r>
              <a:rPr lang="en-IN" sz="1400" dirty="0"/>
              <a:t>(calories)</a:t>
            </a:r>
          </a:p>
          <a:p>
            <a:br>
              <a:rPr lang="en-IN" sz="1400" dirty="0"/>
            </a:br>
            <a:r>
              <a:rPr lang="en-IN" sz="1400" dirty="0"/>
              <a:t>print(</a:t>
            </a:r>
            <a:r>
              <a:rPr lang="en-IN" sz="1400" dirty="0" err="1"/>
              <a:t>myvar</a:t>
            </a:r>
            <a:r>
              <a:rPr lang="en-IN" sz="1400" dirty="0"/>
              <a:t>)</a:t>
            </a:r>
            <a:br>
              <a:rPr lang="en-IN" sz="1400" dirty="0"/>
            </a:br>
            <a:br>
              <a:rPr lang="en-IN" sz="1400" dirty="0"/>
            </a:br>
            <a:r>
              <a:rPr lang="en-IN" sz="1400" i="1" dirty="0">
                <a:solidFill>
                  <a:srgbClr val="8C8C8C"/>
                </a:solidFill>
              </a:rPr>
              <a:t># Create a Series using only data from "day1" and "day2":</a:t>
            </a:r>
            <a:br>
              <a:rPr lang="en-IN" sz="1400" i="1" dirty="0">
                <a:solidFill>
                  <a:srgbClr val="8C8C8C"/>
                </a:solidFill>
              </a:rPr>
            </a:br>
            <a:br>
              <a:rPr lang="en-IN" sz="1400" i="1" dirty="0">
                <a:solidFill>
                  <a:srgbClr val="8C8C8C"/>
                </a:solidFill>
              </a:rPr>
            </a:br>
            <a:r>
              <a:rPr lang="en-IN" sz="1400" dirty="0"/>
              <a:t>print(</a:t>
            </a:r>
            <a:r>
              <a:rPr lang="en-IN" sz="1400" b="1" dirty="0">
                <a:solidFill>
                  <a:srgbClr val="008080"/>
                </a:solidFill>
              </a:rPr>
              <a:t>'Creating partial Series from Python Dictionary’</a:t>
            </a:r>
            <a:r>
              <a:rPr lang="en-IN" sz="1400" dirty="0"/>
              <a:t>)</a:t>
            </a:r>
            <a:br>
              <a:rPr lang="en-IN" sz="1400" dirty="0"/>
            </a:br>
            <a:endParaRPr lang="en-IN" sz="1400" dirty="0"/>
          </a:p>
          <a:p>
            <a:r>
              <a:rPr lang="en-IN" sz="1400" dirty="0" err="1"/>
              <a:t>myvar</a:t>
            </a:r>
            <a:r>
              <a:rPr lang="en-IN" sz="1400" dirty="0"/>
              <a:t> = </a:t>
            </a:r>
            <a:r>
              <a:rPr lang="en-IN" sz="1400" dirty="0" err="1"/>
              <a:t>pd.Series</a:t>
            </a:r>
            <a:r>
              <a:rPr lang="en-IN" sz="1400" dirty="0"/>
              <a:t>(calories, index = [</a:t>
            </a:r>
            <a:r>
              <a:rPr lang="en-IN" sz="1400" b="1" dirty="0">
                <a:solidFill>
                  <a:srgbClr val="008080"/>
                </a:solidFill>
              </a:rPr>
              <a:t>"day1"</a:t>
            </a:r>
            <a:r>
              <a:rPr lang="en-IN" sz="1400" dirty="0"/>
              <a:t>, </a:t>
            </a:r>
            <a:r>
              <a:rPr lang="en-IN" sz="1400" b="1" dirty="0">
                <a:solidFill>
                  <a:srgbClr val="008080"/>
                </a:solidFill>
              </a:rPr>
              <a:t>"day2"</a:t>
            </a:r>
            <a:r>
              <a:rPr lang="en-IN" sz="1400" dirty="0"/>
              <a:t>])</a:t>
            </a:r>
            <a:br>
              <a:rPr lang="en-IN" sz="1400" dirty="0"/>
            </a:br>
            <a:endParaRPr lang="en-IN" sz="1400" dirty="0"/>
          </a:p>
          <a:p>
            <a:r>
              <a:rPr lang="en-IN" sz="1400" dirty="0"/>
              <a:t>print(</a:t>
            </a:r>
            <a:r>
              <a:rPr lang="en-IN" sz="1400" dirty="0" err="1"/>
              <a:t>myvar</a:t>
            </a:r>
            <a:r>
              <a:rPr lang="en-IN" sz="1400" dirty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6863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9666-87A3-634E-8738-548574659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972800" cy="745218"/>
          </a:xfrm>
        </p:spPr>
        <p:txBody>
          <a:bodyPr/>
          <a:lstStyle/>
          <a:p>
            <a:r>
              <a:rPr lang="en-US" dirty="0"/>
              <a:t>Important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08A93-2A40-1443-9CCF-640D853A2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W3School – Pandas Tutorial</a:t>
            </a:r>
          </a:p>
          <a:p>
            <a:pPr lvl="1"/>
            <a:r>
              <a:rPr lang="en-US" dirty="0">
                <a:hlinkClick r:id="rId2"/>
              </a:rPr>
              <a:t>https://www.w3schools.com/python/pandas_tutorial.asp</a:t>
            </a:r>
            <a:r>
              <a:rPr lang="en-US" dirty="0"/>
              <a:t> </a:t>
            </a:r>
          </a:p>
          <a:p>
            <a:r>
              <a:rPr lang="en-US" dirty="0" err="1"/>
              <a:t>Youtube</a:t>
            </a:r>
            <a:r>
              <a:rPr lang="en-US" dirty="0"/>
              <a:t> – CBSE Class XII – IP Tutorial (Beginning)</a:t>
            </a:r>
          </a:p>
          <a:p>
            <a:pPr lvl="1"/>
            <a:r>
              <a:rPr lang="en-US" dirty="0">
                <a:hlinkClick r:id="rId3"/>
              </a:rPr>
              <a:t>https://www.youtube.com/watch?v=C6tFC3CwUvA</a:t>
            </a:r>
            <a:r>
              <a:rPr lang="en-US" dirty="0"/>
              <a:t> </a:t>
            </a:r>
          </a:p>
          <a:p>
            <a:r>
              <a:rPr lang="en-US" dirty="0"/>
              <a:t>Pandas Official Site Tutorials</a:t>
            </a:r>
          </a:p>
          <a:p>
            <a:pPr lvl="1"/>
            <a:r>
              <a:rPr lang="en-US" dirty="0">
                <a:hlinkClick r:id="rId4"/>
              </a:rPr>
              <a:t>https://pandas.pydata.org/pandas-docs/stable/getting_started/intro_tutorials/index.html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011546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568</Words>
  <Application>Microsoft Macintosh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Univers</vt:lpstr>
      <vt:lpstr>GradientVTI</vt:lpstr>
      <vt:lpstr>Python Programming Part - II</vt:lpstr>
      <vt:lpstr>Contents</vt:lpstr>
      <vt:lpstr>Pandas Intro</vt:lpstr>
      <vt:lpstr>Installing Pandas</vt:lpstr>
      <vt:lpstr>Pandas Data Structures</vt:lpstr>
      <vt:lpstr>Pandas Data Structures - Series</vt:lpstr>
      <vt:lpstr>Important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Office</dc:creator>
  <cp:lastModifiedBy>Office</cp:lastModifiedBy>
  <cp:revision>37</cp:revision>
  <dcterms:created xsi:type="dcterms:W3CDTF">2021-01-26T04:28:13Z</dcterms:created>
  <dcterms:modified xsi:type="dcterms:W3CDTF">2021-02-02T07:10:59Z</dcterms:modified>
</cp:coreProperties>
</file>