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Play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Play-bold.fntdata"/><Relationship Id="rId12" Type="http://schemas.openxmlformats.org/officeDocument/2006/relationships/slide" Target="slides/slide8.xml"/><Relationship Id="rId23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b275f2a0f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7b275f2a0f_1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b275f2a0f_1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7b275f2a0f_14_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b275f2a0f_1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7b275f2a0f_14_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275f2a0f_1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7b275f2a0f_14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b275f2a0f_1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7b275f2a0f_14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b275f2a0f_1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7b275f2a0f_14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b275f2a0f_1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7b275f2a0f_14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b275f2a0f_1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7b275f2a0f_14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275f2a0f_14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275f2a0f_14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275f2a0f_1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275f2a0f_14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275f2a0f_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7b275f2a0f_14_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b275f2a0f_1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7b275f2a0f_14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b275f2a0f_1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7b275f2a0f_14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b275f2a0f_1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7b275f2a0f_14_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b275f2a0f_1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7b275f2a0f_14_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b275f2a0f_1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7b275f2a0f_14_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b275f2a0f_1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7b275f2a0f_14_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b275f2a0f_1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7b275f2a0f_14_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5318308" y="0"/>
            <a:ext cx="6873692" cy="6858000"/>
          </a:xfrm>
          <a:custGeom>
            <a:rect b="b" l="l" r="r" t="t"/>
            <a:pathLst>
              <a:path extrusionOk="0" h="6858000" w="6873692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81098"/>
            <a:ext cx="8986580" cy="283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5463522"/>
            <a:ext cx="8986580" cy="65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188357" y="5151666"/>
            <a:ext cx="982254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4312441" y="-837415"/>
            <a:ext cx="3567118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296149" y="2146976"/>
            <a:ext cx="5029201" cy="247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290864" y="-277238"/>
            <a:ext cx="5029201" cy="732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143000" y="1709738"/>
            <a:ext cx="852095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143000" y="4589466"/>
            <a:ext cx="8520952" cy="81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143000" y="2339501"/>
            <a:ext cx="4798979" cy="355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250020" y="2339501"/>
            <a:ext cx="4798980" cy="355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143000" y="1133272"/>
            <a:ext cx="9905999" cy="846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42999" y="2067127"/>
            <a:ext cx="4798980" cy="710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143001" y="2864795"/>
            <a:ext cx="4798978" cy="302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250018" y="2067127"/>
            <a:ext cx="4798981" cy="710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250019" y="2864795"/>
            <a:ext cx="4798982" cy="302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2019300" y="1322615"/>
            <a:ext cx="8175171" cy="421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143000" y="1600200"/>
            <a:ext cx="3932237" cy="1964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627451" y="987425"/>
            <a:ext cx="54215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143000" y="3662464"/>
            <a:ext cx="3932237" cy="2206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>
            <p:ph idx="2" type="pic"/>
          </p:nvPr>
        </p:nvSpPr>
        <p:spPr>
          <a:xfrm>
            <a:off x="5513614" y="987425"/>
            <a:ext cx="55353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3000" y="3657601"/>
            <a:ext cx="3932236" cy="221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1143000" y="1600201"/>
            <a:ext cx="3932236" cy="19594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749268" y="4070878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0" y="0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b="0" i="1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b="0" i="1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Neon laser lights aligned to form a triangle" id="90" name="Google Shape;90;p13"/>
          <p:cNvPicPr preferRelativeResize="0"/>
          <p:nvPr/>
        </p:nvPicPr>
        <p:blipFill rotWithShape="1">
          <a:blip r:embed="rId3">
            <a:alphaModFix/>
          </a:blip>
          <a:srcRect b="1661" l="0" r="0" t="8391"/>
          <a:stretch/>
        </p:blipFill>
        <p:spPr>
          <a:xfrm>
            <a:off x="-6927" y="-1648"/>
            <a:ext cx="1223246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 rot="5400000">
            <a:off x="2226538" y="-2233466"/>
            <a:ext cx="6858000" cy="11324929"/>
          </a:xfrm>
          <a:custGeom>
            <a:rect b="b" l="l" r="r" t="t"/>
            <a:pathLst>
              <a:path extrusionOk="0" h="11262142" w="6858000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1160890" y="1061686"/>
            <a:ext cx="8645719" cy="3793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EXPLORATORY ANALYSIS OF APPLE STOCK PRICES </a:t>
            </a:r>
            <a:r>
              <a:rPr lang="en-US" sz="1800"/>
              <a:t>(1980-2022)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188350" y="5151674"/>
            <a:ext cx="42648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Group Members</a:t>
            </a:r>
            <a:endParaRPr/>
          </a:p>
          <a:p>
            <a:pPr indent="-24288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Adan Ordonez</a:t>
            </a:r>
            <a:endParaRPr/>
          </a:p>
          <a:p>
            <a:pPr indent="-24288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Priyanka Patil</a:t>
            </a:r>
            <a:endParaRPr/>
          </a:p>
          <a:p>
            <a:pPr indent="-24288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Vijval Vemula</a:t>
            </a:r>
            <a:endParaRPr/>
          </a:p>
          <a:p>
            <a:pPr indent="-24288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Tyler Brenner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1188357" y="5151666"/>
            <a:ext cx="9860643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3"/>
          <p:cNvSpPr txBox="1"/>
          <p:nvPr/>
        </p:nvSpPr>
        <p:spPr>
          <a:xfrm>
            <a:off x="8397854" y="5151665"/>
            <a:ext cx="4264677" cy="171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Prof : Milad Toutounchian</a:t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Subject: DSCI521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142998" y="43966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Seasonal Patterns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142999" y="1194867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In the Seasonal plot table is that the stock is constantly changing with the seasons.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Every September Apple hosts an event where they launch their new products and the stock rises but as the new year hits, the stock starts to fall.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It appears around the time that Q1 earnings are announced, the stock starts to pick up and continue to rise for the rest of the year.​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427" y="3390385"/>
            <a:ext cx="980657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1" name="Google Shape;171;p23"/>
          <p:cNvSpPr/>
          <p:nvPr/>
        </p:nvSpPr>
        <p:spPr>
          <a:xfrm rot="5400000">
            <a:off x="1127553" y="-1127553"/>
            <a:ext cx="6858000" cy="9113106"/>
          </a:xfrm>
          <a:custGeom>
            <a:rect b="b" l="l" r="r" t="t"/>
            <a:pathLst>
              <a:path extrusionOk="0" h="9113106" w="685800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1150400" y="12272"/>
            <a:ext cx="5999018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Correlation Analysis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1177354" y="1441790"/>
            <a:ext cx="5801139" cy="4730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Each point represents a pair of daily returns for Apple and S&amp;P 500.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The position of the points relative to the diagonal line represents the correlation between the two.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Many points clustered along a straight line which indicates a strong correlation between the two. 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Few points that are more spread out which indicate a weaker correlation between the two.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After calculating the correlation coefficient, which came out to 1, it appears that there is a strong correlation between the S&amp;P 500's performance and Apple's performance.​</a:t>
            </a:r>
            <a:endParaRPr/>
          </a:p>
        </p:txBody>
      </p:sp>
      <p:pic>
        <p:nvPicPr>
          <p:cNvPr descr="A graph with a line graph&#10;&#10;Description automatically generated"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9418" y="1614268"/>
            <a:ext cx="4718304" cy="3629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3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1" name="Google Shape;181;p24"/>
          <p:cNvSpPr/>
          <p:nvPr/>
        </p:nvSpPr>
        <p:spPr>
          <a:xfrm rot="5400000">
            <a:off x="1127553" y="-1127553"/>
            <a:ext cx="6858000" cy="9113106"/>
          </a:xfrm>
          <a:custGeom>
            <a:rect b="b" l="l" r="r" t="t"/>
            <a:pathLst>
              <a:path extrusionOk="0" h="9113106" w="685800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495739" y="12272"/>
            <a:ext cx="6558543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Moving Averages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95740" y="1270485"/>
            <a:ext cx="6859217" cy="346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The stock price was basically at the same rate as both the 50-Day and 200-Day Moving Averages from the start until around 2008.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Indicate that the market was in a period of balance and the amount, of buyers and sellers of the stock matched which led to the lack of significant price movement.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From the period of about 2008 until 2021, the stock was higher than both Moving Averages which indicates that the stock is in an uptrend phase.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From 2021, the Moving Averages were higher than the stock price and this can indicate that the stock may see a downtrend which would suggest the recent performance of the stock has been weaker and is lagging its historical averages. 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Traders may interpret these moving averages as barriers that the stock needs to overcome to regain bullish momentum. ​</a:t>
            </a:r>
            <a:endParaRPr/>
          </a:p>
        </p:txBody>
      </p:sp>
      <p:pic>
        <p:nvPicPr>
          <p:cNvPr descr="A graph showing the average of the apple stock price&#10;&#10;Description automatically generated"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556" y="1347335"/>
            <a:ext cx="4126580" cy="41390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4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1" name="Google Shape;191;p25"/>
          <p:cNvSpPr/>
          <p:nvPr/>
        </p:nvSpPr>
        <p:spPr>
          <a:xfrm rot="5400000">
            <a:off x="1127553" y="-1127553"/>
            <a:ext cx="6858000" cy="9113106"/>
          </a:xfrm>
          <a:custGeom>
            <a:rect b="b" l="l" r="r" t="t"/>
            <a:pathLst>
              <a:path extrusionOk="0" h="9113106" w="685800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1233837" y="211754"/>
            <a:ext cx="5999018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Volume Analysis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1143001" y="1463040"/>
            <a:ext cx="9998610" cy="263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/>
              <a:t>Volume analysis complements price analysis, providing insights into the strength and sustainability of price trends.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/>
              <a:t>Significant volume spikes can be indicative of important market events.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/>
              <a:t>Understanding volume patterns can help in making more informed trading decisions.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/>
              <a:t>Volume reflects the number of shares or contracts traded during a specific time.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/>
              <a:t>It's used to confirm the strength of price movements: higher volume during price increases indicates strong buying interest.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/>
              <a:t>Volume moving averages (MA) smooth out volume data to identify trends in trading activity.</a:t>
            </a:r>
            <a:endParaRPr/>
          </a:p>
          <a:p>
            <a:pPr indent="-152273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300"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191889"/>
            <a:ext cx="9998611" cy="1772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5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143000" y="174207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Volatility Analysis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1191272" y="1308514"/>
            <a:ext cx="10730132" cy="364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Charts or graphs illustrating measures of volatility (e.g., standard deviation, historical volatility).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Volatility analysis is crucial for assessing risk and potential returns.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High volatility can offer opportunities but requires caution.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Low volatility may appeal to those seeking stability and long-term growth.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Standard Deviation (Volatility): 0.028352828029349082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272" y="3893926"/>
            <a:ext cx="9905999" cy="210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Technical Indicator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1143000" y="1987826"/>
            <a:ext cx="10547252" cy="391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Displays charts featuring technical indicators like RSI (Relative Strength Index), MACD (Moving Average Convergence Divergence), and Bollinger Bands.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Traders often use a combination of these indicators for more robust analysis.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RSI values above 70 indicate potential overbought conditions, while values below 30 suggest potential oversold conditions.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MACD crossovers (e.g., when the MACD line crosses above or below the signal line) can signal potential buying or selling opportunities.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Overbought conditions may signal a potential reversal or correction, suggesting caution for buyers.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Oversold conditions may indicate a potential buying opportunity, as prices could bounce back.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048275" y="323535"/>
            <a:ext cx="99060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Continued</a:t>
            </a:r>
            <a:endParaRPr/>
          </a:p>
        </p:txBody>
      </p:sp>
      <p:pic>
        <p:nvPicPr>
          <p:cNvPr id="214" name="Google Shape;21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350" y="1705025"/>
            <a:ext cx="10198200" cy="4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142999" y="38260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 sz="4000"/>
              <a:t>Conclusion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142999" y="1645440"/>
            <a:ext cx="9905999" cy="397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9075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We have used a pre-existed dataset available in Kaggle for this EDA.</a:t>
            </a:r>
            <a:endParaRPr/>
          </a:p>
          <a:p>
            <a:pPr indent="-21907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It turns out to be that Apple’s stock prices have increased rapidly from 2010-2022.</a:t>
            </a:r>
            <a:endParaRPr/>
          </a:p>
          <a:p>
            <a:pPr indent="-21907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Since 2021, the Moving norms have been higher than the stock price, which can reflect that the stock may be in a decline and that recent performance has lagged behind historical norms. </a:t>
            </a:r>
            <a:endParaRPr/>
          </a:p>
          <a:p>
            <a:pPr indent="-21907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It indicates that there is a significant association between the performance of Apple and the S&amp;P 500 given that the correlation coefficient was calculated and came out to be 1.</a:t>
            </a:r>
            <a:endParaRPr/>
          </a:p>
          <a:p>
            <a:pPr indent="-21907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For further EDA, we can explore more using different graph models like histograms etc.</a:t>
            </a:r>
            <a:endParaRPr/>
          </a:p>
          <a:p>
            <a:pPr indent="-11112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1112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5318308" y="0"/>
            <a:ext cx="6873692" cy="6858000"/>
          </a:xfrm>
          <a:custGeom>
            <a:rect b="b" l="l" r="r" t="t"/>
            <a:pathLst>
              <a:path extrusionOk="0" h="6858000" w="6873692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226" name="Google Shape;226;p30"/>
          <p:cNvCxnSpPr/>
          <p:nvPr/>
        </p:nvCxnSpPr>
        <p:spPr>
          <a:xfrm>
            <a:off x="1188357" y="5151666"/>
            <a:ext cx="982254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Aerial view of a highway near the ocean" id="228" name="Google Shape;228;p30"/>
          <p:cNvPicPr preferRelativeResize="0"/>
          <p:nvPr/>
        </p:nvPicPr>
        <p:blipFill rotWithShape="1">
          <a:blip r:embed="rId3">
            <a:alphaModFix/>
          </a:blip>
          <a:srcRect b="19163" l="0" r="0" t="5880"/>
          <a:stretch/>
        </p:blipFill>
        <p:spPr>
          <a:xfrm>
            <a:off x="20" y="10"/>
            <a:ext cx="12199237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 rot="5400000">
            <a:off x="2226538" y="-2233466"/>
            <a:ext cx="6858000" cy="11324929"/>
          </a:xfrm>
          <a:custGeom>
            <a:rect b="b" l="l" r="r" t="t"/>
            <a:pathLst>
              <a:path extrusionOk="0" h="11262142" w="6858000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1160891" y="1061686"/>
            <a:ext cx="6688882" cy="1245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lay"/>
              <a:buNone/>
            </a:pPr>
            <a:r>
              <a:rPr b="1" i="1" lang="en-US" sz="6600" u="sng" cap="none">
                <a:solidFill>
                  <a:srgbClr val="FFFFFF"/>
                </a:solidFill>
              </a:rPr>
              <a:t>THANK  YOU</a:t>
            </a:r>
            <a:endParaRPr/>
          </a:p>
        </p:txBody>
      </p:sp>
      <p:cxnSp>
        <p:nvCxnSpPr>
          <p:cNvPr id="231" name="Google Shape;231;p30"/>
          <p:cNvCxnSpPr/>
          <p:nvPr/>
        </p:nvCxnSpPr>
        <p:spPr>
          <a:xfrm>
            <a:off x="1188357" y="5151666"/>
            <a:ext cx="9860643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957470" y="-19674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143000" y="914399"/>
            <a:ext cx="9905999" cy="523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Introduction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Data Exploration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Data Visualization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Summary Statistics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Event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Daily Returns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Outlier Detection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Seasonal Patterns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Correlation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Moving Averages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Volume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Volatility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Technical Indicator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Analyze historical Apple stock prices from 1980 to 2022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Gain insights into long term trends, volatility, patterns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Identify events that impacted stock price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Understand relationship between Apple stock and broader market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Visualize Apple stock price over time using charts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Detect seasonal patterns or recurring trends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Derive key insights to inform trading, modeling, and predictions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Prices from 1980 to 2022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Contains daily open, high, low, close prices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Also includes trading volume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Data fields:</a:t>
            </a:r>
            <a:endParaRPr/>
          </a:p>
          <a:p>
            <a:pPr indent="-285750" lvl="1" marL="514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lang="en-US"/>
              <a:t>Date</a:t>
            </a:r>
            <a:endParaRPr/>
          </a:p>
          <a:p>
            <a:pPr indent="-285750" lvl="1" marL="514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lang="en-US"/>
              <a:t>Open Price</a:t>
            </a:r>
            <a:endParaRPr/>
          </a:p>
          <a:p>
            <a:pPr indent="-285750" lvl="1" marL="514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lang="en-US"/>
              <a:t>High Price</a:t>
            </a:r>
            <a:endParaRPr/>
          </a:p>
          <a:p>
            <a:pPr indent="-285750" lvl="1" marL="514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lang="en-US"/>
              <a:t>Low Price</a:t>
            </a:r>
            <a:endParaRPr/>
          </a:p>
          <a:p>
            <a:pPr indent="-285750" lvl="1" marL="514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lang="en-US"/>
              <a:t>Close Price</a:t>
            </a:r>
            <a:endParaRPr/>
          </a:p>
          <a:p>
            <a:pPr indent="-285750" lvl="1" marL="514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lang="en-US"/>
              <a:t>Volume</a:t>
            </a:r>
            <a:endParaRPr/>
          </a:p>
          <a:p>
            <a:pPr indent="0" lvl="1" marL="228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297" y="3882426"/>
            <a:ext cx="5359052" cy="194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143000" y="278407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142999" y="1645441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Visualizing data provides a quick overview of stock price trends.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chart helps in understanding volatility and potential patterns.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Deeper analysis will uncover the underlying factors driving these trends.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8" y="3177281"/>
            <a:ext cx="9905999" cy="263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Summary Statistics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16" y="2233833"/>
            <a:ext cx="6039465" cy="292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2968" y="2233833"/>
            <a:ext cx="4852219" cy="292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4" name="Google Shape;134;p19"/>
          <p:cNvSpPr/>
          <p:nvPr/>
        </p:nvSpPr>
        <p:spPr>
          <a:xfrm rot="5400000">
            <a:off x="1127553" y="-1127553"/>
            <a:ext cx="6858000" cy="9113106"/>
          </a:xfrm>
          <a:custGeom>
            <a:rect b="b" l="l" r="r" t="t"/>
            <a:pathLst>
              <a:path extrusionOk="0" h="9113106" w="685800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1035488" y="496669"/>
            <a:ext cx="5999018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Event Analysis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943897" y="1857567"/>
            <a:ext cx="5152104" cy="43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Visualizes long term trends and volatility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Key events highlighted:</a:t>
            </a:r>
            <a:endParaRPr/>
          </a:p>
          <a:p>
            <a:pPr indent="-285750" lvl="1" marL="5143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1984: First Macintosh computer launched </a:t>
            </a:r>
            <a:endParaRPr/>
          </a:p>
          <a:p>
            <a:pPr indent="-285750" lvl="1" marL="5143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1997: Steve Jobs returns as CEO</a:t>
            </a:r>
            <a:endParaRPr/>
          </a:p>
          <a:p>
            <a:pPr indent="-285750" lvl="1" marL="5143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2001: First iPod launched</a:t>
            </a:r>
            <a:endParaRPr/>
          </a:p>
          <a:p>
            <a:pPr indent="-285750" lvl="1" marL="5143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2007: First iPhone launched</a:t>
            </a:r>
            <a:endParaRPr/>
          </a:p>
          <a:p>
            <a:pPr indent="-285750" lvl="1" marL="5143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2010: iPad launched</a:t>
            </a:r>
            <a:endParaRPr/>
          </a:p>
          <a:p>
            <a:pPr indent="-285750" lvl="1" marL="5143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2011: Steve Jobs passes away</a:t>
            </a:r>
            <a:endParaRPr/>
          </a:p>
          <a:p>
            <a:pPr indent="-285750" lvl="1" marL="5143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2020: New Mac computers with Apple silicon</a:t>
            </a:r>
            <a:endParaRPr/>
          </a:p>
        </p:txBody>
      </p:sp>
      <p:pic>
        <p:nvPicPr>
          <p:cNvPr descr="image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57568"/>
            <a:ext cx="5641384" cy="41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4" name="Google Shape;144;p20"/>
          <p:cNvSpPr/>
          <p:nvPr/>
        </p:nvSpPr>
        <p:spPr>
          <a:xfrm rot="5400000">
            <a:off x="1127553" y="-1127553"/>
            <a:ext cx="6858000" cy="9113106"/>
          </a:xfrm>
          <a:custGeom>
            <a:rect b="b" l="l" r="r" t="t"/>
            <a:pathLst>
              <a:path extrusionOk="0" h="9113106" w="685800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1143001" y="18988"/>
            <a:ext cx="5999018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Daily Returns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143000" y="1842153"/>
            <a:ext cx="4953000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Present a chart displaying daily returns (percentage change) of Apple stock prices over the years.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Analyzing the chart to identify periods of high and low volatility in daily returns.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Daily returns provide insights into short-term price movements.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Analyzing volatility and trends in daily returns is essential for investors' decision-making.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Daily returns analysis aids in risk management and strategy formulation.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779" y="2427461"/>
            <a:ext cx="5580575" cy="3376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4" name="Google Shape;154;p21"/>
          <p:cNvSpPr/>
          <p:nvPr/>
        </p:nvSpPr>
        <p:spPr>
          <a:xfrm rot="5400000">
            <a:off x="1127553" y="-1127553"/>
            <a:ext cx="6858000" cy="9113106"/>
          </a:xfrm>
          <a:custGeom>
            <a:rect b="b" l="l" r="r" t="t"/>
            <a:pathLst>
              <a:path extrusionOk="0" h="9113106" w="685800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1143001" y="140898"/>
            <a:ext cx="5999018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Outlier Detection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161156" y="1780514"/>
            <a:ext cx="4953000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In this scatter plot, you can observe that Apple's stock is not very volatile and does not have many outliers.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This can mean that this stock is lower risk and is easier to predict the future of the stock.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This scatter plot indicates that there will not be many outliers in the future.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069" y="1802718"/>
            <a:ext cx="5332074" cy="3252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gattaVTI">
  <a:themeElements>
    <a:clrScheme name="Regatta Yellow">
      <a:dk1>
        <a:srgbClr val="000000"/>
      </a:dk1>
      <a:lt1>
        <a:srgbClr val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