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71" r:id="rId4"/>
    <p:sldId id="283" r:id="rId5"/>
    <p:sldId id="294" r:id="rId6"/>
    <p:sldId id="284" r:id="rId7"/>
    <p:sldId id="273" r:id="rId8"/>
    <p:sldId id="288" r:id="rId9"/>
    <p:sldId id="286" r:id="rId10"/>
    <p:sldId id="291" r:id="rId11"/>
    <p:sldId id="289" r:id="rId12"/>
    <p:sldId id="287" r:id="rId13"/>
    <p:sldId id="293" r:id="rId14"/>
    <p:sldId id="292" r:id="rId15"/>
    <p:sldId id="275" r:id="rId16"/>
    <p:sldId id="278" r:id="rId17"/>
    <p:sldId id="279" r:id="rId18"/>
    <p:sldId id="281"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F5975-C360-4DAD-AB21-D964D92AE63F}" v="11" dt="2023-12-12T02:54:22.207"/>
    <p1510:client id="{1B81D8C9-9F8D-364E-F57D-12CC1EB18C1C}" v="103" dt="2023-12-12T02:44:28.089"/>
    <p1510:client id="{2884D823-F5D6-09E6-3A14-F5EBC84A5587}" v="4" dt="2023-12-11T03:01:53.647"/>
    <p1510:client id="{A60C40C4-D94F-F271-8B9A-4844BDD38747}" v="10" dt="2023-12-12T02:14:56.433"/>
    <p1510:client id="{F38CA9BF-8B9F-29BE-6501-8808DDB0FF41}" v="2531" dt="2023-12-11T19:50:37.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12/11/2023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99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12/11/2023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4354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12/11/2023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157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12/11/2023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496813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12/11/2023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20315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12/11/2023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80862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12/11/2023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2354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12/11/2023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79728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12/11/2023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03831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12/11/2023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53232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12/11/2023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1543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12/11/2023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107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2">
          <p15:clr>
            <a:srgbClr val="F26B43"/>
          </p15:clr>
        </p15:guide>
        <p15:guide id="2" pos="504">
          <p15:clr>
            <a:srgbClr val="F26B43"/>
          </p15:clr>
        </p15:guide>
        <p15:guide id="3" pos="7176">
          <p15:clr>
            <a:srgbClr val="F26B43"/>
          </p15:clr>
        </p15:guide>
        <p15:guide id="5" orient="horz" pos="1272">
          <p15:clr>
            <a:srgbClr val="F26B43"/>
          </p15:clr>
        </p15:guide>
        <p15:guide id="6" orient="horz" pos="1728">
          <p15:clr>
            <a:srgbClr val="F26B43"/>
          </p15:clr>
        </p15:guide>
        <p15:guide id="7" orient="horz" pos="3864">
          <p15:clr>
            <a:srgbClr val="F26B43"/>
          </p15:clr>
        </p15:guide>
        <p15:guide id="8" orient="horz" pos="3432">
          <p15:clr>
            <a:srgbClr val="F26B43"/>
          </p15:clr>
        </p15:guide>
        <p15:guide id="9"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inance.yahoo.com/quote/AAPL/history?p=AAP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17048-2475-F107-89C0-000AA91D63E7}"/>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5BB42C75-D824-3886-428F-F87CF133E9FD}"/>
              </a:ext>
            </a:extLst>
          </p:cNvPr>
          <p:cNvSpPr>
            <a:spLocks noGrp="1"/>
          </p:cNvSpPr>
          <p:nvPr>
            <p:ph type="ctrTitle"/>
          </p:nvPr>
        </p:nvSpPr>
        <p:spPr>
          <a:xfrm>
            <a:off x="803744" y="1454447"/>
            <a:ext cx="5292256" cy="2660353"/>
          </a:xfrm>
        </p:spPr>
        <p:txBody>
          <a:bodyPr anchor="t">
            <a:normAutofit/>
          </a:bodyPr>
          <a:lstStyle/>
          <a:p>
            <a:r>
              <a:rPr lang="en-US"/>
              <a:t>APPLE STOCK PREDICTION</a:t>
            </a:r>
          </a:p>
        </p:txBody>
      </p:sp>
      <p:sp>
        <p:nvSpPr>
          <p:cNvPr id="27" name="Subtitle 2">
            <a:extLst>
              <a:ext uri="{FF2B5EF4-FFF2-40B4-BE49-F238E27FC236}">
                <a16:creationId xmlns:a16="http://schemas.microsoft.com/office/drawing/2014/main" id="{67701CA5-D213-478D-A991-60F5A1CEEC24}"/>
              </a:ext>
            </a:extLst>
          </p:cNvPr>
          <p:cNvSpPr>
            <a:spLocks noGrp="1"/>
          </p:cNvSpPr>
          <p:nvPr>
            <p:ph type="subTitle" idx="1"/>
          </p:nvPr>
        </p:nvSpPr>
        <p:spPr>
          <a:xfrm>
            <a:off x="803935" y="4092007"/>
            <a:ext cx="5292256" cy="1765641"/>
          </a:xfrm>
        </p:spPr>
        <p:txBody>
          <a:bodyPr vert="horz" lIns="91440" tIns="45720" rIns="91440" bIns="45720" rtlCol="0" anchor="t">
            <a:normAutofit/>
          </a:bodyPr>
          <a:lstStyle/>
          <a:p>
            <a:r>
              <a:rPr lang="en-US" sz="1800"/>
              <a:t>Group Member</a:t>
            </a:r>
          </a:p>
          <a:p>
            <a:pPr marL="285750" indent="-285750">
              <a:buChar char="•"/>
            </a:pPr>
            <a:r>
              <a:rPr lang="en-US" sz="1400" b="0"/>
              <a:t>VIJVAL </a:t>
            </a:r>
            <a:r>
              <a:rPr lang="en-US" sz="1400" b="0" err="1"/>
              <a:t>vEMULA</a:t>
            </a:r>
            <a:endParaRPr lang="en-US" sz="1400" b="0"/>
          </a:p>
          <a:p>
            <a:pPr marL="285750" indent="-285750">
              <a:buChar char="•"/>
            </a:pPr>
            <a:r>
              <a:rPr lang="en-US" sz="1400" b="0">
                <a:latin typeface="Avenir Next LT Pro"/>
                <a:cs typeface="Times New Roman"/>
              </a:rPr>
              <a:t>Tyler Brenner</a:t>
            </a:r>
          </a:p>
          <a:p>
            <a:pPr marL="285750" indent="-285750">
              <a:buChar char="•"/>
            </a:pPr>
            <a:r>
              <a:rPr lang="en-US" sz="1400" b="0">
                <a:latin typeface="Avenir Next LT Pro"/>
                <a:cs typeface="Times New Roman"/>
              </a:rPr>
              <a:t>Priyanka Patil</a:t>
            </a:r>
          </a:p>
        </p:txBody>
      </p:sp>
      <p:pic>
        <p:nvPicPr>
          <p:cNvPr id="3" name="Picture 2">
            <a:extLst>
              <a:ext uri="{FF2B5EF4-FFF2-40B4-BE49-F238E27FC236}">
                <a16:creationId xmlns:a16="http://schemas.microsoft.com/office/drawing/2014/main" id="{BF6D5DE9-56FC-22F3-933A-F0E6758A1F08}"/>
              </a:ext>
            </a:extLst>
          </p:cNvPr>
          <p:cNvPicPr>
            <a:picLocks noChangeAspect="1"/>
          </p:cNvPicPr>
          <p:nvPr/>
        </p:nvPicPr>
        <p:blipFill rotWithShape="1">
          <a:blip r:embed="rId2"/>
          <a:srcRect l="5916" r="27333" b="-2"/>
          <a:stretch/>
        </p:blipFill>
        <p:spPr>
          <a:xfrm>
            <a:off x="7238576" y="1313683"/>
            <a:ext cx="4230613" cy="4230632"/>
          </a:xfrm>
          <a:prstGeom prst="rect">
            <a:avLst/>
          </a:prstGeom>
          <a:noFill/>
          <a:effectLst/>
        </p:spPr>
      </p:pic>
      <p:sp>
        <p:nvSpPr>
          <p:cNvPr id="18" name="Date Placeholder 7">
            <a:extLst>
              <a:ext uri="{FF2B5EF4-FFF2-40B4-BE49-F238E27FC236}">
                <a16:creationId xmlns:a16="http://schemas.microsoft.com/office/drawing/2014/main" id="{DB4538BF-7A41-17E8-CBEC-9B58F38CD771}"/>
              </a:ext>
            </a:extLst>
          </p:cNvPr>
          <p:cNvSpPr>
            <a:spLocks noGrp="1"/>
          </p:cNvSpPr>
          <p:nvPr>
            <p:ph type="dt" sz="half" idx="10"/>
          </p:nvPr>
        </p:nvSpPr>
        <p:spPr>
          <a:xfrm>
            <a:off x="795014" y="6342042"/>
            <a:ext cx="2743200" cy="365125"/>
          </a:xfrm>
        </p:spPr>
        <p:txBody>
          <a:bodyPr>
            <a:normAutofit/>
          </a:bodyPr>
          <a:lstStyle/>
          <a:p>
            <a:pPr>
              <a:spcAft>
                <a:spcPts val="600"/>
              </a:spcAft>
            </a:pPr>
            <a:fld id="{313B3F9F-5C17-40E2-9507-B6C272A0BD8F}" type="datetime1">
              <a:rPr lang="en-US" smtClean="0"/>
              <a:pPr>
                <a:spcAft>
                  <a:spcPts val="600"/>
                </a:spcAft>
              </a:pPr>
              <a:t>12/11/2023</a:t>
            </a:fld>
            <a:endParaRPr lang="en-US"/>
          </a:p>
        </p:txBody>
      </p:sp>
      <p:sp>
        <p:nvSpPr>
          <p:cNvPr id="4" name="TextBox 3">
            <a:extLst>
              <a:ext uri="{FF2B5EF4-FFF2-40B4-BE49-F238E27FC236}">
                <a16:creationId xmlns:a16="http://schemas.microsoft.com/office/drawing/2014/main" id="{C7483FD9-D233-1909-DE84-696F2A895084}"/>
              </a:ext>
            </a:extLst>
          </p:cNvPr>
          <p:cNvSpPr txBox="1"/>
          <p:nvPr/>
        </p:nvSpPr>
        <p:spPr>
          <a:xfrm>
            <a:off x="7267222" y="5729111"/>
            <a:ext cx="44167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ea typeface="+mn-lt"/>
                <a:cs typeface="+mn-lt"/>
              </a:rPr>
              <a:t>Prof : Milad </a:t>
            </a:r>
            <a:r>
              <a:rPr lang="en-US" err="1">
                <a:solidFill>
                  <a:srgbClr val="000000"/>
                </a:solidFill>
                <a:ea typeface="+mn-lt"/>
                <a:cs typeface="+mn-lt"/>
              </a:rPr>
              <a:t>Toutounchian</a:t>
            </a:r>
            <a:endParaRPr lang="en-US" err="1"/>
          </a:p>
          <a:p>
            <a:r>
              <a:rPr lang="en-US"/>
              <a:t>Subject : DSCI631</a:t>
            </a:r>
          </a:p>
        </p:txBody>
      </p:sp>
    </p:spTree>
    <p:extLst>
      <p:ext uri="{BB962C8B-B14F-4D97-AF65-F5344CB8AC3E}">
        <p14:creationId xmlns:p14="http://schemas.microsoft.com/office/powerpoint/2010/main" val="418080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CC65-A94D-2FE5-D5A6-F9BE81A3E56A}"/>
              </a:ext>
            </a:extLst>
          </p:cNvPr>
          <p:cNvSpPr>
            <a:spLocks noGrp="1"/>
          </p:cNvSpPr>
          <p:nvPr>
            <p:ph type="title"/>
          </p:nvPr>
        </p:nvSpPr>
        <p:spPr>
          <a:xfrm>
            <a:off x="818794" y="365124"/>
            <a:ext cx="11139968" cy="755720"/>
          </a:xfrm>
        </p:spPr>
        <p:txBody>
          <a:bodyPr>
            <a:normAutofit/>
          </a:bodyPr>
          <a:lstStyle/>
          <a:p>
            <a:r>
              <a:rPr lang="en-US" sz="1800"/>
              <a:t>continued</a:t>
            </a:r>
          </a:p>
        </p:txBody>
      </p:sp>
      <p:pic>
        <p:nvPicPr>
          <p:cNvPr id="4" name="Picture 3" descr="A screenshot of a computer&#10;&#10;Description automatically generated">
            <a:extLst>
              <a:ext uri="{FF2B5EF4-FFF2-40B4-BE49-F238E27FC236}">
                <a16:creationId xmlns:a16="http://schemas.microsoft.com/office/drawing/2014/main" id="{7C274456-3009-6D49-0DC1-96B5CD56ABE5}"/>
              </a:ext>
            </a:extLst>
          </p:cNvPr>
          <p:cNvPicPr>
            <a:picLocks noChangeAspect="1"/>
          </p:cNvPicPr>
          <p:nvPr/>
        </p:nvPicPr>
        <p:blipFill>
          <a:blip r:embed="rId2"/>
          <a:stretch>
            <a:fillRect/>
          </a:stretch>
        </p:blipFill>
        <p:spPr>
          <a:xfrm>
            <a:off x="819021" y="2175134"/>
            <a:ext cx="3536137" cy="2367508"/>
          </a:xfrm>
          <a:prstGeom prst="rect">
            <a:avLst/>
          </a:prstGeom>
          <a:noFill/>
        </p:spPr>
      </p:pic>
      <p:sp>
        <p:nvSpPr>
          <p:cNvPr id="3" name="Content Placeholder 2">
            <a:extLst>
              <a:ext uri="{FF2B5EF4-FFF2-40B4-BE49-F238E27FC236}">
                <a16:creationId xmlns:a16="http://schemas.microsoft.com/office/drawing/2014/main" id="{41250622-43C7-9AF3-73F8-CEE3D893BAF1}"/>
              </a:ext>
            </a:extLst>
          </p:cNvPr>
          <p:cNvSpPr>
            <a:spLocks noGrp="1"/>
          </p:cNvSpPr>
          <p:nvPr>
            <p:ph idx="1"/>
          </p:nvPr>
        </p:nvSpPr>
        <p:spPr>
          <a:xfrm>
            <a:off x="4644888" y="1470992"/>
            <a:ext cx="7134970" cy="4639359"/>
          </a:xfrm>
        </p:spPr>
        <p:txBody>
          <a:bodyPr vert="horz" lIns="91440" tIns="45720" rIns="91440" bIns="45720" rtlCol="0" anchor="t">
            <a:normAutofit/>
          </a:bodyPr>
          <a:lstStyle/>
          <a:p>
            <a:pPr algn="just">
              <a:lnSpc>
                <a:spcPct val="120000"/>
              </a:lnSpc>
            </a:pPr>
            <a:r>
              <a:rPr lang="en-US" sz="1600"/>
              <a:t>The model's accuracy is around 51%, which indicates that the model is making correct predictions for slightly more than half of the instances.</a:t>
            </a:r>
            <a:endParaRPr lang="en-US"/>
          </a:p>
          <a:p>
            <a:pPr algn="just">
              <a:lnSpc>
                <a:spcPct val="120000"/>
              </a:lnSpc>
            </a:pPr>
            <a:r>
              <a:rPr lang="en-US" sz="1600"/>
              <a:t>There appears to be an imbalance in the dataset, as indicated by the differences in precision, recall, and F1-score between the two classes. Class 1 (perhaps indicating a particular stock movement) has lower precision, recall, and F1-score compared to Class 0.</a:t>
            </a:r>
          </a:p>
          <a:p>
            <a:pPr algn="just">
              <a:lnSpc>
                <a:spcPct val="120000"/>
              </a:lnSpc>
            </a:pPr>
            <a:r>
              <a:rPr lang="en-US" sz="1600"/>
              <a:t>The precision for Class 1 is higher, suggesting that when the model predicts an increase in stock prices, it is correct more often. However, the recall is low, indicating that the model misses a significant number of instances where stock prices actually increase.</a:t>
            </a:r>
          </a:p>
          <a:p>
            <a:pPr>
              <a:lnSpc>
                <a:spcPct val="120000"/>
              </a:lnSpc>
            </a:pPr>
            <a:endParaRPr lang="en-US" sz="1100"/>
          </a:p>
        </p:txBody>
      </p:sp>
      <p:sp>
        <p:nvSpPr>
          <p:cNvPr id="21" name="Date Placeholder 3">
            <a:extLst>
              <a:ext uri="{FF2B5EF4-FFF2-40B4-BE49-F238E27FC236}">
                <a16:creationId xmlns:a16="http://schemas.microsoft.com/office/drawing/2014/main" id="{442FCCAC-F479-4C3B-9AF8-4F80CBC12C4B}"/>
              </a:ext>
            </a:extLst>
          </p:cNvPr>
          <p:cNvSpPr>
            <a:spLocks noGrp="1"/>
          </p:cNvSpPr>
          <p:nvPr>
            <p:ph type="dt" sz="half" idx="10"/>
          </p:nvPr>
        </p:nvSpPr>
        <p:spPr>
          <a:xfrm>
            <a:off x="795014" y="6342042"/>
            <a:ext cx="2743200" cy="365125"/>
          </a:xfrm>
        </p:spPr>
        <p:txBody>
          <a:bodyPr/>
          <a:lstStyle/>
          <a:p>
            <a:pPr>
              <a:spcAft>
                <a:spcPts val="600"/>
              </a:spcAft>
            </a:pPr>
            <a:fld id="{77D9A200-CC35-4609-8973-70AC57D7C400}" type="datetime1">
              <a:rPr lang="en-US" smtClean="0"/>
              <a:pPr>
                <a:spcAft>
                  <a:spcPts val="600"/>
                </a:spcAft>
              </a:pPr>
              <a:t>12/11/2023</a:t>
            </a:fld>
            <a:endParaRPr lang="en-US"/>
          </a:p>
        </p:txBody>
      </p:sp>
    </p:spTree>
    <p:extLst>
      <p:ext uri="{BB962C8B-B14F-4D97-AF65-F5344CB8AC3E}">
        <p14:creationId xmlns:p14="http://schemas.microsoft.com/office/powerpoint/2010/main" val="348612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blue and orange lines&#10;&#10;Description automatically generated">
            <a:extLst>
              <a:ext uri="{FF2B5EF4-FFF2-40B4-BE49-F238E27FC236}">
                <a16:creationId xmlns:a16="http://schemas.microsoft.com/office/drawing/2014/main" id="{B517A01A-6AD7-B552-6D69-E0C945B907E9}"/>
              </a:ext>
            </a:extLst>
          </p:cNvPr>
          <p:cNvPicPr>
            <a:picLocks noChangeAspect="1"/>
          </p:cNvPicPr>
          <p:nvPr/>
        </p:nvPicPr>
        <p:blipFill>
          <a:blip r:embed="rId2"/>
          <a:stretch>
            <a:fillRect/>
          </a:stretch>
        </p:blipFill>
        <p:spPr>
          <a:xfrm>
            <a:off x="21013" y="364083"/>
            <a:ext cx="11987603" cy="6050858"/>
          </a:xfrm>
          <a:prstGeom prst="rect">
            <a:avLst/>
          </a:prstGeom>
        </p:spPr>
      </p:pic>
    </p:spTree>
    <p:extLst>
      <p:ext uri="{BB962C8B-B14F-4D97-AF65-F5344CB8AC3E}">
        <p14:creationId xmlns:p14="http://schemas.microsoft.com/office/powerpoint/2010/main" val="184357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69BE-4554-1704-923B-DC75B69E87F0}"/>
              </a:ext>
            </a:extLst>
          </p:cNvPr>
          <p:cNvSpPr>
            <a:spLocks noGrp="1"/>
          </p:cNvSpPr>
          <p:nvPr>
            <p:ph type="title"/>
          </p:nvPr>
        </p:nvSpPr>
        <p:spPr>
          <a:xfrm>
            <a:off x="808661" y="365125"/>
            <a:ext cx="10357666" cy="775228"/>
          </a:xfrm>
        </p:spPr>
        <p:txBody>
          <a:bodyPr>
            <a:noAutofit/>
          </a:bodyPr>
          <a:lstStyle/>
          <a:p>
            <a:r>
              <a:rPr lang="en-US" sz="1900">
                <a:ea typeface="+mj-lt"/>
                <a:cs typeface="+mj-lt"/>
              </a:rPr>
              <a:t> Long Short-Term Memory algorithm</a:t>
            </a:r>
            <a:endParaRPr lang="en-US"/>
          </a:p>
        </p:txBody>
      </p:sp>
      <p:sp>
        <p:nvSpPr>
          <p:cNvPr id="3" name="Content Placeholder 2">
            <a:extLst>
              <a:ext uri="{FF2B5EF4-FFF2-40B4-BE49-F238E27FC236}">
                <a16:creationId xmlns:a16="http://schemas.microsoft.com/office/drawing/2014/main" id="{46EFE9C2-604C-5A94-0FDD-AD7957DDAAEA}"/>
              </a:ext>
            </a:extLst>
          </p:cNvPr>
          <p:cNvSpPr>
            <a:spLocks noGrp="1"/>
          </p:cNvSpPr>
          <p:nvPr>
            <p:ph idx="1"/>
          </p:nvPr>
        </p:nvSpPr>
        <p:spPr>
          <a:xfrm>
            <a:off x="808662" y="1243188"/>
            <a:ext cx="10357666" cy="4890912"/>
          </a:xfrm>
        </p:spPr>
        <p:txBody>
          <a:bodyPr vert="horz" lIns="91440" tIns="45720" rIns="91440" bIns="45720" rtlCol="0" anchor="t">
            <a:normAutofit/>
          </a:bodyPr>
          <a:lstStyle/>
          <a:p>
            <a:pPr algn="just"/>
            <a:r>
              <a:rPr lang="en-US" sz="1800"/>
              <a:t>In LSTM we have use sequential neural network model. </a:t>
            </a:r>
            <a:endParaRPr lang="en-US"/>
          </a:p>
          <a:p>
            <a:pPr algn="just"/>
            <a:r>
              <a:rPr lang="en-US" sz="1800"/>
              <a:t>We used the dense and LSTM neural network layers. The working of the model takes 60 consecutive closed price values to predict the closing price in 61st day.</a:t>
            </a:r>
          </a:p>
          <a:p>
            <a:pPr algn="just"/>
            <a:r>
              <a:rPr lang="en-US" sz="1800">
                <a:solidFill>
                  <a:srgbClr val="000000"/>
                </a:solidFill>
                <a:ea typeface="+mj-lt"/>
                <a:cs typeface="+mj-lt"/>
              </a:rPr>
              <a:t>The model architecture is a two-layer LSTM network followed by two Dense layers. The LSTM layers are designed to handle sequential data, making this architecture suitable for tasks like time-series prediction. Also, we have truncated the data from 2012 to till date.</a:t>
            </a:r>
          </a:p>
          <a:p>
            <a:pPr algn="just"/>
            <a:r>
              <a:rPr lang="en-US" sz="1800">
                <a:solidFill>
                  <a:srgbClr val="000000"/>
                </a:solidFill>
                <a:ea typeface="+mj-lt"/>
                <a:cs typeface="+mj-lt"/>
              </a:rPr>
              <a:t> The Dense layers at the end contribute to the final output. The number of units in each layer and the choice of activation functions can be further adjusted based on the specific requirements and characteristics of your data.</a:t>
            </a:r>
          </a:p>
          <a:p>
            <a:pPr algn="just"/>
            <a:r>
              <a:rPr lang="en-US" sz="1800">
                <a:solidFill>
                  <a:srgbClr val="000000"/>
                </a:solidFill>
              </a:rPr>
              <a:t>Since the model will take value from 0 to 1 we have scaled the train and test values into this range using  min max scaler even predictions are in these range only.  So,  we performed an inverse transform bring the predictions back to their original scale. </a:t>
            </a:r>
          </a:p>
          <a:p>
            <a:endParaRPr lang="en-US" sz="1800">
              <a:solidFill>
                <a:srgbClr val="000000"/>
              </a:solidFill>
            </a:endParaRPr>
          </a:p>
        </p:txBody>
      </p:sp>
    </p:spTree>
    <p:extLst>
      <p:ext uri="{BB962C8B-B14F-4D97-AF65-F5344CB8AC3E}">
        <p14:creationId xmlns:p14="http://schemas.microsoft.com/office/powerpoint/2010/main" val="4046978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blue and orange lines&#10;&#10;Description automatically generated">
            <a:extLst>
              <a:ext uri="{FF2B5EF4-FFF2-40B4-BE49-F238E27FC236}">
                <a16:creationId xmlns:a16="http://schemas.microsoft.com/office/drawing/2014/main" id="{99F876FA-9A2E-1A89-CBD6-898111AA3A5C}"/>
              </a:ext>
            </a:extLst>
          </p:cNvPr>
          <p:cNvPicPr>
            <a:picLocks noChangeAspect="1"/>
          </p:cNvPicPr>
          <p:nvPr/>
        </p:nvPicPr>
        <p:blipFill>
          <a:blip r:embed="rId2"/>
          <a:stretch>
            <a:fillRect/>
          </a:stretch>
        </p:blipFill>
        <p:spPr>
          <a:xfrm>
            <a:off x="-9359" y="418"/>
            <a:ext cx="12203852" cy="3431598"/>
          </a:xfrm>
          <a:prstGeom prst="rect">
            <a:avLst/>
          </a:prstGeom>
        </p:spPr>
      </p:pic>
      <p:pic>
        <p:nvPicPr>
          <p:cNvPr id="5" name="Picture 4" descr="image">
            <a:extLst>
              <a:ext uri="{FF2B5EF4-FFF2-40B4-BE49-F238E27FC236}">
                <a16:creationId xmlns:a16="http://schemas.microsoft.com/office/drawing/2014/main" id="{B98CD326-92F0-B00F-0494-03260EDB1143}"/>
              </a:ext>
            </a:extLst>
          </p:cNvPr>
          <p:cNvPicPr>
            <a:picLocks noChangeAspect="1"/>
          </p:cNvPicPr>
          <p:nvPr/>
        </p:nvPicPr>
        <p:blipFill>
          <a:blip r:embed="rId3"/>
          <a:stretch>
            <a:fillRect/>
          </a:stretch>
        </p:blipFill>
        <p:spPr>
          <a:xfrm>
            <a:off x="-5492" y="3425871"/>
            <a:ext cx="12192254" cy="3435595"/>
          </a:xfrm>
          <a:prstGeom prst="rect">
            <a:avLst/>
          </a:prstGeom>
        </p:spPr>
      </p:pic>
      <p:sp>
        <p:nvSpPr>
          <p:cNvPr id="6" name="TextBox 5">
            <a:extLst>
              <a:ext uri="{FF2B5EF4-FFF2-40B4-BE49-F238E27FC236}">
                <a16:creationId xmlns:a16="http://schemas.microsoft.com/office/drawing/2014/main" id="{6ABEDD78-5777-6EAF-0922-A4617F8AA1F1}"/>
              </a:ext>
            </a:extLst>
          </p:cNvPr>
          <p:cNvSpPr txBox="1"/>
          <p:nvPr/>
        </p:nvSpPr>
        <p:spPr>
          <a:xfrm>
            <a:off x="10970054" y="2800865"/>
            <a:ext cx="105032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t>Before</a:t>
            </a:r>
          </a:p>
        </p:txBody>
      </p:sp>
      <p:sp>
        <p:nvSpPr>
          <p:cNvPr id="7" name="TextBox 6">
            <a:extLst>
              <a:ext uri="{FF2B5EF4-FFF2-40B4-BE49-F238E27FC236}">
                <a16:creationId xmlns:a16="http://schemas.microsoft.com/office/drawing/2014/main" id="{CFB76246-29D1-4721-495E-2B7A9DCE2C1F}"/>
              </a:ext>
            </a:extLst>
          </p:cNvPr>
          <p:cNvSpPr txBox="1"/>
          <p:nvPr/>
        </p:nvSpPr>
        <p:spPr>
          <a:xfrm>
            <a:off x="11244649" y="6281351"/>
            <a:ext cx="8649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t>After</a:t>
            </a:r>
          </a:p>
        </p:txBody>
      </p:sp>
      <p:pic>
        <p:nvPicPr>
          <p:cNvPr id="8" name="Picture 7" descr="A close-up of a computer screen&#10;&#10;Description automatically generated">
            <a:extLst>
              <a:ext uri="{FF2B5EF4-FFF2-40B4-BE49-F238E27FC236}">
                <a16:creationId xmlns:a16="http://schemas.microsoft.com/office/drawing/2014/main" id="{378B61D1-F7AE-A7AF-3058-288E6B4CC3CC}"/>
              </a:ext>
            </a:extLst>
          </p:cNvPr>
          <p:cNvPicPr>
            <a:picLocks noChangeAspect="1"/>
          </p:cNvPicPr>
          <p:nvPr/>
        </p:nvPicPr>
        <p:blipFill>
          <a:blip r:embed="rId4"/>
          <a:stretch>
            <a:fillRect/>
          </a:stretch>
        </p:blipFill>
        <p:spPr>
          <a:xfrm>
            <a:off x="612346" y="168544"/>
            <a:ext cx="5193956" cy="680848"/>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F9B5D708-8623-5C61-43A6-A32009AA6F99}"/>
              </a:ext>
            </a:extLst>
          </p:cNvPr>
          <p:cNvPicPr>
            <a:picLocks noChangeAspect="1"/>
          </p:cNvPicPr>
          <p:nvPr/>
        </p:nvPicPr>
        <p:blipFill>
          <a:blip r:embed="rId5"/>
          <a:stretch>
            <a:fillRect/>
          </a:stretch>
        </p:blipFill>
        <p:spPr>
          <a:xfrm>
            <a:off x="550562" y="3684309"/>
            <a:ext cx="6055158" cy="535744"/>
          </a:xfrm>
          <a:prstGeom prst="rect">
            <a:avLst/>
          </a:prstGeom>
        </p:spPr>
      </p:pic>
    </p:spTree>
    <p:extLst>
      <p:ext uri="{BB962C8B-B14F-4D97-AF65-F5344CB8AC3E}">
        <p14:creationId xmlns:p14="http://schemas.microsoft.com/office/powerpoint/2010/main" val="135813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607834-3C88-A7F6-B795-0B94AEE93544}"/>
              </a:ext>
            </a:extLst>
          </p:cNvPr>
          <p:cNvPicPr>
            <a:picLocks noGrp="1" noChangeAspect="1"/>
          </p:cNvPicPr>
          <p:nvPr>
            <p:ph idx="1"/>
          </p:nvPr>
        </p:nvPicPr>
        <p:blipFill>
          <a:blip r:embed="rId2"/>
          <a:stretch>
            <a:fillRect/>
          </a:stretch>
        </p:blipFill>
        <p:spPr>
          <a:xfrm>
            <a:off x="-17920" y="275243"/>
            <a:ext cx="11612667" cy="6229559"/>
          </a:xfrm>
        </p:spPr>
      </p:pic>
    </p:spTree>
    <p:extLst>
      <p:ext uri="{BB962C8B-B14F-4D97-AF65-F5344CB8AC3E}">
        <p14:creationId xmlns:p14="http://schemas.microsoft.com/office/powerpoint/2010/main" val="198363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5186-6F11-4F93-FE61-33C54D18EB19}"/>
              </a:ext>
            </a:extLst>
          </p:cNvPr>
          <p:cNvSpPr>
            <a:spLocks noGrp="1"/>
          </p:cNvSpPr>
          <p:nvPr>
            <p:ph type="title"/>
          </p:nvPr>
        </p:nvSpPr>
        <p:spPr>
          <a:xfrm>
            <a:off x="808661" y="365125"/>
            <a:ext cx="10357666" cy="1001006"/>
          </a:xfrm>
        </p:spPr>
        <p:txBody>
          <a:bodyPr>
            <a:noAutofit/>
          </a:bodyPr>
          <a:lstStyle/>
          <a:p>
            <a:r>
              <a:rPr lang="en-US" sz="1900">
                <a:ea typeface="+mj-lt"/>
                <a:cs typeface="+mj-lt"/>
              </a:rPr>
              <a:t>Comparative Analysis of Algorithmic Results</a:t>
            </a:r>
            <a:endParaRPr lang="en-US"/>
          </a:p>
        </p:txBody>
      </p:sp>
      <p:sp>
        <p:nvSpPr>
          <p:cNvPr id="3" name="Content Placeholder 2">
            <a:extLst>
              <a:ext uri="{FF2B5EF4-FFF2-40B4-BE49-F238E27FC236}">
                <a16:creationId xmlns:a16="http://schemas.microsoft.com/office/drawing/2014/main" id="{946C4430-0790-4A26-5444-9E449D8D4CB4}"/>
              </a:ext>
            </a:extLst>
          </p:cNvPr>
          <p:cNvSpPr>
            <a:spLocks noGrp="1"/>
          </p:cNvSpPr>
          <p:nvPr>
            <p:ph idx="1"/>
          </p:nvPr>
        </p:nvSpPr>
        <p:spPr>
          <a:xfrm>
            <a:off x="808662" y="1440744"/>
            <a:ext cx="10357666" cy="4693356"/>
          </a:xfrm>
        </p:spPr>
        <p:txBody>
          <a:bodyPr vert="horz" lIns="91440" tIns="45720" rIns="91440" bIns="45720" rtlCol="0" anchor="t">
            <a:normAutofit fontScale="85000" lnSpcReduction="10000"/>
          </a:bodyPr>
          <a:lstStyle/>
          <a:p>
            <a:pPr algn="just"/>
            <a:r>
              <a:rPr lang="en-US" b="1">
                <a:ea typeface="+mj-lt"/>
                <a:cs typeface="+mj-lt"/>
              </a:rPr>
              <a:t>Linear Regression:</a:t>
            </a:r>
            <a:endParaRPr lang="en-US"/>
          </a:p>
          <a:p>
            <a:pPr lvl="1" algn="just">
              <a:buFont typeface="Avenir Next LT Pro Light" panose="020B0604020202020204" pitchFamily="34" charset="0"/>
              <a:buChar char="–"/>
            </a:pPr>
            <a:r>
              <a:rPr lang="en-US" b="1">
                <a:ea typeface="+mj-lt"/>
                <a:cs typeface="+mj-lt"/>
              </a:rPr>
              <a:t>Strengths:</a:t>
            </a:r>
            <a:r>
              <a:rPr lang="en-US">
                <a:ea typeface="+mj-lt"/>
                <a:cs typeface="+mj-lt"/>
              </a:rPr>
              <a:t> High R-squared (0.9) indicates a good fit. However, the RMSE and MAE values suggest a substantial error in predicting stock prices.</a:t>
            </a:r>
            <a:endParaRPr lang="en-US"/>
          </a:p>
          <a:p>
            <a:pPr lvl="1" algn="just">
              <a:buFont typeface="Avenir Next LT Pro Light" panose="020B0604020202020204" pitchFamily="34" charset="0"/>
              <a:buChar char="–"/>
            </a:pPr>
            <a:r>
              <a:rPr lang="en-US" b="1">
                <a:ea typeface="+mj-lt"/>
                <a:cs typeface="+mj-lt"/>
              </a:rPr>
              <a:t>Concerns:</a:t>
            </a:r>
            <a:r>
              <a:rPr lang="en-US">
                <a:ea typeface="+mj-lt"/>
                <a:cs typeface="+mj-lt"/>
              </a:rPr>
              <a:t> The high error metrics (RMSE and MAE) might indicate limitations in capturing the underlying patterns in the data.</a:t>
            </a:r>
            <a:endParaRPr lang="en-US"/>
          </a:p>
          <a:p>
            <a:pPr algn="just"/>
            <a:r>
              <a:rPr lang="en-US" b="1">
                <a:ea typeface="+mj-lt"/>
                <a:cs typeface="+mj-lt"/>
              </a:rPr>
              <a:t>Random Forest Classifier:</a:t>
            </a:r>
            <a:endParaRPr lang="en-US"/>
          </a:p>
          <a:p>
            <a:pPr lvl="1" algn="just">
              <a:buFont typeface="Avenir Next LT Pro Light" panose="020B0604020202020204" pitchFamily="34" charset="0"/>
              <a:buChar char="–"/>
            </a:pPr>
            <a:r>
              <a:rPr lang="en-US" b="1">
                <a:ea typeface="+mj-lt"/>
                <a:cs typeface="+mj-lt"/>
              </a:rPr>
              <a:t>Strengths:</a:t>
            </a:r>
            <a:r>
              <a:rPr lang="en-US">
                <a:ea typeface="+mj-lt"/>
                <a:cs typeface="+mj-lt"/>
              </a:rPr>
              <a:t> While the accuracy is 0.51, indicating performance slightly better than random chance, the precision for class 1 (stock price increase) is relatively high at 0.68.</a:t>
            </a:r>
            <a:endParaRPr lang="en-US"/>
          </a:p>
          <a:p>
            <a:pPr lvl="1" algn="just">
              <a:buFont typeface="Avenir Next LT Pro Light" panose="020B0604020202020204" pitchFamily="34" charset="0"/>
              <a:buChar char="–"/>
            </a:pPr>
            <a:r>
              <a:rPr lang="en-US" b="1">
                <a:ea typeface="+mj-lt"/>
                <a:cs typeface="+mj-lt"/>
              </a:rPr>
              <a:t>Concerns:</a:t>
            </a:r>
            <a:r>
              <a:rPr lang="en-US">
                <a:ea typeface="+mj-lt"/>
                <a:cs typeface="+mj-lt"/>
              </a:rPr>
              <a:t> The model appears to struggle with recall for class 1, indicating a high number of false negatives.</a:t>
            </a:r>
            <a:endParaRPr lang="en-US"/>
          </a:p>
          <a:p>
            <a:pPr algn="just"/>
            <a:r>
              <a:rPr lang="en-US" b="1">
                <a:ea typeface="+mj-lt"/>
                <a:cs typeface="+mj-lt"/>
              </a:rPr>
              <a:t>LSTM:</a:t>
            </a:r>
            <a:endParaRPr lang="en-US"/>
          </a:p>
          <a:p>
            <a:pPr lvl="1" algn="just">
              <a:buFont typeface="Avenir Next LT Pro Light" panose="020B0604020202020204" pitchFamily="34" charset="0"/>
              <a:buChar char="–"/>
            </a:pPr>
            <a:r>
              <a:rPr lang="en-US" b="1">
                <a:ea typeface="+mj-lt"/>
                <a:cs typeface="+mj-lt"/>
              </a:rPr>
              <a:t>Strengths:</a:t>
            </a:r>
            <a:r>
              <a:rPr lang="en-US">
                <a:ea typeface="+mj-lt"/>
                <a:cs typeface="+mj-lt"/>
              </a:rPr>
              <a:t> Extremely low RMSE (6.29e-07) indicates that the LSTM model is making very accurate predictions, at least on the provided data.</a:t>
            </a:r>
            <a:endParaRPr lang="en-US"/>
          </a:p>
          <a:p>
            <a:pPr lvl="1" algn="just">
              <a:buFont typeface="Avenir Next LT Pro Light" panose="020B0604020202020204" pitchFamily="34" charset="0"/>
              <a:buChar char="–"/>
            </a:pPr>
            <a:r>
              <a:rPr lang="en-US" b="1">
                <a:ea typeface="+mj-lt"/>
                <a:cs typeface="+mj-lt"/>
              </a:rPr>
              <a:t>Concerns:</a:t>
            </a:r>
            <a:r>
              <a:rPr lang="en-US">
                <a:ea typeface="+mj-lt"/>
                <a:cs typeface="+mj-lt"/>
              </a:rPr>
              <a:t> The extremely low RMSE may be a signal of overfitting. It's crucial to assess the model's performance on new, unseen data to ensure generalization.</a:t>
            </a:r>
            <a:endParaRPr lang="en-US"/>
          </a:p>
          <a:p>
            <a:endParaRPr lang="en-US"/>
          </a:p>
        </p:txBody>
      </p:sp>
    </p:spTree>
    <p:extLst>
      <p:ext uri="{BB962C8B-B14F-4D97-AF65-F5344CB8AC3E}">
        <p14:creationId xmlns:p14="http://schemas.microsoft.com/office/powerpoint/2010/main" val="89196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5186-6F11-4F93-FE61-33C54D18EB19}"/>
              </a:ext>
            </a:extLst>
          </p:cNvPr>
          <p:cNvSpPr>
            <a:spLocks noGrp="1"/>
          </p:cNvSpPr>
          <p:nvPr>
            <p:ph type="title"/>
          </p:nvPr>
        </p:nvSpPr>
        <p:spPr>
          <a:xfrm>
            <a:off x="808661" y="365125"/>
            <a:ext cx="10357666" cy="1001006"/>
          </a:xfrm>
        </p:spPr>
        <p:txBody>
          <a:bodyPr>
            <a:noAutofit/>
          </a:bodyPr>
          <a:lstStyle/>
          <a:p>
            <a:r>
              <a:rPr lang="en-US" sz="1900">
                <a:ea typeface="+mj-lt"/>
                <a:cs typeface="+mj-lt"/>
              </a:rPr>
              <a:t>Conclusion</a:t>
            </a:r>
            <a:endParaRPr lang="en-US"/>
          </a:p>
        </p:txBody>
      </p:sp>
      <p:sp>
        <p:nvSpPr>
          <p:cNvPr id="3" name="Content Placeholder 2">
            <a:extLst>
              <a:ext uri="{FF2B5EF4-FFF2-40B4-BE49-F238E27FC236}">
                <a16:creationId xmlns:a16="http://schemas.microsoft.com/office/drawing/2014/main" id="{946C4430-0790-4A26-5444-9E449D8D4CB4}"/>
              </a:ext>
            </a:extLst>
          </p:cNvPr>
          <p:cNvSpPr>
            <a:spLocks noGrp="1"/>
          </p:cNvSpPr>
          <p:nvPr>
            <p:ph idx="1"/>
          </p:nvPr>
        </p:nvSpPr>
        <p:spPr>
          <a:xfrm>
            <a:off x="808662" y="1440744"/>
            <a:ext cx="10357666" cy="4693356"/>
          </a:xfrm>
        </p:spPr>
        <p:txBody>
          <a:bodyPr vert="horz" lIns="91440" tIns="45720" rIns="91440" bIns="45720" rtlCol="0" anchor="t">
            <a:normAutofit/>
          </a:bodyPr>
          <a:lstStyle/>
          <a:p>
            <a:pPr algn="just"/>
            <a:r>
              <a:rPr lang="en-US"/>
              <a:t>Linear regression model is not accurate, and it needs extensive hyper tuning of parameters</a:t>
            </a:r>
          </a:p>
          <a:p>
            <a:pPr algn="just"/>
            <a:r>
              <a:rPr lang="en-US"/>
              <a:t>Random forest classifier is comparatively good performer than Linear regression model.</a:t>
            </a:r>
          </a:p>
          <a:p>
            <a:pPr algn="just"/>
            <a:r>
              <a:rPr lang="en-US"/>
              <a:t>LSTM is giving more precise results if trained well.</a:t>
            </a:r>
          </a:p>
        </p:txBody>
      </p:sp>
    </p:spTree>
    <p:extLst>
      <p:ext uri="{BB962C8B-B14F-4D97-AF65-F5344CB8AC3E}">
        <p14:creationId xmlns:p14="http://schemas.microsoft.com/office/powerpoint/2010/main" val="3436597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5186-6F11-4F93-FE61-33C54D18EB19}"/>
              </a:ext>
            </a:extLst>
          </p:cNvPr>
          <p:cNvSpPr>
            <a:spLocks noGrp="1"/>
          </p:cNvSpPr>
          <p:nvPr>
            <p:ph type="title"/>
          </p:nvPr>
        </p:nvSpPr>
        <p:spPr>
          <a:xfrm>
            <a:off x="808661" y="365125"/>
            <a:ext cx="10357666" cy="1001006"/>
          </a:xfrm>
        </p:spPr>
        <p:txBody>
          <a:bodyPr>
            <a:noAutofit/>
          </a:bodyPr>
          <a:lstStyle/>
          <a:p>
            <a:r>
              <a:rPr lang="en-US" sz="1900">
                <a:ea typeface="+mj-lt"/>
                <a:cs typeface="+mj-lt"/>
              </a:rPr>
              <a:t>Limitation</a:t>
            </a:r>
            <a:endParaRPr lang="en-US"/>
          </a:p>
        </p:txBody>
      </p:sp>
      <p:sp>
        <p:nvSpPr>
          <p:cNvPr id="3" name="Content Placeholder 2">
            <a:extLst>
              <a:ext uri="{FF2B5EF4-FFF2-40B4-BE49-F238E27FC236}">
                <a16:creationId xmlns:a16="http://schemas.microsoft.com/office/drawing/2014/main" id="{946C4430-0790-4A26-5444-9E449D8D4CB4}"/>
              </a:ext>
            </a:extLst>
          </p:cNvPr>
          <p:cNvSpPr>
            <a:spLocks noGrp="1"/>
          </p:cNvSpPr>
          <p:nvPr>
            <p:ph idx="1"/>
          </p:nvPr>
        </p:nvSpPr>
        <p:spPr>
          <a:xfrm>
            <a:off x="808662" y="1440744"/>
            <a:ext cx="10357666" cy="4693356"/>
          </a:xfrm>
        </p:spPr>
        <p:txBody>
          <a:bodyPr vert="horz" lIns="91440" tIns="45720" rIns="91440" bIns="45720" rtlCol="0" anchor="t">
            <a:normAutofit/>
          </a:bodyPr>
          <a:lstStyle/>
          <a:p>
            <a:pPr algn="just"/>
            <a:r>
              <a:rPr lang="en-US">
                <a:solidFill>
                  <a:srgbClr val="000000"/>
                </a:solidFill>
                <a:ea typeface="+mj-lt"/>
                <a:cs typeface="+mj-lt"/>
              </a:rPr>
              <a:t>Financial markets, including the stock market, are influenced by a myriad of factors, including economic conditions, global events, political developments, and investor sentiment. The inherent volatility and unpredictability of these factors make accurate predictions challenging.</a:t>
            </a:r>
            <a:endParaRPr lang="en-US"/>
          </a:p>
          <a:p>
            <a:pPr algn="just"/>
            <a:r>
              <a:rPr lang="en-US">
                <a:solidFill>
                  <a:srgbClr val="000000"/>
                </a:solidFill>
              </a:rPr>
              <a:t>This is just an initial idea please do not use for actual prediction purpose.</a:t>
            </a:r>
          </a:p>
          <a:p>
            <a:pPr algn="just"/>
            <a:r>
              <a:rPr lang="en-US">
                <a:solidFill>
                  <a:srgbClr val="000000"/>
                </a:solidFill>
                <a:ea typeface="+mj-lt"/>
                <a:cs typeface="+mj-lt"/>
              </a:rPr>
              <a:t>Compliance with financial regulations and ethical considerations is crucial in financial modeling. Predictions should be made transparently and ethically, with an awareness of potential legal implications.</a:t>
            </a:r>
            <a:endParaRPr lang="en-US">
              <a:solidFill>
                <a:srgbClr val="000000"/>
              </a:solidFill>
            </a:endParaRPr>
          </a:p>
        </p:txBody>
      </p:sp>
    </p:spTree>
    <p:extLst>
      <p:ext uri="{BB962C8B-B14F-4D97-AF65-F5344CB8AC3E}">
        <p14:creationId xmlns:p14="http://schemas.microsoft.com/office/powerpoint/2010/main" val="57737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5186-6F11-4F93-FE61-33C54D18EB19}"/>
              </a:ext>
            </a:extLst>
          </p:cNvPr>
          <p:cNvSpPr>
            <a:spLocks noGrp="1"/>
          </p:cNvSpPr>
          <p:nvPr>
            <p:ph type="title"/>
          </p:nvPr>
        </p:nvSpPr>
        <p:spPr>
          <a:xfrm>
            <a:off x="808661" y="365125"/>
            <a:ext cx="10357666" cy="1001006"/>
          </a:xfrm>
        </p:spPr>
        <p:txBody>
          <a:bodyPr>
            <a:noAutofit/>
          </a:bodyPr>
          <a:lstStyle/>
          <a:p>
            <a:r>
              <a:rPr lang="en-US" sz="1900">
                <a:ea typeface="+mj-lt"/>
                <a:cs typeface="+mj-lt"/>
              </a:rPr>
              <a:t>Future work</a:t>
            </a:r>
            <a:endParaRPr lang="en-US"/>
          </a:p>
        </p:txBody>
      </p:sp>
      <p:sp>
        <p:nvSpPr>
          <p:cNvPr id="3" name="Content Placeholder 2">
            <a:extLst>
              <a:ext uri="{FF2B5EF4-FFF2-40B4-BE49-F238E27FC236}">
                <a16:creationId xmlns:a16="http://schemas.microsoft.com/office/drawing/2014/main" id="{946C4430-0790-4A26-5444-9E449D8D4CB4}"/>
              </a:ext>
            </a:extLst>
          </p:cNvPr>
          <p:cNvSpPr>
            <a:spLocks noGrp="1"/>
          </p:cNvSpPr>
          <p:nvPr>
            <p:ph idx="1"/>
          </p:nvPr>
        </p:nvSpPr>
        <p:spPr>
          <a:xfrm>
            <a:off x="808662" y="1440744"/>
            <a:ext cx="10357666" cy="4693356"/>
          </a:xfrm>
        </p:spPr>
        <p:txBody>
          <a:bodyPr vert="horz" lIns="91440" tIns="45720" rIns="91440" bIns="45720" rtlCol="0" anchor="t">
            <a:normAutofit lnSpcReduction="10000"/>
          </a:bodyPr>
          <a:lstStyle/>
          <a:p>
            <a:pPr algn="just"/>
            <a:r>
              <a:rPr lang="en-US">
                <a:solidFill>
                  <a:srgbClr val="000000"/>
                </a:solidFill>
                <a:ea typeface="+mj-lt"/>
                <a:cs typeface="+mj-lt"/>
              </a:rPr>
              <a:t>Design a system to handle real-time data updates and predictions. This is crucial for applications that require up-to-the-minute information for decision-making.</a:t>
            </a:r>
            <a:endParaRPr lang="en-US"/>
          </a:p>
          <a:p>
            <a:pPr algn="just"/>
            <a:r>
              <a:rPr lang="en-US">
                <a:solidFill>
                  <a:srgbClr val="000000"/>
                </a:solidFill>
                <a:ea typeface="+mj-lt"/>
                <a:cs typeface="+mj-lt"/>
              </a:rPr>
              <a:t>Build ensemble models that combine predictions from multiple models, such as a combination of LSTM networks, random forests, or gradient boosting algorithms. Ensemble methods often lead to improved generalization and robustness.</a:t>
            </a:r>
          </a:p>
          <a:p>
            <a:pPr algn="just"/>
            <a:r>
              <a:rPr lang="en-US">
                <a:solidFill>
                  <a:srgbClr val="000000"/>
                </a:solidFill>
                <a:ea typeface="+mj-lt"/>
                <a:cs typeface="+mj-lt"/>
              </a:rPr>
              <a:t>Consider more complex deep learning architectures, such as attention mechanisms or transformer-based models, which have shown success in sequential data tasks. These architectures may capture intricate dependencies in time-series data.</a:t>
            </a:r>
          </a:p>
          <a:p>
            <a:pPr algn="just"/>
            <a:r>
              <a:rPr lang="en-US">
                <a:solidFill>
                  <a:srgbClr val="000000"/>
                </a:solidFill>
                <a:ea typeface="+mj-lt"/>
                <a:cs typeface="+mj-lt"/>
              </a:rPr>
              <a:t>Implement a robust evaluation strategy that includes periodic model retraining and assessment of model performance on recent data. Financial markets evolve, and model effectiveness may change over time.</a:t>
            </a:r>
          </a:p>
        </p:txBody>
      </p:sp>
    </p:spTree>
    <p:extLst>
      <p:ext uri="{BB962C8B-B14F-4D97-AF65-F5344CB8AC3E}">
        <p14:creationId xmlns:p14="http://schemas.microsoft.com/office/powerpoint/2010/main" val="2686916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26A10C-6353-F351-6675-D5A79212193E}"/>
              </a:ext>
            </a:extLst>
          </p:cNvPr>
          <p:cNvSpPr>
            <a:spLocks noGrp="1"/>
          </p:cNvSpPr>
          <p:nvPr>
            <p:ph type="title"/>
          </p:nvPr>
        </p:nvSpPr>
        <p:spPr>
          <a:xfrm>
            <a:off x="3719748" y="2598737"/>
            <a:ext cx="4893617" cy="1298005"/>
          </a:xfrm>
        </p:spPr>
        <p:txBody>
          <a:bodyPr/>
          <a:lstStyle/>
          <a:p>
            <a:r>
              <a:rPr lang="en-US"/>
              <a:t>Thank You</a:t>
            </a:r>
          </a:p>
        </p:txBody>
      </p:sp>
    </p:spTree>
    <p:extLst>
      <p:ext uri="{BB962C8B-B14F-4D97-AF65-F5344CB8AC3E}">
        <p14:creationId xmlns:p14="http://schemas.microsoft.com/office/powerpoint/2010/main" val="408037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2284-EFF0-700F-C20A-76E49E9A9950}"/>
              </a:ext>
            </a:extLst>
          </p:cNvPr>
          <p:cNvSpPr>
            <a:spLocks noGrp="1"/>
          </p:cNvSpPr>
          <p:nvPr>
            <p:ph type="title"/>
          </p:nvPr>
        </p:nvSpPr>
        <p:spPr>
          <a:xfrm>
            <a:off x="808661" y="365125"/>
            <a:ext cx="10357666" cy="803450"/>
          </a:xfrm>
        </p:spPr>
        <p:txBody>
          <a:bodyPr/>
          <a:lstStyle/>
          <a:p>
            <a:r>
              <a:rPr lang="en-US"/>
              <a:t>Content</a:t>
            </a:r>
          </a:p>
        </p:txBody>
      </p:sp>
      <p:sp>
        <p:nvSpPr>
          <p:cNvPr id="3" name="Content Placeholder 2">
            <a:extLst>
              <a:ext uri="{FF2B5EF4-FFF2-40B4-BE49-F238E27FC236}">
                <a16:creationId xmlns:a16="http://schemas.microsoft.com/office/drawing/2014/main" id="{41FCDCF0-D668-1B9C-59A4-A68888528DFB}"/>
              </a:ext>
            </a:extLst>
          </p:cNvPr>
          <p:cNvSpPr>
            <a:spLocks noGrp="1"/>
          </p:cNvSpPr>
          <p:nvPr>
            <p:ph idx="1"/>
          </p:nvPr>
        </p:nvSpPr>
        <p:spPr>
          <a:xfrm>
            <a:off x="808662" y="1412522"/>
            <a:ext cx="10357666" cy="4721578"/>
          </a:xfrm>
        </p:spPr>
        <p:txBody>
          <a:bodyPr vert="horz" lIns="91440" tIns="45720" rIns="91440" bIns="45720" rtlCol="0" anchor="t">
            <a:normAutofit lnSpcReduction="10000"/>
          </a:bodyPr>
          <a:lstStyle/>
          <a:p>
            <a:r>
              <a:rPr lang="en-US"/>
              <a:t>Knowing dataset</a:t>
            </a:r>
          </a:p>
          <a:p>
            <a:r>
              <a:rPr lang="en-US"/>
              <a:t>Exploratory Data Analysis</a:t>
            </a:r>
          </a:p>
          <a:p>
            <a:r>
              <a:rPr lang="en-US" sz="2100"/>
              <a:t>Proposed Machine Learning Models</a:t>
            </a:r>
          </a:p>
          <a:p>
            <a:pPr lvl="1">
              <a:buFont typeface="Courier New" panose="020B0604020202020204" pitchFamily="34" charset="0"/>
              <a:buChar char="o"/>
            </a:pPr>
            <a:r>
              <a:rPr lang="en-US" sz="1900">
                <a:ea typeface="+mj-lt"/>
                <a:cs typeface="+mj-lt"/>
              </a:rPr>
              <a:t>Linear Regression Model</a:t>
            </a:r>
          </a:p>
          <a:p>
            <a:pPr lvl="1">
              <a:buFont typeface="Courier New" panose="020B0604020202020204" pitchFamily="34" charset="0"/>
              <a:buChar char="o"/>
            </a:pPr>
            <a:r>
              <a:rPr lang="en-US" sz="1900">
                <a:ea typeface="+mj-lt"/>
                <a:cs typeface="+mj-lt"/>
              </a:rPr>
              <a:t>Random forest Classifier</a:t>
            </a:r>
          </a:p>
          <a:p>
            <a:pPr lvl="1">
              <a:buFont typeface="Courier New" panose="020B0604020202020204" pitchFamily="34" charset="0"/>
              <a:buChar char="o"/>
            </a:pPr>
            <a:r>
              <a:rPr lang="en-US" sz="1900">
                <a:ea typeface="+mj-lt"/>
                <a:cs typeface="+mj-lt"/>
              </a:rPr>
              <a:t>Long Short-Term Memory Algorithm </a:t>
            </a:r>
          </a:p>
          <a:p>
            <a:r>
              <a:rPr lang="en-US">
                <a:ea typeface="+mj-lt"/>
                <a:cs typeface="+mj-lt"/>
              </a:rPr>
              <a:t>Comparative Analysis of Algorithmic Results</a:t>
            </a:r>
            <a:endParaRPr lang="en-US"/>
          </a:p>
          <a:p>
            <a:r>
              <a:rPr lang="en-US"/>
              <a:t>Conclusion</a:t>
            </a:r>
          </a:p>
          <a:p>
            <a:r>
              <a:rPr lang="en-US"/>
              <a:t>Limitation</a:t>
            </a:r>
          </a:p>
          <a:p>
            <a:r>
              <a:rPr lang="en-US"/>
              <a:t>Future work</a:t>
            </a:r>
          </a:p>
        </p:txBody>
      </p:sp>
    </p:spTree>
    <p:extLst>
      <p:ext uri="{BB962C8B-B14F-4D97-AF65-F5344CB8AC3E}">
        <p14:creationId xmlns:p14="http://schemas.microsoft.com/office/powerpoint/2010/main" val="336247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4F63-01A0-5727-C234-3049D1FFFD53}"/>
              </a:ext>
            </a:extLst>
          </p:cNvPr>
          <p:cNvSpPr>
            <a:spLocks noGrp="1"/>
          </p:cNvSpPr>
          <p:nvPr>
            <p:ph type="title"/>
          </p:nvPr>
        </p:nvSpPr>
        <p:spPr>
          <a:xfrm>
            <a:off x="808661" y="365125"/>
            <a:ext cx="10357666" cy="845784"/>
          </a:xfrm>
        </p:spPr>
        <p:txBody>
          <a:bodyPr>
            <a:normAutofit/>
          </a:bodyPr>
          <a:lstStyle/>
          <a:p>
            <a:r>
              <a:rPr lang="en-US" sz="1900">
                <a:ea typeface="+mj-lt"/>
                <a:cs typeface="+mj-lt"/>
              </a:rPr>
              <a:t>Knowing dataset</a:t>
            </a:r>
            <a:endParaRPr lang="en-US"/>
          </a:p>
        </p:txBody>
      </p:sp>
      <p:sp>
        <p:nvSpPr>
          <p:cNvPr id="3" name="Content Placeholder 2">
            <a:extLst>
              <a:ext uri="{FF2B5EF4-FFF2-40B4-BE49-F238E27FC236}">
                <a16:creationId xmlns:a16="http://schemas.microsoft.com/office/drawing/2014/main" id="{445CEDB1-783C-0E24-FF42-2FFBEFC5740E}"/>
              </a:ext>
            </a:extLst>
          </p:cNvPr>
          <p:cNvSpPr>
            <a:spLocks noGrp="1"/>
          </p:cNvSpPr>
          <p:nvPr>
            <p:ph idx="1"/>
          </p:nvPr>
        </p:nvSpPr>
        <p:spPr>
          <a:xfrm>
            <a:off x="808662" y="1299633"/>
            <a:ext cx="10357666" cy="3283963"/>
          </a:xfrm>
        </p:spPr>
        <p:txBody>
          <a:bodyPr vert="horz" lIns="91440" tIns="45720" rIns="91440" bIns="45720" rtlCol="0" anchor="t">
            <a:normAutofit/>
          </a:bodyPr>
          <a:lstStyle/>
          <a:p>
            <a:r>
              <a:rPr lang="en-US"/>
              <a:t>10840 rows and 7 columns</a:t>
            </a:r>
          </a:p>
          <a:p>
            <a:r>
              <a:rPr lang="en-US"/>
              <a:t>No missing value in dataset</a:t>
            </a:r>
          </a:p>
          <a:p>
            <a:r>
              <a:rPr lang="en-US">
                <a:solidFill>
                  <a:srgbClr val="000000"/>
                </a:solidFill>
                <a:ea typeface="+mj-lt"/>
                <a:cs typeface="+mj-lt"/>
              </a:rPr>
              <a:t>Analyzed historical Apple stock prices from 1980 to till date</a:t>
            </a:r>
            <a:endParaRPr lang="en-US">
              <a:solidFill>
                <a:srgbClr val="000000"/>
              </a:solidFill>
            </a:endParaRPr>
          </a:p>
          <a:p>
            <a:r>
              <a:rPr lang="en-US"/>
              <a:t>Source Yahoo finance API.</a:t>
            </a:r>
            <a:r>
              <a:rPr lang="en-US">
                <a:ea typeface="+mj-lt"/>
                <a:cs typeface="+mj-lt"/>
                <a:hlinkClick r:id="rId2"/>
              </a:rPr>
              <a:t>https://finance.yahoo.com/quote/AAPL/history?p=AAPL</a:t>
            </a:r>
          </a:p>
          <a:p>
            <a:endParaRPr lang="en-US"/>
          </a:p>
          <a:p>
            <a:endParaRPr lang="en-US"/>
          </a:p>
          <a:p>
            <a:endParaRPr lang="en-US"/>
          </a:p>
          <a:p>
            <a:endParaRPr lang="en-US"/>
          </a:p>
        </p:txBody>
      </p:sp>
      <p:pic>
        <p:nvPicPr>
          <p:cNvPr id="4" name="Picture 3" descr="image">
            <a:extLst>
              <a:ext uri="{FF2B5EF4-FFF2-40B4-BE49-F238E27FC236}">
                <a16:creationId xmlns:a16="http://schemas.microsoft.com/office/drawing/2014/main" id="{798D5D27-B7E8-6CB1-6621-9E640C469A15}"/>
              </a:ext>
            </a:extLst>
          </p:cNvPr>
          <p:cNvPicPr>
            <a:picLocks noChangeAspect="1"/>
          </p:cNvPicPr>
          <p:nvPr/>
        </p:nvPicPr>
        <p:blipFill>
          <a:blip r:embed="rId3"/>
          <a:stretch>
            <a:fillRect/>
          </a:stretch>
        </p:blipFill>
        <p:spPr>
          <a:xfrm>
            <a:off x="722639" y="3492273"/>
            <a:ext cx="10590285" cy="2984116"/>
          </a:xfrm>
          <a:prstGeom prst="rect">
            <a:avLst/>
          </a:prstGeom>
        </p:spPr>
      </p:pic>
    </p:spTree>
    <p:extLst>
      <p:ext uri="{BB962C8B-B14F-4D97-AF65-F5344CB8AC3E}">
        <p14:creationId xmlns:p14="http://schemas.microsoft.com/office/powerpoint/2010/main" val="10475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4F63-01A0-5727-C234-3049D1FFFD53}"/>
              </a:ext>
            </a:extLst>
          </p:cNvPr>
          <p:cNvSpPr>
            <a:spLocks noGrp="1"/>
          </p:cNvSpPr>
          <p:nvPr>
            <p:ph type="title"/>
          </p:nvPr>
        </p:nvSpPr>
        <p:spPr>
          <a:xfrm>
            <a:off x="808661" y="365125"/>
            <a:ext cx="10357666" cy="845784"/>
          </a:xfrm>
        </p:spPr>
        <p:txBody>
          <a:bodyPr>
            <a:normAutofit/>
          </a:bodyPr>
          <a:lstStyle/>
          <a:p>
            <a:r>
              <a:rPr lang="en-US" sz="1900">
                <a:ea typeface="+mj-lt"/>
                <a:cs typeface="+mj-lt"/>
              </a:rPr>
              <a:t>Exploratory data analysis</a:t>
            </a:r>
          </a:p>
        </p:txBody>
      </p:sp>
      <p:sp>
        <p:nvSpPr>
          <p:cNvPr id="6" name="Content Placeholder 5">
            <a:extLst>
              <a:ext uri="{FF2B5EF4-FFF2-40B4-BE49-F238E27FC236}">
                <a16:creationId xmlns:a16="http://schemas.microsoft.com/office/drawing/2014/main" id="{AA31B90F-65D1-FCC9-A29E-5A8F7AA00031}"/>
              </a:ext>
            </a:extLst>
          </p:cNvPr>
          <p:cNvSpPr>
            <a:spLocks noGrp="1"/>
          </p:cNvSpPr>
          <p:nvPr>
            <p:ph idx="1"/>
          </p:nvPr>
        </p:nvSpPr>
        <p:spPr>
          <a:xfrm>
            <a:off x="808662" y="1422056"/>
            <a:ext cx="10357666" cy="4712044"/>
          </a:xfrm>
        </p:spPr>
        <p:txBody>
          <a:bodyPr vert="horz" lIns="91440" tIns="45720" rIns="91440" bIns="45720" rtlCol="0" anchor="t">
            <a:normAutofit/>
          </a:bodyPr>
          <a:lstStyle/>
          <a:p>
            <a:r>
              <a:rPr lang="en-US"/>
              <a:t>Analyzed historical Apple stock prices from 1980 to till date</a:t>
            </a:r>
          </a:p>
          <a:p>
            <a:r>
              <a:rPr lang="en-US"/>
              <a:t>Gained insights into long term trends, volatility, patterns</a:t>
            </a:r>
          </a:p>
          <a:p>
            <a:r>
              <a:rPr lang="en-US"/>
              <a:t>Identified events that impacted stock price</a:t>
            </a:r>
          </a:p>
          <a:p>
            <a:r>
              <a:rPr lang="en-US"/>
              <a:t>Understand relationship between Apple stock and broader market</a:t>
            </a:r>
          </a:p>
          <a:p>
            <a:r>
              <a:rPr lang="en-US"/>
              <a:t>Visualized Apple stock price over time using charts</a:t>
            </a:r>
          </a:p>
          <a:p>
            <a:r>
              <a:rPr lang="en-US"/>
              <a:t>Detected seasonal patterns or recurring trends</a:t>
            </a:r>
          </a:p>
          <a:p>
            <a:r>
              <a:rPr lang="en-US"/>
              <a:t>Derived key insights to inform trading, modeling, and predictions</a:t>
            </a:r>
          </a:p>
          <a:p>
            <a:endParaRPr lang="en-US"/>
          </a:p>
        </p:txBody>
      </p:sp>
    </p:spTree>
    <p:extLst>
      <p:ext uri="{BB962C8B-B14F-4D97-AF65-F5344CB8AC3E}">
        <p14:creationId xmlns:p14="http://schemas.microsoft.com/office/powerpoint/2010/main" val="1802699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4F63-01A0-5727-C234-3049D1FFFD53}"/>
              </a:ext>
            </a:extLst>
          </p:cNvPr>
          <p:cNvSpPr>
            <a:spLocks noGrp="1"/>
          </p:cNvSpPr>
          <p:nvPr>
            <p:ph type="title"/>
          </p:nvPr>
        </p:nvSpPr>
        <p:spPr>
          <a:xfrm>
            <a:off x="808661" y="365125"/>
            <a:ext cx="10357666" cy="845784"/>
          </a:xfrm>
        </p:spPr>
        <p:txBody>
          <a:bodyPr>
            <a:normAutofit/>
          </a:bodyPr>
          <a:lstStyle/>
          <a:p>
            <a:r>
              <a:rPr lang="en-US" sz="1900">
                <a:ea typeface="+mj-lt"/>
                <a:cs typeface="+mj-lt"/>
              </a:rPr>
              <a:t>Apple stock Prices over the time</a:t>
            </a:r>
          </a:p>
        </p:txBody>
      </p:sp>
      <p:pic>
        <p:nvPicPr>
          <p:cNvPr id="4" name="Content Placeholder 3" descr="A graph of a number of years&#10;&#10;Description automatically generated">
            <a:extLst>
              <a:ext uri="{FF2B5EF4-FFF2-40B4-BE49-F238E27FC236}">
                <a16:creationId xmlns:a16="http://schemas.microsoft.com/office/drawing/2014/main" id="{F343C709-34FB-B466-E7C5-9B432EB9AF93}"/>
              </a:ext>
            </a:extLst>
          </p:cNvPr>
          <p:cNvPicPr>
            <a:picLocks noGrp="1" noChangeAspect="1"/>
          </p:cNvPicPr>
          <p:nvPr>
            <p:ph idx="1"/>
          </p:nvPr>
        </p:nvPicPr>
        <p:blipFill>
          <a:blip r:embed="rId2"/>
          <a:stretch>
            <a:fillRect/>
          </a:stretch>
        </p:blipFill>
        <p:spPr>
          <a:xfrm>
            <a:off x="926956" y="1299633"/>
            <a:ext cx="10121078" cy="4834467"/>
          </a:xfrm>
        </p:spPr>
      </p:pic>
    </p:spTree>
    <p:extLst>
      <p:ext uri="{BB962C8B-B14F-4D97-AF65-F5344CB8AC3E}">
        <p14:creationId xmlns:p14="http://schemas.microsoft.com/office/powerpoint/2010/main" val="311262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4F63-01A0-5727-C234-3049D1FFFD53}"/>
              </a:ext>
            </a:extLst>
          </p:cNvPr>
          <p:cNvSpPr>
            <a:spLocks noGrp="1"/>
          </p:cNvSpPr>
          <p:nvPr>
            <p:ph type="title"/>
          </p:nvPr>
        </p:nvSpPr>
        <p:spPr>
          <a:xfrm>
            <a:off x="808661" y="365125"/>
            <a:ext cx="10357666" cy="845784"/>
          </a:xfrm>
        </p:spPr>
        <p:txBody>
          <a:bodyPr>
            <a:normAutofit/>
          </a:bodyPr>
          <a:lstStyle/>
          <a:p>
            <a:r>
              <a:rPr lang="en-US" sz="1900">
                <a:ea typeface="+mj-lt"/>
                <a:cs typeface="+mj-lt"/>
              </a:rPr>
              <a:t>PROPOSED MACHINE LEARNING MODELS</a:t>
            </a:r>
            <a:endParaRPr lang="en-US"/>
          </a:p>
        </p:txBody>
      </p:sp>
      <p:sp>
        <p:nvSpPr>
          <p:cNvPr id="3" name="Content Placeholder 2">
            <a:extLst>
              <a:ext uri="{FF2B5EF4-FFF2-40B4-BE49-F238E27FC236}">
                <a16:creationId xmlns:a16="http://schemas.microsoft.com/office/drawing/2014/main" id="{445CEDB1-783C-0E24-FF42-2FFBEFC5740E}"/>
              </a:ext>
            </a:extLst>
          </p:cNvPr>
          <p:cNvSpPr>
            <a:spLocks noGrp="1"/>
          </p:cNvSpPr>
          <p:nvPr>
            <p:ph idx="1"/>
          </p:nvPr>
        </p:nvSpPr>
        <p:spPr>
          <a:xfrm>
            <a:off x="808662" y="1558050"/>
            <a:ext cx="10357666" cy="4834467"/>
          </a:xfrm>
        </p:spPr>
        <p:txBody>
          <a:bodyPr vert="horz" lIns="91440" tIns="45720" rIns="91440" bIns="45720" rtlCol="0" anchor="t">
            <a:normAutofit/>
          </a:bodyPr>
          <a:lstStyle/>
          <a:p>
            <a:pPr algn="just"/>
            <a:r>
              <a:rPr lang="en-US"/>
              <a:t>Selection of Linear Regression, Random forest classifier and </a:t>
            </a:r>
            <a:r>
              <a:rPr lang="en-US">
                <a:latin typeface="Avenir Next LT Pro Light"/>
                <a:cs typeface="Times New Roman"/>
              </a:rPr>
              <a:t>Long Short-Term Memory</a:t>
            </a:r>
            <a:r>
              <a:rPr lang="en-US"/>
              <a:t> algorithm.</a:t>
            </a:r>
          </a:p>
          <a:p>
            <a:pPr algn="just"/>
            <a:r>
              <a:rPr lang="en-US"/>
              <a:t>We used the Linear Regression to split the data into test and training sets and then trained the model with the training set to predict the stock's future price. </a:t>
            </a:r>
          </a:p>
          <a:p>
            <a:pPr algn="just"/>
            <a:r>
              <a:rPr lang="en-US"/>
              <a:t>For Random Forest classifier we have created a binary target variable that tells whether </a:t>
            </a:r>
            <a:r>
              <a:rPr lang="en-US">
                <a:solidFill>
                  <a:srgbClr val="000000"/>
                </a:solidFill>
                <a:latin typeface="Avenir Next LT Pro Light"/>
                <a:ea typeface="Roboto"/>
                <a:cs typeface="Roboto"/>
              </a:rPr>
              <a:t>tomorrow’s</a:t>
            </a:r>
            <a:r>
              <a:rPr lang="en-US"/>
              <a:t> stock price will be greater than or less than today's closing price and this is the hypothesis of our second model.</a:t>
            </a:r>
          </a:p>
          <a:p>
            <a:pPr algn="just"/>
            <a:r>
              <a:rPr lang="en-US"/>
              <a:t>For LSTM, we built a model that has neural network layers. So, the main aim of this model is to predict </a:t>
            </a:r>
            <a:r>
              <a:rPr lang="en-US">
                <a:solidFill>
                  <a:srgbClr val="000000"/>
                </a:solidFill>
                <a:latin typeface="Avenir Next LT Pro Light"/>
                <a:ea typeface="Roboto"/>
                <a:cs typeface="Roboto"/>
              </a:rPr>
              <a:t>tomorrow’s</a:t>
            </a:r>
            <a:r>
              <a:rPr lang="en-US"/>
              <a:t> stock prices using past 60 days data of the stock price </a:t>
            </a:r>
          </a:p>
          <a:p>
            <a:endParaRPr lang="en-US"/>
          </a:p>
        </p:txBody>
      </p:sp>
    </p:spTree>
    <p:extLst>
      <p:ext uri="{BB962C8B-B14F-4D97-AF65-F5344CB8AC3E}">
        <p14:creationId xmlns:p14="http://schemas.microsoft.com/office/powerpoint/2010/main" val="415018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69BE-4554-1704-923B-DC75B69E87F0}"/>
              </a:ext>
            </a:extLst>
          </p:cNvPr>
          <p:cNvSpPr>
            <a:spLocks noGrp="1"/>
          </p:cNvSpPr>
          <p:nvPr>
            <p:ph type="title"/>
          </p:nvPr>
        </p:nvSpPr>
        <p:spPr>
          <a:xfrm>
            <a:off x="808661" y="365125"/>
            <a:ext cx="10357666" cy="775228"/>
          </a:xfrm>
        </p:spPr>
        <p:txBody>
          <a:bodyPr>
            <a:noAutofit/>
          </a:bodyPr>
          <a:lstStyle/>
          <a:p>
            <a:r>
              <a:rPr lang="en-US" sz="1900"/>
              <a:t>Linear Regression algorithm</a:t>
            </a:r>
          </a:p>
        </p:txBody>
      </p:sp>
      <p:sp>
        <p:nvSpPr>
          <p:cNvPr id="3" name="Content Placeholder 2">
            <a:extLst>
              <a:ext uri="{FF2B5EF4-FFF2-40B4-BE49-F238E27FC236}">
                <a16:creationId xmlns:a16="http://schemas.microsoft.com/office/drawing/2014/main" id="{46EFE9C2-604C-5A94-0FDD-AD7957DDAAEA}"/>
              </a:ext>
            </a:extLst>
          </p:cNvPr>
          <p:cNvSpPr>
            <a:spLocks noGrp="1"/>
          </p:cNvSpPr>
          <p:nvPr>
            <p:ph idx="1"/>
          </p:nvPr>
        </p:nvSpPr>
        <p:spPr>
          <a:xfrm>
            <a:off x="808662" y="1243188"/>
            <a:ext cx="10357666" cy="4890912"/>
          </a:xfrm>
        </p:spPr>
        <p:txBody>
          <a:bodyPr vert="horz" lIns="91440" tIns="45720" rIns="91440" bIns="45720" rtlCol="0" anchor="t">
            <a:normAutofit/>
          </a:bodyPr>
          <a:lstStyle/>
          <a:p>
            <a:pPr algn="just"/>
            <a:r>
              <a:rPr lang="en-US" dirty="0">
                <a:solidFill>
                  <a:srgbClr val="000000"/>
                </a:solidFill>
                <a:ea typeface="+mj-lt"/>
                <a:cs typeface="+mj-lt"/>
              </a:rPr>
              <a:t>Linear regression is a simple and easy-to-understand algorithm. It's based on the assumption that there is a linear relationship between the input features and the target variable. In the context of stock prediction, simplicity can be an advantage, especially when dealing with a small to moderate amount of data.</a:t>
            </a:r>
            <a:endParaRPr lang="en-US" dirty="0"/>
          </a:p>
          <a:p>
            <a:pPr algn="just"/>
            <a:r>
              <a:rPr lang="en-US" dirty="0">
                <a:solidFill>
                  <a:srgbClr val="000000"/>
                </a:solidFill>
                <a:ea typeface="+mj-lt"/>
                <a:cs typeface="+mj-lt"/>
              </a:rPr>
              <a:t>Below are metrics of Linear regression model</a:t>
            </a:r>
          </a:p>
          <a:p>
            <a:pPr lvl="1" algn="just">
              <a:buFont typeface="Courier New" panose="020B0604020202020204" pitchFamily="34" charset="0"/>
              <a:buChar char="o"/>
            </a:pPr>
            <a:r>
              <a:rPr lang="en-US" dirty="0">
                <a:solidFill>
                  <a:srgbClr val="000000"/>
                </a:solidFill>
                <a:ea typeface="+mj-lt"/>
                <a:cs typeface="+mj-lt"/>
              </a:rPr>
              <a:t>Root Mean Squared Error (RMSE): The RMSE is a measure of the average magnitude of the </a:t>
            </a:r>
            <a:r>
              <a:rPr lang="en-US">
                <a:solidFill>
                  <a:srgbClr val="000000"/>
                </a:solidFill>
                <a:ea typeface="+mj-lt"/>
                <a:cs typeface="+mj-lt"/>
              </a:rPr>
              <a:t>errors between predicted and actual values. In your case, an RMSE of approximately 1.076635451325561e-11 indicates that the model's </a:t>
            </a:r>
            <a:r>
              <a:rPr lang="en-US" dirty="0">
                <a:solidFill>
                  <a:srgbClr val="000000"/>
                </a:solidFill>
                <a:ea typeface="+mj-lt"/>
                <a:cs typeface="+mj-lt"/>
              </a:rPr>
              <a:t>predictions are very far to the actual values.</a:t>
            </a:r>
          </a:p>
          <a:p>
            <a:pPr lvl="1" algn="just">
              <a:buFont typeface="Courier New" panose="020B0604020202020204" pitchFamily="34" charset="0"/>
              <a:buChar char="o"/>
            </a:pPr>
            <a:r>
              <a:rPr lang="en-US" dirty="0">
                <a:solidFill>
                  <a:srgbClr val="000000"/>
                </a:solidFill>
                <a:ea typeface="+mj-lt"/>
                <a:cs typeface="+mj-lt"/>
              </a:rPr>
              <a:t>Mean Absolute Error (MAE): The MAE is another measure of the average magnitude of errors. </a:t>
            </a:r>
            <a:r>
              <a:rPr lang="en-US">
                <a:solidFill>
                  <a:srgbClr val="000000"/>
                </a:solidFill>
                <a:ea typeface="+mj-lt"/>
                <a:cs typeface="+mj-lt"/>
              </a:rPr>
              <a:t>A MAE of approximately 7.2548110245533774e-12 reinforces </a:t>
            </a:r>
            <a:r>
              <a:rPr lang="en-US" dirty="0">
                <a:solidFill>
                  <a:srgbClr val="000000"/>
                </a:solidFill>
                <a:ea typeface="+mj-lt"/>
                <a:cs typeface="+mj-lt"/>
              </a:rPr>
              <a:t>the idea that the model's predictions are not too accurate.</a:t>
            </a:r>
          </a:p>
          <a:p>
            <a:pPr lvl="1">
              <a:buFont typeface="Courier New" panose="020B0604020202020204" pitchFamily="34" charset="0"/>
              <a:buChar char="o"/>
            </a:pPr>
            <a:endParaRPr lang="en-US">
              <a:solidFill>
                <a:srgbClr val="000000"/>
              </a:solidFill>
            </a:endParaRPr>
          </a:p>
          <a:p>
            <a:endParaRPr lang="en-US">
              <a:solidFill>
                <a:srgbClr val="000000"/>
              </a:solidFill>
            </a:endParaRPr>
          </a:p>
        </p:txBody>
      </p:sp>
    </p:spTree>
    <p:extLst>
      <p:ext uri="{BB962C8B-B14F-4D97-AF65-F5344CB8AC3E}">
        <p14:creationId xmlns:p14="http://schemas.microsoft.com/office/powerpoint/2010/main" val="357529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the difference between the price and the price&#10;&#10;Description automatically generated">
            <a:extLst>
              <a:ext uri="{FF2B5EF4-FFF2-40B4-BE49-F238E27FC236}">
                <a16:creationId xmlns:a16="http://schemas.microsoft.com/office/drawing/2014/main" id="{58BDE67F-73F3-409B-8AFC-69AF068DCA3C}"/>
              </a:ext>
            </a:extLst>
          </p:cNvPr>
          <p:cNvPicPr>
            <a:picLocks noChangeAspect="1"/>
          </p:cNvPicPr>
          <p:nvPr/>
        </p:nvPicPr>
        <p:blipFill>
          <a:blip r:embed="rId2"/>
          <a:stretch>
            <a:fillRect/>
          </a:stretch>
        </p:blipFill>
        <p:spPr>
          <a:xfrm>
            <a:off x="-6626" y="7916"/>
            <a:ext cx="12211876" cy="3423104"/>
          </a:xfrm>
          <a:prstGeom prst="rect">
            <a:avLst/>
          </a:prstGeom>
        </p:spPr>
      </p:pic>
      <p:pic>
        <p:nvPicPr>
          <p:cNvPr id="7" name="Picture 6" descr="A graph of blue dots&#10;&#10;Description automatically generated">
            <a:extLst>
              <a:ext uri="{FF2B5EF4-FFF2-40B4-BE49-F238E27FC236}">
                <a16:creationId xmlns:a16="http://schemas.microsoft.com/office/drawing/2014/main" id="{EEEF8901-3966-E74D-4D9C-8DEAF514166C}"/>
              </a:ext>
            </a:extLst>
          </p:cNvPr>
          <p:cNvPicPr>
            <a:picLocks noChangeAspect="1"/>
          </p:cNvPicPr>
          <p:nvPr/>
        </p:nvPicPr>
        <p:blipFill>
          <a:blip r:embed="rId3"/>
          <a:stretch>
            <a:fillRect/>
          </a:stretch>
        </p:blipFill>
        <p:spPr>
          <a:xfrm>
            <a:off x="-13251" y="3434553"/>
            <a:ext cx="12198624" cy="3420348"/>
          </a:xfrm>
          <a:prstGeom prst="rect">
            <a:avLst/>
          </a:prstGeom>
        </p:spPr>
      </p:pic>
    </p:spTree>
    <p:extLst>
      <p:ext uri="{BB962C8B-B14F-4D97-AF65-F5344CB8AC3E}">
        <p14:creationId xmlns:p14="http://schemas.microsoft.com/office/powerpoint/2010/main" val="171518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CC65-A94D-2FE5-D5A6-F9BE81A3E56A}"/>
              </a:ext>
            </a:extLst>
          </p:cNvPr>
          <p:cNvSpPr>
            <a:spLocks noGrp="1"/>
          </p:cNvSpPr>
          <p:nvPr>
            <p:ph type="title"/>
          </p:nvPr>
        </p:nvSpPr>
        <p:spPr>
          <a:xfrm>
            <a:off x="818794" y="365124"/>
            <a:ext cx="11139968" cy="755720"/>
          </a:xfrm>
        </p:spPr>
        <p:txBody>
          <a:bodyPr>
            <a:normAutofit/>
          </a:bodyPr>
          <a:lstStyle/>
          <a:p>
            <a:r>
              <a:rPr lang="en-US" sz="1800"/>
              <a:t>Random forest Classifier Algorithm</a:t>
            </a:r>
          </a:p>
        </p:txBody>
      </p:sp>
      <p:sp>
        <p:nvSpPr>
          <p:cNvPr id="3" name="Content Placeholder 2">
            <a:extLst>
              <a:ext uri="{FF2B5EF4-FFF2-40B4-BE49-F238E27FC236}">
                <a16:creationId xmlns:a16="http://schemas.microsoft.com/office/drawing/2014/main" id="{41250622-43C7-9AF3-73F8-CEE3D893BAF1}"/>
              </a:ext>
            </a:extLst>
          </p:cNvPr>
          <p:cNvSpPr>
            <a:spLocks noGrp="1"/>
          </p:cNvSpPr>
          <p:nvPr>
            <p:ph idx="1"/>
          </p:nvPr>
        </p:nvSpPr>
        <p:spPr>
          <a:xfrm>
            <a:off x="623272" y="1470992"/>
            <a:ext cx="11156586" cy="4639359"/>
          </a:xfrm>
        </p:spPr>
        <p:txBody>
          <a:bodyPr vert="horz" lIns="91440" tIns="45720" rIns="91440" bIns="45720" rtlCol="0" anchor="t">
            <a:normAutofit/>
          </a:bodyPr>
          <a:lstStyle/>
          <a:p>
            <a:pPr algn="just">
              <a:lnSpc>
                <a:spcPct val="120000"/>
              </a:lnSpc>
            </a:pPr>
            <a:r>
              <a:rPr lang="en-US" sz="1600"/>
              <a:t>Random Forest provides a measure of feature importance, aiding in identifying key factors influencing stock movements.</a:t>
            </a:r>
            <a:endParaRPr lang="en-US"/>
          </a:p>
          <a:p>
            <a:pPr algn="just">
              <a:lnSpc>
                <a:spcPct val="120000"/>
              </a:lnSpc>
            </a:pPr>
            <a:r>
              <a:rPr lang="en-US" sz="1600"/>
              <a:t>In the dataset we created new column called "tomorrow". The values of this column is the values of the "close" column. But with the shift of -1.</a:t>
            </a:r>
          </a:p>
          <a:p>
            <a:pPr algn="just">
              <a:lnSpc>
                <a:spcPct val="120000"/>
              </a:lnSpc>
            </a:pPr>
            <a:r>
              <a:rPr lang="en-US" sz="1600"/>
              <a:t>After this we have created another column called "target" column. This is a binary valued column with values 0  and 1. </a:t>
            </a:r>
          </a:p>
          <a:p>
            <a:pPr algn="just">
              <a:lnSpc>
                <a:spcPct val="120000"/>
              </a:lnSpc>
            </a:pPr>
            <a:r>
              <a:rPr lang="en-US" sz="1600"/>
              <a:t>0 indicates "tomorrow" column &lt; "close" column</a:t>
            </a:r>
          </a:p>
          <a:p>
            <a:pPr algn="just">
              <a:lnSpc>
                <a:spcPct val="120000"/>
              </a:lnSpc>
            </a:pPr>
            <a:r>
              <a:rPr lang="en-US" sz="1600">
                <a:ea typeface="+mj-lt"/>
                <a:cs typeface="+mj-lt"/>
              </a:rPr>
              <a:t>1 indicates "tomorrow" column &gt;  "close" column</a:t>
            </a:r>
          </a:p>
          <a:p>
            <a:pPr algn="just">
              <a:lnSpc>
                <a:spcPct val="120000"/>
              </a:lnSpc>
            </a:pPr>
            <a:r>
              <a:rPr lang="en-US" sz="1600"/>
              <a:t>Our aim is to predict target column.</a:t>
            </a:r>
          </a:p>
          <a:p>
            <a:pPr marL="0" indent="0">
              <a:lnSpc>
                <a:spcPct val="120000"/>
              </a:lnSpc>
              <a:buNone/>
            </a:pPr>
            <a:endParaRPr lang="en-US" sz="1100"/>
          </a:p>
        </p:txBody>
      </p:sp>
      <p:sp>
        <p:nvSpPr>
          <p:cNvPr id="21" name="Date Placeholder 3">
            <a:extLst>
              <a:ext uri="{FF2B5EF4-FFF2-40B4-BE49-F238E27FC236}">
                <a16:creationId xmlns:a16="http://schemas.microsoft.com/office/drawing/2014/main" id="{442FCCAC-F479-4C3B-9AF8-4F80CBC12C4B}"/>
              </a:ext>
            </a:extLst>
          </p:cNvPr>
          <p:cNvSpPr>
            <a:spLocks noGrp="1"/>
          </p:cNvSpPr>
          <p:nvPr>
            <p:ph type="dt" sz="half" idx="10"/>
          </p:nvPr>
        </p:nvSpPr>
        <p:spPr>
          <a:xfrm>
            <a:off x="795014" y="6342042"/>
            <a:ext cx="2743200" cy="365125"/>
          </a:xfrm>
        </p:spPr>
        <p:txBody>
          <a:bodyPr/>
          <a:lstStyle/>
          <a:p>
            <a:pPr>
              <a:spcAft>
                <a:spcPts val="600"/>
              </a:spcAft>
            </a:pPr>
            <a:fld id="{77D9A200-CC35-4609-8973-70AC57D7C400}" type="datetime1">
              <a:rPr lang="en-US" smtClean="0"/>
              <a:pPr>
                <a:spcAft>
                  <a:spcPts val="600"/>
                </a:spcAft>
              </a:pPr>
              <a:t>12/11/2023</a:t>
            </a:fld>
            <a:endParaRPr lang="en-US"/>
          </a:p>
        </p:txBody>
      </p:sp>
    </p:spTree>
    <p:extLst>
      <p:ext uri="{BB962C8B-B14F-4D97-AF65-F5344CB8AC3E}">
        <p14:creationId xmlns:p14="http://schemas.microsoft.com/office/powerpoint/2010/main" val="1252035125"/>
      </p:ext>
    </p:extLst>
  </p:cSld>
  <p:clrMapOvr>
    <a:masterClrMapping/>
  </p:clrMapOvr>
</p:sld>
</file>

<file path=ppt/theme/theme1.xml><?xml version="1.0" encoding="utf-8"?>
<a:theme xmlns:a="http://schemas.openxmlformats.org/drawingml/2006/main" name="VeniceBeachVTI">
  <a:themeElements>
    <a:clrScheme name="AnalogousFromLightSeedRightStep">
      <a:dk1>
        <a:srgbClr val="000000"/>
      </a:dk1>
      <a:lt1>
        <a:srgbClr val="FFFFFF"/>
      </a:lt1>
      <a:dk2>
        <a:srgbClr val="242541"/>
      </a:dk2>
      <a:lt2>
        <a:srgbClr val="E8E2E6"/>
      </a:lt2>
      <a:accent1>
        <a:srgbClr val="30B75B"/>
      </a:accent1>
      <a:accent2>
        <a:srgbClr val="35B392"/>
      </a:accent2>
      <a:accent3>
        <a:srgbClr val="2BB1C9"/>
      </a:accent3>
      <a:accent4>
        <a:srgbClr val="4E92EA"/>
      </a:accent4>
      <a:accent5>
        <a:srgbClr val="6E70EE"/>
      </a:accent5>
      <a:accent6>
        <a:srgbClr val="8D4EEA"/>
      </a:accent6>
      <a:hlink>
        <a:srgbClr val="AE6998"/>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VeniceBeachVTI</vt:lpstr>
      <vt:lpstr>APPLE STOCK PREDICTION</vt:lpstr>
      <vt:lpstr>Content</vt:lpstr>
      <vt:lpstr>Knowing dataset</vt:lpstr>
      <vt:lpstr>Exploratory data analysis</vt:lpstr>
      <vt:lpstr>Apple stock Prices over the time</vt:lpstr>
      <vt:lpstr>PROPOSED MACHINE LEARNING MODELS</vt:lpstr>
      <vt:lpstr>Linear Regression algorithm</vt:lpstr>
      <vt:lpstr>PowerPoint Presentation</vt:lpstr>
      <vt:lpstr>Random forest Classifier Algorithm</vt:lpstr>
      <vt:lpstr>continued</vt:lpstr>
      <vt:lpstr>PowerPoint Presentation</vt:lpstr>
      <vt:lpstr> Long Short-Term Memory algorithm</vt:lpstr>
      <vt:lpstr>PowerPoint Presentation</vt:lpstr>
      <vt:lpstr>PowerPoint Presentation</vt:lpstr>
      <vt:lpstr>Comparative Analysis of Algorithmic Results</vt:lpstr>
      <vt:lpstr>Conclusion</vt:lpstr>
      <vt:lpstr>Limitation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14</cp:revision>
  <dcterms:created xsi:type="dcterms:W3CDTF">2023-12-11T01:53:31Z</dcterms:created>
  <dcterms:modified xsi:type="dcterms:W3CDTF">2023-12-12T02:55:04Z</dcterms:modified>
</cp:coreProperties>
</file>