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5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1A"/>
    <a:srgbClr val="00C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/>
    <p:restoredTop sz="94650"/>
  </p:normalViewPr>
  <p:slideViewPr>
    <p:cSldViewPr snapToGrid="0" snapToObjects="1">
      <p:cViewPr>
        <p:scale>
          <a:sx n="90" d="100"/>
          <a:sy n="90" d="100"/>
        </p:scale>
        <p:origin x="3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6A48D-2F46-EC45-B714-02A7C411CA59}" type="doc">
      <dgm:prSet loTypeId="urn:microsoft.com/office/officeart/2005/8/layout/cycle6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B55C5D-022C-EB47-AA50-C0B1E7AA6A76}">
      <dgm:prSet phldrT="[Text]" custT="1"/>
      <dgm:spPr/>
      <dgm:t>
        <a:bodyPr/>
        <a:lstStyle/>
        <a:p>
          <a:r>
            <a:rPr lang="en-US" sz="1200" dirty="0"/>
            <a:t>Linear regression</a:t>
          </a:r>
        </a:p>
      </dgm:t>
    </dgm:pt>
    <dgm:pt modelId="{53E51B12-0BB3-E449-883C-2F9E0BEE2C02}" type="parTrans" cxnId="{AB08DAB1-99C4-4B4F-85E9-3DC58A769859}">
      <dgm:prSet/>
      <dgm:spPr/>
      <dgm:t>
        <a:bodyPr/>
        <a:lstStyle/>
        <a:p>
          <a:endParaRPr lang="en-US" sz="1200"/>
        </a:p>
      </dgm:t>
    </dgm:pt>
    <dgm:pt modelId="{FF91D6FD-6E75-0748-A19F-DC388F82E942}" type="sibTrans" cxnId="{AB08DAB1-99C4-4B4F-85E9-3DC58A769859}">
      <dgm:prSet/>
      <dgm:spPr/>
      <dgm:t>
        <a:bodyPr/>
        <a:lstStyle/>
        <a:p>
          <a:endParaRPr lang="en-US" sz="1200"/>
        </a:p>
      </dgm:t>
    </dgm:pt>
    <dgm:pt modelId="{4CB5253A-DD0E-CE46-B663-7C6093312BC0}">
      <dgm:prSet phldrT="[Text]" custT="1"/>
      <dgm:spPr>
        <a:solidFill>
          <a:schemeClr val="tx2"/>
        </a:solidFill>
        <a:ln w="57150">
          <a:solidFill>
            <a:srgbClr val="00CAC3"/>
          </a:solidFill>
        </a:ln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Random </a:t>
          </a:r>
        </a:p>
        <a:p>
          <a:r>
            <a:rPr lang="en-US" sz="1200" b="1" dirty="0">
              <a:solidFill>
                <a:schemeClr val="bg1"/>
              </a:solidFill>
            </a:rPr>
            <a:t>forest</a:t>
          </a:r>
        </a:p>
      </dgm:t>
    </dgm:pt>
    <dgm:pt modelId="{FD9A346A-DE78-E04E-ADA9-C4D37D8ABCBD}" type="parTrans" cxnId="{E867F552-16FF-EF42-953E-4D040249ADEE}">
      <dgm:prSet/>
      <dgm:spPr/>
      <dgm:t>
        <a:bodyPr/>
        <a:lstStyle/>
        <a:p>
          <a:endParaRPr lang="en-US" sz="1200"/>
        </a:p>
      </dgm:t>
    </dgm:pt>
    <dgm:pt modelId="{E0A01CBF-8D40-124E-A22D-8311C0044748}" type="sibTrans" cxnId="{E867F552-16FF-EF42-953E-4D040249ADEE}">
      <dgm:prSet/>
      <dgm:spPr/>
      <dgm:t>
        <a:bodyPr/>
        <a:lstStyle/>
        <a:p>
          <a:endParaRPr lang="en-US" sz="1200"/>
        </a:p>
      </dgm:t>
    </dgm:pt>
    <dgm:pt modelId="{1CFE3DA0-0A70-684F-AB36-CFA8D22DA65E}">
      <dgm:prSet phldrT="[Text]" custT="1"/>
      <dgm:spPr/>
      <dgm:t>
        <a:bodyPr/>
        <a:lstStyle/>
        <a:p>
          <a:r>
            <a:rPr lang="en-US" sz="1200" dirty="0"/>
            <a:t>Polynomial features + ridge regression</a:t>
          </a:r>
        </a:p>
      </dgm:t>
    </dgm:pt>
    <dgm:pt modelId="{F5E9998C-2DAB-A848-918A-A61A83889AF5}" type="parTrans" cxnId="{69F7D461-CE0E-9D4D-9B1F-83A8AE0C1884}">
      <dgm:prSet/>
      <dgm:spPr/>
      <dgm:t>
        <a:bodyPr/>
        <a:lstStyle/>
        <a:p>
          <a:endParaRPr lang="en-US" sz="1200"/>
        </a:p>
      </dgm:t>
    </dgm:pt>
    <dgm:pt modelId="{794896FD-9F08-1D48-87E8-1622F3AFE695}" type="sibTrans" cxnId="{69F7D461-CE0E-9D4D-9B1F-83A8AE0C1884}">
      <dgm:prSet/>
      <dgm:spPr/>
      <dgm:t>
        <a:bodyPr/>
        <a:lstStyle/>
        <a:p>
          <a:endParaRPr lang="en-US" sz="1200"/>
        </a:p>
      </dgm:t>
    </dgm:pt>
    <dgm:pt modelId="{3E64DA30-73C1-EA4C-9F95-034F74B90B70}">
      <dgm:prSet phldrT="[Text]" custT="1"/>
      <dgm:spPr/>
      <dgm:t>
        <a:bodyPr/>
        <a:lstStyle/>
        <a:p>
          <a:r>
            <a:rPr lang="en-US" sz="1200" dirty="0"/>
            <a:t>Gradient tree boosting regression</a:t>
          </a:r>
        </a:p>
      </dgm:t>
    </dgm:pt>
    <dgm:pt modelId="{49EB7E59-C032-1B41-9859-F27BFC4829A2}" type="parTrans" cxnId="{E312EA85-AE4A-E441-A654-6DF510486E64}">
      <dgm:prSet/>
      <dgm:spPr/>
      <dgm:t>
        <a:bodyPr/>
        <a:lstStyle/>
        <a:p>
          <a:endParaRPr lang="en-US" sz="1200"/>
        </a:p>
      </dgm:t>
    </dgm:pt>
    <dgm:pt modelId="{7C6AC71D-9F0B-E74F-A346-9F47E88F40E5}" type="sibTrans" cxnId="{E312EA85-AE4A-E441-A654-6DF510486E64}">
      <dgm:prSet/>
      <dgm:spPr/>
      <dgm:t>
        <a:bodyPr/>
        <a:lstStyle/>
        <a:p>
          <a:endParaRPr lang="en-US" sz="1200"/>
        </a:p>
      </dgm:t>
    </dgm:pt>
    <dgm:pt modelId="{2DD2123D-F78C-7644-934C-37419719516E}">
      <dgm:prSet phldrT="[Text]" custT="1"/>
      <dgm:spPr/>
      <dgm:t>
        <a:bodyPr/>
        <a:lstStyle/>
        <a:p>
          <a:r>
            <a:rPr lang="en-US" sz="1200" dirty="0"/>
            <a:t>Support vector machines regression</a:t>
          </a:r>
        </a:p>
      </dgm:t>
    </dgm:pt>
    <dgm:pt modelId="{213C2D6C-417A-6841-8FB4-E0E09DB5DDE7}" type="parTrans" cxnId="{3F218ECF-94A1-9342-810A-C5697A3991FD}">
      <dgm:prSet/>
      <dgm:spPr/>
      <dgm:t>
        <a:bodyPr/>
        <a:lstStyle/>
        <a:p>
          <a:endParaRPr lang="en-US" sz="1200"/>
        </a:p>
      </dgm:t>
    </dgm:pt>
    <dgm:pt modelId="{38C4900C-00B9-7B42-BEAF-14A217E31ED8}" type="sibTrans" cxnId="{3F218ECF-94A1-9342-810A-C5697A3991FD}">
      <dgm:prSet/>
      <dgm:spPr/>
      <dgm:t>
        <a:bodyPr/>
        <a:lstStyle/>
        <a:p>
          <a:endParaRPr lang="en-US" sz="1200"/>
        </a:p>
      </dgm:t>
    </dgm:pt>
    <dgm:pt modelId="{9DCC7CB9-A877-5444-9EBC-9E7C03B6CE28}" type="pres">
      <dgm:prSet presAssocID="{1336A48D-2F46-EC45-B714-02A7C411CA59}" presName="cycle" presStyleCnt="0">
        <dgm:presLayoutVars>
          <dgm:dir/>
          <dgm:resizeHandles val="exact"/>
        </dgm:presLayoutVars>
      </dgm:prSet>
      <dgm:spPr/>
    </dgm:pt>
    <dgm:pt modelId="{64C4CCF1-5410-6848-BE89-4A357F654A44}" type="pres">
      <dgm:prSet presAssocID="{DCB55C5D-022C-EB47-AA50-C0B1E7AA6A76}" presName="node" presStyleLbl="node1" presStyleIdx="0" presStyleCnt="5" custScaleY="53419">
        <dgm:presLayoutVars>
          <dgm:bulletEnabled val="1"/>
        </dgm:presLayoutVars>
      </dgm:prSet>
      <dgm:spPr/>
    </dgm:pt>
    <dgm:pt modelId="{7E3E3497-B22D-A343-B45B-875E6ED1A9C6}" type="pres">
      <dgm:prSet presAssocID="{DCB55C5D-022C-EB47-AA50-C0B1E7AA6A76}" presName="spNode" presStyleCnt="0"/>
      <dgm:spPr/>
    </dgm:pt>
    <dgm:pt modelId="{6366DFDC-D621-2444-9D50-263137C1802B}" type="pres">
      <dgm:prSet presAssocID="{FF91D6FD-6E75-0748-A19F-DC388F82E942}" presName="sibTrans" presStyleLbl="sibTrans1D1" presStyleIdx="0" presStyleCnt="5"/>
      <dgm:spPr/>
    </dgm:pt>
    <dgm:pt modelId="{B0175BA0-32CE-F54A-93D0-A7D2AE201AF6}" type="pres">
      <dgm:prSet presAssocID="{4CB5253A-DD0E-CE46-B663-7C6093312BC0}" presName="node" presStyleLbl="node1" presStyleIdx="1" presStyleCnt="5" custScaleX="88210" custScaleY="83203">
        <dgm:presLayoutVars>
          <dgm:bulletEnabled val="1"/>
        </dgm:presLayoutVars>
      </dgm:prSet>
      <dgm:spPr/>
    </dgm:pt>
    <dgm:pt modelId="{E4C12D70-6207-2440-886D-BF55B4E5BEB4}" type="pres">
      <dgm:prSet presAssocID="{4CB5253A-DD0E-CE46-B663-7C6093312BC0}" presName="spNode" presStyleCnt="0"/>
      <dgm:spPr/>
    </dgm:pt>
    <dgm:pt modelId="{6939FA4A-9497-5245-95A7-30E5BA57100A}" type="pres">
      <dgm:prSet presAssocID="{E0A01CBF-8D40-124E-A22D-8311C0044748}" presName="sibTrans" presStyleLbl="sibTrans1D1" presStyleIdx="1" presStyleCnt="5"/>
      <dgm:spPr/>
    </dgm:pt>
    <dgm:pt modelId="{723640B8-D7C7-364F-9AFB-B37B2ADCE80B}" type="pres">
      <dgm:prSet presAssocID="{1CFE3DA0-0A70-684F-AB36-CFA8D22DA65E}" presName="node" presStyleLbl="node1" presStyleIdx="2" presStyleCnt="5" custScaleY="86637">
        <dgm:presLayoutVars>
          <dgm:bulletEnabled val="1"/>
        </dgm:presLayoutVars>
      </dgm:prSet>
      <dgm:spPr/>
    </dgm:pt>
    <dgm:pt modelId="{5EF95858-BE99-F849-A0A1-31A482000D94}" type="pres">
      <dgm:prSet presAssocID="{1CFE3DA0-0A70-684F-AB36-CFA8D22DA65E}" presName="spNode" presStyleCnt="0"/>
      <dgm:spPr/>
    </dgm:pt>
    <dgm:pt modelId="{2875A52D-094F-F643-8FAF-0B2EBCCB4D81}" type="pres">
      <dgm:prSet presAssocID="{794896FD-9F08-1D48-87E8-1622F3AFE695}" presName="sibTrans" presStyleLbl="sibTrans1D1" presStyleIdx="2" presStyleCnt="5"/>
      <dgm:spPr/>
    </dgm:pt>
    <dgm:pt modelId="{661048D2-EFDC-004C-A34A-E8DF60DA2CA1}" type="pres">
      <dgm:prSet presAssocID="{3E64DA30-73C1-EA4C-9F95-034F74B90B70}" presName="node" presStyleLbl="node1" presStyleIdx="3" presStyleCnt="5" custScaleY="86637">
        <dgm:presLayoutVars>
          <dgm:bulletEnabled val="1"/>
        </dgm:presLayoutVars>
      </dgm:prSet>
      <dgm:spPr/>
    </dgm:pt>
    <dgm:pt modelId="{8851E1F7-FDA8-864A-BB02-46E034498403}" type="pres">
      <dgm:prSet presAssocID="{3E64DA30-73C1-EA4C-9F95-034F74B90B70}" presName="spNode" presStyleCnt="0"/>
      <dgm:spPr/>
    </dgm:pt>
    <dgm:pt modelId="{55EA1D2C-DEB5-9F47-9639-8BB116A0E9EB}" type="pres">
      <dgm:prSet presAssocID="{7C6AC71D-9F0B-E74F-A346-9F47E88F40E5}" presName="sibTrans" presStyleLbl="sibTrans1D1" presStyleIdx="3" presStyleCnt="5"/>
      <dgm:spPr/>
    </dgm:pt>
    <dgm:pt modelId="{AE44BF3E-797E-6140-BB7C-28CA275A3871}" type="pres">
      <dgm:prSet presAssocID="{2DD2123D-F78C-7644-934C-37419719516E}" presName="node" presStyleLbl="node1" presStyleIdx="4" presStyleCnt="5" custScaleX="92160" custScaleY="77689">
        <dgm:presLayoutVars>
          <dgm:bulletEnabled val="1"/>
        </dgm:presLayoutVars>
      </dgm:prSet>
      <dgm:spPr/>
    </dgm:pt>
    <dgm:pt modelId="{112A7EAE-8FA7-1F48-A0CD-C3F20256E85E}" type="pres">
      <dgm:prSet presAssocID="{2DD2123D-F78C-7644-934C-37419719516E}" presName="spNode" presStyleCnt="0"/>
      <dgm:spPr/>
    </dgm:pt>
    <dgm:pt modelId="{DACC4053-2145-DC49-83AB-6C027ACC6CE3}" type="pres">
      <dgm:prSet presAssocID="{38C4900C-00B9-7B42-BEAF-14A217E31ED8}" presName="sibTrans" presStyleLbl="sibTrans1D1" presStyleIdx="4" presStyleCnt="5"/>
      <dgm:spPr/>
    </dgm:pt>
  </dgm:ptLst>
  <dgm:cxnLst>
    <dgm:cxn modelId="{08B31128-93C2-E743-B835-FD9CD3AF8998}" type="presOf" srcId="{4CB5253A-DD0E-CE46-B663-7C6093312BC0}" destId="{B0175BA0-32CE-F54A-93D0-A7D2AE201AF6}" srcOrd="0" destOrd="0" presId="urn:microsoft.com/office/officeart/2005/8/layout/cycle6"/>
    <dgm:cxn modelId="{456FA12E-7CB9-AA48-BAD6-C61F8B5E1143}" type="presOf" srcId="{E0A01CBF-8D40-124E-A22D-8311C0044748}" destId="{6939FA4A-9497-5245-95A7-30E5BA57100A}" srcOrd="0" destOrd="0" presId="urn:microsoft.com/office/officeart/2005/8/layout/cycle6"/>
    <dgm:cxn modelId="{16D28732-4188-7B4A-9093-69D6181B61E4}" type="presOf" srcId="{794896FD-9F08-1D48-87E8-1622F3AFE695}" destId="{2875A52D-094F-F643-8FAF-0B2EBCCB4D81}" srcOrd="0" destOrd="0" presId="urn:microsoft.com/office/officeart/2005/8/layout/cycle6"/>
    <dgm:cxn modelId="{4A4A5436-E702-FB42-BA13-EF0AED596E8B}" type="presOf" srcId="{2DD2123D-F78C-7644-934C-37419719516E}" destId="{AE44BF3E-797E-6140-BB7C-28CA275A3871}" srcOrd="0" destOrd="0" presId="urn:microsoft.com/office/officeart/2005/8/layout/cycle6"/>
    <dgm:cxn modelId="{B2532449-D4D2-5245-ADE6-3356E9C68620}" type="presOf" srcId="{1CFE3DA0-0A70-684F-AB36-CFA8D22DA65E}" destId="{723640B8-D7C7-364F-9AFB-B37B2ADCE80B}" srcOrd="0" destOrd="0" presId="urn:microsoft.com/office/officeart/2005/8/layout/cycle6"/>
    <dgm:cxn modelId="{E867F552-16FF-EF42-953E-4D040249ADEE}" srcId="{1336A48D-2F46-EC45-B714-02A7C411CA59}" destId="{4CB5253A-DD0E-CE46-B663-7C6093312BC0}" srcOrd="1" destOrd="0" parTransId="{FD9A346A-DE78-E04E-ADA9-C4D37D8ABCBD}" sibTransId="{E0A01CBF-8D40-124E-A22D-8311C0044748}"/>
    <dgm:cxn modelId="{9D667654-A554-CF4B-9F8F-35C910D49597}" type="presOf" srcId="{DCB55C5D-022C-EB47-AA50-C0B1E7AA6A76}" destId="{64C4CCF1-5410-6848-BE89-4A357F654A44}" srcOrd="0" destOrd="0" presId="urn:microsoft.com/office/officeart/2005/8/layout/cycle6"/>
    <dgm:cxn modelId="{69F7D461-CE0E-9D4D-9B1F-83A8AE0C1884}" srcId="{1336A48D-2F46-EC45-B714-02A7C411CA59}" destId="{1CFE3DA0-0A70-684F-AB36-CFA8D22DA65E}" srcOrd="2" destOrd="0" parTransId="{F5E9998C-2DAB-A848-918A-A61A83889AF5}" sibTransId="{794896FD-9F08-1D48-87E8-1622F3AFE695}"/>
    <dgm:cxn modelId="{DF21BA69-83E6-D041-A9B5-A96074A00804}" type="presOf" srcId="{1336A48D-2F46-EC45-B714-02A7C411CA59}" destId="{9DCC7CB9-A877-5444-9EBC-9E7C03B6CE28}" srcOrd="0" destOrd="0" presId="urn:microsoft.com/office/officeart/2005/8/layout/cycle6"/>
    <dgm:cxn modelId="{E312EA85-AE4A-E441-A654-6DF510486E64}" srcId="{1336A48D-2F46-EC45-B714-02A7C411CA59}" destId="{3E64DA30-73C1-EA4C-9F95-034F74B90B70}" srcOrd="3" destOrd="0" parTransId="{49EB7E59-C032-1B41-9859-F27BFC4829A2}" sibTransId="{7C6AC71D-9F0B-E74F-A346-9F47E88F40E5}"/>
    <dgm:cxn modelId="{AB08DAB1-99C4-4B4F-85E9-3DC58A769859}" srcId="{1336A48D-2F46-EC45-B714-02A7C411CA59}" destId="{DCB55C5D-022C-EB47-AA50-C0B1E7AA6A76}" srcOrd="0" destOrd="0" parTransId="{53E51B12-0BB3-E449-883C-2F9E0BEE2C02}" sibTransId="{FF91D6FD-6E75-0748-A19F-DC388F82E942}"/>
    <dgm:cxn modelId="{B5C4D1B4-88F8-3F49-BD33-569AF1CD1048}" type="presOf" srcId="{FF91D6FD-6E75-0748-A19F-DC388F82E942}" destId="{6366DFDC-D621-2444-9D50-263137C1802B}" srcOrd="0" destOrd="0" presId="urn:microsoft.com/office/officeart/2005/8/layout/cycle6"/>
    <dgm:cxn modelId="{5036F0BC-AE08-7B4E-B950-31C23CB46A8A}" type="presOf" srcId="{7C6AC71D-9F0B-E74F-A346-9F47E88F40E5}" destId="{55EA1D2C-DEB5-9F47-9639-8BB116A0E9EB}" srcOrd="0" destOrd="0" presId="urn:microsoft.com/office/officeart/2005/8/layout/cycle6"/>
    <dgm:cxn modelId="{4B1FA0C1-784E-B94D-88AD-92BB4BF403E9}" type="presOf" srcId="{3E64DA30-73C1-EA4C-9F95-034F74B90B70}" destId="{661048D2-EFDC-004C-A34A-E8DF60DA2CA1}" srcOrd="0" destOrd="0" presId="urn:microsoft.com/office/officeart/2005/8/layout/cycle6"/>
    <dgm:cxn modelId="{BA16A5C3-039F-634F-AD2F-D5795741ADFB}" type="presOf" srcId="{38C4900C-00B9-7B42-BEAF-14A217E31ED8}" destId="{DACC4053-2145-DC49-83AB-6C027ACC6CE3}" srcOrd="0" destOrd="0" presId="urn:microsoft.com/office/officeart/2005/8/layout/cycle6"/>
    <dgm:cxn modelId="{3F218ECF-94A1-9342-810A-C5697A3991FD}" srcId="{1336A48D-2F46-EC45-B714-02A7C411CA59}" destId="{2DD2123D-F78C-7644-934C-37419719516E}" srcOrd="4" destOrd="0" parTransId="{213C2D6C-417A-6841-8FB4-E0E09DB5DDE7}" sibTransId="{38C4900C-00B9-7B42-BEAF-14A217E31ED8}"/>
    <dgm:cxn modelId="{EED915E3-4A8F-1344-98BB-428A92267178}" type="presParOf" srcId="{9DCC7CB9-A877-5444-9EBC-9E7C03B6CE28}" destId="{64C4CCF1-5410-6848-BE89-4A357F654A44}" srcOrd="0" destOrd="0" presId="urn:microsoft.com/office/officeart/2005/8/layout/cycle6"/>
    <dgm:cxn modelId="{AB192EA9-D589-D84A-BE2B-D130268E389E}" type="presParOf" srcId="{9DCC7CB9-A877-5444-9EBC-9E7C03B6CE28}" destId="{7E3E3497-B22D-A343-B45B-875E6ED1A9C6}" srcOrd="1" destOrd="0" presId="urn:microsoft.com/office/officeart/2005/8/layout/cycle6"/>
    <dgm:cxn modelId="{9D98536C-898C-2C49-9A58-E11E40B2B7BB}" type="presParOf" srcId="{9DCC7CB9-A877-5444-9EBC-9E7C03B6CE28}" destId="{6366DFDC-D621-2444-9D50-263137C1802B}" srcOrd="2" destOrd="0" presId="urn:microsoft.com/office/officeart/2005/8/layout/cycle6"/>
    <dgm:cxn modelId="{7D77FEDA-8395-0C47-A4ED-3EDE03CB2694}" type="presParOf" srcId="{9DCC7CB9-A877-5444-9EBC-9E7C03B6CE28}" destId="{B0175BA0-32CE-F54A-93D0-A7D2AE201AF6}" srcOrd="3" destOrd="0" presId="urn:microsoft.com/office/officeart/2005/8/layout/cycle6"/>
    <dgm:cxn modelId="{3EFE5A42-9FD7-F643-A4B0-266EC8B5DFFD}" type="presParOf" srcId="{9DCC7CB9-A877-5444-9EBC-9E7C03B6CE28}" destId="{E4C12D70-6207-2440-886D-BF55B4E5BEB4}" srcOrd="4" destOrd="0" presId="urn:microsoft.com/office/officeart/2005/8/layout/cycle6"/>
    <dgm:cxn modelId="{A5EEFE1B-A52D-A740-BF88-D527C5AE2F99}" type="presParOf" srcId="{9DCC7CB9-A877-5444-9EBC-9E7C03B6CE28}" destId="{6939FA4A-9497-5245-95A7-30E5BA57100A}" srcOrd="5" destOrd="0" presId="urn:microsoft.com/office/officeart/2005/8/layout/cycle6"/>
    <dgm:cxn modelId="{C288D2AE-A1C2-FE4B-AFC7-648B98F5F9CF}" type="presParOf" srcId="{9DCC7CB9-A877-5444-9EBC-9E7C03B6CE28}" destId="{723640B8-D7C7-364F-9AFB-B37B2ADCE80B}" srcOrd="6" destOrd="0" presId="urn:microsoft.com/office/officeart/2005/8/layout/cycle6"/>
    <dgm:cxn modelId="{E42D21F4-D744-D746-81F6-60C00C531B1A}" type="presParOf" srcId="{9DCC7CB9-A877-5444-9EBC-9E7C03B6CE28}" destId="{5EF95858-BE99-F849-A0A1-31A482000D94}" srcOrd="7" destOrd="0" presId="urn:microsoft.com/office/officeart/2005/8/layout/cycle6"/>
    <dgm:cxn modelId="{29467451-CF80-6C46-B798-6BDD1C65E22C}" type="presParOf" srcId="{9DCC7CB9-A877-5444-9EBC-9E7C03B6CE28}" destId="{2875A52D-094F-F643-8FAF-0B2EBCCB4D81}" srcOrd="8" destOrd="0" presId="urn:microsoft.com/office/officeart/2005/8/layout/cycle6"/>
    <dgm:cxn modelId="{8110D2C9-1A83-114B-96C2-2F073AB344EB}" type="presParOf" srcId="{9DCC7CB9-A877-5444-9EBC-9E7C03B6CE28}" destId="{661048D2-EFDC-004C-A34A-E8DF60DA2CA1}" srcOrd="9" destOrd="0" presId="urn:microsoft.com/office/officeart/2005/8/layout/cycle6"/>
    <dgm:cxn modelId="{F41FFB8C-EF8D-124E-8BE5-D0B34EBFD54F}" type="presParOf" srcId="{9DCC7CB9-A877-5444-9EBC-9E7C03B6CE28}" destId="{8851E1F7-FDA8-864A-BB02-46E034498403}" srcOrd="10" destOrd="0" presId="urn:microsoft.com/office/officeart/2005/8/layout/cycle6"/>
    <dgm:cxn modelId="{B31F5C8A-07C0-E34B-B52C-71729B18596F}" type="presParOf" srcId="{9DCC7CB9-A877-5444-9EBC-9E7C03B6CE28}" destId="{55EA1D2C-DEB5-9F47-9639-8BB116A0E9EB}" srcOrd="11" destOrd="0" presId="urn:microsoft.com/office/officeart/2005/8/layout/cycle6"/>
    <dgm:cxn modelId="{A0CBD5E7-1699-2343-AC95-588B14A010CF}" type="presParOf" srcId="{9DCC7CB9-A877-5444-9EBC-9E7C03B6CE28}" destId="{AE44BF3E-797E-6140-BB7C-28CA275A3871}" srcOrd="12" destOrd="0" presId="urn:microsoft.com/office/officeart/2005/8/layout/cycle6"/>
    <dgm:cxn modelId="{C4D29F48-6CCF-A74F-AA9B-17B43ED146E3}" type="presParOf" srcId="{9DCC7CB9-A877-5444-9EBC-9E7C03B6CE28}" destId="{112A7EAE-8FA7-1F48-A0CD-C3F20256E85E}" srcOrd="13" destOrd="0" presId="urn:microsoft.com/office/officeart/2005/8/layout/cycle6"/>
    <dgm:cxn modelId="{8F8BFAA2-275D-4444-9CA2-2D265A223939}" type="presParOf" srcId="{9DCC7CB9-A877-5444-9EBC-9E7C03B6CE28}" destId="{DACC4053-2145-DC49-83AB-6C027ACC6CE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AC74BA-6D5A-3D47-ACAB-A5051B56B764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4102B-EE12-874D-A440-4866408E52FA}">
      <dgm:prSet phldrT="[Text]" custT="1"/>
      <dgm:spPr/>
      <dgm:t>
        <a:bodyPr/>
        <a:lstStyle/>
        <a:p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Search CV</a:t>
          </a:r>
        </a:p>
      </dgm:t>
    </dgm:pt>
    <dgm:pt modelId="{7D606B7D-3A15-2A4D-80F2-442CB368EF12}" type="parTrans" cxnId="{803B1E92-D7B0-F24A-BB68-21900CD8C1E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34B80F-E5B3-C244-A8F8-C76B4BA825AF}" type="sibTrans" cxnId="{803B1E92-D7B0-F24A-BB68-21900CD8C1E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C4C0B3-B6FA-0849-BD55-27D7F06F5DAF}">
      <dgm:prSet phldrT="[Text]" custT="1"/>
      <dgm:spPr/>
      <dgm:t>
        <a:bodyPr/>
        <a:lstStyle/>
        <a:p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Grid Search CV</a:t>
          </a:r>
        </a:p>
      </dgm:t>
    </dgm:pt>
    <dgm:pt modelId="{285C0DB0-1E01-F548-B329-F95BC75AF448}" type="parTrans" cxnId="{55B71FF1-65AA-0F48-9374-BC1317B80FE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9C3A01B-FA48-0A44-9585-619776B311FF}" type="sibTrans" cxnId="{55B71FF1-65AA-0F48-9374-BC1317B80FE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9ABC6E-49C8-0C4E-8595-AE1128DA391D}">
      <dgm:prSet phldrT="[Text]" custT="1"/>
      <dgm:spPr/>
      <dgm:t>
        <a:bodyPr/>
        <a:lstStyle/>
        <a:p>
          <a:r>
            <a:rPr lang="en-US" sz="1100" b="1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Optimized Model</a:t>
          </a:r>
        </a:p>
      </dgm:t>
    </dgm:pt>
    <dgm:pt modelId="{A2F1E359-FEB7-C245-BDC2-C9C75CF19ED9}" type="parTrans" cxnId="{9CE1EB7C-FE23-6F41-A47A-DC965CE5F15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716FC16-96C4-1B4A-9AE7-B19B9A07EEE2}" type="sibTrans" cxnId="{9CE1EB7C-FE23-6F41-A47A-DC965CE5F15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B23C19-07FD-594C-AF41-20C6EC33E3D5}" type="pres">
      <dgm:prSet presAssocID="{F1AC74BA-6D5A-3D47-ACAB-A5051B56B76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4CBF7BE-ADDB-2E4D-8D72-E627C3242A31}" type="pres">
      <dgm:prSet presAssocID="{1F84102B-EE12-874D-A440-4866408E52FA}" presName="Accent1" presStyleCnt="0"/>
      <dgm:spPr/>
    </dgm:pt>
    <dgm:pt modelId="{470F365A-50F6-644B-8047-91C5E481A5C9}" type="pres">
      <dgm:prSet presAssocID="{1F84102B-EE12-874D-A440-4866408E52FA}" presName="Accent" presStyleLbl="node1" presStyleIdx="0" presStyleCnt="3"/>
      <dgm:spPr>
        <a:solidFill>
          <a:schemeClr val="tx2"/>
        </a:solidFill>
      </dgm:spPr>
    </dgm:pt>
    <dgm:pt modelId="{FC29CF2B-E822-9B42-8CC5-6D5A35165B2F}" type="pres">
      <dgm:prSet presAssocID="{1F84102B-EE12-874D-A440-4866408E52F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907270D5-4605-0A4C-81EE-7BB32AA2BADA}" type="pres">
      <dgm:prSet presAssocID="{4BC4C0B3-B6FA-0849-BD55-27D7F06F5DAF}" presName="Accent2" presStyleCnt="0"/>
      <dgm:spPr/>
    </dgm:pt>
    <dgm:pt modelId="{650ED871-1A3F-5F49-80CD-EF1CE511DC26}" type="pres">
      <dgm:prSet presAssocID="{4BC4C0B3-B6FA-0849-BD55-27D7F06F5DAF}" presName="Accent" presStyleLbl="node1" presStyleIdx="1" presStyleCnt="3"/>
      <dgm:spPr>
        <a:solidFill>
          <a:schemeClr val="tx2"/>
        </a:solidFill>
      </dgm:spPr>
    </dgm:pt>
    <dgm:pt modelId="{4DDE0A4F-0749-2044-A194-636DFC97EE01}" type="pres">
      <dgm:prSet presAssocID="{4BC4C0B3-B6FA-0849-BD55-27D7F06F5DA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EFA9F7-6580-1B45-9404-0961876FDB31}" type="pres">
      <dgm:prSet presAssocID="{1A9ABC6E-49C8-0C4E-8595-AE1128DA391D}" presName="Accent3" presStyleCnt="0"/>
      <dgm:spPr/>
    </dgm:pt>
    <dgm:pt modelId="{3AB0F1DF-9AF9-0447-B7EF-38CCE5058BDE}" type="pres">
      <dgm:prSet presAssocID="{1A9ABC6E-49C8-0C4E-8595-AE1128DA391D}" presName="Accent" presStyleLbl="node1" presStyleIdx="2" presStyleCnt="3"/>
      <dgm:spPr>
        <a:solidFill>
          <a:srgbClr val="00CAC3"/>
        </a:solidFill>
      </dgm:spPr>
    </dgm:pt>
    <dgm:pt modelId="{F44F5DE2-0F3E-A24B-B0C9-EC059B44A91C}" type="pres">
      <dgm:prSet presAssocID="{1A9ABC6E-49C8-0C4E-8595-AE1128DA391D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F06E4D17-982C-1849-8299-428CB2204E3E}" type="presOf" srcId="{F1AC74BA-6D5A-3D47-ACAB-A5051B56B764}" destId="{9DB23C19-07FD-594C-AF41-20C6EC33E3D5}" srcOrd="0" destOrd="0" presId="urn:microsoft.com/office/officeart/2009/layout/CircleArrowProcess"/>
    <dgm:cxn modelId="{8D3DAE56-0040-3246-BA9C-56F8FE5F8F68}" type="presOf" srcId="{1F84102B-EE12-874D-A440-4866408E52FA}" destId="{FC29CF2B-E822-9B42-8CC5-6D5A35165B2F}" srcOrd="0" destOrd="0" presId="urn:microsoft.com/office/officeart/2009/layout/CircleArrowProcess"/>
    <dgm:cxn modelId="{9CE1EB7C-FE23-6F41-A47A-DC965CE5F153}" srcId="{F1AC74BA-6D5A-3D47-ACAB-A5051B56B764}" destId="{1A9ABC6E-49C8-0C4E-8595-AE1128DA391D}" srcOrd="2" destOrd="0" parTransId="{A2F1E359-FEB7-C245-BDC2-C9C75CF19ED9}" sibTransId="{7716FC16-96C4-1B4A-9AE7-B19B9A07EEE2}"/>
    <dgm:cxn modelId="{803B1E92-D7B0-F24A-BB68-21900CD8C1ED}" srcId="{F1AC74BA-6D5A-3D47-ACAB-A5051B56B764}" destId="{1F84102B-EE12-874D-A440-4866408E52FA}" srcOrd="0" destOrd="0" parTransId="{7D606B7D-3A15-2A4D-80F2-442CB368EF12}" sibTransId="{DB34B80F-E5B3-C244-A8F8-C76B4BA825AF}"/>
    <dgm:cxn modelId="{8E96299D-F7D3-C648-9FB4-2ABCF8743B60}" type="presOf" srcId="{1A9ABC6E-49C8-0C4E-8595-AE1128DA391D}" destId="{F44F5DE2-0F3E-A24B-B0C9-EC059B44A91C}" srcOrd="0" destOrd="0" presId="urn:microsoft.com/office/officeart/2009/layout/CircleArrowProcess"/>
    <dgm:cxn modelId="{E2CC64A3-DEEA-D044-85F0-44033136540C}" type="presOf" srcId="{4BC4C0B3-B6FA-0849-BD55-27D7F06F5DAF}" destId="{4DDE0A4F-0749-2044-A194-636DFC97EE01}" srcOrd="0" destOrd="0" presId="urn:microsoft.com/office/officeart/2009/layout/CircleArrowProcess"/>
    <dgm:cxn modelId="{55B71FF1-65AA-0F48-9374-BC1317B80FE4}" srcId="{F1AC74BA-6D5A-3D47-ACAB-A5051B56B764}" destId="{4BC4C0B3-B6FA-0849-BD55-27D7F06F5DAF}" srcOrd="1" destOrd="0" parTransId="{285C0DB0-1E01-F548-B329-F95BC75AF448}" sibTransId="{99C3A01B-FA48-0A44-9585-619776B311FF}"/>
    <dgm:cxn modelId="{30B67B61-6279-9D4A-B843-CB13FC350DA6}" type="presParOf" srcId="{9DB23C19-07FD-594C-AF41-20C6EC33E3D5}" destId="{B4CBF7BE-ADDB-2E4D-8D72-E627C3242A31}" srcOrd="0" destOrd="0" presId="urn:microsoft.com/office/officeart/2009/layout/CircleArrowProcess"/>
    <dgm:cxn modelId="{BBAA9106-10B6-F646-9385-A25B1110A892}" type="presParOf" srcId="{B4CBF7BE-ADDB-2E4D-8D72-E627C3242A31}" destId="{470F365A-50F6-644B-8047-91C5E481A5C9}" srcOrd="0" destOrd="0" presId="urn:microsoft.com/office/officeart/2009/layout/CircleArrowProcess"/>
    <dgm:cxn modelId="{079B332A-B256-FB4C-BEFD-66D1C000D142}" type="presParOf" srcId="{9DB23C19-07FD-594C-AF41-20C6EC33E3D5}" destId="{FC29CF2B-E822-9B42-8CC5-6D5A35165B2F}" srcOrd="1" destOrd="0" presId="urn:microsoft.com/office/officeart/2009/layout/CircleArrowProcess"/>
    <dgm:cxn modelId="{AA017E90-B640-8146-9656-C6436BFBAF5D}" type="presParOf" srcId="{9DB23C19-07FD-594C-AF41-20C6EC33E3D5}" destId="{907270D5-4605-0A4C-81EE-7BB32AA2BADA}" srcOrd="2" destOrd="0" presId="urn:microsoft.com/office/officeart/2009/layout/CircleArrowProcess"/>
    <dgm:cxn modelId="{DFBC924A-7466-CD4D-92DF-DCB87FA5492B}" type="presParOf" srcId="{907270D5-4605-0A4C-81EE-7BB32AA2BADA}" destId="{650ED871-1A3F-5F49-80CD-EF1CE511DC26}" srcOrd="0" destOrd="0" presId="urn:microsoft.com/office/officeart/2009/layout/CircleArrowProcess"/>
    <dgm:cxn modelId="{450F1FF7-F552-2D43-B659-520FEDD16CD5}" type="presParOf" srcId="{9DB23C19-07FD-594C-AF41-20C6EC33E3D5}" destId="{4DDE0A4F-0749-2044-A194-636DFC97EE01}" srcOrd="3" destOrd="0" presId="urn:microsoft.com/office/officeart/2009/layout/CircleArrowProcess"/>
    <dgm:cxn modelId="{538EFC08-51B4-B24B-AEAE-786E9294AA75}" type="presParOf" srcId="{9DB23C19-07FD-594C-AF41-20C6EC33E3D5}" destId="{9FEFA9F7-6580-1B45-9404-0961876FDB31}" srcOrd="4" destOrd="0" presId="urn:microsoft.com/office/officeart/2009/layout/CircleArrowProcess"/>
    <dgm:cxn modelId="{CE181E6B-5334-E344-BEF3-2E76EE1A68A9}" type="presParOf" srcId="{9FEFA9F7-6580-1B45-9404-0961876FDB31}" destId="{3AB0F1DF-9AF9-0447-B7EF-38CCE5058BDE}" srcOrd="0" destOrd="0" presId="urn:microsoft.com/office/officeart/2009/layout/CircleArrowProcess"/>
    <dgm:cxn modelId="{1B4695EF-9A55-3340-A59A-460171D54AC1}" type="presParOf" srcId="{9DB23C19-07FD-594C-AF41-20C6EC33E3D5}" destId="{F44F5DE2-0F3E-A24B-B0C9-EC059B44A91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4CCF1-5410-6848-BE89-4A357F654A44}">
      <dsp:nvSpPr>
        <dsp:cNvPr id="0" name=""/>
        <dsp:cNvSpPr/>
      </dsp:nvSpPr>
      <dsp:spPr>
        <a:xfrm>
          <a:off x="2244910" y="100915"/>
          <a:ext cx="1284180" cy="4458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Linear regression</a:t>
          </a:r>
        </a:p>
      </dsp:txBody>
      <dsp:txXfrm>
        <a:off x="2266677" y="122682"/>
        <a:ext cx="1240646" cy="402363"/>
      </dsp:txXfrm>
    </dsp:sp>
    <dsp:sp modelId="{6366DFDC-D621-2444-9D50-263137C1802B}">
      <dsp:nvSpPr>
        <dsp:cNvPr id="0" name=""/>
        <dsp:cNvSpPr/>
      </dsp:nvSpPr>
      <dsp:spPr>
        <a:xfrm>
          <a:off x="1220648" y="323864"/>
          <a:ext cx="3332704" cy="3332704"/>
        </a:xfrm>
        <a:custGeom>
          <a:avLst/>
          <a:gdLst/>
          <a:ahLst/>
          <a:cxnLst/>
          <a:rect l="0" t="0" r="0" b="0"/>
          <a:pathLst>
            <a:path>
              <a:moveTo>
                <a:pt x="2317979" y="132692"/>
              </a:moveTo>
              <a:arcTo wR="1666352" hR="1666352" stAng="17581190" swAng="212794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75BA0-32CE-F54A-93D0-A7D2AE201AF6}">
      <dsp:nvSpPr>
        <dsp:cNvPr id="0" name=""/>
        <dsp:cNvSpPr/>
      </dsp:nvSpPr>
      <dsp:spPr>
        <a:xfrm>
          <a:off x="3905408" y="1128030"/>
          <a:ext cx="1132775" cy="694510"/>
        </a:xfrm>
        <a:prstGeom prst="roundRect">
          <a:avLst/>
        </a:prstGeom>
        <a:solidFill>
          <a:schemeClr val="tx2"/>
        </a:solidFill>
        <a:ln w="57150" cap="flat" cmpd="sng" algn="ctr">
          <a:solidFill>
            <a:srgbClr val="00CAC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Random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forest</a:t>
          </a:r>
        </a:p>
      </dsp:txBody>
      <dsp:txXfrm>
        <a:off x="3939311" y="1161933"/>
        <a:ext cx="1064969" cy="626704"/>
      </dsp:txXfrm>
    </dsp:sp>
    <dsp:sp modelId="{6939FA4A-9497-5245-95A7-30E5BA57100A}">
      <dsp:nvSpPr>
        <dsp:cNvPr id="0" name=""/>
        <dsp:cNvSpPr/>
      </dsp:nvSpPr>
      <dsp:spPr>
        <a:xfrm>
          <a:off x="1220648" y="323864"/>
          <a:ext cx="3332704" cy="3332704"/>
        </a:xfrm>
        <a:custGeom>
          <a:avLst/>
          <a:gdLst/>
          <a:ahLst/>
          <a:cxnLst/>
          <a:rect l="0" t="0" r="0" b="0"/>
          <a:pathLst>
            <a:path>
              <a:moveTo>
                <a:pt x="3325408" y="1510583"/>
              </a:moveTo>
              <a:arcTo wR="1666352" hR="1666352" stAng="21278173" swAng="247519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640B8-D7C7-364F-9AFB-B37B2ADCE80B}">
      <dsp:nvSpPr>
        <dsp:cNvPr id="0" name=""/>
        <dsp:cNvSpPr/>
      </dsp:nvSpPr>
      <dsp:spPr>
        <a:xfrm>
          <a:off x="3224367" y="2976736"/>
          <a:ext cx="1284180" cy="7231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Polynomial features + ridge regression</a:t>
          </a:r>
        </a:p>
      </dsp:txBody>
      <dsp:txXfrm>
        <a:off x="3259669" y="3012038"/>
        <a:ext cx="1213576" cy="652570"/>
      </dsp:txXfrm>
    </dsp:sp>
    <dsp:sp modelId="{2875A52D-094F-F643-8FAF-0B2EBCCB4D81}">
      <dsp:nvSpPr>
        <dsp:cNvPr id="0" name=""/>
        <dsp:cNvSpPr/>
      </dsp:nvSpPr>
      <dsp:spPr>
        <a:xfrm>
          <a:off x="1220648" y="323864"/>
          <a:ext cx="3332704" cy="3332704"/>
        </a:xfrm>
        <a:custGeom>
          <a:avLst/>
          <a:gdLst/>
          <a:ahLst/>
          <a:cxnLst/>
          <a:rect l="0" t="0" r="0" b="0"/>
          <a:pathLst>
            <a:path>
              <a:moveTo>
                <a:pt x="1997109" y="3299548"/>
              </a:moveTo>
              <a:arcTo wR="1666352" hR="1666352" stAng="4713075" swAng="1373850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048D2-EFDC-004C-A34A-E8DF60DA2CA1}">
      <dsp:nvSpPr>
        <dsp:cNvPr id="0" name=""/>
        <dsp:cNvSpPr/>
      </dsp:nvSpPr>
      <dsp:spPr>
        <a:xfrm>
          <a:off x="1265452" y="2976736"/>
          <a:ext cx="1284180" cy="7231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Gradient tree boosting regression</a:t>
          </a:r>
        </a:p>
      </dsp:txBody>
      <dsp:txXfrm>
        <a:off x="1300754" y="3012038"/>
        <a:ext cx="1213576" cy="652570"/>
      </dsp:txXfrm>
    </dsp:sp>
    <dsp:sp modelId="{55EA1D2C-DEB5-9F47-9639-8BB116A0E9EB}">
      <dsp:nvSpPr>
        <dsp:cNvPr id="0" name=""/>
        <dsp:cNvSpPr/>
      </dsp:nvSpPr>
      <dsp:spPr>
        <a:xfrm>
          <a:off x="1220648" y="323864"/>
          <a:ext cx="3332704" cy="3332704"/>
        </a:xfrm>
        <a:custGeom>
          <a:avLst/>
          <a:gdLst/>
          <a:ahLst/>
          <a:cxnLst/>
          <a:rect l="0" t="0" r="0" b="0"/>
          <a:pathLst>
            <a:path>
              <a:moveTo>
                <a:pt x="316230" y="2643030"/>
              </a:moveTo>
              <a:arcTo wR="1666352" hR="1666352" stAng="8647082" swAng="2522054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4BF3E-797E-6140-BB7C-28CA275A3871}">
      <dsp:nvSpPr>
        <dsp:cNvPr id="0" name=""/>
        <dsp:cNvSpPr/>
      </dsp:nvSpPr>
      <dsp:spPr>
        <a:xfrm>
          <a:off x="710454" y="1151043"/>
          <a:ext cx="1183501" cy="6484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Support vector machines regression</a:t>
          </a:r>
        </a:p>
      </dsp:txBody>
      <dsp:txXfrm>
        <a:off x="742110" y="1182699"/>
        <a:ext cx="1120189" cy="585171"/>
      </dsp:txXfrm>
    </dsp:sp>
    <dsp:sp modelId="{DACC4053-2145-DC49-83AB-6C027ACC6CE3}">
      <dsp:nvSpPr>
        <dsp:cNvPr id="0" name=""/>
        <dsp:cNvSpPr/>
      </dsp:nvSpPr>
      <dsp:spPr>
        <a:xfrm>
          <a:off x="1220648" y="323864"/>
          <a:ext cx="3332704" cy="3332704"/>
        </a:xfrm>
        <a:custGeom>
          <a:avLst/>
          <a:gdLst/>
          <a:ahLst/>
          <a:cxnLst/>
          <a:rect l="0" t="0" r="0" b="0"/>
          <a:pathLst>
            <a:path>
              <a:moveTo>
                <a:pt x="232095" y="818037"/>
              </a:moveTo>
              <a:arcTo wR="1666352" hR="1666352" stAng="12636175" swAng="218211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F365A-50F6-644B-8047-91C5E481A5C9}">
      <dsp:nvSpPr>
        <dsp:cNvPr id="0" name=""/>
        <dsp:cNvSpPr/>
      </dsp:nvSpPr>
      <dsp:spPr>
        <a:xfrm>
          <a:off x="814746" y="299719"/>
          <a:ext cx="1409985" cy="141020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9CF2B-E822-9B42-8CC5-6D5A35165B2F}">
      <dsp:nvSpPr>
        <dsp:cNvPr id="0" name=""/>
        <dsp:cNvSpPr/>
      </dsp:nvSpPr>
      <dsp:spPr>
        <a:xfrm>
          <a:off x="1126400" y="808844"/>
          <a:ext cx="783502" cy="39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Search CV</a:t>
          </a:r>
        </a:p>
      </dsp:txBody>
      <dsp:txXfrm>
        <a:off x="1126400" y="808844"/>
        <a:ext cx="783502" cy="391657"/>
      </dsp:txXfrm>
    </dsp:sp>
    <dsp:sp modelId="{650ED871-1A3F-5F49-80CD-EF1CE511DC26}">
      <dsp:nvSpPr>
        <dsp:cNvPr id="0" name=""/>
        <dsp:cNvSpPr/>
      </dsp:nvSpPr>
      <dsp:spPr>
        <a:xfrm>
          <a:off x="423128" y="1109983"/>
          <a:ext cx="1409985" cy="141020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E0A4F-0749-2044-A194-636DFC97EE01}">
      <dsp:nvSpPr>
        <dsp:cNvPr id="0" name=""/>
        <dsp:cNvSpPr/>
      </dsp:nvSpPr>
      <dsp:spPr>
        <a:xfrm>
          <a:off x="736370" y="1623796"/>
          <a:ext cx="783502" cy="39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Grid Search CV</a:t>
          </a:r>
        </a:p>
      </dsp:txBody>
      <dsp:txXfrm>
        <a:off x="736370" y="1623796"/>
        <a:ext cx="783502" cy="391657"/>
      </dsp:txXfrm>
    </dsp:sp>
    <dsp:sp modelId="{3AB0F1DF-9AF9-0447-B7EF-38CCE5058BDE}">
      <dsp:nvSpPr>
        <dsp:cNvPr id="0" name=""/>
        <dsp:cNvSpPr/>
      </dsp:nvSpPr>
      <dsp:spPr>
        <a:xfrm>
          <a:off x="915100" y="2017210"/>
          <a:ext cx="1211396" cy="121188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00CA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F5DE2-0F3E-A24B-B0C9-EC059B44A91C}">
      <dsp:nvSpPr>
        <dsp:cNvPr id="0" name=""/>
        <dsp:cNvSpPr/>
      </dsp:nvSpPr>
      <dsp:spPr>
        <a:xfrm>
          <a:off x="1128253" y="2439919"/>
          <a:ext cx="783502" cy="39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Optimized Model</a:t>
          </a:r>
        </a:p>
      </dsp:txBody>
      <dsp:txXfrm>
        <a:off x="1128253" y="2439919"/>
        <a:ext cx="783502" cy="391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A693-7B40-874F-A744-ADA600B2E2BC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12C8A-1724-6249-94BF-F65C95EC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1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2C8A-1724-6249-94BF-F65C95ECCE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2C8A-1724-6249-94BF-F65C95ECCE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5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1326-FE1A-4E49-8DCE-066F1ABA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48878-7356-674D-B78B-23FBB35BF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108A-2836-7143-BB20-850EA89B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8809-25F5-EE43-B3A0-6C989F8D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788E-A06A-AC4A-AAF8-FEBF8D2D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C7FD-D4AF-0A46-A958-4D346547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DFAEC-7E6F-934D-A825-DE67284B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02A3-BCFB-A042-81BA-01A59020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411B-48AA-3145-9BFA-2D2CC83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3DC3-2C54-F94B-948A-D015F0D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39F11-3650-5A43-9614-33CF7E71A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BDB4A-8596-B24E-9DCC-34A5AED77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8CB52-9543-B04C-AC8D-5BFDCE14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3BE39-ED76-F448-AB44-5F53A6AF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0DC37-F175-D34E-BF5A-3926F061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0A75-AA52-6D44-813D-C01C6256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88901"/>
            <a:ext cx="12014200" cy="889000"/>
          </a:xfrm>
          <a:solidFill>
            <a:schemeClr val="tx1">
              <a:lumMod val="85000"/>
              <a:lumOff val="15000"/>
            </a:schemeClr>
          </a:solidFill>
        </p:spPr>
        <p:txBody>
          <a:bodyPr lIns="365760">
            <a:normAutofit/>
          </a:bodyPr>
          <a:lstStyle>
            <a:lvl1pPr>
              <a:defRPr sz="4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029F-C44D-3A41-A3D7-C82851D3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A252-D5B5-324E-95E4-3CB6E2FA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37DD-D317-1E45-AFBB-37B31A6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C71E-2F26-4F46-9159-90A51BE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79D61E-E3DD-4E4D-B709-07016DCB19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834" y="5646472"/>
            <a:ext cx="1028332" cy="13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30CD-3432-5F4D-B85E-6E6F13CA9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A942-26AB-8D43-A9C6-1A45FB839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CD32-7017-C844-AEBB-8F5ED539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28FA-68A3-924B-90E6-9C8ABCFC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7F78-AB50-044D-84CF-0968CB4B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6C1F-B021-E946-9CA0-6E06B31D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2D45-E6EF-124C-A5B9-D36BC97A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E6C8-1079-5D40-B531-58376D40A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17E5-C2F5-F749-9004-E2270DB2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FF93E-DA3D-E045-8F26-05DA047C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B9B8-BE14-7D46-BB6C-89092E68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F693-6115-E343-98CC-25B8B952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DB731-2E31-CD4D-8E7D-4567B894E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4EF0C-F483-9E46-A33B-944D3944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F1560-5BB2-C145-89F5-DDBF10446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2EC1-08F2-0A4C-B127-473DAAD7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77CF4-3935-B045-B0EE-6D1D6FEB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9C857-5A5C-584C-8C63-93D5E293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743AB-4C78-1742-BDE5-92E68F6E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A86A-5376-5E43-BFB1-1FF11C0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ECB3B-023E-6648-BCFD-7D8B47A4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C8319-7058-FA42-9FA9-006E0ED0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BC1D2-0D88-7442-95AD-97494CD1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1A2D9-5078-A54B-B009-BD8D3D20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98424-59A9-4E40-9A9A-C1BB1DAE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7AA1C-41F2-FA40-9DB1-875132DF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8A71-AF20-5144-A176-22D36649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9D94-D365-A440-BF25-0B1DDC70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62F8-8BE8-2C4A-A5BB-AA78A3045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F624-6537-2449-B3CD-F60E1D26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397F1-D000-5548-AABE-489FF6F9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4BD7F-1968-7241-914C-C331B9E3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F6B5-E20A-8143-84BA-EDE5616A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1819D-D03D-B145-9AA8-D7C2CF32A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588C-E49E-8A46-A99D-0E9FC7BE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8DAD-5983-5C4E-9366-9841CDAD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3603-A121-FC4F-BEA8-E0958888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8BD35-88E6-BE40-AB37-F0AB7E3F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1D19E-617B-5948-826B-F587D63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B8519-739C-0F40-A43C-EEECACCA1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124B-8FC6-D44F-931C-0FB6D0134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D938-0DF0-C048-B4F4-1FF51E342BD9}" type="datetimeFigureOut">
              <a:rPr lang="en-US" smtClean="0"/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F409-F96C-4C42-8BE0-9791DF809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97EE-8551-C64F-82F2-20E24E58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41CA-746E-5247-92A2-6875D6E1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o.int/data/gho/data/indicators/indicator-details/GHO/prevalence-of-obesity-among-children-and-adolescents-bmi-2-standard-deviations-above-the-median-(crude-estimate)-(-)" TargetMode="External"/><Relationship Id="rId3" Type="http://schemas.openxmlformats.org/officeDocument/2006/relationships/hyperlink" Target="http://databank.worldbank.org/data/source/world-development-indicators" TargetMode="External"/><Relationship Id="rId7" Type="http://schemas.openxmlformats.org/officeDocument/2006/relationships/hyperlink" Target="https://apps.who.int/gho/data/node.imr.NCD_BMI_25A?lang=en" TargetMode="External"/><Relationship Id="rId2" Type="http://schemas.openxmlformats.org/officeDocument/2006/relationships/hyperlink" Target="https://www.kaggle.com/russellyates88/suicide-rates-overview-1985-to-20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ecd.org/els/family/database.htm" TargetMode="External"/><Relationship Id="rId5" Type="http://schemas.openxmlformats.org/officeDocument/2006/relationships/hyperlink" Target="https://data.oecd.org/unemp/unemployment-rate.htm#indicator-chart" TargetMode="External"/><Relationship Id="rId10" Type="http://schemas.openxmlformats.org/officeDocument/2006/relationships/hyperlink" Target="https://population.un.org/wpp/Download/Standard/Migration/" TargetMode="External"/><Relationship Id="rId4" Type="http://schemas.openxmlformats.org/officeDocument/2006/relationships/hyperlink" Target="http://www.who.int/mental_health/suicide-prevention/en/" TargetMode="External"/><Relationship Id="rId9" Type="http://schemas.openxmlformats.org/officeDocument/2006/relationships/hyperlink" Target="https://www.who.int/data/gho/data/indicators/indicator-details/GHO/alcohol-recorded-per-capita-(15-)-consumption-(in-litres-of-pure-alcohol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CD13-A91E-624C-AA12-3BFCD1150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1213"/>
            <a:ext cx="12192000" cy="1844449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lIns="0" rIns="0" anchor="ctr" anchorCtr="1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Machine Learning: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Modeling suicide rates in Mexico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7AF83-1172-4047-B5F5-978A54C6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3465"/>
            <a:ext cx="9144000" cy="282053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Project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Marcela Vázquez</a:t>
            </a:r>
          </a:p>
          <a:p>
            <a:r>
              <a:rPr lang="en-US" sz="1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Víctor González</a:t>
            </a:r>
          </a:p>
          <a:p>
            <a:r>
              <a:rPr lang="en-US" sz="18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Felipe Murillo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EA53D-EACC-C04C-9D38-218A3285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890"/>
            <a:ext cx="1425178" cy="18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2AD6A-784F-3B41-8B98-BBE6C5AE7A72}"/>
              </a:ext>
            </a:extLst>
          </p:cNvPr>
          <p:cNvSpPr txBox="1"/>
          <p:nvPr/>
        </p:nvSpPr>
        <p:spPr>
          <a:xfrm>
            <a:off x="0" y="6114197"/>
            <a:ext cx="12192000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 Data Bootcamp | September 5, 2020</a:t>
            </a:r>
          </a:p>
        </p:txBody>
      </p:sp>
    </p:spTree>
    <p:extLst>
      <p:ext uri="{BB962C8B-B14F-4D97-AF65-F5344CB8AC3E}">
        <p14:creationId xmlns:p14="http://schemas.microsoft.com/office/powerpoint/2010/main" val="110135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F154-EAC4-244F-A425-D36CB1B5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female suicide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B0D29-A338-5645-BF1E-A4D15C36B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65"/>
          <a:stretch/>
        </p:blipFill>
        <p:spPr>
          <a:xfrm>
            <a:off x="912271" y="2105247"/>
            <a:ext cx="5829300" cy="2909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6EF43-80A5-E045-A97B-F0AD27CA6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3" b="1"/>
          <a:stretch/>
        </p:blipFill>
        <p:spPr>
          <a:xfrm>
            <a:off x="7247661" y="2025283"/>
            <a:ext cx="3571875" cy="29896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C6871-9794-C948-9129-3716443FA351}"/>
              </a:ext>
            </a:extLst>
          </p:cNvPr>
          <p:cNvSpPr txBox="1"/>
          <p:nvPr/>
        </p:nvSpPr>
        <p:spPr>
          <a:xfrm>
            <a:off x="1369472" y="5187598"/>
            <a:ext cx="54754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inputs: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GDP per capita, unemployment, obesity: use real data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Migration, alcohol: real data (which stays constant from 2015)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Divorce: use real 2016 data and leave constant </a:t>
            </a:r>
          </a:p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Population: use “real” INEGI projections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332A6-0B69-584C-AC5B-277E5AD4AC7E}"/>
              </a:ext>
            </a:extLst>
          </p:cNvPr>
          <p:cNvSpPr txBox="1"/>
          <p:nvPr/>
        </p:nvSpPr>
        <p:spPr>
          <a:xfrm>
            <a:off x="3155729" y="1582027"/>
            <a:ext cx="150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REAL</a:t>
            </a:r>
            <a:r>
              <a:rPr lang="en-US" sz="1400" dirty="0"/>
              <a:t> suicide rates</a:t>
            </a:r>
          </a:p>
          <a:p>
            <a:pPr algn="ctr"/>
            <a:r>
              <a:rPr lang="en-US" sz="1400" dirty="0"/>
              <a:t>(per 100,000 ppl)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318F3-488A-214B-8D65-D51469009A2F}"/>
              </a:ext>
            </a:extLst>
          </p:cNvPr>
          <p:cNvSpPr txBox="1"/>
          <p:nvPr/>
        </p:nvSpPr>
        <p:spPr>
          <a:xfrm>
            <a:off x="8166855" y="1582027"/>
            <a:ext cx="196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PREDICTED</a:t>
            </a:r>
            <a:r>
              <a:rPr lang="en-US" sz="1400" dirty="0"/>
              <a:t> suicide rates</a:t>
            </a:r>
          </a:p>
          <a:p>
            <a:pPr algn="ctr"/>
            <a:r>
              <a:rPr lang="en-US" sz="1400" dirty="0"/>
              <a:t>(per 100,000 ppl)</a:t>
            </a:r>
          </a:p>
        </p:txBody>
      </p:sp>
    </p:spTree>
    <p:extLst>
      <p:ext uri="{BB962C8B-B14F-4D97-AF65-F5344CB8AC3E}">
        <p14:creationId xmlns:p14="http://schemas.microsoft.com/office/powerpoint/2010/main" val="137794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F637-13CD-0747-B828-E3AAF444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male suicide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EB44-AC22-434F-9A2E-2D915CF42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2"/>
          <a:stretch/>
        </p:blipFill>
        <p:spPr>
          <a:xfrm>
            <a:off x="1065647" y="2199992"/>
            <a:ext cx="5829300" cy="2981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1B69D1-0F6B-4F42-B8D5-A5BBF8CEB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92"/>
          <a:stretch/>
        </p:blipFill>
        <p:spPr>
          <a:xfrm>
            <a:off x="7250549" y="2199992"/>
            <a:ext cx="3571875" cy="2981743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03EA5C2-E6F5-D04B-A91C-CDCE70516DB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6877597" y="4369531"/>
            <a:ext cx="836017" cy="160673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CC22CE-2192-8548-B763-73165533594E}"/>
              </a:ext>
            </a:extLst>
          </p:cNvPr>
          <p:cNvSpPr txBox="1"/>
          <p:nvPr/>
        </p:nvSpPr>
        <p:spPr>
          <a:xfrm>
            <a:off x="4519749" y="5590904"/>
            <a:ext cx="3944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population data, INEGI dataset was used rather than the WHO dataset used to generate the model. There’s a +400K difference in population reported in this age group for males (+250K for females). Explains the sudden jump 2015 to 2016.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739D1-604A-CF48-82C9-96DAC3618F62}"/>
              </a:ext>
            </a:extLst>
          </p:cNvPr>
          <p:cNvSpPr txBox="1"/>
          <p:nvPr/>
        </p:nvSpPr>
        <p:spPr>
          <a:xfrm>
            <a:off x="3259532" y="1729331"/>
            <a:ext cx="150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REAL</a:t>
            </a:r>
            <a:r>
              <a:rPr lang="en-US" sz="1400" dirty="0"/>
              <a:t> suicide rates</a:t>
            </a:r>
          </a:p>
          <a:p>
            <a:pPr algn="ctr"/>
            <a:r>
              <a:rPr lang="en-US" sz="1400" dirty="0"/>
              <a:t>(per 100,000 ppl)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DFD44-A595-6144-B9F0-CBB9C56B2CD7}"/>
              </a:ext>
            </a:extLst>
          </p:cNvPr>
          <p:cNvSpPr txBox="1"/>
          <p:nvPr/>
        </p:nvSpPr>
        <p:spPr>
          <a:xfrm>
            <a:off x="8178801" y="1733798"/>
            <a:ext cx="196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PREDICTED</a:t>
            </a:r>
            <a:r>
              <a:rPr lang="en-US" sz="1400" dirty="0"/>
              <a:t> suicide rates</a:t>
            </a:r>
          </a:p>
          <a:p>
            <a:pPr algn="ctr"/>
            <a:r>
              <a:rPr lang="en-US" sz="1400" dirty="0"/>
              <a:t>(per 100,000 ppl)</a:t>
            </a:r>
          </a:p>
        </p:txBody>
      </p:sp>
    </p:spTree>
    <p:extLst>
      <p:ext uri="{BB962C8B-B14F-4D97-AF65-F5344CB8AC3E}">
        <p14:creationId xmlns:p14="http://schemas.microsoft.com/office/powerpoint/2010/main" val="63777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E02C-B4EE-164E-9131-2BEFA295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95FE-03E9-034C-9EA0-31444BFE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594"/>
            <a:ext cx="10515600" cy="5014369"/>
          </a:xfrm>
        </p:spPr>
        <p:txBody>
          <a:bodyPr>
            <a:normAutofit/>
          </a:bodyPr>
          <a:lstStyle/>
          <a:p>
            <a:r>
              <a:rPr lang="en-US" sz="2000" dirty="0"/>
              <a:t>Explore different indicators impacting suicide rates</a:t>
            </a:r>
          </a:p>
          <a:p>
            <a:pPr lvl="1"/>
            <a:r>
              <a:rPr lang="en-US" sz="2000" dirty="0"/>
              <a:t>Get subject matter experts involved (i.e., psychologists, epidemiologists, etc.)</a:t>
            </a:r>
          </a:p>
          <a:p>
            <a:pPr lvl="1"/>
            <a:endParaRPr lang="en-US" sz="2000" dirty="0"/>
          </a:p>
          <a:p>
            <a:r>
              <a:rPr lang="en-US" sz="2000" dirty="0"/>
              <a:t>Get data scientist involvement for additional regressions to run</a:t>
            </a:r>
          </a:p>
          <a:p>
            <a:pPr lvl="1"/>
            <a:r>
              <a:rPr lang="en-US" sz="2000" dirty="0"/>
              <a:t>Try different scalers on different models</a:t>
            </a:r>
          </a:p>
          <a:p>
            <a:pPr lvl="1"/>
            <a:r>
              <a:rPr lang="en-US" sz="2000" dirty="0"/>
              <a:t>Hyper-tune parameters on other high-performing models, Polynomial + Ridge and Gradient Tree Boosting regressors</a:t>
            </a:r>
          </a:p>
          <a:p>
            <a:pPr lvl="1"/>
            <a:endParaRPr lang="en-US" sz="2000" dirty="0"/>
          </a:p>
          <a:p>
            <a:r>
              <a:rPr lang="en-US" sz="2000" dirty="0"/>
              <a:t>Where else to apply machine learning to this topic:</a:t>
            </a:r>
          </a:p>
          <a:p>
            <a:pPr lvl="1"/>
            <a:r>
              <a:rPr lang="en-US" sz="2000" dirty="0"/>
              <a:t>Identifying individuals who may have suicidal tendencies: Use classifier model on social media content to determine if triggering words are being used</a:t>
            </a:r>
          </a:p>
          <a:p>
            <a:pPr lvl="1"/>
            <a:r>
              <a:rPr lang="en-US" sz="2000" dirty="0"/>
              <a:t>Use knowledge to target ”get-help” advertisements to local programs and specialized treatment</a:t>
            </a:r>
          </a:p>
          <a:p>
            <a:pPr lvl="2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456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6E31-E89C-DE4B-94D8-2F744F8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 description/sources</a:t>
            </a:r>
          </a:p>
        </p:txBody>
      </p:sp>
      <p:graphicFrame>
        <p:nvGraphicFramePr>
          <p:cNvPr id="6" name="Table 18">
            <a:extLst>
              <a:ext uri="{FF2B5EF4-FFF2-40B4-BE49-F238E27FC236}">
                <a16:creationId xmlns:a16="http://schemas.microsoft.com/office/drawing/2014/main" id="{F31DDE69-0FCF-6E4D-A462-7EA098B60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58123"/>
              </p:ext>
            </p:extLst>
          </p:nvPr>
        </p:nvGraphicFramePr>
        <p:xfrm>
          <a:off x="537887" y="1171393"/>
          <a:ext cx="10785642" cy="53421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1227">
                  <a:extLst>
                    <a:ext uri="{9D8B030D-6E8A-4147-A177-3AD203B41FA5}">
                      <a16:colId xmlns:a16="http://schemas.microsoft.com/office/drawing/2014/main" val="2414404148"/>
                    </a:ext>
                  </a:extLst>
                </a:gridCol>
                <a:gridCol w="2792634">
                  <a:extLst>
                    <a:ext uri="{9D8B030D-6E8A-4147-A177-3AD203B41FA5}">
                      <a16:colId xmlns:a16="http://schemas.microsoft.com/office/drawing/2014/main" val="3374700065"/>
                    </a:ext>
                  </a:extLst>
                </a:gridCol>
                <a:gridCol w="6731781">
                  <a:extLst>
                    <a:ext uri="{9D8B030D-6E8A-4147-A177-3AD203B41FA5}">
                      <a16:colId xmlns:a16="http://schemas.microsoft.com/office/drawing/2014/main" val="3644217035"/>
                    </a:ext>
                  </a:extLst>
                </a:gridCol>
              </a:tblGrid>
              <a:tr h="26219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datapoint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57288"/>
                  </a:ext>
                </a:extLst>
              </a:tr>
              <a:tr h="26219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1987 - 2015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/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Kaggle</a:t>
                      </a:r>
                    </a:p>
                    <a:p>
                      <a:pPr algn="l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2"/>
                        </a:rPr>
                        <a:t>https://www.kaggle.com/russellyates88/suicide-rates-overview-1985-to-2016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World Bank. (2018). World development indicators: GDP (current US$) by country:1985 to 2016. Retrieved from 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3"/>
                        </a:rPr>
                        <a:t>http://databank.worldbank.org/data/source/world-development-indicators#</a:t>
                      </a:r>
                      <a:endParaRPr lang="en-US" sz="1000" b="0" i="0" u="none" strike="noStrike" kern="1200" dirty="0">
                        <a:solidFill>
                          <a:schemeClr val="dk1"/>
                        </a:solidFill>
                        <a:effectLst/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ase"/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World Health Organization. (2018). Suicide prevention. Retrieved from </a:t>
                      </a:r>
                      <a:r>
                        <a:rPr lang="en-US" sz="1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4"/>
                        </a:rPr>
                        <a:t>http://www.who.int/mental_health/suicide-prevention/en/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31682"/>
                  </a:ext>
                </a:extLst>
              </a:tr>
              <a:tr h="26219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male/female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082042"/>
                  </a:ext>
                </a:extLst>
              </a:tr>
              <a:tr h="4260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age 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5-14 | 15-24 | 25-34 | 35-54 | 55-74 | 75+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692730"/>
                  </a:ext>
                </a:extLst>
              </a:tr>
              <a:tr h="26219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Age-standardized population (by gender)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085393"/>
                  </a:ext>
                </a:extLst>
              </a:tr>
              <a:tr h="4260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GDP per capita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Gross domestic product per capita, in $USD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33013"/>
                  </a:ext>
                </a:extLst>
              </a:tr>
              <a:tr h="4260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unemployment rate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Number of unemployed people as a percentage  of the labor force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Organisation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 for Economic Co-operation and Development (2020). Harmonized Unemployment Rate. Retrieved from: 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5"/>
                        </a:rPr>
                        <a:t>https://data.oecd.org/unemp/unemployment-rate.htm#indicator-chart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20261"/>
                  </a:ext>
                </a:extLst>
              </a:tr>
              <a:tr h="4260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divorce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Divorcees per 1,000 persons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Organisation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 for Economic Co-operation and Development (2020). Marriage and divorce rate. Retrieved from: 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6"/>
                        </a:rPr>
                        <a:t>http://</a:t>
                      </a:r>
                      <a:r>
                        <a:rPr lang="en-US" sz="1000" b="0" dirty="0" err="1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6"/>
                        </a:rPr>
                        <a:t>www.oecd.org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6"/>
                        </a:rPr>
                        <a:t>/</a:t>
                      </a:r>
                      <a:r>
                        <a:rPr lang="en-US" sz="1000" b="0" dirty="0" err="1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6"/>
                        </a:rPr>
                        <a:t>els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6"/>
                        </a:rPr>
                        <a:t>/family/</a:t>
                      </a:r>
                      <a:r>
                        <a:rPr lang="en-US" sz="1000" b="0" dirty="0" err="1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6"/>
                        </a:rPr>
                        <a:t>database.htm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1486"/>
                  </a:ext>
                </a:extLst>
              </a:tr>
              <a:tr h="140927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adult obesity</a:t>
                      </a:r>
                    </a:p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childhood obesity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% of population, +18 yrs, body mass index (BMI) &gt;= 25</a:t>
                      </a:r>
                    </a:p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% of children/teen population BMI &gt; +2 STD over mean</a:t>
                      </a:r>
                    </a:p>
                    <a:p>
                      <a:pPr algn="ctr"/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World Health Organization (2020). Prevalence of overweight among adults, BMI &gt;= 25 (age-standardized estimate). Retrieved from”</a:t>
                      </a:r>
                    </a:p>
                    <a:p>
                      <a:pPr algn="l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7"/>
                        </a:rPr>
                        <a:t>https://apps.who.int/gho/data/node.imr.NCD_BMI_25A?lang=en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World Health Organization (2020).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Prevalence of obesity among children and adolescents, BMI &gt; +2 standard deviations above the median (crude estimate) (%). Retrieved from: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8"/>
                        </a:rPr>
                        <a:t>https://www.who.int/data/gho/data/indicators/indicator-details/GHO/prevalence-of-obesity-among-children-and-adolescents-bmi-2-standard-deviations-above-the-median-(crude-estimate)-(-)</a:t>
                      </a:r>
                      <a:endParaRPr lang="en-US" sz="1000" kern="1200" dirty="0">
                        <a:solidFill>
                          <a:schemeClr val="dk1"/>
                        </a:solidFill>
                        <a:effectLst/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85804"/>
                  </a:ext>
                </a:extLst>
              </a:tr>
              <a:tr h="75379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alcohol consumption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Liters of pure alcohol consumed per capita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World Health Organization (2020). 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lcohol, recorded per capita (15+) consumption (in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litres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 of pure alcohol). Retrieved from:</a:t>
                      </a:r>
                    </a:p>
                    <a:p>
                      <a:pPr algn="l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https://</a:t>
                      </a:r>
                      <a:r>
                        <a:rPr lang="en-US" sz="1000" b="0" dirty="0" err="1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www.who.int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/data/</a:t>
                      </a:r>
                      <a:r>
                        <a:rPr lang="en-US" sz="1000" b="0" dirty="0" err="1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gho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/data/indicators/indicator-details/GHO/alcohol-recorded-per-capita-(15-)-consumption-(in-</a:t>
                      </a:r>
                      <a:r>
                        <a:rPr lang="en-US" sz="1000" b="0" dirty="0" err="1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litres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9"/>
                        </a:rPr>
                        <a:t>-of-pure-alcohol)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91023"/>
                  </a:ext>
                </a:extLst>
              </a:tr>
              <a:tr h="42606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net migration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Per 1,000 persons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</a:rPr>
                        <a:t>United Nations (2020). Net migration rate. Retrieved from:</a:t>
                      </a:r>
                      <a:r>
                        <a:rPr lang="en-US" sz="1000" b="0" dirty="0">
                          <a:latin typeface="Geneva" panose="020B0503030404040204" pitchFamily="34" charset="0"/>
                          <a:ea typeface="Geneva" panose="020B0503030404040204" pitchFamily="34" charset="0"/>
                          <a:cs typeface="Arial" panose="020B0604020202020204" pitchFamily="34" charset="0"/>
                          <a:hlinkClick r:id="rId10"/>
                        </a:rPr>
                        <a:t> https://population.un.org/wpp/Download/Standard/Migration/</a:t>
                      </a:r>
                      <a:endParaRPr lang="en-US" sz="1000" b="0" dirty="0">
                        <a:latin typeface="Geneva" panose="020B0503030404040204" pitchFamily="34" charset="0"/>
                        <a:ea typeface="Geneva" panose="020B050303040404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4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92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DF20-219C-7947-A8CB-BD00FBDB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2651354"/>
            <a:ext cx="12014200" cy="889000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7355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5074-5573-5C43-98B6-16D849EB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Charts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9AEED-488A-1740-8D72-3F853AA056BB}"/>
              </a:ext>
            </a:extLst>
          </p:cNvPr>
          <p:cNvSpPr/>
          <p:nvPr/>
        </p:nvSpPr>
        <p:spPr>
          <a:xfrm>
            <a:off x="443022" y="1137432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class </a:t>
            </a:r>
            <a:r>
              <a:rPr lang="en-US" dirty="0" err="1"/>
              <a:t>sklearn.ensemble.</a:t>
            </a:r>
            <a:r>
              <a:rPr lang="en-US" b="1" dirty="0" err="1"/>
              <a:t>RandomForestRegressor</a:t>
            </a:r>
            <a:endParaRPr lang="en-US" b="1" dirty="0"/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n_estimators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=100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*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criterion='</a:t>
            </a:r>
            <a:r>
              <a:rPr lang="en-US" i="1" dirty="0" err="1">
                <a:solidFill>
                  <a:srgbClr val="212529"/>
                </a:solidFill>
                <a:latin typeface="-apple-system"/>
              </a:rPr>
              <a:t>mse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’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max_depth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min_samples_split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=2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min_samples_leaf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=1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min_weight_fraction_leaf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max_features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='auto’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max_leaf_nodes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min_impurity_decrease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min_impurity_split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bootstrap=True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oob_score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=False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n_jobs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>
                <a:solidFill>
                  <a:srgbClr val="212529"/>
                </a:solidFill>
                <a:latin typeface="-apple-system"/>
              </a:rPr>
              <a:t>verbose=0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warm_start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=False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ccp_alpha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=0.0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, </a:t>
            </a:r>
          </a:p>
          <a:p>
            <a:r>
              <a:rPr lang="en-US" i="1" dirty="0" err="1">
                <a:solidFill>
                  <a:srgbClr val="212529"/>
                </a:solidFill>
                <a:latin typeface="-apple-system"/>
              </a:rPr>
              <a:t>max_samples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=None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40C7F-9163-9E4B-BD5D-B346F29FFE14}"/>
              </a:ext>
            </a:extLst>
          </p:cNvPr>
          <p:cNvSpPr txBox="1"/>
          <p:nvPr/>
        </p:nvSpPr>
        <p:spPr>
          <a:xfrm>
            <a:off x="3491022" y="5348177"/>
            <a:ext cx="4572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Just an example of the type of knobs one can play with when performing a cross validation on a model (i.e., hyper-tuning parameters)</a:t>
            </a:r>
          </a:p>
        </p:txBody>
      </p:sp>
    </p:spTree>
    <p:extLst>
      <p:ext uri="{BB962C8B-B14F-4D97-AF65-F5344CB8AC3E}">
        <p14:creationId xmlns:p14="http://schemas.microsoft.com/office/powerpoint/2010/main" val="337723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-Turn Arrow 20">
            <a:extLst>
              <a:ext uri="{FF2B5EF4-FFF2-40B4-BE49-F238E27FC236}">
                <a16:creationId xmlns:a16="http://schemas.microsoft.com/office/drawing/2014/main" id="{21A69B3F-B2E1-854C-B261-79A227DC2D1F}"/>
              </a:ext>
            </a:extLst>
          </p:cNvPr>
          <p:cNvSpPr/>
          <p:nvPr/>
        </p:nvSpPr>
        <p:spPr>
          <a:xfrm>
            <a:off x="9569001" y="2021984"/>
            <a:ext cx="1704267" cy="755900"/>
          </a:xfrm>
          <a:prstGeom prst="uturnArrow">
            <a:avLst>
              <a:gd name="adj1" fmla="val 9666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5A0F0-758E-9149-94E9-7FF32B2B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overview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CFDF1-78FC-1647-A7B3-F21607B4DC11}"/>
              </a:ext>
            </a:extLst>
          </p:cNvPr>
          <p:cNvSpPr txBox="1"/>
          <p:nvPr/>
        </p:nvSpPr>
        <p:spPr>
          <a:xfrm>
            <a:off x="997157" y="544337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</a:t>
            </a:r>
          </a:p>
        </p:txBody>
      </p:sp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553F45FC-961C-6A4E-90BF-F697B86A9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41035"/>
              </p:ext>
            </p:extLst>
          </p:nvPr>
        </p:nvGraphicFramePr>
        <p:xfrm>
          <a:off x="245709" y="1501945"/>
          <a:ext cx="2637217" cy="3017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7217">
                  <a:extLst>
                    <a:ext uri="{9D8B030D-6E8A-4147-A177-3AD203B41FA5}">
                      <a16:colId xmlns:a16="http://schemas.microsoft.com/office/drawing/2014/main" val="2414404148"/>
                    </a:ext>
                  </a:extLst>
                </a:gridCol>
              </a:tblGrid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datapoints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57288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31682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082042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age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692730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population of age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08539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GDP per capita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3301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unemployment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20261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divorce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1486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adult/childhood obesity</a:t>
                      </a: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685804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alcohol 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91023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net migration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142013"/>
                  </a:ext>
                </a:extLst>
              </a:tr>
            </a:tbl>
          </a:graphicData>
        </a:graphic>
      </p:graphicFrame>
      <p:graphicFrame>
        <p:nvGraphicFramePr>
          <p:cNvPr id="22" name="Table 18">
            <a:extLst>
              <a:ext uri="{FF2B5EF4-FFF2-40B4-BE49-F238E27FC236}">
                <a16:creationId xmlns:a16="http://schemas.microsoft.com/office/drawing/2014/main" id="{E1A0BF3A-E7FE-D645-A91F-BF11DF64B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23396"/>
              </p:ext>
            </p:extLst>
          </p:nvPr>
        </p:nvGraphicFramePr>
        <p:xfrm>
          <a:off x="245709" y="4872271"/>
          <a:ext cx="2637217" cy="548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37217">
                  <a:extLst>
                    <a:ext uri="{9D8B030D-6E8A-4147-A177-3AD203B41FA5}">
                      <a16:colId xmlns:a16="http://schemas.microsoft.com/office/drawing/2014/main" val="2414404148"/>
                    </a:ext>
                  </a:extLst>
                </a:gridCol>
              </a:tblGrid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target  = suicide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57288"/>
                  </a:ext>
                </a:extLst>
              </a:tr>
              <a:tr h="2155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030A0"/>
                          </a:solidFill>
                        </a:rPr>
                        <a:t># of suicides (per 100,000 ppl)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8316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1217FD5-C94B-A245-9DF9-EBC649AEE24C}"/>
              </a:ext>
            </a:extLst>
          </p:cNvPr>
          <p:cNvSpPr txBox="1"/>
          <p:nvPr/>
        </p:nvSpPr>
        <p:spPr>
          <a:xfrm>
            <a:off x="3237646" y="2243664"/>
            <a:ext cx="2107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 categorical data into indicator variables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A79CC3-5A09-D44E-BC5D-D6B010E7EF58}"/>
              </a:ext>
            </a:extLst>
          </p:cNvPr>
          <p:cNvGrpSpPr/>
          <p:nvPr/>
        </p:nvGrpSpPr>
        <p:grpSpPr>
          <a:xfrm>
            <a:off x="5072030" y="1630097"/>
            <a:ext cx="5748639" cy="3911586"/>
            <a:chOff x="6965788" y="1785432"/>
            <a:chExt cx="5748639" cy="391158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C3C476-CE9E-9C43-AAAD-9B7376009804}"/>
                </a:ext>
              </a:extLst>
            </p:cNvPr>
            <p:cNvGrpSpPr/>
            <p:nvPr/>
          </p:nvGrpSpPr>
          <p:grpSpPr>
            <a:xfrm>
              <a:off x="8874798" y="2521239"/>
              <a:ext cx="2107725" cy="2195419"/>
              <a:chOff x="5304973" y="2755901"/>
              <a:chExt cx="2151742" cy="2151742"/>
            </a:xfrm>
          </p:grpSpPr>
          <p:pic>
            <p:nvPicPr>
              <p:cNvPr id="3074" name="Picture 2" descr="Brain, cogs, gears, head, people, think, thinking icon">
                <a:extLst>
                  <a:ext uri="{FF2B5EF4-FFF2-40B4-BE49-F238E27FC236}">
                    <a16:creationId xmlns:a16="http://schemas.microsoft.com/office/drawing/2014/main" id="{0CCB1D98-307A-ED4D-83AA-B87275CA9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04973" y="2755901"/>
                <a:ext cx="2151742" cy="2151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C9BEEA-DFF0-7640-A147-478C3CD7A779}"/>
                  </a:ext>
                </a:extLst>
              </p:cNvPr>
              <p:cNvSpPr txBox="1"/>
              <p:nvPr/>
            </p:nvSpPr>
            <p:spPr>
              <a:xfrm>
                <a:off x="5442858" y="3526970"/>
                <a:ext cx="393083" cy="271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D53364-C028-464A-B60E-D2CFD2749E64}"/>
                  </a:ext>
                </a:extLst>
              </p:cNvPr>
              <p:cNvSpPr txBox="1"/>
              <p:nvPr/>
            </p:nvSpPr>
            <p:spPr>
              <a:xfrm>
                <a:off x="5771488" y="4093420"/>
                <a:ext cx="748198" cy="271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Predict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9D1506-EA2D-C345-AC2B-2A26A03E112E}"/>
                  </a:ext>
                </a:extLst>
              </p:cNvPr>
              <p:cNvSpPr txBox="1"/>
              <p:nvPr/>
            </p:nvSpPr>
            <p:spPr>
              <a:xfrm>
                <a:off x="6424628" y="3549525"/>
                <a:ext cx="664738" cy="271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Model</a:t>
                </a:r>
              </a:p>
            </p:txBody>
          </p:sp>
        </p:grpSp>
        <p:graphicFrame>
          <p:nvGraphicFramePr>
            <p:cNvPr id="36" name="Diagram 35">
              <a:extLst>
                <a:ext uri="{FF2B5EF4-FFF2-40B4-BE49-F238E27FC236}">
                  <a16:creationId xmlns:a16="http://schemas.microsoft.com/office/drawing/2014/main" id="{08A7F3E0-10B2-3D4E-8560-62A9F19406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1784225"/>
                </p:ext>
              </p:extLst>
            </p:nvPr>
          </p:nvGraphicFramePr>
          <p:xfrm>
            <a:off x="6965788" y="1785432"/>
            <a:ext cx="5748639" cy="39115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498C5D-50F2-8044-B063-CCDF4C58BC64}"/>
              </a:ext>
            </a:extLst>
          </p:cNvPr>
          <p:cNvSpPr txBox="1"/>
          <p:nvPr/>
        </p:nvSpPr>
        <p:spPr>
          <a:xfrm>
            <a:off x="4132842" y="4571023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</a:t>
            </a: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F8D9F9AB-8051-D14C-9E3B-AD5810DE543B}"/>
              </a:ext>
            </a:extLst>
          </p:cNvPr>
          <p:cNvSpPr/>
          <p:nvPr/>
        </p:nvSpPr>
        <p:spPr>
          <a:xfrm>
            <a:off x="2976131" y="2952480"/>
            <a:ext cx="1255700" cy="1566985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and testing sets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C2D683A-3C46-4B47-A904-2B75621CD439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2708809" y="2371233"/>
            <a:ext cx="755362" cy="407132"/>
          </a:xfrm>
          <a:prstGeom prst="bentConnector3">
            <a:avLst>
              <a:gd name="adj1" fmla="val 226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DA8B4F3B-4D1C-B545-B37A-85082C1E7275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2847499" y="2509923"/>
            <a:ext cx="477982" cy="407132"/>
          </a:xfrm>
          <a:prstGeom prst="bentConnector3">
            <a:avLst>
              <a:gd name="adj1" fmla="val 15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7BB59ECB-948F-9F40-A147-D22244D6E31B}"/>
              </a:ext>
            </a:extLst>
          </p:cNvPr>
          <p:cNvSpPr/>
          <p:nvPr/>
        </p:nvSpPr>
        <p:spPr>
          <a:xfrm>
            <a:off x="3737914" y="3735972"/>
            <a:ext cx="2080953" cy="783493"/>
          </a:xfrm>
          <a:prstGeom prst="parallelogram">
            <a:avLst>
              <a:gd name="adj" fmla="val 918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8C13D6-515C-B347-BFF9-CF62CF091844}"/>
              </a:ext>
            </a:extLst>
          </p:cNvPr>
          <p:cNvGrpSpPr/>
          <p:nvPr/>
        </p:nvGrpSpPr>
        <p:grpSpPr>
          <a:xfrm>
            <a:off x="3737914" y="2952150"/>
            <a:ext cx="2080953" cy="783493"/>
            <a:chOff x="3956855" y="3428670"/>
            <a:chExt cx="2080953" cy="783493"/>
          </a:xfrm>
        </p:grpSpPr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29E147B2-9965-F745-8FD7-45BE9FF6D772}"/>
                </a:ext>
              </a:extLst>
            </p:cNvPr>
            <p:cNvSpPr/>
            <p:nvPr/>
          </p:nvSpPr>
          <p:spPr>
            <a:xfrm flipV="1">
              <a:off x="3956855" y="3428670"/>
              <a:ext cx="2080953" cy="783493"/>
            </a:xfrm>
            <a:prstGeom prst="parallelogram">
              <a:avLst>
                <a:gd name="adj" fmla="val 91842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033246-4F8C-9D4F-A8CB-DF77119A1064}"/>
                </a:ext>
              </a:extLst>
            </p:cNvPr>
            <p:cNvSpPr txBox="1"/>
            <p:nvPr/>
          </p:nvSpPr>
          <p:spPr>
            <a:xfrm>
              <a:off x="4396269" y="3703506"/>
              <a:ext cx="1202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StandardScaler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45D86F9-3F03-AC4C-A19E-3F6EA6EC979E}"/>
              </a:ext>
            </a:extLst>
          </p:cNvPr>
          <p:cNvSpPr txBox="1"/>
          <p:nvPr/>
        </p:nvSpPr>
        <p:spPr>
          <a:xfrm>
            <a:off x="2971931" y="4571023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D153CE-B307-FC45-ACE5-0E364BC6C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261141"/>
              </p:ext>
            </p:extLst>
          </p:nvPr>
        </p:nvGraphicFramePr>
        <p:xfrm>
          <a:off x="9665410" y="2191135"/>
          <a:ext cx="2647861" cy="3528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6A59B05-7579-B040-B242-77B9A75ACEF8}"/>
              </a:ext>
            </a:extLst>
          </p:cNvPr>
          <p:cNvSpPr txBox="1"/>
          <p:nvPr/>
        </p:nvSpPr>
        <p:spPr>
          <a:xfrm>
            <a:off x="8878167" y="1536335"/>
            <a:ext cx="289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Hyperparameter-tuning cross validation (CV) on highest-scoring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A06DA-0825-404C-89DB-811F6976C036}"/>
              </a:ext>
            </a:extLst>
          </p:cNvPr>
          <p:cNvSpPr txBox="1"/>
          <p:nvPr/>
        </p:nvSpPr>
        <p:spPr>
          <a:xfrm>
            <a:off x="7040902" y="5436843"/>
            <a:ext cx="2015295" cy="372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3BA040-C69C-A346-B673-C1850B2837E0}"/>
                  </a:ext>
                </a:extLst>
              </p:cNvPr>
              <p:cNvSpPr txBox="1"/>
              <p:nvPr/>
            </p:nvSpPr>
            <p:spPr>
              <a:xfrm>
                <a:off x="144493" y="6283511"/>
                <a:ext cx="6494407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Hypothesis:</a:t>
                </a:r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there exists a function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𝑓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that best describes suicide rates (y)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3BA040-C69C-A346-B673-C1850B28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3" y="6283511"/>
                <a:ext cx="649440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62866FC-7917-4743-BD0A-9B5F3BD855D4}"/>
              </a:ext>
            </a:extLst>
          </p:cNvPr>
          <p:cNvSpPr txBox="1"/>
          <p:nvPr/>
        </p:nvSpPr>
        <p:spPr>
          <a:xfrm>
            <a:off x="1318067" y="4554121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7CF5A-9951-564B-A78E-F4A3BA8816CD}"/>
              </a:ext>
            </a:extLst>
          </p:cNvPr>
          <p:cNvSpPr txBox="1"/>
          <p:nvPr/>
        </p:nvSpPr>
        <p:spPr>
          <a:xfrm>
            <a:off x="1401452" y="1197781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762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A727-DE35-E84F-88C1-39722AB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| Linear Regression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A45B56-AE95-104C-B620-B5445D8B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263" y="1447225"/>
            <a:ext cx="5727527" cy="4023769"/>
          </a:xfrm>
          <a:prstGeom prst="rect">
            <a:avLst/>
          </a:prstGeom>
          <a:effectLst/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216B624B-5482-5C42-B9D7-3F76D7E4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76" y="1481924"/>
            <a:ext cx="5564690" cy="3989070"/>
          </a:xfrm>
          <a:prstGeom prst="rect">
            <a:avLst/>
          </a:prstGeom>
          <a:effectLst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635DEC-AFA2-B346-A031-F74D3DC0E19A}"/>
              </a:ext>
            </a:extLst>
          </p:cNvPr>
          <p:cNvCxnSpPr/>
          <p:nvPr/>
        </p:nvCxnSpPr>
        <p:spPr>
          <a:xfrm flipV="1">
            <a:off x="7052153" y="1878904"/>
            <a:ext cx="4471792" cy="2906038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02915-0E64-D64E-9D5E-640E046BC4F4}"/>
              </a:ext>
            </a:extLst>
          </p:cNvPr>
          <p:cNvSpPr txBox="1"/>
          <p:nvPr/>
        </p:nvSpPr>
        <p:spPr>
          <a:xfrm>
            <a:off x="7052153" y="5441008"/>
            <a:ext cx="442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 a good model, predicted and real suicide rates would be linearly proportional </a:t>
            </a:r>
          </a:p>
          <a:p>
            <a:r>
              <a:rPr lang="en-US" dirty="0">
                <a:solidFill>
                  <a:srgbClr val="00B050"/>
                </a:solidFill>
              </a:rPr>
              <a:t>(i.e., 1-to-1 relationship)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C0ADEF-E874-874D-9B5A-CF64F031609F}"/>
              </a:ext>
            </a:extLst>
          </p:cNvPr>
          <p:cNvSpPr txBox="1"/>
          <p:nvPr/>
        </p:nvSpPr>
        <p:spPr>
          <a:xfrm>
            <a:off x="810001" y="5579507"/>
            <a:ext cx="541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simple model, both MinMaxScaler and StandardScaler yield the same results</a:t>
            </a:r>
          </a:p>
        </p:txBody>
      </p:sp>
    </p:spTree>
    <p:extLst>
      <p:ext uri="{BB962C8B-B14F-4D97-AF65-F5344CB8AC3E}">
        <p14:creationId xmlns:p14="http://schemas.microsoft.com/office/powerpoint/2010/main" val="259460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C004237F-9B91-C746-BBC6-8BBDFD588382}"/>
              </a:ext>
            </a:extLst>
          </p:cNvPr>
          <p:cNvGrpSpPr/>
          <p:nvPr/>
        </p:nvGrpSpPr>
        <p:grpSpPr>
          <a:xfrm>
            <a:off x="191713" y="3660423"/>
            <a:ext cx="11898508" cy="2480155"/>
            <a:chOff x="204592" y="3557391"/>
            <a:chExt cx="11898508" cy="2480155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537E035-5932-8F41-B62A-E07A88CBBAB9}"/>
                </a:ext>
              </a:extLst>
            </p:cNvPr>
            <p:cNvSpPr/>
            <p:nvPr/>
          </p:nvSpPr>
          <p:spPr>
            <a:xfrm>
              <a:off x="204592" y="3557391"/>
              <a:ext cx="11898508" cy="248015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b" anchorCtr="1"/>
            <a:lstStyle/>
            <a:p>
              <a:pPr algn="ctr"/>
              <a:endParaRPr lang="en-US" sz="3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51E93E-08DC-B14F-A3EC-922589F1FB9D}"/>
                </a:ext>
              </a:extLst>
            </p:cNvPr>
            <p:cNvSpPr txBox="1"/>
            <p:nvPr/>
          </p:nvSpPr>
          <p:spPr>
            <a:xfrm>
              <a:off x="5129411" y="5571877"/>
              <a:ext cx="2363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MinMaxScaler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15FDB1-3AA1-9A41-AB13-991B3029CDB1}"/>
              </a:ext>
            </a:extLst>
          </p:cNvPr>
          <p:cNvGrpSpPr/>
          <p:nvPr/>
        </p:nvGrpSpPr>
        <p:grpSpPr>
          <a:xfrm>
            <a:off x="167014" y="1077638"/>
            <a:ext cx="11898508" cy="2376414"/>
            <a:chOff x="167014" y="1077638"/>
            <a:chExt cx="11898508" cy="237641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52CE75A0-AC83-F547-B1DC-FE6CF83D3FC9}"/>
                </a:ext>
              </a:extLst>
            </p:cNvPr>
            <p:cNvSpPr/>
            <p:nvPr/>
          </p:nvSpPr>
          <p:spPr>
            <a:xfrm>
              <a:off x="167014" y="1078109"/>
              <a:ext cx="11898508" cy="237594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endParaRPr lang="en-US" sz="3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413E6C-661B-F14D-BFA1-C311A4B7E423}"/>
                </a:ext>
              </a:extLst>
            </p:cNvPr>
            <p:cNvSpPr txBox="1"/>
            <p:nvPr/>
          </p:nvSpPr>
          <p:spPr>
            <a:xfrm>
              <a:off x="4797313" y="1077638"/>
              <a:ext cx="2637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StandardScaler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722E09-6BBC-5946-B510-3A535EEE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Results | Polynomial Features + Ridge Regression (1/2)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B017EE-48F5-3A47-9A1A-2FA22532F0B9}"/>
              </a:ext>
            </a:extLst>
          </p:cNvPr>
          <p:cNvGrpSpPr/>
          <p:nvPr/>
        </p:nvGrpSpPr>
        <p:grpSpPr>
          <a:xfrm>
            <a:off x="167839" y="3839320"/>
            <a:ext cx="11730355" cy="1674497"/>
            <a:chOff x="38100" y="3428996"/>
            <a:chExt cx="11730355" cy="167449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3621A3-B3E0-7B49-B8DE-4A772B5D2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" y="3428997"/>
              <a:ext cx="2251710" cy="16744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4BCE18-43CC-5D40-9CD7-75AEED943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9623" y="3428998"/>
              <a:ext cx="2251710" cy="167449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64361E2-CB4F-7440-8FF2-0E741C26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10455" y="3428998"/>
              <a:ext cx="2286000" cy="1674495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218922-072E-D147-9155-DE5FFD32C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6455" y="3428997"/>
              <a:ext cx="2286000" cy="167449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5A40FD1-8F3C-7D40-9BD7-BF355E146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82455" y="3428996"/>
              <a:ext cx="2286000" cy="167449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B659F6-ED9D-A841-8197-0B19F01BC44A}"/>
              </a:ext>
            </a:extLst>
          </p:cNvPr>
          <p:cNvGrpSpPr/>
          <p:nvPr/>
        </p:nvGrpSpPr>
        <p:grpSpPr>
          <a:xfrm>
            <a:off x="333826" y="1651463"/>
            <a:ext cx="11483811" cy="1727433"/>
            <a:chOff x="266813" y="1243963"/>
            <a:chExt cx="11483811" cy="172743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224229-C29E-4E48-8882-53C1BCF82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47479" y="1296900"/>
              <a:ext cx="2303145" cy="167449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06FCC4-D91C-8041-9419-2C448019F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26397" y="1296900"/>
              <a:ext cx="2286000" cy="16744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0A9E93B-D4A9-C54E-AA4D-425C3C2EF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39605" y="1296900"/>
              <a:ext cx="2251710" cy="1674495"/>
            </a:xfrm>
            <a:prstGeom prst="rect">
              <a:avLst/>
            </a:prstGeom>
            <a:ln w="12700">
              <a:solidFill>
                <a:srgbClr val="C0000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7488A21-5D28-E443-96B7-02B5A3901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53604" y="1296901"/>
              <a:ext cx="2251710" cy="167449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7C01DE0-BEA2-C84A-BE8F-D31AAE105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66813" y="1243963"/>
              <a:ext cx="2251710" cy="1674495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79F684E-9438-AA40-8E6B-D304665D4A69}"/>
              </a:ext>
            </a:extLst>
          </p:cNvPr>
          <p:cNvSpPr txBox="1"/>
          <p:nvPr/>
        </p:nvSpPr>
        <p:spPr>
          <a:xfrm>
            <a:off x="871722" y="6166260"/>
            <a:ext cx="104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 model to find an nth degree polynomial (a</a:t>
            </a:r>
            <a:r>
              <a:rPr lang="en-US" baseline="-25000" dirty="0"/>
              <a:t>n</a:t>
            </a:r>
            <a:r>
              <a:rPr lang="en-US" dirty="0"/>
              <a:t>x</a:t>
            </a:r>
            <a:r>
              <a:rPr lang="en-US" baseline="30000" dirty="0"/>
              <a:t>n </a:t>
            </a:r>
            <a:r>
              <a:rPr lang="en-US" dirty="0"/>
              <a:t>+…+ 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+ a</a:t>
            </a:r>
            <a:r>
              <a:rPr lang="en-US" baseline="-25000" dirty="0"/>
              <a:t>1</a:t>
            </a:r>
            <a:r>
              <a:rPr lang="en-US" dirty="0"/>
              <a:t>x + a</a:t>
            </a:r>
            <a:r>
              <a:rPr lang="en-US" baseline="-25000" dirty="0"/>
              <a:t>o</a:t>
            </a:r>
            <a:r>
              <a:rPr lang="en-US" dirty="0"/>
              <a:t>) with best R</a:t>
            </a:r>
            <a:r>
              <a:rPr lang="en-US" baseline="30000" dirty="0"/>
              <a:t>2</a:t>
            </a:r>
            <a:r>
              <a:rPr lang="en-US" dirty="0"/>
              <a:t> score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 = 3 works best!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C8341-A732-304B-A245-CC06E00B7B64}"/>
              </a:ext>
            </a:extLst>
          </p:cNvPr>
          <p:cNvSpPr txBox="1"/>
          <p:nvPr/>
        </p:nvSpPr>
        <p:spPr>
          <a:xfrm>
            <a:off x="1293694" y="343422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03ABC5-C1B8-294A-AEBA-BFF93BFCB44E}"/>
              </a:ext>
            </a:extLst>
          </p:cNvPr>
          <p:cNvSpPr txBox="1"/>
          <p:nvPr/>
        </p:nvSpPr>
        <p:spPr>
          <a:xfrm>
            <a:off x="3545350" y="3418738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92CD8E-8B65-2945-BD11-AB799FE93AAB}"/>
              </a:ext>
            </a:extLst>
          </p:cNvPr>
          <p:cNvSpPr txBox="1"/>
          <p:nvPr/>
        </p:nvSpPr>
        <p:spPr>
          <a:xfrm>
            <a:off x="5817948" y="3404002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AD7A0B-A11A-D54C-87F6-83601BE62DED}"/>
              </a:ext>
            </a:extLst>
          </p:cNvPr>
          <p:cNvSpPr txBox="1"/>
          <p:nvPr/>
        </p:nvSpPr>
        <p:spPr>
          <a:xfrm>
            <a:off x="8323531" y="3404653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594589-2FD0-B44E-B761-29CEAC4BDC13}"/>
              </a:ext>
            </a:extLst>
          </p:cNvPr>
          <p:cNvSpPr txBox="1"/>
          <p:nvPr/>
        </p:nvSpPr>
        <p:spPr>
          <a:xfrm>
            <a:off x="10530795" y="3404001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97934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851B-84CF-1848-BA3A-29E4BD3A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Results | Polynomial Features + Ridge Regression (2/2)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B0C-CEA5-5042-BFF9-DF66793E2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94" y="1568450"/>
            <a:ext cx="5143500" cy="372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5BC1B-72D1-1D45-98A9-665F5DE8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06" y="1568450"/>
            <a:ext cx="5143500" cy="37211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4A8AB-9DE3-2B4E-8FBE-F0B1071B0D43}"/>
              </a:ext>
            </a:extLst>
          </p:cNvPr>
          <p:cNvSpPr txBox="1"/>
          <p:nvPr/>
        </p:nvSpPr>
        <p:spPr>
          <a:xfrm>
            <a:off x="2014390" y="1106785"/>
            <a:ext cx="263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73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A1694-9428-6A4F-B132-686DA62EB000}"/>
              </a:ext>
            </a:extLst>
          </p:cNvPr>
          <p:cNvSpPr txBox="1"/>
          <p:nvPr/>
        </p:nvSpPr>
        <p:spPr>
          <a:xfrm>
            <a:off x="7803559" y="1106785"/>
            <a:ext cx="263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73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858B9E-4F3D-914F-A8EB-A4FE38095D25}"/>
              </a:ext>
            </a:extLst>
          </p:cNvPr>
          <p:cNvCxnSpPr>
            <a:cxnSpLocks/>
          </p:cNvCxnSpPr>
          <p:nvPr/>
        </p:nvCxnSpPr>
        <p:spPr>
          <a:xfrm flipV="1">
            <a:off x="6886617" y="2030115"/>
            <a:ext cx="4299125" cy="2754827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DBAA7-F860-BC40-BBD0-A504C4D1D8A4}"/>
              </a:ext>
            </a:extLst>
          </p:cNvPr>
          <p:cNvCxnSpPr>
            <a:cxnSpLocks/>
          </p:cNvCxnSpPr>
          <p:nvPr/>
        </p:nvCxnSpPr>
        <p:spPr>
          <a:xfrm flipV="1">
            <a:off x="1364726" y="2051586"/>
            <a:ext cx="4299125" cy="2754827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819093-1813-9E46-9CDD-5839570789F7}"/>
              </a:ext>
            </a:extLst>
          </p:cNvPr>
          <p:cNvSpPr txBox="1"/>
          <p:nvPr/>
        </p:nvSpPr>
        <p:spPr>
          <a:xfrm>
            <a:off x="1804248" y="5588020"/>
            <a:ext cx="904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model is now diagonal, which means predicted data is looking more like the real test data.</a:t>
            </a:r>
          </a:p>
          <a:p>
            <a:pPr algn="ctr"/>
            <a:r>
              <a:rPr lang="en-US" dirty="0"/>
              <a:t>Scaling data using the MinMaxScaler results in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5536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6854EF-FAF3-9D49-8E98-5499A5ECA95C}"/>
              </a:ext>
            </a:extLst>
          </p:cNvPr>
          <p:cNvGrpSpPr/>
          <p:nvPr/>
        </p:nvGrpSpPr>
        <p:grpSpPr>
          <a:xfrm>
            <a:off x="317326" y="1015907"/>
            <a:ext cx="10016646" cy="2701945"/>
            <a:chOff x="167014" y="1001946"/>
            <a:chExt cx="11898508" cy="270194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7EA9397-5175-9242-8196-8DC7957321B0}"/>
                </a:ext>
              </a:extLst>
            </p:cNvPr>
            <p:cNvSpPr/>
            <p:nvPr/>
          </p:nvSpPr>
          <p:spPr>
            <a:xfrm>
              <a:off x="167014" y="1078109"/>
              <a:ext cx="11898508" cy="262578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endParaRPr lang="en-US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E3EB81-9A05-B244-AB36-BDD30F7C2469}"/>
                </a:ext>
              </a:extLst>
            </p:cNvPr>
            <p:cNvSpPr txBox="1"/>
            <p:nvPr/>
          </p:nvSpPr>
          <p:spPr>
            <a:xfrm>
              <a:off x="4861087" y="1001946"/>
              <a:ext cx="313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StandardScaler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814448-09AD-0E4D-B759-4552C8A494A1}"/>
              </a:ext>
            </a:extLst>
          </p:cNvPr>
          <p:cNvGrpSpPr/>
          <p:nvPr/>
        </p:nvGrpSpPr>
        <p:grpSpPr>
          <a:xfrm>
            <a:off x="317326" y="3858015"/>
            <a:ext cx="10016646" cy="2763656"/>
            <a:chOff x="204592" y="3789540"/>
            <a:chExt cx="11898508" cy="213415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9F55A45-B1DC-0E4A-BAFB-2C2DE80C41F1}"/>
                </a:ext>
              </a:extLst>
            </p:cNvPr>
            <p:cNvSpPr/>
            <p:nvPr/>
          </p:nvSpPr>
          <p:spPr>
            <a:xfrm>
              <a:off x="204592" y="3789540"/>
              <a:ext cx="11898508" cy="2099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b" anchorCtr="1"/>
            <a:lstStyle/>
            <a:p>
              <a:pPr algn="ctr"/>
              <a:endParaRPr lang="en-US" sz="3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5E978A-E3DA-624F-82CE-524C41FC0203}"/>
                </a:ext>
              </a:extLst>
            </p:cNvPr>
            <p:cNvSpPr txBox="1"/>
            <p:nvPr/>
          </p:nvSpPr>
          <p:spPr>
            <a:xfrm>
              <a:off x="4934085" y="5567190"/>
              <a:ext cx="3647793" cy="35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MinMaxScaler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97F8B7-59EF-4841-B929-EF52600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| Random Forest Regression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B747D-43EE-D244-8FAB-ECF606E8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1" y="1501584"/>
            <a:ext cx="3040380" cy="224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55ABB-A114-5745-BE30-2005E5A33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182" y="1501584"/>
            <a:ext cx="3070860" cy="223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A221E-CDB9-DF40-B672-182FA2A1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1" y="3969213"/>
            <a:ext cx="3093720" cy="2240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8A519-1147-3E42-968A-8B4333DB1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182" y="3976833"/>
            <a:ext cx="3070860" cy="2232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87089A-B588-7E4D-83F2-725BC2E519D2}"/>
              </a:ext>
            </a:extLst>
          </p:cNvPr>
          <p:cNvSpPr txBox="1"/>
          <p:nvPr/>
        </p:nvSpPr>
        <p:spPr>
          <a:xfrm>
            <a:off x="10374723" y="1453229"/>
            <a:ext cx="18580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type of regression provides insight into which features are relatively important in this model.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75+ makes sense because it reflects the grp with highest # of suicides, but children and obesity?!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Obesity rates are derived from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datasets: </a:t>
            </a: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childhood obesity</a:t>
            </a:r>
            <a:r>
              <a:rPr lang="en-US" sz="1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(applicable only to age grp 5-14 yrs) and </a:t>
            </a:r>
            <a:r>
              <a:rPr lang="en-US" sz="12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adult obesity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(ages +18), applicable to all other age grps. There’s only 2 values for every given year.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4B1502-2E5A-404A-9DC4-611B4C8AA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7588" y="1612074"/>
            <a:ext cx="2804160" cy="2011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5CDA86-6417-274E-AE99-1ABD7BE03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7588" y="4078245"/>
            <a:ext cx="2804160" cy="2011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3A542-6CD0-364B-BEA3-9EC0D80F6C1F}"/>
              </a:ext>
            </a:extLst>
          </p:cNvPr>
          <p:cNvSpPr txBox="1"/>
          <p:nvPr/>
        </p:nvSpPr>
        <p:spPr>
          <a:xfrm>
            <a:off x="8995791" y="1761546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75+ yrs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5C3B4-B8D8-324F-B3DB-61323C871C7C}"/>
              </a:ext>
            </a:extLst>
          </p:cNvPr>
          <p:cNvSpPr txBox="1"/>
          <p:nvPr/>
        </p:nvSpPr>
        <p:spPr>
          <a:xfrm>
            <a:off x="8460923" y="196375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5-14 yrs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3B340-9D92-0B45-A9FF-DB448F43E60C}"/>
              </a:ext>
            </a:extLst>
          </p:cNvPr>
          <p:cNvSpPr txBox="1"/>
          <p:nvPr/>
        </p:nvSpPr>
        <p:spPr>
          <a:xfrm>
            <a:off x="9195003" y="2603816"/>
            <a:ext cx="5453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obesity</a:t>
            </a:r>
          </a:p>
        </p:txBody>
      </p:sp>
    </p:spTree>
    <p:extLst>
      <p:ext uri="{BB962C8B-B14F-4D97-AF65-F5344CB8AC3E}">
        <p14:creationId xmlns:p14="http://schemas.microsoft.com/office/powerpoint/2010/main" val="3155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93B34F6-13BE-6D43-AF30-325992AFD8C9}"/>
              </a:ext>
            </a:extLst>
          </p:cNvPr>
          <p:cNvSpPr/>
          <p:nvPr/>
        </p:nvSpPr>
        <p:spPr>
          <a:xfrm>
            <a:off x="1110139" y="3832021"/>
            <a:ext cx="8275529" cy="262578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endParaRPr lang="en-US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46713F-0725-2045-9A9B-72F2986CF01D}"/>
              </a:ext>
            </a:extLst>
          </p:cNvPr>
          <p:cNvGrpSpPr/>
          <p:nvPr/>
        </p:nvGrpSpPr>
        <p:grpSpPr>
          <a:xfrm>
            <a:off x="1156568" y="1027281"/>
            <a:ext cx="8275529" cy="2690571"/>
            <a:chOff x="167014" y="1013320"/>
            <a:chExt cx="9830281" cy="269057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59D337D-DB56-ED46-8E41-ED44EBF13D3F}"/>
                </a:ext>
              </a:extLst>
            </p:cNvPr>
            <p:cNvSpPr/>
            <p:nvPr/>
          </p:nvSpPr>
          <p:spPr>
            <a:xfrm>
              <a:off x="167014" y="1078109"/>
              <a:ext cx="9830281" cy="262578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endParaRPr 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8631AB-AD18-4A47-8A5B-1D8505DA3D2C}"/>
                </a:ext>
              </a:extLst>
            </p:cNvPr>
            <p:cNvSpPr txBox="1"/>
            <p:nvPr/>
          </p:nvSpPr>
          <p:spPr>
            <a:xfrm rot="16200000">
              <a:off x="-748068" y="2057148"/>
              <a:ext cx="2636055" cy="54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StandardScaler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0778BF-5A85-064B-8D1A-90DE6777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| Gradient Tree Boosting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52FDD-EF9D-C747-BB94-3B77F1A9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061" y="1128882"/>
            <a:ext cx="3431540" cy="2613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493CD-8D16-5645-A4CD-701D7F9C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22" y="1128882"/>
            <a:ext cx="3582670" cy="2604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17472E-2634-B04A-9D22-69637028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076" y="3856711"/>
            <a:ext cx="3484880" cy="2613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22BCD-549A-D543-8F88-4DF7BCF6B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677" y="3865601"/>
            <a:ext cx="3582670" cy="26047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F06929-D44D-824E-B566-9FCE1071AFE7}"/>
              </a:ext>
            </a:extLst>
          </p:cNvPr>
          <p:cNvSpPr txBox="1"/>
          <p:nvPr/>
        </p:nvSpPr>
        <p:spPr>
          <a:xfrm rot="16200000">
            <a:off x="131080" y="4829737"/>
            <a:ext cx="263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731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MinMaxdScaler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4B164-C746-8143-90C5-CBBD3BC7F403}"/>
              </a:ext>
            </a:extLst>
          </p:cNvPr>
          <p:cNvSpPr txBox="1"/>
          <p:nvPr/>
        </p:nvSpPr>
        <p:spPr>
          <a:xfrm>
            <a:off x="9692218" y="3041154"/>
            <a:ext cx="2181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Again, similar results are observed using both scaling options. Both are below the performance of the  random tree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401083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6854EF-FAF3-9D49-8E98-5499A5ECA95C}"/>
              </a:ext>
            </a:extLst>
          </p:cNvPr>
          <p:cNvGrpSpPr/>
          <p:nvPr/>
        </p:nvGrpSpPr>
        <p:grpSpPr>
          <a:xfrm>
            <a:off x="317326" y="1015907"/>
            <a:ext cx="10016646" cy="2701945"/>
            <a:chOff x="167014" y="1001946"/>
            <a:chExt cx="11898508" cy="270194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7EA9397-5175-9242-8196-8DC7957321B0}"/>
                </a:ext>
              </a:extLst>
            </p:cNvPr>
            <p:cNvSpPr/>
            <p:nvPr/>
          </p:nvSpPr>
          <p:spPr>
            <a:xfrm>
              <a:off x="167014" y="1078109"/>
              <a:ext cx="11898508" cy="262578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1"/>
            <a:lstStyle/>
            <a:p>
              <a:endParaRPr lang="en-US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E3EB81-9A05-B244-AB36-BDD30F7C2469}"/>
                </a:ext>
              </a:extLst>
            </p:cNvPr>
            <p:cNvSpPr txBox="1"/>
            <p:nvPr/>
          </p:nvSpPr>
          <p:spPr>
            <a:xfrm>
              <a:off x="4861087" y="1001946"/>
              <a:ext cx="313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StandardScaler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814448-09AD-0E4D-B759-4552C8A494A1}"/>
              </a:ext>
            </a:extLst>
          </p:cNvPr>
          <p:cNvGrpSpPr/>
          <p:nvPr/>
        </p:nvGrpSpPr>
        <p:grpSpPr>
          <a:xfrm>
            <a:off x="317326" y="3994493"/>
            <a:ext cx="10016646" cy="2763656"/>
            <a:chOff x="204592" y="3789540"/>
            <a:chExt cx="11898508" cy="213415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9F55A45-B1DC-0E4A-BAFB-2C2DE80C41F1}"/>
                </a:ext>
              </a:extLst>
            </p:cNvPr>
            <p:cNvSpPr/>
            <p:nvPr/>
          </p:nvSpPr>
          <p:spPr>
            <a:xfrm>
              <a:off x="204592" y="3789540"/>
              <a:ext cx="11898508" cy="209901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b" anchorCtr="1"/>
            <a:lstStyle/>
            <a:p>
              <a:pPr algn="ctr"/>
              <a:endParaRPr lang="en-US" sz="3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5E978A-E3DA-624F-82CE-524C41FC0203}"/>
                </a:ext>
              </a:extLst>
            </p:cNvPr>
            <p:cNvSpPr txBox="1"/>
            <p:nvPr/>
          </p:nvSpPr>
          <p:spPr>
            <a:xfrm>
              <a:off x="4934085" y="5567190"/>
              <a:ext cx="3647793" cy="35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731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MinMaxScaler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97F8B7-59EF-4841-B929-EF526006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 | Support Vector Machines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89A-B588-7E4D-83F2-725BC2E519D2}"/>
              </a:ext>
            </a:extLst>
          </p:cNvPr>
          <p:cNvSpPr txBox="1"/>
          <p:nvPr/>
        </p:nvSpPr>
        <p:spPr>
          <a:xfrm>
            <a:off x="10521001" y="3008112"/>
            <a:ext cx="16365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 StandardScaler + polynomial flavor of SVM regression yields the best results for this type of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5DC1B-1946-8443-804A-D5A87DD5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78" y="1506587"/>
            <a:ext cx="3147060" cy="2232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E6C7B-E2AD-8D4B-BD65-8C23153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8" y="1485192"/>
            <a:ext cx="3208020" cy="2232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6D540-6EC9-5F48-92C6-4E641CF68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612" y="1507392"/>
            <a:ext cx="3154680" cy="223266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93AA9B-307D-F144-89CD-58F26CB6486F}"/>
              </a:ext>
            </a:extLst>
          </p:cNvPr>
          <p:cNvSpPr txBox="1"/>
          <p:nvPr/>
        </p:nvSpPr>
        <p:spPr>
          <a:xfrm>
            <a:off x="1894782" y="3700610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54EE7-7C96-844E-8805-FFF54D830383}"/>
              </a:ext>
            </a:extLst>
          </p:cNvPr>
          <p:cNvSpPr txBox="1"/>
          <p:nvPr/>
        </p:nvSpPr>
        <p:spPr>
          <a:xfrm>
            <a:off x="4594511" y="3715937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Radial-basis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2713FA-AF79-E04D-9E4D-B103A24B09AA}"/>
              </a:ext>
            </a:extLst>
          </p:cNvPr>
          <p:cNvSpPr txBox="1"/>
          <p:nvPr/>
        </p:nvSpPr>
        <p:spPr>
          <a:xfrm>
            <a:off x="8130908" y="3700610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Polynomial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3D36B3-965A-4C45-A8C8-D8B2AD5FE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178" y="4174426"/>
            <a:ext cx="3147060" cy="2232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5A5FFC-0CC6-7946-91BD-5BB106894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35" y="4174426"/>
            <a:ext cx="3208020" cy="2232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3991E9-F932-7B47-974C-F94D29D35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0238" y="4174426"/>
            <a:ext cx="315468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8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E488-5A46-7849-A1AB-3FC941E9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the model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763EFF-DCFC-E943-BB8D-CFF0CB403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1133"/>
              </p:ext>
            </p:extLst>
          </p:nvPr>
        </p:nvGraphicFramePr>
        <p:xfrm>
          <a:off x="796343" y="1114750"/>
          <a:ext cx="8533395" cy="478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139692">
                  <a:extLst>
                    <a:ext uri="{9D8B030D-6E8A-4147-A177-3AD203B41FA5}">
                      <a16:colId xmlns:a16="http://schemas.microsoft.com/office/drawing/2014/main" val="864582573"/>
                    </a:ext>
                  </a:extLst>
                </a:gridCol>
                <a:gridCol w="1797901">
                  <a:extLst>
                    <a:ext uri="{9D8B030D-6E8A-4147-A177-3AD203B41FA5}">
                      <a16:colId xmlns:a16="http://schemas.microsoft.com/office/drawing/2014/main" val="2664381064"/>
                    </a:ext>
                  </a:extLst>
                </a:gridCol>
                <a:gridCol w="1797901">
                  <a:extLst>
                    <a:ext uri="{9D8B030D-6E8A-4147-A177-3AD203B41FA5}">
                      <a16:colId xmlns:a16="http://schemas.microsoft.com/office/drawing/2014/main" val="3753263144"/>
                    </a:ext>
                  </a:extLst>
                </a:gridCol>
                <a:gridCol w="1797901">
                  <a:extLst>
                    <a:ext uri="{9D8B030D-6E8A-4147-A177-3AD203B41FA5}">
                      <a16:colId xmlns:a16="http://schemas.microsoft.com/office/drawing/2014/main" val="45547149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 of Determination (R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scores)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917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Regression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Standard 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MinMaxScaler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SS Learning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3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0.107s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98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Polynomial features + Ridge (n=3)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449705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462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0.98308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0.266s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922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Randomized Search CV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0.98465 </a:t>
                      </a:r>
                      <a:r>
                        <a:rPr lang="en-US" i="1" dirty="0"/>
                        <a:t>(Base+0.1%)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52.521s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6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 Grid Search CV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0.98703 </a:t>
                      </a:r>
                      <a:r>
                        <a:rPr lang="en-US" i="1" dirty="0"/>
                        <a:t>(Base+0.4%)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313.598s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Gradient Tree Boosting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93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Support Vector Machines (polynomial)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7960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CD7A08-D9B1-284F-89AA-0A94AD4853BE}"/>
              </a:ext>
            </a:extLst>
          </p:cNvPr>
          <p:cNvSpPr txBox="1"/>
          <p:nvPr/>
        </p:nvSpPr>
        <p:spPr>
          <a:xfrm>
            <a:off x="667755" y="6027021"/>
            <a:ext cx="9081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High-performing model selected for hyperparameter tuning using Randomized Search Cross Validation (CV)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84D05-82DC-7B46-9A9E-B3FCFC4FC118}"/>
              </a:ext>
            </a:extLst>
          </p:cNvPr>
          <p:cNvSpPr txBox="1"/>
          <p:nvPr/>
        </p:nvSpPr>
        <p:spPr>
          <a:xfrm>
            <a:off x="9525180" y="2518665"/>
            <a:ext cx="2577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with tuned up parameters</a:t>
            </a: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RandomForestRegressor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1400" dirty="0"/>
              <a:t>'bootstrap': True,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max_depth</a:t>
            </a:r>
            <a:r>
              <a:rPr lang="en-US" sz="1400" dirty="0"/>
              <a:t>': 10,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max_features</a:t>
            </a:r>
            <a:r>
              <a:rPr lang="en-US" sz="1400" dirty="0"/>
              <a:t>': 'auto', '</a:t>
            </a:r>
            <a:r>
              <a:rPr lang="en-US" sz="1400" dirty="0" err="1"/>
              <a:t>min_samples_leaf</a:t>
            </a:r>
            <a:r>
              <a:rPr lang="en-US" sz="1400" dirty="0"/>
              <a:t>': 1, '</a:t>
            </a:r>
            <a:r>
              <a:rPr lang="en-US" sz="1400" dirty="0" err="1"/>
              <a:t>min_samples_split</a:t>
            </a:r>
            <a:r>
              <a:rPr lang="en-US" sz="1400" dirty="0"/>
              <a:t>': 4, '</a:t>
            </a:r>
            <a:r>
              <a:rPr lang="en-US" sz="1400" dirty="0" err="1"/>
              <a:t>n_estimators</a:t>
            </a:r>
            <a:r>
              <a:rPr lang="en-US" sz="1400" dirty="0"/>
              <a:t>': 160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FC9D043-A189-DA4B-AF87-1C8BD440D5FA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667755" y="3507430"/>
            <a:ext cx="128588" cy="2688868"/>
          </a:xfrm>
          <a:prstGeom prst="curvedConnector3">
            <a:avLst>
              <a:gd name="adj1" fmla="val -17777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1398</Words>
  <Application>Microsoft Macintosh PowerPoint</Application>
  <PresentationFormat>Widescreen</PresentationFormat>
  <Paragraphs>221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Cambria Math</vt:lpstr>
      <vt:lpstr>Geneva</vt:lpstr>
      <vt:lpstr>Tahoma</vt:lpstr>
      <vt:lpstr>Office Theme</vt:lpstr>
      <vt:lpstr>Machine Learning:  Modeling suicide rates in Mexico</vt:lpstr>
      <vt:lpstr>Modeling overview</vt:lpstr>
      <vt:lpstr>Model results | Linear Regression</vt:lpstr>
      <vt:lpstr>Model Results | Polynomial Features + Ridge Regression (1/2)</vt:lpstr>
      <vt:lpstr>Model Results | Polynomial Features + Ridge Regression (2/2)</vt:lpstr>
      <vt:lpstr>Model Results | Random Forest Regression </vt:lpstr>
      <vt:lpstr>Model Results | Gradient Tree Boosting</vt:lpstr>
      <vt:lpstr>Model Results | Support Vector Machines</vt:lpstr>
      <vt:lpstr>Optimizing the model</vt:lpstr>
      <vt:lpstr>Predicting female suicide rates</vt:lpstr>
      <vt:lpstr>Predicting male suicide rates</vt:lpstr>
      <vt:lpstr>Further considerations</vt:lpstr>
      <vt:lpstr>Indicator description/sources</vt:lpstr>
      <vt:lpstr>Any questions?</vt:lpstr>
      <vt:lpstr>Backup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Murillo</dc:creator>
  <cp:lastModifiedBy>Felipe Murillo</cp:lastModifiedBy>
  <cp:revision>86</cp:revision>
  <dcterms:created xsi:type="dcterms:W3CDTF">2020-08-29T15:04:12Z</dcterms:created>
  <dcterms:modified xsi:type="dcterms:W3CDTF">2020-09-04T03:28:36Z</dcterms:modified>
</cp:coreProperties>
</file>