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Default Extension="xlsx" ContentType="application/vnd.openxmlformats-officedocument.spreadsheetml.sheet"/>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15"/>
  </p:notesMasterIdLst>
  <p:sldIdLst>
    <p:sldId id="270" r:id="rId2"/>
    <p:sldId id="257" r:id="rId3"/>
    <p:sldId id="258" r:id="rId4"/>
    <p:sldId id="259" r:id="rId5"/>
    <p:sldId id="261" r:id="rId6"/>
    <p:sldId id="263" r:id="rId7"/>
    <p:sldId id="272" r:id="rId8"/>
    <p:sldId id="276" r:id="rId9"/>
    <p:sldId id="292" r:id="rId10"/>
    <p:sldId id="287" r:id="rId11"/>
    <p:sldId id="289" r:id="rId12"/>
    <p:sldId id="265" r:id="rId13"/>
    <p:sldId id="291" r:id="rId14"/>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39BA1"/>
    <a:srgbClr val="80A1B6"/>
    <a:srgbClr val="64829F"/>
    <a:srgbClr val="003768"/>
    <a:srgbClr val="B9E0F7"/>
    <a:srgbClr val="E8E8E8"/>
    <a:srgbClr val="3B6E8F"/>
    <a:srgbClr val="758792"/>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autoAdjust="0"/>
    <p:restoredTop sz="94660" autoAdjust="0"/>
  </p:normalViewPr>
  <p:slideViewPr>
    <p:cSldViewPr>
      <p:cViewPr>
        <p:scale>
          <a:sx n="100" d="100"/>
          <a:sy n="100" d="100"/>
        </p:scale>
        <p:origin x="-48" y="-78"/>
      </p:cViewPr>
      <p:guideLst>
        <p:guide orient="horz" pos="3840"/>
        <p:guide orient="horz" pos="1584"/>
        <p:guide orient="horz" pos="2592"/>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4368"/>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Worksheet1.xlsx"/></Relationships>
</file>

<file path=ppt/charts/chart1.xml><?xml version="1.0" encoding="utf-8"?>
<c:chartSpace xmlns:c="http://schemas.openxmlformats.org/drawingml/2006/chart" xmlns:a="http://schemas.openxmlformats.org/drawingml/2006/main" xmlns:r="http://schemas.openxmlformats.org/officeDocument/2006/relationships">
  <c:lang val="en-US"/>
  <c:chart>
    <c:plotArea>
      <c:layout/>
      <c:barChart>
        <c:barDir val="col"/>
        <c:grouping val="percentStacked"/>
        <c:ser>
          <c:idx val="0"/>
          <c:order val="0"/>
          <c:tx>
            <c:strRef>
              <c:f>Sheet1!$B$1</c:f>
              <c:strCache>
                <c:ptCount val="1"/>
                <c:pt idx="0">
                  <c:v>Inactive</c:v>
                </c:pt>
              </c:strCache>
            </c:strRef>
          </c:tx>
          <c:dLbls>
            <c:dLbl>
              <c:idx val="0"/>
              <c:delete val="1"/>
            </c:dLbl>
            <c:showVal val="1"/>
            <c:showSerName val="1"/>
          </c:dLbls>
          <c:cat>
            <c:strRef>
              <c:f>Sheet1!$A$2:$A$3</c:f>
              <c:strCache>
                <c:ptCount val="2"/>
                <c:pt idx="0">
                  <c:v>RESPONDERS</c:v>
                </c:pt>
                <c:pt idx="1">
                  <c:v>NON-RESPONDERS</c:v>
                </c:pt>
              </c:strCache>
            </c:strRef>
          </c:cat>
          <c:val>
            <c:numRef>
              <c:f>Sheet1!$B$2:$B$3</c:f>
              <c:numCache>
                <c:formatCode>0%</c:formatCode>
                <c:ptCount val="2"/>
                <c:pt idx="0" formatCode="General">
                  <c:v>0</c:v>
                </c:pt>
                <c:pt idx="1">
                  <c:v>0.6</c:v>
                </c:pt>
              </c:numCache>
            </c:numRef>
          </c:val>
        </c:ser>
        <c:ser>
          <c:idx val="1"/>
          <c:order val="1"/>
          <c:tx>
            <c:strRef>
              <c:f>Sheet1!$C$1</c:f>
              <c:strCache>
                <c:ptCount val="1"/>
                <c:pt idx="0">
                  <c:v>Dual</c:v>
                </c:pt>
              </c:strCache>
            </c:strRef>
          </c:tx>
          <c:dLbls>
            <c:dLbl>
              <c:idx val="1"/>
              <c:delete val="1"/>
            </c:dLbl>
            <c:txPr>
              <a:bodyPr/>
              <a:lstStyle/>
              <a:p>
                <a:pPr>
                  <a:defRPr>
                    <a:solidFill>
                      <a:schemeClr val="bg1"/>
                    </a:solidFill>
                  </a:defRPr>
                </a:pPr>
                <a:endParaRPr lang="en-US"/>
              </a:p>
            </c:txPr>
            <c:showVal val="1"/>
            <c:showSerName val="1"/>
          </c:dLbls>
          <c:cat>
            <c:strRef>
              <c:f>Sheet1!$A$2:$A$3</c:f>
              <c:strCache>
                <c:ptCount val="2"/>
                <c:pt idx="0">
                  <c:v>RESPONDERS</c:v>
                </c:pt>
                <c:pt idx="1">
                  <c:v>NON-RESPONDERS</c:v>
                </c:pt>
              </c:strCache>
            </c:strRef>
          </c:cat>
          <c:val>
            <c:numRef>
              <c:f>Sheet1!$C$2:$C$3</c:f>
              <c:numCache>
                <c:formatCode>General</c:formatCode>
                <c:ptCount val="2"/>
                <c:pt idx="0" formatCode="0%">
                  <c:v>0.3</c:v>
                </c:pt>
                <c:pt idx="1">
                  <c:v>0</c:v>
                </c:pt>
              </c:numCache>
            </c:numRef>
          </c:val>
        </c:ser>
        <c:ser>
          <c:idx val="2"/>
          <c:order val="2"/>
          <c:tx>
            <c:strRef>
              <c:f>Sheet1!$D$1</c:f>
              <c:strCache>
                <c:ptCount val="1"/>
                <c:pt idx="0">
                  <c:v>Peers</c:v>
                </c:pt>
              </c:strCache>
            </c:strRef>
          </c:tx>
          <c:dLbls>
            <c:showVal val="1"/>
            <c:showSerName val="1"/>
          </c:dLbls>
          <c:cat>
            <c:strRef>
              <c:f>Sheet1!$A$2:$A$3</c:f>
              <c:strCache>
                <c:ptCount val="2"/>
                <c:pt idx="0">
                  <c:v>RESPONDERS</c:v>
                </c:pt>
                <c:pt idx="1">
                  <c:v>NON-RESPONDERS</c:v>
                </c:pt>
              </c:strCache>
            </c:strRef>
          </c:cat>
          <c:val>
            <c:numRef>
              <c:f>Sheet1!$D$2:$D$3</c:f>
              <c:numCache>
                <c:formatCode>0%</c:formatCode>
                <c:ptCount val="2"/>
                <c:pt idx="0">
                  <c:v>0.3</c:v>
                </c:pt>
                <c:pt idx="1">
                  <c:v>0.4</c:v>
                </c:pt>
              </c:numCache>
            </c:numRef>
          </c:val>
        </c:ser>
        <c:ser>
          <c:idx val="3"/>
          <c:order val="3"/>
          <c:tx>
            <c:strRef>
              <c:f>Sheet1!$E$1</c:f>
              <c:strCache>
                <c:ptCount val="1"/>
                <c:pt idx="0">
                  <c:v>L.L. Bean</c:v>
                </c:pt>
              </c:strCache>
            </c:strRef>
          </c:tx>
          <c:dLbls>
            <c:dLbl>
              <c:idx val="1"/>
              <c:delete val="1"/>
            </c:dLbl>
            <c:showVal val="1"/>
            <c:showSerName val="1"/>
          </c:dLbls>
          <c:cat>
            <c:strRef>
              <c:f>Sheet1!$A$2:$A$3</c:f>
              <c:strCache>
                <c:ptCount val="2"/>
                <c:pt idx="0">
                  <c:v>RESPONDERS</c:v>
                </c:pt>
                <c:pt idx="1">
                  <c:v>NON-RESPONDERS</c:v>
                </c:pt>
              </c:strCache>
            </c:strRef>
          </c:cat>
          <c:val>
            <c:numRef>
              <c:f>Sheet1!$E$2:$E$3</c:f>
              <c:numCache>
                <c:formatCode>General</c:formatCode>
                <c:ptCount val="2"/>
                <c:pt idx="0" formatCode="0%">
                  <c:v>0.4</c:v>
                </c:pt>
                <c:pt idx="1">
                  <c:v>0</c:v>
                </c:pt>
              </c:numCache>
            </c:numRef>
          </c:val>
        </c:ser>
        <c:dLbls>
          <c:showVal val="1"/>
        </c:dLbls>
        <c:gapWidth val="61"/>
        <c:overlap val="100"/>
        <c:axId val="41666432"/>
        <c:axId val="41667968"/>
      </c:barChart>
      <c:catAx>
        <c:axId val="41666432"/>
        <c:scaling>
          <c:orientation val="minMax"/>
        </c:scaling>
        <c:axPos val="b"/>
        <c:tickLblPos val="nextTo"/>
        <c:crossAx val="41667968"/>
        <c:crosses val="autoZero"/>
        <c:auto val="1"/>
        <c:lblAlgn val="ctr"/>
        <c:lblOffset val="100"/>
      </c:catAx>
      <c:valAx>
        <c:axId val="41667968"/>
        <c:scaling>
          <c:orientation val="minMax"/>
        </c:scaling>
        <c:delete val="1"/>
        <c:axPos val="l"/>
        <c:numFmt formatCode="0%" sourceLinked="1"/>
        <c:tickLblPos val="none"/>
        <c:crossAx val="41666432"/>
        <c:crosses val="autoZero"/>
        <c:crossBetween val="between"/>
      </c:valAx>
    </c:plotArea>
    <c:plotVisOnly val="1"/>
  </c:chart>
  <c:txPr>
    <a:bodyPr/>
    <a:lstStyle/>
    <a:p>
      <a:pPr>
        <a:defRPr sz="800" b="1">
          <a:solidFill>
            <a:schemeClr val="accent6"/>
          </a:solidFill>
          <a:latin typeface="Arial Narrow" pitchFamily="34" charset="0"/>
        </a:defRPr>
      </a:pPr>
      <a:endParaRPr lang="en-US"/>
    </a:p>
  </c:txPr>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ea typeface="ＭＳ Ｐゴシック" pitchFamily="28" charset="-128"/>
              </a:defRPr>
            </a:lvl1pPr>
          </a:lstStyle>
          <a:p>
            <a:pPr>
              <a:defRPr/>
            </a:pPr>
            <a:endParaRPr lang="en-US"/>
          </a:p>
        </p:txBody>
      </p:sp>
      <p:sp>
        <p:nvSpPr>
          <p:cNvPr id="5123"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ea typeface="ＭＳ Ｐゴシック" pitchFamily="28" charset="-128"/>
              </a:defRPr>
            </a:lvl1pPr>
          </a:lstStyle>
          <a:p>
            <a:pPr>
              <a:defRPr/>
            </a:pPr>
            <a:endParaRPr lang="en-US"/>
          </a:p>
        </p:txBody>
      </p:sp>
      <p:sp>
        <p:nvSpPr>
          <p:cNvPr id="389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512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12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ea typeface="ＭＳ Ｐゴシック" pitchFamily="28" charset="-128"/>
              </a:defRPr>
            </a:lvl1pPr>
          </a:lstStyle>
          <a:p>
            <a:pPr>
              <a:defRPr/>
            </a:pPr>
            <a:endParaRPr lang="en-US"/>
          </a:p>
        </p:txBody>
      </p:sp>
      <p:sp>
        <p:nvSpPr>
          <p:cNvPr id="512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ea typeface="ＭＳ Ｐゴシック" pitchFamily="28" charset="-128"/>
              </a:defRPr>
            </a:lvl1pPr>
          </a:lstStyle>
          <a:p>
            <a:pPr>
              <a:defRPr/>
            </a:pPr>
            <a:fld id="{933BF4AB-D583-4B1E-A418-00B22234F0BE}"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S PGothic" pitchFamily="34" charset="-128"/>
        <a:cs typeface="+mn-cs"/>
      </a:defRPr>
    </a:lvl1pPr>
    <a:lvl2pPr marL="457200" algn="l" rtl="0" eaLnBrk="0" fontAlgn="base" hangingPunct="0">
      <a:spcBef>
        <a:spcPct val="30000"/>
      </a:spcBef>
      <a:spcAft>
        <a:spcPct val="0"/>
      </a:spcAft>
      <a:defRPr sz="1200" kern="1200">
        <a:solidFill>
          <a:schemeClr val="tx1"/>
        </a:solidFill>
        <a:latin typeface="Arial" charset="0"/>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MS PGothic" pitchFamily="34"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MS PGothic"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F424CDF8-6123-4FED-B71C-BCC325535179}" type="slidenum">
              <a:rPr lang="en-US" smtClean="0">
                <a:ea typeface="MS PGothic" pitchFamily="34" charset="-128"/>
              </a:rPr>
              <a:pPr/>
              <a:t>1</a:t>
            </a:fld>
            <a:endParaRPr lang="en-US" smtClean="0">
              <a:ea typeface="MS PGothic" pitchFamily="34" charset="-128"/>
            </a:endParaRP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8C7C5939-DB3E-4565-A7D0-886C0B8059BA}" type="slidenum">
              <a:rPr lang="en-US" smtClean="0">
                <a:ea typeface="MS PGothic" pitchFamily="34" charset="-128"/>
              </a:rPr>
              <a:pPr/>
              <a:t>10</a:t>
            </a:fld>
            <a:endParaRPr lang="en-US" smtClean="0">
              <a:ea typeface="MS PGothic" pitchFamily="34" charset="-128"/>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FA228E6A-02E4-4ED0-8D74-5B430AFD1517}" type="slidenum">
              <a:rPr lang="en-US" smtClean="0">
                <a:ea typeface="MS PGothic" pitchFamily="34" charset="-128"/>
              </a:rPr>
              <a:pPr/>
              <a:t>11</a:t>
            </a:fld>
            <a:endParaRPr lang="en-US" smtClean="0">
              <a:ea typeface="MS PGothic" pitchFamily="34" charset="-128"/>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71EF8426-03D3-4BC3-B401-EB862BA77000}" type="slidenum">
              <a:rPr lang="en-US" smtClean="0">
                <a:ea typeface="MS PGothic" pitchFamily="34" charset="-128"/>
              </a:rPr>
              <a:pPr/>
              <a:t>12</a:t>
            </a:fld>
            <a:endParaRPr lang="en-US" smtClean="0">
              <a:ea typeface="MS PGothic" pitchFamily="34" charset="-128"/>
            </a:endParaRPr>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2DE05A6F-DB90-444B-AA87-4FEC332CDD3F}" type="slidenum">
              <a:rPr lang="en-US" smtClean="0">
                <a:ea typeface="MS PGothic" pitchFamily="34" charset="-128"/>
              </a:rPr>
              <a:pPr/>
              <a:t>13</a:t>
            </a:fld>
            <a:endParaRPr lang="en-US" smtClean="0">
              <a:ea typeface="MS PGothic" pitchFamily="34" charset="-128"/>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1D628FF4-E3B8-4D00-B103-0BC09C3E31BD}" type="slidenum">
              <a:rPr lang="en-US" smtClean="0">
                <a:ea typeface="MS PGothic" pitchFamily="34" charset="-128"/>
              </a:rPr>
              <a:pPr/>
              <a:t>2</a:t>
            </a:fld>
            <a:endParaRPr lang="en-US" smtClean="0">
              <a:ea typeface="MS PGothic" pitchFamily="34" charset="-128"/>
            </a:endParaRPr>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69658B1F-1807-4ECA-842B-AC100CD8E7BD}" type="slidenum">
              <a:rPr lang="en-US" smtClean="0">
                <a:ea typeface="MS PGothic" pitchFamily="34" charset="-128"/>
              </a:rPr>
              <a:pPr/>
              <a:t>3</a:t>
            </a:fld>
            <a:endParaRPr lang="en-US" smtClean="0">
              <a:ea typeface="MS PGothic" pitchFamily="34" charset="-128"/>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61639D54-5BA8-4476-B1C4-6209EACD9CEC}" type="slidenum">
              <a:rPr lang="en-US" smtClean="0">
                <a:ea typeface="MS PGothic" pitchFamily="34" charset="-128"/>
              </a:rPr>
              <a:pPr/>
              <a:t>4</a:t>
            </a:fld>
            <a:endParaRPr lang="en-US" smtClean="0">
              <a:ea typeface="MS PGothic" pitchFamily="34" charset="-128"/>
            </a:endParaRPr>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0EB5BF05-BC33-443F-8615-ED1509CC8F11}" type="slidenum">
              <a:rPr lang="en-US" smtClean="0">
                <a:ea typeface="MS PGothic" pitchFamily="34" charset="-128"/>
              </a:rPr>
              <a:pPr/>
              <a:t>5</a:t>
            </a:fld>
            <a:endParaRPr lang="en-US" smtClean="0">
              <a:ea typeface="MS PGothic" pitchFamily="34" charset="-128"/>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A4FA5D37-4DDA-4EE0-870B-4DF6295DFC7D}" type="slidenum">
              <a:rPr lang="en-US" smtClean="0">
                <a:ea typeface="MS PGothic" pitchFamily="34" charset="-128"/>
              </a:rPr>
              <a:pPr/>
              <a:t>6</a:t>
            </a:fld>
            <a:endParaRPr lang="en-US" smtClean="0">
              <a:ea typeface="MS PGothic" pitchFamily="34" charset="-128"/>
            </a:endParaRPr>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CB8D9E9D-7F2F-474B-8608-3357CABD55EB}" type="slidenum">
              <a:rPr lang="en-US" smtClean="0">
                <a:ea typeface="MS PGothic" pitchFamily="34" charset="-128"/>
              </a:rPr>
              <a:pPr/>
              <a:t>7</a:t>
            </a:fld>
            <a:endParaRPr lang="en-US" smtClean="0">
              <a:ea typeface="MS PGothic" pitchFamily="34" charset="-128"/>
            </a:endParaRPr>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2B75763B-E34E-4885-A133-4AFACC07BD36}" type="slidenum">
              <a:rPr lang="en-US" smtClean="0">
                <a:ea typeface="MS PGothic" pitchFamily="34" charset="-128"/>
              </a:rPr>
              <a:pPr/>
              <a:t>8</a:t>
            </a:fld>
            <a:endParaRPr lang="en-US" smtClean="0">
              <a:ea typeface="MS PGothic" pitchFamily="34" charset="-128"/>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2B75763B-E34E-4885-A133-4AFACC07BD36}" type="slidenum">
              <a:rPr lang="en-US" smtClean="0">
                <a:ea typeface="MS PGothic" pitchFamily="34" charset="-128"/>
              </a:rPr>
              <a:pPr/>
              <a:t>9</a:t>
            </a:fld>
            <a:endParaRPr lang="en-US" smtClean="0">
              <a:ea typeface="MS PGothic" pitchFamily="34" charset="-128"/>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8" descr="TitlePageBG02"/>
          <p:cNvPicPr>
            <a:picLocks noChangeAspect="1" noChangeArrowheads="1"/>
          </p:cNvPicPr>
          <p:nvPr userDrawn="1"/>
        </p:nvPicPr>
        <p:blipFill>
          <a:blip r:embed="rId2" cstate="print"/>
          <a:srcRect/>
          <a:stretch>
            <a:fillRect/>
          </a:stretch>
        </p:blipFill>
        <p:spPr bwMode="auto">
          <a:xfrm>
            <a:off x="-1588" y="0"/>
            <a:ext cx="9145588" cy="5740400"/>
          </a:xfrm>
          <a:prstGeom prst="rect">
            <a:avLst/>
          </a:prstGeom>
          <a:noFill/>
          <a:ln w="9525">
            <a:noFill/>
            <a:miter lim="800000"/>
            <a:headEnd/>
            <a:tailEnd/>
          </a:ln>
        </p:spPr>
      </p:pic>
      <p:pic>
        <p:nvPicPr>
          <p:cNvPr id="5" name="Picture 11" descr="AmexLogo"/>
          <p:cNvPicPr>
            <a:picLocks noChangeAspect="1" noChangeArrowheads="1"/>
          </p:cNvPicPr>
          <p:nvPr userDrawn="1"/>
        </p:nvPicPr>
        <p:blipFill>
          <a:blip r:embed="rId3" cstate="print"/>
          <a:srcRect/>
          <a:stretch>
            <a:fillRect/>
          </a:stretch>
        </p:blipFill>
        <p:spPr bwMode="auto">
          <a:xfrm>
            <a:off x="8169275" y="5946775"/>
            <a:ext cx="522288" cy="465138"/>
          </a:xfrm>
          <a:prstGeom prst="rect">
            <a:avLst/>
          </a:prstGeom>
          <a:noFill/>
          <a:ln w="9525">
            <a:noFill/>
            <a:miter lim="800000"/>
            <a:headEnd/>
            <a:tailEnd/>
          </a:ln>
        </p:spPr>
      </p:pic>
      <p:pic>
        <p:nvPicPr>
          <p:cNvPr id="6" name="Picture 19" descr="AmexEBIWht"/>
          <p:cNvPicPr>
            <a:picLocks noChangeAspect="1" noChangeArrowheads="1"/>
          </p:cNvPicPr>
          <p:nvPr userDrawn="1"/>
        </p:nvPicPr>
        <p:blipFill>
          <a:blip r:embed="rId4" cstate="print"/>
          <a:srcRect/>
          <a:stretch>
            <a:fillRect/>
          </a:stretch>
        </p:blipFill>
        <p:spPr bwMode="auto">
          <a:xfrm>
            <a:off x="711200" y="455613"/>
            <a:ext cx="1352550" cy="228600"/>
          </a:xfrm>
          <a:prstGeom prst="rect">
            <a:avLst/>
          </a:prstGeom>
          <a:noFill/>
          <a:ln w="9525">
            <a:noFill/>
            <a:miter lim="800000"/>
            <a:headEnd/>
            <a:tailEnd/>
          </a:ln>
        </p:spPr>
      </p:pic>
      <p:sp>
        <p:nvSpPr>
          <p:cNvPr id="3075" name="Rectangle 3"/>
          <p:cNvSpPr>
            <a:spLocks noGrp="1" noChangeArrowheads="1"/>
          </p:cNvSpPr>
          <p:nvPr>
            <p:ph type="ctrTitle"/>
          </p:nvPr>
        </p:nvSpPr>
        <p:spPr>
          <a:xfrm>
            <a:off x="609600" y="1419225"/>
            <a:ext cx="5486400" cy="1323975"/>
          </a:xfrm>
        </p:spPr>
        <p:txBody>
          <a:bodyPr anchor="t"/>
          <a:lstStyle>
            <a:lvl1pPr>
              <a:defRPr sz="2800">
                <a:solidFill>
                  <a:srgbClr val="B9E0F7"/>
                </a:solidFill>
              </a:defRPr>
            </a:lvl1pPr>
          </a:lstStyle>
          <a:p>
            <a:r>
              <a:rPr lang="en-US"/>
              <a:t>Click to edit Master title style</a:t>
            </a:r>
          </a:p>
        </p:txBody>
      </p:sp>
      <p:sp>
        <p:nvSpPr>
          <p:cNvPr id="3076" name="Rectangle 4"/>
          <p:cNvSpPr>
            <a:spLocks noGrp="1" noChangeArrowheads="1"/>
          </p:cNvSpPr>
          <p:nvPr>
            <p:ph type="subTitle" idx="1"/>
          </p:nvPr>
        </p:nvSpPr>
        <p:spPr>
          <a:xfrm>
            <a:off x="1276350" y="5838825"/>
            <a:ext cx="4743450" cy="762000"/>
          </a:xfrm>
        </p:spPr>
        <p:txBody>
          <a:bodyPr/>
          <a:lstStyle>
            <a:lvl1pPr>
              <a:defRPr sz="1200">
                <a:solidFill>
                  <a:srgbClr val="5F6062"/>
                </a:solidFill>
              </a:defRPr>
            </a:lvl1pPr>
          </a:lstStyle>
          <a:p>
            <a:r>
              <a:rPr lang="en-US"/>
              <a:t>Click to edit Master subtitle style</a:t>
            </a:r>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3694D22A-1CC0-4C8A-820B-759CAE87D1DC}" type="slidenum">
              <a:rPr lang="en-US"/>
              <a:pPr>
                <a:defRPr/>
              </a:pPr>
              <a:t>‹#›</a:t>
            </a:fld>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26188" y="301625"/>
            <a:ext cx="1909762" cy="4881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93725" y="301625"/>
            <a:ext cx="5580063" cy="48815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13EB2242-87DD-40A9-9D4C-F5ECC53F486F}" type="slidenum">
              <a:rPr lang="en-US"/>
              <a:pPr>
                <a:defRPr/>
              </a:pPr>
              <a:t>‹#›</a:t>
            </a:fld>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C4053377-68CD-4FA6-AE7F-601A55C62FB3}" type="slidenum">
              <a:rPr lang="en-US"/>
              <a:pPr>
                <a:defRPr/>
              </a:pPr>
              <a:t>‹#›</a:t>
            </a:fld>
            <a:endParaRPr lang="en-US" dirty="0"/>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pPr>
              <a:defRPr/>
            </a:pPr>
            <a:fld id="{E90F75CD-39EE-4DD3-B202-19ED4041AECD}" type="slidenum">
              <a:rPr lang="en-US"/>
              <a:pPr>
                <a:defRPr/>
              </a:pPr>
              <a:t>‹#›</a:t>
            </a:fld>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93725" y="1068388"/>
            <a:ext cx="3744913"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91038" y="1068388"/>
            <a:ext cx="3744912"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sldNum" sz="quarter" idx="10"/>
          </p:nvPr>
        </p:nvSpPr>
        <p:spPr>
          <a:ln/>
        </p:spPr>
        <p:txBody>
          <a:bodyPr/>
          <a:lstStyle>
            <a:lvl1pPr>
              <a:defRPr/>
            </a:lvl1pPr>
          </a:lstStyle>
          <a:p>
            <a:pPr>
              <a:defRPr/>
            </a:pPr>
            <a:fld id="{7E32C08D-B46C-4CFF-B541-C3B9AE6B5FFF}" type="slidenum">
              <a:rPr lang="en-US"/>
              <a:pPr>
                <a:defRPr/>
              </a:pPr>
              <a:t>‹#›</a:t>
            </a:fld>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sldNum" sz="quarter" idx="10"/>
          </p:nvPr>
        </p:nvSpPr>
        <p:spPr>
          <a:ln/>
        </p:spPr>
        <p:txBody>
          <a:bodyPr/>
          <a:lstStyle>
            <a:lvl1pPr>
              <a:defRPr/>
            </a:lvl1pPr>
          </a:lstStyle>
          <a:p>
            <a:pPr>
              <a:defRPr/>
            </a:pPr>
            <a:fld id="{0AC4CE56-EAFB-4211-A6AF-E0D1F71F80E0}" type="slidenum">
              <a:rPr lang="en-US"/>
              <a:pPr>
                <a:defRPr/>
              </a:pPr>
              <a:t>‹#›</a:t>
            </a:fld>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
          <p:cNvSpPr>
            <a:spLocks noGrp="1" noChangeArrowheads="1"/>
          </p:cNvSpPr>
          <p:nvPr>
            <p:ph type="sldNum" sz="quarter" idx="10"/>
          </p:nvPr>
        </p:nvSpPr>
        <p:spPr>
          <a:ln/>
        </p:spPr>
        <p:txBody>
          <a:bodyPr/>
          <a:lstStyle>
            <a:lvl1pPr>
              <a:defRPr/>
            </a:lvl1pPr>
          </a:lstStyle>
          <a:p>
            <a:pPr>
              <a:defRPr/>
            </a:pPr>
            <a:fld id="{0A5B9CAB-3443-4F27-B8A9-9A6742F49E59}" type="slidenum">
              <a:rPr lang="en-US"/>
              <a:pPr>
                <a:defRPr/>
              </a:pPr>
              <a:t>‹#›</a:t>
            </a:fld>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DF0F7FB5-F0AF-4BB7-8CF8-487ECAD4A3B7}" type="slidenum">
              <a:rPr lang="en-US"/>
              <a:pPr>
                <a:defRPr/>
              </a:pPr>
              <a:t>‹#›</a:t>
            </a:fld>
            <a:endParaRPr lang="en-US" dirty="0"/>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E6FB7835-2635-44DE-A296-B8ADF890005C}" type="slidenum">
              <a:rPr lang="en-US"/>
              <a:pPr>
                <a:defRPr/>
              </a:pPr>
              <a:t>‹#›</a:t>
            </a:fld>
            <a:endParaRPr lang="en-US" dirty="0"/>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910AC7B2-498E-4F81-B8FD-ECA0C1C51F88}" type="slidenum">
              <a:rPr lang="en-US"/>
              <a:pPr>
                <a:defRPr/>
              </a:pPr>
              <a:t>‹#›</a:t>
            </a:fld>
            <a:endParaRPr lang="en-US" dirty="0"/>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1" descr="SlideBG"/>
          <p:cNvPicPr>
            <a:picLocks noChangeAspect="1" noChangeArrowheads="1"/>
          </p:cNvPicPr>
          <p:nvPr/>
        </p:nvPicPr>
        <p:blipFill>
          <a:blip r:embed="rId13" cstate="print"/>
          <a:srcRect/>
          <a:stretch>
            <a:fillRect/>
          </a:stretch>
        </p:blipFill>
        <p:spPr bwMode="auto">
          <a:xfrm>
            <a:off x="0" y="0"/>
            <a:ext cx="9145588" cy="6859588"/>
          </a:xfrm>
          <a:prstGeom prst="rect">
            <a:avLst/>
          </a:prstGeom>
          <a:noFill/>
          <a:ln w="9525">
            <a:noFill/>
            <a:miter lim="800000"/>
            <a:headEnd/>
            <a:tailEnd/>
          </a:ln>
        </p:spPr>
      </p:pic>
      <p:sp>
        <p:nvSpPr>
          <p:cNvPr id="1027" name="Rectangle 2"/>
          <p:cNvSpPr>
            <a:spLocks noGrp="1" noChangeArrowheads="1"/>
          </p:cNvSpPr>
          <p:nvPr>
            <p:ph type="title"/>
          </p:nvPr>
        </p:nvSpPr>
        <p:spPr bwMode="auto">
          <a:xfrm>
            <a:off x="593725" y="301625"/>
            <a:ext cx="7642225" cy="703263"/>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28" name="Rectangle 3"/>
          <p:cNvSpPr>
            <a:spLocks noGrp="1" noChangeArrowheads="1"/>
          </p:cNvSpPr>
          <p:nvPr>
            <p:ph type="body" idx="1"/>
          </p:nvPr>
        </p:nvSpPr>
        <p:spPr bwMode="auto">
          <a:xfrm>
            <a:off x="593725" y="1068388"/>
            <a:ext cx="7642225"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0" name="Rectangle 6"/>
          <p:cNvSpPr>
            <a:spLocks noGrp="1" noChangeArrowheads="1"/>
          </p:cNvSpPr>
          <p:nvPr>
            <p:ph type="sldNum" sz="quarter" idx="4"/>
          </p:nvPr>
        </p:nvSpPr>
        <p:spPr bwMode="auto">
          <a:xfrm>
            <a:off x="8382000" y="6553200"/>
            <a:ext cx="762000" cy="304800"/>
          </a:xfrm>
          <a:prstGeom prst="rect">
            <a:avLst/>
          </a:prstGeom>
          <a:noFill/>
          <a:ln w="9525">
            <a:noFill/>
            <a:miter lim="800000"/>
            <a:headEnd/>
            <a:tailEnd/>
          </a:ln>
        </p:spPr>
        <p:txBody>
          <a:bodyPr vert="horz" wrap="square" lIns="45720" tIns="45720" rIns="45720" bIns="45720" numCol="1" anchor="b" anchorCtr="0" compatLnSpc="1">
            <a:prstTxWarp prst="textNoShape">
              <a:avLst/>
            </a:prstTxWarp>
          </a:bodyPr>
          <a:lstStyle>
            <a:lvl1pPr algn="r">
              <a:defRPr sz="700">
                <a:solidFill>
                  <a:schemeClr val="bg1"/>
                </a:solidFill>
                <a:ea typeface="ＭＳ Ｐゴシック" pitchFamily="28" charset="-128"/>
              </a:defRPr>
            </a:lvl1pPr>
          </a:lstStyle>
          <a:p>
            <a:pPr>
              <a:defRPr/>
            </a:pPr>
            <a:fld id="{5EDBA0EE-3B57-4B39-8D62-BB8162C2A663}" type="slidenum">
              <a:rPr lang="en-US"/>
              <a:pPr>
                <a:defRPr/>
              </a:pPr>
              <a:t>‹#›</a:t>
            </a:fld>
            <a:endParaRPr lang="en-US" dirty="0"/>
          </a:p>
        </p:txBody>
      </p:sp>
      <p:sp>
        <p:nvSpPr>
          <p:cNvPr id="1033" name="Text Box 9"/>
          <p:cNvSpPr txBox="1">
            <a:spLocks noChangeArrowheads="1"/>
          </p:cNvSpPr>
          <p:nvPr/>
        </p:nvSpPr>
        <p:spPr bwMode="auto">
          <a:xfrm>
            <a:off x="619125" y="6124575"/>
            <a:ext cx="5410200" cy="368300"/>
          </a:xfrm>
          <a:prstGeom prst="rect">
            <a:avLst/>
          </a:prstGeom>
          <a:noFill/>
          <a:ln w="9525">
            <a:noFill/>
            <a:miter lim="800000"/>
            <a:headEnd/>
            <a:tailEnd/>
          </a:ln>
          <a:effectLst/>
        </p:spPr>
        <p:txBody>
          <a:bodyPr>
            <a:spAutoFit/>
          </a:bodyPr>
          <a:lstStyle/>
          <a:p>
            <a:pPr>
              <a:defRPr/>
            </a:pPr>
            <a:r>
              <a:rPr lang="en-US" sz="600" dirty="0">
                <a:solidFill>
                  <a:srgbClr val="939BA1"/>
                </a:solidFill>
                <a:ea typeface="ＭＳ Ｐゴシック" pitchFamily="28" charset="-128"/>
              </a:rPr>
              <a:t>© 2011 American Express Travel Related Services Company, Inc. All rights reserved. CONFIDENTIAL, PROPRIETARY &amp; TRADE SECRET INFORMATION. This document contains confidential, proprietary, and trade secret information of American Express Company and its subsidiaries and affiliates (“American Express”), and may not be disclosed in whole or in part to any third parties without prior written consent of American Express.</a:t>
            </a:r>
            <a:endParaRPr lang="en-US" sz="600" dirty="0">
              <a:solidFill>
                <a:srgbClr val="949CA1"/>
              </a:solidFill>
              <a:ea typeface="ＭＳ Ｐゴシック" pitchFamily="28" charset="-128"/>
            </a:endParaRPr>
          </a:p>
        </p:txBody>
      </p:sp>
      <p:pic>
        <p:nvPicPr>
          <p:cNvPr id="1031" name="Picture 10" descr="AmexEBILogo"/>
          <p:cNvPicPr>
            <a:picLocks noChangeAspect="1" noChangeArrowheads="1"/>
          </p:cNvPicPr>
          <p:nvPr/>
        </p:nvPicPr>
        <p:blipFill>
          <a:blip r:embed="rId14" cstate="print"/>
          <a:srcRect/>
          <a:stretch>
            <a:fillRect/>
          </a:stretch>
        </p:blipFill>
        <p:spPr bwMode="auto">
          <a:xfrm>
            <a:off x="7053263" y="6167438"/>
            <a:ext cx="1366837" cy="23177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91" r:id="rId1"/>
    <p:sldLayoutId id="2147483781" r:id="rId2"/>
    <p:sldLayoutId id="2147483782" r:id="rId3"/>
    <p:sldLayoutId id="2147483783" r:id="rId4"/>
    <p:sldLayoutId id="2147483784" r:id="rId5"/>
    <p:sldLayoutId id="2147483785" r:id="rId6"/>
    <p:sldLayoutId id="2147483786" r:id="rId7"/>
    <p:sldLayoutId id="2147483787" r:id="rId8"/>
    <p:sldLayoutId id="2147483788" r:id="rId9"/>
    <p:sldLayoutId id="2147483789" r:id="rId10"/>
    <p:sldLayoutId id="2147483790" r:id="rId11"/>
  </p:sldLayoutIdLst>
  <p:transition>
    <p:fade/>
  </p:transition>
  <p:hf hdr="0" ftr="0" dt="0"/>
  <p:txStyles>
    <p:titleStyle>
      <a:lvl1pPr algn="l" rtl="0" eaLnBrk="0" fontAlgn="base" hangingPunct="0">
        <a:spcBef>
          <a:spcPct val="0"/>
        </a:spcBef>
        <a:spcAft>
          <a:spcPct val="0"/>
        </a:spcAft>
        <a:defRPr sz="2000">
          <a:solidFill>
            <a:srgbClr val="003768"/>
          </a:solidFill>
          <a:latin typeface="+mj-lt"/>
          <a:ea typeface="MS PGothic" pitchFamily="34" charset="-128"/>
          <a:cs typeface="+mj-cs"/>
        </a:defRPr>
      </a:lvl1pPr>
      <a:lvl2pPr algn="l" rtl="0" eaLnBrk="0" fontAlgn="base" hangingPunct="0">
        <a:spcBef>
          <a:spcPct val="0"/>
        </a:spcBef>
        <a:spcAft>
          <a:spcPct val="0"/>
        </a:spcAft>
        <a:defRPr sz="2000">
          <a:solidFill>
            <a:srgbClr val="003768"/>
          </a:solidFill>
          <a:latin typeface="Arial" charset="0"/>
          <a:ea typeface="MS PGothic" pitchFamily="34" charset="-128"/>
        </a:defRPr>
      </a:lvl2pPr>
      <a:lvl3pPr algn="l" rtl="0" eaLnBrk="0" fontAlgn="base" hangingPunct="0">
        <a:spcBef>
          <a:spcPct val="0"/>
        </a:spcBef>
        <a:spcAft>
          <a:spcPct val="0"/>
        </a:spcAft>
        <a:defRPr sz="2000">
          <a:solidFill>
            <a:srgbClr val="003768"/>
          </a:solidFill>
          <a:latin typeface="Arial" charset="0"/>
          <a:ea typeface="MS PGothic" pitchFamily="34" charset="-128"/>
        </a:defRPr>
      </a:lvl3pPr>
      <a:lvl4pPr algn="l" rtl="0" eaLnBrk="0" fontAlgn="base" hangingPunct="0">
        <a:spcBef>
          <a:spcPct val="0"/>
        </a:spcBef>
        <a:spcAft>
          <a:spcPct val="0"/>
        </a:spcAft>
        <a:defRPr sz="2000">
          <a:solidFill>
            <a:srgbClr val="003768"/>
          </a:solidFill>
          <a:latin typeface="Arial" charset="0"/>
          <a:ea typeface="MS PGothic" pitchFamily="34" charset="-128"/>
        </a:defRPr>
      </a:lvl4pPr>
      <a:lvl5pPr algn="l" rtl="0" eaLnBrk="0" fontAlgn="base" hangingPunct="0">
        <a:spcBef>
          <a:spcPct val="0"/>
        </a:spcBef>
        <a:spcAft>
          <a:spcPct val="0"/>
        </a:spcAft>
        <a:defRPr sz="2000">
          <a:solidFill>
            <a:srgbClr val="003768"/>
          </a:solidFill>
          <a:latin typeface="Arial" charset="0"/>
          <a:ea typeface="MS PGothic" pitchFamily="34" charset="-128"/>
        </a:defRPr>
      </a:lvl5pPr>
      <a:lvl6pPr marL="457200" algn="l" rtl="0" fontAlgn="base">
        <a:spcBef>
          <a:spcPct val="0"/>
        </a:spcBef>
        <a:spcAft>
          <a:spcPct val="0"/>
        </a:spcAft>
        <a:defRPr sz="2000">
          <a:solidFill>
            <a:srgbClr val="003768"/>
          </a:solidFill>
          <a:latin typeface="Arial" charset="0"/>
          <a:ea typeface="ＭＳ Ｐゴシック" pitchFamily="28" charset="-128"/>
        </a:defRPr>
      </a:lvl6pPr>
      <a:lvl7pPr marL="914400" algn="l" rtl="0" fontAlgn="base">
        <a:spcBef>
          <a:spcPct val="0"/>
        </a:spcBef>
        <a:spcAft>
          <a:spcPct val="0"/>
        </a:spcAft>
        <a:defRPr sz="2000">
          <a:solidFill>
            <a:srgbClr val="003768"/>
          </a:solidFill>
          <a:latin typeface="Arial" charset="0"/>
          <a:ea typeface="ＭＳ Ｐゴシック" pitchFamily="28" charset="-128"/>
        </a:defRPr>
      </a:lvl7pPr>
      <a:lvl8pPr marL="1371600" algn="l" rtl="0" fontAlgn="base">
        <a:spcBef>
          <a:spcPct val="0"/>
        </a:spcBef>
        <a:spcAft>
          <a:spcPct val="0"/>
        </a:spcAft>
        <a:defRPr sz="2000">
          <a:solidFill>
            <a:srgbClr val="003768"/>
          </a:solidFill>
          <a:latin typeface="Arial" charset="0"/>
          <a:ea typeface="ＭＳ Ｐゴシック" pitchFamily="28" charset="-128"/>
        </a:defRPr>
      </a:lvl8pPr>
      <a:lvl9pPr marL="1828800" algn="l" rtl="0" fontAlgn="base">
        <a:spcBef>
          <a:spcPct val="0"/>
        </a:spcBef>
        <a:spcAft>
          <a:spcPct val="0"/>
        </a:spcAft>
        <a:defRPr sz="2000">
          <a:solidFill>
            <a:srgbClr val="003768"/>
          </a:solidFill>
          <a:latin typeface="Arial" charset="0"/>
          <a:ea typeface="ＭＳ Ｐゴシック" pitchFamily="28" charset="-128"/>
        </a:defRPr>
      </a:lvl9pPr>
    </p:titleStyle>
    <p:bodyStyle>
      <a:lvl1pPr marL="342900" indent="-342900" algn="l" rtl="0" eaLnBrk="0" fontAlgn="base" hangingPunct="0">
        <a:spcBef>
          <a:spcPct val="0"/>
        </a:spcBef>
        <a:spcAft>
          <a:spcPct val="0"/>
        </a:spcAft>
        <a:defRPr sz="1400">
          <a:solidFill>
            <a:srgbClr val="80A1B6"/>
          </a:solidFill>
          <a:latin typeface="+mn-lt"/>
          <a:ea typeface="MS PGothic" pitchFamily="34" charset="-128"/>
          <a:cs typeface="+mn-cs"/>
        </a:defRPr>
      </a:lvl1pPr>
      <a:lvl2pPr marL="285750" indent="-171450" algn="l" rtl="0" eaLnBrk="0" fontAlgn="base" hangingPunct="0">
        <a:spcBef>
          <a:spcPct val="0"/>
        </a:spcBef>
        <a:spcAft>
          <a:spcPct val="0"/>
        </a:spcAft>
        <a:buChar char="–"/>
        <a:defRPr sz="1400">
          <a:solidFill>
            <a:srgbClr val="80A1B6"/>
          </a:solidFill>
          <a:latin typeface="+mn-lt"/>
          <a:ea typeface="MS PGothic" pitchFamily="34" charset="-128"/>
        </a:defRPr>
      </a:lvl2pPr>
      <a:lvl3pPr marL="574675" indent="-174625" algn="l" rtl="0" eaLnBrk="0" fontAlgn="base" hangingPunct="0">
        <a:spcBef>
          <a:spcPct val="0"/>
        </a:spcBef>
        <a:spcAft>
          <a:spcPct val="0"/>
        </a:spcAft>
        <a:buChar char="•"/>
        <a:defRPr sz="1400">
          <a:solidFill>
            <a:srgbClr val="80A1B6"/>
          </a:solidFill>
          <a:latin typeface="+mn-lt"/>
          <a:ea typeface="MS PGothic" pitchFamily="34" charset="-128"/>
        </a:defRPr>
      </a:lvl3pPr>
      <a:lvl4pPr marL="860425" indent="-171450" algn="l" rtl="0" eaLnBrk="0" fontAlgn="base" hangingPunct="0">
        <a:spcBef>
          <a:spcPct val="0"/>
        </a:spcBef>
        <a:spcAft>
          <a:spcPct val="0"/>
        </a:spcAft>
        <a:buChar char="–"/>
        <a:defRPr sz="1400">
          <a:solidFill>
            <a:srgbClr val="80A1B6"/>
          </a:solidFill>
          <a:latin typeface="+mn-lt"/>
          <a:ea typeface="MS PGothic" pitchFamily="34" charset="-128"/>
        </a:defRPr>
      </a:lvl4pPr>
      <a:lvl5pPr marL="1143000" indent="-168275" algn="l" rtl="0" eaLnBrk="0" fontAlgn="base" hangingPunct="0">
        <a:spcBef>
          <a:spcPct val="0"/>
        </a:spcBef>
        <a:spcAft>
          <a:spcPct val="0"/>
        </a:spcAft>
        <a:buChar char="»"/>
        <a:defRPr sz="1400">
          <a:solidFill>
            <a:srgbClr val="80A1B6"/>
          </a:solidFill>
          <a:latin typeface="+mn-lt"/>
          <a:ea typeface="MS PGothic" pitchFamily="34" charset="-128"/>
        </a:defRPr>
      </a:lvl5pPr>
      <a:lvl6pPr marL="1600200" indent="-168275" algn="l" rtl="0" fontAlgn="base">
        <a:spcBef>
          <a:spcPct val="0"/>
        </a:spcBef>
        <a:spcAft>
          <a:spcPct val="0"/>
        </a:spcAft>
        <a:buChar char="»"/>
        <a:defRPr sz="1400">
          <a:solidFill>
            <a:srgbClr val="80A1B6"/>
          </a:solidFill>
          <a:latin typeface="+mn-lt"/>
          <a:ea typeface="+mn-ea"/>
        </a:defRPr>
      </a:lvl6pPr>
      <a:lvl7pPr marL="2057400" indent="-168275" algn="l" rtl="0" fontAlgn="base">
        <a:spcBef>
          <a:spcPct val="0"/>
        </a:spcBef>
        <a:spcAft>
          <a:spcPct val="0"/>
        </a:spcAft>
        <a:buChar char="»"/>
        <a:defRPr sz="1400">
          <a:solidFill>
            <a:srgbClr val="80A1B6"/>
          </a:solidFill>
          <a:latin typeface="+mn-lt"/>
          <a:ea typeface="+mn-ea"/>
        </a:defRPr>
      </a:lvl7pPr>
      <a:lvl8pPr marL="2514600" indent="-168275" algn="l" rtl="0" fontAlgn="base">
        <a:spcBef>
          <a:spcPct val="0"/>
        </a:spcBef>
        <a:spcAft>
          <a:spcPct val="0"/>
        </a:spcAft>
        <a:buChar char="»"/>
        <a:defRPr sz="1400">
          <a:solidFill>
            <a:srgbClr val="80A1B6"/>
          </a:solidFill>
          <a:latin typeface="+mn-lt"/>
          <a:ea typeface="+mn-ea"/>
        </a:defRPr>
      </a:lvl8pPr>
      <a:lvl9pPr marL="2971800" indent="-168275" algn="l" rtl="0" fontAlgn="base">
        <a:spcBef>
          <a:spcPct val="0"/>
        </a:spcBef>
        <a:spcAft>
          <a:spcPct val="0"/>
        </a:spcAft>
        <a:buChar char="»"/>
        <a:defRPr sz="1400">
          <a:solidFill>
            <a:srgbClr val="80A1B6"/>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8.jpeg"/></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8.jpeg"/></Relationships>
</file>

<file path=ppt/slides/_rels/slide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8.jpe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chart" Target="../charts/char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p:txBody>
          <a:bodyPr/>
          <a:lstStyle/>
          <a:p>
            <a:pPr eaLnBrk="1" hangingPunct="1"/>
            <a:r>
              <a:rPr lang="en-US" smtClean="0"/>
              <a:t>Powerful intelligence to move your business forward.</a:t>
            </a:r>
          </a:p>
        </p:txBody>
      </p:sp>
      <p:sp>
        <p:nvSpPr>
          <p:cNvPr id="4099" name="Rectangle 3"/>
          <p:cNvSpPr>
            <a:spLocks noGrp="1" noChangeArrowheads="1"/>
          </p:cNvSpPr>
          <p:nvPr>
            <p:ph type="subTitle" idx="1"/>
          </p:nvPr>
        </p:nvSpPr>
        <p:spPr>
          <a:xfrm>
            <a:off x="2057400" y="5943600"/>
            <a:ext cx="4743450" cy="762000"/>
          </a:xfrm>
        </p:spPr>
        <p:txBody>
          <a:bodyPr/>
          <a:lstStyle/>
          <a:p>
            <a:pPr marL="0" indent="0" eaLnBrk="1" hangingPunct="1"/>
            <a:r>
              <a:rPr lang="en-US" dirty="0" smtClean="0"/>
              <a:t>04/27/2011</a:t>
            </a:r>
          </a:p>
          <a:p>
            <a:pPr marL="0" indent="0" eaLnBrk="1" hangingPunct="1"/>
            <a:r>
              <a:rPr lang="en-US" dirty="0" smtClean="0"/>
              <a:t>Capabilities Presentation for L.L. Bean</a:t>
            </a:r>
          </a:p>
        </p:txBody>
      </p:sp>
      <p:sp>
        <p:nvSpPr>
          <p:cNvPr id="4101" name="Text Box 5"/>
          <p:cNvSpPr txBox="1">
            <a:spLocks noChangeArrowheads="1"/>
          </p:cNvSpPr>
          <p:nvPr/>
        </p:nvSpPr>
        <p:spPr bwMode="auto">
          <a:xfrm>
            <a:off x="619125" y="6489700"/>
            <a:ext cx="7686675" cy="276225"/>
          </a:xfrm>
          <a:prstGeom prst="rect">
            <a:avLst/>
          </a:prstGeom>
          <a:noFill/>
          <a:ln w="9525">
            <a:noFill/>
            <a:miter lim="800000"/>
            <a:headEnd/>
            <a:tailEnd/>
          </a:ln>
        </p:spPr>
        <p:txBody>
          <a:bodyPr>
            <a:spAutoFit/>
          </a:bodyPr>
          <a:lstStyle/>
          <a:p>
            <a:r>
              <a:rPr lang="en-US" sz="600">
                <a:solidFill>
                  <a:srgbClr val="939BA1"/>
                </a:solidFill>
              </a:rPr>
              <a:t>© 2011 American Express Travel Related Services Company, Inc. All rights reserved. CONFIDENTIAL, PROPRIETARY &amp; TRADE SECRET INFORMATION. This document contains confidential, proprietary, and trade secret information of American Express Company and its subsidiaries and affiliates (“American Express”), and may not be disclosed in whole or in part to any third parties without prior written consent of American Express.</a:t>
            </a:r>
            <a:endParaRPr lang="en-US" sz="600">
              <a:solidFill>
                <a:srgbClr val="949CA1"/>
              </a:solidFill>
            </a:endParaRPr>
          </a:p>
        </p:txBody>
      </p:sp>
      <p:sp>
        <p:nvSpPr>
          <p:cNvPr id="4103" name="AutoShape 7" descr="data:image/jpg;base64,/9j/4AAQSkZJRgABAQAAAQABAAD/2wCEAAkGBhQMEQ4PDBAQDRAQDRQUEA8PDxoNEhAQFBweFBQRExcYJyYgFxkjGhQTIC8gKScpLCwtFh4xNTAqNSYrLCkBCQoKDgwOGg8PGCkcHyQ0KSksKSk0KSkpKSksLDMpKSkpKSwsLCwpKSkpKSkpKSkpKSkpKSwpKSwpKSkpLCwsKf/AABEIAKwBJgMBIgACEQEDEQH/xAAcAAEAAQUBAQAAAAAAAAAAAAAABwIDBAUGAQj/xABDEAACAQECCAsGBAUDBQAAAAAAAQIDBBEFBxIXITEyUQYTFEFSVHFykZLRIjRhgZPBNaGxsyMzQmNzYnSyFRZTgoP/xAAZAQEAAwEBAAAAAAAAAAAAAAAAAQIDBAX/xAAgEQACAQQDAQEBAAAAAAAAAAAAAQIREjFRAxMyISJB/9oADAMBAAIRAxEAPwCa6VJXLQtS5iviVuXgKOzHsRWVSVAUcSty8BxK3LwKwTRAo4lbl4DiVuXgVgUQKOJW5eA4lbl4FYFECjiVuXgOJW5eBWBRAo4lbl4DiVuXgVgUQKOJW5eA4lbl4FYFECjiVuXgOJW5eBWBRAo4lbl4DiVuXgVgUQKOJW5eA4lbl4FYFECjiVuXgOJW5eBWBRAo4lbl4DiVuXgVgUQKOJW5eA4lbl4FYFECjiVuXgOJW5eBWBRAo4lbl4DiVuXgVgUQKOJW5eA4lbl4FYFECjiVuXgOJW5eBWBRAo4lbl4DiVuXgVgUQMW1U0krklp5lcCq2bK7x6YzyVZco7MexFZRR2Y9iKzZYLAAEgAAAAAAAAAAAAAAAAAAAAAAAAAAAAAAAAAAAAAAAAAAAAAAAAx7ZsrvHp5bNld49MZ5KsuUdmPYisoo7MexFZqsFgACQGR9wnxmzsFqrWaFnhUVPJ9uVVxbyoqepL/Vd8iQSCcY34la+2n+3Az5G0vhjzScVVHQZ5avVKX1pegzy1eqUvrS9COwYdktnL2z2SJnlq9UpfWl6DPLV6pS+tL0I7A7JbJ7p7JEzy1eqUvrS9Bnlq9UpfWl6Edgdktkds9kiZ5avVKX1pegzy1eqUvrS9COwOyWx3T2SJnlq9UpfWl6DPLV6pS+tL0I7A7JbJ7p7JEzy1eqUvrS9Bnlq9UpfWl6Edgdktkds9kiZ5avVKX1pegzy1eqUvrS9COwOyWye6eyRM8tXqlL60vQZ5avVKX1pehHYHZLY7p7JEzy1eqUvrS9Bnlq9UpfWl6Edgdktkds9kiZ5avVKX1pegzy1eqUvrS9COwOyWye6eyRM8tXqlL60vQZ5avVKX1pehHYHZLZHbPZImeWr1Sl9aXoM8tXqlL60vQjsDslsnunskTPLV6pS+tL0M7AmNadqr06NSzwpxm2nONRyauTa0Nb0iLTZcHPeqHf+zLRnJstHlk5JVPoanPKSa50VFmx7EO6i8dJ2gAAGPbNld49PLZsrvHpjPJVlyjsx7EVlFHZj2IrNVgsAASAQTjG/ErX20/24E7EE4xvxK19tP8AbgZcuDDn8nNgGzsHBq02qnGtZ6E6tOV+TOLVzyW4vW79aa+RzpN4ONJvBrAbS2cFrVZ4Sq1rPOnThdlSd1yveSufe0asijRDTWQAXLNZ5VpwpUouc5u6EVrk0r7l8kwC2Ddf9l23qtTxj6mtt+Dqllnxdog6U7k8mV19z0rV2k0aJcWsmOACCADZ4M4MWm2xc7LQlVinc5RcVp3aWjN/7At/VKnmh6k0ei1r0c+DdVuBdsp7dlqL5xf6M1FahKm7qkZQd+qSaFGQ4tZKAAQQAAAAAAAAAAAADZcHPeqHf+zNabLg571Q7/2ZaOUWh6R9BWPYh3UXizY9iHdReOw9IAAAx7ZsrvHp5bNld49MZ5KsuUdmPYisoo7MexFZqsFgACQCCcY34la+2n+3AnYgnGN+JWvtp/twMuXBhz+TmyTsT2EJtV7PKV9KHtU43XZDbvkl2tt/MjEkbE7/ADLT3F+qMuL0YcPozMbuFKkI0rPCV1Oqsqa6TTvX5pEWkjY4/wCZZf8AG/1ZHJPL6K8rrNgv2C1SoVadWm8mcJpxluv0P8m0WCqnrj3l+pkZP4fRFhtcp2aFWWmToKT7cm8gTD2EZ2q0VqtaWVJ1GvglH2Ul8kidcGe50/8Aar/iQDbP5lX/ACz/AFZ0cr+JHVzP8osgA5zmJAxR4Smq9Sz5V9KUMrJem6S51u1HR4x+E9fByocllGGW/ayoKe/f2HJYpvfZf4X9zrMZHBqthBUOTQy8h+1pu3+p1QbcDrjXq+HPcG8aNolWp07ZkVITko5SiqbjfoT0a9Nx2fDjAlO2WSrNwUqkIZVOeqSu06911+g47g5ixrU6sK1tlCnTpvKcFfOTa1fDdzm14dcOqMKNSy2Z8ZUlHJk7nFQXz1shVUf0TFtRd5E7V2h61r7Twv2KxTtE40qMXOcnckjuLLinkoqVrtVOzt/0pZV3w03GCi3g5YwcsHAg7DD2LWtZIOtQnG1Ukr24aJJc8rtV3zOdwNgapb6saFBJylfpehRS0tvwYcWnQODTpQwLz0kTNIo5KqW2EajWiGRob+DbT/I0HCbgHXwZHjJONWlev4kP6b9HtJ/Ht1kuEkWfHJKpzQNpwbwKsIV42d1FRc08mTV6vScrvyOswhikqUqblSrcdUyopU1BRVzaTk23qSd+rmIUW1Uhccmqoj8Ej2XE/lR/iWuKqXaY04ZaT7W0/wAjjuEvBqpgyqqVa6SlHKhOOqS+fPrJcJL6HxySqzUmy4Oe9UO/9maw2fBz3qh3/syI5REPSPoKx7EO6i8WbHsQ7qLx2HpAAAGPbNld49PLZsrvHpjPJVlyjsx7EVlFHZj2IrNVgsAASAQTjG/ErX20/wBuBOxBOMb8StfbT/bgZcuDDn8nNkjYnf5lp7i/VEcskrE7Z5X2mpkvIuUVPmctDuRlxejDh9lvHH/Msv8Ajf6sjklXGlgKva52d2ajKqowak4tK53ve1vOKsnAK21ZxhyeUE2r5zlFKMedu5t6i3JFuXwckW5uiOfKqeuPeX6ki8K+BMIf9PstljCFWpJxnVauyrouTlJrTzM5/hJwFq4NlQvkq0atRRi4X35evJu7EUfHJFJcUkmS7gz3On/tV/xIBtv8yr/ln+rPoLB9BxstODV0lZ0rvjk3XELWvgbbHUqNWWo06kmnfHU2/ia8qqkb8qbijQAkXgVi7llSrYSpZMYxeRSndK99KSV6uNfg7FzUt/KKtOcKMVXqRpwenU3ctGpGfW6VMuqVKnuKb3yX+F/c6TGnhetZVZ+T1Z0cp6ciTjfr3dhpMV2Dp0rdaFKL/gpwnJalLd+aN5jSwLWtas/JqUquS3fk3aNe9o2gmo0Nop9Rx2CsZFrs8k6lTj4X+1CppbXwb1EjW7AFmwzZo1lSjCdSnlQqRiozUtza1q8jXB+Lm2WiSjOi6MHrnUaybufRFt/kS5Zo08FWSMZzShQpa3ovevQu1kcdWv0TxXUdxyGKvAXEytdSrFZdOs6UXde0lzp/FfqZ3DPgnHCNZSq21UoxilGi0mk9+kw8XXCeNevbKc2outWdSmnz82j5K81+MngfXqV+VWeHG05QSlGN18ZLRe7+bR+ZLpb8J+WfFU6/gvZKeD6HJ52uNdXvJypXZMX/AEr4ayOLFXq2DCtdYOpqsnVeTSi9EoyjlSvfN7UpMxcB8A7RbJe3T5PSV+VVqXXK7muWls7bFZgunQ5ZkyjUqQr8Xlx54JJ6L/iQm38pQqqyoqUMHC3Am14SrxtVsq2eytRShGNSWVTud6/pSvv033nZYcsy/wCn1oVHxt1lacteU4x2u29XnA4wrDbLVa1TUJzpNRVKMX7Dv52tSd7ZIM8HS5A7OlfPkmRd/rybrvEvEvHL+EE4F0V7LdzWilpenVJE28OcI1LLYK1WhJwndFKS1rKai7tzubIismAa9ntdlpVqUoTdeDS0O+Kkr5aObQyWcYVmlUwfXjTi5yug7lrujJNvwTKcf9MuJNQkR5i2wlVlhGjGVSclUjUy1KTllXQlJX369KTOixz0E6VilzxtEubfBr7nLYsoN4Ss7SbUY1b3u9iS0/M7LG/ZpTs1nlCLkoV25taclON17+ZWNbGI16mRIbLg571Q7/2ZrUbLg571Q7/2ZlHKMIekfQVj2Id1F4s2PYh3UXjsPSAAAMe2bK7x6eWzZXePTGeSrLlHZj2IrKKOzHsRWarBYAAkAgnGN+JWvtp/twJ2IJxjfiVr7af7cDLlwYc/k5s6TAfD20YPoQs1DI4uDk1lJN+3Jzetb5M5sHOm1g41JrB2mde1/wBvyr0PM69r/t+VehxgJvlst2S2dHhHh5abTKhUk4xqUJOUJRilrvVzW653FFt4c2q0VaFepNZVnllU4qKUcppxba1PQ2c+BfLZF8tnZ51rX/b8i9BnXtn9vyr0OMAvlsnsls7J41bY/wDx3c6yFp/I1mDeG9psirRoTUVVnKTTipZMpO9uN+o0AJvlsdktnR4G4eWmxRqRpuMuMqOcnNKTcnr0tGwzr2v+35F6HGAi+Wx2S2dfVxp22WzOnD/5Rlf4o0OFuEFe3O+01ZVF0b7orsjqNcBc9kOcnlldCtKlKM6cnCUXepJ3NM6+wY1LXSV1TIrXanJKD+bSd5xoIUmsBTccHUYbxiWq2xdNyVGD1xp6G/8A20O74GpwHwhrYPqOpZp5Le0msqMl8UzWgm51qHNt1qdvacbNqnBxpxp0pP8ArXtduhowsD4x7VZMtSlyhSbldUd7Unubvd3wOVBN8tk9ktnSS4f2l2nlTcctQcYxcU4xi9GjRr+JnTxqWtpr+HpTWwnr+RxoIvlsi+Wzb8H+E9XBs6tSzqGVVbcr4p6ZSy3duV71G2tmMy1V6dSlPi8mpTlCV0UnkyTi+bczkgL5bCnJfEzyEclJLmV3gbPg571Q7/2ZrTZcHPeqHf8AsxH0hD0j6CsexDuovFmx7EO6i8dh6QAABj2zZXePTy2bK7x6YzyVZco7MexFZRR2Y9iKzVYLAAEgEE4xvxK19tP9uBOxBOMb8StfbT/bgZcuDDn8nNgA5jhAAAAAAAAAAAAAAAAAAAAAAAAAAAAAAAAABsuDnvVDv/ZmtNlwc96od/7MtHKLw9I+grHsQ7qLxZsexDuovHYekAAAY9s2V3j08tmyu8emM8lWXKOzHsRWUUdmPYis1WCwABIBxnCXF5Tt1adf2lOd2U8p3O5KKuXNoSOzBDSeSGk8ka5pY9KXmGaWPSl5iSgRbHRWyOiNc0selLzDNLHpS8xJQFsdCyOiNc0selLzDNLHpS8xJQFsdCyOiNc0selLzDNLHpS8xJQFsdCyOiNc0selLzDNLHpS8xJQFsdCyOiNc0selLzDNLHpS8xJQFsdCyOiNc0selLzDNLHpS8xJQFsdCyOiNc0selLzDNLHpS8xJQFsdCyOiNc0selLzDNLHpS8xJQFsdCyOiNc0selLzDNLHpS8xJQFsdCyOiNc0selLzDNLHpS8xJQFsdCyOiNc0selLzDNLHpS8xJQFsdCyOiNc0selLzGTg7FhGhUhUUnfF36XeSCBatE2R0UUYZMUtyKwCxYAAAx7ZsrvHp5bNld49MZ5KsuUdmPYisoo7MexFZqsFgACQAAAAAAAAAAAAAAAAAAAAAAAAAAAAAAAAAAAAAAAAAAAAAAAAY9s2V3j08tmyu8emM8lWXKOzHsRWYMbU0rtGjQe8re5FlNUJqZoMLlb3Icre5E3oVM0GFyt7kOVvchehUzQYXK3uQ5W9yF6FTNBhcre5Dlb3IXoVM0GFyt7kOVvchehUzQYXK3uQ5W9yF6FTNBhcre5Dlb3IXoVM0GFyt7kOVvchehUzQYXK3uQ5W9yF6FTNBhcre5Dlb3IXoVM0GFyt7kOVvchehUzQYXK3uQ5W9yF6FTNBhcre5Dlb3IXoVM0GFyt7kOVvchehUzQYXK3uQ5W9yF6FTNBhcre5Dlb3IXoVM0GFyt7kOVvchehUu2zZXePTHqV3LQ7vkDKT+kM/9k="/>
          <p:cNvSpPr>
            <a:spLocks noChangeAspect="1" noChangeArrowheads="1"/>
          </p:cNvSpPr>
          <p:nvPr/>
        </p:nvSpPr>
        <p:spPr bwMode="auto">
          <a:xfrm>
            <a:off x="176213" y="-1825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4105" name="Picture 9" descr="http://2.bp.blogspot.com/_Yij3nt3zMNA/S-ylpb5uh7I/AAAAAAAAKs4/nNU3GqG9_X0/s1600/LL+Bean.jpg"/>
          <p:cNvPicPr>
            <a:picLocks noChangeAspect="1" noChangeArrowheads="1"/>
          </p:cNvPicPr>
          <p:nvPr/>
        </p:nvPicPr>
        <p:blipFill>
          <a:blip r:embed="rId3" cstate="print"/>
          <a:srcRect l="6445" t="10000" r="5847" b="10000"/>
          <a:stretch>
            <a:fillRect/>
          </a:stretch>
        </p:blipFill>
        <p:spPr bwMode="auto">
          <a:xfrm>
            <a:off x="685800" y="5867400"/>
            <a:ext cx="1143000" cy="609600"/>
          </a:xfrm>
          <a:prstGeom prst="rect">
            <a:avLst/>
          </a:prstGeom>
          <a:noFill/>
        </p:spPr>
      </p:pic>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3"/>
          <p:cNvSpPr>
            <a:spLocks noGrp="1"/>
          </p:cNvSpPr>
          <p:nvPr>
            <p:ph type="sldNum" sz="quarter" idx="10"/>
          </p:nvPr>
        </p:nvSpPr>
        <p:spPr>
          <a:noFill/>
        </p:spPr>
        <p:txBody>
          <a:bodyPr/>
          <a:lstStyle/>
          <a:p>
            <a:fld id="{5B8A068B-7FB3-4241-A2B3-9F1539D476BA}" type="slidenum">
              <a:rPr lang="en-US" smtClean="0">
                <a:ea typeface="MS PGothic" pitchFamily="34" charset="-128"/>
              </a:rPr>
              <a:pPr/>
              <a:t>10</a:t>
            </a:fld>
            <a:endParaRPr lang="en-US" smtClean="0">
              <a:ea typeface="MS PGothic" pitchFamily="34" charset="-128"/>
            </a:endParaRPr>
          </a:p>
        </p:txBody>
      </p:sp>
      <p:pic>
        <p:nvPicPr>
          <p:cNvPr id="28675" name="Picture 2" descr="IndigoGraphicBG"/>
          <p:cNvPicPr>
            <a:picLocks noChangeArrowheads="1"/>
          </p:cNvPicPr>
          <p:nvPr/>
        </p:nvPicPr>
        <p:blipFill>
          <a:blip r:embed="rId3" cstate="print"/>
          <a:srcRect/>
          <a:stretch>
            <a:fillRect/>
          </a:stretch>
        </p:blipFill>
        <p:spPr bwMode="auto">
          <a:xfrm>
            <a:off x="685800" y="3052763"/>
            <a:ext cx="5183188" cy="2738437"/>
          </a:xfrm>
          <a:prstGeom prst="rect">
            <a:avLst/>
          </a:prstGeom>
          <a:noFill/>
          <a:ln w="9525">
            <a:noFill/>
            <a:miter lim="800000"/>
            <a:headEnd/>
            <a:tailEnd/>
          </a:ln>
        </p:spPr>
      </p:pic>
      <p:pic>
        <p:nvPicPr>
          <p:cNvPr id="28676" name="Picture 3" descr="Slide25Image"/>
          <p:cNvPicPr>
            <a:picLocks noChangeAspect="1" noChangeArrowheads="1"/>
          </p:cNvPicPr>
          <p:nvPr/>
        </p:nvPicPr>
        <p:blipFill>
          <a:blip r:embed="rId4" cstate="print"/>
          <a:srcRect/>
          <a:stretch>
            <a:fillRect/>
          </a:stretch>
        </p:blipFill>
        <p:spPr bwMode="auto">
          <a:xfrm>
            <a:off x="812800" y="3663950"/>
            <a:ext cx="3535363" cy="1798638"/>
          </a:xfrm>
          <a:prstGeom prst="rect">
            <a:avLst/>
          </a:prstGeom>
          <a:noFill/>
          <a:ln w="9525">
            <a:noFill/>
            <a:miter lim="800000"/>
            <a:headEnd/>
            <a:tailEnd/>
          </a:ln>
        </p:spPr>
      </p:pic>
      <p:sp>
        <p:nvSpPr>
          <p:cNvPr id="28677" name="Rectangle 4"/>
          <p:cNvSpPr>
            <a:spLocks noGrp="1" noChangeArrowheads="1"/>
          </p:cNvSpPr>
          <p:nvPr>
            <p:ph type="title"/>
          </p:nvPr>
        </p:nvSpPr>
        <p:spPr/>
        <p:txBody>
          <a:bodyPr/>
          <a:lstStyle/>
          <a:p>
            <a:pPr eaLnBrk="1" hangingPunct="1"/>
            <a:r>
              <a:rPr lang="en-US" smtClean="0"/>
              <a:t>SpendSense</a:t>
            </a:r>
            <a:r>
              <a:rPr lang="en-US" baseline="30000" smtClean="0"/>
              <a:t>TM</a:t>
            </a:r>
            <a:endParaRPr lang="en-US" smtClean="0"/>
          </a:p>
        </p:txBody>
      </p:sp>
      <p:sp>
        <p:nvSpPr>
          <p:cNvPr id="28678" name="Rectangle 5"/>
          <p:cNvSpPr>
            <a:spLocks noGrp="1" noChangeArrowheads="1"/>
          </p:cNvSpPr>
          <p:nvPr>
            <p:ph type="body" idx="1"/>
          </p:nvPr>
        </p:nvSpPr>
        <p:spPr>
          <a:xfrm>
            <a:off x="593725" y="1068388"/>
            <a:ext cx="6762750" cy="4114800"/>
          </a:xfrm>
        </p:spPr>
        <p:txBody>
          <a:bodyPr/>
          <a:lstStyle/>
          <a:p>
            <a:pPr marL="0" indent="0" eaLnBrk="1" hangingPunct="1"/>
            <a:r>
              <a:rPr lang="en-US" smtClean="0"/>
              <a:t>Improve your direct marketing efforts by adding spend data to your customer or prospect database.</a:t>
            </a:r>
          </a:p>
        </p:txBody>
      </p:sp>
      <p:grpSp>
        <p:nvGrpSpPr>
          <p:cNvPr id="28679" name="Group 6"/>
          <p:cNvGrpSpPr>
            <a:grpSpLocks/>
          </p:cNvGrpSpPr>
          <p:nvPr/>
        </p:nvGrpSpPr>
        <p:grpSpPr bwMode="auto">
          <a:xfrm>
            <a:off x="708025" y="457200"/>
            <a:ext cx="1444625" cy="120650"/>
            <a:chOff x="446" y="288"/>
            <a:chExt cx="910" cy="76"/>
          </a:xfrm>
        </p:grpSpPr>
        <p:pic>
          <p:nvPicPr>
            <p:cNvPr id="28734" name="Picture 7" descr="IndigoSubHeadBar"/>
            <p:cNvPicPr>
              <a:picLocks noChangeAspect="1" noChangeArrowheads="1"/>
            </p:cNvPicPr>
            <p:nvPr/>
          </p:nvPicPr>
          <p:blipFill>
            <a:blip r:embed="rId5" cstate="print"/>
            <a:srcRect/>
            <a:stretch>
              <a:fillRect/>
            </a:stretch>
          </p:blipFill>
          <p:spPr bwMode="auto">
            <a:xfrm>
              <a:off x="446" y="288"/>
              <a:ext cx="910" cy="76"/>
            </a:xfrm>
            <a:prstGeom prst="rect">
              <a:avLst/>
            </a:prstGeom>
            <a:noFill/>
            <a:ln w="9525">
              <a:noFill/>
              <a:miter lim="800000"/>
              <a:headEnd/>
              <a:tailEnd/>
            </a:ln>
          </p:spPr>
        </p:pic>
        <p:sp>
          <p:nvSpPr>
            <p:cNvPr id="28735" name="Text Box 8"/>
            <p:cNvSpPr txBox="1">
              <a:spLocks noChangeArrowheads="1"/>
            </p:cNvSpPr>
            <p:nvPr/>
          </p:nvSpPr>
          <p:spPr bwMode="auto">
            <a:xfrm>
              <a:off x="590" y="288"/>
              <a:ext cx="624" cy="72"/>
            </a:xfrm>
            <a:prstGeom prst="rect">
              <a:avLst/>
            </a:prstGeom>
            <a:noFill/>
            <a:ln w="9525">
              <a:noFill/>
              <a:miter lim="800000"/>
              <a:headEnd/>
              <a:tailEnd/>
            </a:ln>
          </p:spPr>
          <p:txBody>
            <a:bodyPr lIns="18288" tIns="18288" rIns="18288" bIns="18288">
              <a:spAutoFit/>
            </a:bodyPr>
            <a:lstStyle/>
            <a:p>
              <a:pPr algn="ctr">
                <a:spcBef>
                  <a:spcPct val="50000"/>
                </a:spcBef>
              </a:pPr>
              <a:r>
                <a:rPr lang="en-US" sz="500" b="1">
                  <a:solidFill>
                    <a:schemeClr val="bg1"/>
                  </a:solidFill>
                  <a:latin typeface="Arial Narrow" pitchFamily="34" charset="0"/>
                </a:rPr>
                <a:t>MARKETING EFFECTIVENESS</a:t>
              </a:r>
            </a:p>
          </p:txBody>
        </p:sp>
      </p:grpSp>
      <p:grpSp>
        <p:nvGrpSpPr>
          <p:cNvPr id="28680" name="Group 9"/>
          <p:cNvGrpSpPr>
            <a:grpSpLocks/>
          </p:cNvGrpSpPr>
          <p:nvPr/>
        </p:nvGrpSpPr>
        <p:grpSpPr bwMode="auto">
          <a:xfrm>
            <a:off x="609600" y="1816100"/>
            <a:ext cx="5257800" cy="244475"/>
            <a:chOff x="384" y="1144"/>
            <a:chExt cx="3312" cy="154"/>
          </a:xfrm>
        </p:grpSpPr>
        <p:sp>
          <p:nvSpPr>
            <p:cNvPr id="28732" name="Text Box 10"/>
            <p:cNvSpPr txBox="1">
              <a:spLocks noChangeArrowheads="1"/>
            </p:cNvSpPr>
            <p:nvPr/>
          </p:nvSpPr>
          <p:spPr bwMode="auto">
            <a:xfrm>
              <a:off x="384" y="1144"/>
              <a:ext cx="3168" cy="154"/>
            </a:xfrm>
            <a:prstGeom prst="rect">
              <a:avLst/>
            </a:prstGeom>
            <a:noFill/>
            <a:ln w="9525">
              <a:noFill/>
              <a:miter lim="800000"/>
              <a:headEnd/>
              <a:tailEnd/>
            </a:ln>
          </p:spPr>
          <p:txBody>
            <a:bodyPr>
              <a:spAutoFit/>
            </a:bodyPr>
            <a:lstStyle/>
            <a:p>
              <a:r>
                <a:rPr lang="en-US" sz="1000" b="1">
                  <a:solidFill>
                    <a:srgbClr val="3B6E8F"/>
                  </a:solidFill>
                  <a:latin typeface="Arial Narrow" pitchFamily="34" charset="0"/>
                </a:rPr>
                <a:t>WHAT THE ANALYSIS ENABLES</a:t>
              </a:r>
              <a:endParaRPr lang="en-US" sz="1000" b="1">
                <a:solidFill>
                  <a:srgbClr val="00B1B0"/>
                </a:solidFill>
                <a:latin typeface="Arial Narrow" pitchFamily="34" charset="0"/>
              </a:endParaRPr>
            </a:p>
          </p:txBody>
        </p:sp>
        <p:sp>
          <p:nvSpPr>
            <p:cNvPr id="28733" name="Line 11"/>
            <p:cNvSpPr>
              <a:spLocks noChangeShapeType="1"/>
            </p:cNvSpPr>
            <p:nvPr/>
          </p:nvSpPr>
          <p:spPr bwMode="auto">
            <a:xfrm>
              <a:off x="444" y="1268"/>
              <a:ext cx="3252" cy="1"/>
            </a:xfrm>
            <a:prstGeom prst="line">
              <a:avLst/>
            </a:prstGeom>
            <a:noFill/>
            <a:ln w="3175">
              <a:solidFill>
                <a:srgbClr val="3B6E8F"/>
              </a:solidFill>
              <a:round/>
              <a:headEnd/>
              <a:tailEnd/>
            </a:ln>
          </p:spPr>
          <p:txBody>
            <a:bodyPr wrap="none" anchor="ctr"/>
            <a:lstStyle/>
            <a:p>
              <a:endParaRPr lang="en-US"/>
            </a:p>
          </p:txBody>
        </p:sp>
      </p:grpSp>
      <p:sp>
        <p:nvSpPr>
          <p:cNvPr id="28681" name="Text Box 12"/>
          <p:cNvSpPr txBox="1">
            <a:spLocks noChangeArrowheads="1"/>
          </p:cNvSpPr>
          <p:nvPr/>
        </p:nvSpPr>
        <p:spPr bwMode="auto">
          <a:xfrm>
            <a:off x="609600" y="2105025"/>
            <a:ext cx="5410200" cy="873125"/>
          </a:xfrm>
          <a:prstGeom prst="rect">
            <a:avLst/>
          </a:prstGeom>
          <a:noFill/>
          <a:ln w="9525">
            <a:noFill/>
            <a:miter lim="800000"/>
            <a:headEnd/>
            <a:tailEnd/>
          </a:ln>
        </p:spPr>
        <p:txBody>
          <a:bodyPr>
            <a:spAutoFit/>
          </a:bodyPr>
          <a:lstStyle/>
          <a:p>
            <a:pPr marL="112713" indent="-112713">
              <a:spcAft>
                <a:spcPct val="55000"/>
              </a:spcAft>
              <a:buFontTx/>
              <a:buChar char="•"/>
            </a:pPr>
            <a:r>
              <a:rPr lang="en-US" sz="1100">
                <a:solidFill>
                  <a:srgbClr val="3B6E8F"/>
                </a:solidFill>
              </a:rPr>
              <a:t>Improve acquisition efforts by more efficiently targeting highest potential prospects</a:t>
            </a:r>
          </a:p>
          <a:p>
            <a:pPr marL="112713" indent="-112713">
              <a:spcAft>
                <a:spcPct val="55000"/>
              </a:spcAft>
              <a:buFontTx/>
              <a:buChar char="•"/>
            </a:pPr>
            <a:r>
              <a:rPr lang="en-US" sz="1100">
                <a:solidFill>
                  <a:srgbClr val="3B6E8F"/>
                </a:solidFill>
              </a:rPr>
              <a:t>Improve loyalty and CRM efforts by maximizing value from existing customers</a:t>
            </a:r>
          </a:p>
          <a:p>
            <a:pPr marL="112713" indent="-112713">
              <a:spcAft>
                <a:spcPct val="55000"/>
              </a:spcAft>
              <a:buFontTx/>
              <a:buChar char="•"/>
            </a:pPr>
            <a:r>
              <a:rPr lang="en-US" sz="1100">
                <a:solidFill>
                  <a:srgbClr val="3B6E8F"/>
                </a:solidFill>
              </a:rPr>
              <a:t>Increase ROI of all marketing activities</a:t>
            </a:r>
          </a:p>
        </p:txBody>
      </p:sp>
      <p:grpSp>
        <p:nvGrpSpPr>
          <p:cNvPr id="28682" name="Group 13"/>
          <p:cNvGrpSpPr>
            <a:grpSpLocks/>
          </p:cNvGrpSpPr>
          <p:nvPr/>
        </p:nvGrpSpPr>
        <p:grpSpPr bwMode="auto">
          <a:xfrm>
            <a:off x="6705600" y="1816100"/>
            <a:ext cx="1905000" cy="244475"/>
            <a:chOff x="4224" y="1144"/>
            <a:chExt cx="1200" cy="154"/>
          </a:xfrm>
        </p:grpSpPr>
        <p:sp>
          <p:nvSpPr>
            <p:cNvPr id="28730" name="Text Box 14"/>
            <p:cNvSpPr txBox="1">
              <a:spLocks noChangeArrowheads="1"/>
            </p:cNvSpPr>
            <p:nvPr/>
          </p:nvSpPr>
          <p:spPr bwMode="auto">
            <a:xfrm>
              <a:off x="4224" y="1144"/>
              <a:ext cx="1200" cy="154"/>
            </a:xfrm>
            <a:prstGeom prst="rect">
              <a:avLst/>
            </a:prstGeom>
            <a:noFill/>
            <a:ln w="9525">
              <a:noFill/>
              <a:miter lim="800000"/>
              <a:headEnd/>
              <a:tailEnd/>
            </a:ln>
          </p:spPr>
          <p:txBody>
            <a:bodyPr>
              <a:spAutoFit/>
            </a:bodyPr>
            <a:lstStyle/>
            <a:p>
              <a:r>
                <a:rPr lang="en-US" sz="1000" b="1">
                  <a:solidFill>
                    <a:srgbClr val="003768"/>
                  </a:solidFill>
                  <a:latin typeface="Arial Narrow" pitchFamily="34" charset="0"/>
                </a:rPr>
                <a:t>YOUR BUSINESS BENEFITS</a:t>
              </a:r>
              <a:endParaRPr lang="en-US" sz="1000" b="1">
                <a:solidFill>
                  <a:srgbClr val="00B1B0"/>
                </a:solidFill>
                <a:latin typeface="Arial Narrow" pitchFamily="34" charset="0"/>
              </a:endParaRPr>
            </a:p>
          </p:txBody>
        </p:sp>
        <p:sp>
          <p:nvSpPr>
            <p:cNvPr id="28731" name="Line 15"/>
            <p:cNvSpPr>
              <a:spLocks noChangeShapeType="1"/>
            </p:cNvSpPr>
            <p:nvPr/>
          </p:nvSpPr>
          <p:spPr bwMode="auto">
            <a:xfrm>
              <a:off x="4284" y="1268"/>
              <a:ext cx="1025" cy="0"/>
            </a:xfrm>
            <a:prstGeom prst="line">
              <a:avLst/>
            </a:prstGeom>
            <a:noFill/>
            <a:ln w="3175">
              <a:solidFill>
                <a:srgbClr val="003768"/>
              </a:solidFill>
              <a:round/>
              <a:headEnd/>
              <a:tailEnd/>
            </a:ln>
          </p:spPr>
          <p:txBody>
            <a:bodyPr wrap="none" anchor="ctr"/>
            <a:lstStyle/>
            <a:p>
              <a:endParaRPr lang="en-US"/>
            </a:p>
          </p:txBody>
        </p:sp>
      </p:grpSp>
      <p:sp>
        <p:nvSpPr>
          <p:cNvPr id="28683" name="Text Box 16"/>
          <p:cNvSpPr txBox="1">
            <a:spLocks noChangeArrowheads="1"/>
          </p:cNvSpPr>
          <p:nvPr/>
        </p:nvSpPr>
        <p:spPr bwMode="auto">
          <a:xfrm>
            <a:off x="6705600" y="2105025"/>
            <a:ext cx="1752600" cy="2720975"/>
          </a:xfrm>
          <a:prstGeom prst="rect">
            <a:avLst/>
          </a:prstGeom>
          <a:noFill/>
          <a:ln w="9525">
            <a:noFill/>
            <a:miter lim="800000"/>
            <a:headEnd/>
            <a:tailEnd/>
          </a:ln>
        </p:spPr>
        <p:txBody>
          <a:bodyPr>
            <a:spAutoFit/>
          </a:bodyPr>
          <a:lstStyle/>
          <a:p>
            <a:pPr marL="112713" indent="-112713">
              <a:spcAft>
                <a:spcPct val="75000"/>
              </a:spcAft>
              <a:buFontTx/>
              <a:buChar char="•"/>
            </a:pPr>
            <a:r>
              <a:rPr lang="en-US" sz="1000">
                <a:solidFill>
                  <a:srgbClr val="003768"/>
                </a:solidFill>
              </a:rPr>
              <a:t>Enhanced understanding of customer/prospect value and opportunity through real spend-derived indices</a:t>
            </a:r>
          </a:p>
          <a:p>
            <a:pPr marL="112713" indent="-112713">
              <a:spcAft>
                <a:spcPct val="75000"/>
              </a:spcAft>
              <a:buFontTx/>
              <a:buChar char="•"/>
            </a:pPr>
            <a:r>
              <a:rPr lang="en-US" sz="1000">
                <a:solidFill>
                  <a:srgbClr val="003768"/>
                </a:solidFill>
              </a:rPr>
              <a:t>More precise market segmentation and targeting, whether those customers and prospects are Cardmembers or not</a:t>
            </a:r>
          </a:p>
          <a:p>
            <a:pPr marL="112713" indent="-112713">
              <a:spcAft>
                <a:spcPct val="75000"/>
              </a:spcAft>
              <a:buFontTx/>
              <a:buChar char="•"/>
            </a:pPr>
            <a:r>
              <a:rPr lang="en-US" sz="1000">
                <a:solidFill>
                  <a:srgbClr val="003768"/>
                </a:solidFill>
              </a:rPr>
              <a:t>Ability to target the right customers and prospects with the most effective message and the proper level of investment</a:t>
            </a:r>
          </a:p>
        </p:txBody>
      </p:sp>
      <p:grpSp>
        <p:nvGrpSpPr>
          <p:cNvPr id="28684" name="Group 17"/>
          <p:cNvGrpSpPr>
            <a:grpSpLocks/>
          </p:cNvGrpSpPr>
          <p:nvPr/>
        </p:nvGrpSpPr>
        <p:grpSpPr bwMode="auto">
          <a:xfrm>
            <a:off x="714375" y="3117850"/>
            <a:ext cx="5040313" cy="214313"/>
            <a:chOff x="450" y="2298"/>
            <a:chExt cx="3175" cy="135"/>
          </a:xfrm>
        </p:grpSpPr>
        <p:sp>
          <p:nvSpPr>
            <p:cNvPr id="28728" name="Text Box 18"/>
            <p:cNvSpPr txBox="1">
              <a:spLocks noChangeArrowheads="1"/>
            </p:cNvSpPr>
            <p:nvPr/>
          </p:nvSpPr>
          <p:spPr bwMode="auto">
            <a:xfrm>
              <a:off x="450" y="2298"/>
              <a:ext cx="3168" cy="135"/>
            </a:xfrm>
            <a:prstGeom prst="rect">
              <a:avLst/>
            </a:prstGeom>
            <a:noFill/>
            <a:ln w="9525">
              <a:noFill/>
              <a:miter lim="800000"/>
              <a:headEnd/>
              <a:tailEnd/>
            </a:ln>
          </p:spPr>
          <p:txBody>
            <a:bodyPr>
              <a:spAutoFit/>
            </a:bodyPr>
            <a:lstStyle/>
            <a:p>
              <a:r>
                <a:rPr lang="en-US" sz="800" b="1">
                  <a:solidFill>
                    <a:srgbClr val="3B6E8F"/>
                  </a:solidFill>
                  <a:latin typeface="Arial Narrow" pitchFamily="34" charset="0"/>
                </a:rPr>
                <a:t>REPORT SNAPSHOT: SPEND BEHAVIOR BY CONSUMER GEOGRAPHY</a:t>
              </a:r>
            </a:p>
          </p:txBody>
        </p:sp>
        <p:sp>
          <p:nvSpPr>
            <p:cNvPr id="28729" name="Line 19"/>
            <p:cNvSpPr>
              <a:spLocks noChangeShapeType="1"/>
            </p:cNvSpPr>
            <p:nvPr/>
          </p:nvSpPr>
          <p:spPr bwMode="auto">
            <a:xfrm>
              <a:off x="504" y="2407"/>
              <a:ext cx="3121" cy="1"/>
            </a:xfrm>
            <a:prstGeom prst="line">
              <a:avLst/>
            </a:prstGeom>
            <a:noFill/>
            <a:ln w="3175">
              <a:solidFill>
                <a:srgbClr val="3B6E8F"/>
              </a:solidFill>
              <a:round/>
              <a:headEnd/>
              <a:tailEnd/>
            </a:ln>
          </p:spPr>
          <p:txBody>
            <a:bodyPr wrap="none" anchor="ctr"/>
            <a:lstStyle/>
            <a:p>
              <a:endParaRPr lang="en-US"/>
            </a:p>
          </p:txBody>
        </p:sp>
      </p:grpSp>
      <p:sp>
        <p:nvSpPr>
          <p:cNvPr id="28685" name="Line 20"/>
          <p:cNvSpPr>
            <a:spLocks noChangeShapeType="1"/>
          </p:cNvSpPr>
          <p:nvPr/>
        </p:nvSpPr>
        <p:spPr bwMode="auto">
          <a:xfrm>
            <a:off x="800100" y="5791200"/>
            <a:ext cx="4954588" cy="1588"/>
          </a:xfrm>
          <a:prstGeom prst="line">
            <a:avLst/>
          </a:prstGeom>
          <a:noFill/>
          <a:ln w="9525" cap="rnd">
            <a:solidFill>
              <a:srgbClr val="939BA1"/>
            </a:solidFill>
            <a:prstDash val="sysDot"/>
            <a:round/>
            <a:headEnd/>
            <a:tailEnd/>
          </a:ln>
        </p:spPr>
        <p:txBody>
          <a:bodyPr wrap="none" anchor="ctr"/>
          <a:lstStyle/>
          <a:p>
            <a:endParaRPr lang="en-US"/>
          </a:p>
        </p:txBody>
      </p:sp>
      <p:sp>
        <p:nvSpPr>
          <p:cNvPr id="28686" name="Text Box 21"/>
          <p:cNvSpPr txBox="1">
            <a:spLocks noChangeArrowheads="1"/>
          </p:cNvSpPr>
          <p:nvPr/>
        </p:nvSpPr>
        <p:spPr bwMode="auto">
          <a:xfrm>
            <a:off x="704850" y="5792788"/>
            <a:ext cx="5010150" cy="368300"/>
          </a:xfrm>
          <a:prstGeom prst="rect">
            <a:avLst/>
          </a:prstGeom>
          <a:noFill/>
          <a:ln w="9525">
            <a:noFill/>
            <a:miter lim="800000"/>
            <a:headEnd/>
            <a:tailEnd/>
          </a:ln>
        </p:spPr>
        <p:txBody>
          <a:bodyPr>
            <a:spAutoFit/>
          </a:bodyPr>
          <a:lstStyle/>
          <a:p>
            <a:r>
              <a:rPr lang="en-US" sz="600" b="1">
                <a:solidFill>
                  <a:srgbClr val="939BA1"/>
                </a:solidFill>
                <a:latin typeface="Arial Narrow" pitchFamily="34" charset="0"/>
              </a:rPr>
              <a:t>The sample chart above is demonstrative of the type of information found in SpendSense. All data is illustrative and not reflective of any actual trends. The SpendSense product uses aggregate spend data to estimate how consumers with certain attributes are likely to act. The purchasing activity estimate SpendSense provides is representative of consumers with those attributes and does not represent the spend of any unique consumer.</a:t>
            </a:r>
          </a:p>
        </p:txBody>
      </p:sp>
      <p:grpSp>
        <p:nvGrpSpPr>
          <p:cNvPr id="28687" name="Group 22"/>
          <p:cNvGrpSpPr>
            <a:grpSpLocks/>
          </p:cNvGrpSpPr>
          <p:nvPr/>
        </p:nvGrpSpPr>
        <p:grpSpPr bwMode="auto">
          <a:xfrm>
            <a:off x="4121150" y="4397375"/>
            <a:ext cx="1422400" cy="796925"/>
            <a:chOff x="3216" y="2160"/>
            <a:chExt cx="896" cy="502"/>
          </a:xfrm>
        </p:grpSpPr>
        <p:sp>
          <p:nvSpPr>
            <p:cNvPr id="28722" name="Text Box 23"/>
            <p:cNvSpPr txBox="1">
              <a:spLocks noChangeArrowheads="1"/>
            </p:cNvSpPr>
            <p:nvPr/>
          </p:nvSpPr>
          <p:spPr bwMode="auto">
            <a:xfrm>
              <a:off x="3490" y="2160"/>
              <a:ext cx="622" cy="493"/>
            </a:xfrm>
            <a:prstGeom prst="rect">
              <a:avLst/>
            </a:prstGeom>
            <a:noFill/>
            <a:ln w="9525">
              <a:noFill/>
              <a:miter lim="800000"/>
              <a:headEnd/>
              <a:tailEnd/>
            </a:ln>
          </p:spPr>
          <p:txBody>
            <a:bodyPr lIns="18288" tIns="18288" rIns="18288" bIns="18288"/>
            <a:lstStyle/>
            <a:p>
              <a:r>
                <a:rPr lang="en-US" sz="700">
                  <a:solidFill>
                    <a:srgbClr val="3B6E8F"/>
                  </a:solidFill>
                  <a:latin typeface="Arial Narrow" pitchFamily="34" charset="0"/>
                </a:rPr>
                <a:t>SpendSense shows that a 38-year old male living in 10055-2233 is likely to spend more than 3x the average in your industry, but is only half as likely to have transacted with you.</a:t>
              </a:r>
            </a:p>
          </p:txBody>
        </p:sp>
        <p:sp>
          <p:nvSpPr>
            <p:cNvPr id="28723" name="Line 24"/>
            <p:cNvSpPr>
              <a:spLocks noChangeShapeType="1"/>
            </p:cNvSpPr>
            <p:nvPr/>
          </p:nvSpPr>
          <p:spPr bwMode="auto">
            <a:xfrm>
              <a:off x="3468" y="2160"/>
              <a:ext cx="0" cy="501"/>
            </a:xfrm>
            <a:prstGeom prst="line">
              <a:avLst/>
            </a:prstGeom>
            <a:noFill/>
            <a:ln w="6350" cap="rnd">
              <a:solidFill>
                <a:srgbClr val="5F6062"/>
              </a:solidFill>
              <a:prstDash val="sysDot"/>
              <a:round/>
              <a:headEnd/>
              <a:tailEnd/>
            </a:ln>
          </p:spPr>
          <p:txBody>
            <a:bodyPr wrap="none" anchor="ctr"/>
            <a:lstStyle/>
            <a:p>
              <a:endParaRPr lang="en-US"/>
            </a:p>
          </p:txBody>
        </p:sp>
        <p:sp>
          <p:nvSpPr>
            <p:cNvPr id="28724" name="Line 25"/>
            <p:cNvSpPr>
              <a:spLocks noChangeShapeType="1"/>
            </p:cNvSpPr>
            <p:nvPr/>
          </p:nvSpPr>
          <p:spPr bwMode="auto">
            <a:xfrm>
              <a:off x="3468" y="2160"/>
              <a:ext cx="48" cy="0"/>
            </a:xfrm>
            <a:prstGeom prst="line">
              <a:avLst/>
            </a:prstGeom>
            <a:noFill/>
            <a:ln w="6350" cap="rnd">
              <a:solidFill>
                <a:srgbClr val="5F6062"/>
              </a:solidFill>
              <a:prstDash val="sysDot"/>
              <a:round/>
              <a:headEnd/>
              <a:tailEnd/>
            </a:ln>
          </p:spPr>
          <p:txBody>
            <a:bodyPr wrap="none" anchor="ctr"/>
            <a:lstStyle/>
            <a:p>
              <a:endParaRPr lang="en-US"/>
            </a:p>
          </p:txBody>
        </p:sp>
        <p:sp>
          <p:nvSpPr>
            <p:cNvPr id="28725" name="Line 26"/>
            <p:cNvSpPr>
              <a:spLocks noChangeShapeType="1"/>
            </p:cNvSpPr>
            <p:nvPr/>
          </p:nvSpPr>
          <p:spPr bwMode="auto">
            <a:xfrm>
              <a:off x="3468" y="2662"/>
              <a:ext cx="48" cy="0"/>
            </a:xfrm>
            <a:prstGeom prst="line">
              <a:avLst/>
            </a:prstGeom>
            <a:noFill/>
            <a:ln w="6350" cap="rnd">
              <a:solidFill>
                <a:srgbClr val="5F6062"/>
              </a:solidFill>
              <a:prstDash val="sysDot"/>
              <a:round/>
              <a:headEnd/>
              <a:tailEnd/>
            </a:ln>
          </p:spPr>
          <p:txBody>
            <a:bodyPr wrap="none" anchor="ctr"/>
            <a:lstStyle/>
            <a:p>
              <a:endParaRPr lang="en-US"/>
            </a:p>
          </p:txBody>
        </p:sp>
        <p:sp>
          <p:nvSpPr>
            <p:cNvPr id="28726" name="Line 27"/>
            <p:cNvSpPr>
              <a:spLocks noChangeShapeType="1"/>
            </p:cNvSpPr>
            <p:nvPr/>
          </p:nvSpPr>
          <p:spPr bwMode="auto">
            <a:xfrm>
              <a:off x="3234" y="2206"/>
              <a:ext cx="232" cy="0"/>
            </a:xfrm>
            <a:prstGeom prst="line">
              <a:avLst/>
            </a:prstGeom>
            <a:noFill/>
            <a:ln w="6350" cap="rnd">
              <a:solidFill>
                <a:srgbClr val="5F6062"/>
              </a:solidFill>
              <a:prstDash val="sysDot"/>
              <a:round/>
              <a:headEnd/>
              <a:tailEnd/>
            </a:ln>
          </p:spPr>
          <p:txBody>
            <a:bodyPr wrap="none" anchor="ctr"/>
            <a:lstStyle/>
            <a:p>
              <a:endParaRPr lang="en-US"/>
            </a:p>
          </p:txBody>
        </p:sp>
        <p:sp>
          <p:nvSpPr>
            <p:cNvPr id="28727" name="Oval 28"/>
            <p:cNvSpPr>
              <a:spLocks noChangeArrowheads="1"/>
            </p:cNvSpPr>
            <p:nvPr/>
          </p:nvSpPr>
          <p:spPr bwMode="auto">
            <a:xfrm>
              <a:off x="3216" y="2200"/>
              <a:ext cx="12" cy="12"/>
            </a:xfrm>
            <a:prstGeom prst="ellipse">
              <a:avLst/>
            </a:prstGeom>
            <a:solidFill>
              <a:srgbClr val="5F6062"/>
            </a:solidFill>
            <a:ln w="9525">
              <a:noFill/>
              <a:round/>
              <a:headEnd/>
              <a:tailEnd/>
            </a:ln>
          </p:spPr>
          <p:txBody>
            <a:bodyPr wrap="none" anchor="ctr"/>
            <a:lstStyle/>
            <a:p>
              <a:endParaRPr lang="en-US"/>
            </a:p>
          </p:txBody>
        </p:sp>
      </p:grpSp>
      <p:sp>
        <p:nvSpPr>
          <p:cNvPr id="28688" name="Text Box 29"/>
          <p:cNvSpPr txBox="1">
            <a:spLocks noChangeArrowheads="1"/>
          </p:cNvSpPr>
          <p:nvPr/>
        </p:nvSpPr>
        <p:spPr bwMode="auto">
          <a:xfrm>
            <a:off x="2855913" y="3705225"/>
            <a:ext cx="177800" cy="282575"/>
          </a:xfrm>
          <a:prstGeom prst="rect">
            <a:avLst/>
          </a:prstGeom>
          <a:noFill/>
          <a:ln w="9525">
            <a:noFill/>
            <a:miter lim="800000"/>
            <a:headEnd/>
            <a:tailEnd/>
          </a:ln>
        </p:spPr>
        <p:txBody>
          <a:bodyPr wrap="none" lIns="18288" tIns="18288" rIns="18288" bIns="18288">
            <a:spAutoFit/>
          </a:bodyPr>
          <a:lstStyle/>
          <a:p>
            <a:r>
              <a:rPr lang="en-US" sz="1600">
                <a:solidFill>
                  <a:srgbClr val="003768"/>
                </a:solidFill>
                <a:latin typeface="Arial Narrow" pitchFamily="34" charset="0"/>
              </a:rPr>
              <a:t>2.</a:t>
            </a:r>
          </a:p>
        </p:txBody>
      </p:sp>
      <p:sp>
        <p:nvSpPr>
          <p:cNvPr id="28689" name="Text Box 30"/>
          <p:cNvSpPr txBox="1">
            <a:spLocks noChangeArrowheads="1"/>
          </p:cNvSpPr>
          <p:nvPr/>
        </p:nvSpPr>
        <p:spPr bwMode="auto">
          <a:xfrm>
            <a:off x="838200" y="3705225"/>
            <a:ext cx="177800" cy="282575"/>
          </a:xfrm>
          <a:prstGeom prst="rect">
            <a:avLst/>
          </a:prstGeom>
          <a:noFill/>
          <a:ln w="9525">
            <a:noFill/>
            <a:miter lim="800000"/>
            <a:headEnd/>
            <a:tailEnd/>
          </a:ln>
        </p:spPr>
        <p:txBody>
          <a:bodyPr wrap="none" lIns="18288" tIns="18288" rIns="18288" bIns="18288">
            <a:spAutoFit/>
          </a:bodyPr>
          <a:lstStyle/>
          <a:p>
            <a:r>
              <a:rPr lang="en-US" sz="1600">
                <a:solidFill>
                  <a:srgbClr val="003768"/>
                </a:solidFill>
                <a:latin typeface="Arial Narrow" pitchFamily="34" charset="0"/>
              </a:rPr>
              <a:t>1.</a:t>
            </a:r>
          </a:p>
        </p:txBody>
      </p:sp>
      <p:sp>
        <p:nvSpPr>
          <p:cNvPr id="28690" name="Text Box 31"/>
          <p:cNvSpPr txBox="1">
            <a:spLocks noChangeArrowheads="1"/>
          </p:cNvSpPr>
          <p:nvPr/>
        </p:nvSpPr>
        <p:spPr bwMode="auto">
          <a:xfrm>
            <a:off x="985838" y="3733800"/>
            <a:ext cx="1528762" cy="222250"/>
          </a:xfrm>
          <a:prstGeom prst="rect">
            <a:avLst/>
          </a:prstGeom>
          <a:noFill/>
          <a:ln w="9525">
            <a:noFill/>
            <a:miter lim="800000"/>
            <a:headEnd/>
            <a:tailEnd/>
          </a:ln>
        </p:spPr>
        <p:txBody>
          <a:bodyPr lIns="18288" tIns="18288" rIns="18288" bIns="18288">
            <a:spAutoFit/>
          </a:bodyPr>
          <a:lstStyle/>
          <a:p>
            <a:r>
              <a:rPr lang="en-US" sz="600" b="1">
                <a:solidFill>
                  <a:schemeClr val="bg1"/>
                </a:solidFill>
                <a:latin typeface="Arial Narrow" pitchFamily="34" charset="0"/>
              </a:rPr>
              <a:t>A client provides a list of anonymous consumers to American Express Business Insights</a:t>
            </a:r>
          </a:p>
        </p:txBody>
      </p:sp>
      <p:sp>
        <p:nvSpPr>
          <p:cNvPr id="28691" name="Text Box 32"/>
          <p:cNvSpPr txBox="1">
            <a:spLocks noChangeArrowheads="1"/>
          </p:cNvSpPr>
          <p:nvPr/>
        </p:nvSpPr>
        <p:spPr bwMode="auto">
          <a:xfrm>
            <a:off x="3005138" y="3733800"/>
            <a:ext cx="1338262" cy="222250"/>
          </a:xfrm>
          <a:prstGeom prst="rect">
            <a:avLst/>
          </a:prstGeom>
          <a:noFill/>
          <a:ln w="9525">
            <a:noFill/>
            <a:miter lim="800000"/>
            <a:headEnd/>
            <a:tailEnd/>
          </a:ln>
        </p:spPr>
        <p:txBody>
          <a:bodyPr lIns="18288" tIns="18288" rIns="18288" bIns="18288">
            <a:spAutoFit/>
          </a:bodyPr>
          <a:lstStyle/>
          <a:p>
            <a:r>
              <a:rPr lang="en-US" sz="600" b="1">
                <a:solidFill>
                  <a:schemeClr val="bg1"/>
                </a:solidFill>
                <a:latin typeface="Arial Narrow" pitchFamily="34" charset="0"/>
              </a:rPr>
              <a:t>Spend indices are then appended to that list for use in analytics and marketing</a:t>
            </a:r>
          </a:p>
        </p:txBody>
      </p:sp>
      <p:sp>
        <p:nvSpPr>
          <p:cNvPr id="28692" name="Text Box 33"/>
          <p:cNvSpPr txBox="1">
            <a:spLocks noChangeArrowheads="1"/>
          </p:cNvSpPr>
          <p:nvPr/>
        </p:nvSpPr>
        <p:spPr bwMode="auto">
          <a:xfrm>
            <a:off x="1624013" y="4111625"/>
            <a:ext cx="381000" cy="147638"/>
          </a:xfrm>
          <a:prstGeom prst="rect">
            <a:avLst/>
          </a:prstGeom>
          <a:noFill/>
          <a:ln w="9525">
            <a:noFill/>
            <a:miter lim="800000"/>
            <a:headEnd/>
            <a:tailEnd/>
          </a:ln>
        </p:spPr>
        <p:txBody>
          <a:bodyPr lIns="18288" tIns="18288" rIns="18288" bIns="18288" anchor="ctr">
            <a:spAutoFit/>
          </a:bodyPr>
          <a:lstStyle/>
          <a:p>
            <a:pPr algn="ctr">
              <a:lnSpc>
                <a:spcPct val="90000"/>
              </a:lnSpc>
            </a:pPr>
            <a:r>
              <a:rPr lang="en-US" sz="800">
                <a:solidFill>
                  <a:srgbClr val="5F6062"/>
                </a:solidFill>
                <a:latin typeface="Arial Narrow" pitchFamily="34" charset="0"/>
              </a:rPr>
              <a:t>Gender</a:t>
            </a:r>
          </a:p>
        </p:txBody>
      </p:sp>
      <p:sp>
        <p:nvSpPr>
          <p:cNvPr id="28693" name="Text Box 34"/>
          <p:cNvSpPr txBox="1">
            <a:spLocks noChangeArrowheads="1"/>
          </p:cNvSpPr>
          <p:nvPr/>
        </p:nvSpPr>
        <p:spPr bwMode="auto">
          <a:xfrm>
            <a:off x="1662113" y="4371975"/>
            <a:ext cx="304800" cy="160338"/>
          </a:xfrm>
          <a:prstGeom prst="rect">
            <a:avLst/>
          </a:prstGeom>
          <a:noFill/>
          <a:ln w="9525">
            <a:noFill/>
            <a:miter lim="800000"/>
            <a:headEnd/>
            <a:tailEnd/>
          </a:ln>
        </p:spPr>
        <p:txBody>
          <a:bodyPr lIns="18288" tIns="18288" rIns="18288" bIns="18288" anchor="ctr">
            <a:spAutoFit/>
          </a:bodyPr>
          <a:lstStyle/>
          <a:p>
            <a:pPr algn="ctr"/>
            <a:r>
              <a:rPr lang="en-US" sz="800" b="1">
                <a:solidFill>
                  <a:srgbClr val="5F6062"/>
                </a:solidFill>
                <a:latin typeface="Arial Narrow" pitchFamily="34" charset="0"/>
              </a:rPr>
              <a:t>M</a:t>
            </a:r>
          </a:p>
        </p:txBody>
      </p:sp>
      <p:sp>
        <p:nvSpPr>
          <p:cNvPr id="28694" name="Text Box 35"/>
          <p:cNvSpPr txBox="1">
            <a:spLocks noChangeArrowheads="1"/>
          </p:cNvSpPr>
          <p:nvPr/>
        </p:nvSpPr>
        <p:spPr bwMode="auto">
          <a:xfrm>
            <a:off x="1662113" y="4633913"/>
            <a:ext cx="304800" cy="160337"/>
          </a:xfrm>
          <a:prstGeom prst="rect">
            <a:avLst/>
          </a:prstGeom>
          <a:noFill/>
          <a:ln w="9525">
            <a:noFill/>
            <a:miter lim="800000"/>
            <a:headEnd/>
            <a:tailEnd/>
          </a:ln>
        </p:spPr>
        <p:txBody>
          <a:bodyPr lIns="18288" tIns="18288" rIns="18288" bIns="18288" anchor="ctr">
            <a:spAutoFit/>
          </a:bodyPr>
          <a:lstStyle/>
          <a:p>
            <a:pPr algn="ctr"/>
            <a:r>
              <a:rPr lang="en-US" sz="800">
                <a:solidFill>
                  <a:srgbClr val="5F6062"/>
                </a:solidFill>
                <a:latin typeface="Arial Narrow" pitchFamily="34" charset="0"/>
              </a:rPr>
              <a:t>F</a:t>
            </a:r>
            <a:endParaRPr lang="en-US" sz="800" b="1">
              <a:solidFill>
                <a:srgbClr val="5F6062"/>
              </a:solidFill>
              <a:latin typeface="Arial Narrow" pitchFamily="34" charset="0"/>
            </a:endParaRPr>
          </a:p>
        </p:txBody>
      </p:sp>
      <p:sp>
        <p:nvSpPr>
          <p:cNvPr id="28695" name="Text Box 36"/>
          <p:cNvSpPr txBox="1">
            <a:spLocks noChangeArrowheads="1"/>
          </p:cNvSpPr>
          <p:nvPr/>
        </p:nvSpPr>
        <p:spPr bwMode="auto">
          <a:xfrm>
            <a:off x="1662113" y="4895850"/>
            <a:ext cx="304800" cy="160338"/>
          </a:xfrm>
          <a:prstGeom prst="rect">
            <a:avLst/>
          </a:prstGeom>
          <a:noFill/>
          <a:ln w="9525">
            <a:noFill/>
            <a:miter lim="800000"/>
            <a:headEnd/>
            <a:tailEnd/>
          </a:ln>
        </p:spPr>
        <p:txBody>
          <a:bodyPr lIns="18288" tIns="18288" rIns="18288" bIns="18288" anchor="ctr">
            <a:spAutoFit/>
          </a:bodyPr>
          <a:lstStyle/>
          <a:p>
            <a:pPr algn="ctr"/>
            <a:r>
              <a:rPr lang="en-US" sz="800">
                <a:solidFill>
                  <a:srgbClr val="5F6062"/>
                </a:solidFill>
                <a:latin typeface="Arial Narrow" pitchFamily="34" charset="0"/>
              </a:rPr>
              <a:t>F</a:t>
            </a:r>
            <a:endParaRPr lang="en-US" sz="800" b="1">
              <a:solidFill>
                <a:srgbClr val="5F6062"/>
              </a:solidFill>
              <a:latin typeface="Arial Narrow" pitchFamily="34" charset="0"/>
            </a:endParaRPr>
          </a:p>
        </p:txBody>
      </p:sp>
      <p:sp>
        <p:nvSpPr>
          <p:cNvPr id="28696" name="Text Box 37"/>
          <p:cNvSpPr txBox="1">
            <a:spLocks noChangeArrowheads="1"/>
          </p:cNvSpPr>
          <p:nvPr/>
        </p:nvSpPr>
        <p:spPr bwMode="auto">
          <a:xfrm>
            <a:off x="1662113" y="5154613"/>
            <a:ext cx="304800" cy="160337"/>
          </a:xfrm>
          <a:prstGeom prst="rect">
            <a:avLst/>
          </a:prstGeom>
          <a:noFill/>
          <a:ln w="9525">
            <a:noFill/>
            <a:miter lim="800000"/>
            <a:headEnd/>
            <a:tailEnd/>
          </a:ln>
        </p:spPr>
        <p:txBody>
          <a:bodyPr lIns="18288" tIns="18288" rIns="18288" bIns="18288" anchor="ctr">
            <a:spAutoFit/>
          </a:bodyPr>
          <a:lstStyle/>
          <a:p>
            <a:pPr algn="ctr"/>
            <a:r>
              <a:rPr lang="en-US" sz="800">
                <a:solidFill>
                  <a:srgbClr val="5F6062"/>
                </a:solidFill>
                <a:latin typeface="Arial Narrow" pitchFamily="34" charset="0"/>
              </a:rPr>
              <a:t>M</a:t>
            </a:r>
            <a:endParaRPr lang="en-US" sz="800" b="1">
              <a:solidFill>
                <a:srgbClr val="5F6062"/>
              </a:solidFill>
              <a:latin typeface="Arial Narrow" pitchFamily="34" charset="0"/>
            </a:endParaRPr>
          </a:p>
        </p:txBody>
      </p:sp>
      <p:sp>
        <p:nvSpPr>
          <p:cNvPr id="28697" name="Text Box 38"/>
          <p:cNvSpPr txBox="1">
            <a:spLocks noChangeArrowheads="1"/>
          </p:cNvSpPr>
          <p:nvPr/>
        </p:nvSpPr>
        <p:spPr bwMode="auto">
          <a:xfrm>
            <a:off x="2147888" y="4111625"/>
            <a:ext cx="609600" cy="147638"/>
          </a:xfrm>
          <a:prstGeom prst="rect">
            <a:avLst/>
          </a:prstGeom>
          <a:noFill/>
          <a:ln w="9525">
            <a:noFill/>
            <a:miter lim="800000"/>
            <a:headEnd/>
            <a:tailEnd/>
          </a:ln>
        </p:spPr>
        <p:txBody>
          <a:bodyPr lIns="18288" tIns="18288" rIns="18288" bIns="18288" anchor="ctr">
            <a:spAutoFit/>
          </a:bodyPr>
          <a:lstStyle/>
          <a:p>
            <a:pPr algn="ctr">
              <a:lnSpc>
                <a:spcPct val="90000"/>
              </a:lnSpc>
            </a:pPr>
            <a:r>
              <a:rPr lang="en-US" sz="800">
                <a:solidFill>
                  <a:srgbClr val="5F6062"/>
                </a:solidFill>
                <a:latin typeface="Arial Narrow" pitchFamily="34" charset="0"/>
              </a:rPr>
              <a:t>ZIP +4</a:t>
            </a:r>
          </a:p>
        </p:txBody>
      </p:sp>
      <p:sp>
        <p:nvSpPr>
          <p:cNvPr id="28698" name="Text Box 39"/>
          <p:cNvSpPr txBox="1">
            <a:spLocks noChangeArrowheads="1"/>
          </p:cNvSpPr>
          <p:nvPr/>
        </p:nvSpPr>
        <p:spPr bwMode="auto">
          <a:xfrm>
            <a:off x="2166938" y="4371975"/>
            <a:ext cx="571500" cy="160338"/>
          </a:xfrm>
          <a:prstGeom prst="rect">
            <a:avLst/>
          </a:prstGeom>
          <a:noFill/>
          <a:ln w="9525">
            <a:noFill/>
            <a:miter lim="800000"/>
            <a:headEnd/>
            <a:tailEnd/>
          </a:ln>
        </p:spPr>
        <p:txBody>
          <a:bodyPr lIns="18288" tIns="18288" rIns="18288" bIns="18288" anchor="ctr">
            <a:spAutoFit/>
          </a:bodyPr>
          <a:lstStyle/>
          <a:p>
            <a:pPr algn="ctr"/>
            <a:r>
              <a:rPr lang="en-US" sz="800" b="1">
                <a:solidFill>
                  <a:srgbClr val="5F6062"/>
                </a:solidFill>
                <a:latin typeface="Arial Narrow" pitchFamily="34" charset="0"/>
              </a:rPr>
              <a:t>10055 - 2233</a:t>
            </a:r>
          </a:p>
        </p:txBody>
      </p:sp>
      <p:sp>
        <p:nvSpPr>
          <p:cNvPr id="28699" name="Text Box 40"/>
          <p:cNvSpPr txBox="1">
            <a:spLocks noChangeArrowheads="1"/>
          </p:cNvSpPr>
          <p:nvPr/>
        </p:nvSpPr>
        <p:spPr bwMode="auto">
          <a:xfrm>
            <a:off x="2166938" y="4633913"/>
            <a:ext cx="571500" cy="160337"/>
          </a:xfrm>
          <a:prstGeom prst="rect">
            <a:avLst/>
          </a:prstGeom>
          <a:noFill/>
          <a:ln w="9525">
            <a:noFill/>
            <a:miter lim="800000"/>
            <a:headEnd/>
            <a:tailEnd/>
          </a:ln>
        </p:spPr>
        <p:txBody>
          <a:bodyPr lIns="18288" tIns="18288" rIns="18288" bIns="18288" anchor="ctr">
            <a:spAutoFit/>
          </a:bodyPr>
          <a:lstStyle/>
          <a:p>
            <a:pPr algn="ctr"/>
            <a:r>
              <a:rPr lang="en-US" sz="800">
                <a:solidFill>
                  <a:srgbClr val="5F6062"/>
                </a:solidFill>
                <a:latin typeface="Arial Narrow" pitchFamily="34" charset="0"/>
              </a:rPr>
              <a:t>38875 - 1234</a:t>
            </a:r>
            <a:endParaRPr lang="en-US" sz="800" b="1">
              <a:solidFill>
                <a:srgbClr val="5F6062"/>
              </a:solidFill>
              <a:latin typeface="Arial Narrow" pitchFamily="34" charset="0"/>
            </a:endParaRPr>
          </a:p>
        </p:txBody>
      </p:sp>
      <p:sp>
        <p:nvSpPr>
          <p:cNvPr id="28700" name="Text Box 41"/>
          <p:cNvSpPr txBox="1">
            <a:spLocks noChangeArrowheads="1"/>
          </p:cNvSpPr>
          <p:nvPr/>
        </p:nvSpPr>
        <p:spPr bwMode="auto">
          <a:xfrm>
            <a:off x="2166938" y="4895850"/>
            <a:ext cx="571500" cy="160338"/>
          </a:xfrm>
          <a:prstGeom prst="rect">
            <a:avLst/>
          </a:prstGeom>
          <a:noFill/>
          <a:ln w="9525">
            <a:noFill/>
            <a:miter lim="800000"/>
            <a:headEnd/>
            <a:tailEnd/>
          </a:ln>
        </p:spPr>
        <p:txBody>
          <a:bodyPr lIns="18288" tIns="18288" rIns="18288" bIns="18288" anchor="ctr">
            <a:spAutoFit/>
          </a:bodyPr>
          <a:lstStyle/>
          <a:p>
            <a:pPr algn="ctr"/>
            <a:r>
              <a:rPr lang="en-US" sz="800">
                <a:solidFill>
                  <a:srgbClr val="5F6062"/>
                </a:solidFill>
                <a:latin typeface="Arial Narrow" pitchFamily="34" charset="0"/>
              </a:rPr>
              <a:t>63525 - 5533</a:t>
            </a:r>
            <a:endParaRPr lang="en-US" sz="800" b="1">
              <a:solidFill>
                <a:srgbClr val="5F6062"/>
              </a:solidFill>
              <a:latin typeface="Arial Narrow" pitchFamily="34" charset="0"/>
            </a:endParaRPr>
          </a:p>
        </p:txBody>
      </p:sp>
      <p:sp>
        <p:nvSpPr>
          <p:cNvPr id="28701" name="Text Box 42"/>
          <p:cNvSpPr txBox="1">
            <a:spLocks noChangeArrowheads="1"/>
          </p:cNvSpPr>
          <p:nvPr/>
        </p:nvSpPr>
        <p:spPr bwMode="auto">
          <a:xfrm>
            <a:off x="2166938" y="5154613"/>
            <a:ext cx="571500" cy="160337"/>
          </a:xfrm>
          <a:prstGeom prst="rect">
            <a:avLst/>
          </a:prstGeom>
          <a:noFill/>
          <a:ln w="9525">
            <a:noFill/>
            <a:miter lim="800000"/>
            <a:headEnd/>
            <a:tailEnd/>
          </a:ln>
        </p:spPr>
        <p:txBody>
          <a:bodyPr lIns="18288" tIns="18288" rIns="18288" bIns="18288" anchor="ctr">
            <a:spAutoFit/>
          </a:bodyPr>
          <a:lstStyle/>
          <a:p>
            <a:pPr algn="ctr"/>
            <a:r>
              <a:rPr lang="en-US" sz="800">
                <a:solidFill>
                  <a:srgbClr val="5F6062"/>
                </a:solidFill>
                <a:latin typeface="Arial Narrow" pitchFamily="34" charset="0"/>
              </a:rPr>
              <a:t>90235 - 0004</a:t>
            </a:r>
            <a:endParaRPr lang="en-US" sz="800" b="1">
              <a:solidFill>
                <a:srgbClr val="5F6062"/>
              </a:solidFill>
              <a:latin typeface="Arial Narrow" pitchFamily="34" charset="0"/>
            </a:endParaRPr>
          </a:p>
        </p:txBody>
      </p:sp>
      <p:sp>
        <p:nvSpPr>
          <p:cNvPr id="28702" name="Text Box 43"/>
          <p:cNvSpPr txBox="1">
            <a:spLocks noChangeArrowheads="1"/>
          </p:cNvSpPr>
          <p:nvPr/>
        </p:nvSpPr>
        <p:spPr bwMode="auto">
          <a:xfrm>
            <a:off x="985838" y="4105275"/>
            <a:ext cx="381000" cy="147638"/>
          </a:xfrm>
          <a:prstGeom prst="rect">
            <a:avLst/>
          </a:prstGeom>
          <a:noFill/>
          <a:ln w="9525">
            <a:noFill/>
            <a:miter lim="800000"/>
            <a:headEnd/>
            <a:tailEnd/>
          </a:ln>
        </p:spPr>
        <p:txBody>
          <a:bodyPr lIns="18288" tIns="18288" rIns="18288" bIns="18288">
            <a:spAutoFit/>
          </a:bodyPr>
          <a:lstStyle/>
          <a:p>
            <a:pPr algn="ctr">
              <a:lnSpc>
                <a:spcPct val="90000"/>
              </a:lnSpc>
            </a:pPr>
            <a:r>
              <a:rPr lang="en-US" sz="800">
                <a:solidFill>
                  <a:srgbClr val="5F6062"/>
                </a:solidFill>
                <a:latin typeface="Arial Narrow" pitchFamily="34" charset="0"/>
              </a:rPr>
              <a:t>Age</a:t>
            </a:r>
          </a:p>
        </p:txBody>
      </p:sp>
      <p:sp>
        <p:nvSpPr>
          <p:cNvPr id="28703" name="Text Box 44"/>
          <p:cNvSpPr txBox="1">
            <a:spLocks noChangeArrowheads="1"/>
          </p:cNvSpPr>
          <p:nvPr/>
        </p:nvSpPr>
        <p:spPr bwMode="auto">
          <a:xfrm>
            <a:off x="1023938" y="4371975"/>
            <a:ext cx="304800" cy="160338"/>
          </a:xfrm>
          <a:prstGeom prst="rect">
            <a:avLst/>
          </a:prstGeom>
          <a:noFill/>
          <a:ln w="9525">
            <a:noFill/>
            <a:miter lim="800000"/>
            <a:headEnd/>
            <a:tailEnd/>
          </a:ln>
        </p:spPr>
        <p:txBody>
          <a:bodyPr lIns="18288" tIns="18288" rIns="18288" bIns="18288">
            <a:spAutoFit/>
          </a:bodyPr>
          <a:lstStyle/>
          <a:p>
            <a:pPr algn="ctr"/>
            <a:r>
              <a:rPr lang="en-US" sz="800" b="1">
                <a:solidFill>
                  <a:srgbClr val="5F6062"/>
                </a:solidFill>
                <a:latin typeface="Arial Narrow" pitchFamily="34" charset="0"/>
              </a:rPr>
              <a:t>38</a:t>
            </a:r>
          </a:p>
        </p:txBody>
      </p:sp>
      <p:sp>
        <p:nvSpPr>
          <p:cNvPr id="28704" name="Text Box 45"/>
          <p:cNvSpPr txBox="1">
            <a:spLocks noChangeArrowheads="1"/>
          </p:cNvSpPr>
          <p:nvPr/>
        </p:nvSpPr>
        <p:spPr bwMode="auto">
          <a:xfrm>
            <a:off x="1023938" y="4633913"/>
            <a:ext cx="304800" cy="160337"/>
          </a:xfrm>
          <a:prstGeom prst="rect">
            <a:avLst/>
          </a:prstGeom>
          <a:noFill/>
          <a:ln w="9525">
            <a:noFill/>
            <a:miter lim="800000"/>
            <a:headEnd/>
            <a:tailEnd/>
          </a:ln>
        </p:spPr>
        <p:txBody>
          <a:bodyPr lIns="18288" tIns="18288" rIns="18288" bIns="18288">
            <a:spAutoFit/>
          </a:bodyPr>
          <a:lstStyle/>
          <a:p>
            <a:pPr algn="ctr"/>
            <a:r>
              <a:rPr lang="en-US" sz="800">
                <a:solidFill>
                  <a:srgbClr val="5F6062"/>
                </a:solidFill>
                <a:latin typeface="Arial Narrow" pitchFamily="34" charset="0"/>
              </a:rPr>
              <a:t>62</a:t>
            </a:r>
            <a:endParaRPr lang="en-US" sz="800" b="1">
              <a:solidFill>
                <a:srgbClr val="5F6062"/>
              </a:solidFill>
              <a:latin typeface="Arial Narrow" pitchFamily="34" charset="0"/>
            </a:endParaRPr>
          </a:p>
        </p:txBody>
      </p:sp>
      <p:sp>
        <p:nvSpPr>
          <p:cNvPr id="28705" name="Text Box 46"/>
          <p:cNvSpPr txBox="1">
            <a:spLocks noChangeArrowheads="1"/>
          </p:cNvSpPr>
          <p:nvPr/>
        </p:nvSpPr>
        <p:spPr bwMode="auto">
          <a:xfrm>
            <a:off x="1023938" y="4895850"/>
            <a:ext cx="304800" cy="160338"/>
          </a:xfrm>
          <a:prstGeom prst="rect">
            <a:avLst/>
          </a:prstGeom>
          <a:noFill/>
          <a:ln w="9525">
            <a:noFill/>
            <a:miter lim="800000"/>
            <a:headEnd/>
            <a:tailEnd/>
          </a:ln>
        </p:spPr>
        <p:txBody>
          <a:bodyPr lIns="18288" tIns="18288" rIns="18288" bIns="18288">
            <a:spAutoFit/>
          </a:bodyPr>
          <a:lstStyle/>
          <a:p>
            <a:pPr algn="ctr"/>
            <a:r>
              <a:rPr lang="en-US" sz="800">
                <a:solidFill>
                  <a:srgbClr val="5F6062"/>
                </a:solidFill>
                <a:latin typeface="Arial Narrow" pitchFamily="34" charset="0"/>
              </a:rPr>
              <a:t>23</a:t>
            </a:r>
            <a:endParaRPr lang="en-US" sz="800" b="1">
              <a:solidFill>
                <a:srgbClr val="5F6062"/>
              </a:solidFill>
              <a:latin typeface="Arial Narrow" pitchFamily="34" charset="0"/>
            </a:endParaRPr>
          </a:p>
        </p:txBody>
      </p:sp>
      <p:sp>
        <p:nvSpPr>
          <p:cNvPr id="28706" name="Text Box 47"/>
          <p:cNvSpPr txBox="1">
            <a:spLocks noChangeArrowheads="1"/>
          </p:cNvSpPr>
          <p:nvPr/>
        </p:nvSpPr>
        <p:spPr bwMode="auto">
          <a:xfrm>
            <a:off x="1023938" y="5154613"/>
            <a:ext cx="304800" cy="160337"/>
          </a:xfrm>
          <a:prstGeom prst="rect">
            <a:avLst/>
          </a:prstGeom>
          <a:noFill/>
          <a:ln w="9525">
            <a:noFill/>
            <a:miter lim="800000"/>
            <a:headEnd/>
            <a:tailEnd/>
          </a:ln>
        </p:spPr>
        <p:txBody>
          <a:bodyPr lIns="18288" tIns="18288" rIns="18288" bIns="18288">
            <a:spAutoFit/>
          </a:bodyPr>
          <a:lstStyle/>
          <a:p>
            <a:pPr algn="ctr"/>
            <a:r>
              <a:rPr lang="en-US" sz="800">
                <a:solidFill>
                  <a:srgbClr val="5F6062"/>
                </a:solidFill>
                <a:latin typeface="Arial Narrow" pitchFamily="34" charset="0"/>
              </a:rPr>
              <a:t>29</a:t>
            </a:r>
            <a:endParaRPr lang="en-US" sz="800" b="1">
              <a:solidFill>
                <a:srgbClr val="5F6062"/>
              </a:solidFill>
              <a:latin typeface="Arial Narrow" pitchFamily="34" charset="0"/>
            </a:endParaRPr>
          </a:p>
        </p:txBody>
      </p:sp>
      <p:sp>
        <p:nvSpPr>
          <p:cNvPr id="28707" name="Text Box 48"/>
          <p:cNvSpPr txBox="1">
            <a:spLocks noChangeArrowheads="1"/>
          </p:cNvSpPr>
          <p:nvPr/>
        </p:nvSpPr>
        <p:spPr bwMode="auto">
          <a:xfrm>
            <a:off x="3824288" y="4057650"/>
            <a:ext cx="381000" cy="257175"/>
          </a:xfrm>
          <a:prstGeom prst="rect">
            <a:avLst/>
          </a:prstGeom>
          <a:noFill/>
          <a:ln w="9525">
            <a:noFill/>
            <a:miter lim="800000"/>
            <a:headEnd/>
            <a:tailEnd/>
          </a:ln>
        </p:spPr>
        <p:txBody>
          <a:bodyPr lIns="18288" tIns="18288" rIns="18288" bIns="18288" anchor="ctr">
            <a:spAutoFit/>
          </a:bodyPr>
          <a:lstStyle/>
          <a:p>
            <a:pPr algn="ctr">
              <a:lnSpc>
                <a:spcPct val="90000"/>
              </a:lnSpc>
            </a:pPr>
            <a:r>
              <a:rPr lang="en-US" sz="800">
                <a:solidFill>
                  <a:srgbClr val="5F6062"/>
                </a:solidFill>
                <a:latin typeface="Arial Narrow" pitchFamily="34" charset="0"/>
              </a:rPr>
              <a:t>Share of Wallet</a:t>
            </a:r>
          </a:p>
        </p:txBody>
      </p:sp>
      <p:sp>
        <p:nvSpPr>
          <p:cNvPr id="28708" name="Text Box 49"/>
          <p:cNvSpPr txBox="1">
            <a:spLocks noChangeArrowheads="1"/>
          </p:cNvSpPr>
          <p:nvPr/>
        </p:nvSpPr>
        <p:spPr bwMode="auto">
          <a:xfrm>
            <a:off x="3862388" y="4371975"/>
            <a:ext cx="304800" cy="160338"/>
          </a:xfrm>
          <a:prstGeom prst="rect">
            <a:avLst/>
          </a:prstGeom>
          <a:noFill/>
          <a:ln w="9525">
            <a:noFill/>
            <a:miter lim="800000"/>
            <a:headEnd/>
            <a:tailEnd/>
          </a:ln>
        </p:spPr>
        <p:txBody>
          <a:bodyPr lIns="18288" tIns="18288" rIns="18288" bIns="18288" anchor="ctr">
            <a:spAutoFit/>
          </a:bodyPr>
          <a:lstStyle/>
          <a:p>
            <a:pPr algn="ctr"/>
            <a:r>
              <a:rPr lang="en-US" sz="800" b="1">
                <a:solidFill>
                  <a:srgbClr val="5F6062"/>
                </a:solidFill>
                <a:latin typeface="Arial Narrow" pitchFamily="34" charset="0"/>
              </a:rPr>
              <a:t>56</a:t>
            </a:r>
          </a:p>
        </p:txBody>
      </p:sp>
      <p:sp>
        <p:nvSpPr>
          <p:cNvPr id="28709" name="Text Box 50"/>
          <p:cNvSpPr txBox="1">
            <a:spLocks noChangeArrowheads="1"/>
          </p:cNvSpPr>
          <p:nvPr/>
        </p:nvSpPr>
        <p:spPr bwMode="auto">
          <a:xfrm>
            <a:off x="3862388" y="4633913"/>
            <a:ext cx="304800" cy="160337"/>
          </a:xfrm>
          <a:prstGeom prst="rect">
            <a:avLst/>
          </a:prstGeom>
          <a:noFill/>
          <a:ln w="9525">
            <a:noFill/>
            <a:miter lim="800000"/>
            <a:headEnd/>
            <a:tailEnd/>
          </a:ln>
        </p:spPr>
        <p:txBody>
          <a:bodyPr lIns="18288" tIns="18288" rIns="18288" bIns="18288" anchor="ctr">
            <a:spAutoFit/>
          </a:bodyPr>
          <a:lstStyle/>
          <a:p>
            <a:pPr algn="ctr"/>
            <a:r>
              <a:rPr lang="en-US" sz="800">
                <a:solidFill>
                  <a:srgbClr val="5F6062"/>
                </a:solidFill>
                <a:latin typeface="Arial Narrow" pitchFamily="34" charset="0"/>
              </a:rPr>
              <a:t>76</a:t>
            </a:r>
            <a:endParaRPr lang="en-US" sz="800" b="1">
              <a:solidFill>
                <a:srgbClr val="5F6062"/>
              </a:solidFill>
              <a:latin typeface="Arial Narrow" pitchFamily="34" charset="0"/>
            </a:endParaRPr>
          </a:p>
        </p:txBody>
      </p:sp>
      <p:sp>
        <p:nvSpPr>
          <p:cNvPr id="28710" name="Text Box 51"/>
          <p:cNvSpPr txBox="1">
            <a:spLocks noChangeArrowheads="1"/>
          </p:cNvSpPr>
          <p:nvPr/>
        </p:nvSpPr>
        <p:spPr bwMode="auto">
          <a:xfrm>
            <a:off x="3862388" y="4895850"/>
            <a:ext cx="304800" cy="160338"/>
          </a:xfrm>
          <a:prstGeom prst="rect">
            <a:avLst/>
          </a:prstGeom>
          <a:noFill/>
          <a:ln w="9525">
            <a:noFill/>
            <a:miter lim="800000"/>
            <a:headEnd/>
            <a:tailEnd/>
          </a:ln>
        </p:spPr>
        <p:txBody>
          <a:bodyPr lIns="18288" tIns="18288" rIns="18288" bIns="18288" anchor="ctr">
            <a:spAutoFit/>
          </a:bodyPr>
          <a:lstStyle/>
          <a:p>
            <a:pPr algn="ctr"/>
            <a:r>
              <a:rPr lang="en-US" sz="800">
                <a:solidFill>
                  <a:srgbClr val="5F6062"/>
                </a:solidFill>
                <a:latin typeface="Arial Narrow" pitchFamily="34" charset="0"/>
              </a:rPr>
              <a:t>101</a:t>
            </a:r>
            <a:endParaRPr lang="en-US" sz="800" b="1">
              <a:solidFill>
                <a:srgbClr val="5F6062"/>
              </a:solidFill>
              <a:latin typeface="Arial Narrow" pitchFamily="34" charset="0"/>
            </a:endParaRPr>
          </a:p>
        </p:txBody>
      </p:sp>
      <p:sp>
        <p:nvSpPr>
          <p:cNvPr id="28711" name="Text Box 52"/>
          <p:cNvSpPr txBox="1">
            <a:spLocks noChangeArrowheads="1"/>
          </p:cNvSpPr>
          <p:nvPr/>
        </p:nvSpPr>
        <p:spPr bwMode="auto">
          <a:xfrm>
            <a:off x="3862388" y="5154613"/>
            <a:ext cx="304800" cy="160337"/>
          </a:xfrm>
          <a:prstGeom prst="rect">
            <a:avLst/>
          </a:prstGeom>
          <a:noFill/>
          <a:ln w="9525">
            <a:noFill/>
            <a:miter lim="800000"/>
            <a:headEnd/>
            <a:tailEnd/>
          </a:ln>
        </p:spPr>
        <p:txBody>
          <a:bodyPr lIns="18288" tIns="18288" rIns="18288" bIns="18288" anchor="ctr">
            <a:spAutoFit/>
          </a:bodyPr>
          <a:lstStyle/>
          <a:p>
            <a:pPr algn="ctr"/>
            <a:r>
              <a:rPr lang="en-US" sz="800">
                <a:solidFill>
                  <a:srgbClr val="5F6062"/>
                </a:solidFill>
                <a:latin typeface="Arial Narrow" pitchFamily="34" charset="0"/>
              </a:rPr>
              <a:t>100</a:t>
            </a:r>
            <a:endParaRPr lang="en-US" sz="800" b="1">
              <a:solidFill>
                <a:srgbClr val="5F6062"/>
              </a:solidFill>
              <a:latin typeface="Arial Narrow" pitchFamily="34" charset="0"/>
            </a:endParaRPr>
          </a:p>
        </p:txBody>
      </p:sp>
      <p:sp>
        <p:nvSpPr>
          <p:cNvPr id="28712" name="Text Box 53"/>
          <p:cNvSpPr txBox="1">
            <a:spLocks noChangeArrowheads="1"/>
          </p:cNvSpPr>
          <p:nvPr/>
        </p:nvSpPr>
        <p:spPr bwMode="auto">
          <a:xfrm>
            <a:off x="2838450" y="4057650"/>
            <a:ext cx="381000" cy="257175"/>
          </a:xfrm>
          <a:prstGeom prst="rect">
            <a:avLst/>
          </a:prstGeom>
          <a:noFill/>
          <a:ln w="9525">
            <a:noFill/>
            <a:miter lim="800000"/>
            <a:headEnd/>
            <a:tailEnd/>
          </a:ln>
        </p:spPr>
        <p:txBody>
          <a:bodyPr lIns="18288" tIns="18288" rIns="18288" bIns="18288" anchor="ctr">
            <a:spAutoFit/>
          </a:bodyPr>
          <a:lstStyle/>
          <a:p>
            <a:pPr algn="ctr">
              <a:lnSpc>
                <a:spcPct val="90000"/>
              </a:lnSpc>
            </a:pPr>
            <a:r>
              <a:rPr lang="en-US" sz="800">
                <a:solidFill>
                  <a:srgbClr val="5F6062"/>
                </a:solidFill>
                <a:latin typeface="Arial Narrow" pitchFamily="34" charset="0"/>
              </a:rPr>
              <a:t>Industry Spend</a:t>
            </a:r>
          </a:p>
        </p:txBody>
      </p:sp>
      <p:sp>
        <p:nvSpPr>
          <p:cNvPr id="28713" name="Text Box 54"/>
          <p:cNvSpPr txBox="1">
            <a:spLocks noChangeArrowheads="1"/>
          </p:cNvSpPr>
          <p:nvPr/>
        </p:nvSpPr>
        <p:spPr bwMode="auto">
          <a:xfrm>
            <a:off x="2876550" y="4371975"/>
            <a:ext cx="304800" cy="160338"/>
          </a:xfrm>
          <a:prstGeom prst="rect">
            <a:avLst/>
          </a:prstGeom>
          <a:noFill/>
          <a:ln w="9525">
            <a:noFill/>
            <a:miter lim="800000"/>
            <a:headEnd/>
            <a:tailEnd/>
          </a:ln>
        </p:spPr>
        <p:txBody>
          <a:bodyPr lIns="18288" tIns="18288" rIns="18288" bIns="18288" anchor="ctr">
            <a:spAutoFit/>
          </a:bodyPr>
          <a:lstStyle/>
          <a:p>
            <a:pPr algn="ctr"/>
            <a:r>
              <a:rPr lang="en-US" sz="800" b="1">
                <a:solidFill>
                  <a:srgbClr val="5F6062"/>
                </a:solidFill>
                <a:latin typeface="Arial Narrow" pitchFamily="34" charset="0"/>
              </a:rPr>
              <a:t>345</a:t>
            </a:r>
          </a:p>
        </p:txBody>
      </p:sp>
      <p:sp>
        <p:nvSpPr>
          <p:cNvPr id="28714" name="Text Box 55"/>
          <p:cNvSpPr txBox="1">
            <a:spLocks noChangeArrowheads="1"/>
          </p:cNvSpPr>
          <p:nvPr/>
        </p:nvSpPr>
        <p:spPr bwMode="auto">
          <a:xfrm>
            <a:off x="2876550" y="4633913"/>
            <a:ext cx="304800" cy="160337"/>
          </a:xfrm>
          <a:prstGeom prst="rect">
            <a:avLst/>
          </a:prstGeom>
          <a:noFill/>
          <a:ln w="9525">
            <a:noFill/>
            <a:miter lim="800000"/>
            <a:headEnd/>
            <a:tailEnd/>
          </a:ln>
        </p:spPr>
        <p:txBody>
          <a:bodyPr lIns="18288" tIns="18288" rIns="18288" bIns="18288" anchor="ctr">
            <a:spAutoFit/>
          </a:bodyPr>
          <a:lstStyle/>
          <a:p>
            <a:pPr algn="ctr"/>
            <a:r>
              <a:rPr lang="en-US" sz="800">
                <a:solidFill>
                  <a:srgbClr val="5F6062"/>
                </a:solidFill>
                <a:latin typeface="Arial Narrow" pitchFamily="34" charset="0"/>
              </a:rPr>
              <a:t>56</a:t>
            </a:r>
            <a:endParaRPr lang="en-US" sz="800" b="1">
              <a:solidFill>
                <a:srgbClr val="5F6062"/>
              </a:solidFill>
              <a:latin typeface="Arial Narrow" pitchFamily="34" charset="0"/>
            </a:endParaRPr>
          </a:p>
        </p:txBody>
      </p:sp>
      <p:sp>
        <p:nvSpPr>
          <p:cNvPr id="28715" name="Text Box 56"/>
          <p:cNvSpPr txBox="1">
            <a:spLocks noChangeArrowheads="1"/>
          </p:cNvSpPr>
          <p:nvPr/>
        </p:nvSpPr>
        <p:spPr bwMode="auto">
          <a:xfrm>
            <a:off x="2876550" y="4895850"/>
            <a:ext cx="304800" cy="160338"/>
          </a:xfrm>
          <a:prstGeom prst="rect">
            <a:avLst/>
          </a:prstGeom>
          <a:noFill/>
          <a:ln w="9525">
            <a:noFill/>
            <a:miter lim="800000"/>
            <a:headEnd/>
            <a:tailEnd/>
          </a:ln>
        </p:spPr>
        <p:txBody>
          <a:bodyPr lIns="18288" tIns="18288" rIns="18288" bIns="18288" anchor="ctr">
            <a:spAutoFit/>
          </a:bodyPr>
          <a:lstStyle/>
          <a:p>
            <a:pPr algn="ctr"/>
            <a:r>
              <a:rPr lang="en-US" sz="800">
                <a:solidFill>
                  <a:srgbClr val="5F6062"/>
                </a:solidFill>
                <a:latin typeface="Arial Narrow" pitchFamily="34" charset="0"/>
              </a:rPr>
              <a:t>125</a:t>
            </a:r>
            <a:endParaRPr lang="en-US" sz="800" b="1">
              <a:solidFill>
                <a:srgbClr val="5F6062"/>
              </a:solidFill>
              <a:latin typeface="Arial Narrow" pitchFamily="34" charset="0"/>
            </a:endParaRPr>
          </a:p>
        </p:txBody>
      </p:sp>
      <p:sp>
        <p:nvSpPr>
          <p:cNvPr id="28716" name="Text Box 57"/>
          <p:cNvSpPr txBox="1">
            <a:spLocks noChangeArrowheads="1"/>
          </p:cNvSpPr>
          <p:nvPr/>
        </p:nvSpPr>
        <p:spPr bwMode="auto">
          <a:xfrm>
            <a:off x="2876550" y="5154613"/>
            <a:ext cx="304800" cy="160337"/>
          </a:xfrm>
          <a:prstGeom prst="rect">
            <a:avLst/>
          </a:prstGeom>
          <a:noFill/>
          <a:ln w="9525">
            <a:noFill/>
            <a:miter lim="800000"/>
            <a:headEnd/>
            <a:tailEnd/>
          </a:ln>
        </p:spPr>
        <p:txBody>
          <a:bodyPr lIns="18288" tIns="18288" rIns="18288" bIns="18288" anchor="ctr">
            <a:spAutoFit/>
          </a:bodyPr>
          <a:lstStyle/>
          <a:p>
            <a:pPr algn="ctr"/>
            <a:r>
              <a:rPr lang="en-US" sz="800">
                <a:solidFill>
                  <a:srgbClr val="5F6062"/>
                </a:solidFill>
                <a:latin typeface="Arial Narrow" pitchFamily="34" charset="0"/>
              </a:rPr>
              <a:t>78</a:t>
            </a:r>
            <a:endParaRPr lang="en-US" sz="800" b="1">
              <a:solidFill>
                <a:srgbClr val="5F6062"/>
              </a:solidFill>
              <a:latin typeface="Arial Narrow" pitchFamily="34" charset="0"/>
            </a:endParaRPr>
          </a:p>
        </p:txBody>
      </p:sp>
      <p:sp>
        <p:nvSpPr>
          <p:cNvPr id="28717" name="Text Box 58"/>
          <p:cNvSpPr txBox="1">
            <a:spLocks noChangeArrowheads="1"/>
          </p:cNvSpPr>
          <p:nvPr/>
        </p:nvSpPr>
        <p:spPr bwMode="auto">
          <a:xfrm>
            <a:off x="3324225" y="4057650"/>
            <a:ext cx="381000" cy="257175"/>
          </a:xfrm>
          <a:prstGeom prst="rect">
            <a:avLst/>
          </a:prstGeom>
          <a:noFill/>
          <a:ln w="9525">
            <a:noFill/>
            <a:miter lim="800000"/>
            <a:headEnd/>
            <a:tailEnd/>
          </a:ln>
        </p:spPr>
        <p:txBody>
          <a:bodyPr lIns="18288" tIns="18288" rIns="18288" bIns="18288" anchor="ctr">
            <a:spAutoFit/>
          </a:bodyPr>
          <a:lstStyle/>
          <a:p>
            <a:pPr algn="ctr">
              <a:lnSpc>
                <a:spcPct val="90000"/>
              </a:lnSpc>
            </a:pPr>
            <a:r>
              <a:rPr lang="en-US" sz="800">
                <a:solidFill>
                  <a:srgbClr val="5F6062"/>
                </a:solidFill>
                <a:latin typeface="Arial Narrow" pitchFamily="34" charset="0"/>
              </a:rPr>
              <a:t>Freq. of Trans</a:t>
            </a:r>
          </a:p>
        </p:txBody>
      </p:sp>
      <p:sp>
        <p:nvSpPr>
          <p:cNvPr id="28718" name="Text Box 59"/>
          <p:cNvSpPr txBox="1">
            <a:spLocks noChangeArrowheads="1"/>
          </p:cNvSpPr>
          <p:nvPr/>
        </p:nvSpPr>
        <p:spPr bwMode="auto">
          <a:xfrm>
            <a:off x="3362325" y="4371975"/>
            <a:ext cx="304800" cy="160338"/>
          </a:xfrm>
          <a:prstGeom prst="rect">
            <a:avLst/>
          </a:prstGeom>
          <a:noFill/>
          <a:ln w="9525">
            <a:noFill/>
            <a:miter lim="800000"/>
            <a:headEnd/>
            <a:tailEnd/>
          </a:ln>
        </p:spPr>
        <p:txBody>
          <a:bodyPr lIns="18288" tIns="18288" rIns="18288" bIns="18288" anchor="ctr">
            <a:spAutoFit/>
          </a:bodyPr>
          <a:lstStyle/>
          <a:p>
            <a:pPr algn="ctr"/>
            <a:r>
              <a:rPr lang="en-US" sz="800" b="1">
                <a:solidFill>
                  <a:srgbClr val="5F6062"/>
                </a:solidFill>
                <a:latin typeface="Arial Narrow" pitchFamily="34" charset="0"/>
              </a:rPr>
              <a:t>277</a:t>
            </a:r>
          </a:p>
        </p:txBody>
      </p:sp>
      <p:sp>
        <p:nvSpPr>
          <p:cNvPr id="28719" name="Text Box 60"/>
          <p:cNvSpPr txBox="1">
            <a:spLocks noChangeArrowheads="1"/>
          </p:cNvSpPr>
          <p:nvPr/>
        </p:nvSpPr>
        <p:spPr bwMode="auto">
          <a:xfrm>
            <a:off x="3362325" y="4633913"/>
            <a:ext cx="304800" cy="160337"/>
          </a:xfrm>
          <a:prstGeom prst="rect">
            <a:avLst/>
          </a:prstGeom>
          <a:noFill/>
          <a:ln w="9525">
            <a:noFill/>
            <a:miter lim="800000"/>
            <a:headEnd/>
            <a:tailEnd/>
          </a:ln>
        </p:spPr>
        <p:txBody>
          <a:bodyPr lIns="18288" tIns="18288" rIns="18288" bIns="18288" anchor="ctr">
            <a:spAutoFit/>
          </a:bodyPr>
          <a:lstStyle/>
          <a:p>
            <a:pPr algn="ctr"/>
            <a:r>
              <a:rPr lang="en-US" sz="800">
                <a:solidFill>
                  <a:srgbClr val="5F6062"/>
                </a:solidFill>
                <a:latin typeface="Arial Narrow" pitchFamily="34" charset="0"/>
              </a:rPr>
              <a:t>21</a:t>
            </a:r>
            <a:endParaRPr lang="en-US" sz="800" b="1">
              <a:solidFill>
                <a:srgbClr val="5F6062"/>
              </a:solidFill>
              <a:latin typeface="Arial Narrow" pitchFamily="34" charset="0"/>
            </a:endParaRPr>
          </a:p>
        </p:txBody>
      </p:sp>
      <p:sp>
        <p:nvSpPr>
          <p:cNvPr id="28720" name="Text Box 61"/>
          <p:cNvSpPr txBox="1">
            <a:spLocks noChangeArrowheads="1"/>
          </p:cNvSpPr>
          <p:nvPr/>
        </p:nvSpPr>
        <p:spPr bwMode="auto">
          <a:xfrm>
            <a:off x="3362325" y="4895850"/>
            <a:ext cx="304800" cy="160338"/>
          </a:xfrm>
          <a:prstGeom prst="rect">
            <a:avLst/>
          </a:prstGeom>
          <a:noFill/>
          <a:ln w="9525">
            <a:noFill/>
            <a:miter lim="800000"/>
            <a:headEnd/>
            <a:tailEnd/>
          </a:ln>
        </p:spPr>
        <p:txBody>
          <a:bodyPr lIns="18288" tIns="18288" rIns="18288" bIns="18288" anchor="ctr">
            <a:spAutoFit/>
          </a:bodyPr>
          <a:lstStyle/>
          <a:p>
            <a:pPr algn="ctr"/>
            <a:r>
              <a:rPr lang="en-US" sz="800">
                <a:solidFill>
                  <a:srgbClr val="5F6062"/>
                </a:solidFill>
                <a:latin typeface="Arial Narrow" pitchFamily="34" charset="0"/>
              </a:rPr>
              <a:t>101</a:t>
            </a:r>
            <a:endParaRPr lang="en-US" sz="800" b="1">
              <a:solidFill>
                <a:srgbClr val="5F6062"/>
              </a:solidFill>
              <a:latin typeface="Arial Narrow" pitchFamily="34" charset="0"/>
            </a:endParaRPr>
          </a:p>
        </p:txBody>
      </p:sp>
      <p:sp>
        <p:nvSpPr>
          <p:cNvPr id="28721" name="Text Box 62"/>
          <p:cNvSpPr txBox="1">
            <a:spLocks noChangeArrowheads="1"/>
          </p:cNvSpPr>
          <p:nvPr/>
        </p:nvSpPr>
        <p:spPr bwMode="auto">
          <a:xfrm>
            <a:off x="3362325" y="5154613"/>
            <a:ext cx="304800" cy="160337"/>
          </a:xfrm>
          <a:prstGeom prst="rect">
            <a:avLst/>
          </a:prstGeom>
          <a:noFill/>
          <a:ln w="9525">
            <a:noFill/>
            <a:miter lim="800000"/>
            <a:headEnd/>
            <a:tailEnd/>
          </a:ln>
        </p:spPr>
        <p:txBody>
          <a:bodyPr lIns="18288" tIns="18288" rIns="18288" bIns="18288" anchor="ctr">
            <a:spAutoFit/>
          </a:bodyPr>
          <a:lstStyle/>
          <a:p>
            <a:pPr algn="ctr"/>
            <a:r>
              <a:rPr lang="en-US" sz="800">
                <a:solidFill>
                  <a:srgbClr val="5F6062"/>
                </a:solidFill>
                <a:latin typeface="Arial Narrow" pitchFamily="34" charset="0"/>
              </a:rPr>
              <a:t>65</a:t>
            </a:r>
            <a:endParaRPr lang="en-US" sz="800" b="1">
              <a:solidFill>
                <a:srgbClr val="5F6062"/>
              </a:solidFill>
              <a:latin typeface="Arial Narrow" pitchFamily="34" charset="0"/>
            </a:endParaRPr>
          </a:p>
        </p:txBody>
      </p:sp>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3"/>
          <p:cNvSpPr>
            <a:spLocks noGrp="1"/>
          </p:cNvSpPr>
          <p:nvPr>
            <p:ph type="sldNum" sz="quarter" idx="10"/>
          </p:nvPr>
        </p:nvSpPr>
        <p:spPr>
          <a:noFill/>
        </p:spPr>
        <p:txBody>
          <a:bodyPr/>
          <a:lstStyle/>
          <a:p>
            <a:fld id="{68E5862C-E4AA-412B-B0F7-6D6D13DB8F24}" type="slidenum">
              <a:rPr lang="en-US" smtClean="0">
                <a:ea typeface="MS PGothic" pitchFamily="34" charset="-128"/>
              </a:rPr>
              <a:pPr/>
              <a:t>11</a:t>
            </a:fld>
            <a:endParaRPr lang="en-US" smtClean="0">
              <a:ea typeface="MS PGothic" pitchFamily="34" charset="-128"/>
            </a:endParaRPr>
          </a:p>
        </p:txBody>
      </p:sp>
      <p:pic>
        <p:nvPicPr>
          <p:cNvPr id="30723" name="Picture 2" descr="Slide27Image"/>
          <p:cNvPicPr>
            <a:picLocks noChangeAspect="1" noChangeArrowheads="1"/>
          </p:cNvPicPr>
          <p:nvPr/>
        </p:nvPicPr>
        <p:blipFill>
          <a:blip r:embed="rId3" cstate="print"/>
          <a:srcRect/>
          <a:stretch>
            <a:fillRect/>
          </a:stretch>
        </p:blipFill>
        <p:spPr bwMode="auto">
          <a:xfrm>
            <a:off x="685800" y="3228975"/>
            <a:ext cx="5183188" cy="2620963"/>
          </a:xfrm>
          <a:prstGeom prst="rect">
            <a:avLst/>
          </a:prstGeom>
          <a:noFill/>
          <a:ln w="9525">
            <a:noFill/>
            <a:miter lim="800000"/>
            <a:headEnd/>
            <a:tailEnd/>
          </a:ln>
        </p:spPr>
      </p:pic>
      <p:sp>
        <p:nvSpPr>
          <p:cNvPr id="30724" name="Rectangle 3"/>
          <p:cNvSpPr>
            <a:spLocks noGrp="1" noChangeArrowheads="1"/>
          </p:cNvSpPr>
          <p:nvPr>
            <p:ph type="title"/>
          </p:nvPr>
        </p:nvSpPr>
        <p:spPr/>
        <p:txBody>
          <a:bodyPr/>
          <a:lstStyle/>
          <a:p>
            <a:pPr eaLnBrk="1" hangingPunct="1"/>
            <a:r>
              <a:rPr lang="en-US" smtClean="0"/>
              <a:t>Insights Online</a:t>
            </a:r>
          </a:p>
        </p:txBody>
      </p:sp>
      <p:sp>
        <p:nvSpPr>
          <p:cNvPr id="30725" name="Rectangle 4"/>
          <p:cNvSpPr>
            <a:spLocks noGrp="1" noChangeArrowheads="1"/>
          </p:cNvSpPr>
          <p:nvPr>
            <p:ph type="body" idx="1"/>
          </p:nvPr>
        </p:nvSpPr>
        <p:spPr>
          <a:xfrm>
            <a:off x="593725" y="1068388"/>
            <a:ext cx="6664325" cy="4114800"/>
          </a:xfrm>
        </p:spPr>
        <p:txBody>
          <a:bodyPr/>
          <a:lstStyle/>
          <a:p>
            <a:pPr marL="0" indent="0" eaLnBrk="1" hangingPunct="1"/>
            <a:r>
              <a:rPr lang="en-US" smtClean="0"/>
              <a:t>Gain valuable insights about your customers and marketplace through a dynamic, interactive, online portal.</a:t>
            </a:r>
          </a:p>
        </p:txBody>
      </p:sp>
      <p:grpSp>
        <p:nvGrpSpPr>
          <p:cNvPr id="30726" name="Group 5"/>
          <p:cNvGrpSpPr>
            <a:grpSpLocks/>
          </p:cNvGrpSpPr>
          <p:nvPr/>
        </p:nvGrpSpPr>
        <p:grpSpPr bwMode="auto">
          <a:xfrm>
            <a:off x="609600" y="1816100"/>
            <a:ext cx="5257800" cy="244475"/>
            <a:chOff x="384" y="1144"/>
            <a:chExt cx="3312" cy="154"/>
          </a:xfrm>
        </p:grpSpPr>
        <p:sp>
          <p:nvSpPr>
            <p:cNvPr id="30738" name="Text Box 6"/>
            <p:cNvSpPr txBox="1">
              <a:spLocks noChangeArrowheads="1"/>
            </p:cNvSpPr>
            <p:nvPr/>
          </p:nvSpPr>
          <p:spPr bwMode="auto">
            <a:xfrm>
              <a:off x="384" y="1144"/>
              <a:ext cx="3168" cy="154"/>
            </a:xfrm>
            <a:prstGeom prst="rect">
              <a:avLst/>
            </a:prstGeom>
            <a:noFill/>
            <a:ln w="9525">
              <a:noFill/>
              <a:miter lim="800000"/>
              <a:headEnd/>
              <a:tailEnd/>
            </a:ln>
          </p:spPr>
          <p:txBody>
            <a:bodyPr>
              <a:spAutoFit/>
            </a:bodyPr>
            <a:lstStyle/>
            <a:p>
              <a:r>
                <a:rPr lang="en-US" sz="1000" b="1">
                  <a:solidFill>
                    <a:srgbClr val="3B6E8F"/>
                  </a:solidFill>
                  <a:latin typeface="Arial Narrow" pitchFamily="34" charset="0"/>
                </a:rPr>
                <a:t>WHAT THE SERVICE PROVIDES</a:t>
              </a:r>
            </a:p>
          </p:txBody>
        </p:sp>
        <p:sp>
          <p:nvSpPr>
            <p:cNvPr id="30739" name="Line 7"/>
            <p:cNvSpPr>
              <a:spLocks noChangeShapeType="1"/>
            </p:cNvSpPr>
            <p:nvPr/>
          </p:nvSpPr>
          <p:spPr bwMode="auto">
            <a:xfrm>
              <a:off x="444" y="1268"/>
              <a:ext cx="3252" cy="1"/>
            </a:xfrm>
            <a:prstGeom prst="line">
              <a:avLst/>
            </a:prstGeom>
            <a:noFill/>
            <a:ln w="3175">
              <a:solidFill>
                <a:srgbClr val="3B6E8F"/>
              </a:solidFill>
              <a:round/>
              <a:headEnd/>
              <a:tailEnd/>
            </a:ln>
          </p:spPr>
          <p:txBody>
            <a:bodyPr wrap="none" anchor="ctr"/>
            <a:lstStyle/>
            <a:p>
              <a:endParaRPr lang="en-US"/>
            </a:p>
          </p:txBody>
        </p:sp>
      </p:grpSp>
      <p:sp>
        <p:nvSpPr>
          <p:cNvPr id="30727" name="Text Box 8"/>
          <p:cNvSpPr txBox="1">
            <a:spLocks noChangeArrowheads="1"/>
          </p:cNvSpPr>
          <p:nvPr/>
        </p:nvSpPr>
        <p:spPr bwMode="auto">
          <a:xfrm>
            <a:off x="609600" y="2105025"/>
            <a:ext cx="5029200" cy="1041400"/>
          </a:xfrm>
          <a:prstGeom prst="rect">
            <a:avLst/>
          </a:prstGeom>
          <a:noFill/>
          <a:ln w="9525">
            <a:noFill/>
            <a:miter lim="800000"/>
            <a:headEnd/>
            <a:tailEnd/>
          </a:ln>
        </p:spPr>
        <p:txBody>
          <a:bodyPr>
            <a:spAutoFit/>
          </a:bodyPr>
          <a:lstStyle/>
          <a:p>
            <a:pPr marL="112713" indent="-112713">
              <a:spcAft>
                <a:spcPct val="55000"/>
              </a:spcAft>
              <a:buFontTx/>
              <a:buChar char="•"/>
            </a:pPr>
            <a:r>
              <a:rPr lang="en-US" sz="1100">
                <a:solidFill>
                  <a:srgbClr val="3B6E8F"/>
                </a:solidFill>
              </a:rPr>
              <a:t>Monthly-refreshed data to support real-time decision making </a:t>
            </a:r>
          </a:p>
          <a:p>
            <a:pPr marL="112713" indent="-112713">
              <a:spcAft>
                <a:spcPct val="55000"/>
              </a:spcAft>
              <a:buFontTx/>
              <a:buChar char="•"/>
            </a:pPr>
            <a:r>
              <a:rPr lang="en-US" sz="1100">
                <a:solidFill>
                  <a:srgbClr val="3B6E8F"/>
                </a:solidFill>
              </a:rPr>
              <a:t>Data analysis that can be viewed at a corporate, regional and location level</a:t>
            </a:r>
          </a:p>
          <a:p>
            <a:pPr marL="112713" indent="-112713">
              <a:spcAft>
                <a:spcPct val="55000"/>
              </a:spcAft>
              <a:buFontTx/>
              <a:buChar char="•"/>
            </a:pPr>
            <a:r>
              <a:rPr lang="en-US" sz="1100">
                <a:solidFill>
                  <a:srgbClr val="3B6E8F"/>
                </a:solidFill>
              </a:rPr>
              <a:t>Intuitive interface that lets you view and manipulate data in a way that makes sense for your business</a:t>
            </a:r>
          </a:p>
        </p:txBody>
      </p:sp>
      <p:grpSp>
        <p:nvGrpSpPr>
          <p:cNvPr id="30728" name="Group 9"/>
          <p:cNvGrpSpPr>
            <a:grpSpLocks/>
          </p:cNvGrpSpPr>
          <p:nvPr/>
        </p:nvGrpSpPr>
        <p:grpSpPr bwMode="auto">
          <a:xfrm>
            <a:off x="6705600" y="1816100"/>
            <a:ext cx="1905000" cy="244475"/>
            <a:chOff x="4224" y="1144"/>
            <a:chExt cx="1200" cy="154"/>
          </a:xfrm>
        </p:grpSpPr>
        <p:sp>
          <p:nvSpPr>
            <p:cNvPr id="30736" name="Text Box 10"/>
            <p:cNvSpPr txBox="1">
              <a:spLocks noChangeArrowheads="1"/>
            </p:cNvSpPr>
            <p:nvPr/>
          </p:nvSpPr>
          <p:spPr bwMode="auto">
            <a:xfrm>
              <a:off x="4224" y="1144"/>
              <a:ext cx="1200" cy="154"/>
            </a:xfrm>
            <a:prstGeom prst="rect">
              <a:avLst/>
            </a:prstGeom>
            <a:noFill/>
            <a:ln w="9525">
              <a:noFill/>
              <a:miter lim="800000"/>
              <a:headEnd/>
              <a:tailEnd/>
            </a:ln>
          </p:spPr>
          <p:txBody>
            <a:bodyPr>
              <a:spAutoFit/>
            </a:bodyPr>
            <a:lstStyle/>
            <a:p>
              <a:r>
                <a:rPr lang="en-US" sz="1000" b="1">
                  <a:solidFill>
                    <a:srgbClr val="003768"/>
                  </a:solidFill>
                  <a:latin typeface="Arial Narrow" pitchFamily="34" charset="0"/>
                </a:rPr>
                <a:t>YOUR BUSINESS BENEFITS</a:t>
              </a:r>
              <a:endParaRPr lang="en-US" sz="1000" b="1">
                <a:solidFill>
                  <a:srgbClr val="00B1B0"/>
                </a:solidFill>
                <a:latin typeface="Arial Narrow" pitchFamily="34" charset="0"/>
              </a:endParaRPr>
            </a:p>
          </p:txBody>
        </p:sp>
        <p:sp>
          <p:nvSpPr>
            <p:cNvPr id="30737" name="Line 11"/>
            <p:cNvSpPr>
              <a:spLocks noChangeShapeType="1"/>
            </p:cNvSpPr>
            <p:nvPr/>
          </p:nvSpPr>
          <p:spPr bwMode="auto">
            <a:xfrm>
              <a:off x="4284" y="1268"/>
              <a:ext cx="1025" cy="0"/>
            </a:xfrm>
            <a:prstGeom prst="line">
              <a:avLst/>
            </a:prstGeom>
            <a:noFill/>
            <a:ln w="3175">
              <a:solidFill>
                <a:srgbClr val="003768"/>
              </a:solidFill>
              <a:round/>
              <a:headEnd/>
              <a:tailEnd/>
            </a:ln>
          </p:spPr>
          <p:txBody>
            <a:bodyPr wrap="none" anchor="ctr"/>
            <a:lstStyle/>
            <a:p>
              <a:endParaRPr lang="en-US"/>
            </a:p>
          </p:txBody>
        </p:sp>
      </p:grpSp>
      <p:sp>
        <p:nvSpPr>
          <p:cNvPr id="30729" name="Text Box 12"/>
          <p:cNvSpPr txBox="1">
            <a:spLocks noChangeArrowheads="1"/>
          </p:cNvSpPr>
          <p:nvPr/>
        </p:nvSpPr>
        <p:spPr bwMode="auto">
          <a:xfrm>
            <a:off x="6705600" y="2105025"/>
            <a:ext cx="1752600" cy="2263775"/>
          </a:xfrm>
          <a:prstGeom prst="rect">
            <a:avLst/>
          </a:prstGeom>
          <a:noFill/>
          <a:ln w="9525">
            <a:noFill/>
            <a:miter lim="800000"/>
            <a:headEnd/>
            <a:tailEnd/>
          </a:ln>
        </p:spPr>
        <p:txBody>
          <a:bodyPr>
            <a:spAutoFit/>
          </a:bodyPr>
          <a:lstStyle/>
          <a:p>
            <a:pPr marL="112713" indent="-112713">
              <a:spcAft>
                <a:spcPct val="75000"/>
              </a:spcAft>
              <a:buFontTx/>
              <a:buChar char="•"/>
            </a:pPr>
            <a:r>
              <a:rPr lang="en-US" sz="1000">
                <a:solidFill>
                  <a:srgbClr val="003768"/>
                </a:solidFill>
              </a:rPr>
              <a:t>Understand current and potential customer base through actual spend behavior and maximize the spend of your most valuable customers</a:t>
            </a:r>
          </a:p>
          <a:p>
            <a:pPr marL="112713" indent="-112713">
              <a:spcAft>
                <a:spcPct val="75000"/>
              </a:spcAft>
              <a:buFontTx/>
              <a:buChar char="•"/>
            </a:pPr>
            <a:r>
              <a:rPr lang="en-US" sz="1000">
                <a:solidFill>
                  <a:srgbClr val="003768"/>
                </a:solidFill>
              </a:rPr>
              <a:t>Drill down to determine customer demographic and lifestyle information</a:t>
            </a:r>
          </a:p>
          <a:p>
            <a:pPr marL="112713" indent="-112713">
              <a:spcAft>
                <a:spcPct val="75000"/>
              </a:spcAft>
              <a:buFontTx/>
              <a:buChar char="•"/>
            </a:pPr>
            <a:r>
              <a:rPr lang="en-US" sz="1000">
                <a:solidFill>
                  <a:srgbClr val="003768"/>
                </a:solidFill>
              </a:rPr>
              <a:t>Create, print and export customized reports to support business needs</a:t>
            </a:r>
          </a:p>
        </p:txBody>
      </p:sp>
      <p:grpSp>
        <p:nvGrpSpPr>
          <p:cNvPr id="30730" name="Group 13"/>
          <p:cNvGrpSpPr>
            <a:grpSpLocks/>
          </p:cNvGrpSpPr>
          <p:nvPr/>
        </p:nvGrpSpPr>
        <p:grpSpPr bwMode="auto">
          <a:xfrm>
            <a:off x="714375" y="3294063"/>
            <a:ext cx="5040313" cy="214312"/>
            <a:chOff x="450" y="2298"/>
            <a:chExt cx="3175" cy="135"/>
          </a:xfrm>
        </p:grpSpPr>
        <p:sp>
          <p:nvSpPr>
            <p:cNvPr id="30734" name="Text Box 14"/>
            <p:cNvSpPr txBox="1">
              <a:spLocks noChangeArrowheads="1"/>
            </p:cNvSpPr>
            <p:nvPr/>
          </p:nvSpPr>
          <p:spPr bwMode="auto">
            <a:xfrm>
              <a:off x="450" y="2298"/>
              <a:ext cx="3168" cy="135"/>
            </a:xfrm>
            <a:prstGeom prst="rect">
              <a:avLst/>
            </a:prstGeom>
            <a:noFill/>
            <a:ln w="9525">
              <a:noFill/>
              <a:miter lim="800000"/>
              <a:headEnd/>
              <a:tailEnd/>
            </a:ln>
          </p:spPr>
          <p:txBody>
            <a:bodyPr>
              <a:spAutoFit/>
            </a:bodyPr>
            <a:lstStyle/>
            <a:p>
              <a:r>
                <a:rPr lang="en-US" sz="800" b="1">
                  <a:solidFill>
                    <a:srgbClr val="3B6E8F"/>
                  </a:solidFill>
                  <a:latin typeface="Arial Narrow" pitchFamily="34" charset="0"/>
                </a:rPr>
                <a:t>REPORT SNAPSHOT: INSIGHTS ONLINE INTUITIVE INTERFACE</a:t>
              </a:r>
            </a:p>
          </p:txBody>
        </p:sp>
        <p:sp>
          <p:nvSpPr>
            <p:cNvPr id="30735" name="Line 15"/>
            <p:cNvSpPr>
              <a:spLocks noChangeShapeType="1"/>
            </p:cNvSpPr>
            <p:nvPr/>
          </p:nvSpPr>
          <p:spPr bwMode="auto">
            <a:xfrm>
              <a:off x="504" y="2407"/>
              <a:ext cx="3121" cy="1"/>
            </a:xfrm>
            <a:prstGeom prst="line">
              <a:avLst/>
            </a:prstGeom>
            <a:noFill/>
            <a:ln w="3175">
              <a:solidFill>
                <a:srgbClr val="3B6E8F"/>
              </a:solidFill>
              <a:round/>
              <a:headEnd/>
              <a:tailEnd/>
            </a:ln>
          </p:spPr>
          <p:txBody>
            <a:bodyPr wrap="none" anchor="ctr"/>
            <a:lstStyle/>
            <a:p>
              <a:endParaRPr lang="en-US"/>
            </a:p>
          </p:txBody>
        </p:sp>
      </p:grpSp>
      <p:sp>
        <p:nvSpPr>
          <p:cNvPr id="30731" name="Text Box 16"/>
          <p:cNvSpPr txBox="1">
            <a:spLocks noChangeArrowheads="1"/>
          </p:cNvSpPr>
          <p:nvPr/>
        </p:nvSpPr>
        <p:spPr bwMode="auto">
          <a:xfrm>
            <a:off x="1028700" y="5483225"/>
            <a:ext cx="1119188" cy="214313"/>
          </a:xfrm>
          <a:prstGeom prst="rect">
            <a:avLst/>
          </a:prstGeom>
          <a:noFill/>
          <a:ln w="9525">
            <a:noFill/>
            <a:miter lim="800000"/>
            <a:headEnd/>
            <a:tailEnd/>
          </a:ln>
        </p:spPr>
        <p:txBody>
          <a:bodyPr wrap="none">
            <a:spAutoFit/>
          </a:bodyPr>
          <a:lstStyle/>
          <a:p>
            <a:pPr algn="ctr"/>
            <a:r>
              <a:rPr lang="en-US" sz="800">
                <a:solidFill>
                  <a:srgbClr val="5F6062"/>
                </a:solidFill>
                <a:latin typeface="Arial Narrow" pitchFamily="34" charset="0"/>
              </a:rPr>
              <a:t>High Level Dashboarding</a:t>
            </a:r>
          </a:p>
        </p:txBody>
      </p:sp>
      <p:sp>
        <p:nvSpPr>
          <p:cNvPr id="30732" name="Text Box 17"/>
          <p:cNvSpPr txBox="1">
            <a:spLocks noChangeArrowheads="1"/>
          </p:cNvSpPr>
          <p:nvPr/>
        </p:nvSpPr>
        <p:spPr bwMode="auto">
          <a:xfrm>
            <a:off x="2628900" y="5483225"/>
            <a:ext cx="1290638" cy="214313"/>
          </a:xfrm>
          <a:prstGeom prst="rect">
            <a:avLst/>
          </a:prstGeom>
          <a:noFill/>
          <a:ln w="9525">
            <a:noFill/>
            <a:miter lim="800000"/>
            <a:headEnd/>
            <a:tailEnd/>
          </a:ln>
        </p:spPr>
        <p:txBody>
          <a:bodyPr wrap="none">
            <a:spAutoFit/>
          </a:bodyPr>
          <a:lstStyle/>
          <a:p>
            <a:pPr algn="ctr"/>
            <a:r>
              <a:rPr lang="en-US" sz="800">
                <a:solidFill>
                  <a:srgbClr val="5F6062"/>
                </a:solidFill>
                <a:latin typeface="Arial Narrow" pitchFamily="34" charset="0"/>
              </a:rPr>
              <a:t>Mapping Customer Zip Codes</a:t>
            </a:r>
          </a:p>
        </p:txBody>
      </p:sp>
      <p:sp>
        <p:nvSpPr>
          <p:cNvPr id="30733" name="Text Box 18"/>
          <p:cNvSpPr txBox="1">
            <a:spLocks noChangeArrowheads="1"/>
          </p:cNvSpPr>
          <p:nvPr/>
        </p:nvSpPr>
        <p:spPr bwMode="auto">
          <a:xfrm>
            <a:off x="4489450" y="5483225"/>
            <a:ext cx="1041400" cy="214313"/>
          </a:xfrm>
          <a:prstGeom prst="rect">
            <a:avLst/>
          </a:prstGeom>
          <a:noFill/>
          <a:ln w="9525">
            <a:noFill/>
            <a:miter lim="800000"/>
            <a:headEnd/>
            <a:tailEnd/>
          </a:ln>
        </p:spPr>
        <p:txBody>
          <a:bodyPr wrap="none">
            <a:spAutoFit/>
          </a:bodyPr>
          <a:lstStyle/>
          <a:p>
            <a:pPr algn="ctr"/>
            <a:r>
              <a:rPr lang="en-US" sz="800">
                <a:solidFill>
                  <a:srgbClr val="5F6062"/>
                </a:solidFill>
                <a:latin typeface="Arial Narrow" pitchFamily="34" charset="0"/>
              </a:rPr>
              <a:t>Dynamic Data Analysis</a:t>
            </a:r>
          </a:p>
        </p:txBody>
      </p:sp>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2"/>
          <p:cNvSpPr>
            <a:spLocks noGrp="1"/>
          </p:cNvSpPr>
          <p:nvPr>
            <p:ph type="sldNum" sz="quarter" idx="10"/>
          </p:nvPr>
        </p:nvSpPr>
        <p:spPr>
          <a:noFill/>
        </p:spPr>
        <p:txBody>
          <a:bodyPr/>
          <a:lstStyle/>
          <a:p>
            <a:fld id="{679791F4-51E2-4CA0-8A43-359A57A493BC}" type="slidenum">
              <a:rPr lang="en-US" smtClean="0">
                <a:ea typeface="MS PGothic" pitchFamily="34" charset="-128"/>
              </a:rPr>
              <a:pPr/>
              <a:t>12</a:t>
            </a:fld>
            <a:endParaRPr lang="en-US" smtClean="0">
              <a:ea typeface="MS PGothic" pitchFamily="34" charset="-128"/>
            </a:endParaRPr>
          </a:p>
        </p:txBody>
      </p:sp>
      <p:pic>
        <p:nvPicPr>
          <p:cNvPr id="12291" name="Picture 7" descr="Slide09Image02"/>
          <p:cNvPicPr>
            <a:picLocks noChangeAspect="1" noChangeArrowheads="1"/>
          </p:cNvPicPr>
          <p:nvPr/>
        </p:nvPicPr>
        <p:blipFill>
          <a:blip r:embed="rId3" cstate="print"/>
          <a:srcRect/>
          <a:stretch>
            <a:fillRect/>
          </a:stretch>
        </p:blipFill>
        <p:spPr bwMode="auto">
          <a:xfrm>
            <a:off x="260350" y="1450975"/>
            <a:ext cx="8624888" cy="4291013"/>
          </a:xfrm>
          <a:prstGeom prst="rect">
            <a:avLst/>
          </a:prstGeom>
          <a:noFill/>
          <a:ln w="9525">
            <a:noFill/>
            <a:miter lim="800000"/>
            <a:headEnd/>
            <a:tailEnd/>
          </a:ln>
        </p:spPr>
      </p:pic>
      <p:sp>
        <p:nvSpPr>
          <p:cNvPr id="12292" name="Rectangle 2"/>
          <p:cNvSpPr>
            <a:spLocks noGrp="1" noChangeArrowheads="1"/>
          </p:cNvSpPr>
          <p:nvPr>
            <p:ph type="title"/>
          </p:nvPr>
        </p:nvSpPr>
        <p:spPr/>
        <p:txBody>
          <a:bodyPr/>
          <a:lstStyle/>
          <a:p>
            <a:pPr eaLnBrk="1" hangingPunct="1"/>
            <a:r>
              <a:rPr lang="en-US" smtClean="0"/>
              <a:t>Our strong commitment to privacy</a:t>
            </a:r>
          </a:p>
        </p:txBody>
      </p:sp>
      <p:sp>
        <p:nvSpPr>
          <p:cNvPr id="12293" name="Text Box 6"/>
          <p:cNvSpPr txBox="1">
            <a:spLocks noChangeArrowheads="1"/>
          </p:cNvSpPr>
          <p:nvPr/>
        </p:nvSpPr>
        <p:spPr bwMode="auto">
          <a:xfrm>
            <a:off x="1619250" y="3038475"/>
            <a:ext cx="6172200" cy="738188"/>
          </a:xfrm>
          <a:prstGeom prst="rect">
            <a:avLst/>
          </a:prstGeom>
          <a:noFill/>
          <a:ln w="9525">
            <a:noFill/>
            <a:miter lim="800000"/>
            <a:headEnd/>
            <a:tailEnd/>
          </a:ln>
        </p:spPr>
        <p:txBody>
          <a:bodyPr>
            <a:spAutoFit/>
          </a:bodyPr>
          <a:lstStyle/>
          <a:p>
            <a:r>
              <a:rPr lang="en-US" sz="1400">
                <a:solidFill>
                  <a:srgbClr val="3B6E8F"/>
                </a:solidFill>
              </a:rPr>
              <a:t>We take customer privacy very seriously. Our products consist of aggregated information that is not specific to individual Cardmembers</a:t>
            </a:r>
          </a:p>
          <a:p>
            <a:r>
              <a:rPr lang="en-US" sz="1400">
                <a:solidFill>
                  <a:srgbClr val="3B6E8F"/>
                </a:solidFill>
              </a:rPr>
              <a:t>or merchants, and do not contain any personally identifiable information.</a:t>
            </a:r>
            <a:endParaRPr lang="en-US" sz="1400">
              <a:solidFill>
                <a:srgbClr val="3C6E8F"/>
              </a:solidFill>
            </a:endParaRPr>
          </a:p>
        </p:txBody>
      </p:sp>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1"/>
          <p:cNvSpPr>
            <a:spLocks noGrp="1"/>
          </p:cNvSpPr>
          <p:nvPr>
            <p:ph type="sldNum" sz="quarter" idx="10"/>
          </p:nvPr>
        </p:nvSpPr>
        <p:spPr>
          <a:noFill/>
        </p:spPr>
        <p:txBody>
          <a:bodyPr/>
          <a:lstStyle/>
          <a:p>
            <a:fld id="{1B017F91-0ABE-4F6D-B27E-B202B548EC49}" type="slidenum">
              <a:rPr lang="en-US" smtClean="0">
                <a:ea typeface="MS PGothic" pitchFamily="34" charset="-128"/>
              </a:rPr>
              <a:pPr/>
              <a:t>13</a:t>
            </a:fld>
            <a:endParaRPr lang="en-US" smtClean="0">
              <a:ea typeface="MS PGothic" pitchFamily="34" charset="-128"/>
            </a:endParaRPr>
          </a:p>
        </p:txBody>
      </p:sp>
      <p:pic>
        <p:nvPicPr>
          <p:cNvPr id="32771" name="Picture 2" descr="Slide29Image"/>
          <p:cNvPicPr>
            <a:picLocks noChangeAspect="1" noChangeArrowheads="1"/>
          </p:cNvPicPr>
          <p:nvPr/>
        </p:nvPicPr>
        <p:blipFill>
          <a:blip r:embed="rId3" cstate="print"/>
          <a:srcRect/>
          <a:stretch>
            <a:fillRect/>
          </a:stretch>
        </p:blipFill>
        <p:spPr bwMode="auto">
          <a:xfrm>
            <a:off x="0" y="0"/>
            <a:ext cx="9145588" cy="6859588"/>
          </a:xfrm>
          <a:prstGeom prst="rect">
            <a:avLst/>
          </a:prstGeom>
          <a:noFill/>
          <a:ln w="9525">
            <a:noFill/>
            <a:miter lim="800000"/>
            <a:headEnd/>
            <a:tailEnd/>
          </a:ln>
        </p:spPr>
      </p:pic>
      <p:sp>
        <p:nvSpPr>
          <p:cNvPr id="32772" name="Text Box 3"/>
          <p:cNvSpPr txBox="1">
            <a:spLocks noChangeArrowheads="1"/>
          </p:cNvSpPr>
          <p:nvPr/>
        </p:nvSpPr>
        <p:spPr bwMode="auto">
          <a:xfrm>
            <a:off x="615950" y="6124575"/>
            <a:ext cx="5410200" cy="368300"/>
          </a:xfrm>
          <a:prstGeom prst="rect">
            <a:avLst/>
          </a:prstGeom>
          <a:noFill/>
          <a:ln w="9525">
            <a:noFill/>
            <a:miter lim="800000"/>
            <a:headEnd/>
            <a:tailEnd/>
          </a:ln>
        </p:spPr>
        <p:txBody>
          <a:bodyPr>
            <a:spAutoFit/>
          </a:bodyPr>
          <a:lstStyle/>
          <a:p>
            <a:r>
              <a:rPr lang="en-US" sz="600">
                <a:solidFill>
                  <a:schemeClr val="bg1"/>
                </a:solidFill>
              </a:rPr>
              <a:t>© 2011 American Express Travel Related Services Company, Inc. All rights reserved. CONFIDENTIAL, PROPRIETARY &amp; TRADE SECRET INFORMATION. This document contains confidential, proprietary, and trade secret information of American Express Company and its subsidiaries and affiliates (“American Express”), and may not be disclosed in whole or in part to any third parties without prior written consent of American Express.</a:t>
            </a:r>
            <a:endParaRPr lang="en-US" sz="600">
              <a:solidFill>
                <a:srgbClr val="949CA1"/>
              </a:solidFill>
            </a:endParaRPr>
          </a:p>
        </p:txBody>
      </p:sp>
      <p:pic>
        <p:nvPicPr>
          <p:cNvPr id="32773" name="Picture 4" descr="AmexEBILogoWht02"/>
          <p:cNvPicPr>
            <a:picLocks noChangeAspect="1" noChangeArrowheads="1"/>
          </p:cNvPicPr>
          <p:nvPr/>
        </p:nvPicPr>
        <p:blipFill>
          <a:blip r:embed="rId4" cstate="print"/>
          <a:srcRect/>
          <a:stretch>
            <a:fillRect/>
          </a:stretch>
        </p:blipFill>
        <p:spPr bwMode="auto">
          <a:xfrm>
            <a:off x="7054850" y="6170613"/>
            <a:ext cx="1358900" cy="230187"/>
          </a:xfrm>
          <a:prstGeom prst="rect">
            <a:avLst/>
          </a:prstGeom>
          <a:noFill/>
          <a:ln w="9525">
            <a:noFill/>
            <a:miter lim="800000"/>
            <a:headEnd/>
            <a:tailEnd/>
          </a:ln>
        </p:spPr>
      </p:pic>
      <p:sp>
        <p:nvSpPr>
          <p:cNvPr id="32774" name="Text Box 5"/>
          <p:cNvSpPr txBox="1">
            <a:spLocks noChangeArrowheads="1"/>
          </p:cNvSpPr>
          <p:nvPr/>
        </p:nvSpPr>
        <p:spPr bwMode="auto">
          <a:xfrm>
            <a:off x="638175" y="1371600"/>
            <a:ext cx="3559175" cy="793750"/>
          </a:xfrm>
          <a:prstGeom prst="rect">
            <a:avLst/>
          </a:prstGeom>
          <a:noFill/>
          <a:ln w="9525">
            <a:noFill/>
            <a:miter lim="800000"/>
            <a:headEnd/>
            <a:tailEnd/>
          </a:ln>
        </p:spPr>
        <p:txBody>
          <a:bodyPr>
            <a:spAutoFit/>
          </a:bodyPr>
          <a:lstStyle/>
          <a:p>
            <a:pPr>
              <a:spcBef>
                <a:spcPct val="50000"/>
              </a:spcBef>
            </a:pPr>
            <a:r>
              <a:rPr lang="en-US" sz="4600">
                <a:solidFill>
                  <a:srgbClr val="B9E0F7"/>
                </a:solidFill>
              </a:rPr>
              <a:t>Thank you</a:t>
            </a:r>
          </a:p>
        </p:txBody>
      </p:sp>
      <p:sp>
        <p:nvSpPr>
          <p:cNvPr id="32775" name="Text Box 6"/>
          <p:cNvSpPr txBox="1">
            <a:spLocks noChangeArrowheads="1"/>
          </p:cNvSpPr>
          <p:nvPr/>
        </p:nvSpPr>
        <p:spPr bwMode="auto">
          <a:xfrm>
            <a:off x="628650" y="3543300"/>
            <a:ext cx="4848225" cy="396875"/>
          </a:xfrm>
          <a:prstGeom prst="rect">
            <a:avLst/>
          </a:prstGeom>
          <a:noFill/>
          <a:ln w="9525">
            <a:noFill/>
            <a:miter lim="800000"/>
            <a:headEnd/>
            <a:tailEnd/>
          </a:ln>
        </p:spPr>
        <p:txBody>
          <a:bodyPr>
            <a:spAutoFit/>
          </a:bodyPr>
          <a:lstStyle/>
          <a:p>
            <a:pPr>
              <a:spcBef>
                <a:spcPct val="50000"/>
              </a:spcBef>
            </a:pPr>
            <a:r>
              <a:rPr lang="en-US" sz="2000">
                <a:solidFill>
                  <a:srgbClr val="B9E0F7"/>
                </a:solidFill>
              </a:rPr>
              <a:t>americanexpress.com/businessinsights</a:t>
            </a:r>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1"/>
          <p:cNvSpPr>
            <a:spLocks noGrp="1"/>
          </p:cNvSpPr>
          <p:nvPr>
            <p:ph type="sldNum" sz="quarter" idx="10"/>
          </p:nvPr>
        </p:nvSpPr>
        <p:spPr>
          <a:noFill/>
        </p:spPr>
        <p:txBody>
          <a:bodyPr/>
          <a:lstStyle/>
          <a:p>
            <a:fld id="{A55B5CC1-3B0F-413D-9246-A9FB54204D9F}" type="slidenum">
              <a:rPr lang="en-US" smtClean="0">
                <a:ea typeface="MS PGothic" pitchFamily="34" charset="-128"/>
              </a:rPr>
              <a:pPr/>
              <a:t>2</a:t>
            </a:fld>
            <a:endParaRPr lang="en-US" smtClean="0">
              <a:ea typeface="MS PGothic" pitchFamily="34" charset="-128"/>
            </a:endParaRPr>
          </a:p>
        </p:txBody>
      </p:sp>
      <p:pic>
        <p:nvPicPr>
          <p:cNvPr id="5123" name="Picture 11" descr="Slide02BG130dpi"/>
          <p:cNvPicPr>
            <a:picLocks noChangeAspect="1" noChangeArrowheads="1"/>
          </p:cNvPicPr>
          <p:nvPr/>
        </p:nvPicPr>
        <p:blipFill>
          <a:blip r:embed="rId3" cstate="print"/>
          <a:srcRect/>
          <a:stretch>
            <a:fillRect/>
          </a:stretch>
        </p:blipFill>
        <p:spPr bwMode="auto">
          <a:xfrm>
            <a:off x="0" y="0"/>
            <a:ext cx="9145588" cy="6859588"/>
          </a:xfrm>
          <a:prstGeom prst="rect">
            <a:avLst/>
          </a:prstGeom>
          <a:noFill/>
          <a:ln w="9525">
            <a:noFill/>
            <a:miter lim="800000"/>
            <a:headEnd/>
            <a:tailEnd/>
          </a:ln>
        </p:spPr>
      </p:pic>
      <p:sp>
        <p:nvSpPr>
          <p:cNvPr id="5124" name="Text Box 7"/>
          <p:cNvSpPr txBox="1">
            <a:spLocks noChangeArrowheads="1"/>
          </p:cNvSpPr>
          <p:nvPr/>
        </p:nvSpPr>
        <p:spPr bwMode="auto">
          <a:xfrm>
            <a:off x="615950" y="6124575"/>
            <a:ext cx="5410200" cy="368300"/>
          </a:xfrm>
          <a:prstGeom prst="rect">
            <a:avLst/>
          </a:prstGeom>
          <a:noFill/>
          <a:ln w="9525">
            <a:noFill/>
            <a:miter lim="800000"/>
            <a:headEnd/>
            <a:tailEnd/>
          </a:ln>
        </p:spPr>
        <p:txBody>
          <a:bodyPr>
            <a:spAutoFit/>
          </a:bodyPr>
          <a:lstStyle/>
          <a:p>
            <a:r>
              <a:rPr lang="en-US" sz="600">
                <a:solidFill>
                  <a:schemeClr val="bg1"/>
                </a:solidFill>
              </a:rPr>
              <a:t>© 2011 American Express Travel Related Services Company, Inc. All rights reserved. CONFIDENTIAL, PROPRIETARY &amp; TRADE SECRET INFORMATION. This document contains confidential, proprietary, and trade secret information of American Express Company and its subsidiaries and affiliates (“American Express”), and may not be disclosed in whole or in part to any third parties without prior written consent of American Express.</a:t>
            </a:r>
            <a:endParaRPr lang="en-US" sz="600">
              <a:solidFill>
                <a:srgbClr val="949CA1"/>
              </a:solidFill>
            </a:endParaRPr>
          </a:p>
        </p:txBody>
      </p:sp>
      <p:sp>
        <p:nvSpPr>
          <p:cNvPr id="5125" name="Text Box 9"/>
          <p:cNvSpPr txBox="1">
            <a:spLocks noChangeArrowheads="1"/>
          </p:cNvSpPr>
          <p:nvPr/>
        </p:nvSpPr>
        <p:spPr bwMode="auto">
          <a:xfrm>
            <a:off x="628650" y="647700"/>
            <a:ext cx="4333875" cy="1739900"/>
          </a:xfrm>
          <a:prstGeom prst="rect">
            <a:avLst/>
          </a:prstGeom>
          <a:noFill/>
          <a:ln w="9525">
            <a:noFill/>
            <a:miter lim="800000"/>
            <a:headEnd/>
            <a:tailEnd/>
          </a:ln>
        </p:spPr>
        <p:txBody>
          <a:bodyPr>
            <a:spAutoFit/>
          </a:bodyPr>
          <a:lstStyle/>
          <a:p>
            <a:r>
              <a:rPr lang="en-US" sz="1800">
                <a:solidFill>
                  <a:schemeClr val="bg1"/>
                </a:solidFill>
              </a:rPr>
              <a:t>American Express Business Insights is an analytics and consulting organization that harnesses our wealth of global spend information to reveal powerful intelligence about your customers, competitors and marketplace.</a:t>
            </a:r>
          </a:p>
        </p:txBody>
      </p:sp>
      <p:pic>
        <p:nvPicPr>
          <p:cNvPr id="5126" name="Picture 13" descr="AmexEBILogoWht02"/>
          <p:cNvPicPr>
            <a:picLocks noChangeAspect="1" noChangeArrowheads="1"/>
          </p:cNvPicPr>
          <p:nvPr/>
        </p:nvPicPr>
        <p:blipFill>
          <a:blip r:embed="rId4" cstate="print"/>
          <a:srcRect/>
          <a:stretch>
            <a:fillRect/>
          </a:stretch>
        </p:blipFill>
        <p:spPr bwMode="auto">
          <a:xfrm>
            <a:off x="7054850" y="6170613"/>
            <a:ext cx="1358900" cy="230187"/>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2"/>
          <p:cNvSpPr>
            <a:spLocks noGrp="1"/>
          </p:cNvSpPr>
          <p:nvPr>
            <p:ph type="sldNum" sz="quarter" idx="10"/>
          </p:nvPr>
        </p:nvSpPr>
        <p:spPr>
          <a:noFill/>
        </p:spPr>
        <p:txBody>
          <a:bodyPr/>
          <a:lstStyle/>
          <a:p>
            <a:fld id="{592D91CF-5A6C-454A-B88E-1E52380DEE91}" type="slidenum">
              <a:rPr lang="en-US" smtClean="0">
                <a:ea typeface="MS PGothic" pitchFamily="34" charset="-128"/>
              </a:rPr>
              <a:pPr/>
              <a:t>3</a:t>
            </a:fld>
            <a:endParaRPr lang="en-US" smtClean="0">
              <a:ea typeface="MS PGothic" pitchFamily="34" charset="-128"/>
            </a:endParaRPr>
          </a:p>
        </p:txBody>
      </p:sp>
      <p:pic>
        <p:nvPicPr>
          <p:cNvPr id="6147" name="Picture 36" descr="Slide03Image02"/>
          <p:cNvPicPr>
            <a:picLocks noChangeAspect="1" noChangeArrowheads="1"/>
          </p:cNvPicPr>
          <p:nvPr/>
        </p:nvPicPr>
        <p:blipFill>
          <a:blip r:embed="rId3" cstate="print"/>
          <a:srcRect/>
          <a:stretch>
            <a:fillRect/>
          </a:stretch>
        </p:blipFill>
        <p:spPr bwMode="auto">
          <a:xfrm>
            <a:off x="542925" y="1333500"/>
            <a:ext cx="8343900" cy="2743200"/>
          </a:xfrm>
          <a:prstGeom prst="rect">
            <a:avLst/>
          </a:prstGeom>
          <a:noFill/>
          <a:ln w="9525">
            <a:noFill/>
            <a:miter lim="800000"/>
            <a:headEnd/>
            <a:tailEnd/>
          </a:ln>
        </p:spPr>
      </p:pic>
      <p:sp>
        <p:nvSpPr>
          <p:cNvPr id="6148" name="Rectangle 3"/>
          <p:cNvSpPr>
            <a:spLocks noGrp="1" noChangeArrowheads="1"/>
          </p:cNvSpPr>
          <p:nvPr>
            <p:ph type="title"/>
          </p:nvPr>
        </p:nvSpPr>
        <p:spPr/>
        <p:txBody>
          <a:bodyPr/>
          <a:lstStyle/>
          <a:p>
            <a:pPr eaLnBrk="1" hangingPunct="1"/>
            <a:r>
              <a:rPr lang="en-US" smtClean="0"/>
              <a:t>A comprehensive solution from a unique perspective</a:t>
            </a:r>
          </a:p>
        </p:txBody>
      </p:sp>
      <p:grpSp>
        <p:nvGrpSpPr>
          <p:cNvPr id="6149" name="Group 38"/>
          <p:cNvGrpSpPr>
            <a:grpSpLocks/>
          </p:cNvGrpSpPr>
          <p:nvPr/>
        </p:nvGrpSpPr>
        <p:grpSpPr bwMode="auto">
          <a:xfrm>
            <a:off x="2994025" y="1295400"/>
            <a:ext cx="304800" cy="4754563"/>
            <a:chOff x="1886" y="816"/>
            <a:chExt cx="192" cy="2995"/>
          </a:xfrm>
        </p:grpSpPr>
        <p:sp>
          <p:nvSpPr>
            <p:cNvPr id="6172" name="Line 7"/>
            <p:cNvSpPr>
              <a:spLocks noChangeShapeType="1"/>
            </p:cNvSpPr>
            <p:nvPr/>
          </p:nvSpPr>
          <p:spPr bwMode="auto">
            <a:xfrm flipV="1">
              <a:off x="1982" y="816"/>
              <a:ext cx="0" cy="1797"/>
            </a:xfrm>
            <a:prstGeom prst="line">
              <a:avLst/>
            </a:prstGeom>
            <a:noFill/>
            <a:ln w="6350" cap="rnd">
              <a:solidFill>
                <a:srgbClr val="3B6E8F"/>
              </a:solidFill>
              <a:prstDash val="sysDot"/>
              <a:round/>
              <a:headEnd/>
              <a:tailEnd/>
            </a:ln>
          </p:spPr>
          <p:txBody>
            <a:bodyPr wrap="none" anchor="ctr"/>
            <a:lstStyle/>
            <a:p>
              <a:endParaRPr lang="en-US"/>
            </a:p>
          </p:txBody>
        </p:sp>
        <p:sp>
          <p:nvSpPr>
            <p:cNvPr id="6173" name="Line 8"/>
            <p:cNvSpPr>
              <a:spLocks noChangeShapeType="1"/>
            </p:cNvSpPr>
            <p:nvPr/>
          </p:nvSpPr>
          <p:spPr bwMode="auto">
            <a:xfrm flipV="1">
              <a:off x="1982" y="2844"/>
              <a:ext cx="0" cy="967"/>
            </a:xfrm>
            <a:prstGeom prst="line">
              <a:avLst/>
            </a:prstGeom>
            <a:noFill/>
            <a:ln w="6350" cap="rnd">
              <a:solidFill>
                <a:srgbClr val="3B6E8F"/>
              </a:solidFill>
              <a:prstDash val="sysDot"/>
              <a:round/>
              <a:headEnd/>
              <a:tailEnd/>
            </a:ln>
          </p:spPr>
          <p:txBody>
            <a:bodyPr wrap="none" anchor="ctr"/>
            <a:lstStyle/>
            <a:p>
              <a:endParaRPr lang="en-US"/>
            </a:p>
          </p:txBody>
        </p:sp>
        <p:sp>
          <p:nvSpPr>
            <p:cNvPr id="6174" name="Text Box 9"/>
            <p:cNvSpPr txBox="1">
              <a:spLocks noChangeArrowheads="1"/>
            </p:cNvSpPr>
            <p:nvPr/>
          </p:nvSpPr>
          <p:spPr bwMode="auto">
            <a:xfrm>
              <a:off x="1886" y="2552"/>
              <a:ext cx="192" cy="367"/>
            </a:xfrm>
            <a:prstGeom prst="rect">
              <a:avLst/>
            </a:prstGeom>
            <a:noFill/>
            <a:ln w="9525">
              <a:noFill/>
              <a:miter lim="800000"/>
              <a:headEnd/>
              <a:tailEnd/>
            </a:ln>
          </p:spPr>
          <p:txBody>
            <a:bodyPr lIns="9144" tIns="9144" rIns="9144" bIns="9144">
              <a:spAutoFit/>
            </a:bodyPr>
            <a:lstStyle/>
            <a:p>
              <a:pPr algn="ctr"/>
              <a:r>
                <a:rPr lang="en-US" sz="3700">
                  <a:solidFill>
                    <a:srgbClr val="80A1B6"/>
                  </a:solidFill>
                </a:rPr>
                <a:t>+</a:t>
              </a:r>
              <a:endParaRPr lang="en-US" sz="3700">
                <a:solidFill>
                  <a:srgbClr val="82A0B7"/>
                </a:solidFill>
              </a:endParaRPr>
            </a:p>
          </p:txBody>
        </p:sp>
      </p:grpSp>
      <p:grpSp>
        <p:nvGrpSpPr>
          <p:cNvPr id="6150" name="Group 39"/>
          <p:cNvGrpSpPr>
            <a:grpSpLocks/>
          </p:cNvGrpSpPr>
          <p:nvPr/>
        </p:nvGrpSpPr>
        <p:grpSpPr bwMode="auto">
          <a:xfrm>
            <a:off x="5848350" y="1295400"/>
            <a:ext cx="304800" cy="4754563"/>
            <a:chOff x="3684" y="816"/>
            <a:chExt cx="192" cy="2995"/>
          </a:xfrm>
        </p:grpSpPr>
        <p:sp>
          <p:nvSpPr>
            <p:cNvPr id="6168" name="Line 10"/>
            <p:cNvSpPr>
              <a:spLocks noChangeShapeType="1"/>
            </p:cNvSpPr>
            <p:nvPr/>
          </p:nvSpPr>
          <p:spPr bwMode="auto">
            <a:xfrm flipV="1">
              <a:off x="3780" y="816"/>
              <a:ext cx="0" cy="230"/>
            </a:xfrm>
            <a:prstGeom prst="line">
              <a:avLst/>
            </a:prstGeom>
            <a:noFill/>
            <a:ln w="6350" cap="rnd">
              <a:solidFill>
                <a:srgbClr val="3B6E8F"/>
              </a:solidFill>
              <a:prstDash val="sysDot"/>
              <a:round/>
              <a:headEnd/>
              <a:tailEnd/>
            </a:ln>
          </p:spPr>
          <p:txBody>
            <a:bodyPr wrap="none" anchor="ctr"/>
            <a:lstStyle/>
            <a:p>
              <a:endParaRPr lang="en-US"/>
            </a:p>
          </p:txBody>
        </p:sp>
        <p:sp>
          <p:nvSpPr>
            <p:cNvPr id="6169" name="Line 11"/>
            <p:cNvSpPr>
              <a:spLocks noChangeShapeType="1"/>
            </p:cNvSpPr>
            <p:nvPr/>
          </p:nvSpPr>
          <p:spPr bwMode="auto">
            <a:xfrm flipV="1">
              <a:off x="3780" y="2821"/>
              <a:ext cx="0" cy="990"/>
            </a:xfrm>
            <a:prstGeom prst="line">
              <a:avLst/>
            </a:prstGeom>
            <a:noFill/>
            <a:ln w="6350" cap="rnd">
              <a:solidFill>
                <a:srgbClr val="3B6E8F"/>
              </a:solidFill>
              <a:prstDash val="sysDot"/>
              <a:round/>
              <a:headEnd/>
              <a:tailEnd/>
            </a:ln>
          </p:spPr>
          <p:txBody>
            <a:bodyPr wrap="none" anchor="ctr"/>
            <a:lstStyle/>
            <a:p>
              <a:endParaRPr lang="en-US"/>
            </a:p>
          </p:txBody>
        </p:sp>
        <p:sp>
          <p:nvSpPr>
            <p:cNvPr id="6170" name="Text Box 12"/>
            <p:cNvSpPr txBox="1">
              <a:spLocks noChangeArrowheads="1"/>
            </p:cNvSpPr>
            <p:nvPr/>
          </p:nvSpPr>
          <p:spPr bwMode="auto">
            <a:xfrm>
              <a:off x="3684" y="2552"/>
              <a:ext cx="192" cy="367"/>
            </a:xfrm>
            <a:prstGeom prst="rect">
              <a:avLst/>
            </a:prstGeom>
            <a:noFill/>
            <a:ln w="9525">
              <a:noFill/>
              <a:miter lim="800000"/>
              <a:headEnd/>
              <a:tailEnd/>
            </a:ln>
          </p:spPr>
          <p:txBody>
            <a:bodyPr lIns="9144" tIns="9144" rIns="9144" bIns="9144">
              <a:spAutoFit/>
            </a:bodyPr>
            <a:lstStyle/>
            <a:p>
              <a:pPr algn="ctr"/>
              <a:r>
                <a:rPr lang="en-US" sz="3700">
                  <a:solidFill>
                    <a:srgbClr val="3B6E8F"/>
                  </a:solidFill>
                </a:rPr>
                <a:t>=</a:t>
              </a:r>
              <a:endParaRPr lang="en-US" sz="3700">
                <a:solidFill>
                  <a:srgbClr val="3C6E8F"/>
                </a:solidFill>
              </a:endParaRPr>
            </a:p>
          </p:txBody>
        </p:sp>
        <p:sp>
          <p:nvSpPr>
            <p:cNvPr id="6171" name="Line 13"/>
            <p:cNvSpPr>
              <a:spLocks noChangeShapeType="1"/>
            </p:cNvSpPr>
            <p:nvPr/>
          </p:nvSpPr>
          <p:spPr bwMode="auto">
            <a:xfrm flipV="1">
              <a:off x="3780" y="2184"/>
              <a:ext cx="0" cy="461"/>
            </a:xfrm>
            <a:prstGeom prst="line">
              <a:avLst/>
            </a:prstGeom>
            <a:noFill/>
            <a:ln w="6350" cap="rnd">
              <a:solidFill>
                <a:srgbClr val="3B6E8F"/>
              </a:solidFill>
              <a:prstDash val="sysDot"/>
              <a:round/>
              <a:headEnd/>
              <a:tailEnd/>
            </a:ln>
          </p:spPr>
          <p:txBody>
            <a:bodyPr wrap="none" anchor="ctr"/>
            <a:lstStyle/>
            <a:p>
              <a:endParaRPr lang="en-US"/>
            </a:p>
          </p:txBody>
        </p:sp>
      </p:grpSp>
      <p:sp>
        <p:nvSpPr>
          <p:cNvPr id="6151" name="Text Box 14"/>
          <p:cNvSpPr txBox="1">
            <a:spLocks noChangeArrowheads="1"/>
          </p:cNvSpPr>
          <p:nvPr/>
        </p:nvSpPr>
        <p:spPr bwMode="auto">
          <a:xfrm>
            <a:off x="838200" y="4022725"/>
            <a:ext cx="1828800" cy="282575"/>
          </a:xfrm>
          <a:prstGeom prst="rect">
            <a:avLst/>
          </a:prstGeom>
          <a:noFill/>
          <a:ln w="9525">
            <a:noFill/>
            <a:miter lim="800000"/>
            <a:headEnd/>
            <a:tailEnd/>
          </a:ln>
        </p:spPr>
        <p:txBody>
          <a:bodyPr tIns="18288" bIns="18288">
            <a:spAutoFit/>
          </a:bodyPr>
          <a:lstStyle/>
          <a:p>
            <a:pPr algn="ctr">
              <a:spcBef>
                <a:spcPct val="50000"/>
              </a:spcBef>
            </a:pPr>
            <a:r>
              <a:rPr lang="en-US" sz="1600">
                <a:solidFill>
                  <a:srgbClr val="3B6E8F"/>
                </a:solidFill>
              </a:rPr>
              <a:t>unique data</a:t>
            </a:r>
            <a:endParaRPr lang="en-US" sz="1600">
              <a:solidFill>
                <a:srgbClr val="3C6E8F"/>
              </a:solidFill>
            </a:endParaRPr>
          </a:p>
        </p:txBody>
      </p:sp>
      <p:sp>
        <p:nvSpPr>
          <p:cNvPr id="6152" name="Line 16"/>
          <p:cNvSpPr>
            <a:spLocks noChangeShapeType="1"/>
          </p:cNvSpPr>
          <p:nvPr/>
        </p:nvSpPr>
        <p:spPr bwMode="auto">
          <a:xfrm>
            <a:off x="704850" y="4343400"/>
            <a:ext cx="2133600" cy="0"/>
          </a:xfrm>
          <a:prstGeom prst="line">
            <a:avLst/>
          </a:prstGeom>
          <a:noFill/>
          <a:ln w="19050" cap="rnd">
            <a:solidFill>
              <a:srgbClr val="80A1B6"/>
            </a:solidFill>
            <a:prstDash val="sysDot"/>
            <a:round/>
            <a:headEnd/>
            <a:tailEnd/>
          </a:ln>
        </p:spPr>
        <p:txBody>
          <a:bodyPr wrap="none" anchor="ctr"/>
          <a:lstStyle/>
          <a:p>
            <a:endParaRPr lang="en-US"/>
          </a:p>
        </p:txBody>
      </p:sp>
      <p:sp>
        <p:nvSpPr>
          <p:cNvPr id="6153" name="Text Box 18"/>
          <p:cNvSpPr txBox="1">
            <a:spLocks noChangeArrowheads="1"/>
          </p:cNvSpPr>
          <p:nvPr/>
        </p:nvSpPr>
        <p:spPr bwMode="auto">
          <a:xfrm>
            <a:off x="838200" y="4397375"/>
            <a:ext cx="1828800" cy="374650"/>
          </a:xfrm>
          <a:prstGeom prst="rect">
            <a:avLst/>
          </a:prstGeom>
          <a:noFill/>
          <a:ln w="9525">
            <a:noFill/>
            <a:miter lim="800000"/>
            <a:headEnd/>
            <a:tailEnd/>
          </a:ln>
        </p:spPr>
        <p:txBody>
          <a:bodyPr tIns="18288" bIns="18288">
            <a:spAutoFit/>
          </a:bodyPr>
          <a:lstStyle/>
          <a:p>
            <a:pPr algn="ctr"/>
            <a:r>
              <a:rPr lang="en-US" sz="1100">
                <a:solidFill>
                  <a:srgbClr val="3B6E8F"/>
                </a:solidFill>
              </a:rPr>
              <a:t>Actual behavior,</a:t>
            </a:r>
          </a:p>
          <a:p>
            <a:pPr algn="ctr"/>
            <a:r>
              <a:rPr lang="en-US" sz="1100">
                <a:solidFill>
                  <a:srgbClr val="3B6E8F"/>
                </a:solidFill>
              </a:rPr>
              <a:t>not self-reported</a:t>
            </a:r>
            <a:endParaRPr lang="en-US" sz="1100">
              <a:solidFill>
                <a:srgbClr val="3C6E8F"/>
              </a:solidFill>
            </a:endParaRPr>
          </a:p>
        </p:txBody>
      </p:sp>
      <p:sp>
        <p:nvSpPr>
          <p:cNvPr id="6154" name="Text Box 19"/>
          <p:cNvSpPr txBox="1">
            <a:spLocks noChangeArrowheads="1"/>
          </p:cNvSpPr>
          <p:nvPr/>
        </p:nvSpPr>
        <p:spPr bwMode="auto">
          <a:xfrm>
            <a:off x="838200" y="4905375"/>
            <a:ext cx="1828800" cy="542925"/>
          </a:xfrm>
          <a:prstGeom prst="rect">
            <a:avLst/>
          </a:prstGeom>
          <a:noFill/>
          <a:ln w="9525">
            <a:noFill/>
            <a:miter lim="800000"/>
            <a:headEnd/>
            <a:tailEnd/>
          </a:ln>
        </p:spPr>
        <p:txBody>
          <a:bodyPr tIns="18288" bIns="18288">
            <a:spAutoFit/>
          </a:bodyPr>
          <a:lstStyle/>
          <a:p>
            <a:pPr algn="ctr"/>
            <a:r>
              <a:rPr lang="en-US" sz="1100">
                <a:solidFill>
                  <a:srgbClr val="3B6E8F"/>
                </a:solidFill>
              </a:rPr>
              <a:t>~90MM Cards</a:t>
            </a:r>
          </a:p>
          <a:p>
            <a:pPr algn="ctr"/>
            <a:r>
              <a:rPr lang="en-US" sz="1100">
                <a:solidFill>
                  <a:srgbClr val="3B6E8F"/>
                </a:solidFill>
              </a:rPr>
              <a:t>&gt;5B annual transactions</a:t>
            </a:r>
          </a:p>
          <a:p>
            <a:pPr algn="ctr"/>
            <a:r>
              <a:rPr lang="en-US" sz="1100">
                <a:solidFill>
                  <a:srgbClr val="3B6E8F"/>
                </a:solidFill>
              </a:rPr>
              <a:t>~ 130 markets</a:t>
            </a:r>
            <a:endParaRPr lang="en-US" sz="1100">
              <a:solidFill>
                <a:srgbClr val="3C6E8F"/>
              </a:solidFill>
            </a:endParaRPr>
          </a:p>
        </p:txBody>
      </p:sp>
      <p:sp>
        <p:nvSpPr>
          <p:cNvPr id="6155" name="Line 20"/>
          <p:cNvSpPr>
            <a:spLocks noChangeShapeType="1"/>
          </p:cNvSpPr>
          <p:nvPr/>
        </p:nvSpPr>
        <p:spPr bwMode="auto">
          <a:xfrm>
            <a:off x="704850" y="4829175"/>
            <a:ext cx="2133600" cy="0"/>
          </a:xfrm>
          <a:prstGeom prst="line">
            <a:avLst/>
          </a:prstGeom>
          <a:noFill/>
          <a:ln w="19050" cap="rnd">
            <a:solidFill>
              <a:srgbClr val="80A1B6"/>
            </a:solidFill>
            <a:prstDash val="sysDot"/>
            <a:round/>
            <a:headEnd/>
            <a:tailEnd/>
          </a:ln>
        </p:spPr>
        <p:txBody>
          <a:bodyPr wrap="none" anchor="ctr"/>
          <a:lstStyle/>
          <a:p>
            <a:endParaRPr lang="en-US"/>
          </a:p>
        </p:txBody>
      </p:sp>
      <p:sp>
        <p:nvSpPr>
          <p:cNvPr id="6156" name="Line 21"/>
          <p:cNvSpPr>
            <a:spLocks noChangeShapeType="1"/>
          </p:cNvSpPr>
          <p:nvPr/>
        </p:nvSpPr>
        <p:spPr bwMode="auto">
          <a:xfrm>
            <a:off x="704850" y="5524500"/>
            <a:ext cx="2133600" cy="0"/>
          </a:xfrm>
          <a:prstGeom prst="line">
            <a:avLst/>
          </a:prstGeom>
          <a:noFill/>
          <a:ln w="19050" cap="rnd">
            <a:solidFill>
              <a:srgbClr val="80A1B6"/>
            </a:solidFill>
            <a:prstDash val="sysDot"/>
            <a:round/>
            <a:headEnd/>
            <a:tailEnd/>
          </a:ln>
        </p:spPr>
        <p:txBody>
          <a:bodyPr wrap="none" anchor="ctr"/>
          <a:lstStyle/>
          <a:p>
            <a:endParaRPr lang="en-US"/>
          </a:p>
        </p:txBody>
      </p:sp>
      <p:sp>
        <p:nvSpPr>
          <p:cNvPr id="6157" name="Text Box 22"/>
          <p:cNvSpPr txBox="1">
            <a:spLocks noChangeArrowheads="1"/>
          </p:cNvSpPr>
          <p:nvPr/>
        </p:nvSpPr>
        <p:spPr bwMode="auto">
          <a:xfrm>
            <a:off x="838200" y="5591175"/>
            <a:ext cx="1828800" cy="206375"/>
          </a:xfrm>
          <a:prstGeom prst="rect">
            <a:avLst/>
          </a:prstGeom>
          <a:noFill/>
          <a:ln w="9525">
            <a:noFill/>
            <a:miter lim="800000"/>
            <a:headEnd/>
            <a:tailEnd/>
          </a:ln>
        </p:spPr>
        <p:txBody>
          <a:bodyPr tIns="18288" bIns="18288">
            <a:spAutoFit/>
          </a:bodyPr>
          <a:lstStyle/>
          <a:p>
            <a:pPr algn="ctr"/>
            <a:r>
              <a:rPr lang="en-US" sz="1100">
                <a:solidFill>
                  <a:srgbClr val="3B6E8F"/>
                </a:solidFill>
              </a:rPr>
              <a:t>Constantly refreshed</a:t>
            </a:r>
            <a:endParaRPr lang="en-US" sz="1100">
              <a:solidFill>
                <a:srgbClr val="3C6E8F"/>
              </a:solidFill>
            </a:endParaRPr>
          </a:p>
        </p:txBody>
      </p:sp>
      <p:sp>
        <p:nvSpPr>
          <p:cNvPr id="6158" name="Text Box 25"/>
          <p:cNvSpPr txBox="1">
            <a:spLocks noChangeArrowheads="1"/>
          </p:cNvSpPr>
          <p:nvPr/>
        </p:nvSpPr>
        <p:spPr bwMode="auto">
          <a:xfrm>
            <a:off x="3590925" y="4022725"/>
            <a:ext cx="1962150" cy="282575"/>
          </a:xfrm>
          <a:prstGeom prst="rect">
            <a:avLst/>
          </a:prstGeom>
          <a:noFill/>
          <a:ln w="9525">
            <a:noFill/>
            <a:miter lim="800000"/>
            <a:headEnd/>
            <a:tailEnd/>
          </a:ln>
        </p:spPr>
        <p:txBody>
          <a:bodyPr tIns="18288" bIns="18288">
            <a:spAutoFit/>
          </a:bodyPr>
          <a:lstStyle/>
          <a:p>
            <a:pPr algn="ctr">
              <a:spcBef>
                <a:spcPct val="50000"/>
              </a:spcBef>
            </a:pPr>
            <a:r>
              <a:rPr lang="en-US" sz="1600">
                <a:solidFill>
                  <a:srgbClr val="3B6E8F"/>
                </a:solidFill>
              </a:rPr>
              <a:t>analytical expertise</a:t>
            </a:r>
            <a:endParaRPr lang="en-US" sz="1600">
              <a:solidFill>
                <a:srgbClr val="3C6E8F"/>
              </a:solidFill>
            </a:endParaRPr>
          </a:p>
        </p:txBody>
      </p:sp>
      <p:sp>
        <p:nvSpPr>
          <p:cNvPr id="6159" name="Line 26"/>
          <p:cNvSpPr>
            <a:spLocks noChangeShapeType="1"/>
          </p:cNvSpPr>
          <p:nvPr/>
        </p:nvSpPr>
        <p:spPr bwMode="auto">
          <a:xfrm>
            <a:off x="3521075" y="4343400"/>
            <a:ext cx="2133600" cy="0"/>
          </a:xfrm>
          <a:prstGeom prst="line">
            <a:avLst/>
          </a:prstGeom>
          <a:noFill/>
          <a:ln w="19050" cap="rnd">
            <a:solidFill>
              <a:srgbClr val="80A1B6"/>
            </a:solidFill>
            <a:prstDash val="sysDot"/>
            <a:round/>
            <a:headEnd/>
            <a:tailEnd/>
          </a:ln>
        </p:spPr>
        <p:txBody>
          <a:bodyPr wrap="none" anchor="ctr"/>
          <a:lstStyle/>
          <a:p>
            <a:endParaRPr lang="en-US"/>
          </a:p>
        </p:txBody>
      </p:sp>
      <p:sp>
        <p:nvSpPr>
          <p:cNvPr id="6160" name="Text Box 27"/>
          <p:cNvSpPr txBox="1">
            <a:spLocks noChangeArrowheads="1"/>
          </p:cNvSpPr>
          <p:nvPr/>
        </p:nvSpPr>
        <p:spPr bwMode="auto">
          <a:xfrm>
            <a:off x="3654425" y="4397375"/>
            <a:ext cx="1828800" cy="374650"/>
          </a:xfrm>
          <a:prstGeom prst="rect">
            <a:avLst/>
          </a:prstGeom>
          <a:noFill/>
          <a:ln w="9525">
            <a:noFill/>
            <a:miter lim="800000"/>
            <a:headEnd/>
            <a:tailEnd/>
          </a:ln>
        </p:spPr>
        <p:txBody>
          <a:bodyPr tIns="18288" bIns="18288">
            <a:spAutoFit/>
          </a:bodyPr>
          <a:lstStyle/>
          <a:p>
            <a:pPr algn="ctr"/>
            <a:r>
              <a:rPr lang="en-US" sz="1100">
                <a:solidFill>
                  <a:srgbClr val="3B6E8F"/>
                </a:solidFill>
              </a:rPr>
              <a:t>Highly trained &amp;</a:t>
            </a:r>
          </a:p>
          <a:p>
            <a:pPr algn="ctr"/>
            <a:r>
              <a:rPr lang="en-US" sz="1100">
                <a:solidFill>
                  <a:srgbClr val="3B6E8F"/>
                </a:solidFill>
              </a:rPr>
              <a:t>experienced team</a:t>
            </a:r>
            <a:endParaRPr lang="en-US" sz="1100">
              <a:solidFill>
                <a:srgbClr val="3C6E8F"/>
              </a:solidFill>
            </a:endParaRPr>
          </a:p>
        </p:txBody>
      </p:sp>
      <p:sp>
        <p:nvSpPr>
          <p:cNvPr id="6161" name="Text Box 28"/>
          <p:cNvSpPr txBox="1">
            <a:spLocks noChangeArrowheads="1"/>
          </p:cNvSpPr>
          <p:nvPr/>
        </p:nvSpPr>
        <p:spPr bwMode="auto">
          <a:xfrm>
            <a:off x="3654425" y="4905375"/>
            <a:ext cx="1828800" cy="374650"/>
          </a:xfrm>
          <a:prstGeom prst="rect">
            <a:avLst/>
          </a:prstGeom>
          <a:noFill/>
          <a:ln w="9525">
            <a:noFill/>
            <a:miter lim="800000"/>
            <a:headEnd/>
            <a:tailEnd/>
          </a:ln>
        </p:spPr>
        <p:txBody>
          <a:bodyPr tIns="18288" bIns="18288">
            <a:spAutoFit/>
          </a:bodyPr>
          <a:lstStyle/>
          <a:p>
            <a:pPr algn="ctr"/>
            <a:r>
              <a:rPr lang="en-US" sz="1100">
                <a:solidFill>
                  <a:srgbClr val="3B6E8F"/>
                </a:solidFill>
              </a:rPr>
              <a:t>Advanced data</a:t>
            </a:r>
          </a:p>
          <a:p>
            <a:pPr algn="ctr"/>
            <a:r>
              <a:rPr lang="en-US" sz="1100">
                <a:solidFill>
                  <a:srgbClr val="3B6E8F"/>
                </a:solidFill>
              </a:rPr>
              <a:t>modeling &amp; analytics</a:t>
            </a:r>
            <a:endParaRPr lang="en-US" sz="1100">
              <a:solidFill>
                <a:srgbClr val="3C6E8F"/>
              </a:solidFill>
            </a:endParaRPr>
          </a:p>
        </p:txBody>
      </p:sp>
      <p:sp>
        <p:nvSpPr>
          <p:cNvPr id="6162" name="Line 29"/>
          <p:cNvSpPr>
            <a:spLocks noChangeShapeType="1"/>
          </p:cNvSpPr>
          <p:nvPr/>
        </p:nvSpPr>
        <p:spPr bwMode="auto">
          <a:xfrm>
            <a:off x="3521075" y="4829175"/>
            <a:ext cx="2133600" cy="0"/>
          </a:xfrm>
          <a:prstGeom prst="line">
            <a:avLst/>
          </a:prstGeom>
          <a:noFill/>
          <a:ln w="19050" cap="rnd">
            <a:solidFill>
              <a:srgbClr val="80A1B6"/>
            </a:solidFill>
            <a:prstDash val="sysDot"/>
            <a:round/>
            <a:headEnd/>
            <a:tailEnd/>
          </a:ln>
        </p:spPr>
        <p:txBody>
          <a:bodyPr wrap="none" anchor="ctr"/>
          <a:lstStyle/>
          <a:p>
            <a:endParaRPr lang="en-US"/>
          </a:p>
        </p:txBody>
      </p:sp>
      <p:sp>
        <p:nvSpPr>
          <p:cNvPr id="6163" name="Text Box 30"/>
          <p:cNvSpPr txBox="1">
            <a:spLocks noChangeArrowheads="1"/>
          </p:cNvSpPr>
          <p:nvPr/>
        </p:nvSpPr>
        <p:spPr bwMode="auto">
          <a:xfrm>
            <a:off x="6407150" y="4022725"/>
            <a:ext cx="1962150" cy="282575"/>
          </a:xfrm>
          <a:prstGeom prst="rect">
            <a:avLst/>
          </a:prstGeom>
          <a:noFill/>
          <a:ln w="9525">
            <a:noFill/>
            <a:miter lim="800000"/>
            <a:headEnd/>
            <a:tailEnd/>
          </a:ln>
        </p:spPr>
        <p:txBody>
          <a:bodyPr tIns="18288" bIns="18288">
            <a:spAutoFit/>
          </a:bodyPr>
          <a:lstStyle/>
          <a:p>
            <a:pPr algn="ctr">
              <a:spcBef>
                <a:spcPct val="50000"/>
              </a:spcBef>
            </a:pPr>
            <a:r>
              <a:rPr lang="en-US" sz="1600" b="1">
                <a:solidFill>
                  <a:srgbClr val="003768"/>
                </a:solidFill>
              </a:rPr>
              <a:t>deeper insights</a:t>
            </a:r>
            <a:endParaRPr lang="en-US" sz="1600" b="1">
              <a:solidFill>
                <a:srgbClr val="003267"/>
              </a:solidFill>
            </a:endParaRPr>
          </a:p>
        </p:txBody>
      </p:sp>
      <p:sp>
        <p:nvSpPr>
          <p:cNvPr id="6164" name="Line 31"/>
          <p:cNvSpPr>
            <a:spLocks noChangeShapeType="1"/>
          </p:cNvSpPr>
          <p:nvPr/>
        </p:nvSpPr>
        <p:spPr bwMode="auto">
          <a:xfrm>
            <a:off x="6337300" y="4343400"/>
            <a:ext cx="2133600" cy="0"/>
          </a:xfrm>
          <a:prstGeom prst="line">
            <a:avLst/>
          </a:prstGeom>
          <a:noFill/>
          <a:ln w="19050" cap="rnd">
            <a:solidFill>
              <a:srgbClr val="80A1B6"/>
            </a:solidFill>
            <a:prstDash val="sysDot"/>
            <a:round/>
            <a:headEnd/>
            <a:tailEnd/>
          </a:ln>
        </p:spPr>
        <p:txBody>
          <a:bodyPr wrap="none" anchor="ctr"/>
          <a:lstStyle/>
          <a:p>
            <a:endParaRPr lang="en-US"/>
          </a:p>
        </p:txBody>
      </p:sp>
      <p:sp>
        <p:nvSpPr>
          <p:cNvPr id="6165" name="Text Box 32"/>
          <p:cNvSpPr txBox="1">
            <a:spLocks noChangeArrowheads="1"/>
          </p:cNvSpPr>
          <p:nvPr/>
        </p:nvSpPr>
        <p:spPr bwMode="auto">
          <a:xfrm>
            <a:off x="6286500" y="4492625"/>
            <a:ext cx="2209800" cy="206375"/>
          </a:xfrm>
          <a:prstGeom prst="rect">
            <a:avLst/>
          </a:prstGeom>
          <a:noFill/>
          <a:ln w="9525">
            <a:noFill/>
            <a:miter lim="800000"/>
            <a:headEnd/>
            <a:tailEnd/>
          </a:ln>
        </p:spPr>
        <p:txBody>
          <a:bodyPr tIns="18288" bIns="18288">
            <a:spAutoFit/>
          </a:bodyPr>
          <a:lstStyle/>
          <a:p>
            <a:pPr algn="ctr"/>
            <a:r>
              <a:rPr lang="en-US" sz="1100" b="1">
                <a:solidFill>
                  <a:srgbClr val="003768"/>
                </a:solidFill>
              </a:rPr>
              <a:t>Better informed decisions</a:t>
            </a:r>
            <a:endParaRPr lang="en-US" sz="1100" b="1">
              <a:solidFill>
                <a:srgbClr val="003267"/>
              </a:solidFill>
            </a:endParaRPr>
          </a:p>
        </p:txBody>
      </p:sp>
      <p:sp>
        <p:nvSpPr>
          <p:cNvPr id="6166" name="Text Box 33"/>
          <p:cNvSpPr txBox="1">
            <a:spLocks noChangeArrowheads="1"/>
          </p:cNvSpPr>
          <p:nvPr/>
        </p:nvSpPr>
        <p:spPr bwMode="auto">
          <a:xfrm>
            <a:off x="6470650" y="4905375"/>
            <a:ext cx="1828800" cy="374650"/>
          </a:xfrm>
          <a:prstGeom prst="rect">
            <a:avLst/>
          </a:prstGeom>
          <a:noFill/>
          <a:ln w="9525">
            <a:noFill/>
            <a:miter lim="800000"/>
            <a:headEnd/>
            <a:tailEnd/>
          </a:ln>
        </p:spPr>
        <p:txBody>
          <a:bodyPr tIns="18288" bIns="18288">
            <a:spAutoFit/>
          </a:bodyPr>
          <a:lstStyle/>
          <a:p>
            <a:pPr algn="ctr"/>
            <a:r>
              <a:rPr lang="en-US" sz="1100" b="1">
                <a:solidFill>
                  <a:srgbClr val="003768"/>
                </a:solidFill>
              </a:rPr>
              <a:t>Improved business</a:t>
            </a:r>
          </a:p>
          <a:p>
            <a:pPr algn="ctr"/>
            <a:r>
              <a:rPr lang="en-US" sz="1100" b="1">
                <a:solidFill>
                  <a:srgbClr val="003768"/>
                </a:solidFill>
              </a:rPr>
              <a:t>performance</a:t>
            </a:r>
            <a:endParaRPr lang="en-US" sz="1100">
              <a:solidFill>
                <a:srgbClr val="3C6E8F"/>
              </a:solidFill>
            </a:endParaRPr>
          </a:p>
        </p:txBody>
      </p:sp>
      <p:sp>
        <p:nvSpPr>
          <p:cNvPr id="6167" name="Line 34"/>
          <p:cNvSpPr>
            <a:spLocks noChangeShapeType="1"/>
          </p:cNvSpPr>
          <p:nvPr/>
        </p:nvSpPr>
        <p:spPr bwMode="auto">
          <a:xfrm>
            <a:off x="6337300" y="4829175"/>
            <a:ext cx="2133600" cy="0"/>
          </a:xfrm>
          <a:prstGeom prst="line">
            <a:avLst/>
          </a:prstGeom>
          <a:noFill/>
          <a:ln w="19050" cap="rnd">
            <a:solidFill>
              <a:srgbClr val="80A1B6"/>
            </a:solidFill>
            <a:prstDash val="sysDot"/>
            <a:round/>
            <a:headEnd/>
            <a:tailEnd/>
          </a:ln>
        </p:spPr>
        <p:txBody>
          <a:bodyPr wrap="none" anchor="ctr"/>
          <a:lstStyle/>
          <a:p>
            <a:endParaRPr lang="en-US"/>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noFill/>
        </p:spPr>
        <p:txBody>
          <a:bodyPr/>
          <a:lstStyle/>
          <a:p>
            <a:fld id="{9D47DB82-09CD-4A3C-8A1F-7BC9540B22DC}" type="slidenum">
              <a:rPr lang="en-US" smtClean="0">
                <a:ea typeface="MS PGothic" pitchFamily="34" charset="-128"/>
              </a:rPr>
              <a:pPr/>
              <a:t>4</a:t>
            </a:fld>
            <a:endParaRPr lang="en-US" smtClean="0">
              <a:ea typeface="MS PGothic" pitchFamily="34" charset="-128"/>
            </a:endParaRPr>
          </a:p>
        </p:txBody>
      </p:sp>
      <p:pic>
        <p:nvPicPr>
          <p:cNvPr id="7171" name="Picture 8" descr="Slide04Image"/>
          <p:cNvPicPr>
            <a:picLocks noChangeAspect="1" noChangeArrowheads="1"/>
          </p:cNvPicPr>
          <p:nvPr/>
        </p:nvPicPr>
        <p:blipFill>
          <a:blip r:embed="rId3" cstate="print"/>
          <a:srcRect/>
          <a:stretch>
            <a:fillRect/>
          </a:stretch>
        </p:blipFill>
        <p:spPr bwMode="auto">
          <a:xfrm>
            <a:off x="1285875" y="2085975"/>
            <a:ext cx="6529388" cy="3594100"/>
          </a:xfrm>
          <a:prstGeom prst="rect">
            <a:avLst/>
          </a:prstGeom>
          <a:noFill/>
          <a:ln w="9525">
            <a:noFill/>
            <a:miter lim="800000"/>
            <a:headEnd/>
            <a:tailEnd/>
          </a:ln>
        </p:spPr>
      </p:pic>
      <p:sp>
        <p:nvSpPr>
          <p:cNvPr id="7172" name="Rectangle 3"/>
          <p:cNvSpPr>
            <a:spLocks noGrp="1" noChangeArrowheads="1"/>
          </p:cNvSpPr>
          <p:nvPr>
            <p:ph type="title"/>
          </p:nvPr>
        </p:nvSpPr>
        <p:spPr/>
        <p:txBody>
          <a:bodyPr/>
          <a:lstStyle/>
          <a:p>
            <a:pPr eaLnBrk="1" hangingPunct="1"/>
            <a:r>
              <a:rPr lang="en-US" smtClean="0"/>
              <a:t>The complete picture from both sides of the transaction</a:t>
            </a:r>
          </a:p>
        </p:txBody>
      </p:sp>
      <p:sp>
        <p:nvSpPr>
          <p:cNvPr id="7173" name="Rectangle 4"/>
          <p:cNvSpPr>
            <a:spLocks noGrp="1" noChangeArrowheads="1"/>
          </p:cNvSpPr>
          <p:nvPr>
            <p:ph type="body" idx="1"/>
          </p:nvPr>
        </p:nvSpPr>
        <p:spPr/>
        <p:txBody>
          <a:bodyPr/>
          <a:lstStyle/>
          <a:p>
            <a:pPr marL="0" indent="0" eaLnBrk="1" hangingPunct="1"/>
            <a:r>
              <a:rPr lang="en-US" smtClean="0"/>
              <a:t>We have direct relationships with both Cardmembers and merchants—giving us an</a:t>
            </a:r>
          </a:p>
          <a:p>
            <a:pPr marL="0" indent="0" eaLnBrk="1" hangingPunct="1"/>
            <a:r>
              <a:rPr lang="en-US" smtClean="0"/>
              <a:t>in-depth understanding of your customers and how prospects actually behave. </a:t>
            </a:r>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3"/>
          <p:cNvSpPr>
            <a:spLocks noGrp="1"/>
          </p:cNvSpPr>
          <p:nvPr>
            <p:ph type="sldNum" sz="quarter" idx="10"/>
          </p:nvPr>
        </p:nvSpPr>
        <p:spPr>
          <a:noFill/>
        </p:spPr>
        <p:txBody>
          <a:bodyPr/>
          <a:lstStyle/>
          <a:p>
            <a:fld id="{137D3987-344B-4C81-B6EA-62A3CC4A49C5}" type="slidenum">
              <a:rPr lang="en-US" smtClean="0">
                <a:ea typeface="MS PGothic" pitchFamily="34" charset="-128"/>
              </a:rPr>
              <a:pPr/>
              <a:t>5</a:t>
            </a:fld>
            <a:endParaRPr lang="en-US" smtClean="0">
              <a:ea typeface="MS PGothic" pitchFamily="34" charset="-128"/>
            </a:endParaRPr>
          </a:p>
        </p:txBody>
      </p:sp>
      <p:sp>
        <p:nvSpPr>
          <p:cNvPr id="8195" name="Rectangle 2"/>
          <p:cNvSpPr>
            <a:spLocks noGrp="1" noChangeArrowheads="1"/>
          </p:cNvSpPr>
          <p:nvPr>
            <p:ph type="title"/>
          </p:nvPr>
        </p:nvSpPr>
        <p:spPr/>
        <p:txBody>
          <a:bodyPr/>
          <a:lstStyle/>
          <a:p>
            <a:pPr eaLnBrk="1" hangingPunct="1"/>
            <a:r>
              <a:rPr lang="en-US" smtClean="0"/>
              <a:t>A rich understanding of Cardmembers</a:t>
            </a:r>
          </a:p>
        </p:txBody>
      </p:sp>
      <p:sp>
        <p:nvSpPr>
          <p:cNvPr id="8196" name="Rectangle 3"/>
          <p:cNvSpPr>
            <a:spLocks noGrp="1" noChangeArrowheads="1"/>
          </p:cNvSpPr>
          <p:nvPr>
            <p:ph type="body" idx="1"/>
          </p:nvPr>
        </p:nvSpPr>
        <p:spPr/>
        <p:txBody>
          <a:bodyPr/>
          <a:lstStyle/>
          <a:p>
            <a:pPr marL="0" indent="0" eaLnBrk="1" hangingPunct="1"/>
            <a:r>
              <a:rPr lang="en-US" smtClean="0"/>
              <a:t>We have a wealth of detailed Cardmember information that cuts across </a:t>
            </a:r>
            <a:br>
              <a:rPr lang="en-US" smtClean="0"/>
            </a:br>
            <a:r>
              <a:rPr lang="en-US" smtClean="0"/>
              <a:t>several demographic, psychographic and behavioral categories.</a:t>
            </a:r>
          </a:p>
        </p:txBody>
      </p:sp>
      <p:grpSp>
        <p:nvGrpSpPr>
          <p:cNvPr id="8197" name="Group 89"/>
          <p:cNvGrpSpPr>
            <a:grpSpLocks/>
          </p:cNvGrpSpPr>
          <p:nvPr/>
        </p:nvGrpSpPr>
        <p:grpSpPr bwMode="auto">
          <a:xfrm>
            <a:off x="717550" y="1828800"/>
            <a:ext cx="7689850" cy="4011613"/>
            <a:chOff x="452" y="1152"/>
            <a:chExt cx="4844" cy="2527"/>
          </a:xfrm>
        </p:grpSpPr>
        <p:pic>
          <p:nvPicPr>
            <p:cNvPr id="8198" name="Picture 88" descr="new_icon_chart_gradient"/>
            <p:cNvPicPr>
              <a:picLocks noChangeAspect="1" noChangeArrowheads="1"/>
            </p:cNvPicPr>
            <p:nvPr/>
          </p:nvPicPr>
          <p:blipFill>
            <a:blip r:embed="rId3" cstate="print"/>
            <a:srcRect/>
            <a:stretch>
              <a:fillRect/>
            </a:stretch>
          </p:blipFill>
          <p:spPr bwMode="auto">
            <a:xfrm>
              <a:off x="464" y="1152"/>
              <a:ext cx="4832" cy="2527"/>
            </a:xfrm>
            <a:prstGeom prst="rect">
              <a:avLst/>
            </a:prstGeom>
            <a:noFill/>
            <a:ln w="9525">
              <a:noFill/>
              <a:miter lim="800000"/>
              <a:headEnd/>
              <a:tailEnd/>
            </a:ln>
          </p:spPr>
        </p:pic>
        <p:sp>
          <p:nvSpPr>
            <p:cNvPr id="8199" name="Line 7"/>
            <p:cNvSpPr>
              <a:spLocks noChangeShapeType="1"/>
            </p:cNvSpPr>
            <p:nvPr/>
          </p:nvSpPr>
          <p:spPr bwMode="auto">
            <a:xfrm>
              <a:off x="493" y="1450"/>
              <a:ext cx="846" cy="0"/>
            </a:xfrm>
            <a:prstGeom prst="line">
              <a:avLst/>
            </a:prstGeom>
            <a:noFill/>
            <a:ln w="19050" cap="rnd">
              <a:solidFill>
                <a:schemeClr val="bg1"/>
              </a:solidFill>
              <a:prstDash val="sysDot"/>
              <a:round/>
              <a:headEnd/>
              <a:tailEnd/>
            </a:ln>
          </p:spPr>
          <p:txBody>
            <a:bodyPr wrap="none" anchor="ctr"/>
            <a:lstStyle/>
            <a:p>
              <a:endParaRPr lang="en-US"/>
            </a:p>
          </p:txBody>
        </p:sp>
        <p:sp>
          <p:nvSpPr>
            <p:cNvPr id="8200" name="Text Box 8"/>
            <p:cNvSpPr txBox="1">
              <a:spLocks noChangeArrowheads="1"/>
            </p:cNvSpPr>
            <p:nvPr/>
          </p:nvSpPr>
          <p:spPr bwMode="auto">
            <a:xfrm>
              <a:off x="452" y="1170"/>
              <a:ext cx="910" cy="250"/>
            </a:xfrm>
            <a:prstGeom prst="rect">
              <a:avLst/>
            </a:prstGeom>
            <a:noFill/>
            <a:ln w="9525">
              <a:noFill/>
              <a:miter lim="800000"/>
              <a:headEnd/>
              <a:tailEnd/>
            </a:ln>
          </p:spPr>
          <p:txBody>
            <a:bodyPr>
              <a:spAutoFit/>
            </a:bodyPr>
            <a:lstStyle/>
            <a:p>
              <a:pPr algn="ctr"/>
              <a:r>
                <a:rPr lang="en-US" sz="1000" b="1">
                  <a:solidFill>
                    <a:schemeClr val="bg1"/>
                  </a:solidFill>
                </a:rPr>
                <a:t>DEMOGRAPHICS</a:t>
              </a:r>
            </a:p>
            <a:p>
              <a:pPr algn="ctr"/>
              <a:endParaRPr lang="en-US" sz="1000" b="1">
                <a:solidFill>
                  <a:schemeClr val="bg1"/>
                </a:solidFill>
              </a:endParaRPr>
            </a:p>
          </p:txBody>
        </p:sp>
        <p:sp>
          <p:nvSpPr>
            <p:cNvPr id="8201" name="Line 9"/>
            <p:cNvSpPr>
              <a:spLocks noChangeShapeType="1"/>
            </p:cNvSpPr>
            <p:nvPr/>
          </p:nvSpPr>
          <p:spPr bwMode="auto">
            <a:xfrm>
              <a:off x="493" y="1966"/>
              <a:ext cx="846" cy="0"/>
            </a:xfrm>
            <a:prstGeom prst="line">
              <a:avLst/>
            </a:prstGeom>
            <a:noFill/>
            <a:ln w="19050" cap="rnd">
              <a:solidFill>
                <a:schemeClr val="bg1"/>
              </a:solidFill>
              <a:prstDash val="sysDot"/>
              <a:round/>
              <a:headEnd/>
              <a:tailEnd/>
            </a:ln>
          </p:spPr>
          <p:txBody>
            <a:bodyPr wrap="none" anchor="ctr"/>
            <a:lstStyle/>
            <a:p>
              <a:endParaRPr lang="en-US"/>
            </a:p>
          </p:txBody>
        </p:sp>
        <p:sp>
          <p:nvSpPr>
            <p:cNvPr id="8202" name="Text Box 10"/>
            <p:cNvSpPr txBox="1">
              <a:spLocks noChangeArrowheads="1"/>
            </p:cNvSpPr>
            <p:nvPr/>
          </p:nvSpPr>
          <p:spPr bwMode="auto">
            <a:xfrm>
              <a:off x="667" y="1762"/>
              <a:ext cx="480" cy="144"/>
            </a:xfrm>
            <a:prstGeom prst="rect">
              <a:avLst/>
            </a:prstGeom>
            <a:noFill/>
            <a:ln w="9525">
              <a:noFill/>
              <a:miter lim="800000"/>
              <a:headEnd/>
              <a:tailEnd/>
            </a:ln>
          </p:spPr>
          <p:txBody>
            <a:bodyPr>
              <a:spAutoFit/>
            </a:bodyPr>
            <a:lstStyle/>
            <a:p>
              <a:pPr algn="ctr"/>
              <a:r>
                <a:rPr lang="en-US" sz="900" b="1">
                  <a:solidFill>
                    <a:srgbClr val="003768"/>
                  </a:solidFill>
                </a:rPr>
                <a:t>AGE</a:t>
              </a:r>
            </a:p>
          </p:txBody>
        </p:sp>
        <p:sp>
          <p:nvSpPr>
            <p:cNvPr id="8203" name="Text Box 11"/>
            <p:cNvSpPr txBox="1">
              <a:spLocks noChangeArrowheads="1"/>
            </p:cNvSpPr>
            <p:nvPr/>
          </p:nvSpPr>
          <p:spPr bwMode="auto">
            <a:xfrm>
              <a:off x="667" y="2272"/>
              <a:ext cx="480" cy="144"/>
            </a:xfrm>
            <a:prstGeom prst="rect">
              <a:avLst/>
            </a:prstGeom>
            <a:noFill/>
            <a:ln w="9525">
              <a:noFill/>
              <a:miter lim="800000"/>
              <a:headEnd/>
              <a:tailEnd/>
            </a:ln>
          </p:spPr>
          <p:txBody>
            <a:bodyPr>
              <a:spAutoFit/>
            </a:bodyPr>
            <a:lstStyle/>
            <a:p>
              <a:pPr algn="ctr"/>
              <a:r>
                <a:rPr lang="en-US" sz="900" b="1">
                  <a:solidFill>
                    <a:srgbClr val="003768"/>
                  </a:solidFill>
                </a:rPr>
                <a:t>GENDER</a:t>
              </a:r>
            </a:p>
          </p:txBody>
        </p:sp>
        <p:sp>
          <p:nvSpPr>
            <p:cNvPr id="8204" name="Text Box 12"/>
            <p:cNvSpPr txBox="1">
              <a:spLocks noChangeArrowheads="1"/>
            </p:cNvSpPr>
            <p:nvPr/>
          </p:nvSpPr>
          <p:spPr bwMode="auto">
            <a:xfrm>
              <a:off x="643" y="2814"/>
              <a:ext cx="528" cy="144"/>
            </a:xfrm>
            <a:prstGeom prst="rect">
              <a:avLst/>
            </a:prstGeom>
            <a:noFill/>
            <a:ln w="9525">
              <a:noFill/>
              <a:miter lim="800000"/>
              <a:headEnd/>
              <a:tailEnd/>
            </a:ln>
          </p:spPr>
          <p:txBody>
            <a:bodyPr>
              <a:spAutoFit/>
            </a:bodyPr>
            <a:lstStyle/>
            <a:p>
              <a:pPr algn="ctr"/>
              <a:r>
                <a:rPr lang="en-US" sz="900" b="1">
                  <a:solidFill>
                    <a:srgbClr val="003768"/>
                  </a:solidFill>
                </a:rPr>
                <a:t>ETHNICITY</a:t>
              </a:r>
            </a:p>
          </p:txBody>
        </p:sp>
        <p:sp>
          <p:nvSpPr>
            <p:cNvPr id="8205" name="Line 13"/>
            <p:cNvSpPr>
              <a:spLocks noChangeShapeType="1"/>
            </p:cNvSpPr>
            <p:nvPr/>
          </p:nvSpPr>
          <p:spPr bwMode="auto">
            <a:xfrm>
              <a:off x="493" y="2470"/>
              <a:ext cx="846" cy="0"/>
            </a:xfrm>
            <a:prstGeom prst="line">
              <a:avLst/>
            </a:prstGeom>
            <a:noFill/>
            <a:ln w="19050" cap="rnd">
              <a:solidFill>
                <a:schemeClr val="bg1"/>
              </a:solidFill>
              <a:prstDash val="sysDot"/>
              <a:round/>
              <a:headEnd/>
              <a:tailEnd/>
            </a:ln>
          </p:spPr>
          <p:txBody>
            <a:bodyPr wrap="none" anchor="ctr"/>
            <a:lstStyle/>
            <a:p>
              <a:endParaRPr lang="en-US"/>
            </a:p>
          </p:txBody>
        </p:sp>
        <p:sp>
          <p:nvSpPr>
            <p:cNvPr id="8206" name="Line 14"/>
            <p:cNvSpPr>
              <a:spLocks noChangeShapeType="1"/>
            </p:cNvSpPr>
            <p:nvPr/>
          </p:nvSpPr>
          <p:spPr bwMode="auto">
            <a:xfrm>
              <a:off x="493" y="3014"/>
              <a:ext cx="846" cy="0"/>
            </a:xfrm>
            <a:prstGeom prst="line">
              <a:avLst/>
            </a:prstGeom>
            <a:noFill/>
            <a:ln w="19050" cap="rnd">
              <a:solidFill>
                <a:schemeClr val="bg1"/>
              </a:solidFill>
              <a:prstDash val="sysDot"/>
              <a:round/>
              <a:headEnd/>
              <a:tailEnd/>
            </a:ln>
          </p:spPr>
          <p:txBody>
            <a:bodyPr wrap="none" anchor="ctr"/>
            <a:lstStyle/>
            <a:p>
              <a:endParaRPr lang="en-US"/>
            </a:p>
          </p:txBody>
        </p:sp>
        <p:sp>
          <p:nvSpPr>
            <p:cNvPr id="8207" name="Text Box 15"/>
            <p:cNvSpPr txBox="1">
              <a:spLocks noChangeArrowheads="1"/>
            </p:cNvSpPr>
            <p:nvPr/>
          </p:nvSpPr>
          <p:spPr bwMode="auto">
            <a:xfrm>
              <a:off x="643" y="3346"/>
              <a:ext cx="528" cy="144"/>
            </a:xfrm>
            <a:prstGeom prst="rect">
              <a:avLst/>
            </a:prstGeom>
            <a:noFill/>
            <a:ln w="9525">
              <a:noFill/>
              <a:miter lim="800000"/>
              <a:headEnd/>
              <a:tailEnd/>
            </a:ln>
          </p:spPr>
          <p:txBody>
            <a:bodyPr>
              <a:spAutoFit/>
            </a:bodyPr>
            <a:lstStyle/>
            <a:p>
              <a:pPr algn="ctr"/>
              <a:r>
                <a:rPr lang="en-US" sz="900" b="1">
                  <a:solidFill>
                    <a:srgbClr val="003768"/>
                  </a:solidFill>
                </a:rPr>
                <a:t>CHILDREN</a:t>
              </a:r>
            </a:p>
          </p:txBody>
        </p:sp>
        <p:sp>
          <p:nvSpPr>
            <p:cNvPr id="8208" name="Line 36"/>
            <p:cNvSpPr>
              <a:spLocks noChangeShapeType="1"/>
            </p:cNvSpPr>
            <p:nvPr/>
          </p:nvSpPr>
          <p:spPr bwMode="auto">
            <a:xfrm>
              <a:off x="1474" y="1450"/>
              <a:ext cx="846" cy="0"/>
            </a:xfrm>
            <a:prstGeom prst="line">
              <a:avLst/>
            </a:prstGeom>
            <a:noFill/>
            <a:ln w="19050" cap="rnd">
              <a:solidFill>
                <a:schemeClr val="bg1"/>
              </a:solidFill>
              <a:prstDash val="sysDot"/>
              <a:round/>
              <a:headEnd/>
              <a:tailEnd/>
            </a:ln>
          </p:spPr>
          <p:txBody>
            <a:bodyPr wrap="none" anchor="ctr"/>
            <a:lstStyle/>
            <a:p>
              <a:endParaRPr lang="en-US"/>
            </a:p>
          </p:txBody>
        </p:sp>
        <p:sp>
          <p:nvSpPr>
            <p:cNvPr id="8209" name="Line 37"/>
            <p:cNvSpPr>
              <a:spLocks noChangeShapeType="1"/>
            </p:cNvSpPr>
            <p:nvPr/>
          </p:nvSpPr>
          <p:spPr bwMode="auto">
            <a:xfrm>
              <a:off x="1474" y="1966"/>
              <a:ext cx="846" cy="0"/>
            </a:xfrm>
            <a:prstGeom prst="line">
              <a:avLst/>
            </a:prstGeom>
            <a:noFill/>
            <a:ln w="19050" cap="rnd">
              <a:solidFill>
                <a:schemeClr val="bg1"/>
              </a:solidFill>
              <a:prstDash val="sysDot"/>
              <a:round/>
              <a:headEnd/>
              <a:tailEnd/>
            </a:ln>
          </p:spPr>
          <p:txBody>
            <a:bodyPr wrap="none" anchor="ctr"/>
            <a:lstStyle/>
            <a:p>
              <a:endParaRPr lang="en-US"/>
            </a:p>
          </p:txBody>
        </p:sp>
        <p:sp>
          <p:nvSpPr>
            <p:cNvPr id="8210" name="Text Box 38"/>
            <p:cNvSpPr txBox="1">
              <a:spLocks noChangeArrowheads="1"/>
            </p:cNvSpPr>
            <p:nvPr/>
          </p:nvSpPr>
          <p:spPr bwMode="auto">
            <a:xfrm>
              <a:off x="4396" y="1762"/>
              <a:ext cx="864" cy="144"/>
            </a:xfrm>
            <a:prstGeom prst="rect">
              <a:avLst/>
            </a:prstGeom>
            <a:noFill/>
            <a:ln w="9525">
              <a:noFill/>
              <a:miter lim="800000"/>
              <a:headEnd/>
              <a:tailEnd/>
            </a:ln>
          </p:spPr>
          <p:txBody>
            <a:bodyPr>
              <a:spAutoFit/>
            </a:bodyPr>
            <a:lstStyle/>
            <a:p>
              <a:pPr algn="ctr"/>
              <a:r>
                <a:rPr lang="en-US" sz="900" b="1">
                  <a:solidFill>
                    <a:srgbClr val="003768"/>
                  </a:solidFill>
                </a:rPr>
                <a:t>SHARE OF WALLET</a:t>
              </a:r>
            </a:p>
          </p:txBody>
        </p:sp>
        <p:sp>
          <p:nvSpPr>
            <p:cNvPr id="8211" name="Text Box 39"/>
            <p:cNvSpPr txBox="1">
              <a:spLocks noChangeArrowheads="1"/>
            </p:cNvSpPr>
            <p:nvPr/>
          </p:nvSpPr>
          <p:spPr bwMode="auto">
            <a:xfrm>
              <a:off x="4372" y="2272"/>
              <a:ext cx="912" cy="144"/>
            </a:xfrm>
            <a:prstGeom prst="rect">
              <a:avLst/>
            </a:prstGeom>
            <a:noFill/>
            <a:ln w="9525">
              <a:noFill/>
              <a:miter lim="800000"/>
              <a:headEnd/>
              <a:tailEnd/>
            </a:ln>
          </p:spPr>
          <p:txBody>
            <a:bodyPr>
              <a:spAutoFit/>
            </a:bodyPr>
            <a:lstStyle/>
            <a:p>
              <a:pPr algn="ctr"/>
              <a:r>
                <a:rPr lang="en-US" sz="900" b="1">
                  <a:solidFill>
                    <a:srgbClr val="003768"/>
                  </a:solidFill>
                </a:rPr>
                <a:t>ONLINE</a:t>
              </a:r>
            </a:p>
          </p:txBody>
        </p:sp>
        <p:sp>
          <p:nvSpPr>
            <p:cNvPr id="8212" name="Text Box 40"/>
            <p:cNvSpPr txBox="1">
              <a:spLocks noChangeArrowheads="1"/>
            </p:cNvSpPr>
            <p:nvPr/>
          </p:nvSpPr>
          <p:spPr bwMode="auto">
            <a:xfrm>
              <a:off x="4420" y="2814"/>
              <a:ext cx="816" cy="144"/>
            </a:xfrm>
            <a:prstGeom prst="rect">
              <a:avLst/>
            </a:prstGeom>
            <a:noFill/>
            <a:ln w="9525">
              <a:noFill/>
              <a:miter lim="800000"/>
              <a:headEnd/>
              <a:tailEnd/>
            </a:ln>
          </p:spPr>
          <p:txBody>
            <a:bodyPr>
              <a:spAutoFit/>
            </a:bodyPr>
            <a:lstStyle/>
            <a:p>
              <a:pPr algn="ctr"/>
              <a:r>
                <a:rPr lang="en-US" sz="900" b="1">
                  <a:solidFill>
                    <a:srgbClr val="003768"/>
                  </a:solidFill>
                </a:rPr>
                <a:t>BRAND AFFINITIES</a:t>
              </a:r>
            </a:p>
          </p:txBody>
        </p:sp>
        <p:sp>
          <p:nvSpPr>
            <p:cNvPr id="8213" name="Line 41"/>
            <p:cNvSpPr>
              <a:spLocks noChangeShapeType="1"/>
            </p:cNvSpPr>
            <p:nvPr/>
          </p:nvSpPr>
          <p:spPr bwMode="auto">
            <a:xfrm>
              <a:off x="1474" y="2470"/>
              <a:ext cx="846" cy="0"/>
            </a:xfrm>
            <a:prstGeom prst="line">
              <a:avLst/>
            </a:prstGeom>
            <a:noFill/>
            <a:ln w="19050" cap="rnd">
              <a:solidFill>
                <a:schemeClr val="bg1"/>
              </a:solidFill>
              <a:prstDash val="sysDot"/>
              <a:round/>
              <a:headEnd/>
              <a:tailEnd/>
            </a:ln>
          </p:spPr>
          <p:txBody>
            <a:bodyPr wrap="none" anchor="ctr"/>
            <a:lstStyle/>
            <a:p>
              <a:endParaRPr lang="en-US"/>
            </a:p>
          </p:txBody>
        </p:sp>
        <p:sp>
          <p:nvSpPr>
            <p:cNvPr id="8214" name="Line 42"/>
            <p:cNvSpPr>
              <a:spLocks noChangeShapeType="1"/>
            </p:cNvSpPr>
            <p:nvPr/>
          </p:nvSpPr>
          <p:spPr bwMode="auto">
            <a:xfrm>
              <a:off x="1474" y="3014"/>
              <a:ext cx="846" cy="0"/>
            </a:xfrm>
            <a:prstGeom prst="line">
              <a:avLst/>
            </a:prstGeom>
            <a:noFill/>
            <a:ln w="19050" cap="rnd">
              <a:solidFill>
                <a:schemeClr val="bg1"/>
              </a:solidFill>
              <a:prstDash val="sysDot"/>
              <a:round/>
              <a:headEnd/>
              <a:tailEnd/>
            </a:ln>
          </p:spPr>
          <p:txBody>
            <a:bodyPr wrap="none" anchor="ctr"/>
            <a:lstStyle/>
            <a:p>
              <a:endParaRPr lang="en-US"/>
            </a:p>
          </p:txBody>
        </p:sp>
        <p:sp>
          <p:nvSpPr>
            <p:cNvPr id="8215" name="Text Box 43"/>
            <p:cNvSpPr txBox="1">
              <a:spLocks noChangeArrowheads="1"/>
            </p:cNvSpPr>
            <p:nvPr/>
          </p:nvSpPr>
          <p:spPr bwMode="auto">
            <a:xfrm>
              <a:off x="4444" y="3346"/>
              <a:ext cx="768" cy="230"/>
            </a:xfrm>
            <a:prstGeom prst="rect">
              <a:avLst/>
            </a:prstGeom>
            <a:noFill/>
            <a:ln w="9525">
              <a:noFill/>
              <a:miter lim="800000"/>
              <a:headEnd/>
              <a:tailEnd/>
            </a:ln>
          </p:spPr>
          <p:txBody>
            <a:bodyPr>
              <a:spAutoFit/>
            </a:bodyPr>
            <a:lstStyle/>
            <a:p>
              <a:pPr algn="ctr"/>
              <a:r>
                <a:rPr lang="en-US" sz="900" b="1">
                  <a:solidFill>
                    <a:srgbClr val="003768"/>
                  </a:solidFill>
                </a:rPr>
                <a:t>SEASONALITY </a:t>
              </a:r>
              <a:br>
                <a:rPr lang="en-US" sz="900" b="1">
                  <a:solidFill>
                    <a:srgbClr val="003768"/>
                  </a:solidFill>
                </a:rPr>
              </a:br>
              <a:r>
                <a:rPr lang="en-US" sz="900" b="1">
                  <a:solidFill>
                    <a:srgbClr val="003768"/>
                  </a:solidFill>
                </a:rPr>
                <a:t>&amp; HABITS</a:t>
              </a:r>
            </a:p>
          </p:txBody>
        </p:sp>
        <p:sp>
          <p:nvSpPr>
            <p:cNvPr id="8216" name="Text Box 44"/>
            <p:cNvSpPr txBox="1">
              <a:spLocks noChangeArrowheads="1"/>
            </p:cNvSpPr>
            <p:nvPr/>
          </p:nvSpPr>
          <p:spPr bwMode="auto">
            <a:xfrm>
              <a:off x="1654" y="1762"/>
              <a:ext cx="480" cy="144"/>
            </a:xfrm>
            <a:prstGeom prst="rect">
              <a:avLst/>
            </a:prstGeom>
            <a:noFill/>
            <a:ln w="9525">
              <a:noFill/>
              <a:miter lim="800000"/>
              <a:headEnd/>
              <a:tailEnd/>
            </a:ln>
          </p:spPr>
          <p:txBody>
            <a:bodyPr>
              <a:spAutoFit/>
            </a:bodyPr>
            <a:lstStyle/>
            <a:p>
              <a:pPr algn="ctr"/>
              <a:r>
                <a:rPr lang="en-US" sz="900" b="1">
                  <a:solidFill>
                    <a:srgbClr val="003768"/>
                  </a:solidFill>
                </a:rPr>
                <a:t>REGION</a:t>
              </a:r>
            </a:p>
          </p:txBody>
        </p:sp>
        <p:sp>
          <p:nvSpPr>
            <p:cNvPr id="8217" name="Text Box 45"/>
            <p:cNvSpPr txBox="1">
              <a:spLocks noChangeArrowheads="1"/>
            </p:cNvSpPr>
            <p:nvPr/>
          </p:nvSpPr>
          <p:spPr bwMode="auto">
            <a:xfrm>
              <a:off x="1582" y="2272"/>
              <a:ext cx="624" cy="144"/>
            </a:xfrm>
            <a:prstGeom prst="rect">
              <a:avLst/>
            </a:prstGeom>
            <a:noFill/>
            <a:ln w="9525">
              <a:noFill/>
              <a:miter lim="800000"/>
              <a:headEnd/>
              <a:tailEnd/>
            </a:ln>
          </p:spPr>
          <p:txBody>
            <a:bodyPr>
              <a:spAutoFit/>
            </a:bodyPr>
            <a:lstStyle/>
            <a:p>
              <a:pPr algn="ctr"/>
              <a:r>
                <a:rPr lang="en-US" sz="900" b="1">
                  <a:solidFill>
                    <a:srgbClr val="003768"/>
                  </a:solidFill>
                </a:rPr>
                <a:t>URBANICITY</a:t>
              </a:r>
            </a:p>
          </p:txBody>
        </p:sp>
        <p:sp>
          <p:nvSpPr>
            <p:cNvPr id="8218" name="Text Box 46"/>
            <p:cNvSpPr txBox="1">
              <a:spLocks noChangeArrowheads="1"/>
            </p:cNvSpPr>
            <p:nvPr/>
          </p:nvSpPr>
          <p:spPr bwMode="auto">
            <a:xfrm>
              <a:off x="1630" y="2814"/>
              <a:ext cx="528" cy="144"/>
            </a:xfrm>
            <a:prstGeom prst="rect">
              <a:avLst/>
            </a:prstGeom>
            <a:noFill/>
            <a:ln w="9525">
              <a:noFill/>
              <a:miter lim="800000"/>
              <a:headEnd/>
              <a:tailEnd/>
            </a:ln>
          </p:spPr>
          <p:txBody>
            <a:bodyPr>
              <a:spAutoFit/>
            </a:bodyPr>
            <a:lstStyle/>
            <a:p>
              <a:pPr algn="ctr"/>
              <a:r>
                <a:rPr lang="en-US" sz="900" b="1">
                  <a:solidFill>
                    <a:srgbClr val="003768"/>
                  </a:solidFill>
                </a:rPr>
                <a:t>GLOBAL</a:t>
              </a:r>
            </a:p>
          </p:txBody>
        </p:sp>
        <p:sp>
          <p:nvSpPr>
            <p:cNvPr id="8219" name="Text Box 47"/>
            <p:cNvSpPr txBox="1">
              <a:spLocks noChangeArrowheads="1"/>
            </p:cNvSpPr>
            <p:nvPr/>
          </p:nvSpPr>
          <p:spPr bwMode="auto">
            <a:xfrm>
              <a:off x="1486" y="3346"/>
              <a:ext cx="816" cy="144"/>
            </a:xfrm>
            <a:prstGeom prst="rect">
              <a:avLst/>
            </a:prstGeom>
            <a:noFill/>
            <a:ln w="9525">
              <a:noFill/>
              <a:miter lim="800000"/>
              <a:headEnd/>
              <a:tailEnd/>
            </a:ln>
          </p:spPr>
          <p:txBody>
            <a:bodyPr>
              <a:spAutoFit/>
            </a:bodyPr>
            <a:lstStyle/>
            <a:p>
              <a:pPr algn="ctr"/>
              <a:r>
                <a:rPr lang="en-US" sz="900" b="1">
                  <a:solidFill>
                    <a:srgbClr val="003768"/>
                  </a:solidFill>
                </a:rPr>
                <a:t>FEEDER MARKETS</a:t>
              </a:r>
            </a:p>
          </p:txBody>
        </p:sp>
        <p:sp>
          <p:nvSpPr>
            <p:cNvPr id="8220" name="Text Box 48"/>
            <p:cNvSpPr txBox="1">
              <a:spLocks noChangeArrowheads="1"/>
            </p:cNvSpPr>
            <p:nvPr/>
          </p:nvSpPr>
          <p:spPr bwMode="auto">
            <a:xfrm>
              <a:off x="2632" y="1762"/>
              <a:ext cx="480" cy="144"/>
            </a:xfrm>
            <a:prstGeom prst="rect">
              <a:avLst/>
            </a:prstGeom>
            <a:noFill/>
            <a:ln w="9525">
              <a:noFill/>
              <a:miter lim="800000"/>
              <a:headEnd/>
              <a:tailEnd/>
            </a:ln>
          </p:spPr>
          <p:txBody>
            <a:bodyPr>
              <a:spAutoFit/>
            </a:bodyPr>
            <a:lstStyle/>
            <a:p>
              <a:pPr algn="ctr"/>
              <a:r>
                <a:rPr lang="en-US" sz="900" b="1">
                  <a:solidFill>
                    <a:srgbClr val="003768"/>
                  </a:solidFill>
                </a:rPr>
                <a:t>WEALTH</a:t>
              </a:r>
            </a:p>
          </p:txBody>
        </p:sp>
        <p:sp>
          <p:nvSpPr>
            <p:cNvPr id="8221" name="Text Box 49"/>
            <p:cNvSpPr txBox="1">
              <a:spLocks noChangeArrowheads="1"/>
            </p:cNvSpPr>
            <p:nvPr/>
          </p:nvSpPr>
          <p:spPr bwMode="auto">
            <a:xfrm>
              <a:off x="2416" y="2272"/>
              <a:ext cx="912" cy="144"/>
            </a:xfrm>
            <a:prstGeom prst="rect">
              <a:avLst/>
            </a:prstGeom>
            <a:noFill/>
            <a:ln w="9525">
              <a:noFill/>
              <a:miter lim="800000"/>
              <a:headEnd/>
              <a:tailEnd/>
            </a:ln>
          </p:spPr>
          <p:txBody>
            <a:bodyPr>
              <a:spAutoFit/>
            </a:bodyPr>
            <a:lstStyle/>
            <a:p>
              <a:pPr algn="ctr"/>
              <a:r>
                <a:rPr lang="en-US" sz="900" b="1">
                  <a:solidFill>
                    <a:srgbClr val="003768"/>
                  </a:solidFill>
                </a:rPr>
                <a:t>PASSIONS &amp; HOBBIES</a:t>
              </a:r>
            </a:p>
          </p:txBody>
        </p:sp>
        <p:sp>
          <p:nvSpPr>
            <p:cNvPr id="8222" name="Text Box 50"/>
            <p:cNvSpPr txBox="1">
              <a:spLocks noChangeArrowheads="1"/>
            </p:cNvSpPr>
            <p:nvPr/>
          </p:nvSpPr>
          <p:spPr bwMode="auto">
            <a:xfrm>
              <a:off x="2464" y="2814"/>
              <a:ext cx="816" cy="144"/>
            </a:xfrm>
            <a:prstGeom prst="rect">
              <a:avLst/>
            </a:prstGeom>
            <a:noFill/>
            <a:ln w="9525">
              <a:noFill/>
              <a:miter lim="800000"/>
              <a:headEnd/>
              <a:tailEnd/>
            </a:ln>
          </p:spPr>
          <p:txBody>
            <a:bodyPr>
              <a:spAutoFit/>
            </a:bodyPr>
            <a:lstStyle/>
            <a:p>
              <a:pPr algn="ctr"/>
              <a:r>
                <a:rPr lang="en-US" sz="900" b="1">
                  <a:solidFill>
                    <a:srgbClr val="003768"/>
                  </a:solidFill>
                </a:rPr>
                <a:t>HOME OWNERSHIP</a:t>
              </a:r>
            </a:p>
          </p:txBody>
        </p:sp>
        <p:sp>
          <p:nvSpPr>
            <p:cNvPr id="8223" name="Text Box 51"/>
            <p:cNvSpPr txBox="1">
              <a:spLocks noChangeArrowheads="1"/>
            </p:cNvSpPr>
            <p:nvPr/>
          </p:nvSpPr>
          <p:spPr bwMode="auto">
            <a:xfrm>
              <a:off x="2488" y="3346"/>
              <a:ext cx="768" cy="230"/>
            </a:xfrm>
            <a:prstGeom prst="rect">
              <a:avLst/>
            </a:prstGeom>
            <a:noFill/>
            <a:ln w="9525">
              <a:noFill/>
              <a:miter lim="800000"/>
              <a:headEnd/>
              <a:tailEnd/>
            </a:ln>
          </p:spPr>
          <p:txBody>
            <a:bodyPr>
              <a:spAutoFit/>
            </a:bodyPr>
            <a:lstStyle/>
            <a:p>
              <a:pPr algn="ctr"/>
              <a:r>
                <a:rPr lang="en-US" sz="900" b="1">
                  <a:solidFill>
                    <a:srgbClr val="003768"/>
                  </a:solidFill>
                </a:rPr>
                <a:t>TRAVEL DESTINATIONS</a:t>
              </a:r>
            </a:p>
          </p:txBody>
        </p:sp>
        <p:sp>
          <p:nvSpPr>
            <p:cNvPr id="8224" name="Text Box 52"/>
            <p:cNvSpPr txBox="1">
              <a:spLocks noChangeArrowheads="1"/>
            </p:cNvSpPr>
            <p:nvPr/>
          </p:nvSpPr>
          <p:spPr bwMode="auto">
            <a:xfrm>
              <a:off x="3573" y="1762"/>
              <a:ext cx="552" cy="144"/>
            </a:xfrm>
            <a:prstGeom prst="rect">
              <a:avLst/>
            </a:prstGeom>
            <a:noFill/>
            <a:ln w="9525">
              <a:noFill/>
              <a:miter lim="800000"/>
              <a:headEnd/>
              <a:tailEnd/>
            </a:ln>
          </p:spPr>
          <p:txBody>
            <a:bodyPr>
              <a:spAutoFit/>
            </a:bodyPr>
            <a:lstStyle/>
            <a:p>
              <a:pPr algn="ctr"/>
              <a:r>
                <a:rPr lang="en-US" sz="900" b="1">
                  <a:solidFill>
                    <a:srgbClr val="003768"/>
                  </a:solidFill>
                </a:rPr>
                <a:t>LIFESTAGE</a:t>
              </a:r>
            </a:p>
          </p:txBody>
        </p:sp>
        <p:sp>
          <p:nvSpPr>
            <p:cNvPr id="8225" name="Text Box 53"/>
            <p:cNvSpPr txBox="1">
              <a:spLocks noChangeArrowheads="1"/>
            </p:cNvSpPr>
            <p:nvPr/>
          </p:nvSpPr>
          <p:spPr bwMode="auto">
            <a:xfrm>
              <a:off x="3393" y="2272"/>
              <a:ext cx="912" cy="144"/>
            </a:xfrm>
            <a:prstGeom prst="rect">
              <a:avLst/>
            </a:prstGeom>
            <a:noFill/>
            <a:ln w="9525">
              <a:noFill/>
              <a:miter lim="800000"/>
              <a:headEnd/>
              <a:tailEnd/>
            </a:ln>
          </p:spPr>
          <p:txBody>
            <a:bodyPr>
              <a:spAutoFit/>
            </a:bodyPr>
            <a:lstStyle/>
            <a:p>
              <a:pPr algn="ctr"/>
              <a:r>
                <a:rPr lang="en-US" sz="900" b="1">
                  <a:solidFill>
                    <a:srgbClr val="003768"/>
                  </a:solidFill>
                </a:rPr>
                <a:t>SOCIAL GROUP</a:t>
              </a:r>
            </a:p>
          </p:txBody>
        </p:sp>
        <p:sp>
          <p:nvSpPr>
            <p:cNvPr id="8226" name="Text Box 54"/>
            <p:cNvSpPr txBox="1">
              <a:spLocks noChangeArrowheads="1"/>
            </p:cNvSpPr>
            <p:nvPr/>
          </p:nvSpPr>
          <p:spPr bwMode="auto">
            <a:xfrm>
              <a:off x="3441" y="2814"/>
              <a:ext cx="816" cy="144"/>
            </a:xfrm>
            <a:prstGeom prst="rect">
              <a:avLst/>
            </a:prstGeom>
            <a:noFill/>
            <a:ln w="9525">
              <a:noFill/>
              <a:miter lim="800000"/>
              <a:headEnd/>
              <a:tailEnd/>
            </a:ln>
          </p:spPr>
          <p:txBody>
            <a:bodyPr>
              <a:spAutoFit/>
            </a:bodyPr>
            <a:lstStyle/>
            <a:p>
              <a:pPr algn="ctr"/>
              <a:r>
                <a:rPr lang="en-US" sz="900" b="1">
                  <a:solidFill>
                    <a:srgbClr val="003768"/>
                  </a:solidFill>
                </a:rPr>
                <a:t>PREFERENCES</a:t>
              </a:r>
            </a:p>
          </p:txBody>
        </p:sp>
        <p:sp>
          <p:nvSpPr>
            <p:cNvPr id="8227" name="Text Box 55"/>
            <p:cNvSpPr txBox="1">
              <a:spLocks noChangeArrowheads="1"/>
            </p:cNvSpPr>
            <p:nvPr/>
          </p:nvSpPr>
          <p:spPr bwMode="auto">
            <a:xfrm>
              <a:off x="3465" y="3346"/>
              <a:ext cx="768" cy="230"/>
            </a:xfrm>
            <a:prstGeom prst="rect">
              <a:avLst/>
            </a:prstGeom>
            <a:noFill/>
            <a:ln w="9525">
              <a:noFill/>
              <a:miter lim="800000"/>
              <a:headEnd/>
              <a:tailEnd/>
            </a:ln>
          </p:spPr>
          <p:txBody>
            <a:bodyPr>
              <a:spAutoFit/>
            </a:bodyPr>
            <a:lstStyle/>
            <a:p>
              <a:pPr algn="ctr"/>
              <a:r>
                <a:rPr lang="en-US" sz="900" b="1">
                  <a:solidFill>
                    <a:srgbClr val="003768"/>
                  </a:solidFill>
                </a:rPr>
                <a:t>CHANNEL CONSUMPTION</a:t>
              </a:r>
            </a:p>
          </p:txBody>
        </p:sp>
        <p:sp>
          <p:nvSpPr>
            <p:cNvPr id="8228" name="Text Box 56"/>
            <p:cNvSpPr txBox="1">
              <a:spLocks noChangeArrowheads="1"/>
            </p:cNvSpPr>
            <p:nvPr/>
          </p:nvSpPr>
          <p:spPr bwMode="auto">
            <a:xfrm>
              <a:off x="2440" y="1170"/>
              <a:ext cx="864" cy="250"/>
            </a:xfrm>
            <a:prstGeom prst="rect">
              <a:avLst/>
            </a:prstGeom>
            <a:noFill/>
            <a:ln w="9525">
              <a:noFill/>
              <a:miter lim="800000"/>
              <a:headEnd/>
              <a:tailEnd/>
            </a:ln>
          </p:spPr>
          <p:txBody>
            <a:bodyPr>
              <a:spAutoFit/>
            </a:bodyPr>
            <a:lstStyle/>
            <a:p>
              <a:pPr algn="ctr"/>
              <a:r>
                <a:rPr lang="en-US" sz="1000" b="1">
                  <a:solidFill>
                    <a:schemeClr val="bg1"/>
                  </a:solidFill>
                </a:rPr>
                <a:t>LIFESTYLES</a:t>
              </a:r>
            </a:p>
            <a:p>
              <a:pPr algn="ctr"/>
              <a:endParaRPr lang="en-US" sz="1000" b="1">
                <a:solidFill>
                  <a:schemeClr val="bg1"/>
                </a:solidFill>
              </a:endParaRPr>
            </a:p>
          </p:txBody>
        </p:sp>
        <p:sp>
          <p:nvSpPr>
            <p:cNvPr id="8229" name="Text Box 58"/>
            <p:cNvSpPr txBox="1">
              <a:spLocks noChangeArrowheads="1"/>
            </p:cNvSpPr>
            <p:nvPr/>
          </p:nvSpPr>
          <p:spPr bwMode="auto">
            <a:xfrm>
              <a:off x="3392" y="1170"/>
              <a:ext cx="912" cy="250"/>
            </a:xfrm>
            <a:prstGeom prst="rect">
              <a:avLst/>
            </a:prstGeom>
            <a:noFill/>
            <a:ln w="9525">
              <a:noFill/>
              <a:miter lim="800000"/>
              <a:headEnd/>
              <a:tailEnd/>
            </a:ln>
          </p:spPr>
          <p:txBody>
            <a:bodyPr>
              <a:spAutoFit/>
            </a:bodyPr>
            <a:lstStyle/>
            <a:p>
              <a:pPr algn="ctr"/>
              <a:r>
                <a:rPr lang="en-US" sz="1000" b="1">
                  <a:solidFill>
                    <a:schemeClr val="bg1"/>
                  </a:solidFill>
                </a:rPr>
                <a:t>PSYCHOGRAPHICS</a:t>
              </a:r>
            </a:p>
            <a:p>
              <a:pPr algn="ctr"/>
              <a:endParaRPr lang="en-US" sz="1000" b="1">
                <a:solidFill>
                  <a:schemeClr val="bg1"/>
                </a:solidFill>
              </a:endParaRPr>
            </a:p>
          </p:txBody>
        </p:sp>
        <p:sp>
          <p:nvSpPr>
            <p:cNvPr id="8230" name="Text Box 59"/>
            <p:cNvSpPr txBox="1">
              <a:spLocks noChangeArrowheads="1"/>
            </p:cNvSpPr>
            <p:nvPr/>
          </p:nvSpPr>
          <p:spPr bwMode="auto">
            <a:xfrm>
              <a:off x="4372" y="1170"/>
              <a:ext cx="912" cy="155"/>
            </a:xfrm>
            <a:prstGeom prst="rect">
              <a:avLst/>
            </a:prstGeom>
            <a:noFill/>
            <a:ln w="9525">
              <a:noFill/>
              <a:miter lim="800000"/>
              <a:headEnd/>
              <a:tailEnd/>
            </a:ln>
          </p:spPr>
          <p:txBody>
            <a:bodyPr>
              <a:spAutoFit/>
            </a:bodyPr>
            <a:lstStyle/>
            <a:p>
              <a:pPr algn="ctr"/>
              <a:r>
                <a:rPr lang="en-US" sz="1000" b="1">
                  <a:solidFill>
                    <a:schemeClr val="bg1"/>
                  </a:solidFill>
                </a:rPr>
                <a:t>SPEND BEHAVIORS</a:t>
              </a:r>
            </a:p>
          </p:txBody>
        </p:sp>
        <p:sp>
          <p:nvSpPr>
            <p:cNvPr id="8231" name="Line 61"/>
            <p:cNvSpPr>
              <a:spLocks noChangeShapeType="1"/>
            </p:cNvSpPr>
            <p:nvPr/>
          </p:nvSpPr>
          <p:spPr bwMode="auto">
            <a:xfrm>
              <a:off x="2449" y="1450"/>
              <a:ext cx="846" cy="0"/>
            </a:xfrm>
            <a:prstGeom prst="line">
              <a:avLst/>
            </a:prstGeom>
            <a:noFill/>
            <a:ln w="19050" cap="rnd">
              <a:solidFill>
                <a:schemeClr val="bg1"/>
              </a:solidFill>
              <a:prstDash val="sysDot"/>
              <a:round/>
              <a:headEnd/>
              <a:tailEnd/>
            </a:ln>
          </p:spPr>
          <p:txBody>
            <a:bodyPr wrap="none" anchor="ctr"/>
            <a:lstStyle/>
            <a:p>
              <a:endParaRPr lang="en-US"/>
            </a:p>
          </p:txBody>
        </p:sp>
        <p:sp>
          <p:nvSpPr>
            <p:cNvPr id="8232" name="Line 62"/>
            <p:cNvSpPr>
              <a:spLocks noChangeShapeType="1"/>
            </p:cNvSpPr>
            <p:nvPr/>
          </p:nvSpPr>
          <p:spPr bwMode="auto">
            <a:xfrm>
              <a:off x="2449" y="1966"/>
              <a:ext cx="846" cy="0"/>
            </a:xfrm>
            <a:prstGeom prst="line">
              <a:avLst/>
            </a:prstGeom>
            <a:noFill/>
            <a:ln w="19050" cap="rnd">
              <a:solidFill>
                <a:schemeClr val="bg1"/>
              </a:solidFill>
              <a:prstDash val="sysDot"/>
              <a:round/>
              <a:headEnd/>
              <a:tailEnd/>
            </a:ln>
          </p:spPr>
          <p:txBody>
            <a:bodyPr wrap="none" anchor="ctr"/>
            <a:lstStyle/>
            <a:p>
              <a:endParaRPr lang="en-US"/>
            </a:p>
          </p:txBody>
        </p:sp>
        <p:sp>
          <p:nvSpPr>
            <p:cNvPr id="8233" name="Line 63"/>
            <p:cNvSpPr>
              <a:spLocks noChangeShapeType="1"/>
            </p:cNvSpPr>
            <p:nvPr/>
          </p:nvSpPr>
          <p:spPr bwMode="auto">
            <a:xfrm>
              <a:off x="2449" y="2470"/>
              <a:ext cx="846" cy="0"/>
            </a:xfrm>
            <a:prstGeom prst="line">
              <a:avLst/>
            </a:prstGeom>
            <a:noFill/>
            <a:ln w="19050" cap="rnd">
              <a:solidFill>
                <a:schemeClr val="bg1"/>
              </a:solidFill>
              <a:prstDash val="sysDot"/>
              <a:round/>
              <a:headEnd/>
              <a:tailEnd/>
            </a:ln>
          </p:spPr>
          <p:txBody>
            <a:bodyPr wrap="none" anchor="ctr"/>
            <a:lstStyle/>
            <a:p>
              <a:endParaRPr lang="en-US"/>
            </a:p>
          </p:txBody>
        </p:sp>
        <p:sp>
          <p:nvSpPr>
            <p:cNvPr id="8234" name="Line 64"/>
            <p:cNvSpPr>
              <a:spLocks noChangeShapeType="1"/>
            </p:cNvSpPr>
            <p:nvPr/>
          </p:nvSpPr>
          <p:spPr bwMode="auto">
            <a:xfrm>
              <a:off x="2449" y="3014"/>
              <a:ext cx="846" cy="0"/>
            </a:xfrm>
            <a:prstGeom prst="line">
              <a:avLst/>
            </a:prstGeom>
            <a:noFill/>
            <a:ln w="19050" cap="rnd">
              <a:solidFill>
                <a:schemeClr val="bg1"/>
              </a:solidFill>
              <a:prstDash val="sysDot"/>
              <a:round/>
              <a:headEnd/>
              <a:tailEnd/>
            </a:ln>
          </p:spPr>
          <p:txBody>
            <a:bodyPr wrap="none" anchor="ctr"/>
            <a:lstStyle/>
            <a:p>
              <a:endParaRPr lang="en-US"/>
            </a:p>
          </p:txBody>
        </p:sp>
        <p:sp>
          <p:nvSpPr>
            <p:cNvPr id="8235" name="Line 65"/>
            <p:cNvSpPr>
              <a:spLocks noChangeShapeType="1"/>
            </p:cNvSpPr>
            <p:nvPr/>
          </p:nvSpPr>
          <p:spPr bwMode="auto">
            <a:xfrm>
              <a:off x="3428" y="1450"/>
              <a:ext cx="846" cy="0"/>
            </a:xfrm>
            <a:prstGeom prst="line">
              <a:avLst/>
            </a:prstGeom>
            <a:noFill/>
            <a:ln w="19050" cap="rnd">
              <a:solidFill>
                <a:schemeClr val="bg1"/>
              </a:solidFill>
              <a:prstDash val="sysDot"/>
              <a:round/>
              <a:headEnd/>
              <a:tailEnd/>
            </a:ln>
          </p:spPr>
          <p:txBody>
            <a:bodyPr wrap="none" anchor="ctr"/>
            <a:lstStyle/>
            <a:p>
              <a:endParaRPr lang="en-US"/>
            </a:p>
          </p:txBody>
        </p:sp>
        <p:sp>
          <p:nvSpPr>
            <p:cNvPr id="8236" name="Line 66"/>
            <p:cNvSpPr>
              <a:spLocks noChangeShapeType="1"/>
            </p:cNvSpPr>
            <p:nvPr/>
          </p:nvSpPr>
          <p:spPr bwMode="auto">
            <a:xfrm>
              <a:off x="3428" y="1966"/>
              <a:ext cx="846" cy="0"/>
            </a:xfrm>
            <a:prstGeom prst="line">
              <a:avLst/>
            </a:prstGeom>
            <a:noFill/>
            <a:ln w="19050" cap="rnd">
              <a:solidFill>
                <a:schemeClr val="bg1"/>
              </a:solidFill>
              <a:prstDash val="sysDot"/>
              <a:round/>
              <a:headEnd/>
              <a:tailEnd/>
            </a:ln>
          </p:spPr>
          <p:txBody>
            <a:bodyPr wrap="none" anchor="ctr"/>
            <a:lstStyle/>
            <a:p>
              <a:endParaRPr lang="en-US"/>
            </a:p>
          </p:txBody>
        </p:sp>
        <p:sp>
          <p:nvSpPr>
            <p:cNvPr id="8237" name="Line 67"/>
            <p:cNvSpPr>
              <a:spLocks noChangeShapeType="1"/>
            </p:cNvSpPr>
            <p:nvPr/>
          </p:nvSpPr>
          <p:spPr bwMode="auto">
            <a:xfrm>
              <a:off x="3428" y="2470"/>
              <a:ext cx="846" cy="0"/>
            </a:xfrm>
            <a:prstGeom prst="line">
              <a:avLst/>
            </a:prstGeom>
            <a:noFill/>
            <a:ln w="19050" cap="rnd">
              <a:solidFill>
                <a:schemeClr val="bg1"/>
              </a:solidFill>
              <a:prstDash val="sysDot"/>
              <a:round/>
              <a:headEnd/>
              <a:tailEnd/>
            </a:ln>
          </p:spPr>
          <p:txBody>
            <a:bodyPr wrap="none" anchor="ctr"/>
            <a:lstStyle/>
            <a:p>
              <a:endParaRPr lang="en-US"/>
            </a:p>
          </p:txBody>
        </p:sp>
        <p:sp>
          <p:nvSpPr>
            <p:cNvPr id="8238" name="Line 68"/>
            <p:cNvSpPr>
              <a:spLocks noChangeShapeType="1"/>
            </p:cNvSpPr>
            <p:nvPr/>
          </p:nvSpPr>
          <p:spPr bwMode="auto">
            <a:xfrm>
              <a:off x="3428" y="3014"/>
              <a:ext cx="846" cy="0"/>
            </a:xfrm>
            <a:prstGeom prst="line">
              <a:avLst/>
            </a:prstGeom>
            <a:noFill/>
            <a:ln w="19050" cap="rnd">
              <a:solidFill>
                <a:schemeClr val="bg1"/>
              </a:solidFill>
              <a:prstDash val="sysDot"/>
              <a:round/>
              <a:headEnd/>
              <a:tailEnd/>
            </a:ln>
          </p:spPr>
          <p:txBody>
            <a:bodyPr wrap="none" anchor="ctr"/>
            <a:lstStyle/>
            <a:p>
              <a:endParaRPr lang="en-US"/>
            </a:p>
          </p:txBody>
        </p:sp>
        <p:sp>
          <p:nvSpPr>
            <p:cNvPr id="8239" name="Line 69"/>
            <p:cNvSpPr>
              <a:spLocks noChangeShapeType="1"/>
            </p:cNvSpPr>
            <p:nvPr/>
          </p:nvSpPr>
          <p:spPr bwMode="auto">
            <a:xfrm>
              <a:off x="4408" y="1450"/>
              <a:ext cx="846" cy="0"/>
            </a:xfrm>
            <a:prstGeom prst="line">
              <a:avLst/>
            </a:prstGeom>
            <a:noFill/>
            <a:ln w="19050" cap="rnd">
              <a:solidFill>
                <a:schemeClr val="bg1"/>
              </a:solidFill>
              <a:prstDash val="sysDot"/>
              <a:round/>
              <a:headEnd/>
              <a:tailEnd/>
            </a:ln>
          </p:spPr>
          <p:txBody>
            <a:bodyPr wrap="none" anchor="ctr"/>
            <a:lstStyle/>
            <a:p>
              <a:endParaRPr lang="en-US"/>
            </a:p>
          </p:txBody>
        </p:sp>
        <p:sp>
          <p:nvSpPr>
            <p:cNvPr id="8240" name="Line 70"/>
            <p:cNvSpPr>
              <a:spLocks noChangeShapeType="1"/>
            </p:cNvSpPr>
            <p:nvPr/>
          </p:nvSpPr>
          <p:spPr bwMode="auto">
            <a:xfrm>
              <a:off x="4408" y="1966"/>
              <a:ext cx="846" cy="0"/>
            </a:xfrm>
            <a:prstGeom prst="line">
              <a:avLst/>
            </a:prstGeom>
            <a:noFill/>
            <a:ln w="19050" cap="rnd">
              <a:solidFill>
                <a:schemeClr val="bg1"/>
              </a:solidFill>
              <a:prstDash val="sysDot"/>
              <a:round/>
              <a:headEnd/>
              <a:tailEnd/>
            </a:ln>
          </p:spPr>
          <p:txBody>
            <a:bodyPr wrap="none" anchor="ctr"/>
            <a:lstStyle/>
            <a:p>
              <a:endParaRPr lang="en-US"/>
            </a:p>
          </p:txBody>
        </p:sp>
        <p:sp>
          <p:nvSpPr>
            <p:cNvPr id="8241" name="Line 71"/>
            <p:cNvSpPr>
              <a:spLocks noChangeShapeType="1"/>
            </p:cNvSpPr>
            <p:nvPr/>
          </p:nvSpPr>
          <p:spPr bwMode="auto">
            <a:xfrm>
              <a:off x="4408" y="2470"/>
              <a:ext cx="846" cy="0"/>
            </a:xfrm>
            <a:prstGeom prst="line">
              <a:avLst/>
            </a:prstGeom>
            <a:noFill/>
            <a:ln w="19050" cap="rnd">
              <a:solidFill>
                <a:schemeClr val="bg1"/>
              </a:solidFill>
              <a:prstDash val="sysDot"/>
              <a:round/>
              <a:headEnd/>
              <a:tailEnd/>
            </a:ln>
          </p:spPr>
          <p:txBody>
            <a:bodyPr wrap="none" anchor="ctr"/>
            <a:lstStyle/>
            <a:p>
              <a:endParaRPr lang="en-US"/>
            </a:p>
          </p:txBody>
        </p:sp>
        <p:sp>
          <p:nvSpPr>
            <p:cNvPr id="8242" name="Line 72"/>
            <p:cNvSpPr>
              <a:spLocks noChangeShapeType="1"/>
            </p:cNvSpPr>
            <p:nvPr/>
          </p:nvSpPr>
          <p:spPr bwMode="auto">
            <a:xfrm>
              <a:off x="4408" y="3014"/>
              <a:ext cx="846" cy="0"/>
            </a:xfrm>
            <a:prstGeom prst="line">
              <a:avLst/>
            </a:prstGeom>
            <a:noFill/>
            <a:ln w="19050" cap="rnd">
              <a:solidFill>
                <a:schemeClr val="bg1"/>
              </a:solidFill>
              <a:prstDash val="sysDot"/>
              <a:round/>
              <a:headEnd/>
              <a:tailEnd/>
            </a:ln>
          </p:spPr>
          <p:txBody>
            <a:bodyPr wrap="none" anchor="ctr"/>
            <a:lstStyle/>
            <a:p>
              <a:endParaRPr lang="en-US"/>
            </a:p>
          </p:txBody>
        </p:sp>
        <p:sp>
          <p:nvSpPr>
            <p:cNvPr id="8243" name="Text Box 77"/>
            <p:cNvSpPr txBox="1">
              <a:spLocks noChangeArrowheads="1"/>
            </p:cNvSpPr>
            <p:nvPr/>
          </p:nvSpPr>
          <p:spPr bwMode="auto">
            <a:xfrm>
              <a:off x="1415" y="1170"/>
              <a:ext cx="958" cy="155"/>
            </a:xfrm>
            <a:prstGeom prst="rect">
              <a:avLst/>
            </a:prstGeom>
            <a:noFill/>
            <a:ln w="9525">
              <a:noFill/>
              <a:miter lim="800000"/>
              <a:headEnd/>
              <a:tailEnd/>
            </a:ln>
          </p:spPr>
          <p:txBody>
            <a:bodyPr>
              <a:spAutoFit/>
            </a:bodyPr>
            <a:lstStyle/>
            <a:p>
              <a:pPr algn="ctr"/>
              <a:r>
                <a:rPr lang="en-US" sz="1000" b="1">
                  <a:solidFill>
                    <a:schemeClr val="bg1"/>
                  </a:solidFill>
                </a:rPr>
                <a:t>GEOGRAPHY</a:t>
              </a:r>
            </a:p>
          </p:txBody>
        </p:sp>
      </p:grp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2"/>
          <p:cNvSpPr>
            <a:spLocks noGrp="1"/>
          </p:cNvSpPr>
          <p:nvPr>
            <p:ph type="sldNum" sz="quarter" idx="10"/>
          </p:nvPr>
        </p:nvSpPr>
        <p:spPr>
          <a:noFill/>
        </p:spPr>
        <p:txBody>
          <a:bodyPr/>
          <a:lstStyle/>
          <a:p>
            <a:fld id="{E18A1DEC-E762-428E-8B97-0813DEC94F5C}" type="slidenum">
              <a:rPr lang="en-US" smtClean="0">
                <a:ea typeface="MS PGothic" pitchFamily="34" charset="-128"/>
              </a:rPr>
              <a:pPr/>
              <a:t>6</a:t>
            </a:fld>
            <a:endParaRPr lang="en-US" smtClean="0">
              <a:ea typeface="MS PGothic" pitchFamily="34" charset="-128"/>
            </a:endParaRPr>
          </a:p>
        </p:txBody>
      </p:sp>
      <p:pic>
        <p:nvPicPr>
          <p:cNvPr id="10243" name="Picture 29" descr="Slide07Image"/>
          <p:cNvPicPr>
            <a:picLocks noChangeAspect="1" noChangeArrowheads="1"/>
          </p:cNvPicPr>
          <p:nvPr/>
        </p:nvPicPr>
        <p:blipFill>
          <a:blip r:embed="rId3" cstate="print"/>
          <a:srcRect/>
          <a:stretch>
            <a:fillRect/>
          </a:stretch>
        </p:blipFill>
        <p:spPr bwMode="auto">
          <a:xfrm>
            <a:off x="752475" y="1638300"/>
            <a:ext cx="7696200" cy="3924300"/>
          </a:xfrm>
          <a:prstGeom prst="rect">
            <a:avLst/>
          </a:prstGeom>
          <a:noFill/>
          <a:ln w="9525">
            <a:noFill/>
            <a:miter lim="800000"/>
            <a:headEnd/>
            <a:tailEnd/>
          </a:ln>
        </p:spPr>
      </p:pic>
      <p:sp>
        <p:nvSpPr>
          <p:cNvPr id="10244" name="Rectangle 2"/>
          <p:cNvSpPr>
            <a:spLocks noGrp="1" noChangeArrowheads="1"/>
          </p:cNvSpPr>
          <p:nvPr>
            <p:ph type="title"/>
          </p:nvPr>
        </p:nvSpPr>
        <p:spPr/>
        <p:txBody>
          <a:bodyPr/>
          <a:lstStyle/>
          <a:p>
            <a:pPr eaLnBrk="1" hangingPunct="1"/>
            <a:r>
              <a:rPr lang="en-US" smtClean="0"/>
              <a:t>How your business benefits</a:t>
            </a:r>
          </a:p>
        </p:txBody>
      </p:sp>
      <p:sp>
        <p:nvSpPr>
          <p:cNvPr id="10245" name="Text Box 8"/>
          <p:cNvSpPr txBox="1">
            <a:spLocks noChangeArrowheads="1"/>
          </p:cNvSpPr>
          <p:nvPr/>
        </p:nvSpPr>
        <p:spPr bwMode="auto">
          <a:xfrm>
            <a:off x="842963" y="1870075"/>
            <a:ext cx="1676400" cy="396875"/>
          </a:xfrm>
          <a:prstGeom prst="rect">
            <a:avLst/>
          </a:prstGeom>
          <a:noFill/>
          <a:ln w="9525">
            <a:noFill/>
            <a:miter lim="800000"/>
            <a:headEnd/>
            <a:tailEnd/>
          </a:ln>
        </p:spPr>
        <p:txBody>
          <a:bodyPr>
            <a:spAutoFit/>
          </a:bodyPr>
          <a:lstStyle/>
          <a:p>
            <a:pPr algn="ctr"/>
            <a:r>
              <a:rPr lang="en-US" sz="1000" b="1">
                <a:solidFill>
                  <a:schemeClr val="bg1"/>
                </a:solidFill>
              </a:rPr>
              <a:t>CUSTOMER INTELLIGENCE</a:t>
            </a:r>
            <a:endParaRPr lang="en-US" sz="1000" b="1"/>
          </a:p>
        </p:txBody>
      </p:sp>
      <p:sp>
        <p:nvSpPr>
          <p:cNvPr id="10246" name="Text Box 9"/>
          <p:cNvSpPr txBox="1">
            <a:spLocks noChangeArrowheads="1"/>
          </p:cNvSpPr>
          <p:nvPr/>
        </p:nvSpPr>
        <p:spPr bwMode="auto">
          <a:xfrm>
            <a:off x="842963" y="2541588"/>
            <a:ext cx="1676400" cy="744537"/>
          </a:xfrm>
          <a:prstGeom prst="rect">
            <a:avLst/>
          </a:prstGeom>
          <a:noFill/>
          <a:ln w="9525">
            <a:noFill/>
            <a:miter lim="800000"/>
            <a:headEnd/>
            <a:tailEnd/>
          </a:ln>
        </p:spPr>
        <p:txBody>
          <a:bodyPr>
            <a:spAutoFit/>
          </a:bodyPr>
          <a:lstStyle/>
          <a:p>
            <a:pPr algn="ctr">
              <a:lnSpc>
                <a:spcPct val="95000"/>
              </a:lnSpc>
            </a:pPr>
            <a:r>
              <a:rPr lang="en-US" sz="1500" b="1">
                <a:solidFill>
                  <a:schemeClr val="bg1"/>
                </a:solidFill>
              </a:rPr>
              <a:t>Know your customers better</a:t>
            </a:r>
            <a:endParaRPr lang="en-US" sz="1500" b="1"/>
          </a:p>
        </p:txBody>
      </p:sp>
      <p:sp>
        <p:nvSpPr>
          <p:cNvPr id="10247" name="Text Box 10"/>
          <p:cNvSpPr txBox="1">
            <a:spLocks noChangeArrowheads="1"/>
          </p:cNvSpPr>
          <p:nvPr/>
        </p:nvSpPr>
        <p:spPr bwMode="auto">
          <a:xfrm>
            <a:off x="685800" y="3605213"/>
            <a:ext cx="1981200" cy="701675"/>
          </a:xfrm>
          <a:prstGeom prst="rect">
            <a:avLst/>
          </a:prstGeom>
          <a:noFill/>
          <a:ln w="9525">
            <a:noFill/>
            <a:miter lim="800000"/>
            <a:headEnd/>
            <a:tailEnd/>
          </a:ln>
        </p:spPr>
        <p:txBody>
          <a:bodyPr>
            <a:spAutoFit/>
          </a:bodyPr>
          <a:lstStyle/>
          <a:p>
            <a:pPr algn="ctr">
              <a:spcAft>
                <a:spcPct val="50000"/>
              </a:spcAft>
            </a:pPr>
            <a:r>
              <a:rPr lang="en-US" sz="1000" b="1">
                <a:solidFill>
                  <a:schemeClr val="bg1"/>
                </a:solidFill>
              </a:rPr>
              <a:t>What do my customers and best prospects look like?</a:t>
            </a:r>
          </a:p>
          <a:p>
            <a:pPr algn="ctr">
              <a:spcAft>
                <a:spcPct val="50000"/>
              </a:spcAft>
            </a:pPr>
            <a:r>
              <a:rPr lang="en-US" sz="1000" b="1">
                <a:solidFill>
                  <a:schemeClr val="bg1"/>
                </a:solidFill>
              </a:rPr>
              <a:t>How do they behave?</a:t>
            </a:r>
            <a:endParaRPr lang="en-US" sz="1000" b="1"/>
          </a:p>
        </p:txBody>
      </p:sp>
      <p:sp>
        <p:nvSpPr>
          <p:cNvPr id="10248" name="Line 11"/>
          <p:cNvSpPr>
            <a:spLocks noChangeShapeType="1"/>
          </p:cNvSpPr>
          <p:nvPr/>
        </p:nvSpPr>
        <p:spPr bwMode="auto">
          <a:xfrm>
            <a:off x="1066800" y="2324100"/>
            <a:ext cx="1219200" cy="0"/>
          </a:xfrm>
          <a:prstGeom prst="line">
            <a:avLst/>
          </a:prstGeom>
          <a:noFill/>
          <a:ln w="19050" cap="rnd">
            <a:solidFill>
              <a:schemeClr val="bg1"/>
            </a:solidFill>
            <a:prstDash val="sysDot"/>
            <a:round/>
            <a:headEnd/>
            <a:tailEnd/>
          </a:ln>
        </p:spPr>
        <p:txBody>
          <a:bodyPr wrap="none" anchor="ctr"/>
          <a:lstStyle/>
          <a:p>
            <a:endParaRPr lang="en-US"/>
          </a:p>
        </p:txBody>
      </p:sp>
      <p:sp>
        <p:nvSpPr>
          <p:cNvPr id="10249" name="Line 12"/>
          <p:cNvSpPr>
            <a:spLocks noChangeShapeType="1"/>
          </p:cNvSpPr>
          <p:nvPr/>
        </p:nvSpPr>
        <p:spPr bwMode="auto">
          <a:xfrm>
            <a:off x="881063" y="3581400"/>
            <a:ext cx="1600200" cy="0"/>
          </a:xfrm>
          <a:prstGeom prst="line">
            <a:avLst/>
          </a:prstGeom>
          <a:noFill/>
          <a:ln w="19050" cap="rnd">
            <a:solidFill>
              <a:schemeClr val="bg1"/>
            </a:solidFill>
            <a:prstDash val="sysDot"/>
            <a:round/>
            <a:headEnd/>
            <a:tailEnd/>
          </a:ln>
        </p:spPr>
        <p:txBody>
          <a:bodyPr wrap="none" anchor="ctr"/>
          <a:lstStyle/>
          <a:p>
            <a:endParaRPr lang="en-US"/>
          </a:p>
        </p:txBody>
      </p:sp>
      <p:sp>
        <p:nvSpPr>
          <p:cNvPr id="10250" name="Text Box 13"/>
          <p:cNvSpPr txBox="1">
            <a:spLocks noChangeArrowheads="1"/>
          </p:cNvSpPr>
          <p:nvPr/>
        </p:nvSpPr>
        <p:spPr bwMode="auto">
          <a:xfrm>
            <a:off x="2786063" y="1870075"/>
            <a:ext cx="1676400" cy="396875"/>
          </a:xfrm>
          <a:prstGeom prst="rect">
            <a:avLst/>
          </a:prstGeom>
          <a:noFill/>
          <a:ln w="9525">
            <a:noFill/>
            <a:miter lim="800000"/>
            <a:headEnd/>
            <a:tailEnd/>
          </a:ln>
        </p:spPr>
        <p:txBody>
          <a:bodyPr>
            <a:spAutoFit/>
          </a:bodyPr>
          <a:lstStyle/>
          <a:p>
            <a:pPr algn="ctr"/>
            <a:r>
              <a:rPr lang="en-US" sz="1000" b="1">
                <a:solidFill>
                  <a:schemeClr val="bg1"/>
                </a:solidFill>
              </a:rPr>
              <a:t>COMPETITIVE</a:t>
            </a:r>
          </a:p>
          <a:p>
            <a:pPr algn="ctr"/>
            <a:r>
              <a:rPr lang="en-US" sz="1000" b="1">
                <a:solidFill>
                  <a:schemeClr val="bg1"/>
                </a:solidFill>
              </a:rPr>
              <a:t>INTELLIGENCE</a:t>
            </a:r>
            <a:endParaRPr lang="en-US" sz="1000" b="1"/>
          </a:p>
        </p:txBody>
      </p:sp>
      <p:sp>
        <p:nvSpPr>
          <p:cNvPr id="10251" name="Text Box 14"/>
          <p:cNvSpPr txBox="1">
            <a:spLocks noChangeArrowheads="1"/>
          </p:cNvSpPr>
          <p:nvPr/>
        </p:nvSpPr>
        <p:spPr bwMode="auto">
          <a:xfrm>
            <a:off x="2786063" y="2541588"/>
            <a:ext cx="1676400" cy="744537"/>
          </a:xfrm>
          <a:prstGeom prst="rect">
            <a:avLst/>
          </a:prstGeom>
          <a:noFill/>
          <a:ln w="9525">
            <a:noFill/>
            <a:miter lim="800000"/>
            <a:headEnd/>
            <a:tailEnd/>
          </a:ln>
        </p:spPr>
        <p:txBody>
          <a:bodyPr>
            <a:spAutoFit/>
          </a:bodyPr>
          <a:lstStyle/>
          <a:p>
            <a:pPr algn="ctr">
              <a:lnSpc>
                <a:spcPct val="95000"/>
              </a:lnSpc>
            </a:pPr>
            <a:r>
              <a:rPr lang="en-US" sz="1500" b="1">
                <a:solidFill>
                  <a:schemeClr val="bg1"/>
                </a:solidFill>
              </a:rPr>
              <a:t>Track and</a:t>
            </a:r>
          </a:p>
          <a:p>
            <a:pPr algn="ctr">
              <a:lnSpc>
                <a:spcPct val="95000"/>
              </a:lnSpc>
            </a:pPr>
            <a:r>
              <a:rPr lang="en-US" sz="1500" b="1">
                <a:solidFill>
                  <a:schemeClr val="bg1"/>
                </a:solidFill>
              </a:rPr>
              <a:t>grow your</a:t>
            </a:r>
          </a:p>
          <a:p>
            <a:pPr algn="ctr">
              <a:lnSpc>
                <a:spcPct val="95000"/>
              </a:lnSpc>
            </a:pPr>
            <a:r>
              <a:rPr lang="en-US" sz="1500" b="1">
                <a:solidFill>
                  <a:schemeClr val="bg1"/>
                </a:solidFill>
              </a:rPr>
              <a:t>market share</a:t>
            </a:r>
            <a:endParaRPr lang="en-US" sz="1500" b="1"/>
          </a:p>
        </p:txBody>
      </p:sp>
      <p:sp>
        <p:nvSpPr>
          <p:cNvPr id="10252" name="Text Box 15"/>
          <p:cNvSpPr txBox="1">
            <a:spLocks noChangeArrowheads="1"/>
          </p:cNvSpPr>
          <p:nvPr/>
        </p:nvSpPr>
        <p:spPr bwMode="auto">
          <a:xfrm>
            <a:off x="2705100" y="3605213"/>
            <a:ext cx="1828800" cy="701675"/>
          </a:xfrm>
          <a:prstGeom prst="rect">
            <a:avLst/>
          </a:prstGeom>
          <a:noFill/>
          <a:ln w="9525">
            <a:noFill/>
            <a:miter lim="800000"/>
            <a:headEnd/>
            <a:tailEnd/>
          </a:ln>
        </p:spPr>
        <p:txBody>
          <a:bodyPr>
            <a:spAutoFit/>
          </a:bodyPr>
          <a:lstStyle/>
          <a:p>
            <a:pPr algn="ctr">
              <a:spcAft>
                <a:spcPct val="50000"/>
              </a:spcAft>
            </a:pPr>
            <a:r>
              <a:rPr lang="en-US" sz="1000" b="1">
                <a:solidFill>
                  <a:schemeClr val="bg1"/>
                </a:solidFill>
              </a:rPr>
              <a:t>What is my market share?</a:t>
            </a:r>
          </a:p>
          <a:p>
            <a:pPr algn="ctr">
              <a:spcAft>
                <a:spcPct val="50000"/>
              </a:spcAft>
            </a:pPr>
            <a:r>
              <a:rPr lang="en-US" sz="1000" b="1">
                <a:solidFill>
                  <a:schemeClr val="bg1"/>
                </a:solidFill>
              </a:rPr>
              <a:t>How is it changing </a:t>
            </a:r>
            <a:br>
              <a:rPr lang="en-US" sz="1000" b="1">
                <a:solidFill>
                  <a:schemeClr val="bg1"/>
                </a:solidFill>
              </a:rPr>
            </a:br>
            <a:r>
              <a:rPr lang="en-US" sz="1000" b="1">
                <a:solidFill>
                  <a:schemeClr val="bg1"/>
                </a:solidFill>
              </a:rPr>
              <a:t>over time?</a:t>
            </a:r>
          </a:p>
        </p:txBody>
      </p:sp>
      <p:sp>
        <p:nvSpPr>
          <p:cNvPr id="10253" name="Line 16"/>
          <p:cNvSpPr>
            <a:spLocks noChangeShapeType="1"/>
          </p:cNvSpPr>
          <p:nvPr/>
        </p:nvSpPr>
        <p:spPr bwMode="auto">
          <a:xfrm>
            <a:off x="3009900" y="2324100"/>
            <a:ext cx="1219200" cy="0"/>
          </a:xfrm>
          <a:prstGeom prst="line">
            <a:avLst/>
          </a:prstGeom>
          <a:noFill/>
          <a:ln w="19050" cap="rnd">
            <a:solidFill>
              <a:schemeClr val="bg1"/>
            </a:solidFill>
            <a:prstDash val="sysDot"/>
            <a:round/>
            <a:headEnd/>
            <a:tailEnd/>
          </a:ln>
        </p:spPr>
        <p:txBody>
          <a:bodyPr wrap="none" anchor="ctr"/>
          <a:lstStyle/>
          <a:p>
            <a:endParaRPr lang="en-US"/>
          </a:p>
        </p:txBody>
      </p:sp>
      <p:sp>
        <p:nvSpPr>
          <p:cNvPr id="10254" name="Line 17"/>
          <p:cNvSpPr>
            <a:spLocks noChangeShapeType="1"/>
          </p:cNvSpPr>
          <p:nvPr/>
        </p:nvSpPr>
        <p:spPr bwMode="auto">
          <a:xfrm>
            <a:off x="2824163" y="3581400"/>
            <a:ext cx="1600200" cy="0"/>
          </a:xfrm>
          <a:prstGeom prst="line">
            <a:avLst/>
          </a:prstGeom>
          <a:noFill/>
          <a:ln w="19050" cap="rnd">
            <a:solidFill>
              <a:schemeClr val="bg1"/>
            </a:solidFill>
            <a:prstDash val="sysDot"/>
            <a:round/>
            <a:headEnd/>
            <a:tailEnd/>
          </a:ln>
        </p:spPr>
        <p:txBody>
          <a:bodyPr wrap="none" anchor="ctr"/>
          <a:lstStyle/>
          <a:p>
            <a:endParaRPr lang="en-US"/>
          </a:p>
        </p:txBody>
      </p:sp>
      <p:sp>
        <p:nvSpPr>
          <p:cNvPr id="10255" name="Text Box 18"/>
          <p:cNvSpPr txBox="1">
            <a:spLocks noChangeArrowheads="1"/>
          </p:cNvSpPr>
          <p:nvPr/>
        </p:nvSpPr>
        <p:spPr bwMode="auto">
          <a:xfrm>
            <a:off x="4733925" y="1870075"/>
            <a:ext cx="1676400" cy="396875"/>
          </a:xfrm>
          <a:prstGeom prst="rect">
            <a:avLst/>
          </a:prstGeom>
          <a:noFill/>
          <a:ln w="9525">
            <a:noFill/>
            <a:miter lim="800000"/>
            <a:headEnd/>
            <a:tailEnd/>
          </a:ln>
        </p:spPr>
        <p:txBody>
          <a:bodyPr>
            <a:spAutoFit/>
          </a:bodyPr>
          <a:lstStyle/>
          <a:p>
            <a:pPr algn="ctr"/>
            <a:r>
              <a:rPr lang="en-US" sz="1000" b="1">
                <a:solidFill>
                  <a:schemeClr val="bg1"/>
                </a:solidFill>
              </a:rPr>
              <a:t>MARKET</a:t>
            </a:r>
          </a:p>
          <a:p>
            <a:pPr algn="ctr"/>
            <a:r>
              <a:rPr lang="en-US" sz="1000" b="1">
                <a:solidFill>
                  <a:schemeClr val="bg1"/>
                </a:solidFill>
              </a:rPr>
              <a:t>INTELLIGENCE</a:t>
            </a:r>
          </a:p>
        </p:txBody>
      </p:sp>
      <p:sp>
        <p:nvSpPr>
          <p:cNvPr id="10256" name="Text Box 19"/>
          <p:cNvSpPr txBox="1">
            <a:spLocks noChangeArrowheads="1"/>
          </p:cNvSpPr>
          <p:nvPr/>
        </p:nvSpPr>
        <p:spPr bwMode="auto">
          <a:xfrm>
            <a:off x="4733925" y="2541588"/>
            <a:ext cx="1676400" cy="527050"/>
          </a:xfrm>
          <a:prstGeom prst="rect">
            <a:avLst/>
          </a:prstGeom>
          <a:noFill/>
          <a:ln w="9525">
            <a:noFill/>
            <a:miter lim="800000"/>
            <a:headEnd/>
            <a:tailEnd/>
          </a:ln>
        </p:spPr>
        <p:txBody>
          <a:bodyPr>
            <a:spAutoFit/>
          </a:bodyPr>
          <a:lstStyle/>
          <a:p>
            <a:pPr algn="ctr">
              <a:lnSpc>
                <a:spcPct val="95000"/>
              </a:lnSpc>
            </a:pPr>
            <a:r>
              <a:rPr lang="en-US" sz="1500" b="1">
                <a:solidFill>
                  <a:schemeClr val="bg1"/>
                </a:solidFill>
              </a:rPr>
              <a:t>Plan and</a:t>
            </a:r>
            <a:br>
              <a:rPr lang="en-US" sz="1500" b="1">
                <a:solidFill>
                  <a:schemeClr val="bg1"/>
                </a:solidFill>
              </a:rPr>
            </a:br>
            <a:r>
              <a:rPr lang="en-US" sz="1500" b="1">
                <a:solidFill>
                  <a:schemeClr val="bg1"/>
                </a:solidFill>
              </a:rPr>
              <a:t>forecast</a:t>
            </a:r>
          </a:p>
        </p:txBody>
      </p:sp>
      <p:sp>
        <p:nvSpPr>
          <p:cNvPr id="10257" name="Text Box 20"/>
          <p:cNvSpPr txBox="1">
            <a:spLocks noChangeArrowheads="1"/>
          </p:cNvSpPr>
          <p:nvPr/>
        </p:nvSpPr>
        <p:spPr bwMode="auto">
          <a:xfrm>
            <a:off x="4652963" y="3605213"/>
            <a:ext cx="1828800" cy="625475"/>
          </a:xfrm>
          <a:prstGeom prst="rect">
            <a:avLst/>
          </a:prstGeom>
          <a:noFill/>
          <a:ln w="9525">
            <a:noFill/>
            <a:miter lim="800000"/>
            <a:headEnd/>
            <a:tailEnd/>
          </a:ln>
        </p:spPr>
        <p:txBody>
          <a:bodyPr>
            <a:spAutoFit/>
          </a:bodyPr>
          <a:lstStyle/>
          <a:p>
            <a:pPr algn="ctr">
              <a:spcAft>
                <a:spcPct val="50000"/>
              </a:spcAft>
            </a:pPr>
            <a:r>
              <a:rPr lang="en-US" sz="1000" b="1">
                <a:solidFill>
                  <a:schemeClr val="bg1"/>
                </a:solidFill>
              </a:rPr>
              <a:t>What are the key trends</a:t>
            </a:r>
            <a:br>
              <a:rPr lang="en-US" sz="1000" b="1">
                <a:solidFill>
                  <a:schemeClr val="bg1"/>
                </a:solidFill>
              </a:rPr>
            </a:br>
            <a:r>
              <a:rPr lang="en-US" sz="1000" b="1">
                <a:solidFill>
                  <a:schemeClr val="bg1"/>
                </a:solidFill>
              </a:rPr>
              <a:t>in my industry and</a:t>
            </a:r>
            <a:br>
              <a:rPr lang="en-US" sz="1000" b="1">
                <a:solidFill>
                  <a:schemeClr val="bg1"/>
                </a:solidFill>
              </a:rPr>
            </a:br>
            <a:r>
              <a:rPr lang="en-US" sz="1000" b="1">
                <a:solidFill>
                  <a:schemeClr val="bg1"/>
                </a:solidFill>
              </a:rPr>
              <a:t>marketplace?</a:t>
            </a:r>
          </a:p>
        </p:txBody>
      </p:sp>
      <p:sp>
        <p:nvSpPr>
          <p:cNvPr id="10258" name="Line 21"/>
          <p:cNvSpPr>
            <a:spLocks noChangeShapeType="1"/>
          </p:cNvSpPr>
          <p:nvPr/>
        </p:nvSpPr>
        <p:spPr bwMode="auto">
          <a:xfrm>
            <a:off x="4972050" y="2324100"/>
            <a:ext cx="1219200" cy="0"/>
          </a:xfrm>
          <a:prstGeom prst="line">
            <a:avLst/>
          </a:prstGeom>
          <a:noFill/>
          <a:ln w="19050" cap="rnd">
            <a:solidFill>
              <a:schemeClr val="bg1"/>
            </a:solidFill>
            <a:prstDash val="sysDot"/>
            <a:round/>
            <a:headEnd/>
            <a:tailEnd/>
          </a:ln>
        </p:spPr>
        <p:txBody>
          <a:bodyPr wrap="none" anchor="ctr"/>
          <a:lstStyle/>
          <a:p>
            <a:endParaRPr lang="en-US"/>
          </a:p>
        </p:txBody>
      </p:sp>
      <p:sp>
        <p:nvSpPr>
          <p:cNvPr id="10259" name="Line 22"/>
          <p:cNvSpPr>
            <a:spLocks noChangeShapeType="1"/>
          </p:cNvSpPr>
          <p:nvPr/>
        </p:nvSpPr>
        <p:spPr bwMode="auto">
          <a:xfrm>
            <a:off x="4772025" y="3581400"/>
            <a:ext cx="1600200" cy="0"/>
          </a:xfrm>
          <a:prstGeom prst="line">
            <a:avLst/>
          </a:prstGeom>
          <a:noFill/>
          <a:ln w="19050" cap="rnd">
            <a:solidFill>
              <a:schemeClr val="bg1"/>
            </a:solidFill>
            <a:prstDash val="sysDot"/>
            <a:round/>
            <a:headEnd/>
            <a:tailEnd/>
          </a:ln>
        </p:spPr>
        <p:txBody>
          <a:bodyPr wrap="none" anchor="ctr"/>
          <a:lstStyle/>
          <a:p>
            <a:endParaRPr lang="en-US"/>
          </a:p>
        </p:txBody>
      </p:sp>
      <p:sp>
        <p:nvSpPr>
          <p:cNvPr id="10260" name="Text Box 23"/>
          <p:cNvSpPr txBox="1">
            <a:spLocks noChangeArrowheads="1"/>
          </p:cNvSpPr>
          <p:nvPr/>
        </p:nvSpPr>
        <p:spPr bwMode="auto">
          <a:xfrm>
            <a:off x="6686550" y="1870075"/>
            <a:ext cx="1676400" cy="396875"/>
          </a:xfrm>
          <a:prstGeom prst="rect">
            <a:avLst/>
          </a:prstGeom>
          <a:noFill/>
          <a:ln w="9525">
            <a:noFill/>
            <a:miter lim="800000"/>
            <a:headEnd/>
            <a:tailEnd/>
          </a:ln>
        </p:spPr>
        <p:txBody>
          <a:bodyPr>
            <a:spAutoFit/>
          </a:bodyPr>
          <a:lstStyle/>
          <a:p>
            <a:pPr algn="ctr"/>
            <a:r>
              <a:rPr lang="en-US" sz="1000" b="1">
                <a:solidFill>
                  <a:schemeClr val="bg1"/>
                </a:solidFill>
              </a:rPr>
              <a:t>MARKETING</a:t>
            </a:r>
          </a:p>
          <a:p>
            <a:pPr algn="ctr"/>
            <a:r>
              <a:rPr lang="en-US" sz="1000" b="1">
                <a:solidFill>
                  <a:schemeClr val="bg1"/>
                </a:solidFill>
              </a:rPr>
              <a:t>EFFECTIVENESS</a:t>
            </a:r>
            <a:endParaRPr lang="en-US" sz="1000" b="1"/>
          </a:p>
        </p:txBody>
      </p:sp>
      <p:sp>
        <p:nvSpPr>
          <p:cNvPr id="10261" name="Text Box 24"/>
          <p:cNvSpPr txBox="1">
            <a:spLocks noChangeArrowheads="1"/>
          </p:cNvSpPr>
          <p:nvPr/>
        </p:nvSpPr>
        <p:spPr bwMode="auto">
          <a:xfrm>
            <a:off x="6686550" y="2541588"/>
            <a:ext cx="1676400" cy="744537"/>
          </a:xfrm>
          <a:prstGeom prst="rect">
            <a:avLst/>
          </a:prstGeom>
          <a:noFill/>
          <a:ln w="9525">
            <a:noFill/>
            <a:miter lim="800000"/>
            <a:headEnd/>
            <a:tailEnd/>
          </a:ln>
        </p:spPr>
        <p:txBody>
          <a:bodyPr>
            <a:spAutoFit/>
          </a:bodyPr>
          <a:lstStyle/>
          <a:p>
            <a:pPr algn="ctr">
              <a:lnSpc>
                <a:spcPct val="95000"/>
              </a:lnSpc>
            </a:pPr>
            <a:r>
              <a:rPr lang="en-US" sz="1500" b="1">
                <a:solidFill>
                  <a:schemeClr val="bg1"/>
                </a:solidFill>
              </a:rPr>
              <a:t>Optimize </a:t>
            </a:r>
            <a:br>
              <a:rPr lang="en-US" sz="1500" b="1">
                <a:solidFill>
                  <a:schemeClr val="bg1"/>
                </a:solidFill>
              </a:rPr>
            </a:br>
            <a:r>
              <a:rPr lang="en-US" sz="1500" b="1">
                <a:solidFill>
                  <a:schemeClr val="bg1"/>
                </a:solidFill>
              </a:rPr>
              <a:t>your </a:t>
            </a:r>
            <a:br>
              <a:rPr lang="en-US" sz="1500" b="1">
                <a:solidFill>
                  <a:schemeClr val="bg1"/>
                </a:solidFill>
              </a:rPr>
            </a:br>
            <a:r>
              <a:rPr lang="en-US" sz="1500" b="1">
                <a:solidFill>
                  <a:schemeClr val="bg1"/>
                </a:solidFill>
              </a:rPr>
              <a:t>programs</a:t>
            </a:r>
          </a:p>
        </p:txBody>
      </p:sp>
      <p:sp>
        <p:nvSpPr>
          <p:cNvPr id="10262" name="Text Box 25"/>
          <p:cNvSpPr txBox="1">
            <a:spLocks noChangeArrowheads="1"/>
          </p:cNvSpPr>
          <p:nvPr/>
        </p:nvSpPr>
        <p:spPr bwMode="auto">
          <a:xfrm>
            <a:off x="6605588" y="3605213"/>
            <a:ext cx="1828800" cy="473075"/>
          </a:xfrm>
          <a:prstGeom prst="rect">
            <a:avLst/>
          </a:prstGeom>
          <a:noFill/>
          <a:ln w="9525">
            <a:noFill/>
            <a:miter lim="800000"/>
            <a:headEnd/>
            <a:tailEnd/>
          </a:ln>
        </p:spPr>
        <p:txBody>
          <a:bodyPr>
            <a:spAutoFit/>
          </a:bodyPr>
          <a:lstStyle/>
          <a:p>
            <a:pPr algn="ctr">
              <a:spcAft>
                <a:spcPct val="50000"/>
              </a:spcAft>
            </a:pPr>
            <a:r>
              <a:rPr lang="en-US" sz="1000" b="1">
                <a:solidFill>
                  <a:schemeClr val="bg1"/>
                </a:solidFill>
              </a:rPr>
              <a:t>How can I find and acquire the best customers?</a:t>
            </a:r>
          </a:p>
        </p:txBody>
      </p:sp>
      <p:sp>
        <p:nvSpPr>
          <p:cNvPr id="10263" name="Line 26"/>
          <p:cNvSpPr>
            <a:spLocks noChangeShapeType="1"/>
          </p:cNvSpPr>
          <p:nvPr/>
        </p:nvSpPr>
        <p:spPr bwMode="auto">
          <a:xfrm>
            <a:off x="6724650" y="3581400"/>
            <a:ext cx="1600200" cy="0"/>
          </a:xfrm>
          <a:prstGeom prst="line">
            <a:avLst/>
          </a:prstGeom>
          <a:noFill/>
          <a:ln w="19050" cap="rnd">
            <a:solidFill>
              <a:schemeClr val="bg1"/>
            </a:solidFill>
            <a:prstDash val="sysDot"/>
            <a:round/>
            <a:headEnd/>
            <a:tailEnd/>
          </a:ln>
        </p:spPr>
        <p:txBody>
          <a:bodyPr wrap="none" anchor="ctr"/>
          <a:lstStyle/>
          <a:p>
            <a:endParaRPr lang="en-US"/>
          </a:p>
        </p:txBody>
      </p:sp>
      <p:sp>
        <p:nvSpPr>
          <p:cNvPr id="10264" name="Line 27"/>
          <p:cNvSpPr>
            <a:spLocks noChangeShapeType="1"/>
          </p:cNvSpPr>
          <p:nvPr/>
        </p:nvSpPr>
        <p:spPr bwMode="auto">
          <a:xfrm>
            <a:off x="6924675" y="2324100"/>
            <a:ext cx="1219200" cy="0"/>
          </a:xfrm>
          <a:prstGeom prst="line">
            <a:avLst/>
          </a:prstGeom>
          <a:noFill/>
          <a:ln w="19050" cap="rnd">
            <a:solidFill>
              <a:schemeClr val="bg1"/>
            </a:solidFill>
            <a:prstDash val="sysDot"/>
            <a:round/>
            <a:headEnd/>
            <a:tailEnd/>
          </a:ln>
        </p:spPr>
        <p:txBody>
          <a:bodyPr wrap="none" anchor="ctr"/>
          <a:lstStyle/>
          <a:p>
            <a:endParaRPr lang="en-US"/>
          </a:p>
        </p:txBody>
      </p:sp>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1"/>
          <p:cNvSpPr>
            <a:spLocks noGrp="1"/>
          </p:cNvSpPr>
          <p:nvPr>
            <p:ph type="sldNum" sz="quarter" idx="10"/>
          </p:nvPr>
        </p:nvSpPr>
        <p:spPr>
          <a:noFill/>
        </p:spPr>
        <p:txBody>
          <a:bodyPr/>
          <a:lstStyle/>
          <a:p>
            <a:fld id="{11CBA5B1-A43C-4DBA-9F40-CFE2D8AF2FB7}" type="slidenum">
              <a:rPr lang="en-US" smtClean="0">
                <a:ea typeface="MS PGothic" pitchFamily="34" charset="-128"/>
              </a:rPr>
              <a:pPr/>
              <a:t>7</a:t>
            </a:fld>
            <a:endParaRPr lang="en-US" smtClean="0">
              <a:ea typeface="MS PGothic" pitchFamily="34" charset="-128"/>
            </a:endParaRPr>
          </a:p>
        </p:txBody>
      </p:sp>
      <p:pic>
        <p:nvPicPr>
          <p:cNvPr id="13315" name="Picture 2" descr="Slide10Image"/>
          <p:cNvPicPr>
            <a:picLocks noChangeAspect="1" noChangeArrowheads="1"/>
          </p:cNvPicPr>
          <p:nvPr/>
        </p:nvPicPr>
        <p:blipFill>
          <a:blip r:embed="rId3" cstate="print"/>
          <a:srcRect/>
          <a:stretch>
            <a:fillRect/>
          </a:stretch>
        </p:blipFill>
        <p:spPr bwMode="auto">
          <a:xfrm>
            <a:off x="0" y="0"/>
            <a:ext cx="9145588" cy="6859588"/>
          </a:xfrm>
          <a:prstGeom prst="rect">
            <a:avLst/>
          </a:prstGeom>
          <a:noFill/>
          <a:ln w="9525">
            <a:noFill/>
            <a:miter lim="800000"/>
            <a:headEnd/>
            <a:tailEnd/>
          </a:ln>
        </p:spPr>
      </p:pic>
      <p:sp>
        <p:nvSpPr>
          <p:cNvPr id="13316" name="Text Box 3"/>
          <p:cNvSpPr txBox="1">
            <a:spLocks noChangeArrowheads="1"/>
          </p:cNvSpPr>
          <p:nvPr/>
        </p:nvSpPr>
        <p:spPr bwMode="auto">
          <a:xfrm>
            <a:off x="615950" y="6124575"/>
            <a:ext cx="5410200" cy="368300"/>
          </a:xfrm>
          <a:prstGeom prst="rect">
            <a:avLst/>
          </a:prstGeom>
          <a:noFill/>
          <a:ln w="9525">
            <a:noFill/>
            <a:miter lim="800000"/>
            <a:headEnd/>
            <a:tailEnd/>
          </a:ln>
        </p:spPr>
        <p:txBody>
          <a:bodyPr>
            <a:spAutoFit/>
          </a:bodyPr>
          <a:lstStyle/>
          <a:p>
            <a:r>
              <a:rPr lang="en-US" sz="600">
                <a:solidFill>
                  <a:schemeClr val="bg1"/>
                </a:solidFill>
              </a:rPr>
              <a:t>© 2011 American Express Travel Related Services Company, Inc. All rights reserved. CONFIDENTIAL, PROPRIETARY &amp; TRADE SECRET INFORMATION. This document contains confidential, proprietary, and trade secret information of American Express Company and its subsidiaries and affiliates (“American Express”), and may not be disclosed in whole or in part to any third parties without prior written consent of American Express.</a:t>
            </a:r>
            <a:endParaRPr lang="en-US" sz="600">
              <a:solidFill>
                <a:srgbClr val="949CA1"/>
              </a:solidFill>
            </a:endParaRPr>
          </a:p>
        </p:txBody>
      </p:sp>
      <p:pic>
        <p:nvPicPr>
          <p:cNvPr id="13317" name="Picture 4" descr="AmexEBILogoWht02"/>
          <p:cNvPicPr>
            <a:picLocks noChangeAspect="1" noChangeArrowheads="1"/>
          </p:cNvPicPr>
          <p:nvPr/>
        </p:nvPicPr>
        <p:blipFill>
          <a:blip r:embed="rId4" cstate="print"/>
          <a:srcRect/>
          <a:stretch>
            <a:fillRect/>
          </a:stretch>
        </p:blipFill>
        <p:spPr bwMode="auto">
          <a:xfrm>
            <a:off x="7054850" y="6170613"/>
            <a:ext cx="1358900" cy="230187"/>
          </a:xfrm>
          <a:prstGeom prst="rect">
            <a:avLst/>
          </a:prstGeom>
          <a:noFill/>
          <a:ln w="9525">
            <a:noFill/>
            <a:miter lim="800000"/>
            <a:headEnd/>
            <a:tailEnd/>
          </a:ln>
        </p:spPr>
      </p:pic>
      <p:sp>
        <p:nvSpPr>
          <p:cNvPr id="13318" name="Text Box 5"/>
          <p:cNvSpPr>
            <a:spLocks noGrp="1" noChangeArrowheads="1"/>
          </p:cNvSpPr>
          <p:nvPr>
            <p:ph type="body" idx="4294967295"/>
          </p:nvPr>
        </p:nvSpPr>
        <p:spPr>
          <a:xfrm>
            <a:off x="635000" y="1371600"/>
            <a:ext cx="7642225" cy="989013"/>
          </a:xfrm>
          <a:noFill/>
        </p:spPr>
        <p:txBody>
          <a:bodyPr/>
          <a:lstStyle/>
          <a:p>
            <a:pPr marL="0" indent="0"/>
            <a:r>
              <a:rPr lang="en-US" sz="4600" smtClean="0">
                <a:solidFill>
                  <a:srgbClr val="B9E0F7"/>
                </a:solidFill>
              </a:rPr>
              <a:t>Products &amp; Solutions</a:t>
            </a:r>
          </a:p>
        </p:txBody>
      </p:sp>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3"/>
          <p:cNvSpPr>
            <a:spLocks noGrp="1"/>
          </p:cNvSpPr>
          <p:nvPr>
            <p:ph type="sldNum" sz="quarter" idx="10"/>
          </p:nvPr>
        </p:nvSpPr>
        <p:spPr>
          <a:noFill/>
        </p:spPr>
        <p:txBody>
          <a:bodyPr/>
          <a:lstStyle/>
          <a:p>
            <a:fld id="{3EE5652C-0AC3-45A2-87ED-F8F798C742CB}" type="slidenum">
              <a:rPr lang="en-US" smtClean="0">
                <a:ea typeface="MS PGothic" pitchFamily="34" charset="-128"/>
              </a:rPr>
              <a:pPr/>
              <a:t>8</a:t>
            </a:fld>
            <a:endParaRPr lang="en-US" smtClean="0">
              <a:ea typeface="MS PGothic" pitchFamily="34" charset="-128"/>
            </a:endParaRPr>
          </a:p>
        </p:txBody>
      </p:sp>
      <p:pic>
        <p:nvPicPr>
          <p:cNvPr id="17411" name="Picture 2" descr="Slide14Image"/>
          <p:cNvPicPr>
            <a:picLocks noChangeAspect="1" noChangeArrowheads="1"/>
          </p:cNvPicPr>
          <p:nvPr/>
        </p:nvPicPr>
        <p:blipFill>
          <a:blip r:embed="rId3" cstate="print"/>
          <a:srcRect/>
          <a:stretch>
            <a:fillRect/>
          </a:stretch>
        </p:blipFill>
        <p:spPr bwMode="auto">
          <a:xfrm>
            <a:off x="685800" y="3581400"/>
            <a:ext cx="5183188" cy="2339975"/>
          </a:xfrm>
          <a:prstGeom prst="rect">
            <a:avLst/>
          </a:prstGeom>
          <a:noFill/>
          <a:ln w="9525">
            <a:noFill/>
            <a:miter lim="800000"/>
            <a:headEnd/>
            <a:tailEnd/>
          </a:ln>
        </p:spPr>
      </p:pic>
      <p:sp>
        <p:nvSpPr>
          <p:cNvPr id="17412" name="Rectangle 3"/>
          <p:cNvSpPr>
            <a:spLocks noGrp="1" noChangeArrowheads="1"/>
          </p:cNvSpPr>
          <p:nvPr>
            <p:ph type="title"/>
          </p:nvPr>
        </p:nvSpPr>
        <p:spPr/>
        <p:txBody>
          <a:bodyPr/>
          <a:lstStyle/>
          <a:p>
            <a:pPr eaLnBrk="1" hangingPunct="1"/>
            <a:r>
              <a:rPr lang="en-US" dirty="0" smtClean="0"/>
              <a:t>Competitive Sales Channel Analysis</a:t>
            </a:r>
          </a:p>
        </p:txBody>
      </p:sp>
      <p:sp>
        <p:nvSpPr>
          <p:cNvPr id="17413" name="Rectangle 4"/>
          <p:cNvSpPr>
            <a:spLocks noGrp="1" noChangeArrowheads="1"/>
          </p:cNvSpPr>
          <p:nvPr>
            <p:ph type="body" idx="1"/>
          </p:nvPr>
        </p:nvSpPr>
        <p:spPr>
          <a:xfrm>
            <a:off x="593725" y="1068388"/>
            <a:ext cx="6861175" cy="4114800"/>
          </a:xfrm>
        </p:spPr>
        <p:txBody>
          <a:bodyPr/>
          <a:lstStyle/>
          <a:p>
            <a:pPr marL="0" indent="0" eaLnBrk="1" hangingPunct="1"/>
            <a:r>
              <a:rPr lang="en-US" dirty="0" smtClean="0"/>
              <a:t>Grow your revenue by understanding how your customers spend across sales channels and benchmark your performance against your peers</a:t>
            </a:r>
          </a:p>
        </p:txBody>
      </p:sp>
      <p:grpSp>
        <p:nvGrpSpPr>
          <p:cNvPr id="17414" name="Group 5"/>
          <p:cNvGrpSpPr>
            <a:grpSpLocks/>
          </p:cNvGrpSpPr>
          <p:nvPr/>
        </p:nvGrpSpPr>
        <p:grpSpPr bwMode="auto">
          <a:xfrm>
            <a:off x="609600" y="1816100"/>
            <a:ext cx="5257800" cy="244475"/>
            <a:chOff x="384" y="1144"/>
            <a:chExt cx="3312" cy="154"/>
          </a:xfrm>
        </p:grpSpPr>
        <p:sp>
          <p:nvSpPr>
            <p:cNvPr id="17447" name="Text Box 6"/>
            <p:cNvSpPr txBox="1">
              <a:spLocks noChangeArrowheads="1"/>
            </p:cNvSpPr>
            <p:nvPr/>
          </p:nvSpPr>
          <p:spPr bwMode="auto">
            <a:xfrm>
              <a:off x="384" y="1144"/>
              <a:ext cx="3168" cy="154"/>
            </a:xfrm>
            <a:prstGeom prst="rect">
              <a:avLst/>
            </a:prstGeom>
            <a:noFill/>
            <a:ln w="9525">
              <a:noFill/>
              <a:miter lim="800000"/>
              <a:headEnd/>
              <a:tailEnd/>
            </a:ln>
          </p:spPr>
          <p:txBody>
            <a:bodyPr>
              <a:spAutoFit/>
            </a:bodyPr>
            <a:lstStyle/>
            <a:p>
              <a:r>
                <a:rPr lang="en-US" sz="1000" b="1">
                  <a:solidFill>
                    <a:srgbClr val="00B1B0"/>
                  </a:solidFill>
                  <a:latin typeface="Arial Narrow" pitchFamily="34" charset="0"/>
                </a:rPr>
                <a:t>WHAT THE REPORT REVEALS</a:t>
              </a:r>
            </a:p>
          </p:txBody>
        </p:sp>
        <p:sp>
          <p:nvSpPr>
            <p:cNvPr id="17448" name="Line 7"/>
            <p:cNvSpPr>
              <a:spLocks noChangeShapeType="1"/>
            </p:cNvSpPr>
            <p:nvPr/>
          </p:nvSpPr>
          <p:spPr bwMode="auto">
            <a:xfrm>
              <a:off x="444" y="1268"/>
              <a:ext cx="3252" cy="1"/>
            </a:xfrm>
            <a:prstGeom prst="line">
              <a:avLst/>
            </a:prstGeom>
            <a:noFill/>
            <a:ln w="3175">
              <a:solidFill>
                <a:srgbClr val="00B1B0"/>
              </a:solidFill>
              <a:round/>
              <a:headEnd/>
              <a:tailEnd/>
            </a:ln>
          </p:spPr>
          <p:txBody>
            <a:bodyPr wrap="none" anchor="ctr"/>
            <a:lstStyle/>
            <a:p>
              <a:endParaRPr lang="en-US"/>
            </a:p>
          </p:txBody>
        </p:sp>
      </p:grpSp>
      <p:sp>
        <p:nvSpPr>
          <p:cNvPr id="17415" name="Text Box 8"/>
          <p:cNvSpPr txBox="1">
            <a:spLocks noChangeArrowheads="1"/>
          </p:cNvSpPr>
          <p:nvPr/>
        </p:nvSpPr>
        <p:spPr bwMode="auto">
          <a:xfrm>
            <a:off x="609600" y="2105025"/>
            <a:ext cx="4876800" cy="1649682"/>
          </a:xfrm>
          <a:prstGeom prst="rect">
            <a:avLst/>
          </a:prstGeom>
          <a:noFill/>
          <a:ln w="9525">
            <a:noFill/>
            <a:miter lim="800000"/>
            <a:headEnd/>
            <a:tailEnd/>
          </a:ln>
        </p:spPr>
        <p:txBody>
          <a:bodyPr>
            <a:spAutoFit/>
          </a:bodyPr>
          <a:lstStyle/>
          <a:p>
            <a:pPr marL="112713" indent="-112713">
              <a:spcAft>
                <a:spcPct val="55000"/>
              </a:spcAft>
              <a:buFontTx/>
              <a:buChar char="•"/>
            </a:pPr>
            <a:r>
              <a:rPr lang="en-US" sz="1100" dirty="0">
                <a:solidFill>
                  <a:srgbClr val="3B6E8F"/>
                </a:solidFill>
              </a:rPr>
              <a:t>Assessment of profitability by channel</a:t>
            </a:r>
          </a:p>
          <a:p>
            <a:pPr marL="112713" indent="-112713">
              <a:spcAft>
                <a:spcPct val="55000"/>
              </a:spcAft>
              <a:buFontTx/>
              <a:buChar char="•"/>
            </a:pPr>
            <a:r>
              <a:rPr lang="en-US" sz="1100" dirty="0">
                <a:solidFill>
                  <a:srgbClr val="3B6E8F"/>
                </a:solidFill>
              </a:rPr>
              <a:t>Analysis of customer lifestyle characteristics by channel—showing shifts in channel preferences</a:t>
            </a:r>
          </a:p>
          <a:p>
            <a:pPr marL="112713" indent="-112713">
              <a:spcAft>
                <a:spcPct val="55000"/>
              </a:spcAft>
              <a:buFontTx/>
              <a:buChar char="•"/>
            </a:pPr>
            <a:r>
              <a:rPr lang="en-US" sz="1100" dirty="0">
                <a:solidFill>
                  <a:srgbClr val="3B6E8F"/>
                </a:solidFill>
              </a:rPr>
              <a:t>Recommendations on strategies to migrate customers from low to </a:t>
            </a:r>
            <a:br>
              <a:rPr lang="en-US" sz="1100" dirty="0">
                <a:solidFill>
                  <a:srgbClr val="3B6E8F"/>
                </a:solidFill>
              </a:rPr>
            </a:br>
            <a:r>
              <a:rPr lang="en-US" sz="1100" dirty="0">
                <a:solidFill>
                  <a:srgbClr val="3B6E8F"/>
                </a:solidFill>
              </a:rPr>
              <a:t>high-profitability </a:t>
            </a:r>
            <a:r>
              <a:rPr lang="en-US" sz="1100" dirty="0" smtClean="0">
                <a:solidFill>
                  <a:srgbClr val="3B6E8F"/>
                </a:solidFill>
              </a:rPr>
              <a:t>channels</a:t>
            </a:r>
          </a:p>
          <a:p>
            <a:pPr marL="112713" indent="-112713">
              <a:spcAft>
                <a:spcPct val="55000"/>
              </a:spcAft>
              <a:buFontTx/>
              <a:buChar char="•"/>
            </a:pPr>
            <a:r>
              <a:rPr lang="en-US" sz="1100" dirty="0" smtClean="0">
                <a:solidFill>
                  <a:srgbClr val="3B6E8F"/>
                </a:solidFill>
              </a:rPr>
              <a:t>An evaluation of your performance relative to the industry landscape</a:t>
            </a:r>
          </a:p>
          <a:p>
            <a:pPr marL="112713" indent="-112713">
              <a:spcAft>
                <a:spcPct val="55000"/>
              </a:spcAft>
              <a:buFontTx/>
              <a:buChar char="•"/>
            </a:pPr>
            <a:endParaRPr lang="en-US" sz="1100" dirty="0">
              <a:solidFill>
                <a:srgbClr val="3B6E8F"/>
              </a:solidFill>
            </a:endParaRPr>
          </a:p>
        </p:txBody>
      </p:sp>
      <p:grpSp>
        <p:nvGrpSpPr>
          <p:cNvPr id="17416" name="Group 9"/>
          <p:cNvGrpSpPr>
            <a:grpSpLocks/>
          </p:cNvGrpSpPr>
          <p:nvPr/>
        </p:nvGrpSpPr>
        <p:grpSpPr bwMode="auto">
          <a:xfrm>
            <a:off x="6705600" y="1816100"/>
            <a:ext cx="1905000" cy="244475"/>
            <a:chOff x="4224" y="1144"/>
            <a:chExt cx="1200" cy="154"/>
          </a:xfrm>
        </p:grpSpPr>
        <p:sp>
          <p:nvSpPr>
            <p:cNvPr id="17445" name="Text Box 10"/>
            <p:cNvSpPr txBox="1">
              <a:spLocks noChangeArrowheads="1"/>
            </p:cNvSpPr>
            <p:nvPr/>
          </p:nvSpPr>
          <p:spPr bwMode="auto">
            <a:xfrm>
              <a:off x="4224" y="1144"/>
              <a:ext cx="1200" cy="154"/>
            </a:xfrm>
            <a:prstGeom prst="rect">
              <a:avLst/>
            </a:prstGeom>
            <a:noFill/>
            <a:ln w="9525">
              <a:noFill/>
              <a:miter lim="800000"/>
              <a:headEnd/>
              <a:tailEnd/>
            </a:ln>
          </p:spPr>
          <p:txBody>
            <a:bodyPr>
              <a:spAutoFit/>
            </a:bodyPr>
            <a:lstStyle/>
            <a:p>
              <a:r>
                <a:rPr lang="en-US" sz="1000" b="1">
                  <a:solidFill>
                    <a:srgbClr val="003768"/>
                  </a:solidFill>
                  <a:latin typeface="Arial Narrow" pitchFamily="34" charset="0"/>
                </a:rPr>
                <a:t>YOUR BUSINESS BENEFITS</a:t>
              </a:r>
              <a:endParaRPr lang="en-US" sz="1000" b="1">
                <a:solidFill>
                  <a:srgbClr val="00B1B0"/>
                </a:solidFill>
                <a:latin typeface="Arial Narrow" pitchFamily="34" charset="0"/>
              </a:endParaRPr>
            </a:p>
          </p:txBody>
        </p:sp>
        <p:sp>
          <p:nvSpPr>
            <p:cNvPr id="17446" name="Line 11"/>
            <p:cNvSpPr>
              <a:spLocks noChangeShapeType="1"/>
            </p:cNvSpPr>
            <p:nvPr/>
          </p:nvSpPr>
          <p:spPr bwMode="auto">
            <a:xfrm>
              <a:off x="4284" y="1268"/>
              <a:ext cx="1025" cy="0"/>
            </a:xfrm>
            <a:prstGeom prst="line">
              <a:avLst/>
            </a:prstGeom>
            <a:noFill/>
            <a:ln w="3175">
              <a:solidFill>
                <a:srgbClr val="003768"/>
              </a:solidFill>
              <a:round/>
              <a:headEnd/>
              <a:tailEnd/>
            </a:ln>
          </p:spPr>
          <p:txBody>
            <a:bodyPr wrap="none" anchor="ctr"/>
            <a:lstStyle/>
            <a:p>
              <a:endParaRPr lang="en-US"/>
            </a:p>
          </p:txBody>
        </p:sp>
      </p:grpSp>
      <p:sp>
        <p:nvSpPr>
          <p:cNvPr id="17417" name="Text Box 12"/>
          <p:cNvSpPr txBox="1">
            <a:spLocks noChangeArrowheads="1"/>
          </p:cNvSpPr>
          <p:nvPr/>
        </p:nvSpPr>
        <p:spPr bwMode="auto">
          <a:xfrm>
            <a:off x="6705600" y="2105025"/>
            <a:ext cx="1752600" cy="1977464"/>
          </a:xfrm>
          <a:prstGeom prst="rect">
            <a:avLst/>
          </a:prstGeom>
          <a:noFill/>
          <a:ln w="9525">
            <a:noFill/>
            <a:miter lim="800000"/>
            <a:headEnd/>
            <a:tailEnd/>
          </a:ln>
        </p:spPr>
        <p:txBody>
          <a:bodyPr>
            <a:spAutoFit/>
          </a:bodyPr>
          <a:lstStyle/>
          <a:p>
            <a:pPr marL="112713" indent="-112713">
              <a:spcAft>
                <a:spcPct val="75000"/>
              </a:spcAft>
              <a:buFontTx/>
              <a:buChar char="•"/>
            </a:pPr>
            <a:r>
              <a:rPr lang="en-US" sz="1000" dirty="0">
                <a:solidFill>
                  <a:srgbClr val="003768"/>
                </a:solidFill>
              </a:rPr>
              <a:t>Retain and grow your sales in the strongest and most efficient channels</a:t>
            </a:r>
          </a:p>
          <a:p>
            <a:pPr marL="112713" indent="-112713">
              <a:spcAft>
                <a:spcPct val="75000"/>
              </a:spcAft>
              <a:buFontTx/>
              <a:buChar char="•"/>
            </a:pPr>
            <a:r>
              <a:rPr lang="en-US" sz="1000" dirty="0" smtClean="0">
                <a:solidFill>
                  <a:srgbClr val="003768"/>
                </a:solidFill>
              </a:rPr>
              <a:t>Identify ways to increase customer loyalty and engagement</a:t>
            </a:r>
          </a:p>
          <a:p>
            <a:pPr marL="112713" indent="-112713">
              <a:spcAft>
                <a:spcPct val="75000"/>
              </a:spcAft>
              <a:buFontTx/>
              <a:buChar char="•"/>
            </a:pPr>
            <a:r>
              <a:rPr lang="en-US" sz="1000" dirty="0" smtClean="0">
                <a:solidFill>
                  <a:srgbClr val="003768"/>
                </a:solidFill>
              </a:rPr>
              <a:t>Evaluate how your share of customer spend has changed over time</a:t>
            </a:r>
          </a:p>
          <a:p>
            <a:pPr marL="112713" indent="-112713">
              <a:spcAft>
                <a:spcPct val="75000"/>
              </a:spcAft>
              <a:buFontTx/>
              <a:buChar char="•"/>
            </a:pPr>
            <a:endParaRPr lang="en-US" sz="1000" dirty="0">
              <a:solidFill>
                <a:srgbClr val="003768"/>
              </a:solidFill>
            </a:endParaRPr>
          </a:p>
        </p:txBody>
      </p:sp>
      <p:grpSp>
        <p:nvGrpSpPr>
          <p:cNvPr id="17418" name="Group 13"/>
          <p:cNvGrpSpPr>
            <a:grpSpLocks/>
          </p:cNvGrpSpPr>
          <p:nvPr/>
        </p:nvGrpSpPr>
        <p:grpSpPr bwMode="auto">
          <a:xfrm>
            <a:off x="714375" y="3644900"/>
            <a:ext cx="5040313" cy="214313"/>
            <a:chOff x="450" y="2298"/>
            <a:chExt cx="3175" cy="135"/>
          </a:xfrm>
        </p:grpSpPr>
        <p:sp>
          <p:nvSpPr>
            <p:cNvPr id="17443" name="Text Box 14"/>
            <p:cNvSpPr txBox="1">
              <a:spLocks noChangeArrowheads="1"/>
            </p:cNvSpPr>
            <p:nvPr/>
          </p:nvSpPr>
          <p:spPr bwMode="auto">
            <a:xfrm>
              <a:off x="450" y="2298"/>
              <a:ext cx="3168" cy="135"/>
            </a:xfrm>
            <a:prstGeom prst="rect">
              <a:avLst/>
            </a:prstGeom>
            <a:noFill/>
            <a:ln w="9525">
              <a:noFill/>
              <a:miter lim="800000"/>
              <a:headEnd/>
              <a:tailEnd/>
            </a:ln>
          </p:spPr>
          <p:txBody>
            <a:bodyPr>
              <a:spAutoFit/>
            </a:bodyPr>
            <a:lstStyle/>
            <a:p>
              <a:r>
                <a:rPr lang="en-US" sz="800" b="1">
                  <a:solidFill>
                    <a:srgbClr val="3B6E8F"/>
                  </a:solidFill>
                  <a:latin typeface="Arial Narrow" pitchFamily="34" charset="0"/>
                </a:rPr>
                <a:t>REPORT SNAPSHOT: SALES CHANNEL OVERLAP</a:t>
              </a:r>
            </a:p>
          </p:txBody>
        </p:sp>
        <p:sp>
          <p:nvSpPr>
            <p:cNvPr id="17444" name="Line 15"/>
            <p:cNvSpPr>
              <a:spLocks noChangeShapeType="1"/>
            </p:cNvSpPr>
            <p:nvPr/>
          </p:nvSpPr>
          <p:spPr bwMode="auto">
            <a:xfrm>
              <a:off x="504" y="2407"/>
              <a:ext cx="3121" cy="1"/>
            </a:xfrm>
            <a:prstGeom prst="line">
              <a:avLst/>
            </a:prstGeom>
            <a:noFill/>
            <a:ln w="3175">
              <a:solidFill>
                <a:srgbClr val="3B6E8F"/>
              </a:solidFill>
              <a:round/>
              <a:headEnd/>
              <a:tailEnd/>
            </a:ln>
          </p:spPr>
          <p:txBody>
            <a:bodyPr wrap="none" anchor="ctr"/>
            <a:lstStyle/>
            <a:p>
              <a:endParaRPr lang="en-US"/>
            </a:p>
          </p:txBody>
        </p:sp>
      </p:grpSp>
      <p:sp>
        <p:nvSpPr>
          <p:cNvPr id="17419" name="Line 16"/>
          <p:cNvSpPr>
            <a:spLocks noChangeShapeType="1"/>
          </p:cNvSpPr>
          <p:nvPr/>
        </p:nvSpPr>
        <p:spPr bwMode="auto">
          <a:xfrm>
            <a:off x="800100" y="5973763"/>
            <a:ext cx="4954588" cy="1587"/>
          </a:xfrm>
          <a:prstGeom prst="line">
            <a:avLst/>
          </a:prstGeom>
          <a:noFill/>
          <a:ln w="9525" cap="rnd">
            <a:solidFill>
              <a:srgbClr val="939BA1"/>
            </a:solidFill>
            <a:prstDash val="sysDot"/>
            <a:round/>
            <a:headEnd/>
            <a:tailEnd/>
          </a:ln>
        </p:spPr>
        <p:txBody>
          <a:bodyPr wrap="none" anchor="ctr"/>
          <a:lstStyle/>
          <a:p>
            <a:endParaRPr lang="en-US"/>
          </a:p>
        </p:txBody>
      </p:sp>
      <p:sp>
        <p:nvSpPr>
          <p:cNvPr id="17420" name="Text Box 17"/>
          <p:cNvSpPr txBox="1">
            <a:spLocks noChangeArrowheads="1"/>
          </p:cNvSpPr>
          <p:nvPr/>
        </p:nvSpPr>
        <p:spPr bwMode="auto">
          <a:xfrm>
            <a:off x="704850" y="5975350"/>
            <a:ext cx="5410200" cy="184150"/>
          </a:xfrm>
          <a:prstGeom prst="rect">
            <a:avLst/>
          </a:prstGeom>
          <a:noFill/>
          <a:ln w="9525">
            <a:noFill/>
            <a:miter lim="800000"/>
            <a:headEnd/>
            <a:tailEnd/>
          </a:ln>
        </p:spPr>
        <p:txBody>
          <a:bodyPr>
            <a:spAutoFit/>
          </a:bodyPr>
          <a:lstStyle/>
          <a:p>
            <a:r>
              <a:rPr lang="en-US" sz="600" b="1">
                <a:solidFill>
                  <a:srgbClr val="939BA1"/>
                </a:solidFill>
                <a:latin typeface="Arial Narrow" pitchFamily="34" charset="0"/>
              </a:rPr>
              <a:t>The sample chart above is demonstrative of the type of information found in a Sales Channel Analysis. All data is not reflective of any actual trends.</a:t>
            </a:r>
          </a:p>
        </p:txBody>
      </p:sp>
      <p:grpSp>
        <p:nvGrpSpPr>
          <p:cNvPr id="17421" name="Group 18"/>
          <p:cNvGrpSpPr>
            <a:grpSpLocks/>
          </p:cNvGrpSpPr>
          <p:nvPr/>
        </p:nvGrpSpPr>
        <p:grpSpPr bwMode="auto">
          <a:xfrm>
            <a:off x="4311650" y="4587875"/>
            <a:ext cx="1219200" cy="365125"/>
            <a:chOff x="2716" y="2890"/>
            <a:chExt cx="768" cy="230"/>
          </a:xfrm>
        </p:grpSpPr>
        <p:sp>
          <p:nvSpPr>
            <p:cNvPr id="17436" name="Text Box 19"/>
            <p:cNvSpPr txBox="1">
              <a:spLocks noChangeArrowheads="1"/>
            </p:cNvSpPr>
            <p:nvPr/>
          </p:nvSpPr>
          <p:spPr bwMode="auto">
            <a:xfrm>
              <a:off x="2990" y="2890"/>
              <a:ext cx="494" cy="225"/>
            </a:xfrm>
            <a:prstGeom prst="rect">
              <a:avLst/>
            </a:prstGeom>
            <a:noFill/>
            <a:ln w="9525">
              <a:noFill/>
              <a:miter lim="800000"/>
              <a:headEnd/>
              <a:tailEnd/>
            </a:ln>
          </p:spPr>
          <p:txBody>
            <a:bodyPr lIns="18288" tIns="18288" rIns="18288" bIns="18288">
              <a:spAutoFit/>
            </a:bodyPr>
            <a:lstStyle/>
            <a:p>
              <a:r>
                <a:rPr lang="en-US" sz="700">
                  <a:solidFill>
                    <a:srgbClr val="00B1B0"/>
                  </a:solidFill>
                  <a:latin typeface="Arial Narrow" pitchFamily="34" charset="0"/>
                </a:rPr>
                <a:t>Opportunity to increase engagement through special offers</a:t>
              </a:r>
            </a:p>
          </p:txBody>
        </p:sp>
        <p:grpSp>
          <p:nvGrpSpPr>
            <p:cNvPr id="17437" name="Group 20"/>
            <p:cNvGrpSpPr>
              <a:grpSpLocks/>
            </p:cNvGrpSpPr>
            <p:nvPr/>
          </p:nvGrpSpPr>
          <p:grpSpPr bwMode="auto">
            <a:xfrm>
              <a:off x="2716" y="2890"/>
              <a:ext cx="300" cy="230"/>
              <a:chOff x="2716" y="2890"/>
              <a:chExt cx="300" cy="230"/>
            </a:xfrm>
          </p:grpSpPr>
          <p:sp>
            <p:nvSpPr>
              <p:cNvPr id="17438" name="Line 21"/>
              <p:cNvSpPr>
                <a:spLocks noChangeShapeType="1"/>
              </p:cNvSpPr>
              <p:nvPr/>
            </p:nvSpPr>
            <p:spPr bwMode="auto">
              <a:xfrm>
                <a:off x="2968" y="2890"/>
                <a:ext cx="0" cy="230"/>
              </a:xfrm>
              <a:prstGeom prst="line">
                <a:avLst/>
              </a:prstGeom>
              <a:noFill/>
              <a:ln w="6350" cap="rnd">
                <a:solidFill>
                  <a:srgbClr val="5F6062"/>
                </a:solidFill>
                <a:prstDash val="sysDot"/>
                <a:round/>
                <a:headEnd/>
                <a:tailEnd/>
              </a:ln>
            </p:spPr>
            <p:txBody>
              <a:bodyPr wrap="none" anchor="ctr"/>
              <a:lstStyle/>
              <a:p>
                <a:endParaRPr lang="en-US"/>
              </a:p>
            </p:txBody>
          </p:sp>
          <p:sp>
            <p:nvSpPr>
              <p:cNvPr id="17439" name="Line 22"/>
              <p:cNvSpPr>
                <a:spLocks noChangeShapeType="1"/>
              </p:cNvSpPr>
              <p:nvPr/>
            </p:nvSpPr>
            <p:spPr bwMode="auto">
              <a:xfrm>
                <a:off x="2968" y="2890"/>
                <a:ext cx="48" cy="0"/>
              </a:xfrm>
              <a:prstGeom prst="line">
                <a:avLst/>
              </a:prstGeom>
              <a:noFill/>
              <a:ln w="6350" cap="rnd">
                <a:solidFill>
                  <a:srgbClr val="5F6062"/>
                </a:solidFill>
                <a:prstDash val="sysDot"/>
                <a:round/>
                <a:headEnd/>
                <a:tailEnd/>
              </a:ln>
            </p:spPr>
            <p:txBody>
              <a:bodyPr wrap="none" anchor="ctr"/>
              <a:lstStyle/>
              <a:p>
                <a:endParaRPr lang="en-US"/>
              </a:p>
            </p:txBody>
          </p:sp>
          <p:sp>
            <p:nvSpPr>
              <p:cNvPr id="17440" name="Line 23"/>
              <p:cNvSpPr>
                <a:spLocks noChangeShapeType="1"/>
              </p:cNvSpPr>
              <p:nvPr/>
            </p:nvSpPr>
            <p:spPr bwMode="auto">
              <a:xfrm>
                <a:off x="2968" y="3120"/>
                <a:ext cx="48" cy="0"/>
              </a:xfrm>
              <a:prstGeom prst="line">
                <a:avLst/>
              </a:prstGeom>
              <a:noFill/>
              <a:ln w="6350" cap="rnd">
                <a:solidFill>
                  <a:srgbClr val="5F6062"/>
                </a:solidFill>
                <a:prstDash val="sysDot"/>
                <a:round/>
                <a:headEnd/>
                <a:tailEnd/>
              </a:ln>
            </p:spPr>
            <p:txBody>
              <a:bodyPr wrap="none" anchor="ctr"/>
              <a:lstStyle/>
              <a:p>
                <a:endParaRPr lang="en-US"/>
              </a:p>
            </p:txBody>
          </p:sp>
          <p:sp>
            <p:nvSpPr>
              <p:cNvPr id="17441" name="Line 24"/>
              <p:cNvSpPr>
                <a:spLocks noChangeShapeType="1"/>
              </p:cNvSpPr>
              <p:nvPr/>
            </p:nvSpPr>
            <p:spPr bwMode="auto">
              <a:xfrm>
                <a:off x="2734" y="2960"/>
                <a:ext cx="232" cy="0"/>
              </a:xfrm>
              <a:prstGeom prst="line">
                <a:avLst/>
              </a:prstGeom>
              <a:noFill/>
              <a:ln w="6350" cap="rnd">
                <a:solidFill>
                  <a:srgbClr val="5F6062"/>
                </a:solidFill>
                <a:prstDash val="sysDot"/>
                <a:round/>
                <a:headEnd/>
                <a:tailEnd/>
              </a:ln>
            </p:spPr>
            <p:txBody>
              <a:bodyPr wrap="none" anchor="ctr"/>
              <a:lstStyle/>
              <a:p>
                <a:endParaRPr lang="en-US"/>
              </a:p>
            </p:txBody>
          </p:sp>
          <p:sp>
            <p:nvSpPr>
              <p:cNvPr id="17442" name="Oval 25"/>
              <p:cNvSpPr>
                <a:spLocks noChangeArrowheads="1"/>
              </p:cNvSpPr>
              <p:nvPr/>
            </p:nvSpPr>
            <p:spPr bwMode="auto">
              <a:xfrm>
                <a:off x="2716" y="2954"/>
                <a:ext cx="12" cy="12"/>
              </a:xfrm>
              <a:prstGeom prst="ellipse">
                <a:avLst/>
              </a:prstGeom>
              <a:solidFill>
                <a:srgbClr val="5F6062"/>
              </a:solidFill>
              <a:ln w="9525">
                <a:noFill/>
                <a:round/>
                <a:headEnd/>
                <a:tailEnd/>
              </a:ln>
            </p:spPr>
            <p:txBody>
              <a:bodyPr wrap="none" anchor="ctr"/>
              <a:lstStyle/>
              <a:p>
                <a:endParaRPr lang="en-US"/>
              </a:p>
            </p:txBody>
          </p:sp>
        </p:grpSp>
      </p:grpSp>
      <p:grpSp>
        <p:nvGrpSpPr>
          <p:cNvPr id="17422" name="Group 26"/>
          <p:cNvGrpSpPr>
            <a:grpSpLocks/>
          </p:cNvGrpSpPr>
          <p:nvPr/>
        </p:nvGrpSpPr>
        <p:grpSpPr bwMode="auto">
          <a:xfrm>
            <a:off x="708025" y="457200"/>
            <a:ext cx="1444625" cy="120650"/>
            <a:chOff x="446" y="284"/>
            <a:chExt cx="910" cy="76"/>
          </a:xfrm>
        </p:grpSpPr>
        <p:pic>
          <p:nvPicPr>
            <p:cNvPr id="17434" name="Picture 27" descr="GreenSubHeadBar"/>
            <p:cNvPicPr>
              <a:picLocks noChangeAspect="1" noChangeArrowheads="1"/>
            </p:cNvPicPr>
            <p:nvPr/>
          </p:nvPicPr>
          <p:blipFill>
            <a:blip r:embed="rId4" cstate="print"/>
            <a:srcRect/>
            <a:stretch>
              <a:fillRect/>
            </a:stretch>
          </p:blipFill>
          <p:spPr bwMode="auto">
            <a:xfrm>
              <a:off x="446" y="284"/>
              <a:ext cx="910" cy="76"/>
            </a:xfrm>
            <a:prstGeom prst="rect">
              <a:avLst/>
            </a:prstGeom>
            <a:noFill/>
            <a:ln w="9525">
              <a:noFill/>
              <a:miter lim="800000"/>
              <a:headEnd/>
              <a:tailEnd/>
            </a:ln>
          </p:spPr>
        </p:pic>
        <p:sp>
          <p:nvSpPr>
            <p:cNvPr id="17435" name="Text Box 28"/>
            <p:cNvSpPr txBox="1">
              <a:spLocks noChangeArrowheads="1"/>
            </p:cNvSpPr>
            <p:nvPr/>
          </p:nvSpPr>
          <p:spPr bwMode="auto">
            <a:xfrm>
              <a:off x="590" y="284"/>
              <a:ext cx="624" cy="72"/>
            </a:xfrm>
            <a:prstGeom prst="rect">
              <a:avLst/>
            </a:prstGeom>
            <a:noFill/>
            <a:ln w="9525">
              <a:noFill/>
              <a:miter lim="800000"/>
              <a:headEnd/>
              <a:tailEnd/>
            </a:ln>
          </p:spPr>
          <p:txBody>
            <a:bodyPr lIns="18288" tIns="18288" rIns="18288" bIns="18288">
              <a:spAutoFit/>
            </a:bodyPr>
            <a:lstStyle/>
            <a:p>
              <a:pPr algn="ctr">
                <a:spcBef>
                  <a:spcPct val="50000"/>
                </a:spcBef>
              </a:pPr>
              <a:r>
                <a:rPr lang="en-US" sz="500" b="1">
                  <a:solidFill>
                    <a:schemeClr val="bg1"/>
                  </a:solidFill>
                  <a:latin typeface="Arial Narrow" pitchFamily="34" charset="0"/>
                </a:rPr>
                <a:t>CUSTOMER INTELLIGENCE</a:t>
              </a:r>
              <a:endParaRPr lang="en-US" sz="500" b="1">
                <a:latin typeface="Arial Narrow" pitchFamily="34" charset="0"/>
              </a:endParaRPr>
            </a:p>
          </p:txBody>
        </p:sp>
      </p:grpSp>
      <p:grpSp>
        <p:nvGrpSpPr>
          <p:cNvPr id="17423" name="Group 29"/>
          <p:cNvGrpSpPr>
            <a:grpSpLocks/>
          </p:cNvGrpSpPr>
          <p:nvPr/>
        </p:nvGrpSpPr>
        <p:grpSpPr bwMode="auto">
          <a:xfrm>
            <a:off x="1079500" y="4108450"/>
            <a:ext cx="908050" cy="1631950"/>
            <a:chOff x="680" y="2588"/>
            <a:chExt cx="572" cy="1028"/>
          </a:xfrm>
        </p:grpSpPr>
        <p:sp>
          <p:nvSpPr>
            <p:cNvPr id="17427" name="Text Box 30"/>
            <p:cNvSpPr txBox="1">
              <a:spLocks noChangeArrowheads="1"/>
            </p:cNvSpPr>
            <p:nvPr/>
          </p:nvSpPr>
          <p:spPr bwMode="auto">
            <a:xfrm>
              <a:off x="680" y="2588"/>
              <a:ext cx="494" cy="1004"/>
            </a:xfrm>
            <a:prstGeom prst="rect">
              <a:avLst/>
            </a:prstGeom>
            <a:noFill/>
            <a:ln w="9525">
              <a:noFill/>
              <a:miter lim="800000"/>
              <a:headEnd/>
              <a:tailEnd/>
            </a:ln>
          </p:spPr>
          <p:txBody>
            <a:bodyPr lIns="18288" tIns="18288" rIns="18288" bIns="18288">
              <a:spAutoFit/>
            </a:bodyPr>
            <a:lstStyle/>
            <a:p>
              <a:pPr>
                <a:spcAft>
                  <a:spcPct val="65000"/>
                </a:spcAft>
              </a:pPr>
              <a:r>
                <a:rPr lang="en-US" sz="700" b="1">
                  <a:solidFill>
                    <a:srgbClr val="00B1B0"/>
                  </a:solidFill>
                  <a:latin typeface="Arial Narrow" pitchFamily="34" charset="0"/>
                </a:rPr>
                <a:t>Average Age:</a:t>
              </a:r>
              <a:br>
                <a:rPr lang="en-US" sz="700" b="1">
                  <a:solidFill>
                    <a:srgbClr val="00B1B0"/>
                  </a:solidFill>
                  <a:latin typeface="Arial Narrow" pitchFamily="34" charset="0"/>
                </a:rPr>
              </a:br>
              <a:r>
                <a:rPr lang="en-US" sz="700">
                  <a:solidFill>
                    <a:srgbClr val="00B1B0"/>
                  </a:solidFill>
                  <a:latin typeface="Arial Narrow" pitchFamily="34" charset="0"/>
                </a:rPr>
                <a:t>52</a:t>
              </a:r>
            </a:p>
            <a:p>
              <a:pPr>
                <a:spcAft>
                  <a:spcPct val="65000"/>
                </a:spcAft>
              </a:pPr>
              <a:r>
                <a:rPr lang="en-US" sz="700" b="1">
                  <a:solidFill>
                    <a:srgbClr val="00B1B0"/>
                  </a:solidFill>
                  <a:latin typeface="Arial Narrow" pitchFamily="34" charset="0"/>
                </a:rPr>
                <a:t>Male:</a:t>
              </a:r>
              <a:br>
                <a:rPr lang="en-US" sz="700" b="1">
                  <a:solidFill>
                    <a:srgbClr val="00B1B0"/>
                  </a:solidFill>
                  <a:latin typeface="Arial Narrow" pitchFamily="34" charset="0"/>
                </a:rPr>
              </a:br>
              <a:r>
                <a:rPr lang="en-US" sz="700">
                  <a:solidFill>
                    <a:srgbClr val="00B1B0"/>
                  </a:solidFill>
                  <a:latin typeface="Arial Narrow" pitchFamily="34" charset="0"/>
                </a:rPr>
                <a:t>41%</a:t>
              </a:r>
            </a:p>
            <a:p>
              <a:pPr>
                <a:spcAft>
                  <a:spcPct val="65000"/>
                </a:spcAft>
              </a:pPr>
              <a:r>
                <a:rPr lang="en-US" sz="700" b="1">
                  <a:solidFill>
                    <a:srgbClr val="00B1B0"/>
                  </a:solidFill>
                  <a:latin typeface="Arial Narrow" pitchFamily="34" charset="0"/>
                </a:rPr>
                <a:t>With Kids in Household:</a:t>
              </a:r>
              <a:br>
                <a:rPr lang="en-US" sz="700" b="1">
                  <a:solidFill>
                    <a:srgbClr val="00B1B0"/>
                  </a:solidFill>
                  <a:latin typeface="Arial Narrow" pitchFamily="34" charset="0"/>
                </a:rPr>
              </a:br>
              <a:r>
                <a:rPr lang="en-US" sz="700">
                  <a:solidFill>
                    <a:srgbClr val="00B1B0"/>
                  </a:solidFill>
                  <a:latin typeface="Arial Narrow" pitchFamily="34" charset="0"/>
                </a:rPr>
                <a:t>23%</a:t>
              </a:r>
            </a:p>
            <a:p>
              <a:pPr>
                <a:spcAft>
                  <a:spcPct val="65000"/>
                </a:spcAft>
              </a:pPr>
              <a:r>
                <a:rPr lang="en-US" sz="700" b="1">
                  <a:solidFill>
                    <a:srgbClr val="00B1B0"/>
                  </a:solidFill>
                  <a:latin typeface="Arial Narrow" pitchFamily="34" charset="0"/>
                </a:rPr>
                <a:t>Homeowner:</a:t>
              </a:r>
              <a:br>
                <a:rPr lang="en-US" sz="700" b="1">
                  <a:solidFill>
                    <a:srgbClr val="00B1B0"/>
                  </a:solidFill>
                  <a:latin typeface="Arial Narrow" pitchFamily="34" charset="0"/>
                </a:rPr>
              </a:br>
              <a:r>
                <a:rPr lang="en-US" sz="700">
                  <a:solidFill>
                    <a:srgbClr val="00B1B0"/>
                  </a:solidFill>
                  <a:latin typeface="Arial Narrow" pitchFamily="34" charset="0"/>
                </a:rPr>
                <a:t>87%</a:t>
              </a:r>
            </a:p>
            <a:p>
              <a:pPr>
                <a:spcAft>
                  <a:spcPct val="65000"/>
                </a:spcAft>
              </a:pPr>
              <a:r>
                <a:rPr lang="en-US" sz="700" b="1">
                  <a:solidFill>
                    <a:srgbClr val="00B1B0"/>
                  </a:solidFill>
                  <a:latin typeface="Arial Narrow" pitchFamily="34" charset="0"/>
                </a:rPr>
                <a:t>Total Annual </a:t>
              </a:r>
              <a:br>
                <a:rPr lang="en-US" sz="700" b="1">
                  <a:solidFill>
                    <a:srgbClr val="00B1B0"/>
                  </a:solidFill>
                  <a:latin typeface="Arial Narrow" pitchFamily="34" charset="0"/>
                </a:rPr>
              </a:br>
              <a:r>
                <a:rPr lang="en-US" sz="700" b="1">
                  <a:solidFill>
                    <a:srgbClr val="00B1B0"/>
                  </a:solidFill>
                  <a:latin typeface="Arial Narrow" pitchFamily="34" charset="0"/>
                </a:rPr>
                <a:t>Spend with You:</a:t>
              </a:r>
              <a:br>
                <a:rPr lang="en-US" sz="700" b="1">
                  <a:solidFill>
                    <a:srgbClr val="00B1B0"/>
                  </a:solidFill>
                  <a:latin typeface="Arial Narrow" pitchFamily="34" charset="0"/>
                </a:rPr>
              </a:br>
              <a:r>
                <a:rPr lang="en-US" sz="700">
                  <a:solidFill>
                    <a:srgbClr val="00B1B0"/>
                  </a:solidFill>
                  <a:latin typeface="Arial Narrow" pitchFamily="34" charset="0"/>
                </a:rPr>
                <a:t>$1,700</a:t>
              </a:r>
            </a:p>
          </p:txBody>
        </p:sp>
        <p:grpSp>
          <p:nvGrpSpPr>
            <p:cNvPr id="17428" name="Group 31"/>
            <p:cNvGrpSpPr>
              <a:grpSpLocks/>
            </p:cNvGrpSpPr>
            <p:nvPr/>
          </p:nvGrpSpPr>
          <p:grpSpPr bwMode="auto">
            <a:xfrm>
              <a:off x="1049" y="2591"/>
              <a:ext cx="203" cy="1025"/>
              <a:chOff x="1055" y="2591"/>
              <a:chExt cx="203" cy="1025"/>
            </a:xfrm>
          </p:grpSpPr>
          <p:sp>
            <p:nvSpPr>
              <p:cNvPr id="17429" name="Line 32"/>
              <p:cNvSpPr>
                <a:spLocks noChangeShapeType="1"/>
              </p:cNvSpPr>
              <p:nvPr/>
            </p:nvSpPr>
            <p:spPr bwMode="auto">
              <a:xfrm rot="10800000">
                <a:off x="1102" y="2591"/>
                <a:ext cx="0" cy="1025"/>
              </a:xfrm>
              <a:prstGeom prst="line">
                <a:avLst/>
              </a:prstGeom>
              <a:noFill/>
              <a:ln w="6350" cap="rnd">
                <a:solidFill>
                  <a:srgbClr val="5F6062"/>
                </a:solidFill>
                <a:prstDash val="sysDot"/>
                <a:round/>
                <a:headEnd/>
                <a:tailEnd/>
              </a:ln>
            </p:spPr>
            <p:txBody>
              <a:bodyPr wrap="none" anchor="ctr"/>
              <a:lstStyle/>
              <a:p>
                <a:endParaRPr lang="en-US"/>
              </a:p>
            </p:txBody>
          </p:sp>
          <p:sp>
            <p:nvSpPr>
              <p:cNvPr id="17430" name="Line 33"/>
              <p:cNvSpPr>
                <a:spLocks noChangeShapeType="1"/>
              </p:cNvSpPr>
              <p:nvPr/>
            </p:nvSpPr>
            <p:spPr bwMode="auto">
              <a:xfrm rot="10800000">
                <a:off x="1055" y="3616"/>
                <a:ext cx="48" cy="0"/>
              </a:xfrm>
              <a:prstGeom prst="line">
                <a:avLst/>
              </a:prstGeom>
              <a:noFill/>
              <a:ln w="6350" cap="rnd">
                <a:solidFill>
                  <a:srgbClr val="5F6062"/>
                </a:solidFill>
                <a:prstDash val="sysDot"/>
                <a:round/>
                <a:headEnd/>
                <a:tailEnd/>
              </a:ln>
            </p:spPr>
            <p:txBody>
              <a:bodyPr wrap="none" anchor="ctr"/>
              <a:lstStyle/>
              <a:p>
                <a:endParaRPr lang="en-US"/>
              </a:p>
            </p:txBody>
          </p:sp>
          <p:sp>
            <p:nvSpPr>
              <p:cNvPr id="17431" name="Line 34"/>
              <p:cNvSpPr>
                <a:spLocks noChangeShapeType="1"/>
              </p:cNvSpPr>
              <p:nvPr/>
            </p:nvSpPr>
            <p:spPr bwMode="auto">
              <a:xfrm rot="10800000">
                <a:off x="1055" y="2591"/>
                <a:ext cx="48" cy="0"/>
              </a:xfrm>
              <a:prstGeom prst="line">
                <a:avLst/>
              </a:prstGeom>
              <a:noFill/>
              <a:ln w="6350" cap="rnd">
                <a:solidFill>
                  <a:srgbClr val="5F6062"/>
                </a:solidFill>
                <a:prstDash val="sysDot"/>
                <a:round/>
                <a:headEnd/>
                <a:tailEnd/>
              </a:ln>
            </p:spPr>
            <p:txBody>
              <a:bodyPr wrap="none" anchor="ctr"/>
              <a:lstStyle/>
              <a:p>
                <a:endParaRPr lang="en-US"/>
              </a:p>
            </p:txBody>
          </p:sp>
          <p:sp>
            <p:nvSpPr>
              <p:cNvPr id="17432" name="Line 35"/>
              <p:cNvSpPr>
                <a:spLocks noChangeShapeType="1"/>
              </p:cNvSpPr>
              <p:nvPr/>
            </p:nvSpPr>
            <p:spPr bwMode="auto">
              <a:xfrm rot="10800000">
                <a:off x="1105" y="2976"/>
                <a:ext cx="143" cy="0"/>
              </a:xfrm>
              <a:prstGeom prst="line">
                <a:avLst/>
              </a:prstGeom>
              <a:noFill/>
              <a:ln w="6350" cap="rnd">
                <a:solidFill>
                  <a:srgbClr val="5F6062"/>
                </a:solidFill>
                <a:prstDash val="sysDot"/>
                <a:round/>
                <a:headEnd/>
                <a:tailEnd/>
              </a:ln>
            </p:spPr>
            <p:txBody>
              <a:bodyPr wrap="none" anchor="ctr"/>
              <a:lstStyle/>
              <a:p>
                <a:endParaRPr lang="en-US"/>
              </a:p>
            </p:txBody>
          </p:sp>
          <p:sp>
            <p:nvSpPr>
              <p:cNvPr id="17433" name="Oval 36"/>
              <p:cNvSpPr>
                <a:spLocks noChangeArrowheads="1"/>
              </p:cNvSpPr>
              <p:nvPr/>
            </p:nvSpPr>
            <p:spPr bwMode="auto">
              <a:xfrm rot="10800000">
                <a:off x="1246" y="2970"/>
                <a:ext cx="12" cy="12"/>
              </a:xfrm>
              <a:prstGeom prst="ellipse">
                <a:avLst/>
              </a:prstGeom>
              <a:solidFill>
                <a:srgbClr val="5F6062"/>
              </a:solidFill>
              <a:ln w="9525">
                <a:noFill/>
                <a:round/>
                <a:headEnd/>
                <a:tailEnd/>
              </a:ln>
            </p:spPr>
            <p:txBody>
              <a:bodyPr wrap="none" anchor="ctr"/>
              <a:lstStyle/>
              <a:p>
                <a:endParaRPr lang="en-US"/>
              </a:p>
            </p:txBody>
          </p:sp>
        </p:grpSp>
      </p:grpSp>
      <p:sp>
        <p:nvSpPr>
          <p:cNvPr id="17424" name="Text Box 37"/>
          <p:cNvSpPr txBox="1">
            <a:spLocks noChangeArrowheads="1"/>
          </p:cNvSpPr>
          <p:nvPr/>
        </p:nvSpPr>
        <p:spPr bwMode="auto">
          <a:xfrm>
            <a:off x="2279650" y="4833938"/>
            <a:ext cx="599588" cy="160044"/>
          </a:xfrm>
          <a:prstGeom prst="rect">
            <a:avLst/>
          </a:prstGeom>
          <a:noFill/>
          <a:ln w="9525">
            <a:noFill/>
            <a:miter lim="800000"/>
            <a:headEnd/>
            <a:tailEnd/>
          </a:ln>
        </p:spPr>
        <p:txBody>
          <a:bodyPr wrap="none" lIns="18288" tIns="18288" rIns="18288" bIns="18288">
            <a:spAutoFit/>
          </a:bodyPr>
          <a:lstStyle/>
          <a:p>
            <a:r>
              <a:rPr lang="en-US" sz="800" b="1" dirty="0" smtClean="0">
                <a:solidFill>
                  <a:schemeClr val="bg1"/>
                </a:solidFill>
                <a:latin typeface="Arial Narrow" pitchFamily="34" charset="0"/>
              </a:rPr>
              <a:t>RETAIL ONLY</a:t>
            </a:r>
            <a:endParaRPr lang="en-US" sz="800" b="1" dirty="0">
              <a:solidFill>
                <a:schemeClr val="bg1"/>
              </a:solidFill>
              <a:latin typeface="Arial Narrow" pitchFamily="34" charset="0"/>
            </a:endParaRPr>
          </a:p>
        </p:txBody>
      </p:sp>
      <p:sp>
        <p:nvSpPr>
          <p:cNvPr id="17425" name="Text Box 38"/>
          <p:cNvSpPr txBox="1">
            <a:spLocks noChangeArrowheads="1"/>
          </p:cNvSpPr>
          <p:nvPr/>
        </p:nvSpPr>
        <p:spPr bwMode="auto">
          <a:xfrm>
            <a:off x="3654425" y="4833938"/>
            <a:ext cx="635000" cy="160337"/>
          </a:xfrm>
          <a:prstGeom prst="rect">
            <a:avLst/>
          </a:prstGeom>
          <a:noFill/>
          <a:ln w="9525">
            <a:noFill/>
            <a:miter lim="800000"/>
            <a:headEnd/>
            <a:tailEnd/>
          </a:ln>
        </p:spPr>
        <p:txBody>
          <a:bodyPr wrap="none" lIns="18288" tIns="18288" rIns="18288" bIns="18288">
            <a:spAutoFit/>
          </a:bodyPr>
          <a:lstStyle/>
          <a:p>
            <a:r>
              <a:rPr lang="en-US" sz="800" b="1">
                <a:solidFill>
                  <a:schemeClr val="bg1"/>
                </a:solidFill>
                <a:latin typeface="Arial Narrow" pitchFamily="34" charset="0"/>
              </a:rPr>
              <a:t>ON-LINE ONLY</a:t>
            </a:r>
          </a:p>
        </p:txBody>
      </p:sp>
      <p:sp>
        <p:nvSpPr>
          <p:cNvPr id="17426" name="Text Box 39"/>
          <p:cNvSpPr txBox="1">
            <a:spLocks noChangeArrowheads="1"/>
          </p:cNvSpPr>
          <p:nvPr/>
        </p:nvSpPr>
        <p:spPr bwMode="auto">
          <a:xfrm>
            <a:off x="3194050" y="4833938"/>
            <a:ext cx="269875" cy="160337"/>
          </a:xfrm>
          <a:prstGeom prst="rect">
            <a:avLst/>
          </a:prstGeom>
          <a:noFill/>
          <a:ln w="9525">
            <a:noFill/>
            <a:miter lim="800000"/>
            <a:headEnd/>
            <a:tailEnd/>
          </a:ln>
        </p:spPr>
        <p:txBody>
          <a:bodyPr wrap="none" lIns="18288" tIns="18288" rIns="18288" bIns="18288">
            <a:spAutoFit/>
          </a:bodyPr>
          <a:lstStyle/>
          <a:p>
            <a:r>
              <a:rPr lang="en-US" sz="800" b="1">
                <a:solidFill>
                  <a:schemeClr val="bg1"/>
                </a:solidFill>
                <a:latin typeface="Arial Narrow" pitchFamily="34" charset="0"/>
              </a:rPr>
              <a:t>DUAL</a:t>
            </a:r>
          </a:p>
        </p:txBody>
      </p:sp>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p:cNvSpPr/>
          <p:nvPr/>
        </p:nvSpPr>
        <p:spPr bwMode="auto">
          <a:xfrm>
            <a:off x="685800" y="3602736"/>
            <a:ext cx="5184648" cy="2340864"/>
          </a:xfrm>
          <a:prstGeom prst="rect">
            <a:avLst/>
          </a:prstGeom>
          <a:gradFill flip="none" rotWithShape="1">
            <a:gsLst>
              <a:gs pos="0">
                <a:schemeClr val="accent5">
                  <a:shade val="30000"/>
                  <a:satMod val="115000"/>
                </a:schemeClr>
              </a:gs>
              <a:gs pos="50000">
                <a:schemeClr val="accent5">
                  <a:shade val="67500"/>
                  <a:satMod val="115000"/>
                </a:schemeClr>
              </a:gs>
              <a:gs pos="100000">
                <a:schemeClr val="accent5">
                  <a:shade val="100000"/>
                  <a:satMod val="115000"/>
                </a:schemeClr>
              </a:gs>
            </a:gsLst>
            <a:lin ang="5400000" scaled="1"/>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28" charset="-128"/>
            </a:endParaRPr>
          </a:p>
        </p:txBody>
      </p:sp>
      <p:sp>
        <p:nvSpPr>
          <p:cNvPr id="17410" name="Slide Number Placeholder 3"/>
          <p:cNvSpPr>
            <a:spLocks noGrp="1"/>
          </p:cNvSpPr>
          <p:nvPr>
            <p:ph type="sldNum" sz="quarter" idx="10"/>
          </p:nvPr>
        </p:nvSpPr>
        <p:spPr>
          <a:noFill/>
        </p:spPr>
        <p:txBody>
          <a:bodyPr/>
          <a:lstStyle/>
          <a:p>
            <a:fld id="{3EE5652C-0AC3-45A2-87ED-F8F798C742CB}" type="slidenum">
              <a:rPr lang="en-US" smtClean="0">
                <a:ea typeface="MS PGothic" pitchFamily="34" charset="-128"/>
              </a:rPr>
              <a:pPr/>
              <a:t>9</a:t>
            </a:fld>
            <a:endParaRPr lang="en-US" smtClean="0">
              <a:ea typeface="MS PGothic" pitchFamily="34" charset="-128"/>
            </a:endParaRPr>
          </a:p>
        </p:txBody>
      </p:sp>
      <p:sp>
        <p:nvSpPr>
          <p:cNvPr id="17412" name="Rectangle 3"/>
          <p:cNvSpPr>
            <a:spLocks noGrp="1" noChangeArrowheads="1"/>
          </p:cNvSpPr>
          <p:nvPr>
            <p:ph type="title"/>
          </p:nvPr>
        </p:nvSpPr>
        <p:spPr/>
        <p:txBody>
          <a:bodyPr/>
          <a:lstStyle/>
          <a:p>
            <a:pPr eaLnBrk="1" hangingPunct="1"/>
            <a:r>
              <a:rPr lang="en-US" dirty="0" smtClean="0"/>
              <a:t>Catalog Research Analysis</a:t>
            </a:r>
          </a:p>
        </p:txBody>
      </p:sp>
      <p:sp>
        <p:nvSpPr>
          <p:cNvPr id="17413" name="Rectangle 4"/>
          <p:cNvSpPr>
            <a:spLocks noGrp="1" noChangeArrowheads="1"/>
          </p:cNvSpPr>
          <p:nvPr>
            <p:ph type="body" idx="1"/>
          </p:nvPr>
        </p:nvSpPr>
        <p:spPr>
          <a:xfrm>
            <a:off x="593725" y="1068388"/>
            <a:ext cx="6861175" cy="4114800"/>
          </a:xfrm>
        </p:spPr>
        <p:txBody>
          <a:bodyPr/>
          <a:lstStyle/>
          <a:p>
            <a:pPr marL="0" indent="0" eaLnBrk="1" hangingPunct="1"/>
            <a:r>
              <a:rPr lang="en-US" dirty="0" smtClean="0"/>
              <a:t>Identify L.L. Bean share of the retail catalog industry and uncover trends on who you have previously mailed catalogs to by leveraging a L.L. Bean / AXP data merge</a:t>
            </a:r>
          </a:p>
        </p:txBody>
      </p:sp>
      <p:grpSp>
        <p:nvGrpSpPr>
          <p:cNvPr id="2" name="Group 5"/>
          <p:cNvGrpSpPr>
            <a:grpSpLocks/>
          </p:cNvGrpSpPr>
          <p:nvPr/>
        </p:nvGrpSpPr>
        <p:grpSpPr bwMode="auto">
          <a:xfrm>
            <a:off x="609600" y="1816100"/>
            <a:ext cx="5257800" cy="244475"/>
            <a:chOff x="384" y="1144"/>
            <a:chExt cx="3312" cy="154"/>
          </a:xfrm>
        </p:grpSpPr>
        <p:sp>
          <p:nvSpPr>
            <p:cNvPr id="17447" name="Text Box 6"/>
            <p:cNvSpPr txBox="1">
              <a:spLocks noChangeArrowheads="1"/>
            </p:cNvSpPr>
            <p:nvPr/>
          </p:nvSpPr>
          <p:spPr bwMode="auto">
            <a:xfrm>
              <a:off x="384" y="1144"/>
              <a:ext cx="3168" cy="154"/>
            </a:xfrm>
            <a:prstGeom prst="rect">
              <a:avLst/>
            </a:prstGeom>
            <a:noFill/>
            <a:ln w="9525">
              <a:noFill/>
              <a:miter lim="800000"/>
              <a:headEnd/>
              <a:tailEnd/>
            </a:ln>
          </p:spPr>
          <p:txBody>
            <a:bodyPr>
              <a:spAutoFit/>
            </a:bodyPr>
            <a:lstStyle/>
            <a:p>
              <a:r>
                <a:rPr lang="en-US" sz="1000" b="1">
                  <a:solidFill>
                    <a:srgbClr val="00B1B0"/>
                  </a:solidFill>
                  <a:latin typeface="Arial Narrow" pitchFamily="34" charset="0"/>
                </a:rPr>
                <a:t>WHAT THE REPORT REVEALS</a:t>
              </a:r>
            </a:p>
          </p:txBody>
        </p:sp>
        <p:sp>
          <p:nvSpPr>
            <p:cNvPr id="17448" name="Line 7"/>
            <p:cNvSpPr>
              <a:spLocks noChangeShapeType="1"/>
            </p:cNvSpPr>
            <p:nvPr/>
          </p:nvSpPr>
          <p:spPr bwMode="auto">
            <a:xfrm>
              <a:off x="444" y="1268"/>
              <a:ext cx="3252" cy="1"/>
            </a:xfrm>
            <a:prstGeom prst="line">
              <a:avLst/>
            </a:prstGeom>
            <a:noFill/>
            <a:ln w="3175">
              <a:solidFill>
                <a:srgbClr val="00B1B0"/>
              </a:solidFill>
              <a:round/>
              <a:headEnd/>
              <a:tailEnd/>
            </a:ln>
          </p:spPr>
          <p:txBody>
            <a:bodyPr wrap="none" anchor="ctr"/>
            <a:lstStyle/>
            <a:p>
              <a:endParaRPr lang="en-US"/>
            </a:p>
          </p:txBody>
        </p:sp>
      </p:grpSp>
      <p:sp>
        <p:nvSpPr>
          <p:cNvPr id="17415" name="Text Box 8"/>
          <p:cNvSpPr txBox="1">
            <a:spLocks noChangeArrowheads="1"/>
          </p:cNvSpPr>
          <p:nvPr/>
        </p:nvSpPr>
        <p:spPr bwMode="auto">
          <a:xfrm>
            <a:off x="609600" y="2105025"/>
            <a:ext cx="4876800" cy="1218026"/>
          </a:xfrm>
          <a:prstGeom prst="rect">
            <a:avLst/>
          </a:prstGeom>
          <a:noFill/>
          <a:ln w="9525">
            <a:noFill/>
            <a:miter lim="800000"/>
            <a:headEnd/>
            <a:tailEnd/>
          </a:ln>
        </p:spPr>
        <p:txBody>
          <a:bodyPr>
            <a:spAutoFit/>
          </a:bodyPr>
          <a:lstStyle/>
          <a:p>
            <a:pPr marL="112713" indent="-112713">
              <a:spcAft>
                <a:spcPct val="55000"/>
              </a:spcAft>
              <a:buFontTx/>
              <a:buChar char="•"/>
            </a:pPr>
            <a:r>
              <a:rPr lang="en-US" sz="1100" dirty="0">
                <a:solidFill>
                  <a:srgbClr val="3B6E8F"/>
                </a:solidFill>
              </a:rPr>
              <a:t>Assessment of </a:t>
            </a:r>
            <a:r>
              <a:rPr lang="en-US" sz="1100" dirty="0" smtClean="0">
                <a:solidFill>
                  <a:srgbClr val="3B6E8F"/>
                </a:solidFill>
              </a:rPr>
              <a:t>catalog responders and non-responders</a:t>
            </a:r>
            <a:endParaRPr lang="en-US" sz="1100" dirty="0">
              <a:solidFill>
                <a:srgbClr val="3B6E8F"/>
              </a:solidFill>
            </a:endParaRPr>
          </a:p>
          <a:p>
            <a:pPr marL="112713" indent="-112713">
              <a:spcAft>
                <a:spcPct val="55000"/>
              </a:spcAft>
              <a:buFontTx/>
              <a:buChar char="•"/>
            </a:pPr>
            <a:r>
              <a:rPr lang="en-US" sz="1100" dirty="0">
                <a:solidFill>
                  <a:srgbClr val="3B6E8F"/>
                </a:solidFill>
              </a:rPr>
              <a:t>Analysis of customer lifestyle characteristics by </a:t>
            </a:r>
            <a:r>
              <a:rPr lang="en-US" sz="1100" dirty="0" smtClean="0">
                <a:solidFill>
                  <a:srgbClr val="3B6E8F"/>
                </a:solidFill>
              </a:rPr>
              <a:t>responders, non-responders, duals, </a:t>
            </a:r>
            <a:r>
              <a:rPr lang="en-US" sz="1100" dirty="0" err="1" smtClean="0">
                <a:solidFill>
                  <a:srgbClr val="3B6E8F"/>
                </a:solidFill>
              </a:rPr>
              <a:t>inactives</a:t>
            </a:r>
            <a:r>
              <a:rPr lang="en-US" sz="1100" dirty="0" smtClean="0">
                <a:solidFill>
                  <a:srgbClr val="3B6E8F"/>
                </a:solidFill>
              </a:rPr>
              <a:t> and those only shopping with peers</a:t>
            </a:r>
            <a:endParaRPr lang="en-US" sz="1100" dirty="0">
              <a:solidFill>
                <a:srgbClr val="3B6E8F"/>
              </a:solidFill>
            </a:endParaRPr>
          </a:p>
          <a:p>
            <a:pPr marL="112713" indent="-112713">
              <a:spcAft>
                <a:spcPct val="55000"/>
              </a:spcAft>
              <a:buFontTx/>
              <a:buChar char="•"/>
            </a:pPr>
            <a:r>
              <a:rPr lang="en-US" sz="1100" dirty="0" smtClean="0">
                <a:solidFill>
                  <a:srgbClr val="3B6E8F"/>
                </a:solidFill>
              </a:rPr>
              <a:t>Uncover data trends on what is driving a successful catalog mailing</a:t>
            </a:r>
            <a:endParaRPr lang="en-US" sz="1100" dirty="0" smtClean="0">
              <a:solidFill>
                <a:srgbClr val="3B6E8F"/>
              </a:solidFill>
            </a:endParaRPr>
          </a:p>
          <a:p>
            <a:pPr marL="112713" indent="-112713">
              <a:spcAft>
                <a:spcPct val="55000"/>
              </a:spcAft>
              <a:buFontTx/>
              <a:buChar char="•"/>
            </a:pPr>
            <a:endParaRPr lang="en-US" sz="1100" dirty="0">
              <a:solidFill>
                <a:srgbClr val="3B6E8F"/>
              </a:solidFill>
            </a:endParaRPr>
          </a:p>
        </p:txBody>
      </p:sp>
      <p:grpSp>
        <p:nvGrpSpPr>
          <p:cNvPr id="3" name="Group 9"/>
          <p:cNvGrpSpPr>
            <a:grpSpLocks/>
          </p:cNvGrpSpPr>
          <p:nvPr/>
        </p:nvGrpSpPr>
        <p:grpSpPr bwMode="auto">
          <a:xfrm>
            <a:off x="6705600" y="1816100"/>
            <a:ext cx="1905000" cy="244475"/>
            <a:chOff x="4224" y="1144"/>
            <a:chExt cx="1200" cy="154"/>
          </a:xfrm>
        </p:grpSpPr>
        <p:sp>
          <p:nvSpPr>
            <p:cNvPr id="17445" name="Text Box 10"/>
            <p:cNvSpPr txBox="1">
              <a:spLocks noChangeArrowheads="1"/>
            </p:cNvSpPr>
            <p:nvPr/>
          </p:nvSpPr>
          <p:spPr bwMode="auto">
            <a:xfrm>
              <a:off x="4224" y="1144"/>
              <a:ext cx="1200" cy="154"/>
            </a:xfrm>
            <a:prstGeom prst="rect">
              <a:avLst/>
            </a:prstGeom>
            <a:noFill/>
            <a:ln w="9525">
              <a:noFill/>
              <a:miter lim="800000"/>
              <a:headEnd/>
              <a:tailEnd/>
            </a:ln>
          </p:spPr>
          <p:txBody>
            <a:bodyPr>
              <a:spAutoFit/>
            </a:bodyPr>
            <a:lstStyle/>
            <a:p>
              <a:r>
                <a:rPr lang="en-US" sz="1000" b="1">
                  <a:solidFill>
                    <a:srgbClr val="003768"/>
                  </a:solidFill>
                  <a:latin typeface="Arial Narrow" pitchFamily="34" charset="0"/>
                </a:rPr>
                <a:t>YOUR BUSINESS BENEFITS</a:t>
              </a:r>
              <a:endParaRPr lang="en-US" sz="1000" b="1">
                <a:solidFill>
                  <a:srgbClr val="00B1B0"/>
                </a:solidFill>
                <a:latin typeface="Arial Narrow" pitchFamily="34" charset="0"/>
              </a:endParaRPr>
            </a:p>
          </p:txBody>
        </p:sp>
        <p:sp>
          <p:nvSpPr>
            <p:cNvPr id="17446" name="Line 11"/>
            <p:cNvSpPr>
              <a:spLocks noChangeShapeType="1"/>
            </p:cNvSpPr>
            <p:nvPr/>
          </p:nvSpPr>
          <p:spPr bwMode="auto">
            <a:xfrm>
              <a:off x="4284" y="1268"/>
              <a:ext cx="1025" cy="0"/>
            </a:xfrm>
            <a:prstGeom prst="line">
              <a:avLst/>
            </a:prstGeom>
            <a:noFill/>
            <a:ln w="3175">
              <a:solidFill>
                <a:srgbClr val="003768"/>
              </a:solidFill>
              <a:round/>
              <a:headEnd/>
              <a:tailEnd/>
            </a:ln>
          </p:spPr>
          <p:txBody>
            <a:bodyPr wrap="none" anchor="ctr"/>
            <a:lstStyle/>
            <a:p>
              <a:endParaRPr lang="en-US"/>
            </a:p>
          </p:txBody>
        </p:sp>
      </p:grpSp>
      <p:sp>
        <p:nvSpPr>
          <p:cNvPr id="17417" name="Text Box 12"/>
          <p:cNvSpPr txBox="1">
            <a:spLocks noChangeArrowheads="1"/>
          </p:cNvSpPr>
          <p:nvPr/>
        </p:nvSpPr>
        <p:spPr bwMode="auto">
          <a:xfrm>
            <a:off x="6705600" y="2105025"/>
            <a:ext cx="1752600" cy="1554272"/>
          </a:xfrm>
          <a:prstGeom prst="rect">
            <a:avLst/>
          </a:prstGeom>
          <a:noFill/>
          <a:ln w="9525">
            <a:noFill/>
            <a:miter lim="800000"/>
            <a:headEnd/>
            <a:tailEnd/>
          </a:ln>
        </p:spPr>
        <p:txBody>
          <a:bodyPr>
            <a:spAutoFit/>
          </a:bodyPr>
          <a:lstStyle/>
          <a:p>
            <a:pPr marL="112713" indent="-112713">
              <a:spcAft>
                <a:spcPct val="75000"/>
              </a:spcAft>
              <a:buFontTx/>
              <a:buChar char="•"/>
            </a:pPr>
            <a:r>
              <a:rPr lang="en-US" sz="1000" dirty="0">
                <a:solidFill>
                  <a:srgbClr val="003768"/>
                </a:solidFill>
              </a:rPr>
              <a:t>Retain and grow your </a:t>
            </a:r>
            <a:r>
              <a:rPr lang="en-US" sz="1000" dirty="0" smtClean="0">
                <a:solidFill>
                  <a:srgbClr val="003768"/>
                </a:solidFill>
              </a:rPr>
              <a:t>catalog sales with the best fit customer segments</a:t>
            </a:r>
            <a:endParaRPr lang="en-US" sz="1000" dirty="0">
              <a:solidFill>
                <a:srgbClr val="003768"/>
              </a:solidFill>
            </a:endParaRPr>
          </a:p>
          <a:p>
            <a:pPr marL="112713" indent="-112713">
              <a:spcAft>
                <a:spcPct val="75000"/>
              </a:spcAft>
              <a:buFontTx/>
              <a:buChar char="•"/>
            </a:pPr>
            <a:r>
              <a:rPr lang="en-US" sz="1000" dirty="0" smtClean="0">
                <a:solidFill>
                  <a:srgbClr val="003768"/>
                </a:solidFill>
              </a:rPr>
              <a:t>Identify ways to increase customer loyalty and engagement</a:t>
            </a:r>
          </a:p>
          <a:p>
            <a:pPr marL="112713" indent="-112713">
              <a:spcAft>
                <a:spcPct val="75000"/>
              </a:spcAft>
              <a:buFontTx/>
              <a:buChar char="•"/>
            </a:pPr>
            <a:endParaRPr lang="en-US" sz="1000" dirty="0">
              <a:solidFill>
                <a:srgbClr val="003768"/>
              </a:solidFill>
            </a:endParaRPr>
          </a:p>
        </p:txBody>
      </p:sp>
      <p:grpSp>
        <p:nvGrpSpPr>
          <p:cNvPr id="4" name="Group 13"/>
          <p:cNvGrpSpPr>
            <a:grpSpLocks/>
          </p:cNvGrpSpPr>
          <p:nvPr/>
        </p:nvGrpSpPr>
        <p:grpSpPr bwMode="auto">
          <a:xfrm>
            <a:off x="714375" y="3644900"/>
            <a:ext cx="5040313" cy="214313"/>
            <a:chOff x="450" y="2298"/>
            <a:chExt cx="3175" cy="135"/>
          </a:xfrm>
        </p:grpSpPr>
        <p:sp>
          <p:nvSpPr>
            <p:cNvPr id="17443" name="Text Box 14"/>
            <p:cNvSpPr txBox="1">
              <a:spLocks noChangeArrowheads="1"/>
            </p:cNvSpPr>
            <p:nvPr/>
          </p:nvSpPr>
          <p:spPr bwMode="auto">
            <a:xfrm>
              <a:off x="450" y="2298"/>
              <a:ext cx="3168" cy="135"/>
            </a:xfrm>
            <a:prstGeom prst="rect">
              <a:avLst/>
            </a:prstGeom>
            <a:noFill/>
            <a:ln w="9525">
              <a:noFill/>
              <a:miter lim="800000"/>
              <a:headEnd/>
              <a:tailEnd/>
            </a:ln>
          </p:spPr>
          <p:txBody>
            <a:bodyPr>
              <a:spAutoFit/>
            </a:bodyPr>
            <a:lstStyle/>
            <a:p>
              <a:r>
                <a:rPr lang="en-US" sz="800" b="1" dirty="0">
                  <a:solidFill>
                    <a:schemeClr val="accent6"/>
                  </a:solidFill>
                  <a:latin typeface="Arial Narrow" pitchFamily="34" charset="0"/>
                </a:rPr>
                <a:t>REPORT SNAPSHOT: </a:t>
              </a:r>
              <a:r>
                <a:rPr lang="en-US" sz="800" b="1" dirty="0" smtClean="0">
                  <a:solidFill>
                    <a:schemeClr val="accent6"/>
                  </a:solidFill>
                  <a:latin typeface="Arial Narrow" pitchFamily="34" charset="0"/>
                </a:rPr>
                <a:t>CATALOG RESEARCH SHARE</a:t>
              </a:r>
              <a:endParaRPr lang="en-US" sz="800" b="1" dirty="0">
                <a:solidFill>
                  <a:schemeClr val="accent6"/>
                </a:solidFill>
                <a:latin typeface="Arial Narrow" pitchFamily="34" charset="0"/>
              </a:endParaRPr>
            </a:p>
          </p:txBody>
        </p:sp>
        <p:sp>
          <p:nvSpPr>
            <p:cNvPr id="17444" name="Line 15"/>
            <p:cNvSpPr>
              <a:spLocks noChangeShapeType="1"/>
            </p:cNvSpPr>
            <p:nvPr/>
          </p:nvSpPr>
          <p:spPr bwMode="auto">
            <a:xfrm>
              <a:off x="504" y="2407"/>
              <a:ext cx="3121" cy="1"/>
            </a:xfrm>
            <a:prstGeom prst="line">
              <a:avLst/>
            </a:prstGeom>
            <a:noFill/>
            <a:ln w="3175">
              <a:solidFill>
                <a:srgbClr val="3B6E8F"/>
              </a:solidFill>
              <a:round/>
              <a:headEnd/>
              <a:tailEnd/>
            </a:ln>
          </p:spPr>
          <p:txBody>
            <a:bodyPr wrap="none" anchor="ctr"/>
            <a:lstStyle/>
            <a:p>
              <a:endParaRPr lang="en-US">
                <a:solidFill>
                  <a:schemeClr val="accent6"/>
                </a:solidFill>
              </a:endParaRPr>
            </a:p>
          </p:txBody>
        </p:sp>
      </p:grpSp>
      <p:sp>
        <p:nvSpPr>
          <p:cNvPr id="17419" name="Line 16"/>
          <p:cNvSpPr>
            <a:spLocks noChangeShapeType="1"/>
          </p:cNvSpPr>
          <p:nvPr/>
        </p:nvSpPr>
        <p:spPr bwMode="auto">
          <a:xfrm>
            <a:off x="800100" y="5973763"/>
            <a:ext cx="4954588" cy="1587"/>
          </a:xfrm>
          <a:prstGeom prst="line">
            <a:avLst/>
          </a:prstGeom>
          <a:noFill/>
          <a:ln w="9525" cap="rnd">
            <a:solidFill>
              <a:srgbClr val="939BA1"/>
            </a:solidFill>
            <a:prstDash val="sysDot"/>
            <a:round/>
            <a:headEnd/>
            <a:tailEnd/>
          </a:ln>
        </p:spPr>
        <p:txBody>
          <a:bodyPr wrap="none" anchor="ctr"/>
          <a:lstStyle/>
          <a:p>
            <a:endParaRPr lang="en-US"/>
          </a:p>
        </p:txBody>
      </p:sp>
      <p:sp>
        <p:nvSpPr>
          <p:cNvPr id="17420" name="Text Box 17"/>
          <p:cNvSpPr txBox="1">
            <a:spLocks noChangeArrowheads="1"/>
          </p:cNvSpPr>
          <p:nvPr/>
        </p:nvSpPr>
        <p:spPr bwMode="auto">
          <a:xfrm>
            <a:off x="704850" y="5975350"/>
            <a:ext cx="5410200" cy="184150"/>
          </a:xfrm>
          <a:prstGeom prst="rect">
            <a:avLst/>
          </a:prstGeom>
          <a:noFill/>
          <a:ln w="9525">
            <a:noFill/>
            <a:miter lim="800000"/>
            <a:headEnd/>
            <a:tailEnd/>
          </a:ln>
        </p:spPr>
        <p:txBody>
          <a:bodyPr>
            <a:spAutoFit/>
          </a:bodyPr>
          <a:lstStyle/>
          <a:p>
            <a:r>
              <a:rPr lang="en-US" sz="600" b="1">
                <a:solidFill>
                  <a:srgbClr val="939BA1"/>
                </a:solidFill>
                <a:latin typeface="Arial Narrow" pitchFamily="34" charset="0"/>
              </a:rPr>
              <a:t>The sample chart above is demonstrative of the type of information found in a Sales Channel Analysis. All data is not reflective of any actual trends.</a:t>
            </a:r>
          </a:p>
        </p:txBody>
      </p:sp>
      <p:grpSp>
        <p:nvGrpSpPr>
          <p:cNvPr id="7" name="Group 26"/>
          <p:cNvGrpSpPr>
            <a:grpSpLocks/>
          </p:cNvGrpSpPr>
          <p:nvPr/>
        </p:nvGrpSpPr>
        <p:grpSpPr bwMode="auto">
          <a:xfrm>
            <a:off x="708025" y="457200"/>
            <a:ext cx="1444625" cy="120650"/>
            <a:chOff x="446" y="284"/>
            <a:chExt cx="910" cy="76"/>
          </a:xfrm>
        </p:grpSpPr>
        <p:pic>
          <p:nvPicPr>
            <p:cNvPr id="17434" name="Picture 27" descr="GreenSubHeadBar"/>
            <p:cNvPicPr>
              <a:picLocks noChangeAspect="1" noChangeArrowheads="1"/>
            </p:cNvPicPr>
            <p:nvPr/>
          </p:nvPicPr>
          <p:blipFill>
            <a:blip r:embed="rId3" cstate="print"/>
            <a:srcRect/>
            <a:stretch>
              <a:fillRect/>
            </a:stretch>
          </p:blipFill>
          <p:spPr bwMode="auto">
            <a:xfrm>
              <a:off x="446" y="284"/>
              <a:ext cx="910" cy="76"/>
            </a:xfrm>
            <a:prstGeom prst="rect">
              <a:avLst/>
            </a:prstGeom>
            <a:noFill/>
            <a:ln w="9525">
              <a:noFill/>
              <a:miter lim="800000"/>
              <a:headEnd/>
              <a:tailEnd/>
            </a:ln>
          </p:spPr>
        </p:pic>
        <p:sp>
          <p:nvSpPr>
            <p:cNvPr id="17435" name="Text Box 28"/>
            <p:cNvSpPr txBox="1">
              <a:spLocks noChangeArrowheads="1"/>
            </p:cNvSpPr>
            <p:nvPr/>
          </p:nvSpPr>
          <p:spPr bwMode="auto">
            <a:xfrm>
              <a:off x="590" y="284"/>
              <a:ext cx="624" cy="72"/>
            </a:xfrm>
            <a:prstGeom prst="rect">
              <a:avLst/>
            </a:prstGeom>
            <a:noFill/>
            <a:ln w="9525">
              <a:noFill/>
              <a:miter lim="800000"/>
              <a:headEnd/>
              <a:tailEnd/>
            </a:ln>
          </p:spPr>
          <p:txBody>
            <a:bodyPr lIns="18288" tIns="18288" rIns="18288" bIns="18288">
              <a:spAutoFit/>
            </a:bodyPr>
            <a:lstStyle/>
            <a:p>
              <a:pPr algn="ctr">
                <a:spcBef>
                  <a:spcPct val="50000"/>
                </a:spcBef>
              </a:pPr>
              <a:r>
                <a:rPr lang="en-US" sz="500" b="1">
                  <a:solidFill>
                    <a:schemeClr val="bg1"/>
                  </a:solidFill>
                  <a:latin typeface="Arial Narrow" pitchFamily="34" charset="0"/>
                </a:rPr>
                <a:t>CUSTOMER INTELLIGENCE</a:t>
              </a:r>
              <a:endParaRPr lang="en-US" sz="500" b="1">
                <a:latin typeface="Arial Narrow" pitchFamily="34" charset="0"/>
              </a:endParaRPr>
            </a:p>
          </p:txBody>
        </p:sp>
      </p:grpSp>
      <p:graphicFrame>
        <p:nvGraphicFramePr>
          <p:cNvPr id="25" name="Chart 24"/>
          <p:cNvGraphicFramePr/>
          <p:nvPr/>
        </p:nvGraphicFramePr>
        <p:xfrm>
          <a:off x="2133600" y="3886200"/>
          <a:ext cx="2286000" cy="2209800"/>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28"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28"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1365</TotalTime>
  <Words>1265</Words>
  <Application>Microsoft Office PowerPoint</Application>
  <PresentationFormat>On-screen Show (4:3)</PresentationFormat>
  <Paragraphs>205</Paragraphs>
  <Slides>13</Slides>
  <Notes>13</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Blank Presentation</vt:lpstr>
      <vt:lpstr>Powerful intelligence to move your business forward.</vt:lpstr>
      <vt:lpstr>Slide 2</vt:lpstr>
      <vt:lpstr>A comprehensive solution from a unique perspective</vt:lpstr>
      <vt:lpstr>The complete picture from both sides of the transaction</vt:lpstr>
      <vt:lpstr>A rich understanding of Cardmembers</vt:lpstr>
      <vt:lpstr>How your business benefits</vt:lpstr>
      <vt:lpstr>Slide 7</vt:lpstr>
      <vt:lpstr>Competitive Sales Channel Analysis</vt:lpstr>
      <vt:lpstr>Catalog Research Analysis</vt:lpstr>
      <vt:lpstr>SpendSenseTM</vt:lpstr>
      <vt:lpstr>Insights Online</vt:lpstr>
      <vt:lpstr>Our strong commitment to privacy</vt:lpstr>
      <vt:lpstr>Slide 13</vt:lpstr>
    </vt:vector>
  </TitlesOfParts>
  <Company>Anthony Briggs User</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Anthony Briggs User</dc:creator>
  <cp:lastModifiedBy>Holly Yonosko</cp:lastModifiedBy>
  <cp:revision>110</cp:revision>
  <dcterms:created xsi:type="dcterms:W3CDTF">2011-03-03T02:00:00Z</dcterms:created>
  <dcterms:modified xsi:type="dcterms:W3CDTF">2011-04-28T02:48:00Z</dcterms:modified>
</cp:coreProperties>
</file>