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56" r:id="rId2"/>
    <p:sldMasterId id="2147483679" r:id="rId3"/>
  </p:sldMasterIdLst>
  <p:notesMasterIdLst>
    <p:notesMasterId r:id="rId10"/>
  </p:notesMasterIdLst>
  <p:sldIdLst>
    <p:sldId id="273" r:id="rId4"/>
    <p:sldId id="287" r:id="rId5"/>
    <p:sldId id="289" r:id="rId6"/>
    <p:sldId id="288" r:id="rId7"/>
    <p:sldId id="290" r:id="rId8"/>
    <p:sldId id="291" r:id="rId9"/>
  </p:sldIdLst>
  <p:sldSz cx="9144000" cy="6858000" type="screen4x3"/>
  <p:notesSz cx="6858000" cy="92964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406290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66252" autoAdjust="0"/>
  </p:normalViewPr>
  <p:slideViewPr>
    <p:cSldViewPr>
      <p:cViewPr>
        <p:scale>
          <a:sx n="70" d="100"/>
          <a:sy n="70" d="100"/>
        </p:scale>
        <p:origin x="-996" y="-156"/>
      </p:cViewPr>
      <p:guideLst>
        <p:guide orient="horz" pos="864"/>
        <p:guide orient="horz" pos="28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Образец текста</a:t>
            </a:r>
          </a:p>
          <a:p>
            <a:pPr lvl="1"/>
            <a:r>
              <a:rPr lang="en-US" noProof="0" smtClean="0"/>
              <a:t>Второй уровень</a:t>
            </a:r>
          </a:p>
          <a:p>
            <a:pPr lvl="2"/>
            <a:r>
              <a:rPr lang="en-US" noProof="0" smtClean="0"/>
              <a:t>Третий уровень</a:t>
            </a:r>
          </a:p>
          <a:p>
            <a:pPr lvl="3"/>
            <a:r>
              <a:rPr lang="en-US" noProof="0" smtClean="0"/>
              <a:t>Четвертый уровень</a:t>
            </a:r>
          </a:p>
          <a:p>
            <a:pPr lvl="4"/>
            <a:r>
              <a:rPr lang="en-US" noProof="0" smtClean="0"/>
              <a:t>Пятый уровень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44CA4AD2-A5B1-4811-BCE3-EE383F2920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B3CB93-F97E-446C-BC90-C1EB7E890DC6}" type="slidenum">
              <a:rPr lang="en-US" smtClean="0">
                <a:ea typeface="MS PGothic" pitchFamily="34" charset="-128"/>
              </a:rPr>
              <a:pPr/>
              <a:t>1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mtClean="0"/>
              <a:t>ABP – 1 – Automatic Bill Pay Overview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B5C01A-9232-49CA-A6C4-47C66374A743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825" name="Slide Number Placeholder 6"/>
          <p:cNvSpPr txBox="1">
            <a:spLocks noGrp="1"/>
          </p:cNvSpPr>
          <p:nvPr/>
        </p:nvSpPr>
        <p:spPr bwMode="auto">
          <a:xfrm>
            <a:off x="3884033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937" tIns="47470" rIns="94937" bIns="47470" anchor="b"/>
          <a:lstStyle/>
          <a:p>
            <a:pPr algn="r" defTabSz="949515"/>
            <a:fld id="{218E8164-D793-4D94-B844-423755E84B59}" type="slidenum">
              <a:rPr lang="en-US" sz="1200"/>
              <a:pPr algn="r" defTabSz="949515"/>
              <a:t>3</a:t>
            </a:fld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842963" y="285750"/>
            <a:ext cx="4714875" cy="3536950"/>
          </a:xfr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825" name="Slide Number Placeholder 6"/>
          <p:cNvSpPr txBox="1">
            <a:spLocks noGrp="1"/>
          </p:cNvSpPr>
          <p:nvPr/>
        </p:nvSpPr>
        <p:spPr bwMode="auto">
          <a:xfrm>
            <a:off x="3884033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937" tIns="47470" rIns="94937" bIns="47470" anchor="b"/>
          <a:lstStyle/>
          <a:p>
            <a:pPr algn="r" defTabSz="949515"/>
            <a:fld id="{218E8164-D793-4D94-B844-423755E84B59}" type="slidenum">
              <a:rPr lang="en-US" sz="1200"/>
              <a:pPr algn="r" defTabSz="949515"/>
              <a:t>4</a:t>
            </a:fld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842963" y="285750"/>
            <a:ext cx="4714875" cy="3536950"/>
          </a:xfr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825" name="Slide Number Placeholder 6"/>
          <p:cNvSpPr txBox="1">
            <a:spLocks noGrp="1"/>
          </p:cNvSpPr>
          <p:nvPr/>
        </p:nvSpPr>
        <p:spPr bwMode="auto">
          <a:xfrm>
            <a:off x="3884033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937" tIns="47470" rIns="94937" bIns="47470" anchor="b"/>
          <a:lstStyle/>
          <a:p>
            <a:pPr algn="r" defTabSz="949515"/>
            <a:fld id="{218E8164-D793-4D94-B844-423755E84B59}" type="slidenum">
              <a:rPr lang="en-US" sz="1200"/>
              <a:pPr algn="r" defTabSz="949515"/>
              <a:t>5</a:t>
            </a:fld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842963" y="285750"/>
            <a:ext cx="4714875" cy="3536950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36750" y="6445250"/>
            <a:ext cx="5610225" cy="201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defRPr/>
            </a:pPr>
            <a:r>
              <a:rPr lang="en-US" sz="600">
                <a:solidFill>
                  <a:srgbClr val="777777"/>
                </a:solidFill>
                <a:ea typeface="ＭＳ Ｐゴシック"/>
                <a:cs typeface="ＭＳ Ｐゴシック"/>
              </a:rPr>
              <a:t>This document contains unpublished confidential and proprietary information of American Express. </a:t>
            </a:r>
            <a:br>
              <a:rPr lang="en-US" sz="600">
                <a:solidFill>
                  <a:srgbClr val="777777"/>
                </a:solidFill>
                <a:ea typeface="ＭＳ Ｐゴシック"/>
                <a:cs typeface="ＭＳ Ｐゴシック"/>
              </a:rPr>
            </a:br>
            <a:r>
              <a:rPr lang="en-US" sz="600">
                <a:solidFill>
                  <a:srgbClr val="777777"/>
                </a:solidFill>
                <a:ea typeface="ＭＳ Ｐゴシック"/>
                <a:cs typeface="ＭＳ Ｐゴシック"/>
              </a:rPr>
              <a:t>No disclosure or use of any portion maybe be made without the express written consent of American Express. © 2006 American Express Company</a:t>
            </a:r>
          </a:p>
        </p:txBody>
      </p:sp>
      <p:pic>
        <p:nvPicPr>
          <p:cNvPr id="5" name="Picture 5" descr="ame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4700" y="6175375"/>
            <a:ext cx="5207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lt-green-cover"/>
          <p:cNvPicPr>
            <a:picLocks noChangeAspect="1" noChangeArrowheads="1"/>
          </p:cNvPicPr>
          <p:nvPr/>
        </p:nvPicPr>
        <p:blipFill>
          <a:blip r:embed="rId3" cstate="print"/>
          <a:srcRect r="89128"/>
          <a:stretch>
            <a:fillRect/>
          </a:stretch>
        </p:blipFill>
        <p:spPr bwMode="auto">
          <a:xfrm>
            <a:off x="-11113" y="1593850"/>
            <a:ext cx="993776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 cstate="print"/>
          <a:srcRect r="5246"/>
          <a:stretch>
            <a:fillRect/>
          </a:stretch>
        </p:blipFill>
        <p:spPr bwMode="auto">
          <a:xfrm>
            <a:off x="1143000" y="1571625"/>
            <a:ext cx="8001000" cy="371475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36750" y="2978150"/>
            <a:ext cx="6394450" cy="457200"/>
          </a:xfrm>
          <a:ln w="3175"/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6750" y="3530600"/>
            <a:ext cx="6394450" cy="354013"/>
          </a:xfrm>
          <a:ln w="9525"/>
        </p:spPr>
        <p:txBody>
          <a:bodyPr tIns="0" bIns="0"/>
          <a:lstStyle>
            <a:lvl1pPr>
              <a:spcBef>
                <a:spcPct val="0"/>
              </a:spcBef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7B38B-CEA7-4AA8-A798-4DD1156FC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7DED3-3333-44D1-AAF3-D2C6B7ED1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3" y="1666875"/>
            <a:ext cx="3990975" cy="424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2838" y="1666875"/>
            <a:ext cx="3992562" cy="424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5A0FA-804F-4F38-8A1E-17141F32DE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FD85D-20EB-4CB4-9F5C-3891E285BA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B11E2-8737-45A9-91B1-36A7C024DB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63D46-7FE2-4F82-BC90-EDA065402E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944C8-CE31-472A-BDB0-92E3A492B6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B85DA-808D-4F27-8C6B-2193BF3D32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67727-6290-4F1C-8896-FA8799846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1813" y="701675"/>
            <a:ext cx="2033587" cy="520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3" y="701675"/>
            <a:ext cx="5949950" cy="520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D8B3B-4CE6-46BA-9E7B-C445B8909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4.emf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BP_FrameTab_test2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304800" y="6526213"/>
            <a:ext cx="746760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 anchor="b"/>
          <a:lstStyle/>
          <a:p>
            <a:pPr>
              <a:buClr>
                <a:srgbClr val="BCBEC0"/>
              </a:buClr>
              <a:buFont typeface="Arial" pitchFamily="34" charset="0"/>
              <a:buNone/>
              <a:defRPr/>
            </a:pPr>
            <a:r>
              <a:rPr lang="en-US" sz="800" b="1">
                <a:solidFill>
                  <a:srgbClr val="BCBEC0"/>
                </a:solidFill>
                <a:ea typeface="+mn-ea"/>
                <a:cs typeface="Arial" pitchFamily="34" charset="0"/>
                <a:sym typeface="Arial" pitchFamily="34" charset="0"/>
              </a:rPr>
              <a:t>AMERICAN EXPRESS PROPRIETARY &amp; CONFIDENTIAL. USE PURSUANT TO COMPANY INSTRUCTION.</a:t>
            </a:r>
          </a:p>
        </p:txBody>
      </p:sp>
      <p:pic>
        <p:nvPicPr>
          <p:cNvPr id="1028" name="Picture 4" descr="BP_FrameTab_test2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Text Placeholder 7"/>
          <p:cNvSpPr>
            <a:spLocks/>
          </p:cNvSpPr>
          <p:nvPr/>
        </p:nvSpPr>
        <p:spPr bwMode="auto">
          <a:xfrm>
            <a:off x="304800" y="990600"/>
            <a:ext cx="807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 anchor="b"/>
          <a:lstStyle/>
          <a:p>
            <a:pPr marL="342900" indent="-342900" defTabSz="457200">
              <a:spcBef>
                <a:spcPct val="20000"/>
              </a:spcBef>
              <a:buClr>
                <a:srgbClr val="808285"/>
              </a:buClr>
              <a:buFont typeface="Arial" pitchFamily="34" charset="0"/>
              <a:buChar char="•"/>
              <a:defRPr/>
            </a:pPr>
            <a:endParaRPr lang="en-US">
              <a:solidFill>
                <a:srgbClr val="808285"/>
              </a:solidFill>
              <a:ea typeface="ＭＳ Ｐゴシック"/>
              <a:sym typeface="Arial" pitchFamily="34" charset="0"/>
            </a:endParaRPr>
          </a:p>
        </p:txBody>
      </p:sp>
      <p:sp>
        <p:nvSpPr>
          <p:cNvPr id="7174" name="Text Placeholder 8"/>
          <p:cNvSpPr>
            <a:spLocks/>
          </p:cNvSpPr>
          <p:nvPr/>
        </p:nvSpPr>
        <p:spPr bwMode="auto">
          <a:xfrm>
            <a:off x="304800" y="2209800"/>
            <a:ext cx="807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marL="342900" indent="-342900" defTabSz="457200">
              <a:spcBef>
                <a:spcPct val="20000"/>
              </a:spcBef>
              <a:buClr>
                <a:srgbClr val="808285"/>
              </a:buClr>
              <a:buFont typeface="Arial" pitchFamily="34" charset="0"/>
              <a:buChar char="•"/>
              <a:defRPr/>
            </a:pPr>
            <a:endParaRPr lang="en-US">
              <a:solidFill>
                <a:srgbClr val="808285"/>
              </a:solidFill>
              <a:ea typeface="ＭＳ Ｐゴシック"/>
              <a:sym typeface="Arial" pitchFamily="34" charset="0"/>
            </a:endParaRPr>
          </a:p>
        </p:txBody>
      </p:sp>
      <p:sp>
        <p:nvSpPr>
          <p:cNvPr id="7175" name="Text Placeholder 9"/>
          <p:cNvSpPr>
            <a:spLocks/>
          </p:cNvSpPr>
          <p:nvPr/>
        </p:nvSpPr>
        <p:spPr bwMode="auto">
          <a:xfrm>
            <a:off x="304800" y="1447800"/>
            <a:ext cx="807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marL="342900" indent="-342900" defTabSz="457200">
              <a:spcBef>
                <a:spcPct val="20000"/>
              </a:spcBef>
              <a:buClr>
                <a:srgbClr val="808285"/>
              </a:buClr>
              <a:buFont typeface="Arial" pitchFamily="34" charset="0"/>
              <a:buChar char="•"/>
              <a:defRPr/>
            </a:pPr>
            <a:endParaRPr lang="en-US">
              <a:solidFill>
                <a:srgbClr val="808285"/>
              </a:solidFill>
              <a:ea typeface="ＭＳ Ｐゴシック"/>
              <a:sym typeface="Arial" pitchFamily="34" charset="0"/>
            </a:endParaRPr>
          </a:p>
        </p:txBody>
      </p:sp>
      <p:sp>
        <p:nvSpPr>
          <p:cNvPr id="7176" name="Text Placeholder 19"/>
          <p:cNvSpPr>
            <a:spLocks/>
          </p:cNvSpPr>
          <p:nvPr/>
        </p:nvSpPr>
        <p:spPr bwMode="auto">
          <a:xfrm>
            <a:off x="304800" y="4724400"/>
            <a:ext cx="807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marL="342900" indent="-342900" defTabSz="457200">
              <a:spcBef>
                <a:spcPct val="20000"/>
              </a:spcBef>
              <a:buClr>
                <a:srgbClr val="808285"/>
              </a:buClr>
              <a:buFont typeface="Arial" pitchFamily="34" charset="0"/>
              <a:buChar char="•"/>
              <a:defRPr/>
            </a:pPr>
            <a:endParaRPr lang="en-US">
              <a:solidFill>
                <a:srgbClr val="808285"/>
              </a:solidFill>
              <a:ea typeface="ＭＳ Ｐゴシック"/>
              <a:sym typeface="Arial" pitchFamily="34" charset="0"/>
            </a:endParaRPr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8758238" y="6261100"/>
            <a:ext cx="223837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9A9A9A"/>
              </a:buClr>
              <a:buFont typeface="Arial" pitchFamily="34" charset="0"/>
              <a:buNone/>
              <a:defRPr/>
            </a:pPr>
            <a:fld id="{D5106FEA-B51E-43FF-899B-DB53A2849AF3}" type="slidenum">
              <a:rPr lang="en-US" sz="800" b="1">
                <a:solidFill>
                  <a:srgbClr val="9A9A9A"/>
                </a:solidFill>
                <a:ea typeface="+mn-ea"/>
                <a:cs typeface="Arial" pitchFamily="34" charset="0"/>
                <a:sym typeface="Arial" pitchFamily="34" charset="0"/>
              </a:rPr>
              <a:pPr>
                <a:buClr>
                  <a:srgbClr val="9A9A9A"/>
                </a:buClr>
                <a:buFont typeface="Arial" pitchFamily="34" charset="0"/>
                <a:buNone/>
                <a:defRPr/>
              </a:pPr>
              <a:t>‹#›</a:t>
            </a:fld>
            <a:endParaRPr lang="en-US" sz="800" b="1">
              <a:solidFill>
                <a:srgbClr val="9A9A9A"/>
              </a:solidFill>
              <a:ea typeface="+mn-ea"/>
              <a:cs typeface="Arial" pitchFamily="34" charset="0"/>
              <a:sym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ransition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MS PGothic" pitchFamily="34" charset="-128"/>
          <a:cs typeface="ＭＳ Ｐゴシック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MS PGothic" pitchFamily="34" charset="-128"/>
          <a:cs typeface="ＭＳ Ｐゴシック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MS PGothic" pitchFamily="34" charset="-128"/>
          <a:cs typeface="ＭＳ Ｐゴシック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MS PGothic" pitchFamily="34" charset="-128"/>
          <a:cs typeface="ＭＳ Ｐゴシック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ＭＳ Ｐゴシック"/>
          <a:cs typeface="ＭＳ Ｐゴシック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ＭＳ Ｐゴシック"/>
          <a:cs typeface="ＭＳ Ｐゴシック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ＭＳ Ｐゴシック"/>
          <a:cs typeface="ＭＳ Ｐゴシック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ＭＳ Ｐゴシック"/>
          <a:cs typeface="ＭＳ Ｐゴシック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BP_FrameTab_test2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304800" y="6526213"/>
            <a:ext cx="746760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 anchor="b"/>
          <a:lstStyle/>
          <a:p>
            <a:pPr>
              <a:buClr>
                <a:srgbClr val="BCBEC0"/>
              </a:buClr>
              <a:buFont typeface="Arial" pitchFamily="34" charset="0"/>
              <a:buNone/>
              <a:defRPr/>
            </a:pPr>
            <a:r>
              <a:rPr lang="en-US" sz="800" b="1">
                <a:solidFill>
                  <a:srgbClr val="BCBEC0"/>
                </a:solidFill>
                <a:ea typeface="+mn-ea"/>
                <a:cs typeface="Arial" pitchFamily="34" charset="0"/>
                <a:sym typeface="Arial" pitchFamily="34" charset="0"/>
              </a:rPr>
              <a:t>AMERICAN EXPRESS PROPRIETARY &amp; CONFIDENTIAL. USE PURSUANT TO COMPANY INSTRUCTION.</a:t>
            </a:r>
          </a:p>
        </p:txBody>
      </p:sp>
      <p:pic>
        <p:nvPicPr>
          <p:cNvPr id="2052" name="Picture 4" descr="BP_FrameTab_test2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 Placeholder 7"/>
          <p:cNvSpPr>
            <a:spLocks/>
          </p:cNvSpPr>
          <p:nvPr/>
        </p:nvSpPr>
        <p:spPr bwMode="auto">
          <a:xfrm>
            <a:off x="304800" y="990600"/>
            <a:ext cx="807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 anchor="b"/>
          <a:lstStyle/>
          <a:p>
            <a:pPr marL="342900" indent="-342900" defTabSz="457200">
              <a:spcBef>
                <a:spcPct val="20000"/>
              </a:spcBef>
              <a:buClr>
                <a:srgbClr val="808285"/>
              </a:buClr>
              <a:buFont typeface="Arial" pitchFamily="34" charset="0"/>
              <a:buChar char="•"/>
              <a:defRPr/>
            </a:pPr>
            <a:endParaRPr lang="en-US">
              <a:solidFill>
                <a:srgbClr val="808285"/>
              </a:solidFill>
              <a:ea typeface="ＭＳ Ｐゴシック"/>
              <a:sym typeface="Arial" pitchFamily="34" charset="0"/>
            </a:endParaRPr>
          </a:p>
        </p:txBody>
      </p:sp>
      <p:sp>
        <p:nvSpPr>
          <p:cNvPr id="9222" name="Text Placeholder 8"/>
          <p:cNvSpPr>
            <a:spLocks/>
          </p:cNvSpPr>
          <p:nvPr/>
        </p:nvSpPr>
        <p:spPr bwMode="auto">
          <a:xfrm>
            <a:off x="304800" y="2209800"/>
            <a:ext cx="807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marL="342900" indent="-342900" defTabSz="457200">
              <a:spcBef>
                <a:spcPct val="20000"/>
              </a:spcBef>
              <a:buClr>
                <a:srgbClr val="808285"/>
              </a:buClr>
              <a:buFont typeface="Arial" pitchFamily="34" charset="0"/>
              <a:buChar char="•"/>
              <a:defRPr/>
            </a:pPr>
            <a:endParaRPr lang="en-US">
              <a:solidFill>
                <a:srgbClr val="808285"/>
              </a:solidFill>
              <a:ea typeface="ＭＳ Ｐゴシック"/>
              <a:sym typeface="Arial" pitchFamily="34" charset="0"/>
            </a:endParaRPr>
          </a:p>
        </p:txBody>
      </p:sp>
      <p:sp>
        <p:nvSpPr>
          <p:cNvPr id="9223" name="Text Placeholder 9"/>
          <p:cNvSpPr>
            <a:spLocks/>
          </p:cNvSpPr>
          <p:nvPr/>
        </p:nvSpPr>
        <p:spPr bwMode="auto">
          <a:xfrm>
            <a:off x="304800" y="1447800"/>
            <a:ext cx="807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marL="342900" indent="-342900" defTabSz="457200">
              <a:spcBef>
                <a:spcPct val="20000"/>
              </a:spcBef>
              <a:buClr>
                <a:srgbClr val="808285"/>
              </a:buClr>
              <a:buFont typeface="Arial" pitchFamily="34" charset="0"/>
              <a:buChar char="•"/>
              <a:defRPr/>
            </a:pPr>
            <a:endParaRPr lang="en-US">
              <a:solidFill>
                <a:srgbClr val="808285"/>
              </a:solidFill>
              <a:ea typeface="ＭＳ Ｐゴシック"/>
              <a:sym typeface="Arial" pitchFamily="34" charset="0"/>
            </a:endParaRPr>
          </a:p>
        </p:txBody>
      </p:sp>
      <p:sp>
        <p:nvSpPr>
          <p:cNvPr id="9224" name="Text Placeholder 19"/>
          <p:cNvSpPr>
            <a:spLocks/>
          </p:cNvSpPr>
          <p:nvPr/>
        </p:nvSpPr>
        <p:spPr bwMode="auto">
          <a:xfrm>
            <a:off x="304800" y="4724400"/>
            <a:ext cx="807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marL="342900" indent="-342900" defTabSz="457200">
              <a:spcBef>
                <a:spcPct val="20000"/>
              </a:spcBef>
              <a:buClr>
                <a:srgbClr val="808285"/>
              </a:buClr>
              <a:buFont typeface="Arial" pitchFamily="34" charset="0"/>
              <a:buChar char="•"/>
              <a:defRPr/>
            </a:pPr>
            <a:endParaRPr lang="en-US">
              <a:solidFill>
                <a:srgbClr val="808285"/>
              </a:solidFill>
              <a:ea typeface="ＭＳ Ｐゴシック"/>
              <a:sym typeface="Arial" pitchFamily="34" charset="0"/>
            </a:endParaRPr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8758238" y="6261100"/>
            <a:ext cx="223837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9A9A9A"/>
              </a:buClr>
              <a:buFont typeface="Arial" pitchFamily="34" charset="0"/>
              <a:buNone/>
              <a:defRPr/>
            </a:pPr>
            <a:fld id="{7586261B-12F2-4FCB-9754-221124910EAB}" type="slidenum">
              <a:rPr lang="en-US" sz="800" b="1">
                <a:solidFill>
                  <a:srgbClr val="9A9A9A"/>
                </a:solidFill>
                <a:ea typeface="+mn-ea"/>
                <a:cs typeface="Arial" pitchFamily="34" charset="0"/>
                <a:sym typeface="Arial" pitchFamily="34" charset="0"/>
              </a:rPr>
              <a:pPr>
                <a:buClr>
                  <a:srgbClr val="9A9A9A"/>
                </a:buClr>
                <a:buFont typeface="Arial" pitchFamily="34" charset="0"/>
                <a:buNone/>
                <a:defRPr/>
              </a:pPr>
              <a:t>‹#›</a:t>
            </a:fld>
            <a:endParaRPr lang="en-US" sz="800" b="1">
              <a:solidFill>
                <a:srgbClr val="9A9A9A"/>
              </a:solidFill>
              <a:ea typeface="+mn-ea"/>
              <a:cs typeface="Arial" pitchFamily="34" charset="0"/>
              <a:sym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ransition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MS PGothic" pitchFamily="34" charset="-128"/>
          <a:cs typeface="ＭＳ Ｐゴシック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MS PGothic" pitchFamily="34" charset="-128"/>
          <a:cs typeface="ＭＳ Ｐゴシック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MS PGothic" pitchFamily="34" charset="-128"/>
          <a:cs typeface="ＭＳ Ｐゴシック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MS PGothic" pitchFamily="34" charset="-128"/>
          <a:cs typeface="ＭＳ Ｐゴシック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ＭＳ Ｐゴシック"/>
          <a:cs typeface="ＭＳ Ｐゴシック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ＭＳ Ｐゴシック"/>
          <a:cs typeface="ＭＳ Ｐゴシック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ＭＳ Ｐゴシック"/>
          <a:cs typeface="ＭＳ Ｐゴシック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ＭＳ Ｐゴシック"/>
          <a:cs typeface="ＭＳ Ｐゴシック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ightgreen"/>
          <p:cNvPicPr>
            <a:picLocks noChangeAspect="1" noChangeArrowheads="1"/>
          </p:cNvPicPr>
          <p:nvPr/>
        </p:nvPicPr>
        <p:blipFill>
          <a:blip r:embed="rId13" cstate="print"/>
          <a:srcRect r="94998"/>
          <a:stretch>
            <a:fillRect/>
          </a:stretch>
        </p:blipFill>
        <p:spPr bwMode="auto">
          <a:xfrm>
            <a:off x="0" y="455613"/>
            <a:ext cx="457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79463" y="701675"/>
            <a:ext cx="81359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9463" y="1666875"/>
            <a:ext cx="8135937" cy="4241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524000" y="6580188"/>
            <a:ext cx="6400800" cy="201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defRPr/>
            </a:pPr>
            <a:r>
              <a:rPr lang="en-US" sz="600">
                <a:solidFill>
                  <a:srgbClr val="777777"/>
                </a:solidFill>
                <a:ea typeface="ＭＳ Ｐゴシック"/>
                <a:cs typeface="ＭＳ Ｐゴシック"/>
              </a:rPr>
              <a:t>American Express Proprietary &amp; Confidential. Use Pursuant to Company Instruction.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57950"/>
            <a:ext cx="328613" cy="201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404040"/>
                </a:solidFill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fld id="{6CCE9EBF-0523-44D9-844A-0E6826D82D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9" name="Picture 7" descr="amex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94700" y="6175375"/>
            <a:ext cx="5207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5" cstate="print"/>
          <a:srcRect r="4427"/>
          <a:stretch>
            <a:fillRect/>
          </a:stretch>
        </p:blipFill>
        <p:spPr bwMode="auto">
          <a:xfrm>
            <a:off x="576263" y="455613"/>
            <a:ext cx="8567737" cy="96678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ransition>
    <p:strips dir="r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65000"/>
        </a:spcBef>
        <a:spcAft>
          <a:spcPct val="0"/>
        </a:spcAft>
        <a:buClr>
          <a:schemeClr val="tx2"/>
        </a:buClr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341313" indent="-227013" algn="l" rtl="0" eaLnBrk="0" fontAlgn="base" hangingPunct="0">
        <a:spcBef>
          <a:spcPct val="65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2pPr>
      <a:lvl3pPr marL="571500" indent="-217488" algn="l" rtl="0" eaLnBrk="0" fontAlgn="base" hangingPunct="0">
        <a:spcBef>
          <a:spcPct val="65000"/>
        </a:spcBef>
        <a:spcAft>
          <a:spcPct val="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</a:defRPr>
      </a:lvl3pPr>
      <a:lvl4pPr marL="792163" indent="-219075" algn="l" rtl="0" eaLnBrk="0" fontAlgn="base" hangingPunct="0">
        <a:spcBef>
          <a:spcPct val="65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023938" indent="-230188" algn="l" rtl="0" eaLnBrk="0" fontAlgn="base" hangingPunct="0">
        <a:spcBef>
          <a:spcPct val="65000"/>
        </a:spcBef>
        <a:spcAft>
          <a:spcPct val="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</a:defRPr>
      </a:lvl5pPr>
      <a:lvl6pPr marL="1481138" indent="-230188" algn="l" rtl="0" fontAlgn="base">
        <a:spcBef>
          <a:spcPct val="65000"/>
        </a:spcBef>
        <a:spcAft>
          <a:spcPct val="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</a:defRPr>
      </a:lvl6pPr>
      <a:lvl7pPr marL="1938338" indent="-230188" algn="l" rtl="0" fontAlgn="base">
        <a:spcBef>
          <a:spcPct val="65000"/>
        </a:spcBef>
        <a:spcAft>
          <a:spcPct val="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</a:defRPr>
      </a:lvl7pPr>
      <a:lvl8pPr marL="2395538" indent="-230188" algn="l" rtl="0" fontAlgn="base">
        <a:spcBef>
          <a:spcPct val="65000"/>
        </a:spcBef>
        <a:spcAft>
          <a:spcPct val="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</a:defRPr>
      </a:lvl8pPr>
      <a:lvl9pPr marL="2852738" indent="-230188" algn="l" rtl="0" fontAlgn="base">
        <a:spcBef>
          <a:spcPct val="65000"/>
        </a:spcBef>
        <a:spcAft>
          <a:spcPct val="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Placeholder 1"/>
          <p:cNvSpPr>
            <a:spLocks noGrp="1"/>
          </p:cNvSpPr>
          <p:nvPr>
            <p:ph type="body" sz="quarter" idx="4294967295"/>
          </p:nvPr>
        </p:nvSpPr>
        <p:spPr bwMode="auto">
          <a:xfrm>
            <a:off x="2057400" y="1600200"/>
            <a:ext cx="8077200" cy="1219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marL="0" indent="0">
              <a:buClr>
                <a:srgbClr val="5A87C5"/>
              </a:buClr>
              <a:buFont typeface="Arial" pitchFamily="34" charset="0"/>
              <a:buNone/>
            </a:pPr>
            <a:endParaRPr lang="en-US" sz="2600" b="1" dirty="0" smtClean="0">
              <a:solidFill>
                <a:schemeClr val="accent1">
                  <a:lumMod val="50000"/>
                </a:schemeClr>
              </a:solidFill>
              <a:cs typeface="Arial" pitchFamily="34" charset="0"/>
              <a:sym typeface="Arial" pitchFamily="34" charset="0"/>
            </a:endParaRPr>
          </a:p>
          <a:p>
            <a:pPr marL="0" indent="0">
              <a:buClr>
                <a:srgbClr val="5A87C5"/>
              </a:buClr>
              <a:buFont typeface="Arial" pitchFamily="34" charset="0"/>
              <a:buNone/>
            </a:pPr>
            <a:endParaRPr lang="en-US" sz="2600" b="1" dirty="0" smtClean="0">
              <a:solidFill>
                <a:schemeClr val="accent1">
                  <a:lumMod val="50000"/>
                </a:schemeClr>
              </a:solidFill>
              <a:cs typeface="Arial" pitchFamily="34" charset="0"/>
              <a:sym typeface="Arial" pitchFamily="34" charset="0"/>
            </a:endParaRPr>
          </a:p>
          <a:p>
            <a:pPr marL="0" indent="0">
              <a:buClr>
                <a:srgbClr val="5A87C5"/>
              </a:buClr>
              <a:buFont typeface="Arial" pitchFamily="34" charset="0"/>
              <a:buNone/>
            </a:pPr>
            <a:endParaRPr lang="en-US" sz="2600" b="1" dirty="0" smtClean="0">
              <a:solidFill>
                <a:schemeClr val="accent1">
                  <a:lumMod val="50000"/>
                </a:schemeClr>
              </a:solidFill>
              <a:cs typeface="Arial" pitchFamily="34" charset="0"/>
              <a:sym typeface="Arial" pitchFamily="34" charset="0"/>
            </a:endParaRPr>
          </a:p>
          <a:p>
            <a:pPr marL="0" indent="0">
              <a:buClr>
                <a:srgbClr val="5A87C5"/>
              </a:buClr>
              <a:buFont typeface="Arial" pitchFamily="34" charset="0"/>
              <a:buNone/>
            </a:pPr>
            <a:endParaRPr lang="en-US" sz="2600" b="1" dirty="0" smtClean="0">
              <a:solidFill>
                <a:schemeClr val="accent1">
                  <a:lumMod val="50000"/>
                </a:schemeClr>
              </a:solidFill>
              <a:cs typeface="Arial" pitchFamily="34" charset="0"/>
              <a:sym typeface="Arial" pitchFamily="34" charset="0"/>
            </a:endParaRPr>
          </a:p>
          <a:p>
            <a:pPr marL="0" indent="0">
              <a:buClr>
                <a:srgbClr val="5A87C5"/>
              </a:buClr>
              <a:buFont typeface="Arial" pitchFamily="34" charset="0"/>
              <a:buNone/>
            </a:pPr>
            <a:endParaRPr lang="en-US" sz="2600" b="1" dirty="0" smtClean="0">
              <a:solidFill>
                <a:schemeClr val="accent1">
                  <a:lumMod val="50000"/>
                </a:schemeClr>
              </a:solidFill>
              <a:cs typeface="Arial" pitchFamily="34" charset="0"/>
              <a:sym typeface="Arial" pitchFamily="34" charset="0"/>
            </a:endParaRPr>
          </a:p>
          <a:p>
            <a:pPr marL="0" indent="0">
              <a:buClr>
                <a:srgbClr val="5A87C5"/>
              </a:buClr>
              <a:buFont typeface="Arial" pitchFamily="34" charset="0"/>
              <a:buNone/>
            </a:pPr>
            <a:endParaRPr lang="en-US" sz="2600" b="1" dirty="0" smtClean="0">
              <a:solidFill>
                <a:schemeClr val="accent1">
                  <a:lumMod val="50000"/>
                </a:schemeClr>
              </a:solidFill>
              <a:cs typeface="Arial" pitchFamily="34" charset="0"/>
              <a:sym typeface="Arial" pitchFamily="34" charset="0"/>
            </a:endParaRPr>
          </a:p>
          <a:p>
            <a:pPr marL="0" indent="0">
              <a:buClr>
                <a:srgbClr val="5A87C5"/>
              </a:buClr>
              <a:buNone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  <a:sym typeface="Arial" pitchFamily="34" charset="0"/>
              </a:rPr>
              <a:t>Partnership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  <a:sym typeface="Arial" pitchFamily="34" charset="0"/>
              </a:rPr>
              <a:t> Opportunities</a:t>
            </a:r>
          </a:p>
          <a:p>
            <a:pPr marL="0" indent="0">
              <a:buClr>
                <a:srgbClr val="5A87C5"/>
              </a:buClr>
              <a:buFont typeface="Arial" pitchFamily="34" charset="0"/>
              <a:buNone/>
            </a:pPr>
            <a:endParaRPr lang="en-US" sz="2600" b="1" dirty="0" smtClean="0">
              <a:solidFill>
                <a:schemeClr val="accent1">
                  <a:lumMod val="50000"/>
                </a:schemeClr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381000" y="1752600"/>
            <a:ext cx="8077200" cy="1447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defTabSz="457200" eaLnBrk="0" hangingPunct="0">
              <a:spcBef>
                <a:spcPct val="20000"/>
              </a:spcBef>
              <a:buClr>
                <a:srgbClr val="717476"/>
              </a:buClr>
              <a:buFont typeface="Arial" pitchFamily="34" charset="0"/>
              <a:buNone/>
              <a:defRPr/>
            </a:pPr>
            <a:endParaRPr lang="en-US" sz="2600" kern="0" dirty="0" smtClean="0">
              <a:solidFill>
                <a:schemeClr val="accent1">
                  <a:lumMod val="50000"/>
                </a:schemeClr>
              </a:solidFill>
              <a:ea typeface="+mn-ea"/>
              <a:cs typeface="Arial" pitchFamily="34" charset="0"/>
              <a:sym typeface="Arial" pitchFamily="34" charset="0"/>
            </a:endParaRPr>
          </a:p>
          <a:p>
            <a:pPr defTabSz="457200" eaLnBrk="0" hangingPunct="0">
              <a:spcBef>
                <a:spcPct val="20000"/>
              </a:spcBef>
              <a:buClr>
                <a:srgbClr val="717476"/>
              </a:buClr>
              <a:buFont typeface="Arial" pitchFamily="34" charset="0"/>
              <a:buNone/>
              <a:defRPr/>
            </a:pPr>
            <a:endParaRPr lang="en-US" sz="2600" kern="0" dirty="0" smtClean="0">
              <a:solidFill>
                <a:schemeClr val="accent1">
                  <a:lumMod val="50000"/>
                </a:schemeClr>
              </a:solidFill>
              <a:ea typeface="+mn-ea"/>
              <a:cs typeface="Arial" pitchFamily="34" charset="0"/>
              <a:sym typeface="Arial" pitchFamily="34" charset="0"/>
            </a:endParaRPr>
          </a:p>
          <a:p>
            <a:pPr defTabSz="457200" eaLnBrk="0" hangingPunct="0">
              <a:spcBef>
                <a:spcPct val="20000"/>
              </a:spcBef>
              <a:buClr>
                <a:srgbClr val="717476"/>
              </a:buClr>
              <a:buFont typeface="Arial" pitchFamily="34" charset="0"/>
              <a:buNone/>
              <a:defRPr/>
            </a:pPr>
            <a:r>
              <a:rPr lang="en-US" sz="2600" kern="0" dirty="0" smtClean="0">
                <a:solidFill>
                  <a:schemeClr val="accent1">
                    <a:lumMod val="50000"/>
                  </a:schemeClr>
                </a:solidFill>
                <a:ea typeface="+mn-ea"/>
                <a:cs typeface="Arial" pitchFamily="34" charset="0"/>
                <a:sym typeface="Arial" pitchFamily="34" charset="0"/>
              </a:rPr>
              <a:t>                        </a:t>
            </a:r>
            <a:r>
              <a:rPr lang="en-US" sz="2600" i="1" kern="0" dirty="0" err="1" smtClean="0">
                <a:solidFill>
                  <a:schemeClr val="accent1">
                    <a:lumMod val="50000"/>
                  </a:schemeClr>
                </a:solidFill>
                <a:ea typeface="+mn-ea"/>
                <a:cs typeface="Arial" pitchFamily="34" charset="0"/>
                <a:sym typeface="Arial" pitchFamily="34" charset="0"/>
              </a:rPr>
              <a:t>FTD</a:t>
            </a:r>
            <a:r>
              <a:rPr lang="en-US" sz="2600" i="1" kern="0" dirty="0" smtClean="0">
                <a:solidFill>
                  <a:schemeClr val="accent1">
                    <a:lumMod val="50000"/>
                  </a:schemeClr>
                </a:solidFill>
                <a:ea typeface="+mn-ea"/>
                <a:cs typeface="Arial" pitchFamily="34" charset="0"/>
                <a:sym typeface="Arial" pitchFamily="34" charset="0"/>
              </a:rPr>
              <a:t> &amp; </a:t>
            </a:r>
            <a:r>
              <a:rPr lang="en-US" sz="2600" i="1" kern="0" dirty="0">
                <a:solidFill>
                  <a:schemeClr val="accent1">
                    <a:lumMod val="50000"/>
                  </a:schemeClr>
                </a:solidFill>
                <a:ea typeface="+mn-ea"/>
                <a:cs typeface="Arial" pitchFamily="34" charset="0"/>
                <a:sym typeface="Arial" pitchFamily="34" charset="0"/>
              </a:rPr>
              <a:t>American </a:t>
            </a:r>
            <a:r>
              <a:rPr lang="en-US" sz="2600" i="1" kern="0" dirty="0" smtClean="0">
                <a:solidFill>
                  <a:schemeClr val="accent1">
                    <a:lumMod val="50000"/>
                  </a:schemeClr>
                </a:solidFill>
                <a:ea typeface="+mn-ea"/>
                <a:cs typeface="Arial" pitchFamily="34" charset="0"/>
                <a:sym typeface="Arial" pitchFamily="34" charset="0"/>
              </a:rPr>
              <a:t>Express</a:t>
            </a:r>
          </a:p>
          <a:p>
            <a:pPr defTabSz="457200" eaLnBrk="0" hangingPunct="0">
              <a:spcBef>
                <a:spcPct val="20000"/>
              </a:spcBef>
              <a:buClr>
                <a:srgbClr val="717476"/>
              </a:buClr>
              <a:buFont typeface="Arial" pitchFamily="34" charset="0"/>
              <a:buNone/>
              <a:defRPr/>
            </a:pPr>
            <a:endParaRPr lang="en-US" sz="2600" kern="0" dirty="0" smtClean="0">
              <a:solidFill>
                <a:schemeClr val="accent1">
                  <a:lumMod val="50000"/>
                </a:schemeClr>
              </a:solidFill>
              <a:ea typeface="+mn-ea"/>
              <a:cs typeface="Arial" pitchFamily="34" charset="0"/>
              <a:sym typeface="Arial" pitchFamily="34" charset="0"/>
            </a:endParaRPr>
          </a:p>
          <a:p>
            <a:pPr defTabSz="457200" eaLnBrk="0" hangingPunct="0">
              <a:spcBef>
                <a:spcPct val="20000"/>
              </a:spcBef>
              <a:buClr>
                <a:srgbClr val="717476"/>
              </a:buClr>
              <a:buFont typeface="Arial" pitchFamily="34" charset="0"/>
              <a:buNone/>
              <a:defRPr/>
            </a:pPr>
            <a:endParaRPr lang="en-US" sz="2600" kern="0" dirty="0" smtClean="0">
              <a:solidFill>
                <a:schemeClr val="accent1">
                  <a:lumMod val="50000"/>
                </a:schemeClr>
              </a:solidFill>
              <a:ea typeface="+mn-ea"/>
              <a:cs typeface="Arial" pitchFamily="34" charset="0"/>
              <a:sym typeface="Arial" pitchFamily="34" charset="0"/>
            </a:endParaRPr>
          </a:p>
          <a:p>
            <a:pPr defTabSz="457200" eaLnBrk="0" hangingPunct="0">
              <a:spcBef>
                <a:spcPct val="20000"/>
              </a:spcBef>
              <a:buClr>
                <a:srgbClr val="717476"/>
              </a:buClr>
              <a:buFont typeface="Arial" pitchFamily="34" charset="0"/>
              <a:buNone/>
              <a:defRPr/>
            </a:pPr>
            <a:endParaRPr lang="en-US" sz="2600" kern="0" dirty="0" smtClean="0">
              <a:solidFill>
                <a:schemeClr val="accent1">
                  <a:lumMod val="50000"/>
                </a:schemeClr>
              </a:solidFill>
              <a:ea typeface="+mn-ea"/>
              <a:cs typeface="Arial" pitchFamily="34" charset="0"/>
              <a:sym typeface="Arial" pitchFamily="34" charset="0"/>
            </a:endParaRPr>
          </a:p>
          <a:p>
            <a:pPr defTabSz="457200" eaLnBrk="0" hangingPunct="0">
              <a:spcBef>
                <a:spcPct val="20000"/>
              </a:spcBef>
              <a:buClr>
                <a:srgbClr val="717476"/>
              </a:buClr>
              <a:buFont typeface="Arial" pitchFamily="34" charset="0"/>
              <a:buNone/>
              <a:defRPr/>
            </a:pPr>
            <a:endParaRPr lang="en-US" sz="2600" kern="0" dirty="0" smtClean="0">
              <a:solidFill>
                <a:schemeClr val="accent1">
                  <a:lumMod val="50000"/>
                </a:schemeClr>
              </a:solidFill>
              <a:ea typeface="+mn-ea"/>
              <a:cs typeface="Arial" pitchFamily="34" charset="0"/>
              <a:sym typeface="Arial" pitchFamily="34" charset="0"/>
            </a:endParaRPr>
          </a:p>
          <a:p>
            <a:pPr defTabSz="457200" eaLnBrk="0" hangingPunct="0">
              <a:spcBef>
                <a:spcPct val="20000"/>
              </a:spcBef>
              <a:buClr>
                <a:srgbClr val="717476"/>
              </a:buClr>
              <a:buFont typeface="Arial" pitchFamily="34" charset="0"/>
              <a:buNone/>
              <a:defRPr/>
            </a:pPr>
            <a:r>
              <a:rPr lang="en-US" kern="0" dirty="0" smtClean="0">
                <a:solidFill>
                  <a:schemeClr val="accent1">
                    <a:lumMod val="50000"/>
                  </a:schemeClr>
                </a:solidFill>
                <a:ea typeface="+mn-ea"/>
                <a:cs typeface="Arial" pitchFamily="34" charset="0"/>
                <a:sym typeface="Arial" pitchFamily="34" charset="0"/>
              </a:rPr>
              <a:t>May 19, 2011</a:t>
            </a:r>
          </a:p>
          <a:p>
            <a:pPr defTabSz="457200" eaLnBrk="0" hangingPunct="0">
              <a:spcBef>
                <a:spcPct val="20000"/>
              </a:spcBef>
              <a:buClr>
                <a:srgbClr val="717476"/>
              </a:buClr>
              <a:buFont typeface="Arial" pitchFamily="34" charset="0"/>
              <a:buNone/>
              <a:defRPr/>
            </a:pPr>
            <a:endParaRPr lang="en-US" sz="2600" kern="0" dirty="0" smtClean="0">
              <a:solidFill>
                <a:schemeClr val="accent1">
                  <a:lumMod val="50000"/>
                </a:schemeClr>
              </a:solidFill>
              <a:ea typeface="+mn-ea"/>
              <a:cs typeface="Arial" pitchFamily="34" charset="0"/>
              <a:sym typeface="Arial" pitchFamily="34" charset="0"/>
            </a:endParaRPr>
          </a:p>
          <a:p>
            <a:pPr defTabSz="457200" eaLnBrk="0" hangingPunct="0">
              <a:spcBef>
                <a:spcPct val="20000"/>
              </a:spcBef>
              <a:buClr>
                <a:srgbClr val="717476"/>
              </a:buClr>
              <a:buFont typeface="Arial" pitchFamily="34" charset="0"/>
              <a:buNone/>
              <a:defRPr/>
            </a:pPr>
            <a:endParaRPr lang="en-US" sz="2600" kern="0" dirty="0" smtClean="0">
              <a:solidFill>
                <a:schemeClr val="accent1">
                  <a:lumMod val="50000"/>
                </a:schemeClr>
              </a:solidFill>
              <a:ea typeface="+mn-ea"/>
              <a:cs typeface="Arial" pitchFamily="34" charset="0"/>
              <a:sym typeface="Arial" pitchFamily="34" charset="0"/>
            </a:endParaRPr>
          </a:p>
          <a:p>
            <a:pPr defTabSz="457200" eaLnBrk="0" hangingPunct="0">
              <a:spcBef>
                <a:spcPct val="20000"/>
              </a:spcBef>
              <a:buClr>
                <a:srgbClr val="717476"/>
              </a:buClr>
              <a:buFont typeface="Arial" pitchFamily="34" charset="0"/>
              <a:buNone/>
              <a:defRPr/>
            </a:pPr>
            <a:endParaRPr lang="en-US" sz="2600" kern="0" dirty="0" smtClean="0">
              <a:solidFill>
                <a:schemeClr val="accent1">
                  <a:lumMod val="50000"/>
                </a:schemeClr>
              </a:solidFill>
              <a:ea typeface="+mn-ea"/>
              <a:cs typeface="Arial" pitchFamily="34" charset="0"/>
              <a:sym typeface="Arial" pitchFamily="34" charset="0"/>
            </a:endParaRPr>
          </a:p>
          <a:p>
            <a:pPr defTabSz="457200" eaLnBrk="0" hangingPunct="0">
              <a:spcBef>
                <a:spcPct val="20000"/>
              </a:spcBef>
              <a:buClr>
                <a:srgbClr val="717476"/>
              </a:buClr>
              <a:buFont typeface="Arial" pitchFamily="34" charset="0"/>
              <a:buNone/>
              <a:defRPr/>
            </a:pPr>
            <a:endParaRPr lang="en-US" sz="2600" kern="0" dirty="0" smtClean="0">
              <a:solidFill>
                <a:schemeClr val="accent1">
                  <a:lumMod val="50000"/>
                </a:schemeClr>
              </a:solidFill>
              <a:ea typeface="+mn-ea"/>
              <a:cs typeface="Arial" pitchFamily="34" charset="0"/>
              <a:sym typeface="Arial" pitchFamily="34" charset="0"/>
            </a:endParaRPr>
          </a:p>
          <a:p>
            <a:pPr defTabSz="457200" eaLnBrk="0" hangingPunct="0">
              <a:spcBef>
                <a:spcPct val="20000"/>
              </a:spcBef>
              <a:buClr>
                <a:srgbClr val="717476"/>
              </a:buClr>
              <a:buFont typeface="Arial" pitchFamily="34" charset="0"/>
              <a:buNone/>
              <a:defRPr/>
            </a:pPr>
            <a:endParaRPr lang="en-US" sz="2600" kern="0" dirty="0" smtClean="0">
              <a:solidFill>
                <a:schemeClr val="accent1">
                  <a:lumMod val="50000"/>
                </a:schemeClr>
              </a:solidFill>
              <a:ea typeface="+mn-ea"/>
              <a:cs typeface="Arial" pitchFamily="34" charset="0"/>
              <a:sym typeface="Arial" pitchFamily="34" charset="0"/>
            </a:endParaRPr>
          </a:p>
          <a:p>
            <a:pPr defTabSz="457200" eaLnBrk="0" hangingPunct="0">
              <a:spcBef>
                <a:spcPct val="20000"/>
              </a:spcBef>
              <a:buClr>
                <a:srgbClr val="717476"/>
              </a:buClr>
              <a:buFont typeface="Arial" pitchFamily="34" charset="0"/>
              <a:buNone/>
              <a:defRPr/>
            </a:pPr>
            <a:endParaRPr lang="en-US" sz="2600" kern="0" dirty="0" smtClean="0">
              <a:solidFill>
                <a:schemeClr val="accent1">
                  <a:lumMod val="50000"/>
                </a:schemeClr>
              </a:solidFill>
              <a:ea typeface="+mn-ea"/>
              <a:cs typeface="Arial" pitchFamily="34" charset="0"/>
              <a:sym typeface="Arial" pitchFamily="34" charset="0"/>
            </a:endParaRPr>
          </a:p>
          <a:p>
            <a:pPr defTabSz="457200" eaLnBrk="0" hangingPunct="0">
              <a:spcBef>
                <a:spcPct val="20000"/>
              </a:spcBef>
              <a:buClr>
                <a:srgbClr val="717476"/>
              </a:buClr>
              <a:buFont typeface="Arial" pitchFamily="34" charset="0"/>
              <a:buNone/>
              <a:defRPr/>
            </a:pPr>
            <a:endParaRPr lang="en-US" sz="2400" kern="0" dirty="0">
              <a:solidFill>
                <a:srgbClr val="717476"/>
              </a:solidFill>
              <a:ea typeface="+mn-ea"/>
              <a:cs typeface="Arial" pitchFamily="34" charset="0"/>
              <a:sym typeface="Arial" pitchFamily="34" charset="0"/>
            </a:endParaRPr>
          </a:p>
          <a:p>
            <a:pPr defTabSz="457200" eaLnBrk="0" hangingPunct="0">
              <a:spcBef>
                <a:spcPct val="20000"/>
              </a:spcBef>
              <a:buClr>
                <a:srgbClr val="717476"/>
              </a:buClr>
              <a:buFont typeface="Arial" pitchFamily="34" charset="0"/>
              <a:buNone/>
              <a:defRPr/>
            </a:pPr>
            <a:endParaRPr lang="en-US" sz="2400" kern="0" dirty="0" smtClean="0">
              <a:solidFill>
                <a:srgbClr val="717476"/>
              </a:solidFill>
              <a:ea typeface="+mn-ea"/>
              <a:cs typeface="Arial" pitchFamily="34" charset="0"/>
              <a:sym typeface="Arial" pitchFamily="34" charset="0"/>
            </a:endParaRPr>
          </a:p>
          <a:p>
            <a:pPr defTabSz="457200" eaLnBrk="0" hangingPunct="0">
              <a:spcBef>
                <a:spcPct val="20000"/>
              </a:spcBef>
              <a:buClr>
                <a:srgbClr val="717476"/>
              </a:buClr>
              <a:buFont typeface="Arial" pitchFamily="34" charset="0"/>
              <a:buNone/>
              <a:defRPr/>
            </a:pPr>
            <a:endParaRPr lang="en-US" sz="2400" kern="0" dirty="0">
              <a:solidFill>
                <a:srgbClr val="717476"/>
              </a:solidFill>
              <a:ea typeface="+mn-ea"/>
              <a:cs typeface="Arial" pitchFamily="34" charset="0"/>
              <a:sym typeface="Arial" pitchFamily="34" charset="0"/>
            </a:endParaRPr>
          </a:p>
          <a:p>
            <a:pPr defTabSz="457200" eaLnBrk="0" hangingPunct="0">
              <a:spcBef>
                <a:spcPct val="20000"/>
              </a:spcBef>
              <a:buClr>
                <a:srgbClr val="717476"/>
              </a:buClr>
              <a:buFont typeface="Arial" pitchFamily="34" charset="0"/>
              <a:buNone/>
              <a:defRPr/>
            </a:pPr>
            <a:endParaRPr lang="en-US" sz="2400" kern="0" dirty="0" smtClean="0">
              <a:solidFill>
                <a:srgbClr val="717476"/>
              </a:solidFill>
              <a:ea typeface="+mn-ea"/>
              <a:cs typeface="Arial" pitchFamily="34" charset="0"/>
              <a:sym typeface="Arial" pitchFamily="34" charset="0"/>
            </a:endParaRPr>
          </a:p>
          <a:p>
            <a:pPr defTabSz="457200" eaLnBrk="0" hangingPunct="0">
              <a:spcBef>
                <a:spcPct val="20000"/>
              </a:spcBef>
              <a:buClr>
                <a:srgbClr val="717476"/>
              </a:buClr>
              <a:buFont typeface="Arial" pitchFamily="34" charset="0"/>
              <a:buNone/>
              <a:defRPr/>
            </a:pPr>
            <a:endParaRPr lang="en-US" sz="2400" kern="0" dirty="0">
              <a:solidFill>
                <a:srgbClr val="717476"/>
              </a:solidFill>
              <a:ea typeface="+mn-ea"/>
              <a:cs typeface="Arial" pitchFamily="34" charset="0"/>
              <a:sym typeface="Arial" pitchFamily="34" charset="0"/>
            </a:endParaRPr>
          </a:p>
          <a:p>
            <a:pPr defTabSz="457200" eaLnBrk="0" hangingPunct="0">
              <a:spcBef>
                <a:spcPct val="20000"/>
              </a:spcBef>
              <a:buClr>
                <a:srgbClr val="717476"/>
              </a:buClr>
              <a:buFont typeface="Arial" pitchFamily="34" charset="0"/>
              <a:buNone/>
              <a:defRPr/>
            </a:pPr>
            <a:endParaRPr lang="en-US" sz="2400" kern="0" dirty="0" smtClean="0">
              <a:solidFill>
                <a:srgbClr val="717476"/>
              </a:solidFill>
              <a:ea typeface="+mn-ea"/>
              <a:cs typeface="Arial" pitchFamily="34" charset="0"/>
              <a:sym typeface="Arial" pitchFamily="34" charset="0"/>
            </a:endParaRPr>
          </a:p>
          <a:p>
            <a:pPr defTabSz="457200" eaLnBrk="0" hangingPunct="0">
              <a:spcBef>
                <a:spcPct val="20000"/>
              </a:spcBef>
              <a:buClr>
                <a:srgbClr val="717476"/>
              </a:buClr>
              <a:buFont typeface="Arial" pitchFamily="34" charset="0"/>
              <a:buNone/>
              <a:defRPr/>
            </a:pPr>
            <a:endParaRPr lang="en-US" sz="2400" kern="0" dirty="0">
              <a:solidFill>
                <a:srgbClr val="717476"/>
              </a:solidFill>
              <a:ea typeface="+mn-ea"/>
              <a:cs typeface="Arial" pitchFamily="34" charset="0"/>
              <a:sym typeface="Arial" pitchFamily="34" charset="0"/>
            </a:endParaRPr>
          </a:p>
          <a:p>
            <a:pPr defTabSz="457200" eaLnBrk="0" hangingPunct="0">
              <a:spcBef>
                <a:spcPct val="20000"/>
              </a:spcBef>
              <a:buClr>
                <a:srgbClr val="717476"/>
              </a:buClr>
              <a:buFont typeface="Arial" pitchFamily="34" charset="0"/>
              <a:buNone/>
              <a:defRPr/>
            </a:pPr>
            <a:endParaRPr lang="en-US" sz="2400" kern="0" dirty="0" smtClean="0">
              <a:solidFill>
                <a:srgbClr val="717476"/>
              </a:solidFill>
              <a:ea typeface="+mn-ea"/>
              <a:cs typeface="Arial" pitchFamily="34" charset="0"/>
              <a:sym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3886201"/>
            <a:ext cx="1371600" cy="596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1"/>
          <p:cNvSpPr>
            <a:spLocks noChangeArrowheads="1"/>
          </p:cNvSpPr>
          <p:nvPr/>
        </p:nvSpPr>
        <p:spPr bwMode="auto">
          <a:xfrm>
            <a:off x="423882" y="6364248"/>
            <a:ext cx="9144000" cy="272103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0" tIns="0" rIns="0" bIns="0" anchor="ctr"/>
          <a:lstStyle/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404040"/>
                </a:solidFill>
              </a:rPr>
              <a:t>"CONFIDENTIAL, PROPRIETARY &amp; TRADE SECRET INFORMATION </a:t>
            </a:r>
            <a:endParaRPr lang="en-US" sz="800" dirty="0" smtClean="0">
              <a:solidFill>
                <a:srgbClr val="404040"/>
              </a:solidFill>
            </a:endParaRP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rgbClr val="404040"/>
                </a:solidFill>
              </a:rPr>
              <a:t>This </a:t>
            </a:r>
            <a:r>
              <a:rPr lang="en-US" sz="800" dirty="0">
                <a:solidFill>
                  <a:srgbClr val="404040"/>
                </a:solidFill>
              </a:rPr>
              <a:t>document contains confidential, proprietary and trade secret information of American Express Company ("American Express")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7" name="Slide Number Placeholder 3"/>
          <p:cNvSpPr txBox="1">
            <a:spLocks/>
          </p:cNvSpPr>
          <p:nvPr/>
        </p:nvSpPr>
        <p:spPr bwMode="gray">
          <a:xfrm>
            <a:off x="333375" y="6392863"/>
            <a:ext cx="550863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fld id="{6594A222-4801-4B6A-B420-D6F891DD16EC}" type="slidenum">
              <a:rPr lang="en-US" sz="800" b="0">
                <a:solidFill>
                  <a:schemeClr val="tx1"/>
                </a:solidFill>
              </a:rPr>
              <a:pPr eaLnBrk="0" hangingPunct="0"/>
              <a:t>2</a:t>
            </a:fld>
            <a:endParaRPr lang="en-US" sz="800" b="0">
              <a:solidFill>
                <a:schemeClr val="tx1"/>
              </a:solidFill>
            </a:endParaRP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-2743200" y="228600"/>
            <a:ext cx="8686800" cy="715962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Overview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1"/>
          <p:cNvSpPr>
            <a:spLocks noChangeArrowheads="1"/>
          </p:cNvSpPr>
          <p:nvPr/>
        </p:nvSpPr>
        <p:spPr bwMode="auto">
          <a:xfrm>
            <a:off x="423882" y="6364248"/>
            <a:ext cx="9144000" cy="272103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0" tIns="0" rIns="0" bIns="0" anchor="ctr"/>
          <a:lstStyle/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404040"/>
                </a:solidFill>
              </a:rPr>
              <a:t>"CONFIDENTIAL, PROPRIETARY &amp; TRADE SECRET INFORMATION </a:t>
            </a:r>
            <a:endParaRPr lang="en-US" sz="800" dirty="0" smtClean="0">
              <a:solidFill>
                <a:srgbClr val="404040"/>
              </a:solidFill>
            </a:endParaRP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rgbClr val="404040"/>
                </a:solidFill>
              </a:rPr>
              <a:t>This </a:t>
            </a:r>
            <a:r>
              <a:rPr lang="en-US" sz="800" dirty="0">
                <a:solidFill>
                  <a:srgbClr val="404040"/>
                </a:solidFill>
              </a:rPr>
              <a:t>document contains confidential, proprietary and trade secret information of American Express Company ("American Express")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1000" y="1066800"/>
            <a:ext cx="8305800" cy="497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013" indent="-227013">
              <a:lnSpc>
                <a:spcPct val="80000"/>
              </a:lnSpc>
              <a:spcBef>
                <a:spcPts val="30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tabLst>
                <a:tab pos="4856163" algn="l"/>
              </a:tabLst>
            </a:pPr>
            <a:r>
              <a:rPr lang="en-US" sz="1600" dirty="0" smtClean="0">
                <a:ln w="3175">
                  <a:noFill/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</a:rPr>
              <a:t>* Partnership construct intended to meet </a:t>
            </a:r>
            <a:r>
              <a:rPr lang="en-US" sz="1600" dirty="0" err="1" smtClean="0">
                <a:ln w="3175">
                  <a:noFill/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</a:rPr>
              <a:t>FTD’s</a:t>
            </a:r>
            <a:r>
              <a:rPr lang="en-US" sz="1600" dirty="0" smtClean="0">
                <a:ln w="3175">
                  <a:noFill/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</a:rPr>
              <a:t> stated objectives which include: </a:t>
            </a:r>
          </a:p>
          <a:p>
            <a:pPr marL="684213" lvl="1" indent="-227013">
              <a:lnSpc>
                <a:spcPct val="80000"/>
              </a:lnSpc>
              <a:spcBef>
                <a:spcPts val="30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Calibri" pitchFamily="34" charset="0"/>
              <a:buChar char="–"/>
              <a:tabLst>
                <a:tab pos="4856163" algn="l"/>
              </a:tabLst>
            </a:pPr>
            <a:r>
              <a:rPr lang="en-US" sz="1600" dirty="0" smtClean="0">
                <a:ln w="3175">
                  <a:noFill/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</a:rPr>
              <a:t>- Acquire new customers</a:t>
            </a:r>
          </a:p>
          <a:p>
            <a:pPr marL="684213" lvl="1" indent="-227013">
              <a:lnSpc>
                <a:spcPct val="80000"/>
              </a:lnSpc>
              <a:spcBef>
                <a:spcPts val="30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Calibri" pitchFamily="34" charset="0"/>
              <a:buChar char="–"/>
              <a:tabLst>
                <a:tab pos="4856163" algn="l"/>
              </a:tabLst>
            </a:pPr>
            <a:r>
              <a:rPr lang="en-US" sz="1600" dirty="0" smtClean="0">
                <a:ln w="3175">
                  <a:noFill/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</a:rPr>
              <a:t> - Increase customer loyalty </a:t>
            </a:r>
          </a:p>
          <a:p>
            <a:pPr marL="684213" lvl="1" indent="-227013">
              <a:lnSpc>
                <a:spcPct val="80000"/>
              </a:lnSpc>
              <a:spcBef>
                <a:spcPts val="30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Calibri" pitchFamily="34" charset="0"/>
              <a:buChar char="–"/>
              <a:tabLst>
                <a:tab pos="4856163" algn="l"/>
              </a:tabLst>
            </a:pPr>
            <a:r>
              <a:rPr lang="en-US" sz="1600" dirty="0" smtClean="0">
                <a:ln w="3175">
                  <a:noFill/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</a:rPr>
              <a:t>  -Develop integrated marketing platform&gt;  AXP Merchant Services + Membership   Rewards</a:t>
            </a:r>
          </a:p>
          <a:p>
            <a:pPr marL="227013" indent="-227013">
              <a:lnSpc>
                <a:spcPct val="80000"/>
              </a:lnSpc>
              <a:spcBef>
                <a:spcPts val="30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tabLst>
                <a:tab pos="4856163" algn="l"/>
              </a:tabLst>
            </a:pPr>
            <a:r>
              <a:rPr lang="en-US" sz="1600" dirty="0" smtClean="0">
                <a:ln w="3175">
                  <a:noFill/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</a:rPr>
              <a:t>* Partnership components:</a:t>
            </a:r>
          </a:p>
          <a:p>
            <a:pPr marL="684213" lvl="1" indent="-227013">
              <a:lnSpc>
                <a:spcPct val="80000"/>
              </a:lnSpc>
              <a:spcBef>
                <a:spcPts val="30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Calibri" pitchFamily="34" charset="0"/>
              <a:buChar char="–"/>
              <a:tabLst>
                <a:tab pos="4856163" algn="l"/>
              </a:tabLst>
            </a:pPr>
            <a:r>
              <a:rPr lang="en-US" sz="1600" dirty="0" smtClean="0">
                <a:ln w="3175">
                  <a:noFill/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</a:rPr>
              <a:t> - Access to data and insights to better understand </a:t>
            </a:r>
            <a:r>
              <a:rPr lang="en-US" sz="1600" dirty="0" err="1" smtClean="0">
                <a:ln w="3175">
                  <a:noFill/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</a:rPr>
              <a:t>FTD</a:t>
            </a:r>
            <a:r>
              <a:rPr lang="en-US" sz="1600" dirty="0" smtClean="0">
                <a:ln w="3175">
                  <a:noFill/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</a:rPr>
              <a:t> current customer’s marketplace preferences</a:t>
            </a:r>
          </a:p>
          <a:p>
            <a:pPr marL="684213" lvl="1" indent="-227013">
              <a:lnSpc>
                <a:spcPct val="80000"/>
              </a:lnSpc>
              <a:spcBef>
                <a:spcPts val="30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Calibri" pitchFamily="34" charset="0"/>
              <a:buChar char="–"/>
              <a:tabLst>
                <a:tab pos="4856163" algn="l"/>
              </a:tabLst>
            </a:pPr>
            <a:r>
              <a:rPr lang="en-US" sz="1600" dirty="0" smtClean="0">
                <a:ln w="3175">
                  <a:noFill/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</a:rPr>
              <a:t>  -Refreshed custom model to inform reach and segmentation for various AXP platforms</a:t>
            </a:r>
          </a:p>
          <a:p>
            <a:pPr marL="684213" lvl="1" indent="-227013">
              <a:lnSpc>
                <a:spcPct val="80000"/>
              </a:lnSpc>
              <a:spcBef>
                <a:spcPts val="30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Calibri" pitchFamily="34" charset="0"/>
              <a:buChar char="–"/>
              <a:tabLst>
                <a:tab pos="4856163" algn="l"/>
              </a:tabLst>
            </a:pPr>
            <a:r>
              <a:rPr lang="en-US" sz="1600" dirty="0" smtClean="0">
                <a:ln w="3175">
                  <a:noFill/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</a:rPr>
              <a:t>-  Digital  offer platforms</a:t>
            </a:r>
          </a:p>
          <a:p>
            <a:pPr marL="684213" lvl="1" indent="-227013">
              <a:lnSpc>
                <a:spcPct val="80000"/>
              </a:lnSpc>
              <a:spcBef>
                <a:spcPts val="30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Calibri" pitchFamily="34" charset="0"/>
              <a:buChar char="–"/>
              <a:tabLst>
                <a:tab pos="4856163" algn="l"/>
              </a:tabLst>
            </a:pPr>
            <a:r>
              <a:rPr lang="en-US" sz="1600" dirty="0" smtClean="0">
                <a:ln w="3175">
                  <a:noFill/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</a:rPr>
              <a:t>  -Shared revenue platforms</a:t>
            </a:r>
          </a:p>
          <a:p>
            <a:pPr marL="684213" lvl="1" indent="-227013">
              <a:lnSpc>
                <a:spcPct val="80000"/>
              </a:lnSpc>
              <a:spcBef>
                <a:spcPts val="30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Calibri" pitchFamily="34" charset="0"/>
              <a:buChar char="–"/>
              <a:tabLst>
                <a:tab pos="4856163" algn="l"/>
              </a:tabLst>
            </a:pPr>
            <a:r>
              <a:rPr lang="en-US" sz="1600" dirty="0" smtClean="0">
                <a:ln w="3175">
                  <a:noFill/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</a:rPr>
              <a:t> - Access to Proprietary execution channels: e-mail &amp; AXP Selects &amp;  employee offers</a:t>
            </a:r>
          </a:p>
          <a:p>
            <a:pPr marL="684213" lvl="1" indent="-227013">
              <a:lnSpc>
                <a:spcPct val="80000"/>
              </a:lnSpc>
              <a:spcBef>
                <a:spcPts val="30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Calibri" pitchFamily="34" charset="0"/>
              <a:buChar char="–"/>
              <a:tabLst>
                <a:tab pos="4856163" algn="l"/>
              </a:tabLst>
            </a:pPr>
            <a:r>
              <a:rPr lang="en-US" sz="1600" dirty="0" smtClean="0">
                <a:ln w="3175">
                  <a:noFill/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</a:rPr>
              <a:t> - Inclusion of </a:t>
            </a:r>
            <a:r>
              <a:rPr lang="en-US" sz="1600" dirty="0" err="1" smtClean="0">
                <a:ln w="3175">
                  <a:noFill/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</a:rPr>
              <a:t>MR</a:t>
            </a:r>
            <a:r>
              <a:rPr lang="en-US" sz="1600" dirty="0" smtClean="0">
                <a:ln w="3175">
                  <a:noFill/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</a:rPr>
              <a:t> Bonus Points program where applicable (TBD)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304800"/>
            <a:ext cx="1215980" cy="5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-9144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effectLst/>
                <a:latin typeface="Arial" pitchFamily="34" charset="0"/>
              </a:rPr>
              <a:t>Supporting Your Business Goals</a:t>
            </a:r>
            <a:endParaRPr lang="en-US" sz="3200" dirty="0"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304800"/>
            <a:ext cx="1215980" cy="5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5"/>
          <p:cNvSpPr>
            <a:spLocks noChangeArrowheads="1"/>
          </p:cNvSpPr>
          <p:nvPr/>
        </p:nvSpPr>
        <p:spPr bwMode="gray">
          <a:xfrm>
            <a:off x="304800" y="1752600"/>
            <a:ext cx="2217737" cy="627062"/>
          </a:xfrm>
          <a:prstGeom prst="rect">
            <a:avLst/>
          </a:prstGeom>
          <a:solidFill>
            <a:srgbClr val="003768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600" dirty="0">
                <a:solidFill>
                  <a:srgbClr val="FFFFFF"/>
                </a:solidFill>
                <a:latin typeface="Arial Narrow" pitchFamily="34" charset="0"/>
              </a:rPr>
              <a:t>OBJECTIVE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gray">
          <a:xfrm>
            <a:off x="2819400" y="1752600"/>
            <a:ext cx="3116263" cy="627063"/>
          </a:xfrm>
          <a:prstGeom prst="rect">
            <a:avLst/>
          </a:prstGeom>
          <a:solidFill>
            <a:srgbClr val="003768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600" dirty="0">
                <a:solidFill>
                  <a:srgbClr val="FFFFFF"/>
                </a:solidFill>
                <a:latin typeface="Arial Narrow" pitchFamily="34" charset="0"/>
              </a:rPr>
              <a:t>RECOMMENDED SOLUTION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gray">
          <a:xfrm>
            <a:off x="6096000" y="1752600"/>
            <a:ext cx="2470150" cy="627062"/>
          </a:xfrm>
          <a:prstGeom prst="rect">
            <a:avLst/>
          </a:prstGeom>
          <a:solidFill>
            <a:srgbClr val="003768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600" dirty="0" smtClean="0">
                <a:solidFill>
                  <a:srgbClr val="FFFFFF"/>
                </a:solidFill>
                <a:latin typeface="Arial Narrow" pitchFamily="34" charset="0"/>
              </a:rPr>
              <a:t>BUSINESS BENEFIT</a:t>
            </a:r>
            <a:endParaRPr lang="en-US" sz="1600" dirty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14" name="Rectangle 45"/>
          <p:cNvSpPr>
            <a:spLocks noChangeArrowheads="1"/>
          </p:cNvSpPr>
          <p:nvPr/>
        </p:nvSpPr>
        <p:spPr bwMode="gray">
          <a:xfrm>
            <a:off x="304800" y="2590800"/>
            <a:ext cx="2217737" cy="1347788"/>
          </a:xfrm>
          <a:prstGeom prst="rect">
            <a:avLst/>
          </a:prstGeom>
          <a:solidFill>
            <a:srgbClr val="3B6E8F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</a:pPr>
            <a:r>
              <a:rPr lang="en-US" sz="1600" dirty="0" smtClean="0">
                <a:solidFill>
                  <a:schemeClr val="tx2"/>
                </a:solidFill>
              </a:rPr>
              <a:t>Increase purchases 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0" y="2590800"/>
            <a:ext cx="2242922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Compliments acquisition 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strategy to identify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potential customers (both 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&amp; other populations).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Includes access to AXP 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Proprietary channels.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gray">
          <a:xfrm>
            <a:off x="228600" y="4267200"/>
            <a:ext cx="2217737" cy="1619250"/>
          </a:xfrm>
          <a:prstGeom prst="rect">
            <a:avLst/>
          </a:prstGeom>
          <a:solidFill>
            <a:srgbClr val="3B6E8F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chemeClr val="tx2"/>
                </a:solidFill>
              </a:rPr>
              <a:t>Drive revenue for FTD through partnerships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gray">
          <a:xfrm>
            <a:off x="2743200" y="4267200"/>
            <a:ext cx="3116263" cy="16160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chemeClr val="tx2"/>
                </a:solidFill>
              </a:rPr>
              <a:t>Pre- Paid Opportunity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400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400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chemeClr val="tx2"/>
                </a:solidFill>
              </a:rPr>
              <a:t>Card Acquisition Opportunity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gray">
          <a:xfrm>
            <a:off x="6096000" y="4267200"/>
            <a:ext cx="2209800" cy="154546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2"/>
                </a:solidFill>
              </a:rPr>
              <a:t>Customize special events/holiday. Enhanced loyalty &amp; increased spend</a:t>
            </a:r>
          </a:p>
          <a:p>
            <a:endParaRPr lang="en-US" sz="1400" dirty="0" smtClean="0">
              <a:solidFill>
                <a:schemeClr val="bg2"/>
              </a:solidFill>
            </a:endParaRPr>
          </a:p>
          <a:p>
            <a:r>
              <a:rPr lang="en-US" sz="1400" dirty="0" smtClean="0">
                <a:solidFill>
                  <a:schemeClr val="bg2"/>
                </a:solidFill>
              </a:rPr>
              <a:t>Brand partnership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Revenue generator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26" name="Rectangle 43"/>
          <p:cNvSpPr>
            <a:spLocks noChangeArrowheads="1"/>
          </p:cNvSpPr>
          <p:nvPr/>
        </p:nvSpPr>
        <p:spPr bwMode="black">
          <a:xfrm>
            <a:off x="381000" y="1066800"/>
            <a:ext cx="794385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b="0" dirty="0" smtClean="0">
                <a:solidFill>
                  <a:srgbClr val="3B6E8F"/>
                </a:solidFill>
              </a:rPr>
              <a:t>These solutions are </a:t>
            </a:r>
            <a:r>
              <a:rPr lang="en-US" b="0" dirty="0">
                <a:solidFill>
                  <a:srgbClr val="3B6E8F"/>
                </a:solidFill>
              </a:rPr>
              <a:t>directly linked to your business </a:t>
            </a:r>
            <a:r>
              <a:rPr lang="en-US" b="0" dirty="0" smtClean="0">
                <a:solidFill>
                  <a:srgbClr val="3B6E8F"/>
                </a:solidFill>
              </a:rPr>
              <a:t>objectives; programs are designed to be a result of collaboration and consulting with our partners.</a:t>
            </a:r>
            <a:endParaRPr lang="en-US" b="0" dirty="0">
              <a:solidFill>
                <a:srgbClr val="3B6E8F"/>
              </a:solidFill>
            </a:endParaRPr>
          </a:p>
        </p:txBody>
      </p:sp>
      <p:sp>
        <p:nvSpPr>
          <p:cNvPr id="23" name="t1"/>
          <p:cNvSpPr>
            <a:spLocks noChangeArrowheads="1"/>
          </p:cNvSpPr>
          <p:nvPr/>
        </p:nvSpPr>
        <p:spPr bwMode="auto">
          <a:xfrm>
            <a:off x="1180003" y="6258978"/>
            <a:ext cx="9144000" cy="272103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0" tIns="0" rIns="0" bIns="0" anchor="ctr"/>
          <a:lstStyle/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404040"/>
                </a:solidFill>
              </a:rPr>
              <a:t>"CONFIDENTIAL, PROPRIETARY &amp; TRADE SECRET INFORMATION </a:t>
            </a:r>
            <a:endParaRPr lang="en-US" sz="800" dirty="0" smtClean="0">
              <a:solidFill>
                <a:srgbClr val="404040"/>
              </a:solidFill>
            </a:endParaRP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rgbClr val="404040"/>
                </a:solidFill>
              </a:rPr>
              <a:t>This </a:t>
            </a:r>
            <a:r>
              <a:rPr lang="en-US" sz="800" dirty="0">
                <a:solidFill>
                  <a:srgbClr val="404040"/>
                </a:solidFill>
              </a:rPr>
              <a:t>document contains confidential, proprietary and trade secret information of American Express Company ("American Express")</a:t>
            </a:r>
          </a:p>
        </p:txBody>
      </p:sp>
      <p:sp>
        <p:nvSpPr>
          <p:cNvPr id="24" name="Rectangle 46"/>
          <p:cNvSpPr>
            <a:spLocks noChangeArrowheads="1"/>
          </p:cNvSpPr>
          <p:nvPr/>
        </p:nvSpPr>
        <p:spPr bwMode="gray">
          <a:xfrm>
            <a:off x="2743200" y="2590800"/>
            <a:ext cx="3116263" cy="13462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4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4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chemeClr val="tx2"/>
                </a:solidFill>
              </a:rPr>
              <a:t>Optimize FTD Database via Spend Sense Analysis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400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chemeClr val="tx2"/>
                </a:solidFill>
              </a:rPr>
              <a:t>Drive Purchases from AXP Customers ( Custom Model, Digital Closed Loop, Facebook)</a:t>
            </a:r>
            <a:endParaRPr lang="en-US" sz="14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-1066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AXP Partnership Opportunities</a:t>
            </a:r>
            <a:endParaRPr lang="en-US" sz="3200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304800"/>
            <a:ext cx="1215980" cy="5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45"/>
          <p:cNvSpPr>
            <a:spLocks noChangeArrowheads="1"/>
          </p:cNvSpPr>
          <p:nvPr/>
        </p:nvSpPr>
        <p:spPr bwMode="gray">
          <a:xfrm>
            <a:off x="429205" y="1672306"/>
            <a:ext cx="2217737" cy="1347788"/>
          </a:xfrm>
          <a:prstGeom prst="rect">
            <a:avLst/>
          </a:prstGeom>
          <a:solidFill>
            <a:srgbClr val="3B6E8F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</a:pPr>
            <a:r>
              <a:rPr lang="en-US" dirty="0" smtClean="0">
                <a:solidFill>
                  <a:srgbClr val="FFFFFF"/>
                </a:solidFill>
              </a:rPr>
              <a:t>Spend Sense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45"/>
          <p:cNvSpPr>
            <a:spLocks noChangeArrowheads="1"/>
          </p:cNvSpPr>
          <p:nvPr/>
        </p:nvSpPr>
        <p:spPr bwMode="gray">
          <a:xfrm>
            <a:off x="3172406" y="1685186"/>
            <a:ext cx="2217737" cy="1347788"/>
          </a:xfrm>
          <a:prstGeom prst="rect">
            <a:avLst/>
          </a:prstGeom>
          <a:solidFill>
            <a:srgbClr val="3B6E8F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</a:pPr>
            <a:r>
              <a:rPr lang="en-US" dirty="0" smtClean="0">
                <a:solidFill>
                  <a:srgbClr val="FFFFFF"/>
                </a:solidFill>
              </a:rPr>
              <a:t>Custom Model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45"/>
          <p:cNvSpPr>
            <a:spLocks noChangeArrowheads="1"/>
          </p:cNvSpPr>
          <p:nvPr/>
        </p:nvSpPr>
        <p:spPr bwMode="gray">
          <a:xfrm>
            <a:off x="6121668" y="1698065"/>
            <a:ext cx="2217737" cy="1347788"/>
          </a:xfrm>
          <a:prstGeom prst="rect">
            <a:avLst/>
          </a:prstGeom>
          <a:solidFill>
            <a:srgbClr val="3B6E8F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</a:pPr>
            <a:r>
              <a:rPr lang="en-US" dirty="0" smtClean="0">
                <a:solidFill>
                  <a:srgbClr val="FFFFFF"/>
                </a:solidFill>
              </a:rPr>
              <a:t>Digital Closed Loop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45"/>
          <p:cNvSpPr>
            <a:spLocks noChangeArrowheads="1"/>
          </p:cNvSpPr>
          <p:nvPr/>
        </p:nvSpPr>
        <p:spPr bwMode="gray">
          <a:xfrm>
            <a:off x="1446636" y="3295045"/>
            <a:ext cx="2217737" cy="1347788"/>
          </a:xfrm>
          <a:prstGeom prst="rect">
            <a:avLst/>
          </a:prstGeom>
          <a:solidFill>
            <a:srgbClr val="3B6E8F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</a:pPr>
            <a:r>
              <a:rPr lang="en-US" dirty="0" smtClean="0">
                <a:solidFill>
                  <a:srgbClr val="FFFFFF"/>
                </a:solidFill>
              </a:rPr>
              <a:t>Global Payment Options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Rectangle 45"/>
          <p:cNvSpPr>
            <a:spLocks noChangeArrowheads="1"/>
          </p:cNvSpPr>
          <p:nvPr/>
        </p:nvSpPr>
        <p:spPr bwMode="gray">
          <a:xfrm>
            <a:off x="5117116" y="3204893"/>
            <a:ext cx="2217737" cy="1418622"/>
          </a:xfrm>
          <a:prstGeom prst="rect">
            <a:avLst/>
          </a:prstGeom>
          <a:solidFill>
            <a:srgbClr val="3B6E8F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</a:pPr>
            <a:r>
              <a:rPr lang="en-US" dirty="0" smtClean="0">
                <a:solidFill>
                  <a:srgbClr val="FFFFFF"/>
                </a:solidFill>
              </a:rPr>
              <a:t>Card Acquisition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Rectangle 45"/>
          <p:cNvSpPr>
            <a:spLocks noChangeArrowheads="1"/>
          </p:cNvSpPr>
          <p:nvPr/>
        </p:nvSpPr>
        <p:spPr bwMode="gray">
          <a:xfrm>
            <a:off x="3255465" y="4738226"/>
            <a:ext cx="2217737" cy="1347788"/>
          </a:xfrm>
          <a:prstGeom prst="rect">
            <a:avLst/>
          </a:prstGeom>
          <a:solidFill>
            <a:srgbClr val="3B6E8F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</a:pPr>
            <a:r>
              <a:rPr lang="en-US" dirty="0" smtClean="0">
                <a:solidFill>
                  <a:srgbClr val="FFFFFF"/>
                </a:solidFill>
              </a:rPr>
              <a:t>AXP Selects</a:t>
            </a:r>
          </a:p>
          <a:p>
            <a:pPr algn="ctr">
              <a:lnSpc>
                <a:spcPct val="110000"/>
              </a:lnSpc>
            </a:pPr>
            <a:r>
              <a:rPr lang="en-US" dirty="0" smtClean="0">
                <a:solidFill>
                  <a:srgbClr val="FFFFFF"/>
                </a:solidFill>
              </a:rPr>
              <a:t>Email</a:t>
            </a:r>
          </a:p>
          <a:p>
            <a:pPr algn="ctr">
              <a:lnSpc>
                <a:spcPct val="110000"/>
              </a:lnSpc>
            </a:pPr>
            <a:r>
              <a:rPr lang="en-US" dirty="0" smtClean="0">
                <a:solidFill>
                  <a:srgbClr val="FFFFFF"/>
                </a:solidFill>
              </a:rPr>
              <a:t>Employee Offers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t1"/>
          <p:cNvSpPr>
            <a:spLocks noChangeArrowheads="1"/>
          </p:cNvSpPr>
          <p:nvPr/>
        </p:nvSpPr>
        <p:spPr bwMode="auto">
          <a:xfrm>
            <a:off x="1352281" y="6205969"/>
            <a:ext cx="9144000" cy="272103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0" tIns="0" rIns="0" bIns="0" anchor="ctr"/>
          <a:lstStyle/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404040"/>
                </a:solidFill>
              </a:rPr>
              <a:t>"CONFIDENTIAL, PROPRIETARY &amp; TRADE SECRET INFORMATION </a:t>
            </a:r>
            <a:endParaRPr lang="en-US" sz="800" dirty="0" smtClean="0">
              <a:solidFill>
                <a:srgbClr val="404040"/>
              </a:solidFill>
            </a:endParaRP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rgbClr val="404040"/>
                </a:solidFill>
              </a:rPr>
              <a:t>This </a:t>
            </a:r>
            <a:r>
              <a:rPr lang="en-US" sz="800" dirty="0">
                <a:solidFill>
                  <a:srgbClr val="404040"/>
                </a:solidFill>
              </a:rPr>
              <a:t>document contains confidential, proprietary and trade secret information of American Express Company ("American Express")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-2133600" y="457200"/>
            <a:ext cx="8037513" cy="925513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Next  Steps</a:t>
            </a:r>
            <a:endParaRPr lang="en-US" sz="3200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8400" y="1981200"/>
            <a:ext cx="34964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Prioritize Opportunities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Confirm Investment Decisions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Complete Platform Paperwork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Approve Marketing  Calendar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Implement!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457200"/>
            <a:ext cx="1164465" cy="5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1"/>
          <p:cNvSpPr>
            <a:spLocks noChangeArrowheads="1"/>
          </p:cNvSpPr>
          <p:nvPr/>
        </p:nvSpPr>
        <p:spPr bwMode="auto">
          <a:xfrm>
            <a:off x="1352281" y="6205969"/>
            <a:ext cx="9144000" cy="272103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0" tIns="0" rIns="0" bIns="0" anchor="ctr"/>
          <a:lstStyle/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404040"/>
                </a:solidFill>
              </a:rPr>
              <a:t>"CONFIDENTIAL, PROPRIETARY &amp; TRADE SECRET INFORMATION </a:t>
            </a:r>
            <a:endParaRPr lang="en-US" sz="800" dirty="0" smtClean="0">
              <a:solidFill>
                <a:srgbClr val="404040"/>
              </a:solidFill>
            </a:endParaRP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rgbClr val="404040"/>
                </a:solidFill>
              </a:rPr>
              <a:t>This </a:t>
            </a:r>
            <a:r>
              <a:rPr lang="en-US" sz="800" dirty="0">
                <a:solidFill>
                  <a:srgbClr val="404040"/>
                </a:solidFill>
              </a:rPr>
              <a:t>document contains confidential, proprietary and trade secret information of American Express Company ("American Express")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1" name="t1"/>
          <p:cNvSpPr>
            <a:spLocks noChangeArrowheads="1"/>
          </p:cNvSpPr>
          <p:nvPr/>
        </p:nvSpPr>
        <p:spPr bwMode="auto">
          <a:xfrm>
            <a:off x="1194955" y="6386648"/>
            <a:ext cx="6754091" cy="81000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0" tIns="0" rIns="0" bIns="0" anchor="ctr"/>
          <a:lstStyle/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500" dirty="0">
                <a:solidFill>
                  <a:srgbClr val="404040"/>
                </a:solidFill>
              </a:rPr>
              <a:t>"CONFIDENTIAL, PROPRIETARY &amp; TRADE SECRET INFORMATION - This document contains confidential, proprietary and trade secret information of American Express Company ("American Express")</a:t>
            </a:r>
          </a:p>
        </p:txBody>
      </p:sp>
      <p:sp>
        <p:nvSpPr>
          <p:cNvPr id="50189" name="t3"/>
          <p:cNvSpPr>
            <a:spLocks noChangeArrowheads="1"/>
          </p:cNvSpPr>
          <p:nvPr/>
        </p:nvSpPr>
        <p:spPr bwMode="auto">
          <a:xfrm>
            <a:off x="1866803" y="6519163"/>
            <a:ext cx="5230091" cy="81000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0" tIns="0" rIns="0" bIns="0" anchor="ctr"/>
          <a:lstStyle/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500" dirty="0">
                <a:solidFill>
                  <a:srgbClr val="404040"/>
                </a:solidFill>
              </a:rPr>
              <a:t>and its subsidiaries and affiliates, and must not be disclosed in whole or in part to any third parties without the prior written consent of American Express."</a:t>
            </a:r>
          </a:p>
        </p:txBody>
      </p:sp>
      <p:sp>
        <p:nvSpPr>
          <p:cNvPr id="50187" name="t5"/>
          <p:cNvSpPr>
            <a:spLocks noChangeArrowheads="1"/>
          </p:cNvSpPr>
          <p:nvPr/>
        </p:nvSpPr>
        <p:spPr bwMode="auto">
          <a:xfrm>
            <a:off x="806393" y="512294"/>
            <a:ext cx="4364182" cy="306947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0" tIns="0" rIns="0" bIns="0" anchor="ctr"/>
          <a:lstStyle/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	American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Express Privacy Principles </a:t>
            </a:r>
          </a:p>
        </p:txBody>
      </p:sp>
      <p:sp>
        <p:nvSpPr>
          <p:cNvPr id="50185" name="t7"/>
          <p:cNvSpPr>
            <a:spLocks noChangeArrowheads="1"/>
          </p:cNvSpPr>
          <p:nvPr/>
        </p:nvSpPr>
        <p:spPr bwMode="auto">
          <a:xfrm>
            <a:off x="1753467" y="2097116"/>
            <a:ext cx="5831897" cy="491684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0" tIns="0" rIns="0" bIns="0"/>
          <a:lstStyle/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American Express does not provide Personally Identifiable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Information(PII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) about our Cardmembers to merchants for marketing purposes.</a:t>
            </a:r>
          </a:p>
        </p:txBody>
      </p:sp>
      <p:sp>
        <p:nvSpPr>
          <p:cNvPr id="50184" name="t8"/>
          <p:cNvSpPr>
            <a:spLocks noChangeArrowheads="1"/>
          </p:cNvSpPr>
          <p:nvPr/>
        </p:nvSpPr>
        <p:spPr bwMode="auto">
          <a:xfrm>
            <a:off x="1740588" y="4291259"/>
            <a:ext cx="5831897" cy="736105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0" tIns="0" rIns="0" bIns="0"/>
          <a:lstStyle/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American Express does not utilize or disclose specific, disaggregated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data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associated with an active merchant for the benefit of another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merchant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or third party, unless mutually agreed upon.</a:t>
            </a:r>
          </a:p>
        </p:txBody>
      </p:sp>
      <p:sp>
        <p:nvSpPr>
          <p:cNvPr id="50183" name="t9"/>
          <p:cNvSpPr>
            <a:spLocks noChangeArrowheads="1"/>
          </p:cNvSpPr>
          <p:nvPr/>
        </p:nvSpPr>
        <p:spPr bwMode="auto">
          <a:xfrm>
            <a:off x="1740588" y="3278834"/>
            <a:ext cx="5831897" cy="491684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0" tIns="0" rIns="0" bIns="0"/>
          <a:lstStyle/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American Express only provides aggregated and de-identified 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Cardmember information to merchants via our information assets.</a:t>
            </a:r>
          </a:p>
        </p:txBody>
      </p:sp>
      <p:sp>
        <p:nvSpPr>
          <p:cNvPr id="50179" name="t13"/>
          <p:cNvSpPr>
            <a:spLocks noChangeArrowheads="1"/>
          </p:cNvSpPr>
          <p:nvPr/>
        </p:nvSpPr>
        <p:spPr bwMode="auto">
          <a:xfrm>
            <a:off x="623455" y="6261158"/>
            <a:ext cx="7647421" cy="122211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0" tIns="0" rIns="0" bIns="0"/>
          <a:lstStyle/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9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4200"/>
  <p:tag name="AS_OS" val="Microsoft Windows NT 6.0.6002 Service Pack 2"/>
  <p:tag name="AS_RELEASE_DATE" val="2010.03.02"/>
  <p:tag name="AS_VERSION" val="4.1.1.0"/>
  <p:tag name="AS_TITLE" val="Aspose.Slides for .NE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VODOCUMENTID" val="669385"/>
  <p:tag name="SAVOCOMPONENTID" val="16a99a26-78cc-4185-905b-4cd89a206836"/>
</p:tagLst>
</file>

<file path=ppt/theme/theme1.xml><?xml version="1.0" encoding="utf-8"?>
<a:theme xmlns:a="http://schemas.openxmlformats.org/drawingml/2006/main" name="8_BASE">
  <a:themeElements>
    <a:clrScheme name="8_BASE 1">
      <a:dk1>
        <a:srgbClr val="808285"/>
      </a:dk1>
      <a:lt1>
        <a:srgbClr val="BCBEC0"/>
      </a:lt1>
      <a:dk2>
        <a:srgbClr val="FFFFFF"/>
      </a:dk2>
      <a:lt2>
        <a:srgbClr val="FFFFFF"/>
      </a:lt2>
      <a:accent1>
        <a:srgbClr val="5A87C5"/>
      </a:accent1>
      <a:accent2>
        <a:srgbClr val="F68933"/>
      </a:accent2>
      <a:accent3>
        <a:srgbClr val="DADBDC"/>
      </a:accent3>
      <a:accent4>
        <a:srgbClr val="6C6E71"/>
      </a:accent4>
      <a:accent5>
        <a:srgbClr val="B5C3DF"/>
      </a:accent5>
      <a:accent6>
        <a:srgbClr val="DF7C2D"/>
      </a:accent6>
      <a:hlink>
        <a:srgbClr val="00BCE4"/>
      </a:hlink>
      <a:folHlink>
        <a:srgbClr val="5A87C5"/>
      </a:folHlink>
    </a:clrScheme>
    <a:fontScheme name="8_BAS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BASE 1">
        <a:dk1>
          <a:srgbClr val="808285"/>
        </a:dk1>
        <a:lt1>
          <a:srgbClr val="BCBEC0"/>
        </a:lt1>
        <a:dk2>
          <a:srgbClr val="FFFFFF"/>
        </a:dk2>
        <a:lt2>
          <a:srgbClr val="FFFFFF"/>
        </a:lt2>
        <a:accent1>
          <a:srgbClr val="5A87C5"/>
        </a:accent1>
        <a:accent2>
          <a:srgbClr val="F68933"/>
        </a:accent2>
        <a:accent3>
          <a:srgbClr val="DADBDC"/>
        </a:accent3>
        <a:accent4>
          <a:srgbClr val="6C6E71"/>
        </a:accent4>
        <a:accent5>
          <a:srgbClr val="B5C3DF"/>
        </a:accent5>
        <a:accent6>
          <a:srgbClr val="DF7C2D"/>
        </a:accent6>
        <a:hlink>
          <a:srgbClr val="00BCE4"/>
        </a:hlink>
        <a:folHlink>
          <a:srgbClr val="5A87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9_BASE">
  <a:themeElements>
    <a:clrScheme name="8_BASE 1">
      <a:dk1>
        <a:srgbClr val="808285"/>
      </a:dk1>
      <a:lt1>
        <a:srgbClr val="BCBEC0"/>
      </a:lt1>
      <a:dk2>
        <a:srgbClr val="FFFFFF"/>
      </a:dk2>
      <a:lt2>
        <a:srgbClr val="FFFFFF"/>
      </a:lt2>
      <a:accent1>
        <a:srgbClr val="5A87C5"/>
      </a:accent1>
      <a:accent2>
        <a:srgbClr val="F68933"/>
      </a:accent2>
      <a:accent3>
        <a:srgbClr val="DADBDC"/>
      </a:accent3>
      <a:accent4>
        <a:srgbClr val="6C6E71"/>
      </a:accent4>
      <a:accent5>
        <a:srgbClr val="B5C3DF"/>
      </a:accent5>
      <a:accent6>
        <a:srgbClr val="DF7C2D"/>
      </a:accent6>
      <a:hlink>
        <a:srgbClr val="00BCE4"/>
      </a:hlink>
      <a:folHlink>
        <a:srgbClr val="5A87C5"/>
      </a:folHlink>
    </a:clrScheme>
    <a:fontScheme name="8_BAS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BASE 1">
        <a:dk1>
          <a:srgbClr val="808285"/>
        </a:dk1>
        <a:lt1>
          <a:srgbClr val="BCBEC0"/>
        </a:lt1>
        <a:dk2>
          <a:srgbClr val="FFFFFF"/>
        </a:dk2>
        <a:lt2>
          <a:srgbClr val="FFFFFF"/>
        </a:lt2>
        <a:accent1>
          <a:srgbClr val="5A87C5"/>
        </a:accent1>
        <a:accent2>
          <a:srgbClr val="F68933"/>
        </a:accent2>
        <a:accent3>
          <a:srgbClr val="DADBDC"/>
        </a:accent3>
        <a:accent4>
          <a:srgbClr val="6C6E71"/>
        </a:accent4>
        <a:accent5>
          <a:srgbClr val="B5C3DF"/>
        </a:accent5>
        <a:accent6>
          <a:srgbClr val="DF7C2D"/>
        </a:accent6>
        <a:hlink>
          <a:srgbClr val="00BCE4"/>
        </a:hlink>
        <a:folHlink>
          <a:srgbClr val="5A87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erchantFacing">
  <a:themeElements>
    <a:clrScheme name="MerchantFacing 16">
      <a:dk1>
        <a:srgbClr val="404040"/>
      </a:dk1>
      <a:lt1>
        <a:srgbClr val="FFFFFF"/>
      </a:lt1>
      <a:dk2>
        <a:srgbClr val="EFAA23"/>
      </a:dk2>
      <a:lt2>
        <a:srgbClr val="FF6900"/>
      </a:lt2>
      <a:accent1>
        <a:srgbClr val="55BE47"/>
      </a:accent1>
      <a:accent2>
        <a:srgbClr val="009543"/>
      </a:accent2>
      <a:accent3>
        <a:srgbClr val="FFFFFF"/>
      </a:accent3>
      <a:accent4>
        <a:srgbClr val="353535"/>
      </a:accent4>
      <a:accent5>
        <a:srgbClr val="B4DBB1"/>
      </a:accent5>
      <a:accent6>
        <a:srgbClr val="00873C"/>
      </a:accent6>
      <a:hlink>
        <a:srgbClr val="00B5E6"/>
      </a:hlink>
      <a:folHlink>
        <a:srgbClr val="547ED9"/>
      </a:folHlink>
    </a:clrScheme>
    <a:fontScheme name="MerchantFac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rchantFac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chantFac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chantFac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chantFac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chantFac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chantFac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chantFac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chantFac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chantFac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chantFac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chantFac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chantFac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chantFaci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D1979"/>
        </a:accent1>
        <a:accent2>
          <a:srgbClr val="B11A3B"/>
        </a:accent2>
        <a:accent3>
          <a:srgbClr val="FFFFFF"/>
        </a:accent3>
        <a:accent4>
          <a:srgbClr val="000000"/>
        </a:accent4>
        <a:accent5>
          <a:srgbClr val="B2ABBE"/>
        </a:accent5>
        <a:accent6>
          <a:srgbClr val="A01635"/>
        </a:accent6>
        <a:hlink>
          <a:srgbClr val="007FD6"/>
        </a:hlink>
        <a:folHlink>
          <a:srgbClr val="007A5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chantFacing 14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4D1979"/>
        </a:accent1>
        <a:accent2>
          <a:srgbClr val="B11A3B"/>
        </a:accent2>
        <a:accent3>
          <a:srgbClr val="FFFFFF"/>
        </a:accent3>
        <a:accent4>
          <a:srgbClr val="000000"/>
        </a:accent4>
        <a:accent5>
          <a:srgbClr val="B2ABBE"/>
        </a:accent5>
        <a:accent6>
          <a:srgbClr val="A01635"/>
        </a:accent6>
        <a:hlink>
          <a:srgbClr val="007FD6"/>
        </a:hlink>
        <a:folHlink>
          <a:srgbClr val="007A5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chantFacing 15">
        <a:dk1>
          <a:srgbClr val="5F5F5F"/>
        </a:dk1>
        <a:lt1>
          <a:srgbClr val="FFFFFF"/>
        </a:lt1>
        <a:dk2>
          <a:srgbClr val="EFAA23"/>
        </a:dk2>
        <a:lt2>
          <a:srgbClr val="FF6900"/>
        </a:lt2>
        <a:accent1>
          <a:srgbClr val="55BE47"/>
        </a:accent1>
        <a:accent2>
          <a:srgbClr val="009543"/>
        </a:accent2>
        <a:accent3>
          <a:srgbClr val="FFFFFF"/>
        </a:accent3>
        <a:accent4>
          <a:srgbClr val="505050"/>
        </a:accent4>
        <a:accent5>
          <a:srgbClr val="B4DBB1"/>
        </a:accent5>
        <a:accent6>
          <a:srgbClr val="00873C"/>
        </a:accent6>
        <a:hlink>
          <a:srgbClr val="00B5E6"/>
        </a:hlink>
        <a:folHlink>
          <a:srgbClr val="547E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chantFacing 16">
        <a:dk1>
          <a:srgbClr val="404040"/>
        </a:dk1>
        <a:lt1>
          <a:srgbClr val="FFFFFF"/>
        </a:lt1>
        <a:dk2>
          <a:srgbClr val="EFAA23"/>
        </a:dk2>
        <a:lt2>
          <a:srgbClr val="FF6900"/>
        </a:lt2>
        <a:accent1>
          <a:srgbClr val="55BE47"/>
        </a:accent1>
        <a:accent2>
          <a:srgbClr val="009543"/>
        </a:accent2>
        <a:accent3>
          <a:srgbClr val="FFFFFF"/>
        </a:accent3>
        <a:accent4>
          <a:srgbClr val="353535"/>
        </a:accent4>
        <a:accent5>
          <a:srgbClr val="B4DBB1"/>
        </a:accent5>
        <a:accent6>
          <a:srgbClr val="00873C"/>
        </a:accent6>
        <a:hlink>
          <a:srgbClr val="00B5E6"/>
        </a:hlink>
        <a:folHlink>
          <a:srgbClr val="547E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16860</TotalTime>
  <Words>516</Words>
  <Application>Microsoft Office PowerPoint</Application>
  <PresentationFormat>On-screen Show (4:3)</PresentationFormat>
  <Paragraphs>114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8_BASE</vt:lpstr>
      <vt:lpstr>9_BASE</vt:lpstr>
      <vt:lpstr>MerchantFacing</vt:lpstr>
      <vt:lpstr>Slide 1</vt:lpstr>
      <vt:lpstr>Overview</vt:lpstr>
      <vt:lpstr>Supporting Your Business Goals</vt:lpstr>
      <vt:lpstr>AXP Partnership Opportunities</vt:lpstr>
      <vt:lpstr>Next  Steps</vt:lpstr>
      <vt:lpstr>Slide 6</vt:lpstr>
    </vt:vector>
  </TitlesOfParts>
  <Company>The Savo Group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American Express</cp:lastModifiedBy>
  <cp:revision>1086</cp:revision>
  <dcterms:created xsi:type="dcterms:W3CDTF">2006-01-06T19:17:53Z</dcterms:created>
  <dcterms:modified xsi:type="dcterms:W3CDTF">2011-05-18T19:08:00Z</dcterms:modified>
</cp:coreProperties>
</file>