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57" r:id="rId6"/>
    <p:sldId id="260" r:id="rId7"/>
    <p:sldId id="261" r:id="rId8"/>
    <p:sldId id="262" r:id="rId9"/>
    <p:sldId id="264" r:id="rId10"/>
    <p:sldId id="266" r:id="rId11"/>
    <p:sldId id="26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994"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F468C-5301-47C8-93CF-F3F27254F2E0}" type="datetimeFigureOut">
              <a:rPr lang="es-ES" smtClean="0"/>
              <a:t>07/10/2024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39167-AEE9-4208-86C6-5395641B0984}" type="slidenum">
              <a:rPr lang="es-ES" smtClean="0"/>
              <a:t>‹Nº›</a:t>
            </a:fld>
            <a:endParaRPr lang="es-ES"/>
          </a:p>
        </p:txBody>
      </p:sp>
    </p:spTree>
    <p:extLst>
      <p:ext uri="{BB962C8B-B14F-4D97-AF65-F5344CB8AC3E}">
        <p14:creationId xmlns:p14="http://schemas.microsoft.com/office/powerpoint/2010/main" val="309162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Hace unos meses se nos encargó diseñar un aparato electrónico que recopilara información sobre el pulso cardíaco del usuario a través de PPG y lo transmitiera por bluetooth de baja energía.</a:t>
            </a:r>
          </a:p>
          <a:p>
            <a:r>
              <a:rPr lang="es-ES" dirty="0"/>
              <a:t>A continuación, mostraremos las decisiones que hemos tomado para llevar a cabo este diseño.</a:t>
            </a:r>
          </a:p>
        </p:txBody>
      </p:sp>
      <p:sp>
        <p:nvSpPr>
          <p:cNvPr id="4" name="Marcador de número de diapositiva 3"/>
          <p:cNvSpPr>
            <a:spLocks noGrp="1"/>
          </p:cNvSpPr>
          <p:nvPr>
            <p:ph type="sldNum" sz="quarter" idx="5"/>
          </p:nvPr>
        </p:nvSpPr>
        <p:spPr/>
        <p:txBody>
          <a:bodyPr/>
          <a:lstStyle/>
          <a:p>
            <a:fld id="{4D639167-AEE9-4208-86C6-5395641B0984}" type="slidenum">
              <a:rPr lang="es-ES" smtClean="0"/>
              <a:t>1</a:t>
            </a:fld>
            <a:endParaRPr lang="es-ES"/>
          </a:p>
        </p:txBody>
      </p:sp>
    </p:spTree>
    <p:extLst>
      <p:ext uri="{BB962C8B-B14F-4D97-AF65-F5344CB8AC3E}">
        <p14:creationId xmlns:p14="http://schemas.microsoft.com/office/powerpoint/2010/main" val="314370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dispositivo final deberá estar equipado con un Amplificador de Instrumentación que se encargue de amplificar la señal detectada.</a:t>
            </a:r>
          </a:p>
          <a:p>
            <a:r>
              <a:rPr lang="es-ES" dirty="0"/>
              <a:t>Esto será necesario para que dicha señal pueda procesarse y visualizarse adecuadamente.</a:t>
            </a:r>
          </a:p>
          <a:p>
            <a:r>
              <a:rPr lang="es-ES" dirty="0"/>
              <a:t>Este es el diseño que hemos elegido para dicho amplificador.</a:t>
            </a:r>
          </a:p>
        </p:txBody>
      </p:sp>
      <p:sp>
        <p:nvSpPr>
          <p:cNvPr id="4" name="Marcador de número de diapositiva 3"/>
          <p:cNvSpPr>
            <a:spLocks noGrp="1"/>
          </p:cNvSpPr>
          <p:nvPr>
            <p:ph type="sldNum" sz="quarter" idx="5"/>
          </p:nvPr>
        </p:nvSpPr>
        <p:spPr/>
        <p:txBody>
          <a:bodyPr/>
          <a:lstStyle/>
          <a:p>
            <a:fld id="{4D639167-AEE9-4208-86C6-5395641B0984}" type="slidenum">
              <a:rPr lang="es-ES" smtClean="0"/>
              <a:t>2</a:t>
            </a:fld>
            <a:endParaRPr lang="es-ES"/>
          </a:p>
        </p:txBody>
      </p:sp>
    </p:spTree>
    <p:extLst>
      <p:ext uri="{BB962C8B-B14F-4D97-AF65-F5344CB8AC3E}">
        <p14:creationId xmlns:p14="http://schemas.microsoft.com/office/powerpoint/2010/main" val="402874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También será necesario un filtro paso banda que amplifique la señal solo en un rango de frecuencias específico.</a:t>
            </a:r>
          </a:p>
          <a:p>
            <a:r>
              <a:rPr lang="es-ES" dirty="0"/>
              <a:t>Gracias a este diseño, se evitará que el dispositivo detecte frecuencias no deseadas, como el movimiento de los usuarios o la iluminación del ambiente.</a:t>
            </a:r>
          </a:p>
        </p:txBody>
      </p:sp>
      <p:sp>
        <p:nvSpPr>
          <p:cNvPr id="4" name="Marcador de número de diapositiva 3"/>
          <p:cNvSpPr>
            <a:spLocks noGrp="1"/>
          </p:cNvSpPr>
          <p:nvPr>
            <p:ph type="sldNum" sz="quarter" idx="5"/>
          </p:nvPr>
        </p:nvSpPr>
        <p:spPr/>
        <p:txBody>
          <a:bodyPr/>
          <a:lstStyle/>
          <a:p>
            <a:fld id="{4D639167-AEE9-4208-86C6-5395641B0984}" type="slidenum">
              <a:rPr lang="es-ES" smtClean="0"/>
              <a:t>3</a:t>
            </a:fld>
            <a:endParaRPr lang="es-ES"/>
          </a:p>
        </p:txBody>
      </p:sp>
    </p:spTree>
    <p:extLst>
      <p:ext uri="{BB962C8B-B14F-4D97-AF65-F5344CB8AC3E}">
        <p14:creationId xmlns:p14="http://schemas.microsoft.com/office/powerpoint/2010/main" val="77420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presión sanguínea de los pacientes se leerá empleando un diodo LED que genere luz y un </a:t>
            </a:r>
            <a:r>
              <a:rPr lang="es-ES" dirty="0" err="1"/>
              <a:t>fotoreceptor</a:t>
            </a:r>
            <a:r>
              <a:rPr lang="es-ES" dirty="0"/>
              <a:t> que recoja los datos. Los cuales estarán incorporados en este circuito analógico de captura.</a:t>
            </a:r>
          </a:p>
        </p:txBody>
      </p:sp>
      <p:sp>
        <p:nvSpPr>
          <p:cNvPr id="4" name="Marcador de número de diapositiva 3"/>
          <p:cNvSpPr>
            <a:spLocks noGrp="1"/>
          </p:cNvSpPr>
          <p:nvPr>
            <p:ph type="sldNum" sz="quarter" idx="5"/>
          </p:nvPr>
        </p:nvSpPr>
        <p:spPr/>
        <p:txBody>
          <a:bodyPr/>
          <a:lstStyle/>
          <a:p>
            <a:fld id="{4D639167-AEE9-4208-86C6-5395641B0984}" type="slidenum">
              <a:rPr lang="es-ES" smtClean="0"/>
              <a:t>4</a:t>
            </a:fld>
            <a:endParaRPr lang="es-ES"/>
          </a:p>
        </p:txBody>
      </p:sp>
    </p:spTree>
    <p:extLst>
      <p:ext uri="{BB962C8B-B14F-4D97-AF65-F5344CB8AC3E}">
        <p14:creationId xmlns:p14="http://schemas.microsoft.com/office/powerpoint/2010/main" val="1119422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módulo digital deberá capturar la señal generada en la parte analógica, digitalizarla adecuadamente y transmitirla </a:t>
            </a:r>
            <a:r>
              <a:rPr lang="es-ES" dirty="0" err="1"/>
              <a:t>via</a:t>
            </a:r>
            <a:r>
              <a:rPr lang="es-ES" dirty="0"/>
              <a:t> Bluetooth de baja </a:t>
            </a:r>
            <a:r>
              <a:rPr lang="es-ES" dirty="0" err="1"/>
              <a:t>enegría</a:t>
            </a:r>
            <a:r>
              <a:rPr lang="es-ES" dirty="0"/>
              <a:t>.</a:t>
            </a:r>
          </a:p>
        </p:txBody>
      </p:sp>
      <p:sp>
        <p:nvSpPr>
          <p:cNvPr id="4" name="Marcador de número de diapositiva 3"/>
          <p:cNvSpPr>
            <a:spLocks noGrp="1"/>
          </p:cNvSpPr>
          <p:nvPr>
            <p:ph type="sldNum" sz="quarter" idx="5"/>
          </p:nvPr>
        </p:nvSpPr>
        <p:spPr/>
        <p:txBody>
          <a:bodyPr/>
          <a:lstStyle/>
          <a:p>
            <a:fld id="{4D639167-AEE9-4208-86C6-5395641B0984}" type="slidenum">
              <a:rPr lang="es-ES" smtClean="0"/>
              <a:t>5</a:t>
            </a:fld>
            <a:endParaRPr lang="es-ES"/>
          </a:p>
        </p:txBody>
      </p:sp>
    </p:spTree>
    <p:extLst>
      <p:ext uri="{BB962C8B-B14F-4D97-AF65-F5344CB8AC3E}">
        <p14:creationId xmlns:p14="http://schemas.microsoft.com/office/powerpoint/2010/main" val="19690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Estos componentes deberán estar conectados a un circuito de alimentación, que se encargue de aportar la energía necesaria al dispositivo y avise del nivel de batería.</a:t>
            </a:r>
          </a:p>
          <a:p>
            <a:r>
              <a:rPr lang="es-ES" dirty="0"/>
              <a:t>El regulador de carga es un módulo que nos permitirá cargar el dispositivo desde una fuente externa sin necesidad de sacar la batería.</a:t>
            </a:r>
          </a:p>
        </p:txBody>
      </p:sp>
      <p:sp>
        <p:nvSpPr>
          <p:cNvPr id="4" name="Marcador de número de diapositiva 3"/>
          <p:cNvSpPr>
            <a:spLocks noGrp="1"/>
          </p:cNvSpPr>
          <p:nvPr>
            <p:ph type="sldNum" sz="quarter" idx="5"/>
          </p:nvPr>
        </p:nvSpPr>
        <p:spPr/>
        <p:txBody>
          <a:bodyPr/>
          <a:lstStyle/>
          <a:p>
            <a:fld id="{4D639167-AEE9-4208-86C6-5395641B0984}" type="slidenum">
              <a:rPr lang="es-ES" smtClean="0"/>
              <a:t>6</a:t>
            </a:fld>
            <a:endParaRPr lang="es-ES"/>
          </a:p>
        </p:txBody>
      </p:sp>
    </p:spTree>
    <p:extLst>
      <p:ext uri="{BB962C8B-B14F-4D97-AF65-F5344CB8AC3E}">
        <p14:creationId xmlns:p14="http://schemas.microsoft.com/office/powerpoint/2010/main" val="1382997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Finalmente, teniendo en cuenta todo lo necesario para montar este circuito, hemos diseñado una placa del circuito impreso a modo de prototipo.</a:t>
            </a:r>
          </a:p>
        </p:txBody>
      </p:sp>
      <p:sp>
        <p:nvSpPr>
          <p:cNvPr id="4" name="Marcador de número de diapositiva 3"/>
          <p:cNvSpPr>
            <a:spLocks noGrp="1"/>
          </p:cNvSpPr>
          <p:nvPr>
            <p:ph type="sldNum" sz="quarter" idx="5"/>
          </p:nvPr>
        </p:nvSpPr>
        <p:spPr/>
        <p:txBody>
          <a:bodyPr/>
          <a:lstStyle/>
          <a:p>
            <a:fld id="{4D639167-AEE9-4208-86C6-5395641B0984}" type="slidenum">
              <a:rPr lang="es-ES" smtClean="0"/>
              <a:t>7</a:t>
            </a:fld>
            <a:endParaRPr lang="es-ES"/>
          </a:p>
        </p:txBody>
      </p:sp>
    </p:spTree>
    <p:extLst>
      <p:ext uri="{BB962C8B-B14F-4D97-AF65-F5344CB8AC3E}">
        <p14:creationId xmlns:p14="http://schemas.microsoft.com/office/powerpoint/2010/main" val="945003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componentes en dicha placa estarán distribuidos en dos partes, la trasera y la delantera. De esta forma, se podrán acomodar todos los componentes y las conexiones necesarias manteniendo un tamaño de 20 mm x 25 </a:t>
            </a:r>
            <a:r>
              <a:rPr lang="es-ES" dirty="0" err="1"/>
              <a:t>mm.</a:t>
            </a:r>
            <a:endParaRPr lang="es-ES" dirty="0"/>
          </a:p>
          <a:p>
            <a:r>
              <a:rPr lang="es-ES" dirty="0"/>
              <a:t>En el diseño del prototipo podemos observar claramente dos placas unidas por un puente. Esta será la parte por la cual se cortarán las placas, pero no es un problema, ya que se podrán usar los conectores de las mismas. </a:t>
            </a:r>
          </a:p>
        </p:txBody>
      </p:sp>
      <p:sp>
        <p:nvSpPr>
          <p:cNvPr id="4" name="Marcador de número de diapositiva 3"/>
          <p:cNvSpPr>
            <a:spLocks noGrp="1"/>
          </p:cNvSpPr>
          <p:nvPr>
            <p:ph type="sldNum" sz="quarter" idx="5"/>
          </p:nvPr>
        </p:nvSpPr>
        <p:spPr/>
        <p:txBody>
          <a:bodyPr/>
          <a:lstStyle/>
          <a:p>
            <a:fld id="{4D639167-AEE9-4208-86C6-5395641B0984}" type="slidenum">
              <a:rPr lang="es-ES" smtClean="0"/>
              <a:t>8</a:t>
            </a:fld>
            <a:endParaRPr lang="es-ES"/>
          </a:p>
        </p:txBody>
      </p:sp>
    </p:spTree>
    <p:extLst>
      <p:ext uri="{BB962C8B-B14F-4D97-AF65-F5344CB8AC3E}">
        <p14:creationId xmlns:p14="http://schemas.microsoft.com/office/powerpoint/2010/main" val="3438428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Finalmente, hemos buscado los componentes de distintos suministradores y hemos calculado que el coste total del prototipo podría ser de unos 35,06 </a:t>
            </a:r>
            <a:r>
              <a:rPr lang="es-ES" i="0" dirty="0">
                <a:effectLst/>
                <a:latin typeface="+mn-lt"/>
              </a:rPr>
              <a:t>€ además del coste de soldar todos estos componentes en su sitio.</a:t>
            </a:r>
            <a:endParaRPr lang="es-ES" dirty="0"/>
          </a:p>
          <a:p>
            <a:r>
              <a:rPr lang="es-ES" dirty="0"/>
              <a:t>Y también hay que considerar los costes de envío de estos componentes y la posible aduana.</a:t>
            </a:r>
          </a:p>
        </p:txBody>
      </p:sp>
      <p:sp>
        <p:nvSpPr>
          <p:cNvPr id="4" name="Marcador de número de diapositiva 3"/>
          <p:cNvSpPr>
            <a:spLocks noGrp="1"/>
          </p:cNvSpPr>
          <p:nvPr>
            <p:ph type="sldNum" sz="quarter" idx="5"/>
          </p:nvPr>
        </p:nvSpPr>
        <p:spPr/>
        <p:txBody>
          <a:bodyPr/>
          <a:lstStyle/>
          <a:p>
            <a:fld id="{4D639167-AEE9-4208-86C6-5395641B0984}" type="slidenum">
              <a:rPr lang="es-ES" smtClean="0"/>
              <a:t>9</a:t>
            </a:fld>
            <a:endParaRPr lang="es-ES"/>
          </a:p>
        </p:txBody>
      </p:sp>
    </p:spTree>
    <p:extLst>
      <p:ext uri="{BB962C8B-B14F-4D97-AF65-F5344CB8AC3E}">
        <p14:creationId xmlns:p14="http://schemas.microsoft.com/office/powerpoint/2010/main" val="4155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8C6BB-8435-4875-8107-1E70759F55C1}"/>
              </a:ext>
            </a:extLst>
          </p:cNvPr>
          <p:cNvSpPr>
            <a:spLocks noGrp="1"/>
          </p:cNvSpPr>
          <p:nvPr>
            <p:ph type="ctrTitle"/>
          </p:nvPr>
        </p:nvSpPr>
        <p:spPr/>
        <p:txBody>
          <a:bodyPr/>
          <a:lstStyle/>
          <a:p>
            <a:r>
              <a:rPr lang="es-ES" dirty="0"/>
              <a:t>Pulsómetro Cardíaco basado en PPG</a:t>
            </a:r>
          </a:p>
        </p:txBody>
      </p:sp>
      <p:sp>
        <p:nvSpPr>
          <p:cNvPr id="3" name="Subtítulo 2">
            <a:extLst>
              <a:ext uri="{FF2B5EF4-FFF2-40B4-BE49-F238E27FC236}">
                <a16:creationId xmlns:a16="http://schemas.microsoft.com/office/drawing/2014/main" id="{62909291-C952-48A9-80DC-800B532C77B1}"/>
              </a:ext>
            </a:extLst>
          </p:cNvPr>
          <p:cNvSpPr>
            <a:spLocks noGrp="1"/>
          </p:cNvSpPr>
          <p:nvPr>
            <p:ph type="subTitle" idx="1"/>
          </p:nvPr>
        </p:nvSpPr>
        <p:spPr/>
        <p:txBody>
          <a:bodyPr/>
          <a:lstStyle/>
          <a:p>
            <a:r>
              <a:rPr lang="es-ES" dirty="0"/>
              <a:t>Fase de diseño</a:t>
            </a:r>
          </a:p>
          <a:p>
            <a:r>
              <a:rPr lang="es-ES" dirty="0"/>
              <a:t>Viktor </a:t>
            </a:r>
            <a:r>
              <a:rPr lang="es-ES" dirty="0" err="1"/>
              <a:t>yosava</a:t>
            </a:r>
            <a:endParaRPr lang="es-ES" dirty="0"/>
          </a:p>
        </p:txBody>
      </p:sp>
    </p:spTree>
    <p:extLst>
      <p:ext uri="{BB962C8B-B14F-4D97-AF65-F5344CB8AC3E}">
        <p14:creationId xmlns:p14="http://schemas.microsoft.com/office/powerpoint/2010/main" val="206709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9" name="Freeform: Shape 3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 name="Imagen 9" descr="Gráfico, Diagrama&#10;&#10;Descripción generada automáticamente">
            <a:extLst>
              <a:ext uri="{FF2B5EF4-FFF2-40B4-BE49-F238E27FC236}">
                <a16:creationId xmlns:a16="http://schemas.microsoft.com/office/drawing/2014/main" id="{DA14FB42-9592-46C0-9DFD-B89E7F2ABE2D}"/>
              </a:ext>
            </a:extLst>
          </p:cNvPr>
          <p:cNvPicPr>
            <a:picLocks noChangeAspect="1"/>
          </p:cNvPicPr>
          <p:nvPr/>
        </p:nvPicPr>
        <p:blipFill>
          <a:blip r:embed="rId3"/>
          <a:stretch>
            <a:fillRect/>
          </a:stretch>
        </p:blipFill>
        <p:spPr>
          <a:xfrm>
            <a:off x="6111715" y="647698"/>
            <a:ext cx="5414443" cy="5562601"/>
          </a:xfrm>
          <a:prstGeom prst="rect">
            <a:avLst/>
          </a:prstGeom>
          <a:effectLst/>
        </p:spPr>
      </p:pic>
      <p:sp>
        <p:nvSpPr>
          <p:cNvPr id="41" name="Rectangle 4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Título 1">
            <a:extLst>
              <a:ext uri="{FF2B5EF4-FFF2-40B4-BE49-F238E27FC236}">
                <a16:creationId xmlns:a16="http://schemas.microsoft.com/office/drawing/2014/main" id="{E2CA3F7D-874B-4286-95AB-8421288FD76C}"/>
              </a:ext>
            </a:extLst>
          </p:cNvPr>
          <p:cNvSpPr txBox="1">
            <a:spLocks/>
          </p:cNvSpPr>
          <p:nvPr/>
        </p:nvSpPr>
        <p:spPr>
          <a:xfrm>
            <a:off x="682200" y="1806679"/>
            <a:ext cx="4166510" cy="16223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900" dirty="0" err="1">
                <a:solidFill>
                  <a:srgbClr val="EBEBEB"/>
                </a:solidFill>
              </a:rPr>
              <a:t>Filtro</a:t>
            </a:r>
            <a:r>
              <a:rPr lang="en-US" sz="3900" dirty="0">
                <a:solidFill>
                  <a:srgbClr val="EBEBEB"/>
                </a:solidFill>
              </a:rPr>
              <a:t> </a:t>
            </a:r>
            <a:r>
              <a:rPr lang="en-US" sz="3900" dirty="0" err="1">
                <a:solidFill>
                  <a:srgbClr val="EBEBEB"/>
                </a:solidFill>
              </a:rPr>
              <a:t>analógico</a:t>
            </a:r>
            <a:r>
              <a:rPr lang="en-US" sz="3900" dirty="0">
                <a:solidFill>
                  <a:srgbClr val="EBEBEB"/>
                </a:solidFill>
              </a:rPr>
              <a:t> para la </a:t>
            </a:r>
            <a:r>
              <a:rPr lang="en-US" sz="3900" dirty="0" err="1">
                <a:solidFill>
                  <a:srgbClr val="EBEBEB"/>
                </a:solidFill>
              </a:rPr>
              <a:t>captura</a:t>
            </a:r>
            <a:endParaRPr lang="en-US" sz="3900" dirty="0">
              <a:solidFill>
                <a:srgbClr val="EBEBEB"/>
              </a:solidFill>
            </a:endParaRPr>
          </a:p>
        </p:txBody>
      </p:sp>
      <p:sp>
        <p:nvSpPr>
          <p:cNvPr id="29" name="CuadroTexto 28">
            <a:extLst>
              <a:ext uri="{FF2B5EF4-FFF2-40B4-BE49-F238E27FC236}">
                <a16:creationId xmlns:a16="http://schemas.microsoft.com/office/drawing/2014/main" id="{18A8FBDF-0356-4995-A079-5045CD9E5264}"/>
              </a:ext>
            </a:extLst>
          </p:cNvPr>
          <p:cNvSpPr txBox="1"/>
          <p:nvPr/>
        </p:nvSpPr>
        <p:spPr>
          <a:xfrm>
            <a:off x="648931" y="4092102"/>
            <a:ext cx="4166509" cy="742545"/>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err="1">
                <a:solidFill>
                  <a:srgbClr val="EBEBEB"/>
                </a:solidFill>
                <a:latin typeface="+mj-lt"/>
                <a:ea typeface="+mj-ea"/>
                <a:cs typeface="+mj-cs"/>
              </a:rPr>
              <a:t>Amplificador</a:t>
            </a:r>
            <a:r>
              <a:rPr lang="en-US" dirty="0">
                <a:solidFill>
                  <a:srgbClr val="EBEBEB"/>
                </a:solidFill>
                <a:latin typeface="+mj-lt"/>
                <a:ea typeface="+mj-ea"/>
                <a:cs typeface="+mj-cs"/>
              </a:rPr>
              <a:t> de </a:t>
            </a:r>
            <a:r>
              <a:rPr lang="en-US" dirty="0" err="1">
                <a:solidFill>
                  <a:srgbClr val="EBEBEB"/>
                </a:solidFill>
                <a:latin typeface="+mj-lt"/>
                <a:ea typeface="+mj-ea"/>
                <a:cs typeface="+mj-cs"/>
              </a:rPr>
              <a:t>Instrumentación</a:t>
            </a: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24546744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C423BD-CDB5-49CF-B64B-79D484FD9C04}"/>
              </a:ext>
            </a:extLst>
          </p:cNvPr>
          <p:cNvSpPr>
            <a:spLocks noGrp="1"/>
          </p:cNvSpPr>
          <p:nvPr>
            <p:ph type="title"/>
          </p:nvPr>
        </p:nvSpPr>
        <p:spPr>
          <a:xfrm>
            <a:off x="682200" y="1806679"/>
            <a:ext cx="4166510" cy="1622321"/>
          </a:xfrm>
        </p:spPr>
        <p:txBody>
          <a:bodyPr vert="horz" lIns="91440" tIns="45720" rIns="91440" bIns="45720" rtlCol="0" anchor="t">
            <a:normAutofit/>
          </a:bodyPr>
          <a:lstStyle/>
          <a:p>
            <a:r>
              <a:rPr lang="en-US" sz="3900" b="0" i="0" kern="1200" dirty="0" err="1">
                <a:solidFill>
                  <a:srgbClr val="EBEBEB"/>
                </a:solidFill>
                <a:latin typeface="+mj-lt"/>
                <a:ea typeface="+mj-ea"/>
                <a:cs typeface="+mj-cs"/>
              </a:rPr>
              <a:t>Filtro</a:t>
            </a:r>
            <a:r>
              <a:rPr lang="en-US" sz="3900" b="0" i="0" kern="1200" dirty="0">
                <a:solidFill>
                  <a:srgbClr val="EBEBEB"/>
                </a:solidFill>
                <a:latin typeface="+mj-lt"/>
                <a:ea typeface="+mj-ea"/>
                <a:cs typeface="+mj-cs"/>
              </a:rPr>
              <a:t> </a:t>
            </a:r>
            <a:r>
              <a:rPr lang="en-US" sz="3900" b="0" i="0" kern="1200" dirty="0" err="1">
                <a:solidFill>
                  <a:srgbClr val="EBEBEB"/>
                </a:solidFill>
                <a:latin typeface="+mj-lt"/>
                <a:ea typeface="+mj-ea"/>
                <a:cs typeface="+mj-cs"/>
              </a:rPr>
              <a:t>analógico</a:t>
            </a:r>
            <a:r>
              <a:rPr lang="en-US" sz="3900" b="0" i="0" kern="1200" dirty="0">
                <a:solidFill>
                  <a:srgbClr val="EBEBEB"/>
                </a:solidFill>
                <a:latin typeface="+mj-lt"/>
                <a:ea typeface="+mj-ea"/>
                <a:cs typeface="+mj-cs"/>
              </a:rPr>
              <a:t> para la </a:t>
            </a:r>
            <a:r>
              <a:rPr lang="en-US" sz="3900" b="0" i="0" kern="1200" dirty="0" err="1">
                <a:solidFill>
                  <a:srgbClr val="EBEBEB"/>
                </a:solidFill>
                <a:latin typeface="+mj-lt"/>
                <a:ea typeface="+mj-ea"/>
                <a:cs typeface="+mj-cs"/>
              </a:rPr>
              <a:t>captura</a:t>
            </a:r>
            <a:endParaRPr lang="en-US" sz="3900" b="0" i="0" kern="1200" dirty="0">
              <a:solidFill>
                <a:srgbClr val="EBEBEB"/>
              </a:solidFill>
              <a:latin typeface="+mj-lt"/>
              <a:ea typeface="+mj-ea"/>
              <a:cs typeface="+mj-cs"/>
            </a:endParaRP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n 3" descr="Diagrama&#10;&#10;Descripción generada automáticamente">
            <a:extLst>
              <a:ext uri="{FF2B5EF4-FFF2-40B4-BE49-F238E27FC236}">
                <a16:creationId xmlns:a16="http://schemas.microsoft.com/office/drawing/2014/main" id="{F8C3F7F0-DA3D-482C-A2E5-2B419A422806}"/>
              </a:ext>
            </a:extLst>
          </p:cNvPr>
          <p:cNvPicPr>
            <a:picLocks noChangeAspect="1"/>
          </p:cNvPicPr>
          <p:nvPr/>
        </p:nvPicPr>
        <p:blipFill>
          <a:blip r:embed="rId3"/>
          <a:stretch>
            <a:fillRect/>
          </a:stretch>
        </p:blipFill>
        <p:spPr>
          <a:xfrm>
            <a:off x="6270510" y="1353846"/>
            <a:ext cx="4354156" cy="4150308"/>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uadroTexto 7">
            <a:extLst>
              <a:ext uri="{FF2B5EF4-FFF2-40B4-BE49-F238E27FC236}">
                <a16:creationId xmlns:a16="http://schemas.microsoft.com/office/drawing/2014/main" id="{DEF147DC-EE03-4D46-AFA5-9251B13D1FC5}"/>
              </a:ext>
            </a:extLst>
          </p:cNvPr>
          <p:cNvSpPr txBox="1"/>
          <p:nvPr/>
        </p:nvSpPr>
        <p:spPr>
          <a:xfrm>
            <a:off x="648931" y="4092102"/>
            <a:ext cx="4166509" cy="742545"/>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err="1">
                <a:solidFill>
                  <a:srgbClr val="EBEBEB"/>
                </a:solidFill>
                <a:latin typeface="+mj-lt"/>
                <a:ea typeface="+mj-ea"/>
                <a:cs typeface="+mj-cs"/>
              </a:rPr>
              <a:t>Filtro</a:t>
            </a:r>
            <a:r>
              <a:rPr lang="en-US" dirty="0">
                <a:solidFill>
                  <a:srgbClr val="EBEBEB"/>
                </a:solidFill>
                <a:latin typeface="+mj-lt"/>
                <a:ea typeface="+mj-ea"/>
                <a:cs typeface="+mj-cs"/>
              </a:rPr>
              <a:t> Paso Banda</a:t>
            </a:r>
          </a:p>
        </p:txBody>
      </p:sp>
    </p:spTree>
    <p:extLst>
      <p:ext uri="{BB962C8B-B14F-4D97-AF65-F5344CB8AC3E}">
        <p14:creationId xmlns:p14="http://schemas.microsoft.com/office/powerpoint/2010/main" val="19688945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AC423BD-CDB5-49CF-B64B-79D484FD9C04}"/>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dirty="0" err="1">
                <a:solidFill>
                  <a:srgbClr val="EBEBEB"/>
                </a:solidFill>
                <a:latin typeface="+mj-lt"/>
                <a:ea typeface="+mj-ea"/>
                <a:cs typeface="+mj-cs"/>
              </a:rPr>
              <a:t>Diseño</a:t>
            </a:r>
            <a:r>
              <a:rPr lang="en-US" b="0" i="0" kern="1200" dirty="0">
                <a:solidFill>
                  <a:srgbClr val="EBEBEB"/>
                </a:solidFill>
                <a:latin typeface="+mj-lt"/>
                <a:ea typeface="+mj-ea"/>
                <a:cs typeface="+mj-cs"/>
              </a:rPr>
              <a:t> del </a:t>
            </a:r>
            <a:r>
              <a:rPr lang="en-US" b="0" i="0" kern="1200" dirty="0" err="1">
                <a:solidFill>
                  <a:srgbClr val="EBEBEB"/>
                </a:solidFill>
                <a:latin typeface="+mj-lt"/>
                <a:ea typeface="+mj-ea"/>
                <a:cs typeface="+mj-cs"/>
              </a:rPr>
              <a:t>sistema</a:t>
            </a:r>
            <a:endParaRPr lang="en-US" b="0" i="0" kern="1200" dirty="0">
              <a:solidFill>
                <a:srgbClr val="EBEBEB"/>
              </a:solidFill>
              <a:latin typeface="+mj-lt"/>
              <a:ea typeface="+mj-ea"/>
              <a:cs typeface="+mj-cs"/>
            </a:endParaRPr>
          </a:p>
        </p:txBody>
      </p:sp>
      <p:sp useBgFill="1">
        <p:nvSpPr>
          <p:cNvPr id="24" name="Freeform: Shape 1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8" name="CuadroTexto 7">
            <a:extLst>
              <a:ext uri="{FF2B5EF4-FFF2-40B4-BE49-F238E27FC236}">
                <a16:creationId xmlns:a16="http://schemas.microsoft.com/office/drawing/2014/main" id="{DEF147DC-EE03-4D46-AFA5-9251B13D1FC5}"/>
              </a:ext>
            </a:extLst>
          </p:cNvPr>
          <p:cNvSpPr txBox="1"/>
          <p:nvPr/>
        </p:nvSpPr>
        <p:spPr>
          <a:xfrm>
            <a:off x="3859161" y="1578643"/>
            <a:ext cx="5122606" cy="365868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err="1">
                <a:solidFill>
                  <a:schemeClr val="bg1"/>
                </a:solidFill>
                <a:latin typeface="+mj-lt"/>
                <a:ea typeface="+mj-ea"/>
                <a:cs typeface="+mj-cs"/>
              </a:rPr>
              <a:t>Módulo</a:t>
            </a:r>
            <a:r>
              <a:rPr lang="en-US" dirty="0">
                <a:solidFill>
                  <a:schemeClr val="bg1"/>
                </a:solidFill>
                <a:latin typeface="+mj-lt"/>
                <a:ea typeface="+mj-ea"/>
                <a:cs typeface="+mj-cs"/>
              </a:rPr>
              <a:t> </a:t>
            </a:r>
            <a:r>
              <a:rPr lang="en-US" dirty="0" err="1">
                <a:solidFill>
                  <a:schemeClr val="bg1"/>
                </a:solidFill>
                <a:latin typeface="+mj-lt"/>
                <a:ea typeface="+mj-ea"/>
                <a:cs typeface="+mj-cs"/>
              </a:rPr>
              <a:t>analógico</a:t>
            </a:r>
            <a:r>
              <a:rPr lang="en-US" dirty="0">
                <a:solidFill>
                  <a:schemeClr val="bg1"/>
                </a:solidFill>
                <a:latin typeface="+mj-lt"/>
                <a:ea typeface="+mj-ea"/>
                <a:cs typeface="+mj-cs"/>
              </a:rPr>
              <a:t> de </a:t>
            </a:r>
            <a:r>
              <a:rPr lang="en-US" dirty="0" err="1">
                <a:solidFill>
                  <a:schemeClr val="bg1"/>
                </a:solidFill>
                <a:latin typeface="+mj-lt"/>
                <a:ea typeface="+mj-ea"/>
                <a:cs typeface="+mj-cs"/>
              </a:rPr>
              <a:t>captura</a:t>
            </a:r>
            <a:endParaRPr lang="en-US" dirty="0">
              <a:solidFill>
                <a:schemeClr val="bg1"/>
              </a:solidFill>
              <a:latin typeface="+mj-lt"/>
              <a:ea typeface="+mj-ea"/>
              <a:cs typeface="+mj-cs"/>
            </a:endParaRPr>
          </a:p>
        </p:txBody>
      </p:sp>
      <p:pic>
        <p:nvPicPr>
          <p:cNvPr id="5" name="Imagen 4" descr="Diagrama&#10;&#10;Descripción generada automáticamente">
            <a:extLst>
              <a:ext uri="{FF2B5EF4-FFF2-40B4-BE49-F238E27FC236}">
                <a16:creationId xmlns:a16="http://schemas.microsoft.com/office/drawing/2014/main" id="{C968100B-4135-409D-BB77-CA723F9E6CD8}"/>
              </a:ext>
            </a:extLst>
          </p:cNvPr>
          <p:cNvPicPr>
            <a:picLocks noChangeAspect="1"/>
          </p:cNvPicPr>
          <p:nvPr/>
        </p:nvPicPr>
        <p:blipFill>
          <a:blip r:embed="rId3"/>
          <a:stretch>
            <a:fillRect/>
          </a:stretch>
        </p:blipFill>
        <p:spPr>
          <a:xfrm>
            <a:off x="2372619" y="2324695"/>
            <a:ext cx="8095691" cy="3970676"/>
          </a:xfrm>
          <a:prstGeom prst="rect">
            <a:avLst/>
          </a:prstGeom>
          <a:effectLst/>
        </p:spPr>
      </p:pic>
    </p:spTree>
    <p:extLst>
      <p:ext uri="{BB962C8B-B14F-4D97-AF65-F5344CB8AC3E}">
        <p14:creationId xmlns:p14="http://schemas.microsoft.com/office/powerpoint/2010/main" val="291515691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AC423BD-CDB5-49CF-B64B-79D484FD9C04}"/>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dirty="0" err="1">
                <a:solidFill>
                  <a:srgbClr val="EBEBEB"/>
                </a:solidFill>
                <a:latin typeface="+mj-lt"/>
                <a:ea typeface="+mj-ea"/>
                <a:cs typeface="+mj-cs"/>
              </a:rPr>
              <a:t>Diseño</a:t>
            </a:r>
            <a:r>
              <a:rPr lang="en-US" b="0" i="0" kern="1200" dirty="0">
                <a:solidFill>
                  <a:srgbClr val="EBEBEB"/>
                </a:solidFill>
                <a:latin typeface="+mj-lt"/>
                <a:ea typeface="+mj-ea"/>
                <a:cs typeface="+mj-cs"/>
              </a:rPr>
              <a:t> del </a:t>
            </a:r>
            <a:r>
              <a:rPr lang="en-US" b="0" i="0" kern="1200" dirty="0" err="1">
                <a:solidFill>
                  <a:srgbClr val="EBEBEB"/>
                </a:solidFill>
                <a:latin typeface="+mj-lt"/>
                <a:ea typeface="+mj-ea"/>
                <a:cs typeface="+mj-cs"/>
              </a:rPr>
              <a:t>sistema</a:t>
            </a:r>
            <a:endParaRPr lang="en-US" b="0" i="0" kern="1200" dirty="0">
              <a:solidFill>
                <a:srgbClr val="EBEBEB"/>
              </a:solidFill>
              <a:latin typeface="+mj-lt"/>
              <a:ea typeface="+mj-ea"/>
              <a:cs typeface="+mj-cs"/>
            </a:endParaRPr>
          </a:p>
        </p:txBody>
      </p:sp>
      <p:sp useBgFill="1">
        <p:nvSpPr>
          <p:cNvPr id="19" name="Freeform: Shape 1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Imagen 3" descr="Diagrama, Esquemático&#10;&#10;Descripción generada automáticamente">
            <a:extLst>
              <a:ext uri="{FF2B5EF4-FFF2-40B4-BE49-F238E27FC236}">
                <a16:creationId xmlns:a16="http://schemas.microsoft.com/office/drawing/2014/main" id="{E85E1D6E-E47D-46B7-BDD5-83EE7BAE8411}"/>
              </a:ext>
            </a:extLst>
          </p:cNvPr>
          <p:cNvPicPr>
            <a:picLocks noChangeAspect="1"/>
          </p:cNvPicPr>
          <p:nvPr/>
        </p:nvPicPr>
        <p:blipFill rotWithShape="1">
          <a:blip r:embed="rId3"/>
          <a:srcRect t="311"/>
          <a:stretch/>
        </p:blipFill>
        <p:spPr>
          <a:xfrm>
            <a:off x="2538520" y="2286162"/>
            <a:ext cx="7114960" cy="4592612"/>
          </a:xfrm>
          <a:prstGeom prst="rect">
            <a:avLst/>
          </a:prstGeom>
          <a:effectLst/>
        </p:spPr>
      </p:pic>
      <p:sp>
        <p:nvSpPr>
          <p:cNvPr id="16" name="CuadroTexto 15">
            <a:extLst>
              <a:ext uri="{FF2B5EF4-FFF2-40B4-BE49-F238E27FC236}">
                <a16:creationId xmlns:a16="http://schemas.microsoft.com/office/drawing/2014/main" id="{45CB2DB0-58E5-4D3C-8777-AD904EC04482}"/>
              </a:ext>
            </a:extLst>
          </p:cNvPr>
          <p:cNvSpPr txBox="1"/>
          <p:nvPr/>
        </p:nvSpPr>
        <p:spPr>
          <a:xfrm>
            <a:off x="4680155" y="1578643"/>
            <a:ext cx="5122606" cy="365868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err="1">
                <a:solidFill>
                  <a:schemeClr val="bg1"/>
                </a:solidFill>
                <a:latin typeface="+mj-lt"/>
                <a:ea typeface="+mj-ea"/>
                <a:cs typeface="+mj-cs"/>
              </a:rPr>
              <a:t>Módulo</a:t>
            </a:r>
            <a:r>
              <a:rPr lang="en-US" dirty="0">
                <a:solidFill>
                  <a:schemeClr val="bg1"/>
                </a:solidFill>
                <a:latin typeface="+mj-lt"/>
                <a:ea typeface="+mj-ea"/>
                <a:cs typeface="+mj-cs"/>
              </a:rPr>
              <a:t> digital</a:t>
            </a:r>
          </a:p>
        </p:txBody>
      </p:sp>
    </p:spTree>
    <p:extLst>
      <p:ext uri="{BB962C8B-B14F-4D97-AF65-F5344CB8AC3E}">
        <p14:creationId xmlns:p14="http://schemas.microsoft.com/office/powerpoint/2010/main" val="29893988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3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 name="Imagen 2" descr="Diagrama, Esquemático&#10;&#10;Descripción generada automáticamente">
            <a:extLst>
              <a:ext uri="{FF2B5EF4-FFF2-40B4-BE49-F238E27FC236}">
                <a16:creationId xmlns:a16="http://schemas.microsoft.com/office/drawing/2014/main" id="{52DFD713-1CF8-412B-B1F8-D61E28CC91DA}"/>
              </a:ext>
            </a:extLst>
          </p:cNvPr>
          <p:cNvPicPr>
            <a:picLocks noChangeAspect="1"/>
          </p:cNvPicPr>
          <p:nvPr/>
        </p:nvPicPr>
        <p:blipFill>
          <a:blip r:embed="rId3"/>
          <a:stretch>
            <a:fillRect/>
          </a:stretch>
        </p:blipFill>
        <p:spPr>
          <a:xfrm>
            <a:off x="6093992" y="915557"/>
            <a:ext cx="5449889" cy="5026882"/>
          </a:xfrm>
          <a:prstGeom prst="rect">
            <a:avLst/>
          </a:prstGeom>
          <a:effectLst/>
        </p:spPr>
      </p:pic>
      <p:sp>
        <p:nvSpPr>
          <p:cNvPr id="40" name="Rectangle 3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Título 1">
            <a:extLst>
              <a:ext uri="{FF2B5EF4-FFF2-40B4-BE49-F238E27FC236}">
                <a16:creationId xmlns:a16="http://schemas.microsoft.com/office/drawing/2014/main" id="{DE281B5C-8BEC-4611-A414-E418BF2E808D}"/>
              </a:ext>
            </a:extLst>
          </p:cNvPr>
          <p:cNvSpPr txBox="1">
            <a:spLocks/>
          </p:cNvSpPr>
          <p:nvPr/>
        </p:nvSpPr>
        <p:spPr>
          <a:xfrm>
            <a:off x="682200" y="1806679"/>
            <a:ext cx="4166510" cy="16223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900" dirty="0" err="1">
                <a:solidFill>
                  <a:srgbClr val="EBEBEB"/>
                </a:solidFill>
              </a:rPr>
              <a:t>Diseño</a:t>
            </a:r>
            <a:r>
              <a:rPr lang="en-US" sz="3900" dirty="0">
                <a:solidFill>
                  <a:srgbClr val="EBEBEB"/>
                </a:solidFill>
              </a:rPr>
              <a:t> del </a:t>
            </a:r>
            <a:r>
              <a:rPr lang="en-US" sz="3900" dirty="0" err="1">
                <a:solidFill>
                  <a:srgbClr val="EBEBEB"/>
                </a:solidFill>
              </a:rPr>
              <a:t>sistema</a:t>
            </a:r>
            <a:endParaRPr lang="en-US" sz="3900" dirty="0">
              <a:solidFill>
                <a:srgbClr val="EBEBEB"/>
              </a:solidFill>
            </a:endParaRPr>
          </a:p>
        </p:txBody>
      </p:sp>
      <p:sp>
        <p:nvSpPr>
          <p:cNvPr id="16" name="CuadroTexto 15">
            <a:extLst>
              <a:ext uri="{FF2B5EF4-FFF2-40B4-BE49-F238E27FC236}">
                <a16:creationId xmlns:a16="http://schemas.microsoft.com/office/drawing/2014/main" id="{0F28C30C-A424-49CD-B74B-716A02C94FAD}"/>
              </a:ext>
            </a:extLst>
          </p:cNvPr>
          <p:cNvSpPr txBox="1"/>
          <p:nvPr/>
        </p:nvSpPr>
        <p:spPr>
          <a:xfrm>
            <a:off x="648931" y="4092102"/>
            <a:ext cx="4166509" cy="742545"/>
          </a:xfrm>
          <a:prstGeom prst="rect">
            <a:avLst/>
          </a:prstGeom>
        </p:spPr>
        <p:txBody>
          <a:bodyPr vert="horz" lIns="91440" tIns="45720" rIns="91440" bIns="45720" rtlCol="0">
            <a:normAutofit lnSpcReduction="10000"/>
          </a:bodyPr>
          <a:lstStyle/>
          <a:p>
            <a:pPr>
              <a:spcBef>
                <a:spcPts val="1000"/>
              </a:spcBef>
              <a:buClr>
                <a:schemeClr val="bg2">
                  <a:lumMod val="40000"/>
                  <a:lumOff val="60000"/>
                </a:schemeClr>
              </a:buClr>
              <a:buSzPct val="80000"/>
              <a:buFont typeface="Wingdings 3" charset="2"/>
              <a:buChar char=""/>
            </a:pPr>
            <a:r>
              <a:rPr lang="en-US" dirty="0" err="1">
                <a:solidFill>
                  <a:srgbClr val="EBEBEB"/>
                </a:solidFill>
                <a:latin typeface="+mj-lt"/>
                <a:ea typeface="+mj-ea"/>
                <a:cs typeface="+mj-cs"/>
              </a:rPr>
              <a:t>Regulador</a:t>
            </a:r>
            <a:r>
              <a:rPr lang="en-US" dirty="0">
                <a:solidFill>
                  <a:srgbClr val="EBEBEB"/>
                </a:solidFill>
                <a:latin typeface="+mj-lt"/>
                <a:ea typeface="+mj-ea"/>
                <a:cs typeface="+mj-cs"/>
              </a:rPr>
              <a:t> de carga</a:t>
            </a:r>
          </a:p>
          <a:p>
            <a:pPr>
              <a:spcBef>
                <a:spcPts val="1000"/>
              </a:spcBef>
              <a:buClr>
                <a:schemeClr val="bg2">
                  <a:lumMod val="40000"/>
                  <a:lumOff val="60000"/>
                </a:schemeClr>
              </a:buClr>
              <a:buSzPct val="80000"/>
              <a:buFont typeface="Wingdings 3" charset="2"/>
              <a:buChar char=""/>
            </a:pPr>
            <a:r>
              <a:rPr lang="en-US" dirty="0" err="1">
                <a:solidFill>
                  <a:srgbClr val="EBEBEB"/>
                </a:solidFill>
                <a:latin typeface="+mj-lt"/>
                <a:ea typeface="+mj-ea"/>
                <a:cs typeface="+mj-cs"/>
              </a:rPr>
              <a:t>Circuito</a:t>
            </a:r>
            <a:r>
              <a:rPr lang="en-US" dirty="0">
                <a:solidFill>
                  <a:srgbClr val="EBEBEB"/>
                </a:solidFill>
                <a:latin typeface="+mj-lt"/>
                <a:ea typeface="+mj-ea"/>
                <a:cs typeface="+mj-cs"/>
              </a:rPr>
              <a:t> de </a:t>
            </a:r>
            <a:r>
              <a:rPr lang="en-US" dirty="0" err="1">
                <a:solidFill>
                  <a:srgbClr val="EBEBEB"/>
                </a:solidFill>
                <a:latin typeface="+mj-lt"/>
                <a:ea typeface="+mj-ea"/>
                <a:cs typeface="+mj-cs"/>
              </a:rPr>
              <a:t>alimentación</a:t>
            </a: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37173371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 name="Título 1">
            <a:extLst>
              <a:ext uri="{FF2B5EF4-FFF2-40B4-BE49-F238E27FC236}">
                <a16:creationId xmlns:a16="http://schemas.microsoft.com/office/drawing/2014/main" id="{DE281B5C-8BEC-4611-A414-E418BF2E808D}"/>
              </a:ext>
            </a:extLst>
          </p:cNvPr>
          <p:cNvSpPr txBox="1">
            <a:spLocks/>
          </p:cNvSpPr>
          <p:nvPr/>
        </p:nvSpPr>
        <p:spPr>
          <a:xfrm>
            <a:off x="648930" y="629267"/>
            <a:ext cx="9252154" cy="10166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a:solidFill>
                  <a:srgbClr val="EBEBEB"/>
                </a:solidFill>
                <a:latin typeface="+mj-lt"/>
                <a:ea typeface="+mj-ea"/>
                <a:cs typeface="+mj-cs"/>
              </a:rPr>
              <a:t>Placa del circuito impreso</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Imagen 3" descr="Imagen de la pantalla de un video juego&#10;&#10;Descripción generada automáticamente con confianza media">
            <a:extLst>
              <a:ext uri="{FF2B5EF4-FFF2-40B4-BE49-F238E27FC236}">
                <a16:creationId xmlns:a16="http://schemas.microsoft.com/office/drawing/2014/main" id="{C904BCA7-A9F0-494C-AEB1-E0CCE83A968D}"/>
              </a:ext>
            </a:extLst>
          </p:cNvPr>
          <p:cNvPicPr>
            <a:picLocks noChangeAspect="1"/>
          </p:cNvPicPr>
          <p:nvPr/>
        </p:nvPicPr>
        <p:blipFill rotWithShape="1">
          <a:blip r:embed="rId3"/>
          <a:srcRect l="4633" t="9113" r="2700" b="22292"/>
          <a:stretch/>
        </p:blipFill>
        <p:spPr>
          <a:xfrm>
            <a:off x="2572870" y="2849590"/>
            <a:ext cx="7046260" cy="2920886"/>
          </a:xfrm>
          <a:prstGeom prst="rect">
            <a:avLst/>
          </a:prstGeom>
          <a:effectLst/>
        </p:spPr>
      </p:pic>
      <p:sp>
        <p:nvSpPr>
          <p:cNvPr id="17" name="CuadroTexto 16">
            <a:extLst>
              <a:ext uri="{FF2B5EF4-FFF2-40B4-BE49-F238E27FC236}">
                <a16:creationId xmlns:a16="http://schemas.microsoft.com/office/drawing/2014/main" id="{9D375BB9-9923-4144-B077-1FE5B9C3133B}"/>
              </a:ext>
            </a:extLst>
          </p:cNvPr>
          <p:cNvSpPr txBox="1"/>
          <p:nvPr/>
        </p:nvSpPr>
        <p:spPr>
          <a:xfrm>
            <a:off x="3859161" y="1578643"/>
            <a:ext cx="5122606" cy="365868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err="1">
                <a:solidFill>
                  <a:schemeClr val="bg1"/>
                </a:solidFill>
                <a:latin typeface="+mj-lt"/>
                <a:ea typeface="+mj-ea"/>
                <a:cs typeface="+mj-cs"/>
              </a:rPr>
              <a:t>Parte</a:t>
            </a:r>
            <a:r>
              <a:rPr lang="en-US" dirty="0">
                <a:solidFill>
                  <a:schemeClr val="bg1"/>
                </a:solidFill>
                <a:latin typeface="+mj-lt"/>
                <a:ea typeface="+mj-ea"/>
                <a:cs typeface="+mj-cs"/>
              </a:rPr>
              <a:t> </a:t>
            </a:r>
            <a:r>
              <a:rPr lang="en-US" dirty="0" err="1">
                <a:solidFill>
                  <a:schemeClr val="bg1"/>
                </a:solidFill>
                <a:latin typeface="+mj-lt"/>
                <a:ea typeface="+mj-ea"/>
                <a:cs typeface="+mj-cs"/>
              </a:rPr>
              <a:t>delantera</a:t>
            </a:r>
            <a:endParaRPr lang="en-US" dirty="0">
              <a:solidFill>
                <a:schemeClr val="bg1"/>
              </a:solidFill>
              <a:latin typeface="+mj-lt"/>
              <a:ea typeface="+mj-ea"/>
              <a:cs typeface="+mj-cs"/>
            </a:endParaRPr>
          </a:p>
        </p:txBody>
      </p:sp>
    </p:spTree>
    <p:extLst>
      <p:ext uri="{BB962C8B-B14F-4D97-AF65-F5344CB8AC3E}">
        <p14:creationId xmlns:p14="http://schemas.microsoft.com/office/powerpoint/2010/main" val="365337876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 name="Título 1">
            <a:extLst>
              <a:ext uri="{FF2B5EF4-FFF2-40B4-BE49-F238E27FC236}">
                <a16:creationId xmlns:a16="http://schemas.microsoft.com/office/drawing/2014/main" id="{DE281B5C-8BEC-4611-A414-E418BF2E808D}"/>
              </a:ext>
            </a:extLst>
          </p:cNvPr>
          <p:cNvSpPr txBox="1">
            <a:spLocks/>
          </p:cNvSpPr>
          <p:nvPr/>
        </p:nvSpPr>
        <p:spPr>
          <a:xfrm>
            <a:off x="648930" y="629267"/>
            <a:ext cx="9252154" cy="10166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a:solidFill>
                  <a:srgbClr val="EBEBEB"/>
                </a:solidFill>
                <a:latin typeface="+mj-lt"/>
                <a:ea typeface="+mj-ea"/>
                <a:cs typeface="+mj-cs"/>
              </a:rPr>
              <a:t>Placa del circuito impreso</a:t>
            </a: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7" name="CuadroTexto 16">
            <a:extLst>
              <a:ext uri="{FF2B5EF4-FFF2-40B4-BE49-F238E27FC236}">
                <a16:creationId xmlns:a16="http://schemas.microsoft.com/office/drawing/2014/main" id="{9D375BB9-9923-4144-B077-1FE5B9C3133B}"/>
              </a:ext>
            </a:extLst>
          </p:cNvPr>
          <p:cNvSpPr txBox="1"/>
          <p:nvPr/>
        </p:nvSpPr>
        <p:spPr>
          <a:xfrm>
            <a:off x="4693807" y="1578643"/>
            <a:ext cx="5122606" cy="365868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err="1">
                <a:solidFill>
                  <a:schemeClr val="bg1"/>
                </a:solidFill>
                <a:latin typeface="+mj-lt"/>
                <a:ea typeface="+mj-ea"/>
                <a:cs typeface="+mj-cs"/>
              </a:rPr>
              <a:t>Parte</a:t>
            </a:r>
            <a:r>
              <a:rPr lang="en-US" dirty="0">
                <a:solidFill>
                  <a:schemeClr val="bg1"/>
                </a:solidFill>
                <a:latin typeface="+mj-lt"/>
                <a:ea typeface="+mj-ea"/>
                <a:cs typeface="+mj-cs"/>
              </a:rPr>
              <a:t> </a:t>
            </a:r>
            <a:r>
              <a:rPr lang="en-US" dirty="0" err="1">
                <a:solidFill>
                  <a:schemeClr val="bg1"/>
                </a:solidFill>
                <a:latin typeface="+mj-lt"/>
                <a:ea typeface="+mj-ea"/>
                <a:cs typeface="+mj-cs"/>
              </a:rPr>
              <a:t>trasera</a:t>
            </a:r>
            <a:endParaRPr lang="en-US" dirty="0">
              <a:solidFill>
                <a:schemeClr val="bg1"/>
              </a:solidFill>
              <a:latin typeface="+mj-lt"/>
              <a:ea typeface="+mj-ea"/>
              <a:cs typeface="+mj-cs"/>
            </a:endParaRPr>
          </a:p>
        </p:txBody>
      </p:sp>
      <p:pic>
        <p:nvPicPr>
          <p:cNvPr id="3" name="Imagen 2" descr="Imagen de la pantalla de un video juego&#10;&#10;Descripción generada automáticamente con confianza media">
            <a:extLst>
              <a:ext uri="{FF2B5EF4-FFF2-40B4-BE49-F238E27FC236}">
                <a16:creationId xmlns:a16="http://schemas.microsoft.com/office/drawing/2014/main" id="{057C0BA4-221C-4AAC-9B07-D25A4DD52171}"/>
              </a:ext>
            </a:extLst>
          </p:cNvPr>
          <p:cNvPicPr>
            <a:picLocks noChangeAspect="1"/>
          </p:cNvPicPr>
          <p:nvPr/>
        </p:nvPicPr>
        <p:blipFill rotWithShape="1">
          <a:blip r:embed="rId3"/>
          <a:srcRect t="5662" r="6035" b="26953"/>
          <a:stretch/>
        </p:blipFill>
        <p:spPr>
          <a:xfrm>
            <a:off x="2652378" y="3238546"/>
            <a:ext cx="6887244" cy="2667070"/>
          </a:xfrm>
          <a:prstGeom prst="rect">
            <a:avLst/>
          </a:prstGeom>
          <a:effectLst/>
        </p:spPr>
      </p:pic>
    </p:spTree>
    <p:extLst>
      <p:ext uri="{BB962C8B-B14F-4D97-AF65-F5344CB8AC3E}">
        <p14:creationId xmlns:p14="http://schemas.microsoft.com/office/powerpoint/2010/main" val="307478580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9F7C6-6E0B-4988-A4A6-194A98F90F37}"/>
              </a:ext>
            </a:extLst>
          </p:cNvPr>
          <p:cNvSpPr>
            <a:spLocks noGrp="1"/>
          </p:cNvSpPr>
          <p:nvPr>
            <p:ph type="title"/>
          </p:nvPr>
        </p:nvSpPr>
        <p:spPr/>
        <p:txBody>
          <a:bodyPr/>
          <a:lstStyle/>
          <a:p>
            <a:r>
              <a:rPr lang="es-ES" dirty="0"/>
              <a:t>Coste por unidad</a:t>
            </a:r>
          </a:p>
        </p:txBody>
      </p:sp>
      <p:sp>
        <p:nvSpPr>
          <p:cNvPr id="3" name="Marcador de contenido 2">
            <a:extLst>
              <a:ext uri="{FF2B5EF4-FFF2-40B4-BE49-F238E27FC236}">
                <a16:creationId xmlns:a16="http://schemas.microsoft.com/office/drawing/2014/main" id="{A7BD57F2-5380-4483-B621-F01CCDAAF756}"/>
              </a:ext>
            </a:extLst>
          </p:cNvPr>
          <p:cNvSpPr>
            <a:spLocks noGrp="1"/>
          </p:cNvSpPr>
          <p:nvPr>
            <p:ph idx="1"/>
          </p:nvPr>
        </p:nvSpPr>
        <p:spPr/>
        <p:txBody>
          <a:bodyPr/>
          <a:lstStyle/>
          <a:p>
            <a:r>
              <a:rPr lang="es-ES" dirty="0"/>
              <a:t>Componentes de la placa</a:t>
            </a:r>
          </a:p>
          <a:p>
            <a:pPr lvl="1"/>
            <a:r>
              <a:rPr lang="es-ES" dirty="0"/>
              <a:t>Suma: 35,051</a:t>
            </a:r>
            <a:r>
              <a:rPr lang="es-ES" i="0" dirty="0">
                <a:effectLst/>
                <a:latin typeface="+mn-lt"/>
              </a:rPr>
              <a:t>€</a:t>
            </a:r>
          </a:p>
          <a:p>
            <a:pPr lvl="1"/>
            <a:r>
              <a:rPr lang="es-ES" dirty="0">
                <a:latin typeface="+mn-lt"/>
              </a:rPr>
              <a:t>+ Coste de soldadura</a:t>
            </a:r>
            <a:endParaRPr lang="es-ES" dirty="0"/>
          </a:p>
          <a:p>
            <a:r>
              <a:rPr lang="es-ES" dirty="0"/>
              <a:t>+ Costes de envío</a:t>
            </a:r>
          </a:p>
          <a:p>
            <a:r>
              <a:rPr lang="es-ES" dirty="0"/>
              <a:t>+ Posible aduana</a:t>
            </a:r>
          </a:p>
        </p:txBody>
      </p:sp>
    </p:spTree>
    <p:extLst>
      <p:ext uri="{BB962C8B-B14F-4D97-AF65-F5344CB8AC3E}">
        <p14:creationId xmlns:p14="http://schemas.microsoft.com/office/powerpoint/2010/main" val="4122373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D7ED2F89855CF4FAC625919788837B6" ma:contentTypeVersion="4" ma:contentTypeDescription="Crear nuevo documento." ma:contentTypeScope="" ma:versionID="0481acade83453b844f739de3e929e57">
  <xsd:schema xmlns:xsd="http://www.w3.org/2001/XMLSchema" xmlns:xs="http://www.w3.org/2001/XMLSchema" xmlns:p="http://schemas.microsoft.com/office/2006/metadata/properties" xmlns:ns3="1757bef6-01d5-4794-89b4-716083749b7b" targetNamespace="http://schemas.microsoft.com/office/2006/metadata/properties" ma:root="true" ma:fieldsID="288cbe0234c3ea74545050410c585400" ns3:_="">
    <xsd:import namespace="1757bef6-01d5-4794-89b4-716083749b7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bef6-01d5-4794-89b4-716083749b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FCBE47-FCBE-48B3-9D51-395D4863FA60}">
  <ds:schemaRefs>
    <ds:schemaRef ds:uri="http://schemas.microsoft.com/sharepoint/v3/contenttype/forms"/>
  </ds:schemaRefs>
</ds:datastoreItem>
</file>

<file path=customXml/itemProps2.xml><?xml version="1.0" encoding="utf-8"?>
<ds:datastoreItem xmlns:ds="http://schemas.openxmlformats.org/officeDocument/2006/customXml" ds:itemID="{871AECFF-39BF-4CB3-A299-F984CC9F7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bef6-01d5-4794-89b4-716083749b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245C91-0A2F-4463-9DB9-97F1B8DCAC67}">
  <ds:schemaRefs>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1757bef6-01d5-4794-89b4-716083749b7b"/>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129</TotalTime>
  <Words>500</Words>
  <Application>Microsoft Office PowerPoint</Application>
  <PresentationFormat>Panorámica</PresentationFormat>
  <Paragraphs>49</Paragraphs>
  <Slides>9</Slides>
  <Notes>9</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Ion</vt:lpstr>
      <vt:lpstr>Pulsómetro Cardíaco basado en PPG</vt:lpstr>
      <vt:lpstr>Presentación de PowerPoint</vt:lpstr>
      <vt:lpstr>Filtro analógico para la captura</vt:lpstr>
      <vt:lpstr>Diseño del sistema</vt:lpstr>
      <vt:lpstr>Diseño del sistema</vt:lpstr>
      <vt:lpstr>Presentación de PowerPoint</vt:lpstr>
      <vt:lpstr>Presentación de PowerPoint</vt:lpstr>
      <vt:lpstr>Presentación de PowerPoint</vt:lpstr>
      <vt:lpstr>Coste por unidad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Pulsómetro Cardíaco basado en PPG</dc:title>
  <dc:creator>Viktor Yosava</dc:creator>
  <cp:lastModifiedBy>Viktor Yosava</cp:lastModifiedBy>
  <cp:revision>2</cp:revision>
  <dcterms:created xsi:type="dcterms:W3CDTF">2021-12-08T15:25:38Z</dcterms:created>
  <dcterms:modified xsi:type="dcterms:W3CDTF">2024-10-07T12:34:08Z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0x0101004D7ED2F89855CF4FAC625919788837B6</vt:lpwstr>
  </property>
</Properties>
</file>