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sldIdLst>
    <p:sldId id="256" r:id="rId5"/>
    <p:sldId id="257" r:id="rId6"/>
    <p:sldId id="258" r:id="rId7"/>
    <p:sldId id="261" r:id="rId8"/>
    <p:sldId id="260" r:id="rId9"/>
    <p:sldId id="259"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BE2DFE0-E24D-4BC5-9CDC-B1169DACB9F8}">
          <p14:sldIdLst>
            <p14:sldId id="256"/>
            <p14:sldId id="257"/>
            <p14:sldId id="258"/>
            <p14:sldId id="261"/>
            <p14:sldId id="260"/>
            <p14:sldId id="259"/>
            <p14:sldId id="262"/>
          </p14:sldIdLst>
        </p14:section>
        <p14:section name="Sección sin título" id="{032D4F54-05B2-412A-B6ED-475ED517D1B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67E792-55EC-4254-AA5B-4AE45C86FF01}" v="7" dt="2022-01-21T21:30:39.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5530" autoAdjust="0"/>
  </p:normalViewPr>
  <p:slideViewPr>
    <p:cSldViewPr snapToGrid="0">
      <p:cViewPr varScale="1">
        <p:scale>
          <a:sx n="71" d="100"/>
          <a:sy n="71"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71E16-6155-4515-8FA2-A952C912E82F}" type="datetimeFigureOut">
              <a:rPr lang="es-ES" smtClean="0"/>
              <a:t>07/10/2024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F1CCF-A85E-4C69-A96B-35C7E55DA527}" type="slidenum">
              <a:rPr lang="es-ES" smtClean="0"/>
              <a:t>‹Nº›</a:t>
            </a:fld>
            <a:endParaRPr lang="es-ES"/>
          </a:p>
        </p:txBody>
      </p:sp>
    </p:spTree>
    <p:extLst>
      <p:ext uri="{BB962C8B-B14F-4D97-AF65-F5344CB8AC3E}">
        <p14:creationId xmlns:p14="http://schemas.microsoft.com/office/powerpoint/2010/main" val="454440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 nuestra primera reunión pudimos determinar algunas de las necesidades y requisitos que, en un principio, teníamos pensado llevar a cabo.</a:t>
            </a:r>
          </a:p>
          <a:p>
            <a:r>
              <a:rPr lang="es-ES" dirty="0"/>
              <a:t>Para que el aparato funcionara correctamente, debía cumplir los requisitos más importantes de funcionar empleando PPG y BLE. Esto limitaba y especificaba algunos de los componentes que debíamos utilizar.</a:t>
            </a:r>
          </a:p>
          <a:p>
            <a:r>
              <a:rPr lang="es-ES" dirty="0"/>
              <a:t>Además, planteamos implementar una aplicación para recoger los datos.</a:t>
            </a:r>
          </a:p>
          <a:p>
            <a:r>
              <a:rPr lang="es-ES" dirty="0"/>
              <a:t>Por otro lado, estaba implícito que el aparato debería ser portátil y estar alimentado por batería.</a:t>
            </a:r>
          </a:p>
          <a:p>
            <a:r>
              <a:rPr lang="es-ES" dirty="0"/>
              <a:t>Agregamos la comodidad de los usuarios como un requisito, ya que deberían llevarlo constantemente, y que debería ser resistente a golpes y humedad por el mismo motivo.</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2</a:t>
            </a:fld>
            <a:endParaRPr lang="es-ES"/>
          </a:p>
        </p:txBody>
      </p:sp>
    </p:spTree>
    <p:extLst>
      <p:ext uri="{BB962C8B-B14F-4D97-AF65-F5344CB8AC3E}">
        <p14:creationId xmlns:p14="http://schemas.microsoft.com/office/powerpoint/2010/main" val="25933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segunda sesión, preparamos un modelo, formado por un módulo analógico y uno digital.</a:t>
            </a:r>
          </a:p>
          <a:p>
            <a:r>
              <a:rPr lang="es-ES" dirty="0"/>
              <a:t>La parte analógica tiene la función de leer la presión sanguínea de los pacientes empleando un diodo LED y un fotorreceptor que generan y recogen luz obteniendo los datos necesarios.</a:t>
            </a:r>
          </a:p>
          <a:p>
            <a:r>
              <a:rPr lang="es-ES" dirty="0"/>
              <a:t>Estos datos son digitalizados adecuadamente por el segundo módulo y se transmiten vía BLE.</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3</a:t>
            </a:fld>
            <a:endParaRPr lang="es-ES"/>
          </a:p>
        </p:txBody>
      </p:sp>
    </p:spTree>
    <p:extLst>
      <p:ext uri="{BB962C8B-B14F-4D97-AF65-F5344CB8AC3E}">
        <p14:creationId xmlns:p14="http://schemas.microsoft.com/office/powerpoint/2010/main" val="203451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Gracias a la plataforma MBED, hemos configurado el software del dispositivo.</a:t>
            </a:r>
          </a:p>
          <a:p>
            <a:r>
              <a:rPr lang="es-ES" dirty="0"/>
              <a:t>Nuestro programa hace que el dispositivo recoja periódicamente datos de la señal sin procesar del sensor de pulso. Esta información se va procesando a tiempo real, detectando picos y valles y devolviendo el valor del pulso calculado.</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4</a:t>
            </a:fld>
            <a:endParaRPr lang="es-ES"/>
          </a:p>
        </p:txBody>
      </p:sp>
    </p:spTree>
    <p:extLst>
      <p:ext uri="{BB962C8B-B14F-4D97-AF65-F5344CB8AC3E}">
        <p14:creationId xmlns:p14="http://schemas.microsoft.com/office/powerpoint/2010/main" val="186006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Teniendo en cuenta que nuestro dispositivo no debía disponer de pantalla y que el método de transmisión de datos es de baja energía, las baterías serán de Litio, de 3.7V, esto abaratará los costes y será posible gracias al bajo consumo.</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5</a:t>
            </a:fld>
            <a:endParaRPr lang="es-ES"/>
          </a:p>
        </p:txBody>
      </p:sp>
    </p:spTree>
    <p:extLst>
      <p:ext uri="{BB962C8B-B14F-4D97-AF65-F5344CB8AC3E}">
        <p14:creationId xmlns:p14="http://schemas.microsoft.com/office/powerpoint/2010/main" val="207448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carcasa estará hecha a partir de </a:t>
            </a:r>
            <a:r>
              <a:rPr lang="es-ES" dirty="0" err="1"/>
              <a:t>Titario</a:t>
            </a:r>
            <a:r>
              <a:rPr lang="es-ES" dirty="0"/>
              <a:t>, un material resistente.</a:t>
            </a:r>
          </a:p>
          <a:p>
            <a:r>
              <a:rPr lang="es-ES" dirty="0"/>
              <a:t>El material elegido para la pulsera es el caucho, el cual es elástico.</a:t>
            </a:r>
          </a:p>
          <a:p>
            <a:r>
              <a:rPr lang="es-ES" dirty="0"/>
              <a:t>Consiguiendo que el dispositivo resista golpes y se adapte y ajuste cómodamente a la muñeca del usuario.</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6</a:t>
            </a:fld>
            <a:endParaRPr lang="es-ES"/>
          </a:p>
        </p:txBody>
      </p:sp>
    </p:spTree>
    <p:extLst>
      <p:ext uri="{BB962C8B-B14F-4D97-AF65-F5344CB8AC3E}">
        <p14:creationId xmlns:p14="http://schemas.microsoft.com/office/powerpoint/2010/main" val="754613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Tal y como he ido mostrando a lo largo de esta presentación, se han logrado cumplir todos los requisitos, tanto los imprescindibles, como los que se predijo que serían necesarios o de utilidad.</a:t>
            </a:r>
          </a:p>
          <a:p>
            <a:r>
              <a:rPr lang="es-ES" dirty="0"/>
              <a:t>Con la única excepción de que no hemos desarrollado una aplicación para observar los datos recogidos, ya que el precio del trabajo aumentaría, teniendo en cuenta que sería necesario programar una base de datos, una interfaz, etc. Sin embargo, los pulsos pueden ser visualizados combinando MBED con la aplicación Tera </a:t>
            </a:r>
            <a:r>
              <a:rPr lang="es-ES" dirty="0" err="1"/>
              <a:t>Term</a:t>
            </a:r>
            <a:r>
              <a:rPr lang="es-ES" dirty="0"/>
              <a:t>.</a:t>
            </a:r>
          </a:p>
        </p:txBody>
      </p:sp>
      <p:sp>
        <p:nvSpPr>
          <p:cNvPr id="4" name="Marcador de número de diapositiva 3"/>
          <p:cNvSpPr>
            <a:spLocks noGrp="1"/>
          </p:cNvSpPr>
          <p:nvPr>
            <p:ph type="sldNum" sz="quarter" idx="5"/>
          </p:nvPr>
        </p:nvSpPr>
        <p:spPr/>
        <p:txBody>
          <a:bodyPr/>
          <a:lstStyle/>
          <a:p>
            <a:fld id="{B7EF1CCF-A85E-4C69-A96B-35C7E55DA527}" type="slidenum">
              <a:rPr lang="es-ES" smtClean="0"/>
              <a:t>7</a:t>
            </a:fld>
            <a:endParaRPr lang="es-ES"/>
          </a:p>
        </p:txBody>
      </p:sp>
    </p:spTree>
    <p:extLst>
      <p:ext uri="{BB962C8B-B14F-4D97-AF65-F5344CB8AC3E}">
        <p14:creationId xmlns:p14="http://schemas.microsoft.com/office/powerpoint/2010/main" val="193806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07110D-9109-4BFB-ACD2-D2F0E1437CBC}"/>
              </a:ext>
            </a:extLst>
          </p:cNvPr>
          <p:cNvSpPr>
            <a:spLocks noGrp="1"/>
          </p:cNvSpPr>
          <p:nvPr>
            <p:ph type="ctrTitle"/>
          </p:nvPr>
        </p:nvSpPr>
        <p:spPr/>
        <p:txBody>
          <a:bodyPr/>
          <a:lstStyle/>
          <a:p>
            <a:r>
              <a:rPr lang="es-ES" dirty="0"/>
              <a:t>Pulsómetro Cardíaco basado en PPG</a:t>
            </a:r>
          </a:p>
        </p:txBody>
      </p:sp>
      <p:sp>
        <p:nvSpPr>
          <p:cNvPr id="3" name="Subtítulo 2">
            <a:extLst>
              <a:ext uri="{FF2B5EF4-FFF2-40B4-BE49-F238E27FC236}">
                <a16:creationId xmlns:a16="http://schemas.microsoft.com/office/drawing/2014/main" id="{A9548091-4E18-4D18-A0F3-251A505C85CB}"/>
              </a:ext>
            </a:extLst>
          </p:cNvPr>
          <p:cNvSpPr>
            <a:spLocks noGrp="1"/>
          </p:cNvSpPr>
          <p:nvPr>
            <p:ph type="subTitle" idx="1"/>
          </p:nvPr>
        </p:nvSpPr>
        <p:spPr/>
        <p:txBody>
          <a:bodyPr/>
          <a:lstStyle/>
          <a:p>
            <a:r>
              <a:rPr lang="es-ES" dirty="0"/>
              <a:t>Prototipo final</a:t>
            </a:r>
          </a:p>
          <a:p>
            <a:r>
              <a:rPr lang="es-ES" dirty="0"/>
              <a:t>Por Viktor </a:t>
            </a:r>
            <a:r>
              <a:rPr lang="es-ES" dirty="0" err="1"/>
              <a:t>yosava</a:t>
            </a:r>
            <a:endParaRPr lang="es-ES" dirty="0"/>
          </a:p>
        </p:txBody>
      </p:sp>
    </p:spTree>
    <p:extLst>
      <p:ext uri="{BB962C8B-B14F-4D97-AF65-F5344CB8AC3E}">
        <p14:creationId xmlns:p14="http://schemas.microsoft.com/office/powerpoint/2010/main" val="183777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7E3FF-235A-4CC7-B671-B7D7FD601DCC}"/>
              </a:ext>
            </a:extLst>
          </p:cNvPr>
          <p:cNvSpPr>
            <a:spLocks noGrp="1"/>
          </p:cNvSpPr>
          <p:nvPr>
            <p:ph type="title"/>
          </p:nvPr>
        </p:nvSpPr>
        <p:spPr/>
        <p:txBody>
          <a:bodyPr/>
          <a:lstStyle/>
          <a:p>
            <a:r>
              <a:rPr lang="es-ES" dirty="0"/>
              <a:t>Necesidades y Requisitos iniciales</a:t>
            </a:r>
          </a:p>
        </p:txBody>
      </p:sp>
      <p:graphicFrame>
        <p:nvGraphicFramePr>
          <p:cNvPr id="4" name="Tabla 5">
            <a:extLst>
              <a:ext uri="{FF2B5EF4-FFF2-40B4-BE49-F238E27FC236}">
                <a16:creationId xmlns:a16="http://schemas.microsoft.com/office/drawing/2014/main" id="{9E925B48-F957-477C-A182-B980D126670D}"/>
              </a:ext>
            </a:extLst>
          </p:cNvPr>
          <p:cNvGraphicFramePr>
            <a:graphicFrameLocks noGrp="1"/>
          </p:cNvGraphicFramePr>
          <p:nvPr>
            <p:extLst>
              <p:ext uri="{D42A27DB-BD31-4B8C-83A1-F6EECF244321}">
                <p14:modId xmlns:p14="http://schemas.microsoft.com/office/powerpoint/2010/main" val="2672612242"/>
              </p:ext>
            </p:extLst>
          </p:nvPr>
        </p:nvGraphicFramePr>
        <p:xfrm>
          <a:off x="1290390" y="2319020"/>
          <a:ext cx="4480420" cy="2590800"/>
        </p:xfrm>
        <a:graphic>
          <a:graphicData uri="http://schemas.openxmlformats.org/drawingml/2006/table">
            <a:tbl>
              <a:tblPr firstRow="1" bandRow="1">
                <a:tableStyleId>{5C22544A-7EE6-4342-B048-85BDC9FD1C3A}</a:tableStyleId>
              </a:tblPr>
              <a:tblGrid>
                <a:gridCol w="3715895">
                  <a:extLst>
                    <a:ext uri="{9D8B030D-6E8A-4147-A177-3AD203B41FA5}">
                      <a16:colId xmlns:a16="http://schemas.microsoft.com/office/drawing/2014/main" val="17082674"/>
                    </a:ext>
                  </a:extLst>
                </a:gridCol>
                <a:gridCol w="764525">
                  <a:extLst>
                    <a:ext uri="{9D8B030D-6E8A-4147-A177-3AD203B41FA5}">
                      <a16:colId xmlns:a16="http://schemas.microsoft.com/office/drawing/2014/main" val="1605350547"/>
                    </a:ext>
                  </a:extLst>
                </a:gridCol>
              </a:tblGrid>
              <a:tr h="370840">
                <a:tc>
                  <a:txBody>
                    <a:bodyPr/>
                    <a:lstStyle/>
                    <a:p>
                      <a:r>
                        <a:rPr lang="es-ES" dirty="0"/>
                        <a:t>Correcto funcionamiento</a:t>
                      </a:r>
                    </a:p>
                  </a:txBody>
                  <a:tcPr>
                    <a:solidFill>
                      <a:schemeClr val="accent4">
                        <a:lumMod val="75000"/>
                      </a:schemeClr>
                    </a:solidFill>
                  </a:tcPr>
                </a:tc>
                <a:tc>
                  <a:txBody>
                    <a:bodyPr/>
                    <a:lstStyle/>
                    <a:p>
                      <a:r>
                        <a:rPr lang="es-ES" dirty="0" err="1"/>
                        <a:t>Niv</a:t>
                      </a:r>
                      <a:endParaRPr lang="es-ES" dirty="0"/>
                    </a:p>
                  </a:txBody>
                  <a:tcPr>
                    <a:solidFill>
                      <a:schemeClr val="accent4">
                        <a:lumMod val="75000"/>
                      </a:schemeClr>
                    </a:solidFill>
                  </a:tcPr>
                </a:tc>
                <a:extLst>
                  <a:ext uri="{0D108BD9-81ED-4DB2-BD59-A6C34878D82A}">
                    <a16:rowId xmlns:a16="http://schemas.microsoft.com/office/drawing/2014/main" val="15309934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PPG</a:t>
                      </a:r>
                    </a:p>
                  </a:txBody>
                  <a:tcPr>
                    <a:solidFill>
                      <a:schemeClr val="accent4">
                        <a:lumMod val="20000"/>
                        <a:lumOff val="80000"/>
                      </a:schemeClr>
                    </a:solidFill>
                  </a:tcPr>
                </a:tc>
                <a:tc>
                  <a:txBody>
                    <a:bodyPr/>
                    <a:lstStyle/>
                    <a:p>
                      <a:r>
                        <a:rPr lang="es-ES" dirty="0"/>
                        <a:t>5</a:t>
                      </a:r>
                    </a:p>
                  </a:txBody>
                  <a:tcPr>
                    <a:solidFill>
                      <a:schemeClr val="accent4">
                        <a:lumMod val="20000"/>
                        <a:lumOff val="80000"/>
                      </a:schemeClr>
                    </a:solidFill>
                  </a:tcPr>
                </a:tc>
                <a:extLst>
                  <a:ext uri="{0D108BD9-81ED-4DB2-BD59-A6C34878D82A}">
                    <a16:rowId xmlns:a16="http://schemas.microsoft.com/office/drawing/2014/main" val="2497439785"/>
                  </a:ext>
                </a:extLst>
              </a:tr>
              <a:tr h="370840">
                <a:tc>
                  <a:txBody>
                    <a:bodyPr/>
                    <a:lstStyle/>
                    <a:p>
                      <a:r>
                        <a:rPr lang="es-ES" dirty="0"/>
                        <a:t>Bluetooth BLE</a:t>
                      </a:r>
                    </a:p>
                  </a:txBody>
                  <a:tcPr>
                    <a:solidFill>
                      <a:schemeClr val="accent4">
                        <a:lumMod val="40000"/>
                        <a:lumOff val="60000"/>
                      </a:schemeClr>
                    </a:solidFill>
                  </a:tcPr>
                </a:tc>
                <a:tc>
                  <a:txBody>
                    <a:bodyPr/>
                    <a:lstStyle/>
                    <a:p>
                      <a:r>
                        <a:rPr lang="es-ES" dirty="0"/>
                        <a:t>5</a:t>
                      </a:r>
                    </a:p>
                  </a:txBody>
                  <a:tcPr>
                    <a:solidFill>
                      <a:schemeClr val="accent4">
                        <a:lumMod val="40000"/>
                        <a:lumOff val="60000"/>
                      </a:schemeClr>
                    </a:solidFill>
                  </a:tcPr>
                </a:tc>
                <a:extLst>
                  <a:ext uri="{0D108BD9-81ED-4DB2-BD59-A6C34878D82A}">
                    <a16:rowId xmlns:a16="http://schemas.microsoft.com/office/drawing/2014/main" val="3259701525"/>
                  </a:ext>
                </a:extLst>
              </a:tr>
              <a:tr h="370840">
                <a:tc>
                  <a:txBody>
                    <a:bodyPr/>
                    <a:lstStyle/>
                    <a:p>
                      <a:r>
                        <a:rPr lang="es-ES" dirty="0"/>
                        <a:t>Sin pantalla</a:t>
                      </a:r>
                    </a:p>
                  </a:txBody>
                  <a:tcPr>
                    <a:solidFill>
                      <a:schemeClr val="accent4">
                        <a:lumMod val="20000"/>
                        <a:lumOff val="80000"/>
                      </a:schemeClr>
                    </a:solidFill>
                  </a:tcPr>
                </a:tc>
                <a:tc>
                  <a:txBody>
                    <a:bodyPr/>
                    <a:lstStyle/>
                    <a:p>
                      <a:r>
                        <a:rPr lang="es-ES" dirty="0"/>
                        <a:t>5</a:t>
                      </a:r>
                    </a:p>
                  </a:txBody>
                  <a:tcPr>
                    <a:solidFill>
                      <a:schemeClr val="accent4">
                        <a:lumMod val="20000"/>
                        <a:lumOff val="80000"/>
                      </a:schemeClr>
                    </a:solidFill>
                  </a:tcPr>
                </a:tc>
                <a:extLst>
                  <a:ext uri="{0D108BD9-81ED-4DB2-BD59-A6C34878D82A}">
                    <a16:rowId xmlns:a16="http://schemas.microsoft.com/office/drawing/2014/main" val="3119192390"/>
                  </a:ext>
                </a:extLst>
              </a:tr>
              <a:tr h="370840">
                <a:tc>
                  <a:txBody>
                    <a:bodyPr/>
                    <a:lstStyle/>
                    <a:p>
                      <a:r>
                        <a:rPr lang="es-ES" dirty="0"/>
                        <a:t>Varios componentes</a:t>
                      </a:r>
                    </a:p>
                  </a:txBody>
                  <a:tcPr>
                    <a:solidFill>
                      <a:schemeClr val="accent4">
                        <a:lumMod val="40000"/>
                        <a:lumOff val="60000"/>
                      </a:schemeClr>
                    </a:solidFill>
                  </a:tcPr>
                </a:tc>
                <a:tc>
                  <a:txBody>
                    <a:bodyPr/>
                    <a:lstStyle/>
                    <a:p>
                      <a:r>
                        <a:rPr lang="es-ES" dirty="0"/>
                        <a:t>4.5</a:t>
                      </a:r>
                    </a:p>
                  </a:txBody>
                  <a:tcPr>
                    <a:solidFill>
                      <a:schemeClr val="accent4">
                        <a:lumMod val="40000"/>
                        <a:lumOff val="60000"/>
                      </a:schemeClr>
                    </a:solidFill>
                  </a:tcPr>
                </a:tc>
                <a:extLst>
                  <a:ext uri="{0D108BD9-81ED-4DB2-BD59-A6C34878D82A}">
                    <a16:rowId xmlns:a16="http://schemas.microsoft.com/office/drawing/2014/main" val="199139742"/>
                  </a:ext>
                </a:extLst>
              </a:tr>
              <a:tr h="370840">
                <a:tc>
                  <a:txBody>
                    <a:bodyPr/>
                    <a:lstStyle/>
                    <a:p>
                      <a:r>
                        <a:rPr lang="es-ES" dirty="0"/>
                        <a:t>Sistema económico</a:t>
                      </a:r>
                    </a:p>
                  </a:txBody>
                  <a:tcPr>
                    <a:solidFill>
                      <a:schemeClr val="accent4">
                        <a:lumMod val="20000"/>
                        <a:lumOff val="80000"/>
                      </a:schemeClr>
                    </a:solidFill>
                  </a:tcPr>
                </a:tc>
                <a:tc>
                  <a:txBody>
                    <a:bodyPr/>
                    <a:lstStyle/>
                    <a:p>
                      <a:r>
                        <a:rPr lang="es-ES" dirty="0"/>
                        <a:t>3</a:t>
                      </a:r>
                    </a:p>
                  </a:txBody>
                  <a:tcPr>
                    <a:solidFill>
                      <a:schemeClr val="accent4">
                        <a:lumMod val="20000"/>
                        <a:lumOff val="80000"/>
                      </a:schemeClr>
                    </a:solidFill>
                  </a:tcPr>
                </a:tc>
                <a:extLst>
                  <a:ext uri="{0D108BD9-81ED-4DB2-BD59-A6C34878D82A}">
                    <a16:rowId xmlns:a16="http://schemas.microsoft.com/office/drawing/2014/main" val="876026617"/>
                  </a:ext>
                </a:extLst>
              </a:tr>
              <a:tr h="0">
                <a:tc>
                  <a:txBody>
                    <a:bodyPr/>
                    <a:lstStyle/>
                    <a:p>
                      <a:r>
                        <a:rPr lang="es-ES" dirty="0"/>
                        <a:t>Aplicación</a:t>
                      </a:r>
                    </a:p>
                  </a:txBody>
                  <a:tcPr>
                    <a:solidFill>
                      <a:schemeClr val="accent4">
                        <a:lumMod val="40000"/>
                        <a:lumOff val="60000"/>
                      </a:schemeClr>
                    </a:solidFill>
                  </a:tcPr>
                </a:tc>
                <a:tc>
                  <a:txBody>
                    <a:bodyPr/>
                    <a:lstStyle/>
                    <a:p>
                      <a:r>
                        <a:rPr lang="es-ES" dirty="0"/>
                        <a:t>2</a:t>
                      </a:r>
                    </a:p>
                  </a:txBody>
                  <a:tcPr>
                    <a:solidFill>
                      <a:schemeClr val="accent4">
                        <a:lumMod val="40000"/>
                        <a:lumOff val="60000"/>
                      </a:schemeClr>
                    </a:solidFill>
                  </a:tcPr>
                </a:tc>
                <a:extLst>
                  <a:ext uri="{0D108BD9-81ED-4DB2-BD59-A6C34878D82A}">
                    <a16:rowId xmlns:a16="http://schemas.microsoft.com/office/drawing/2014/main" val="1767555863"/>
                  </a:ext>
                </a:extLst>
              </a:tr>
            </a:tbl>
          </a:graphicData>
        </a:graphic>
      </p:graphicFrame>
      <p:graphicFrame>
        <p:nvGraphicFramePr>
          <p:cNvPr id="5" name="Tabla 5">
            <a:extLst>
              <a:ext uri="{FF2B5EF4-FFF2-40B4-BE49-F238E27FC236}">
                <a16:creationId xmlns:a16="http://schemas.microsoft.com/office/drawing/2014/main" id="{28AE2AA6-19B6-4698-A9D6-092478E59238}"/>
              </a:ext>
            </a:extLst>
          </p:cNvPr>
          <p:cNvGraphicFramePr>
            <a:graphicFrameLocks noGrp="1"/>
          </p:cNvGraphicFramePr>
          <p:nvPr>
            <p:extLst>
              <p:ext uri="{D42A27DB-BD31-4B8C-83A1-F6EECF244321}">
                <p14:modId xmlns:p14="http://schemas.microsoft.com/office/powerpoint/2010/main" val="3480472874"/>
              </p:ext>
            </p:extLst>
          </p:nvPr>
        </p:nvGraphicFramePr>
        <p:xfrm>
          <a:off x="6421190" y="2319020"/>
          <a:ext cx="4480420" cy="1854200"/>
        </p:xfrm>
        <a:graphic>
          <a:graphicData uri="http://schemas.openxmlformats.org/drawingml/2006/table">
            <a:tbl>
              <a:tblPr firstRow="1" bandRow="1">
                <a:tableStyleId>{5C22544A-7EE6-4342-B048-85BDC9FD1C3A}</a:tableStyleId>
              </a:tblPr>
              <a:tblGrid>
                <a:gridCol w="3715895">
                  <a:extLst>
                    <a:ext uri="{9D8B030D-6E8A-4147-A177-3AD203B41FA5}">
                      <a16:colId xmlns:a16="http://schemas.microsoft.com/office/drawing/2014/main" val="17082674"/>
                    </a:ext>
                  </a:extLst>
                </a:gridCol>
                <a:gridCol w="764525">
                  <a:extLst>
                    <a:ext uri="{9D8B030D-6E8A-4147-A177-3AD203B41FA5}">
                      <a16:colId xmlns:a16="http://schemas.microsoft.com/office/drawing/2014/main" val="1605350547"/>
                    </a:ext>
                  </a:extLst>
                </a:gridCol>
              </a:tblGrid>
              <a:tr h="370840">
                <a:tc>
                  <a:txBody>
                    <a:bodyPr/>
                    <a:lstStyle/>
                    <a:p>
                      <a:r>
                        <a:rPr lang="es-ES" dirty="0"/>
                        <a:t>Empleable en todo momento</a:t>
                      </a:r>
                    </a:p>
                  </a:txBody>
                  <a:tcPr>
                    <a:solidFill>
                      <a:schemeClr val="accent4">
                        <a:lumMod val="75000"/>
                      </a:schemeClr>
                    </a:solidFill>
                  </a:tcPr>
                </a:tc>
                <a:tc>
                  <a:txBody>
                    <a:bodyPr/>
                    <a:lstStyle/>
                    <a:p>
                      <a:r>
                        <a:rPr lang="es-ES" dirty="0" err="1"/>
                        <a:t>Niv</a:t>
                      </a:r>
                      <a:endParaRPr lang="es-ES" dirty="0"/>
                    </a:p>
                  </a:txBody>
                  <a:tcPr>
                    <a:solidFill>
                      <a:schemeClr val="accent4">
                        <a:lumMod val="75000"/>
                      </a:schemeClr>
                    </a:solidFill>
                  </a:tcPr>
                </a:tc>
                <a:extLst>
                  <a:ext uri="{0D108BD9-81ED-4DB2-BD59-A6C34878D82A}">
                    <a16:rowId xmlns:a16="http://schemas.microsoft.com/office/drawing/2014/main" val="1530993440"/>
                  </a:ext>
                </a:extLst>
              </a:tr>
              <a:tr h="370840">
                <a:tc>
                  <a:txBody>
                    <a:bodyPr/>
                    <a:lstStyle/>
                    <a:p>
                      <a:r>
                        <a:rPr lang="es-ES" dirty="0"/>
                        <a:t>Portátil</a:t>
                      </a:r>
                    </a:p>
                  </a:txBody>
                  <a:tcPr>
                    <a:solidFill>
                      <a:schemeClr val="accent4">
                        <a:lumMod val="20000"/>
                        <a:lumOff val="80000"/>
                      </a:schemeClr>
                    </a:solidFill>
                  </a:tcPr>
                </a:tc>
                <a:tc>
                  <a:txBody>
                    <a:bodyPr/>
                    <a:lstStyle/>
                    <a:p>
                      <a:r>
                        <a:rPr lang="es-ES" dirty="0"/>
                        <a:t>5</a:t>
                      </a:r>
                    </a:p>
                  </a:txBody>
                  <a:tcPr>
                    <a:solidFill>
                      <a:schemeClr val="accent4">
                        <a:lumMod val="20000"/>
                        <a:lumOff val="80000"/>
                      </a:schemeClr>
                    </a:solidFill>
                  </a:tcPr>
                </a:tc>
                <a:extLst>
                  <a:ext uri="{0D108BD9-81ED-4DB2-BD59-A6C34878D82A}">
                    <a16:rowId xmlns:a16="http://schemas.microsoft.com/office/drawing/2014/main" val="2497439785"/>
                  </a:ext>
                </a:extLst>
              </a:tr>
              <a:tr h="370840">
                <a:tc>
                  <a:txBody>
                    <a:bodyPr/>
                    <a:lstStyle/>
                    <a:p>
                      <a:r>
                        <a:rPr lang="es-ES" dirty="0"/>
                        <a:t>Alimentado a batería</a:t>
                      </a:r>
                    </a:p>
                  </a:txBody>
                  <a:tcPr>
                    <a:solidFill>
                      <a:schemeClr val="accent4">
                        <a:lumMod val="40000"/>
                        <a:lumOff val="60000"/>
                      </a:schemeClr>
                    </a:solidFill>
                  </a:tcPr>
                </a:tc>
                <a:tc>
                  <a:txBody>
                    <a:bodyPr/>
                    <a:lstStyle/>
                    <a:p>
                      <a:r>
                        <a:rPr lang="es-ES" dirty="0"/>
                        <a:t>5</a:t>
                      </a:r>
                    </a:p>
                  </a:txBody>
                  <a:tcPr>
                    <a:solidFill>
                      <a:schemeClr val="accent4">
                        <a:lumMod val="40000"/>
                        <a:lumOff val="60000"/>
                      </a:schemeClr>
                    </a:solidFill>
                  </a:tcPr>
                </a:tc>
                <a:extLst>
                  <a:ext uri="{0D108BD9-81ED-4DB2-BD59-A6C34878D82A}">
                    <a16:rowId xmlns:a16="http://schemas.microsoft.com/office/drawing/2014/main" val="3259701525"/>
                  </a:ext>
                </a:extLst>
              </a:tr>
              <a:tr h="370840">
                <a:tc>
                  <a:txBody>
                    <a:bodyPr/>
                    <a:lstStyle/>
                    <a:p>
                      <a:r>
                        <a:rPr lang="es-ES" dirty="0"/>
                        <a:t>Cómodo</a:t>
                      </a:r>
                    </a:p>
                  </a:txBody>
                  <a:tcPr>
                    <a:solidFill>
                      <a:schemeClr val="accent4">
                        <a:lumMod val="20000"/>
                        <a:lumOff val="80000"/>
                      </a:schemeClr>
                    </a:solidFill>
                  </a:tcPr>
                </a:tc>
                <a:tc>
                  <a:txBody>
                    <a:bodyPr/>
                    <a:lstStyle/>
                    <a:p>
                      <a:r>
                        <a:rPr lang="es-ES" dirty="0"/>
                        <a:t>4</a:t>
                      </a:r>
                    </a:p>
                  </a:txBody>
                  <a:tcPr>
                    <a:solidFill>
                      <a:schemeClr val="accent4">
                        <a:lumMod val="20000"/>
                        <a:lumOff val="80000"/>
                      </a:schemeClr>
                    </a:solidFill>
                  </a:tcPr>
                </a:tc>
                <a:extLst>
                  <a:ext uri="{0D108BD9-81ED-4DB2-BD59-A6C34878D82A}">
                    <a16:rowId xmlns:a16="http://schemas.microsoft.com/office/drawing/2014/main" val="3103452085"/>
                  </a:ext>
                </a:extLst>
              </a:tr>
              <a:tr h="370840">
                <a:tc>
                  <a:txBody>
                    <a:bodyPr/>
                    <a:lstStyle/>
                    <a:p>
                      <a:r>
                        <a:rPr lang="es-ES" dirty="0"/>
                        <a:t>Resistente a golpes y agua</a:t>
                      </a:r>
                    </a:p>
                  </a:txBody>
                  <a:tcPr>
                    <a:solidFill>
                      <a:schemeClr val="accent4">
                        <a:lumMod val="40000"/>
                        <a:lumOff val="60000"/>
                      </a:schemeClr>
                    </a:solidFill>
                  </a:tcPr>
                </a:tc>
                <a:tc>
                  <a:txBody>
                    <a:bodyPr/>
                    <a:lstStyle/>
                    <a:p>
                      <a:r>
                        <a:rPr lang="es-ES" dirty="0"/>
                        <a:t>3</a:t>
                      </a:r>
                    </a:p>
                  </a:txBody>
                  <a:tcPr>
                    <a:solidFill>
                      <a:schemeClr val="accent4">
                        <a:lumMod val="40000"/>
                        <a:lumOff val="60000"/>
                      </a:schemeClr>
                    </a:solidFill>
                  </a:tcPr>
                </a:tc>
                <a:extLst>
                  <a:ext uri="{0D108BD9-81ED-4DB2-BD59-A6C34878D82A}">
                    <a16:rowId xmlns:a16="http://schemas.microsoft.com/office/drawing/2014/main" val="199139742"/>
                  </a:ext>
                </a:extLst>
              </a:tr>
            </a:tbl>
          </a:graphicData>
        </a:graphic>
      </p:graphicFrame>
    </p:spTree>
    <p:extLst>
      <p:ext uri="{BB962C8B-B14F-4D97-AF65-F5344CB8AC3E}">
        <p14:creationId xmlns:p14="http://schemas.microsoft.com/office/powerpoint/2010/main" val="354768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25F953-FC58-435C-A196-7012A99C5641}"/>
              </a:ext>
            </a:extLst>
          </p:cNvPr>
          <p:cNvSpPr>
            <a:spLocks noGrp="1"/>
          </p:cNvSpPr>
          <p:nvPr>
            <p:ph type="title"/>
          </p:nvPr>
        </p:nvSpPr>
        <p:spPr/>
        <p:txBody>
          <a:bodyPr/>
          <a:lstStyle/>
          <a:p>
            <a:r>
              <a:rPr lang="es-ES" dirty="0"/>
              <a:t>Placa del circuito impreso</a:t>
            </a:r>
          </a:p>
        </p:txBody>
      </p:sp>
      <p:pic>
        <p:nvPicPr>
          <p:cNvPr id="4" name="Imagen 3" descr="Imagen de la pantalla de un video juego&#10;&#10;Descripción generada automáticamente con confianza media">
            <a:extLst>
              <a:ext uri="{FF2B5EF4-FFF2-40B4-BE49-F238E27FC236}">
                <a16:creationId xmlns:a16="http://schemas.microsoft.com/office/drawing/2014/main" id="{FFA5C8C3-4FBD-47F6-91D6-110D9CB3A610}"/>
              </a:ext>
            </a:extLst>
          </p:cNvPr>
          <p:cNvPicPr>
            <a:picLocks noChangeAspect="1"/>
          </p:cNvPicPr>
          <p:nvPr/>
        </p:nvPicPr>
        <p:blipFill rotWithShape="1">
          <a:blip r:embed="rId3"/>
          <a:srcRect l="4633" t="9113" r="2700" b="22292"/>
          <a:stretch/>
        </p:blipFill>
        <p:spPr>
          <a:xfrm>
            <a:off x="2572870" y="2877299"/>
            <a:ext cx="7046260" cy="2920886"/>
          </a:xfrm>
          <a:prstGeom prst="rect">
            <a:avLst/>
          </a:prstGeom>
          <a:effectLst/>
        </p:spPr>
      </p:pic>
      <p:sp>
        <p:nvSpPr>
          <p:cNvPr id="5" name="Marcador de contenido 2">
            <a:extLst>
              <a:ext uri="{FF2B5EF4-FFF2-40B4-BE49-F238E27FC236}">
                <a16:creationId xmlns:a16="http://schemas.microsoft.com/office/drawing/2014/main" id="{C494218F-DE8D-4784-8BD8-28DF2E867291}"/>
              </a:ext>
            </a:extLst>
          </p:cNvPr>
          <p:cNvSpPr>
            <a:spLocks noGrp="1"/>
          </p:cNvSpPr>
          <p:nvPr>
            <p:ph idx="1"/>
          </p:nvPr>
        </p:nvSpPr>
        <p:spPr>
          <a:xfrm>
            <a:off x="1104293" y="1853248"/>
            <a:ext cx="8946541" cy="4195481"/>
          </a:xfrm>
        </p:spPr>
        <p:txBody>
          <a:bodyPr/>
          <a:lstStyle/>
          <a:p>
            <a:r>
              <a:rPr lang="es-ES" dirty="0"/>
              <a:t>Módulo analógico</a:t>
            </a:r>
          </a:p>
          <a:p>
            <a:r>
              <a:rPr lang="es-ES" dirty="0"/>
              <a:t>Módulo digital</a:t>
            </a:r>
          </a:p>
        </p:txBody>
      </p:sp>
    </p:spTree>
    <p:extLst>
      <p:ext uri="{BB962C8B-B14F-4D97-AF65-F5344CB8AC3E}">
        <p14:creationId xmlns:p14="http://schemas.microsoft.com/office/powerpoint/2010/main" val="39537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3866DB6-F43B-48F2-B772-F2B25998EBFD}"/>
              </a:ext>
            </a:extLst>
          </p:cNvPr>
          <p:cNvSpPr>
            <a:spLocks noGrp="1"/>
          </p:cNvSpPr>
          <p:nvPr>
            <p:ph type="title"/>
          </p:nvPr>
        </p:nvSpPr>
        <p:spPr>
          <a:xfrm>
            <a:off x="648930" y="629267"/>
            <a:ext cx="9252154" cy="1016654"/>
          </a:xfrm>
        </p:spPr>
        <p:txBody>
          <a:bodyPr>
            <a:normAutofit/>
          </a:bodyPr>
          <a:lstStyle/>
          <a:p>
            <a:r>
              <a:rPr lang="es-ES" dirty="0">
                <a:solidFill>
                  <a:srgbClr val="EBEBEB"/>
                </a:solidFill>
              </a:rPr>
              <a:t>Programa en MBED</a:t>
            </a:r>
          </a:p>
        </p:txBody>
      </p:sp>
      <p:sp useBgFill="1">
        <p:nvSpPr>
          <p:cNvPr id="18" name="Freeform: Shape 1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5" name="Marcador de contenido 4" descr="Texto&#10;&#10;Descripción generada automáticamente">
            <a:extLst>
              <a:ext uri="{FF2B5EF4-FFF2-40B4-BE49-F238E27FC236}">
                <a16:creationId xmlns:a16="http://schemas.microsoft.com/office/drawing/2014/main" id="{7845BE38-F764-4DAE-814F-33EA374D8931}"/>
              </a:ext>
            </a:extLst>
          </p:cNvPr>
          <p:cNvPicPr>
            <a:picLocks noChangeAspect="1"/>
          </p:cNvPicPr>
          <p:nvPr/>
        </p:nvPicPr>
        <p:blipFill>
          <a:blip r:embed="rId3"/>
          <a:stretch>
            <a:fillRect/>
          </a:stretch>
        </p:blipFill>
        <p:spPr>
          <a:xfrm>
            <a:off x="3188958" y="3134857"/>
            <a:ext cx="7939290" cy="3235260"/>
          </a:xfrm>
          <a:prstGeom prst="rect">
            <a:avLst/>
          </a:prstGeom>
          <a:effectLst/>
        </p:spPr>
      </p:pic>
      <p:sp>
        <p:nvSpPr>
          <p:cNvPr id="11" name="Marcador de contenido 2">
            <a:extLst>
              <a:ext uri="{FF2B5EF4-FFF2-40B4-BE49-F238E27FC236}">
                <a16:creationId xmlns:a16="http://schemas.microsoft.com/office/drawing/2014/main" id="{434BD575-1A4C-4DC1-844D-725AF554C729}"/>
              </a:ext>
            </a:extLst>
          </p:cNvPr>
          <p:cNvSpPr txBox="1">
            <a:spLocks/>
          </p:cNvSpPr>
          <p:nvPr/>
        </p:nvSpPr>
        <p:spPr>
          <a:xfrm>
            <a:off x="648930" y="2564297"/>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ES" dirty="0"/>
              <a:t>Periodo </a:t>
            </a:r>
            <a:r>
              <a:rPr lang="es-ES" dirty="0">
                <a:sym typeface="Wingdings" panose="05000000000000000000" pitchFamily="2" charset="2"/>
              </a:rPr>
              <a:t> Datos sin procesar</a:t>
            </a:r>
            <a:endParaRPr lang="es-ES" dirty="0"/>
          </a:p>
          <a:p>
            <a:pPr lvl="1"/>
            <a:r>
              <a:rPr lang="es-ES" dirty="0"/>
              <a:t>Picos</a:t>
            </a:r>
          </a:p>
          <a:p>
            <a:pPr lvl="1"/>
            <a:r>
              <a:rPr lang="es-ES" dirty="0"/>
              <a:t>Valles</a:t>
            </a:r>
          </a:p>
          <a:p>
            <a:pPr marL="457200" lvl="1" indent="0">
              <a:buNone/>
            </a:pPr>
            <a:r>
              <a:rPr lang="es-ES" dirty="0"/>
              <a:t>A tiempo real</a:t>
            </a:r>
          </a:p>
        </p:txBody>
      </p:sp>
    </p:spTree>
    <p:extLst>
      <p:ext uri="{BB962C8B-B14F-4D97-AF65-F5344CB8AC3E}">
        <p14:creationId xmlns:p14="http://schemas.microsoft.com/office/powerpoint/2010/main" val="37296608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FA833D5-6491-4E8D-B207-0A0497635605}"/>
              </a:ext>
            </a:extLst>
          </p:cNvPr>
          <p:cNvSpPr>
            <a:spLocks noGrp="1"/>
          </p:cNvSpPr>
          <p:nvPr>
            <p:ph type="title"/>
          </p:nvPr>
        </p:nvSpPr>
        <p:spPr>
          <a:xfrm>
            <a:off x="648931" y="629266"/>
            <a:ext cx="4166510" cy="1622321"/>
          </a:xfrm>
        </p:spPr>
        <p:txBody>
          <a:bodyPr>
            <a:normAutofit/>
          </a:bodyPr>
          <a:lstStyle/>
          <a:p>
            <a:r>
              <a:rPr lang="es-ES" dirty="0">
                <a:solidFill>
                  <a:srgbClr val="EBEBEB"/>
                </a:solidFill>
              </a:rPr>
              <a:t>Batería</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3" name="Imagen 12" descr="Imagen de la pantalla de un video juego&#10;&#10;Descripción generada automáticamente con confianza media">
            <a:extLst>
              <a:ext uri="{FF2B5EF4-FFF2-40B4-BE49-F238E27FC236}">
                <a16:creationId xmlns:a16="http://schemas.microsoft.com/office/drawing/2014/main" id="{114A23F5-CD0F-4100-BD9D-D093449137BF}"/>
              </a:ext>
            </a:extLst>
          </p:cNvPr>
          <p:cNvPicPr>
            <a:picLocks noChangeAspect="1"/>
          </p:cNvPicPr>
          <p:nvPr/>
        </p:nvPicPr>
        <p:blipFill rotWithShape="1">
          <a:blip r:embed="rId3"/>
          <a:srcRect l="56107" t="17586" r="7580" b="40813"/>
          <a:stretch/>
        </p:blipFill>
        <p:spPr>
          <a:xfrm rot="9671233">
            <a:off x="7963174" y="4189831"/>
            <a:ext cx="3142591" cy="2016074"/>
          </a:xfrm>
          <a:prstGeom prst="rect">
            <a:avLst/>
          </a:prstGeom>
          <a:effectLst/>
        </p:spPr>
      </p:pic>
      <p:pic>
        <p:nvPicPr>
          <p:cNvPr id="5" name="Marcador de contenido 4" descr="Icono&#10;&#10;Descripción generada automáticamente">
            <a:extLst>
              <a:ext uri="{FF2B5EF4-FFF2-40B4-BE49-F238E27FC236}">
                <a16:creationId xmlns:a16="http://schemas.microsoft.com/office/drawing/2014/main" id="{386544A2-D648-47CA-ACD3-69F1EBFCC7DA}"/>
              </a:ext>
            </a:extLst>
          </p:cNvPr>
          <p:cNvPicPr>
            <a:picLocks noChangeAspect="1"/>
          </p:cNvPicPr>
          <p:nvPr/>
        </p:nvPicPr>
        <p:blipFill>
          <a:blip r:embed="rId4"/>
          <a:stretch>
            <a:fillRect/>
          </a:stretch>
        </p:blipFill>
        <p:spPr>
          <a:xfrm rot="9696384">
            <a:off x="6390620" y="1121460"/>
            <a:ext cx="4550720" cy="4550720"/>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02BBF218-01A6-4954-8BC7-E3246D3BD6FA}"/>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Consumo</a:t>
            </a:r>
            <a:r>
              <a:rPr lang="en-US" dirty="0">
                <a:solidFill>
                  <a:srgbClr val="EBEBEB"/>
                </a:solidFill>
              </a:rPr>
              <a:t> &lt;60 mA/h</a:t>
            </a:r>
          </a:p>
          <a:p>
            <a:pPr lvl="1"/>
            <a:r>
              <a:rPr lang="en-US" dirty="0">
                <a:solidFill>
                  <a:srgbClr val="EBEBEB"/>
                </a:solidFill>
              </a:rPr>
              <a:t>BLE</a:t>
            </a:r>
          </a:p>
          <a:p>
            <a:pPr lvl="1"/>
            <a:r>
              <a:rPr lang="en-US" dirty="0">
                <a:solidFill>
                  <a:srgbClr val="EBEBEB"/>
                </a:solidFill>
              </a:rPr>
              <a:t>Sin </a:t>
            </a:r>
            <a:r>
              <a:rPr lang="en-US" dirty="0" err="1">
                <a:solidFill>
                  <a:srgbClr val="EBEBEB"/>
                </a:solidFill>
              </a:rPr>
              <a:t>Pantalla</a:t>
            </a:r>
            <a:endParaRPr lang="en-US" dirty="0">
              <a:solidFill>
                <a:srgbClr val="EBEBEB"/>
              </a:solidFill>
            </a:endParaRPr>
          </a:p>
        </p:txBody>
      </p:sp>
      <p:pic>
        <p:nvPicPr>
          <p:cNvPr id="11" name="Imagen 10" descr="Imagen de la pantalla de un video juego&#10;&#10;Descripción generada automáticamente con confianza media">
            <a:extLst>
              <a:ext uri="{FF2B5EF4-FFF2-40B4-BE49-F238E27FC236}">
                <a16:creationId xmlns:a16="http://schemas.microsoft.com/office/drawing/2014/main" id="{C692DD40-1EF5-4E4D-9C03-EF0A9F2EB722}"/>
              </a:ext>
            </a:extLst>
          </p:cNvPr>
          <p:cNvPicPr>
            <a:picLocks noChangeAspect="1"/>
          </p:cNvPicPr>
          <p:nvPr/>
        </p:nvPicPr>
        <p:blipFill rotWithShape="1">
          <a:blip r:embed="rId3"/>
          <a:srcRect l="7722" t="17838" r="50824" b="28856"/>
          <a:stretch/>
        </p:blipFill>
        <p:spPr>
          <a:xfrm rot="21263095">
            <a:off x="6605317" y="430019"/>
            <a:ext cx="3594050" cy="2588208"/>
          </a:xfrm>
          <a:prstGeom prst="rect">
            <a:avLst/>
          </a:prstGeom>
          <a:effectLst/>
        </p:spPr>
      </p:pic>
    </p:spTree>
    <p:extLst>
      <p:ext uri="{BB962C8B-B14F-4D97-AF65-F5344CB8AC3E}">
        <p14:creationId xmlns:p14="http://schemas.microsoft.com/office/powerpoint/2010/main" val="370059882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81FE24-D99F-4746-B2B6-BAB22DF340FC}"/>
              </a:ext>
            </a:extLst>
          </p:cNvPr>
          <p:cNvSpPr>
            <a:spLocks noGrp="1"/>
          </p:cNvSpPr>
          <p:nvPr>
            <p:ph type="title"/>
          </p:nvPr>
        </p:nvSpPr>
        <p:spPr>
          <a:xfrm>
            <a:off x="648931" y="629266"/>
            <a:ext cx="4166510" cy="1622321"/>
          </a:xfrm>
        </p:spPr>
        <p:txBody>
          <a:bodyPr>
            <a:normAutofit fontScale="90000"/>
          </a:bodyPr>
          <a:lstStyle/>
          <a:p>
            <a:r>
              <a:rPr lang="es-ES" dirty="0">
                <a:solidFill>
                  <a:srgbClr val="EBEBEB"/>
                </a:solidFill>
              </a:rPr>
              <a:t>Diseño de la carcasa y pulsera</a:t>
            </a:r>
          </a:p>
        </p:txBody>
      </p:sp>
      <p:sp>
        <p:nvSpPr>
          <p:cNvPr id="14"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Marcador de contenido 4" descr="Imagen que contiene hombre, mano, sostener, jugador&#10;&#10;Descripción generada automáticamente">
            <a:extLst>
              <a:ext uri="{FF2B5EF4-FFF2-40B4-BE49-F238E27FC236}">
                <a16:creationId xmlns:a16="http://schemas.microsoft.com/office/drawing/2014/main" id="{1F2BA1D1-3FD1-42AD-8F26-BE99342979DB}"/>
              </a:ext>
            </a:extLst>
          </p:cNvPr>
          <p:cNvPicPr>
            <a:picLocks noChangeAspect="1"/>
          </p:cNvPicPr>
          <p:nvPr/>
        </p:nvPicPr>
        <p:blipFill>
          <a:blip r:embed="rId3"/>
          <a:stretch>
            <a:fillRect/>
          </a:stretch>
        </p:blipFill>
        <p:spPr>
          <a:xfrm>
            <a:off x="6093992" y="697225"/>
            <a:ext cx="5449889" cy="5463547"/>
          </a:xfrm>
          <a:prstGeom prst="rect">
            <a:avLst/>
          </a:prstGeom>
          <a:effectLst/>
        </p:spPr>
      </p:pic>
      <p:sp>
        <p:nvSpPr>
          <p:cNvPr id="18" name="Rectangle 17">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8563057-66F6-495B-B209-E373B04CA367}"/>
              </a:ext>
            </a:extLst>
          </p:cNvPr>
          <p:cNvSpPr>
            <a:spLocks noGrp="1"/>
          </p:cNvSpPr>
          <p:nvPr>
            <p:ph idx="1"/>
          </p:nvPr>
        </p:nvSpPr>
        <p:spPr>
          <a:xfrm>
            <a:off x="648931" y="2438400"/>
            <a:ext cx="4166509" cy="3785419"/>
          </a:xfrm>
        </p:spPr>
        <p:txBody>
          <a:bodyPr>
            <a:normAutofit/>
          </a:bodyPr>
          <a:lstStyle/>
          <a:p>
            <a:r>
              <a:rPr lang="en-US" dirty="0" err="1">
                <a:solidFill>
                  <a:srgbClr val="EBEBEB"/>
                </a:solidFill>
              </a:rPr>
              <a:t>Carcasa</a:t>
            </a:r>
            <a:endParaRPr lang="en-US" dirty="0">
              <a:solidFill>
                <a:srgbClr val="EBEBEB"/>
              </a:solidFill>
            </a:endParaRPr>
          </a:p>
        </p:txBody>
      </p:sp>
    </p:spTree>
    <p:extLst>
      <p:ext uri="{BB962C8B-B14F-4D97-AF65-F5344CB8AC3E}">
        <p14:creationId xmlns:p14="http://schemas.microsoft.com/office/powerpoint/2010/main" val="35831521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D73C8-E742-43EE-ACF8-AEE638E555AD}"/>
              </a:ext>
            </a:extLst>
          </p:cNvPr>
          <p:cNvSpPr>
            <a:spLocks noGrp="1"/>
          </p:cNvSpPr>
          <p:nvPr>
            <p:ph type="title"/>
          </p:nvPr>
        </p:nvSpPr>
        <p:spPr/>
        <p:txBody>
          <a:bodyPr/>
          <a:lstStyle/>
          <a:p>
            <a:r>
              <a:rPr lang="es-ES" dirty="0"/>
              <a:t>Requisitos cumplidos</a:t>
            </a:r>
          </a:p>
        </p:txBody>
      </p:sp>
      <p:graphicFrame>
        <p:nvGraphicFramePr>
          <p:cNvPr id="4" name="Tabla 5">
            <a:extLst>
              <a:ext uri="{FF2B5EF4-FFF2-40B4-BE49-F238E27FC236}">
                <a16:creationId xmlns:a16="http://schemas.microsoft.com/office/drawing/2014/main" id="{C9D1EB00-CAC3-463F-8EF2-2C1E3C395B5F}"/>
              </a:ext>
            </a:extLst>
          </p:cNvPr>
          <p:cNvGraphicFramePr>
            <a:graphicFrameLocks noGrp="1"/>
          </p:cNvGraphicFramePr>
          <p:nvPr>
            <p:extLst>
              <p:ext uri="{D42A27DB-BD31-4B8C-83A1-F6EECF244321}">
                <p14:modId xmlns:p14="http://schemas.microsoft.com/office/powerpoint/2010/main" val="422184494"/>
              </p:ext>
            </p:extLst>
          </p:nvPr>
        </p:nvGraphicFramePr>
        <p:xfrm>
          <a:off x="1290390" y="2319020"/>
          <a:ext cx="4480420" cy="2590800"/>
        </p:xfrm>
        <a:graphic>
          <a:graphicData uri="http://schemas.openxmlformats.org/drawingml/2006/table">
            <a:tbl>
              <a:tblPr firstRow="1" bandRow="1">
                <a:tableStyleId>{5C22544A-7EE6-4342-B048-85BDC9FD1C3A}</a:tableStyleId>
              </a:tblPr>
              <a:tblGrid>
                <a:gridCol w="3715895">
                  <a:extLst>
                    <a:ext uri="{9D8B030D-6E8A-4147-A177-3AD203B41FA5}">
                      <a16:colId xmlns:a16="http://schemas.microsoft.com/office/drawing/2014/main" val="17082674"/>
                    </a:ext>
                  </a:extLst>
                </a:gridCol>
                <a:gridCol w="764525">
                  <a:extLst>
                    <a:ext uri="{9D8B030D-6E8A-4147-A177-3AD203B41FA5}">
                      <a16:colId xmlns:a16="http://schemas.microsoft.com/office/drawing/2014/main" val="1605350547"/>
                    </a:ext>
                  </a:extLst>
                </a:gridCol>
              </a:tblGrid>
              <a:tr h="370840">
                <a:tc>
                  <a:txBody>
                    <a:bodyPr/>
                    <a:lstStyle/>
                    <a:p>
                      <a:r>
                        <a:rPr lang="es-ES" dirty="0"/>
                        <a:t>Correcto funcionamiento</a:t>
                      </a:r>
                    </a:p>
                  </a:txBody>
                  <a:tcPr>
                    <a:solidFill>
                      <a:schemeClr val="accent4">
                        <a:lumMod val="75000"/>
                      </a:schemeClr>
                    </a:solidFill>
                  </a:tcPr>
                </a:tc>
                <a:tc>
                  <a:txBody>
                    <a:bodyPr/>
                    <a:lstStyle/>
                    <a:p>
                      <a:r>
                        <a:rPr lang="es-ES" dirty="0" err="1"/>
                        <a:t>Niv</a:t>
                      </a:r>
                      <a:endParaRPr lang="es-ES" dirty="0"/>
                    </a:p>
                  </a:txBody>
                  <a:tcPr>
                    <a:solidFill>
                      <a:schemeClr val="accent4">
                        <a:lumMod val="75000"/>
                      </a:schemeClr>
                    </a:solidFill>
                  </a:tcPr>
                </a:tc>
                <a:extLst>
                  <a:ext uri="{0D108BD9-81ED-4DB2-BD59-A6C34878D82A}">
                    <a16:rowId xmlns:a16="http://schemas.microsoft.com/office/drawing/2014/main" val="153099344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PPG</a:t>
                      </a:r>
                    </a:p>
                  </a:txBody>
                  <a:tcPr>
                    <a:solidFill>
                      <a:srgbClr val="92D050"/>
                    </a:solidFill>
                  </a:tcPr>
                </a:tc>
                <a:tc>
                  <a:txBody>
                    <a:bodyPr/>
                    <a:lstStyle/>
                    <a:p>
                      <a:r>
                        <a:rPr lang="es-ES" dirty="0"/>
                        <a:t>5</a:t>
                      </a:r>
                    </a:p>
                  </a:txBody>
                  <a:tcPr>
                    <a:solidFill>
                      <a:srgbClr val="92D050"/>
                    </a:solidFill>
                  </a:tcPr>
                </a:tc>
                <a:extLst>
                  <a:ext uri="{0D108BD9-81ED-4DB2-BD59-A6C34878D82A}">
                    <a16:rowId xmlns:a16="http://schemas.microsoft.com/office/drawing/2014/main" val="2497439785"/>
                  </a:ext>
                </a:extLst>
              </a:tr>
              <a:tr h="370840">
                <a:tc>
                  <a:txBody>
                    <a:bodyPr/>
                    <a:lstStyle/>
                    <a:p>
                      <a:r>
                        <a:rPr lang="es-ES" dirty="0"/>
                        <a:t>Bluetooth BLE</a:t>
                      </a:r>
                    </a:p>
                  </a:txBody>
                  <a:tcPr>
                    <a:solidFill>
                      <a:srgbClr val="92D050"/>
                    </a:solidFill>
                  </a:tcPr>
                </a:tc>
                <a:tc>
                  <a:txBody>
                    <a:bodyPr/>
                    <a:lstStyle/>
                    <a:p>
                      <a:r>
                        <a:rPr lang="es-ES" dirty="0"/>
                        <a:t>5</a:t>
                      </a:r>
                    </a:p>
                  </a:txBody>
                  <a:tcPr>
                    <a:solidFill>
                      <a:srgbClr val="92D050"/>
                    </a:solidFill>
                  </a:tcPr>
                </a:tc>
                <a:extLst>
                  <a:ext uri="{0D108BD9-81ED-4DB2-BD59-A6C34878D82A}">
                    <a16:rowId xmlns:a16="http://schemas.microsoft.com/office/drawing/2014/main" val="3259701525"/>
                  </a:ext>
                </a:extLst>
              </a:tr>
              <a:tr h="370840">
                <a:tc>
                  <a:txBody>
                    <a:bodyPr/>
                    <a:lstStyle/>
                    <a:p>
                      <a:r>
                        <a:rPr lang="es-ES" dirty="0"/>
                        <a:t>Sin pantalla</a:t>
                      </a:r>
                    </a:p>
                  </a:txBody>
                  <a:tcPr>
                    <a:solidFill>
                      <a:srgbClr val="92D050"/>
                    </a:solidFill>
                  </a:tcPr>
                </a:tc>
                <a:tc>
                  <a:txBody>
                    <a:bodyPr/>
                    <a:lstStyle/>
                    <a:p>
                      <a:r>
                        <a:rPr lang="es-ES" dirty="0"/>
                        <a:t>5</a:t>
                      </a:r>
                    </a:p>
                  </a:txBody>
                  <a:tcPr>
                    <a:solidFill>
                      <a:srgbClr val="92D050"/>
                    </a:solidFill>
                  </a:tcPr>
                </a:tc>
                <a:extLst>
                  <a:ext uri="{0D108BD9-81ED-4DB2-BD59-A6C34878D82A}">
                    <a16:rowId xmlns:a16="http://schemas.microsoft.com/office/drawing/2014/main" val="3119192390"/>
                  </a:ext>
                </a:extLst>
              </a:tr>
              <a:tr h="370840">
                <a:tc>
                  <a:txBody>
                    <a:bodyPr/>
                    <a:lstStyle/>
                    <a:p>
                      <a:r>
                        <a:rPr lang="es-ES" dirty="0"/>
                        <a:t>Varios componentes</a:t>
                      </a:r>
                    </a:p>
                  </a:txBody>
                  <a:tcPr>
                    <a:solidFill>
                      <a:srgbClr val="92D050"/>
                    </a:solidFill>
                  </a:tcPr>
                </a:tc>
                <a:tc>
                  <a:txBody>
                    <a:bodyPr/>
                    <a:lstStyle/>
                    <a:p>
                      <a:r>
                        <a:rPr lang="es-ES" dirty="0"/>
                        <a:t>4.5</a:t>
                      </a:r>
                    </a:p>
                  </a:txBody>
                  <a:tcPr>
                    <a:solidFill>
                      <a:srgbClr val="92D050"/>
                    </a:solidFill>
                  </a:tcPr>
                </a:tc>
                <a:extLst>
                  <a:ext uri="{0D108BD9-81ED-4DB2-BD59-A6C34878D82A}">
                    <a16:rowId xmlns:a16="http://schemas.microsoft.com/office/drawing/2014/main" val="199139742"/>
                  </a:ext>
                </a:extLst>
              </a:tr>
              <a:tr h="370840">
                <a:tc>
                  <a:txBody>
                    <a:bodyPr/>
                    <a:lstStyle/>
                    <a:p>
                      <a:r>
                        <a:rPr lang="es-ES" dirty="0"/>
                        <a:t>Sistema económico</a:t>
                      </a:r>
                    </a:p>
                  </a:txBody>
                  <a:tcPr>
                    <a:solidFill>
                      <a:srgbClr val="92D050"/>
                    </a:solidFill>
                  </a:tcPr>
                </a:tc>
                <a:tc>
                  <a:txBody>
                    <a:bodyPr/>
                    <a:lstStyle/>
                    <a:p>
                      <a:r>
                        <a:rPr lang="es-ES" dirty="0"/>
                        <a:t>3</a:t>
                      </a:r>
                    </a:p>
                  </a:txBody>
                  <a:tcPr>
                    <a:solidFill>
                      <a:srgbClr val="92D050"/>
                    </a:solidFill>
                  </a:tcPr>
                </a:tc>
                <a:extLst>
                  <a:ext uri="{0D108BD9-81ED-4DB2-BD59-A6C34878D82A}">
                    <a16:rowId xmlns:a16="http://schemas.microsoft.com/office/drawing/2014/main" val="876026617"/>
                  </a:ext>
                </a:extLst>
              </a:tr>
              <a:tr h="0">
                <a:tc>
                  <a:txBody>
                    <a:bodyPr/>
                    <a:lstStyle/>
                    <a:p>
                      <a:r>
                        <a:rPr lang="es-ES" dirty="0"/>
                        <a:t>Aplicación</a:t>
                      </a:r>
                    </a:p>
                  </a:txBody>
                  <a:tcPr>
                    <a:solidFill>
                      <a:schemeClr val="accent1">
                        <a:lumMod val="40000"/>
                        <a:lumOff val="60000"/>
                      </a:schemeClr>
                    </a:solidFill>
                  </a:tcPr>
                </a:tc>
                <a:tc>
                  <a:txBody>
                    <a:bodyPr/>
                    <a:lstStyle/>
                    <a:p>
                      <a:r>
                        <a:rPr lang="es-ES" dirty="0"/>
                        <a:t>2</a:t>
                      </a:r>
                    </a:p>
                  </a:txBody>
                  <a:tcPr>
                    <a:solidFill>
                      <a:schemeClr val="accent1">
                        <a:lumMod val="40000"/>
                        <a:lumOff val="60000"/>
                      </a:schemeClr>
                    </a:solidFill>
                  </a:tcPr>
                </a:tc>
                <a:extLst>
                  <a:ext uri="{0D108BD9-81ED-4DB2-BD59-A6C34878D82A}">
                    <a16:rowId xmlns:a16="http://schemas.microsoft.com/office/drawing/2014/main" val="1767555863"/>
                  </a:ext>
                </a:extLst>
              </a:tr>
            </a:tbl>
          </a:graphicData>
        </a:graphic>
      </p:graphicFrame>
      <p:graphicFrame>
        <p:nvGraphicFramePr>
          <p:cNvPr id="5" name="Tabla 5">
            <a:extLst>
              <a:ext uri="{FF2B5EF4-FFF2-40B4-BE49-F238E27FC236}">
                <a16:creationId xmlns:a16="http://schemas.microsoft.com/office/drawing/2014/main" id="{1B562C57-E2B6-4FA5-BB7A-B24D6AD597AC}"/>
              </a:ext>
            </a:extLst>
          </p:cNvPr>
          <p:cNvGraphicFramePr>
            <a:graphicFrameLocks noGrp="1"/>
          </p:cNvGraphicFramePr>
          <p:nvPr>
            <p:extLst>
              <p:ext uri="{D42A27DB-BD31-4B8C-83A1-F6EECF244321}">
                <p14:modId xmlns:p14="http://schemas.microsoft.com/office/powerpoint/2010/main" val="575275464"/>
              </p:ext>
            </p:extLst>
          </p:nvPr>
        </p:nvGraphicFramePr>
        <p:xfrm>
          <a:off x="6421190" y="2319020"/>
          <a:ext cx="4480420" cy="1849120"/>
        </p:xfrm>
        <a:graphic>
          <a:graphicData uri="http://schemas.openxmlformats.org/drawingml/2006/table">
            <a:tbl>
              <a:tblPr firstRow="1" bandRow="1">
                <a:tableStyleId>{5C22544A-7EE6-4342-B048-85BDC9FD1C3A}</a:tableStyleId>
              </a:tblPr>
              <a:tblGrid>
                <a:gridCol w="3715895">
                  <a:extLst>
                    <a:ext uri="{9D8B030D-6E8A-4147-A177-3AD203B41FA5}">
                      <a16:colId xmlns:a16="http://schemas.microsoft.com/office/drawing/2014/main" val="17082674"/>
                    </a:ext>
                  </a:extLst>
                </a:gridCol>
                <a:gridCol w="764525">
                  <a:extLst>
                    <a:ext uri="{9D8B030D-6E8A-4147-A177-3AD203B41FA5}">
                      <a16:colId xmlns:a16="http://schemas.microsoft.com/office/drawing/2014/main" val="1605350547"/>
                    </a:ext>
                  </a:extLst>
                </a:gridCol>
              </a:tblGrid>
              <a:tr h="370840">
                <a:tc>
                  <a:txBody>
                    <a:bodyPr/>
                    <a:lstStyle/>
                    <a:p>
                      <a:r>
                        <a:rPr lang="es-ES" dirty="0"/>
                        <a:t>Empleable en todo momento</a:t>
                      </a:r>
                    </a:p>
                  </a:txBody>
                  <a:tcPr>
                    <a:solidFill>
                      <a:schemeClr val="accent4">
                        <a:lumMod val="75000"/>
                      </a:schemeClr>
                    </a:solidFill>
                  </a:tcPr>
                </a:tc>
                <a:tc>
                  <a:txBody>
                    <a:bodyPr/>
                    <a:lstStyle/>
                    <a:p>
                      <a:r>
                        <a:rPr lang="es-ES" dirty="0" err="1"/>
                        <a:t>Niv</a:t>
                      </a:r>
                      <a:endParaRPr lang="es-ES" dirty="0"/>
                    </a:p>
                  </a:txBody>
                  <a:tcPr>
                    <a:solidFill>
                      <a:schemeClr val="accent4">
                        <a:lumMod val="75000"/>
                      </a:schemeClr>
                    </a:solidFill>
                  </a:tcPr>
                </a:tc>
                <a:extLst>
                  <a:ext uri="{0D108BD9-81ED-4DB2-BD59-A6C34878D82A}">
                    <a16:rowId xmlns:a16="http://schemas.microsoft.com/office/drawing/2014/main" val="1530993440"/>
                  </a:ext>
                </a:extLst>
              </a:tr>
              <a:tr h="370840">
                <a:tc>
                  <a:txBody>
                    <a:bodyPr/>
                    <a:lstStyle/>
                    <a:p>
                      <a:r>
                        <a:rPr lang="es-ES" dirty="0"/>
                        <a:t>Portátil</a:t>
                      </a:r>
                    </a:p>
                  </a:txBody>
                  <a:tcPr>
                    <a:solidFill>
                      <a:srgbClr val="92D050"/>
                    </a:solidFill>
                  </a:tcPr>
                </a:tc>
                <a:tc>
                  <a:txBody>
                    <a:bodyPr/>
                    <a:lstStyle/>
                    <a:p>
                      <a:r>
                        <a:rPr lang="es-ES" dirty="0"/>
                        <a:t>5</a:t>
                      </a:r>
                    </a:p>
                  </a:txBody>
                  <a:tcPr>
                    <a:solidFill>
                      <a:srgbClr val="92D050"/>
                    </a:solidFill>
                  </a:tcPr>
                </a:tc>
                <a:extLst>
                  <a:ext uri="{0D108BD9-81ED-4DB2-BD59-A6C34878D82A}">
                    <a16:rowId xmlns:a16="http://schemas.microsoft.com/office/drawing/2014/main" val="2497439785"/>
                  </a:ext>
                </a:extLst>
              </a:tr>
              <a:tr h="370840">
                <a:tc>
                  <a:txBody>
                    <a:bodyPr/>
                    <a:lstStyle/>
                    <a:p>
                      <a:r>
                        <a:rPr lang="es-ES" dirty="0"/>
                        <a:t>Alimentado a batería</a:t>
                      </a:r>
                    </a:p>
                  </a:txBody>
                  <a:tcPr>
                    <a:solidFill>
                      <a:srgbClr val="92D050"/>
                    </a:solidFill>
                  </a:tcPr>
                </a:tc>
                <a:tc>
                  <a:txBody>
                    <a:bodyPr/>
                    <a:lstStyle/>
                    <a:p>
                      <a:r>
                        <a:rPr lang="es-ES" dirty="0"/>
                        <a:t>5</a:t>
                      </a:r>
                    </a:p>
                  </a:txBody>
                  <a:tcPr>
                    <a:solidFill>
                      <a:srgbClr val="92D050"/>
                    </a:solidFill>
                  </a:tcPr>
                </a:tc>
                <a:extLst>
                  <a:ext uri="{0D108BD9-81ED-4DB2-BD59-A6C34878D82A}">
                    <a16:rowId xmlns:a16="http://schemas.microsoft.com/office/drawing/2014/main" val="3259701525"/>
                  </a:ext>
                </a:extLst>
              </a:tr>
              <a:tr h="370840">
                <a:tc>
                  <a:txBody>
                    <a:bodyPr/>
                    <a:lstStyle/>
                    <a:p>
                      <a:r>
                        <a:rPr lang="es-ES" dirty="0"/>
                        <a:t>Cómodo</a:t>
                      </a:r>
                    </a:p>
                  </a:txBody>
                  <a:tcPr>
                    <a:solidFill>
                      <a:srgbClr val="92D050"/>
                    </a:solidFill>
                  </a:tcPr>
                </a:tc>
                <a:tc>
                  <a:txBody>
                    <a:bodyPr/>
                    <a:lstStyle/>
                    <a:p>
                      <a:r>
                        <a:rPr lang="es-ES" dirty="0"/>
                        <a:t>4</a:t>
                      </a:r>
                    </a:p>
                  </a:txBody>
                  <a:tcPr>
                    <a:solidFill>
                      <a:srgbClr val="92D050"/>
                    </a:solidFill>
                  </a:tcPr>
                </a:tc>
                <a:extLst>
                  <a:ext uri="{0D108BD9-81ED-4DB2-BD59-A6C34878D82A}">
                    <a16:rowId xmlns:a16="http://schemas.microsoft.com/office/drawing/2014/main" val="3103452085"/>
                  </a:ext>
                </a:extLst>
              </a:tr>
              <a:tr h="0">
                <a:tc>
                  <a:txBody>
                    <a:bodyPr/>
                    <a:lstStyle/>
                    <a:p>
                      <a:r>
                        <a:rPr lang="es-ES" dirty="0"/>
                        <a:t>Resistente a golpes y agua</a:t>
                      </a:r>
                    </a:p>
                  </a:txBody>
                  <a:tcPr>
                    <a:solidFill>
                      <a:srgbClr val="92D050"/>
                    </a:solidFill>
                  </a:tcPr>
                </a:tc>
                <a:tc>
                  <a:txBody>
                    <a:bodyPr/>
                    <a:lstStyle/>
                    <a:p>
                      <a:r>
                        <a:rPr lang="es-ES" dirty="0"/>
                        <a:t>3</a:t>
                      </a:r>
                    </a:p>
                  </a:txBody>
                  <a:tcPr>
                    <a:solidFill>
                      <a:srgbClr val="92D050"/>
                    </a:solidFill>
                  </a:tcPr>
                </a:tc>
                <a:extLst>
                  <a:ext uri="{0D108BD9-81ED-4DB2-BD59-A6C34878D82A}">
                    <a16:rowId xmlns:a16="http://schemas.microsoft.com/office/drawing/2014/main" val="199139742"/>
                  </a:ext>
                </a:extLst>
              </a:tr>
            </a:tbl>
          </a:graphicData>
        </a:graphic>
      </p:graphicFrame>
    </p:spTree>
    <p:extLst>
      <p:ext uri="{BB962C8B-B14F-4D97-AF65-F5344CB8AC3E}">
        <p14:creationId xmlns:p14="http://schemas.microsoft.com/office/powerpoint/2010/main" val="13653044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D7ED2F89855CF4FAC625919788837B6" ma:contentTypeVersion="4" ma:contentTypeDescription="Crear nuevo documento." ma:contentTypeScope="" ma:versionID="0481acade83453b844f739de3e929e57">
  <xsd:schema xmlns:xsd="http://www.w3.org/2001/XMLSchema" xmlns:xs="http://www.w3.org/2001/XMLSchema" xmlns:p="http://schemas.microsoft.com/office/2006/metadata/properties" xmlns:ns3="1757bef6-01d5-4794-89b4-716083749b7b" targetNamespace="http://schemas.microsoft.com/office/2006/metadata/properties" ma:root="true" ma:fieldsID="288cbe0234c3ea74545050410c585400" ns3:_="">
    <xsd:import namespace="1757bef6-01d5-4794-89b4-716083749b7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57bef6-01d5-4794-89b4-716083749b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A233D7-ED42-4C3F-A4D7-1EBF4153374C}">
  <ds:schemaRefs>
    <ds:schemaRef ds:uri="http://schemas.microsoft.com/sharepoint/v3/contenttype/forms"/>
  </ds:schemaRefs>
</ds:datastoreItem>
</file>

<file path=customXml/itemProps2.xml><?xml version="1.0" encoding="utf-8"?>
<ds:datastoreItem xmlns:ds="http://schemas.openxmlformats.org/officeDocument/2006/customXml" ds:itemID="{72C9D5E3-7FD4-490A-A190-4B50A992E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57bef6-01d5-4794-89b4-716083749b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5AB22A-E299-4F26-931E-97D4E711A926}">
  <ds:schemaRefs>
    <ds:schemaRef ds:uri="http://purl.org/dc/dcmitype/"/>
    <ds:schemaRef ds:uri="1757bef6-01d5-4794-89b4-716083749b7b"/>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Ion</Template>
  <TotalTime>74</TotalTime>
  <Words>554</Words>
  <Application>Microsoft Office PowerPoint</Application>
  <PresentationFormat>Panorámica</PresentationFormat>
  <Paragraphs>89</Paragraphs>
  <Slides>7</Slides>
  <Notes>6</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Ion</vt:lpstr>
      <vt:lpstr>Pulsómetro Cardíaco basado en PPG</vt:lpstr>
      <vt:lpstr>Necesidades y Requisitos iniciales</vt:lpstr>
      <vt:lpstr>Placa del circuito impreso</vt:lpstr>
      <vt:lpstr>Programa en MBED</vt:lpstr>
      <vt:lpstr>Batería</vt:lpstr>
      <vt:lpstr>Diseño de la carcasa y pulsera</vt:lpstr>
      <vt:lpstr>Requisitos cumplidos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Pulsómetro Cardíaco basado en PPG</dc:title>
  <dc:creator>Viktor Yosava</dc:creator>
  <cp:lastModifiedBy>Viktor Yosava</cp:lastModifiedBy>
  <cp:revision>2</cp:revision>
  <dcterms:created xsi:type="dcterms:W3CDTF">2022-01-21T20:22:53Z</dcterms:created>
  <dcterms:modified xsi:type="dcterms:W3CDTF">2024-10-07T12:33:54Z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0x0101004D7ED2F89855CF4FAC625919788837B6</vt:lpwstr>
  </property>
</Properties>
</file>