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8" r:id="rId6"/>
    <p:sldId id="283" r:id="rId7"/>
    <p:sldId id="284" r:id="rId8"/>
    <p:sldId id="286" r:id="rId9"/>
    <p:sldId id="287" r:id="rId10"/>
    <p:sldId id="285" r:id="rId11"/>
    <p:sldId id="288" r:id="rId12"/>
    <p:sldId id="289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Группа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Овал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Овал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Группа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Овал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Группа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Овал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Стиль образца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3095" y="2060360"/>
            <a:ext cx="9435241" cy="1625599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dirty="0" smtClean="0"/>
              <a:t>Теория игр </a:t>
            </a:r>
            <a:br>
              <a:rPr lang="ru" dirty="0" smtClean="0"/>
            </a:br>
            <a:r>
              <a:rPr lang="ru" dirty="0" smtClean="0"/>
              <a:t>и дилеммы коллективного действия</a:t>
            </a:r>
            <a:endParaRPr lang="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41884" y="2873159"/>
            <a:ext cx="9435241" cy="1625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" sz="2800" dirty="0" smtClean="0"/>
              <a:t>Жукова Виктория, 11А</a:t>
            </a:r>
            <a:endParaRPr lang="ru" sz="28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13270" y="434540"/>
            <a:ext cx="9751060" cy="836960"/>
          </a:xfrm>
        </p:spPr>
        <p:txBody>
          <a:bodyPr rtlCol="0">
            <a:normAutofit/>
          </a:bodyPr>
          <a:lstStyle/>
          <a:p>
            <a:pPr algn="ctr" rtl="0"/>
            <a:r>
              <a:rPr lang="ru" sz="4800" dirty="0" smtClean="0"/>
              <a:t>Диллема заключенного</a:t>
            </a:r>
            <a:endParaRPr lang="ru" sz="48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39216" y="1271500"/>
            <a:ext cx="10441160" cy="976783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ru" dirty="0" smtClean="0"/>
              <a:t>	Есть два подозреваемых, совершивших преступление. В тюрьме происходит перекрестный допрос. Им предлагается «сдать» друг друга.</a:t>
            </a:r>
            <a:endParaRPr lang="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4433"/>
              </p:ext>
            </p:extLst>
          </p:nvPr>
        </p:nvGraphicFramePr>
        <p:xfrm>
          <a:off x="1026310" y="3141881"/>
          <a:ext cx="9458031" cy="235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77"/>
                <a:gridCol w="3152677"/>
                <a:gridCol w="3152677"/>
              </a:tblGrid>
              <a:tr h="681061"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Молчать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Сдать</a:t>
                      </a:r>
                      <a:endParaRPr lang="ru-RU" sz="2500" dirty="0"/>
                    </a:p>
                  </a:txBody>
                  <a:tcPr/>
                </a:tc>
              </a:tr>
              <a:tr h="834849">
                <a:tc>
                  <a:txBody>
                    <a:bodyPr/>
                    <a:lstStyle/>
                    <a:p>
                      <a:r>
                        <a:rPr lang="ru-RU" sz="2500" b="1" dirty="0" smtClean="0">
                          <a:solidFill>
                            <a:schemeClr val="bg1"/>
                          </a:solidFill>
                        </a:rPr>
                        <a:t>Молчать</a:t>
                      </a:r>
                      <a:endParaRPr lang="ru-RU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-1;-1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-10;0</a:t>
                      </a:r>
                      <a:endParaRPr lang="ru-RU" sz="3200" dirty="0"/>
                    </a:p>
                  </a:txBody>
                  <a:tcPr/>
                </a:tc>
              </a:tr>
              <a:tr h="834849">
                <a:tc>
                  <a:txBody>
                    <a:bodyPr/>
                    <a:lstStyle/>
                    <a:p>
                      <a:r>
                        <a:rPr lang="ru-RU" sz="2500" b="1" dirty="0" smtClean="0">
                          <a:solidFill>
                            <a:schemeClr val="bg1"/>
                          </a:solidFill>
                        </a:rPr>
                        <a:t>Сдать</a:t>
                      </a:r>
                      <a:endParaRPr lang="ru-RU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0;-10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-2;-2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8595" y="2267428"/>
            <a:ext cx="677108" cy="3430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Заключенный №1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5325" y="2248283"/>
            <a:ext cx="355529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Заключенный №2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28" y="4353740"/>
            <a:ext cx="2407579" cy="26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431799"/>
            <a:ext cx="9751060" cy="836960"/>
          </a:xfrm>
        </p:spPr>
        <p:txBody>
          <a:bodyPr rtlCol="0">
            <a:normAutofit/>
          </a:bodyPr>
          <a:lstStyle/>
          <a:p>
            <a:pPr algn="ctr" rtl="0"/>
            <a:r>
              <a:rPr lang="ru" sz="4800" dirty="0" smtClean="0"/>
              <a:t>Трагедия общин</a:t>
            </a:r>
            <a:endParaRPr lang="ru" sz="48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148458" y="1334044"/>
            <a:ext cx="4166726" cy="709874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ru" sz="1400" dirty="0" smtClean="0"/>
              <a:t>«</a:t>
            </a:r>
            <a:r>
              <a:rPr lang="ru" sz="3600" dirty="0" smtClean="0"/>
              <a:t>Эго» </a:t>
            </a:r>
            <a:r>
              <a:rPr lang="en-US" sz="3600" dirty="0" smtClean="0"/>
              <a:t>&gt;</a:t>
            </a:r>
            <a:r>
              <a:rPr lang="ru-RU" sz="3600" dirty="0" smtClean="0"/>
              <a:t> «Община»</a:t>
            </a:r>
            <a:endParaRPr lang="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50" y="2109203"/>
            <a:ext cx="10166343" cy="32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37369" y="401299"/>
            <a:ext cx="9751060" cy="259155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" sz="4400" dirty="0" smtClean="0"/>
              <a:t>«Битва полов»</a:t>
            </a:r>
            <a:r>
              <a:rPr lang="ru" sz="4400" dirty="0"/>
              <a:t/>
            </a:r>
            <a:br>
              <a:rPr lang="ru" sz="4400" dirty="0"/>
            </a:br>
            <a:r>
              <a:rPr lang="ru-RU" sz="4400" dirty="0"/>
              <a:t>Множественность равновесий и координационная неудача.</a:t>
            </a:r>
            <a:r>
              <a:rPr lang="ru-RU" sz="4800" dirty="0"/>
              <a:t/>
            </a:r>
            <a:br>
              <a:rPr lang="ru-RU" sz="4800" dirty="0"/>
            </a:br>
            <a:endParaRPr lang="ru" sz="48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09431" y="2411130"/>
            <a:ext cx="9886694" cy="709874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ru-RU" sz="2800" dirty="0" smtClean="0"/>
              <a:t>Цель: с удовольствием провести время вместе.</a:t>
            </a:r>
          </a:p>
          <a:p>
            <a:pPr marL="0" indent="0" algn="just" rtl="0">
              <a:buNone/>
            </a:pPr>
            <a:endParaRPr lang="ru" sz="1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93826"/>
              </p:ext>
            </p:extLst>
          </p:nvPr>
        </p:nvGraphicFramePr>
        <p:xfrm>
          <a:off x="1483884" y="3713494"/>
          <a:ext cx="9458031" cy="235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77"/>
                <a:gridCol w="3152677"/>
                <a:gridCol w="3152677"/>
              </a:tblGrid>
              <a:tr h="681061"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Футбол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Танцы</a:t>
                      </a:r>
                      <a:endParaRPr lang="ru-RU" sz="2500" dirty="0"/>
                    </a:p>
                  </a:txBody>
                  <a:tcPr/>
                </a:tc>
              </a:tr>
              <a:tr h="834849">
                <a:tc>
                  <a:txBody>
                    <a:bodyPr/>
                    <a:lstStyle/>
                    <a:p>
                      <a:r>
                        <a:rPr lang="ru-RU" sz="2500" b="1" dirty="0" smtClean="0">
                          <a:solidFill>
                            <a:schemeClr val="bg1"/>
                          </a:solidFill>
                        </a:rPr>
                        <a:t>Футбол</a:t>
                      </a:r>
                      <a:endParaRPr lang="ru-RU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Э:5;Б:10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Э:0;Б:0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34849">
                <a:tc>
                  <a:txBody>
                    <a:bodyPr/>
                    <a:lstStyle/>
                    <a:p>
                      <a:r>
                        <a:rPr lang="ru-RU" sz="2500" b="1" dirty="0" smtClean="0">
                          <a:solidFill>
                            <a:schemeClr val="bg1"/>
                          </a:solidFill>
                        </a:rPr>
                        <a:t>Танцы</a:t>
                      </a:r>
                      <a:endParaRPr lang="ru-RU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Э:0;Б:0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Э:10;Б:5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431" y="4437112"/>
            <a:ext cx="800219" cy="13336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Эми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6540" y="2822312"/>
            <a:ext cx="144016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ru-RU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Боб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37369" y="476672"/>
            <a:ext cx="9751060" cy="867461"/>
          </a:xfrm>
        </p:spPr>
        <p:txBody>
          <a:bodyPr rtlCol="0">
            <a:normAutofit/>
          </a:bodyPr>
          <a:lstStyle/>
          <a:p>
            <a:pPr algn="ctr"/>
            <a:r>
              <a:rPr lang="ru-RU" sz="4800" dirty="0" smtClean="0"/>
              <a:t>Охота на оленя</a:t>
            </a:r>
            <a:endParaRPr lang="ru" sz="5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654581" y="1373348"/>
            <a:ext cx="3116636" cy="709874"/>
          </a:xfrm>
        </p:spPr>
        <p:txBody>
          <a:bodyPr rtlCol="0">
            <a:noAutofit/>
          </a:bodyPr>
          <a:lstStyle/>
          <a:p>
            <a:pPr marL="0" indent="0" algn="just" rtl="0">
              <a:buNone/>
            </a:pPr>
            <a:r>
              <a:rPr lang="ru-RU" sz="3200" dirty="0" smtClean="0"/>
              <a:t>Жан-Жак Руссо</a:t>
            </a:r>
          </a:p>
          <a:p>
            <a:pPr marL="0" indent="0" algn="just" rtl="0">
              <a:buNone/>
            </a:pPr>
            <a:endParaRPr lang="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70081" y="1988840"/>
            <a:ext cx="10085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/>
              <a:t>Остаться на посту   </a:t>
            </a:r>
            <a:r>
              <a:rPr lang="en-US" sz="4000" dirty="0" smtClean="0"/>
              <a:t>VS</a:t>
            </a:r>
            <a:r>
              <a:rPr lang="ru-RU" sz="4000" dirty="0" smtClean="0"/>
              <a:t>    Поймать зайца</a:t>
            </a:r>
            <a:endParaRPr lang="ru-RU" sz="4000" dirty="0"/>
          </a:p>
        </p:txBody>
      </p:sp>
      <p:pic>
        <p:nvPicPr>
          <p:cNvPr id="1028" name="Picture 4" descr="https://www.gutenberg.org/files/66848/66848-h/images/fig43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19" y="2852936"/>
            <a:ext cx="647015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97769" y="517112"/>
            <a:ext cx="11593288" cy="867461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800" dirty="0" smtClean="0"/>
              <a:t>Эффект безбилетника ≈ Эффект </a:t>
            </a:r>
            <a:r>
              <a:rPr lang="ru-RU" sz="4800" dirty="0" err="1" smtClean="0"/>
              <a:t>Рингельмана</a:t>
            </a:r>
            <a:endParaRPr lang="ru" sz="5400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1450424" y="1803400"/>
            <a:ext cx="4824536" cy="4248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168394" y="1803400"/>
            <a:ext cx="3388596" cy="295963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854052" y="1803400"/>
            <a:ext cx="2017279" cy="1728192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18995" y="266749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endParaRPr lang="ru-RU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8995" y="3807725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7612" y="5024806"/>
            <a:ext cx="166867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ru-RU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0316" y="2492896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Суммарная эффективность троих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4413" y="383205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Суммарная эффективность двоих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86500" y="5131393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Суммарная эффективность одного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20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78588" y="4365104"/>
            <a:ext cx="4156284" cy="1584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3478285"/>
            <a:ext cx="3672408" cy="3013155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61764" y="259531"/>
            <a:ext cx="11573108" cy="836960"/>
          </a:xfrm>
        </p:spPr>
        <p:txBody>
          <a:bodyPr rtlCol="0">
            <a:normAutofit/>
          </a:bodyPr>
          <a:lstStyle/>
          <a:p>
            <a:pPr algn="ctr" rtl="0"/>
            <a:r>
              <a:rPr lang="ru" sz="3600" dirty="0" smtClean="0"/>
              <a:t>Как теория игр </a:t>
            </a:r>
            <a:r>
              <a:rPr lang="ru" sz="4000" dirty="0" smtClean="0"/>
              <a:t>проявляется</a:t>
            </a:r>
            <a:r>
              <a:rPr lang="ru" sz="3600" dirty="0" smtClean="0"/>
              <a:t> в жизни общества?</a:t>
            </a:r>
            <a:endParaRPr lang="ru" sz="3600" dirty="0"/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780" y="1157539"/>
            <a:ext cx="3816424" cy="25798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995"/>
          <a:stretch/>
        </p:blipFill>
        <p:spPr>
          <a:xfrm>
            <a:off x="7174532" y="1134152"/>
            <a:ext cx="4576133" cy="27989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8" y="3815436"/>
            <a:ext cx="3024336" cy="267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2493" y="2318160"/>
            <a:ext cx="384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«У этого банка проблемы»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2564" y="4734552"/>
            <a:ext cx="45761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 smtClean="0"/>
              <a:t>«Нужно быстрее забрать свой вклад»</a:t>
            </a:r>
          </a:p>
          <a:p>
            <a:pPr algn="ctr"/>
            <a:r>
              <a:rPr lang="en-US" sz="1900" dirty="0" smtClean="0"/>
              <a:t>VS</a:t>
            </a:r>
            <a:endParaRPr lang="ru-RU" sz="1900" dirty="0" smtClean="0"/>
          </a:p>
          <a:p>
            <a:pPr algn="ctr"/>
            <a:r>
              <a:rPr lang="ru-RU" sz="1900" dirty="0" smtClean="0"/>
              <a:t>«Эта новость – </a:t>
            </a:r>
            <a:r>
              <a:rPr lang="ru-RU" sz="1900" dirty="0" err="1" smtClean="0"/>
              <a:t>фейк</a:t>
            </a:r>
            <a:r>
              <a:rPr lang="ru-RU" sz="1900" dirty="0" smtClean="0"/>
              <a:t>»</a:t>
            </a:r>
            <a:endParaRPr lang="ru-RU" sz="19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6726" y="1245666"/>
            <a:ext cx="384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Средства координации</a:t>
            </a:r>
            <a:endParaRPr lang="ru-RU" sz="2200" dirty="0"/>
          </a:p>
        </p:txBody>
      </p:sp>
      <p:sp>
        <p:nvSpPr>
          <p:cNvPr id="29" name="5-конечная звезда 28"/>
          <p:cNvSpPr/>
          <p:nvPr/>
        </p:nvSpPr>
        <p:spPr>
          <a:xfrm>
            <a:off x="4768196" y="1807385"/>
            <a:ext cx="432048" cy="3482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5-конечная звезда 29"/>
          <p:cNvSpPr/>
          <p:nvPr/>
        </p:nvSpPr>
        <p:spPr>
          <a:xfrm>
            <a:off x="5296663" y="1810897"/>
            <a:ext cx="432048" cy="3482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5-конечная звезда 30"/>
          <p:cNvSpPr/>
          <p:nvPr/>
        </p:nvSpPr>
        <p:spPr>
          <a:xfrm>
            <a:off x="5796356" y="1807386"/>
            <a:ext cx="432048" cy="3482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5-конечная звезда 31"/>
          <p:cNvSpPr/>
          <p:nvPr/>
        </p:nvSpPr>
        <p:spPr>
          <a:xfrm>
            <a:off x="6310436" y="1811454"/>
            <a:ext cx="432048" cy="3482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5-конечная звезда 32"/>
          <p:cNvSpPr/>
          <p:nvPr/>
        </p:nvSpPr>
        <p:spPr>
          <a:xfrm>
            <a:off x="6824516" y="1811453"/>
            <a:ext cx="432048" cy="3482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4690012" y="2830793"/>
            <a:ext cx="2699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Бегство вкладчиков</a:t>
            </a:r>
            <a:endParaRPr lang="ru-RU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62427" y="3129044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13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97769" y="620688"/>
            <a:ext cx="11593288" cy="867461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800" dirty="0" smtClean="0"/>
              <a:t>Решение дилемм коллективного действия</a:t>
            </a:r>
            <a:endParaRPr lang="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09836" y="1628800"/>
            <a:ext cx="10225136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Усиление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информированности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Взаимные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обязательства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отмены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Укрепление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социальных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институтов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i.pinimg.com/originals/65/2e/24/652e242526b4d2836fa656bdfbee0f3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3467" r="2268" b="4215"/>
          <a:stretch/>
        </p:blipFill>
        <p:spPr bwMode="auto">
          <a:xfrm>
            <a:off x="1557908" y="3768474"/>
            <a:ext cx="4608512" cy="25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s.squarespace-cdn.com/content/v1/50d1e77be4b0c75e54dc7f9a/1549566974364-DO1GXYZEEU5H32Y3K6EX/new-yorker-fraud-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09" y="1545567"/>
            <a:ext cx="3458563" cy="47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8268" y="2996952"/>
            <a:ext cx="2304256" cy="5203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 меня </a:t>
            </a:r>
            <a:r>
              <a:rPr lang="ru-RU" dirty="0" err="1" smtClean="0"/>
              <a:t>фсё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8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ига 16 х 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9_TF02801059" id="{4B3E191D-B3C9-4DCD-B491-B38D7FE3D852}" vid="{95EF1F8E-C174-455E-A76C-C3640C6B91A7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Книга (широкоэкранный формат)</Template>
  <TotalTime>209</TotalTime>
  <Words>142</Words>
  <Application>Microsoft Office PowerPoint</Application>
  <PresentationFormat>Произвольный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Symbol</vt:lpstr>
      <vt:lpstr>Times New Roman</vt:lpstr>
      <vt:lpstr>Книга 16 х 9</vt:lpstr>
      <vt:lpstr>Теория игр  и дилеммы коллективного действия</vt:lpstr>
      <vt:lpstr>Диллема заключенного</vt:lpstr>
      <vt:lpstr>Трагедия общин</vt:lpstr>
      <vt:lpstr>«Битва полов» Множественность равновесий и координационная неудача. </vt:lpstr>
      <vt:lpstr>Охота на оленя</vt:lpstr>
      <vt:lpstr>Эффект безбилетника ≈ Эффект Рингельмана</vt:lpstr>
      <vt:lpstr>Как теория игр проявляется в жизни общества?</vt:lpstr>
      <vt:lpstr>Решение дилемм коллективного действия</vt:lpstr>
      <vt:lpstr>У меня фсё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  и коллективное действие</dc:title>
  <dc:creator>Учетная запись Майкрософт</dc:creator>
  <cp:lastModifiedBy>Учетная запись Майкрософт</cp:lastModifiedBy>
  <cp:revision>14</cp:revision>
  <dcterms:created xsi:type="dcterms:W3CDTF">2023-04-02T13:58:08Z</dcterms:created>
  <dcterms:modified xsi:type="dcterms:W3CDTF">2023-04-02T17:27:14Z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