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52744-EEDD-43AD-BA4C-0B2D3A8D835D}" type="datetimeFigureOut">
              <a:rPr lang="ru-RU" smtClean="0"/>
              <a:t>01.03.2015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92D67-8568-4E27-A140-2F1A5AF7A9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является важнейшей частью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веб-приложений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предполагает передачу данных в режиме "запрос-ответ".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рамках протокола HTTP всегда четко выделяется клиент и сервер.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92D67-8568-4E27-A140-2F1A5AF7A9B3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этап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 устанавливает связь с сервером по назначенному номеру порта (по умолчанию - 80).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этап - Клиент посылает информацию заголовка (необязательную), чтобы сообщить серверу информацию о своей конфигурации и данные о форматах документов, которые он может принимать. 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этап - Послав запрос и заголовки, клиент может отправить и дополнительные данные.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Эти данные используются главным образом теми CGI-программами, которые применяют метод POST.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этап - Если запрос клиента успешен, то посылаются затребованные данные.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может быть копия файла или результат выполнения CGI-программы.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92D67-8568-4E27-A140-2F1A5AF7A9B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представляет собой целое число из трёх дес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ятичных цифр. Первая цифра указывает на </a:t>
            </a:r>
            <a:r>
              <a:rPr lang="ru-RU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 состояния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За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кодом ответа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обычно следует отделённая пробелом поясняющая фраза на английском языке, которая разъясняет человеку причину именно такого ответа. 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Информационные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показывают, что запрос клиента принят и обрабатывается.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Ответ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 успехе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означает, что запрос клиента обработан успешно.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Перенаправление означает, что запрос не выполнен и клиенту нужно предпринять некоторые действия для удовлетворения запроса.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 клиента означает, что запрос клиента неполный. Эти коды могут также означать, что от клиента требуется дополнительная информация.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 сервера показывает, что сервер столкнулся с ошибкой и, вероятно, не сможет выполнить запрос клиента.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92D67-8568-4E27-A140-2F1A5AF7A9B3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i="1" dirty="0" smtClean="0">
                <a:solidFill>
                  <a:schemeClr val="accent1">
                    <a:lumMod val="75000"/>
                  </a:schemeClr>
                </a:solidFill>
                <a:latin typeface="Andy" pitchFamily="66" charset="0"/>
              </a:rPr>
              <a:t>HTTP</a:t>
            </a:r>
            <a:endParaRPr lang="ru-RU" sz="8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Бурцев Ю.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Густенева</a:t>
            </a:r>
            <a:r>
              <a:rPr lang="ru-RU" dirty="0" smtClean="0">
                <a:solidFill>
                  <a:schemeClr val="tx1"/>
                </a:solidFill>
              </a:rPr>
              <a:t> Д.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Сохинова</a:t>
            </a:r>
            <a:r>
              <a:rPr lang="ru-RU" dirty="0" smtClean="0">
                <a:solidFill>
                  <a:schemeClr val="tx1"/>
                </a:solidFill>
              </a:rPr>
              <a:t> В.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1"/>
            <a:ext cx="9192004" cy="689400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HTTP</a:t>
            </a:r>
            <a:r>
              <a:rPr lang="ru-RU" sz="2800" dirty="0" smtClean="0"/>
              <a:t> (</a:t>
            </a:r>
            <a:r>
              <a:rPr lang="ru-RU" sz="2800" i="1" dirty="0" err="1" smtClean="0"/>
              <a:t>HyperText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Transfer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Protocol</a:t>
            </a:r>
            <a:r>
              <a:rPr lang="ru-RU" sz="2800" dirty="0" smtClean="0"/>
              <a:t>) – один из наиболее важных протоколов, который обеспечивает передачу данных через интернет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март 1991г. (Тим </a:t>
            </a:r>
            <a:r>
              <a:rPr lang="ru-RU" sz="2800" dirty="0" err="1" smtClean="0"/>
              <a:t>Бернерс-Ли</a:t>
            </a:r>
            <a:r>
              <a:rPr lang="ru-RU" sz="2800" dirty="0" smtClean="0"/>
              <a:t>)</a:t>
            </a:r>
          </a:p>
          <a:p>
            <a:r>
              <a:rPr lang="en-US" dirty="0" smtClean="0"/>
              <a:t>HTTP 0.9</a:t>
            </a:r>
          </a:p>
          <a:p>
            <a:r>
              <a:rPr lang="en-US" dirty="0" smtClean="0"/>
              <a:t>HTTP 1.0</a:t>
            </a:r>
          </a:p>
          <a:p>
            <a:r>
              <a:rPr lang="en-US" dirty="0" smtClean="0"/>
              <a:t>HTTP 1.1</a:t>
            </a:r>
          </a:p>
          <a:p>
            <a:r>
              <a:rPr lang="en-US" dirty="0" smtClean="0"/>
              <a:t>HTTP 2.0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транзакции: </a:t>
            </a:r>
            <a:r>
              <a:rPr lang="en-US" dirty="0" smtClean="0"/>
              <a:t>Request\Response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запрос клиента и ответ сервера состоит из трех частей: строки запроса (ответа), раздела заголовка и тела. </a:t>
            </a:r>
            <a:br>
              <a:rPr lang="ru-RU" dirty="0" smtClean="0"/>
            </a:br>
            <a:r>
              <a:rPr lang="ru-RU" dirty="0" smtClean="0"/>
              <a:t>Клиент инициирует транзакцию в 4 </a:t>
            </a:r>
            <a:r>
              <a:rPr lang="ru-RU" dirty="0" smtClean="0"/>
              <a:t>этапа:</a:t>
            </a:r>
          </a:p>
          <a:p>
            <a:r>
              <a:rPr lang="ru-RU" dirty="0" smtClean="0"/>
              <a:t>1 этап</a:t>
            </a:r>
          </a:p>
          <a:p>
            <a:r>
              <a:rPr lang="ru-RU" dirty="0" smtClean="0"/>
              <a:t>2 этап </a:t>
            </a:r>
          </a:p>
          <a:p>
            <a:r>
              <a:rPr lang="ru-RU" dirty="0" smtClean="0"/>
              <a:t>3 этап</a:t>
            </a:r>
          </a:p>
          <a:p>
            <a:r>
              <a:rPr lang="ru-RU" dirty="0" smtClean="0"/>
              <a:t>4 этап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заголовка: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Date: Fri, 10 Jan 2014 08:17:58 GMT)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erver</a:t>
            </a:r>
            <a:r>
              <a:rPr lang="en-US" dirty="0" smtClean="0"/>
              <a:t>: Apache/2.4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Last-modified: Mon, 12 Jun 2014 21:53:08 GMT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Content-type: text/html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Content-length: 2482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Status </a:t>
            </a:r>
            <a:r>
              <a:rPr lang="ru-RU" dirty="0" smtClean="0"/>
              <a:t>коды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HTTP Status </a:t>
            </a:r>
            <a:r>
              <a:rPr lang="ru-RU" dirty="0" smtClean="0"/>
              <a:t>коды</a:t>
            </a:r>
            <a:r>
              <a:rPr lang="en-US" dirty="0" smtClean="0"/>
              <a:t> - </a:t>
            </a:r>
            <a:r>
              <a:rPr lang="ru-RU" dirty="0" smtClean="0"/>
              <a:t>часть </a:t>
            </a:r>
            <a:r>
              <a:rPr lang="ru-RU" dirty="0" smtClean="0"/>
              <a:t>первой строки ответа сервера при запросах по </a:t>
            </a:r>
            <a:r>
              <a:rPr lang="ru-RU" dirty="0" smtClean="0"/>
              <a:t>протоколу</a:t>
            </a:r>
            <a:r>
              <a:rPr lang="ru-RU" dirty="0" smtClean="0"/>
              <a:t> </a:t>
            </a:r>
            <a:r>
              <a:rPr lang="en-US" dirty="0" smtClean="0"/>
              <a:t>HTTP.</a:t>
            </a:r>
            <a:r>
              <a:rPr lang="ru-RU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404</a:t>
            </a:r>
            <a:r>
              <a:rPr lang="ru-RU" dirty="0" smtClean="0"/>
              <a:t> </a:t>
            </a:r>
            <a:r>
              <a:rPr lang="en-US" dirty="0" smtClean="0"/>
              <a:t>Not Found</a:t>
            </a:r>
            <a:endParaRPr lang="ru-RU" dirty="0" smtClean="0"/>
          </a:p>
          <a:p>
            <a:r>
              <a:rPr lang="ru-RU" dirty="0" smtClean="0"/>
              <a:t>Информационный ответ (100-199)</a:t>
            </a:r>
          </a:p>
          <a:p>
            <a:r>
              <a:rPr lang="ru-RU" dirty="0" smtClean="0"/>
              <a:t>Ответ об успехе(200-299)</a:t>
            </a:r>
          </a:p>
          <a:p>
            <a:r>
              <a:rPr lang="ru-RU" dirty="0" smtClean="0"/>
              <a:t>Перенаправление (300-399)</a:t>
            </a:r>
          </a:p>
          <a:p>
            <a:r>
              <a:rPr lang="ru-RU" dirty="0" smtClean="0"/>
              <a:t>Ошибка клиента (400-499)</a:t>
            </a:r>
          </a:p>
          <a:p>
            <a:r>
              <a:rPr lang="ru-RU" dirty="0" smtClean="0"/>
              <a:t>Ошибка сервера (500-599)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методы и 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dirty="0" smtClean="0"/>
              <a:t>Метод HTTP (англ. HTTP </a:t>
            </a:r>
            <a:r>
              <a:rPr lang="ru-RU" sz="2400" dirty="0" err="1" smtClean="0"/>
              <a:t>Method</a:t>
            </a:r>
            <a:r>
              <a:rPr lang="ru-RU" sz="2400" dirty="0" smtClean="0"/>
              <a:t>) — последовательность из </a:t>
            </a:r>
            <a:r>
              <a:rPr lang="ru-RU" sz="2400" dirty="0" smtClean="0"/>
              <a:t>любых</a:t>
            </a:r>
            <a:r>
              <a:rPr lang="en-US" sz="2400" dirty="0" smtClean="0"/>
              <a:t> </a:t>
            </a:r>
            <a:r>
              <a:rPr lang="ru-RU" sz="2400" dirty="0" smtClean="0"/>
              <a:t>символов</a:t>
            </a:r>
            <a:r>
              <a:rPr lang="ru-RU" sz="2400" dirty="0" smtClean="0"/>
              <a:t>, кроме управляющих и разделителей, указывающая на </a:t>
            </a:r>
            <a:r>
              <a:rPr lang="ru-RU" sz="2400" dirty="0" smtClean="0"/>
              <a:t>основную </a:t>
            </a:r>
            <a:r>
              <a:rPr lang="ru-RU" sz="2400" dirty="0" smtClean="0"/>
              <a:t>операцию над ресурсом. </a:t>
            </a:r>
            <a:endParaRPr lang="ru-RU" sz="2400" dirty="0" smtClean="0"/>
          </a:p>
          <a:p>
            <a:r>
              <a:rPr lang="en-US" sz="2400" dirty="0" smtClean="0"/>
              <a:t>Get</a:t>
            </a:r>
          </a:p>
          <a:p>
            <a:r>
              <a:rPr lang="en-US" sz="2400" dirty="0" smtClean="0"/>
              <a:t>Options</a:t>
            </a:r>
          </a:p>
          <a:p>
            <a:r>
              <a:rPr lang="en-US" sz="2400" dirty="0" smtClean="0"/>
              <a:t>Head</a:t>
            </a:r>
          </a:p>
          <a:p>
            <a:r>
              <a:rPr lang="en-US" sz="2400" dirty="0" smtClean="0"/>
              <a:t>Connect</a:t>
            </a:r>
          </a:p>
          <a:p>
            <a:r>
              <a:rPr lang="en-US" sz="2400" dirty="0" smtClean="0"/>
              <a:t>Put</a:t>
            </a:r>
          </a:p>
          <a:p>
            <a:r>
              <a:rPr lang="en-US" sz="2400" dirty="0" smtClean="0"/>
              <a:t>Patch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Trace</a:t>
            </a:r>
          </a:p>
          <a:p>
            <a:r>
              <a:rPr lang="en-US" sz="2400" dirty="0" smtClean="0"/>
              <a:t>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методы и заголовки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Заголовки - это </a:t>
            </a:r>
            <a:r>
              <a:rPr lang="ru-RU" dirty="0" smtClean="0"/>
              <a:t>строки в HTTP-сообщении, содержащие разделённую двоеточием пару имя-значение. </a:t>
            </a:r>
            <a:endParaRPr lang="ru-RU" dirty="0" smtClean="0"/>
          </a:p>
          <a:p>
            <a:r>
              <a:rPr lang="en-US" dirty="0" smtClean="0"/>
              <a:t>Accept</a:t>
            </a:r>
          </a:p>
          <a:p>
            <a:r>
              <a:rPr lang="en-US" dirty="0" smtClean="0"/>
              <a:t>Accept-Language</a:t>
            </a:r>
          </a:p>
          <a:p>
            <a:r>
              <a:rPr lang="en-US" dirty="0" smtClean="0"/>
              <a:t>Accept-Encoding</a:t>
            </a:r>
          </a:p>
          <a:p>
            <a:r>
              <a:rPr lang="en-US" dirty="0" smtClean="0"/>
              <a:t>User-Agent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Connection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piccy.kiev.ua/i2/59/40/7a3e135c08fdba8c974f0070c3f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attention!!! </a:t>
            </a:r>
            <a:endParaRPr lang="ru-RU" dirty="0"/>
          </a:p>
        </p:txBody>
      </p:sp>
      <p:pic>
        <p:nvPicPr>
          <p:cNvPr id="1027" name="Picture 3" descr="D:\институт\6й семестр\мирвода\y5Hm6h_cZYM.jpg"/>
          <p:cNvPicPr>
            <a:picLocks noChangeAspect="1" noChangeArrowheads="1"/>
          </p:cNvPicPr>
          <p:nvPr/>
        </p:nvPicPr>
        <p:blipFill>
          <a:blip r:embed="rId3" cstate="print"/>
          <a:srcRect l="11111" t="3613" r="26667" b="34720"/>
          <a:stretch>
            <a:fillRect/>
          </a:stretch>
        </p:blipFill>
        <p:spPr bwMode="auto">
          <a:xfrm>
            <a:off x="467544" y="1988840"/>
            <a:ext cx="2016224" cy="2664296"/>
          </a:xfrm>
          <a:prstGeom prst="rect">
            <a:avLst/>
          </a:prstGeom>
          <a:noFill/>
        </p:spPr>
      </p:pic>
      <p:pic>
        <p:nvPicPr>
          <p:cNvPr id="1028" name="Picture 4" descr="D:\институт\6й семестр\мирвода\dev_web_urfu\img\pGI0Y9MZX1w.jpg"/>
          <p:cNvPicPr>
            <a:picLocks noChangeAspect="1" noChangeArrowheads="1"/>
          </p:cNvPicPr>
          <p:nvPr/>
        </p:nvPicPr>
        <p:blipFill>
          <a:blip r:embed="rId4" cstate="print"/>
          <a:srcRect l="7317" t="6503" r="14634" b="33349"/>
          <a:stretch>
            <a:fillRect/>
          </a:stretch>
        </p:blipFill>
        <p:spPr bwMode="auto">
          <a:xfrm>
            <a:off x="3203848" y="3429000"/>
            <a:ext cx="2304256" cy="2664296"/>
          </a:xfrm>
          <a:prstGeom prst="rect">
            <a:avLst/>
          </a:prstGeom>
          <a:noFill/>
        </p:spPr>
      </p:pic>
      <p:pic>
        <p:nvPicPr>
          <p:cNvPr id="1029" name="Picture 5" descr="D:\Галерея\фотографии\УНИВЕР\Ночь, Екб\MlYD5Ek7g5M.jpg"/>
          <p:cNvPicPr>
            <a:picLocks noChangeAspect="1" noChangeArrowheads="1"/>
          </p:cNvPicPr>
          <p:nvPr/>
        </p:nvPicPr>
        <p:blipFill>
          <a:blip r:embed="rId5" cstate="print"/>
          <a:srcRect l="14732" t="17406" r="13714" b="13530"/>
          <a:stretch>
            <a:fillRect/>
          </a:stretch>
        </p:blipFill>
        <p:spPr bwMode="auto">
          <a:xfrm flipH="1">
            <a:off x="6012160" y="1988840"/>
            <a:ext cx="2376264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180</Words>
  <Application>Microsoft Office PowerPoint</Application>
  <PresentationFormat>Экран (4:3)</PresentationFormat>
  <Paragraphs>67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HTTP</vt:lpstr>
      <vt:lpstr>История создания HTTP</vt:lpstr>
      <vt:lpstr>HTTP транзакции: Request\Response </vt:lpstr>
      <vt:lpstr>Пример заголовка:</vt:lpstr>
      <vt:lpstr>HTTP Status коды</vt:lpstr>
      <vt:lpstr>HTTP методы и заголовки</vt:lpstr>
      <vt:lpstr>HTTP методы и заголовки</vt:lpstr>
      <vt:lpstr>Thank you for your attention!!!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Дарья</dc:creator>
  <cp:lastModifiedBy>Дарья</cp:lastModifiedBy>
  <cp:revision>10</cp:revision>
  <dcterms:created xsi:type="dcterms:W3CDTF">2015-03-01T12:05:18Z</dcterms:created>
  <dcterms:modified xsi:type="dcterms:W3CDTF">2015-03-01T13:04:24Z</dcterms:modified>
</cp:coreProperties>
</file>