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327" y="3861048"/>
            <a:ext cx="2670465" cy="991344"/>
          </a:xfrm>
        </p:spPr>
        <p:txBody>
          <a:bodyPr>
            <a:normAutofit fontScale="92500" lnSpcReduction="20000"/>
          </a:bodyPr>
          <a:lstStyle/>
          <a:p>
            <a:r>
              <a:rPr lang="uk-UA" dirty="0">
                <a:latin typeface="Monotype Corsiva" panose="03010101010201010101" pitchFamily="66" charset="0"/>
              </a:rPr>
              <a:t>Підготувала студентка </a:t>
            </a:r>
          </a:p>
          <a:p>
            <a:r>
              <a:rPr lang="en-US" dirty="0">
                <a:latin typeface="Monotype Corsiva" panose="03010101010201010101" pitchFamily="66" charset="0"/>
              </a:rPr>
              <a:t>3</a:t>
            </a:r>
            <a:r>
              <a:rPr lang="uk-UA" dirty="0" smtClean="0">
                <a:latin typeface="Monotype Corsiva" panose="03010101010201010101" pitchFamily="66" charset="0"/>
              </a:rPr>
              <a:t> </a:t>
            </a:r>
            <a:r>
              <a:rPr lang="uk-UA" dirty="0">
                <a:latin typeface="Monotype Corsiva" panose="03010101010201010101" pitchFamily="66" charset="0"/>
              </a:rPr>
              <a:t>курсу 126 спеціальності </a:t>
            </a:r>
          </a:p>
          <a:p>
            <a:r>
              <a:rPr lang="uk-UA" dirty="0" err="1">
                <a:latin typeface="Monotype Corsiva" panose="03010101010201010101" pitchFamily="66" charset="0"/>
              </a:rPr>
              <a:t>Піскунова</a:t>
            </a:r>
            <a:r>
              <a:rPr lang="uk-UA" dirty="0">
                <a:latin typeface="Monotype Corsiva" panose="03010101010201010101" pitchFamily="66" charset="0"/>
              </a:rPr>
              <a:t> Вікторія</a:t>
            </a:r>
            <a:endParaRPr lang="ru-RU" dirty="0">
              <a:latin typeface="Monotype Corsiva" panose="03010101010201010101" pitchFamily="66" charset="0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327" y="2132856"/>
            <a:ext cx="46440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Monotype Corsiva" panose="03010101010201010101" pitchFamily="66" charset="0"/>
              </a:rPr>
              <a:t>Міжнародні Організації Країн  Азії</a:t>
            </a:r>
            <a:endParaRPr lang="uk-UA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202" y="1052736"/>
            <a:ext cx="8229600" cy="204482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 err="1">
                <a:latin typeface="Monotype Corsiva" panose="03010101010201010101" pitchFamily="66" charset="0"/>
              </a:rPr>
              <a:t>Азійський</a:t>
            </a:r>
            <a:r>
              <a:rPr lang="ru-RU" dirty="0">
                <a:latin typeface="Monotype Corsiva" panose="03010101010201010101" pitchFamily="66" charset="0"/>
              </a:rPr>
              <a:t> банк </a:t>
            </a:r>
            <a:r>
              <a:rPr lang="ru-RU" dirty="0" err="1">
                <a:latin typeface="Monotype Corsiva" panose="03010101010201010101" pitchFamily="66" charset="0"/>
              </a:rPr>
              <a:t>розвитку</a:t>
            </a:r>
            <a:r>
              <a:rPr lang="ru-RU" dirty="0">
                <a:latin typeface="Monotype Corsiva" panose="03010101010201010101" pitchFamily="66" charset="0"/>
              </a:rPr>
              <a:t> (ADB) </a:t>
            </a:r>
            <a:r>
              <a:rPr lang="ru-RU" dirty="0" err="1">
                <a:latin typeface="Monotype Corsiva" panose="03010101010201010101" pitchFamily="66" charset="0"/>
              </a:rPr>
              <a:t>був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створений</a:t>
            </a:r>
            <a:r>
              <a:rPr lang="ru-RU" dirty="0">
                <a:latin typeface="Monotype Corsiva" panose="03010101010201010101" pitchFamily="66" charset="0"/>
              </a:rPr>
              <a:t> у 1966 </a:t>
            </a:r>
            <a:r>
              <a:rPr lang="ru-RU" dirty="0" err="1">
                <a:latin typeface="Monotype Corsiva" panose="03010101010201010101" pitchFamily="66" charset="0"/>
              </a:rPr>
              <a:t>році</a:t>
            </a:r>
            <a:r>
              <a:rPr lang="ru-RU" dirty="0">
                <a:latin typeface="Monotype Corsiva" panose="03010101010201010101" pitchFamily="66" charset="0"/>
              </a:rPr>
              <a:t> і </a:t>
            </a:r>
            <a:r>
              <a:rPr lang="ru-RU" dirty="0" err="1">
                <a:latin typeface="Monotype Corsiva" panose="03010101010201010101" pitchFamily="66" charset="0"/>
              </a:rPr>
              <a:t>має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своє</a:t>
            </a:r>
            <a:r>
              <a:rPr lang="ru-RU" dirty="0">
                <a:latin typeface="Monotype Corsiva" panose="03010101010201010101" pitchFamily="66" charset="0"/>
              </a:rPr>
              <a:t> головне </a:t>
            </a:r>
            <a:r>
              <a:rPr lang="ru-RU" dirty="0" err="1">
                <a:latin typeface="Monotype Corsiva" panose="03010101010201010101" pitchFamily="66" charset="0"/>
              </a:rPr>
              <a:t>офіс</a:t>
            </a:r>
            <a:r>
              <a:rPr lang="ru-RU" dirty="0">
                <a:latin typeface="Monotype Corsiva" panose="03010101010201010101" pitchFamily="66" charset="0"/>
              </a:rPr>
              <a:t> у </a:t>
            </a:r>
            <a:r>
              <a:rPr lang="ru-RU" dirty="0" err="1">
                <a:latin typeface="Monotype Corsiva" panose="03010101010201010101" pitchFamily="66" charset="0"/>
              </a:rPr>
              <a:t>Манілі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Філіппіни</a:t>
            </a:r>
            <a:r>
              <a:rPr lang="ru-RU" dirty="0">
                <a:latin typeface="Monotype Corsiva" panose="03010101010201010101" pitchFamily="66" charset="0"/>
              </a:rPr>
              <a:t>. Головною метою ADB є </a:t>
            </a:r>
            <a:r>
              <a:rPr lang="ru-RU" dirty="0" err="1">
                <a:latin typeface="Monotype Corsiva" panose="03010101010201010101" pitchFamily="66" charset="0"/>
              </a:rPr>
              <a:t>сприяння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соціально-економічному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розвитку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країн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Азії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Тихоокеанського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регіону</a:t>
            </a:r>
            <a:r>
              <a:rPr lang="ru-RU" dirty="0">
                <a:latin typeface="Monotype Corsiva" panose="03010101010201010101" pitchFamily="66" charset="0"/>
              </a:rPr>
              <a:t>, шляхом </a:t>
            </a:r>
            <a:r>
              <a:rPr lang="ru-RU" dirty="0" err="1">
                <a:latin typeface="Monotype Corsiva" panose="03010101010201010101" pitchFamily="66" charset="0"/>
              </a:rPr>
              <a:t>надання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фінансової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технічної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підтримки</a:t>
            </a:r>
            <a:r>
              <a:rPr lang="ru-RU" dirty="0">
                <a:latin typeface="Monotype Corsiva" panose="03010101010201010101" pitchFamily="66" charset="0"/>
              </a:rPr>
              <a:t> для </a:t>
            </a:r>
            <a:r>
              <a:rPr lang="ru-RU" dirty="0" err="1">
                <a:latin typeface="Monotype Corsiva" panose="03010101010201010101" pitchFamily="66" charset="0"/>
              </a:rPr>
              <a:t>розвитку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проектів</a:t>
            </a:r>
            <a:r>
              <a:rPr lang="ru-RU" dirty="0">
                <a:latin typeface="Monotype Corsiva" panose="03010101010201010101" pitchFamily="66" charset="0"/>
              </a:rPr>
              <a:t> в таких сферах, як транспорт, </a:t>
            </a:r>
            <a:r>
              <a:rPr lang="ru-RU" dirty="0" err="1">
                <a:latin typeface="Monotype Corsiva" panose="03010101010201010101" pitchFamily="66" charset="0"/>
              </a:rPr>
              <a:t>енергетика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телекомунікації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аграрний</a:t>
            </a:r>
            <a:r>
              <a:rPr lang="ru-RU" dirty="0">
                <a:latin typeface="Monotype Corsiva" panose="03010101010201010101" pitchFamily="66" charset="0"/>
              </a:rPr>
              <a:t> сектор та </a:t>
            </a:r>
            <a:r>
              <a:rPr lang="ru-RU" dirty="0" err="1">
                <a:latin typeface="Monotype Corsiva" panose="03010101010201010101" pitchFamily="66" charset="0"/>
              </a:rPr>
              <a:t>інші</a:t>
            </a:r>
            <a:r>
              <a:rPr lang="ru-RU" dirty="0">
                <a:latin typeface="Monotype Corsiva" panose="03010101010201010101" pitchFamily="66" charset="0"/>
              </a:rPr>
              <a:t>. ADB є </a:t>
            </a:r>
            <a:r>
              <a:rPr lang="ru-RU" dirty="0" err="1">
                <a:latin typeface="Monotype Corsiva" panose="03010101010201010101" pitchFamily="66" charset="0"/>
              </a:rPr>
              <a:t>ключовим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джерелом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фінансування</a:t>
            </a:r>
            <a:r>
              <a:rPr lang="ru-RU" dirty="0">
                <a:latin typeface="Monotype Corsiva" panose="03010101010201010101" pitchFamily="66" charset="0"/>
              </a:rPr>
              <a:t> для </a:t>
            </a:r>
            <a:r>
              <a:rPr lang="ru-RU" dirty="0" err="1">
                <a:latin typeface="Monotype Corsiva" panose="03010101010201010101" pitchFamily="66" charset="0"/>
              </a:rPr>
              <a:t>багатьох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країн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Азії</a:t>
            </a:r>
            <a:r>
              <a:rPr lang="ru-RU" dirty="0">
                <a:latin typeface="Monotype Corsiva" panose="03010101010201010101" pitchFamily="66" charset="0"/>
              </a:rPr>
              <a:t>, особливо для </a:t>
            </a:r>
            <a:r>
              <a:rPr lang="ru-RU" dirty="0" err="1">
                <a:latin typeface="Monotype Corsiva" panose="03010101010201010101" pitchFamily="66" charset="0"/>
              </a:rPr>
              <a:t>менш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розвинених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країн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що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дозволяє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їм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здійснювати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необхідні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інфраструктурні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соціальні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проекти</a:t>
            </a:r>
            <a:r>
              <a:rPr lang="ru-RU" dirty="0">
                <a:latin typeface="Monotype Corsiva" panose="03010101010201010101" pitchFamily="66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03647" y="332656"/>
            <a:ext cx="64087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ru-RU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Азійський</a:t>
            </a:r>
            <a:r>
              <a:rPr lang="ru-RU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 банк </a:t>
            </a:r>
            <a:r>
              <a:rPr lang="ru-RU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розвитку</a:t>
            </a:r>
            <a:endParaRPr lang="ru-RU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84984"/>
            <a:ext cx="4382814" cy="3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8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err="1">
                <a:latin typeface="Monotype Corsiva" panose="03010101010201010101" pitchFamily="66" charset="0"/>
              </a:rPr>
              <a:t>Азійсько-Тихоокеанське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економічне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співробітництво</a:t>
            </a:r>
            <a:r>
              <a:rPr lang="ru-RU" dirty="0">
                <a:latin typeface="Monotype Corsiva" panose="03010101010201010101" pitchFamily="66" charset="0"/>
              </a:rPr>
              <a:t> (APEC) є </a:t>
            </a:r>
            <a:r>
              <a:rPr lang="ru-RU" dirty="0" err="1">
                <a:latin typeface="Monotype Corsiva" panose="03010101010201010101" pitchFamily="66" charset="0"/>
              </a:rPr>
              <a:t>регіональною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міжурядовою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організацією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заснованою</a:t>
            </a:r>
            <a:r>
              <a:rPr lang="ru-RU" dirty="0">
                <a:latin typeface="Monotype Corsiva" panose="03010101010201010101" pitchFamily="66" charset="0"/>
              </a:rPr>
              <a:t> в 1989 </a:t>
            </a:r>
            <a:r>
              <a:rPr lang="ru-RU" dirty="0" err="1">
                <a:latin typeface="Monotype Corsiva" panose="03010101010201010101" pitchFamily="66" charset="0"/>
              </a:rPr>
              <a:t>році</a:t>
            </a:r>
            <a:r>
              <a:rPr lang="ru-RU" dirty="0">
                <a:latin typeface="Monotype Corsiva" panose="03010101010201010101" pitchFamily="66" charset="0"/>
              </a:rPr>
              <a:t>. APEC </a:t>
            </a:r>
            <a:r>
              <a:rPr lang="ru-RU" dirty="0" err="1">
                <a:latin typeface="Monotype Corsiva" panose="03010101010201010101" pitchFamily="66" charset="0"/>
              </a:rPr>
              <a:t>складається</a:t>
            </a:r>
            <a:r>
              <a:rPr lang="ru-RU" dirty="0">
                <a:latin typeface="Monotype Corsiva" panose="03010101010201010101" pitchFamily="66" charset="0"/>
              </a:rPr>
              <a:t> з 21 </a:t>
            </a:r>
            <a:r>
              <a:rPr lang="ru-RU" dirty="0" err="1">
                <a:latin typeface="Monotype Corsiva" panose="03010101010201010101" pitchFamily="66" charset="0"/>
              </a:rPr>
              <a:t>країни</a:t>
            </a:r>
            <a:r>
              <a:rPr lang="ru-RU" dirty="0">
                <a:latin typeface="Monotype Corsiva" panose="03010101010201010101" pitchFamily="66" charset="0"/>
              </a:rPr>
              <a:t>-члена, </a:t>
            </a:r>
            <a:r>
              <a:rPr lang="ru-RU" dirty="0" err="1">
                <a:latin typeface="Monotype Corsiva" panose="03010101010201010101" pitchFamily="66" charset="0"/>
              </a:rPr>
              <a:t>що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охоплюють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понад</a:t>
            </a:r>
            <a:r>
              <a:rPr lang="ru-RU" dirty="0">
                <a:latin typeface="Monotype Corsiva" panose="03010101010201010101" pitchFamily="66" charset="0"/>
              </a:rPr>
              <a:t> 60% </a:t>
            </a:r>
            <a:r>
              <a:rPr lang="ru-RU" dirty="0" err="1">
                <a:latin typeface="Monotype Corsiva" panose="03010101010201010101" pitchFamily="66" charset="0"/>
              </a:rPr>
              <a:t>світової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економіки</a:t>
            </a:r>
            <a:r>
              <a:rPr lang="ru-RU" dirty="0">
                <a:latin typeface="Monotype Corsiva" panose="03010101010201010101" pitchFamily="66" charset="0"/>
              </a:rPr>
              <a:t>. Метою APEC є </a:t>
            </a:r>
            <a:r>
              <a:rPr lang="ru-RU" dirty="0" err="1">
                <a:latin typeface="Monotype Corsiva" panose="03010101010201010101" pitchFamily="66" charset="0"/>
              </a:rPr>
              <a:t>створення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вільної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відкритої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торгівельної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інвестиційної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зони</a:t>
            </a:r>
            <a:r>
              <a:rPr lang="ru-RU" dirty="0">
                <a:latin typeface="Monotype Corsiva" panose="03010101010201010101" pitchFamily="66" charset="0"/>
              </a:rPr>
              <a:t> в </a:t>
            </a:r>
            <a:r>
              <a:rPr lang="ru-RU" dirty="0" err="1">
                <a:latin typeface="Monotype Corsiva" panose="03010101010201010101" pitchFamily="66" charset="0"/>
              </a:rPr>
              <a:t>регіоні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забезпечення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сталих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збалансованих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темпів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економічного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зростання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зниження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бідності</a:t>
            </a:r>
            <a:r>
              <a:rPr lang="ru-RU" dirty="0">
                <a:latin typeface="Monotype Corsiva" panose="03010101010201010101" pitchFamily="66" charset="0"/>
              </a:rPr>
              <a:t>. Члени APEC </a:t>
            </a:r>
            <a:r>
              <a:rPr lang="ru-RU" dirty="0" err="1">
                <a:latin typeface="Monotype Corsiva" panose="03010101010201010101" pitchFamily="66" charset="0"/>
              </a:rPr>
              <a:t>займаються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координацією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своїх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економічних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політик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розвитком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торгівельних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інвестиційних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відносин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технічною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співпрацею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вирішенням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інших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регіональних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питань</a:t>
            </a:r>
            <a:r>
              <a:rPr lang="ru-RU" dirty="0">
                <a:latin typeface="Monotype Corsiva" panose="03010101010201010101" pitchFamily="66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260648"/>
            <a:ext cx="77048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ru-RU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Азійсько-Тихоокеанськ</a:t>
            </a:r>
            <a:r>
              <a:rPr lang="uk-UA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е</a:t>
            </a:r>
            <a:r>
              <a:rPr lang="ru-RU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 </a:t>
            </a:r>
            <a:r>
              <a:rPr lang="ru-RU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економічн</a:t>
            </a:r>
            <a:r>
              <a:rPr lang="uk-UA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е</a:t>
            </a:r>
            <a:r>
              <a:rPr lang="ru-RU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 </a:t>
            </a:r>
            <a:r>
              <a:rPr lang="ru-RU" sz="36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співробітництво</a:t>
            </a:r>
            <a:endParaRPr lang="ru-RU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5" b="-1"/>
          <a:stretch/>
        </p:blipFill>
        <p:spPr bwMode="auto">
          <a:xfrm>
            <a:off x="2915816" y="4653136"/>
            <a:ext cx="3816424" cy="151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29286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974" y="1484784"/>
            <a:ext cx="4104456" cy="4608512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uk-UA" dirty="0">
                <a:latin typeface="Monotype Corsiva" panose="03010101010201010101" pitchFamily="66" charset="0"/>
              </a:rPr>
              <a:t>Асоціація націй Південно-Східної Азії (</a:t>
            </a:r>
            <a:r>
              <a:rPr lang="ru-RU" dirty="0">
                <a:latin typeface="Monotype Corsiva" panose="03010101010201010101" pitchFamily="66" charset="0"/>
              </a:rPr>
              <a:t>ASEAN</a:t>
            </a:r>
            <a:r>
              <a:rPr lang="uk-UA" dirty="0">
                <a:latin typeface="Monotype Corsiva" panose="03010101010201010101" pitchFamily="66" charset="0"/>
              </a:rPr>
              <a:t>) є міжурядовою організацією, заснованою в 1967 році, яка об'єднує десять країн регіону, таких як Бруней, Камбоджа, Індонезія, Лаос, Малайзія, М'янма, Філіппіни, Сінгапур, Таїланд та В'єтнам. </a:t>
            </a:r>
            <a:r>
              <a:rPr lang="ru-RU" dirty="0">
                <a:latin typeface="Monotype Corsiva" panose="03010101010201010101" pitchFamily="66" charset="0"/>
              </a:rPr>
              <a:t>ASEAN </a:t>
            </a:r>
            <a:r>
              <a:rPr lang="ru-RU" dirty="0" err="1">
                <a:latin typeface="Monotype Corsiva" panose="03010101010201010101" pitchFamily="66" charset="0"/>
              </a:rPr>
              <a:t>працює</a:t>
            </a:r>
            <a:r>
              <a:rPr lang="ru-RU" dirty="0">
                <a:latin typeface="Monotype Corsiva" panose="03010101010201010101" pitchFamily="66" charset="0"/>
              </a:rPr>
              <a:t> над </a:t>
            </a:r>
            <a:r>
              <a:rPr lang="ru-RU" dirty="0" err="1">
                <a:latin typeface="Monotype Corsiva" panose="03010101010201010101" pitchFamily="66" charset="0"/>
              </a:rPr>
              <a:t>розвитком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економічного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співробітництва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створенням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зони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вільної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торгівлі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сприянням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соціально-економічному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розвитку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підтримкою</a:t>
            </a:r>
            <a:r>
              <a:rPr lang="ru-RU" dirty="0">
                <a:latin typeface="Monotype Corsiva" panose="03010101010201010101" pitchFamily="66" charset="0"/>
              </a:rPr>
              <a:t> миру та </a:t>
            </a:r>
            <a:r>
              <a:rPr lang="ru-RU" dirty="0" err="1">
                <a:latin typeface="Monotype Corsiva" panose="03010101010201010101" pitchFamily="66" charset="0"/>
              </a:rPr>
              <a:t>стабільності</a:t>
            </a:r>
            <a:r>
              <a:rPr lang="ru-RU" dirty="0">
                <a:latin typeface="Monotype Corsiva" panose="03010101010201010101" pitchFamily="66" charset="0"/>
              </a:rPr>
              <a:t> в </a:t>
            </a:r>
            <a:r>
              <a:rPr lang="ru-RU" dirty="0" err="1">
                <a:latin typeface="Monotype Corsiva" panose="03010101010201010101" pitchFamily="66" charset="0"/>
              </a:rPr>
              <a:t>регіоні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спільними</a:t>
            </a:r>
            <a:r>
              <a:rPr lang="ru-RU" dirty="0">
                <a:latin typeface="Monotype Corsiva" panose="03010101010201010101" pitchFamily="66" charset="0"/>
              </a:rPr>
              <a:t> заходами </a:t>
            </a:r>
            <a:r>
              <a:rPr lang="ru-RU" dirty="0" err="1">
                <a:latin typeface="Monotype Corsiva" panose="03010101010201010101" pitchFamily="66" charset="0"/>
              </a:rPr>
              <a:t>щодо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розвитку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інфраструктури</a:t>
            </a:r>
            <a:r>
              <a:rPr lang="ru-RU" dirty="0">
                <a:latin typeface="Monotype Corsiva" panose="03010101010201010101" pitchFamily="66" charset="0"/>
              </a:rPr>
              <a:t>. ASEAN </a:t>
            </a:r>
            <a:r>
              <a:rPr lang="ru-RU" dirty="0" err="1">
                <a:latin typeface="Monotype Corsiva" panose="03010101010201010101" pitchFamily="66" charset="0"/>
              </a:rPr>
              <a:t>також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співпрацює</a:t>
            </a:r>
            <a:r>
              <a:rPr lang="ru-RU" dirty="0">
                <a:latin typeface="Monotype Corsiva" panose="03010101010201010101" pitchFamily="66" charset="0"/>
              </a:rPr>
              <a:t> з </a:t>
            </a:r>
            <a:r>
              <a:rPr lang="ru-RU" dirty="0" err="1">
                <a:latin typeface="Monotype Corsiva" panose="03010101010201010101" pitchFamily="66" charset="0"/>
              </a:rPr>
              <a:t>іншими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регіональними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міжнародними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організаціями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щоб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забезпечити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ефективну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координацію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співпрацю</a:t>
            </a:r>
            <a:r>
              <a:rPr lang="ru-RU" dirty="0">
                <a:latin typeface="Monotype Corsiva" panose="03010101010201010101" pitchFamily="66" charset="0"/>
              </a:rPr>
              <a:t> в </a:t>
            </a:r>
            <a:r>
              <a:rPr lang="ru-RU" dirty="0" err="1">
                <a:latin typeface="Monotype Corsiva" panose="03010101010201010101" pitchFamily="66" charset="0"/>
              </a:rPr>
              <a:t>регіоні</a:t>
            </a:r>
            <a:r>
              <a:rPr lang="ru-RU" dirty="0">
                <a:latin typeface="Monotype Corsiva" panose="03010101010201010101" pitchFamily="66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476672"/>
            <a:ext cx="770485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uk-UA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Асоціація націй Південно-Східної </a:t>
            </a:r>
            <a:r>
              <a:rPr lang="uk-UA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Азії</a:t>
            </a:r>
            <a:endParaRPr lang="ru-RU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38" y="1874289"/>
            <a:ext cx="3662002" cy="366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92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60977"/>
            <a:ext cx="8229600" cy="3480191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uk-UA" dirty="0">
                <a:latin typeface="Monotype Corsiva" panose="03010101010201010101" pitchFamily="66" charset="0"/>
              </a:rPr>
              <a:t>Організація Об'єднаних Націй у регіоні Азії та Тихоокеанському басейні (</a:t>
            </a:r>
            <a:r>
              <a:rPr lang="ru-RU" dirty="0" err="1">
                <a:latin typeface="Monotype Corsiva" panose="03010101010201010101" pitchFamily="66" charset="0"/>
              </a:rPr>
              <a:t>United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Nations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Economic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and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Social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Commission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for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Asia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and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the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Pacific</a:t>
            </a:r>
            <a:r>
              <a:rPr lang="uk-UA" dirty="0">
                <a:latin typeface="Monotype Corsiva" panose="03010101010201010101" pitchFamily="66" charset="0"/>
              </a:rPr>
              <a:t>, </a:t>
            </a:r>
            <a:r>
              <a:rPr lang="ru-RU" dirty="0">
                <a:latin typeface="Monotype Corsiva" panose="03010101010201010101" pitchFamily="66" charset="0"/>
              </a:rPr>
              <a:t>UNESCAP</a:t>
            </a:r>
            <a:r>
              <a:rPr lang="uk-UA" dirty="0">
                <a:latin typeface="Monotype Corsiva" panose="03010101010201010101" pitchFamily="66" charset="0"/>
              </a:rPr>
              <a:t>) є однією з п'яти регіональних комісій Організації Об'єднаних Націй. </a:t>
            </a:r>
            <a:r>
              <a:rPr lang="ru-RU" dirty="0">
                <a:latin typeface="Monotype Corsiva" panose="03010101010201010101" pitchFamily="66" charset="0"/>
              </a:rPr>
              <a:t>Вона </a:t>
            </a:r>
            <a:r>
              <a:rPr lang="ru-RU" dirty="0" err="1">
                <a:latin typeface="Monotype Corsiva" panose="03010101010201010101" pitchFamily="66" charset="0"/>
              </a:rPr>
              <a:t>була</a:t>
            </a:r>
            <a:r>
              <a:rPr lang="ru-RU" dirty="0">
                <a:latin typeface="Monotype Corsiva" panose="03010101010201010101" pitchFamily="66" charset="0"/>
              </a:rPr>
              <a:t> створена у 1947 </a:t>
            </a:r>
            <a:r>
              <a:rPr lang="ru-RU" dirty="0" err="1">
                <a:latin typeface="Monotype Corsiva" panose="03010101010201010101" pitchFamily="66" charset="0"/>
              </a:rPr>
              <a:t>році</a:t>
            </a:r>
            <a:r>
              <a:rPr lang="ru-RU" dirty="0">
                <a:latin typeface="Monotype Corsiva" panose="03010101010201010101" pitchFamily="66" charset="0"/>
              </a:rPr>
              <a:t> і </a:t>
            </a:r>
            <a:r>
              <a:rPr lang="ru-RU" dirty="0" err="1">
                <a:latin typeface="Monotype Corsiva" panose="03010101010201010101" pitchFamily="66" charset="0"/>
              </a:rPr>
              <a:t>має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своє</a:t>
            </a:r>
            <a:r>
              <a:rPr lang="ru-RU" dirty="0">
                <a:latin typeface="Monotype Corsiva" panose="03010101010201010101" pitchFamily="66" charset="0"/>
              </a:rPr>
              <a:t> головне </a:t>
            </a:r>
            <a:r>
              <a:rPr lang="ru-RU" dirty="0" err="1">
                <a:latin typeface="Monotype Corsiva" panose="03010101010201010101" pitchFamily="66" charset="0"/>
              </a:rPr>
              <a:t>офіс</a:t>
            </a:r>
            <a:r>
              <a:rPr lang="ru-RU" dirty="0">
                <a:latin typeface="Monotype Corsiva" panose="03010101010201010101" pitchFamily="66" charset="0"/>
              </a:rPr>
              <a:t> у Бангкоку, </a:t>
            </a:r>
            <a:r>
              <a:rPr lang="ru-RU" dirty="0" err="1">
                <a:latin typeface="Monotype Corsiva" panose="03010101010201010101" pitchFamily="66" charset="0"/>
              </a:rPr>
              <a:t>Таїланд</a:t>
            </a:r>
            <a:r>
              <a:rPr lang="ru-RU" dirty="0">
                <a:latin typeface="Monotype Corsiva" panose="03010101010201010101" pitchFamily="66" charset="0"/>
              </a:rPr>
              <a:t>. UNESCAP </a:t>
            </a:r>
            <a:r>
              <a:rPr lang="ru-RU" dirty="0" err="1">
                <a:latin typeface="Monotype Corsiva" panose="03010101010201010101" pitchFamily="66" charset="0"/>
              </a:rPr>
              <a:t>об'єднує</a:t>
            </a:r>
            <a:r>
              <a:rPr lang="ru-RU" dirty="0">
                <a:latin typeface="Monotype Corsiva" panose="03010101010201010101" pitchFamily="66" charset="0"/>
              </a:rPr>
              <a:t> 53 </a:t>
            </a:r>
            <a:r>
              <a:rPr lang="ru-RU" dirty="0" err="1">
                <a:latin typeface="Monotype Corsiva" panose="03010101010201010101" pitchFamily="66" charset="0"/>
              </a:rPr>
              <a:t>країни</a:t>
            </a:r>
            <a:r>
              <a:rPr lang="ru-RU" dirty="0">
                <a:latin typeface="Monotype Corsiva" panose="03010101010201010101" pitchFamily="66" charset="0"/>
              </a:rPr>
              <a:t> в </a:t>
            </a:r>
            <a:r>
              <a:rPr lang="ru-RU" dirty="0" err="1">
                <a:latin typeface="Monotype Corsiva" panose="03010101010201010101" pitchFamily="66" charset="0"/>
              </a:rPr>
              <a:t>регіоні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включаючи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країни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Азії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Тихоокеанського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регіону</a:t>
            </a:r>
            <a:r>
              <a:rPr lang="ru-RU" dirty="0">
                <a:latin typeface="Monotype Corsiva" panose="03010101010201010101" pitchFamily="66" charset="0"/>
              </a:rPr>
              <a:t>, а </a:t>
            </a:r>
            <a:r>
              <a:rPr lang="ru-RU" dirty="0" err="1">
                <a:latin typeface="Monotype Corsiva" panose="03010101010201010101" pitchFamily="66" charset="0"/>
              </a:rPr>
              <a:t>також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країни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Центральної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Південної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Азії</a:t>
            </a:r>
            <a:r>
              <a:rPr lang="ru-RU" dirty="0">
                <a:latin typeface="Monotype Corsiva" panose="03010101010201010101" pitchFamily="66" charset="0"/>
              </a:rPr>
              <a:t>. Метою </a:t>
            </a:r>
            <a:r>
              <a:rPr lang="ru-RU" dirty="0" err="1">
                <a:latin typeface="Monotype Corsiva" panose="03010101010201010101" pitchFamily="66" charset="0"/>
              </a:rPr>
              <a:t>організації</a:t>
            </a:r>
            <a:r>
              <a:rPr lang="ru-RU" dirty="0">
                <a:latin typeface="Monotype Corsiva" panose="03010101010201010101" pitchFamily="66" charset="0"/>
              </a:rPr>
              <a:t> є </a:t>
            </a:r>
            <a:r>
              <a:rPr lang="ru-RU" dirty="0" err="1">
                <a:latin typeface="Monotype Corsiva" panose="03010101010201010101" pitchFamily="66" charset="0"/>
              </a:rPr>
              <a:t>сприяння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економічному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соціальному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розвитку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регіону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забезпечення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сталих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збалансованих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темпів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зростання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розвиток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інфраструктури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підтримка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соціального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розвитку</a:t>
            </a:r>
            <a:r>
              <a:rPr lang="ru-RU" dirty="0">
                <a:latin typeface="Monotype Corsiva" panose="03010101010201010101" pitchFamily="66" charset="0"/>
              </a:rPr>
              <a:t> в </a:t>
            </a:r>
            <a:r>
              <a:rPr lang="ru-RU" dirty="0" err="1">
                <a:latin typeface="Monotype Corsiva" panose="03010101010201010101" pitchFamily="66" charset="0"/>
              </a:rPr>
              <a:t>регіоні</a:t>
            </a:r>
            <a:r>
              <a:rPr lang="ru-RU" dirty="0">
                <a:latin typeface="Monotype Corsiva" panose="03010101010201010101" pitchFamily="66" charset="0"/>
              </a:rPr>
              <a:t>. UNESCAP </a:t>
            </a:r>
            <a:r>
              <a:rPr lang="ru-RU" dirty="0" err="1">
                <a:latin typeface="Monotype Corsiva" panose="03010101010201010101" pitchFamily="66" charset="0"/>
              </a:rPr>
              <a:t>також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займається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сприянням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торгівлі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інвестиціям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науці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технологіям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створенням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спільних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стандартів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регулювань</a:t>
            </a:r>
            <a:r>
              <a:rPr lang="ru-RU" dirty="0">
                <a:latin typeface="Monotype Corsiva" panose="03010101010201010101" pitchFamily="66" charset="0"/>
              </a:rPr>
              <a:t>, а </a:t>
            </a:r>
            <a:r>
              <a:rPr lang="ru-RU" dirty="0" err="1">
                <a:latin typeface="Monotype Corsiva" panose="03010101010201010101" pitchFamily="66" charset="0"/>
              </a:rPr>
              <a:t>також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зменшенням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впливу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економічної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діяльності</a:t>
            </a:r>
            <a:r>
              <a:rPr lang="ru-RU" dirty="0">
                <a:latin typeface="Monotype Corsiva" panose="03010101010201010101" pitchFamily="66" charset="0"/>
              </a:rPr>
              <a:t> на </a:t>
            </a:r>
            <a:r>
              <a:rPr lang="ru-RU" dirty="0" err="1">
                <a:latin typeface="Monotype Corsiva" panose="03010101010201010101" pitchFamily="66" charset="0"/>
              </a:rPr>
              <a:t>довкілля</a:t>
            </a:r>
            <a:r>
              <a:rPr lang="ru-RU" dirty="0">
                <a:latin typeface="Monotype Corsiva" panose="03010101010201010101" pitchFamily="66" charset="0"/>
              </a:rPr>
              <a:t>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41168"/>
            <a:ext cx="42672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27584" y="260648"/>
            <a:ext cx="77048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uk-UA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Організація Об'єднаних Націй у регіоні Азії та Тихоокеанському басейні </a:t>
            </a:r>
            <a:endParaRPr lang="ru-RU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err="1">
                <a:latin typeface="Monotype Corsiva" panose="03010101010201010101" pitchFamily="66" charset="0"/>
              </a:rPr>
              <a:t>Отже</a:t>
            </a:r>
            <a:r>
              <a:rPr lang="ru-RU" dirty="0">
                <a:latin typeface="Monotype Corsiva" panose="03010101010201010101" pitchFamily="66" charset="0"/>
              </a:rPr>
              <a:t>, ми </a:t>
            </a:r>
            <a:r>
              <a:rPr lang="ru-RU" dirty="0" err="1">
                <a:latin typeface="Monotype Corsiva" panose="03010101010201010101" pitchFamily="66" charset="0"/>
              </a:rPr>
              <a:t>розглянули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лише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кілька</a:t>
            </a:r>
            <a:r>
              <a:rPr lang="ru-RU" dirty="0">
                <a:latin typeface="Monotype Corsiva" panose="03010101010201010101" pitchFamily="66" charset="0"/>
              </a:rPr>
              <a:t> з </a:t>
            </a:r>
            <a:r>
              <a:rPr lang="ru-RU" dirty="0" err="1">
                <a:latin typeface="Monotype Corsiva" panose="03010101010201010101" pitchFamily="66" charset="0"/>
              </a:rPr>
              <a:t>міжнародних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організацій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які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діють</a:t>
            </a:r>
            <a:r>
              <a:rPr lang="ru-RU" dirty="0">
                <a:latin typeface="Monotype Corsiva" panose="03010101010201010101" pitchFamily="66" charset="0"/>
              </a:rPr>
              <a:t> у </a:t>
            </a:r>
            <a:r>
              <a:rPr lang="ru-RU" dirty="0" err="1">
                <a:latin typeface="Monotype Corsiva" panose="03010101010201010101" pitchFamily="66" charset="0"/>
              </a:rPr>
              <a:t>регіоні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Азії</a:t>
            </a:r>
            <a:r>
              <a:rPr lang="ru-RU" dirty="0">
                <a:latin typeface="Monotype Corsiva" panose="03010101010201010101" pitchFamily="66" charset="0"/>
              </a:rPr>
              <a:t>. </a:t>
            </a:r>
            <a:r>
              <a:rPr lang="ru-RU" dirty="0" err="1">
                <a:latin typeface="Monotype Corsiva" panose="03010101010201010101" pitchFamily="66" charset="0"/>
              </a:rPr>
              <a:t>Кожна</a:t>
            </a:r>
            <a:r>
              <a:rPr lang="ru-RU" dirty="0">
                <a:latin typeface="Monotype Corsiva" panose="03010101010201010101" pitchFamily="66" charset="0"/>
              </a:rPr>
              <a:t> з них </a:t>
            </a:r>
            <a:r>
              <a:rPr lang="ru-RU" dirty="0" err="1">
                <a:latin typeface="Monotype Corsiva" panose="03010101010201010101" pitchFamily="66" charset="0"/>
              </a:rPr>
              <a:t>має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свої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особливості</a:t>
            </a:r>
            <a:r>
              <a:rPr lang="ru-RU" dirty="0">
                <a:latin typeface="Monotype Corsiva" panose="03010101010201010101" pitchFamily="66" charset="0"/>
              </a:rPr>
              <a:t> та мету, але </a:t>
            </a:r>
            <a:r>
              <a:rPr lang="ru-RU" dirty="0" err="1">
                <a:latin typeface="Monotype Corsiva" panose="03010101010201010101" pitchFamily="66" charset="0"/>
              </a:rPr>
              <a:t>всі</a:t>
            </a:r>
            <a:r>
              <a:rPr lang="ru-RU" dirty="0">
                <a:latin typeface="Monotype Corsiva" panose="03010101010201010101" pitchFamily="66" charset="0"/>
              </a:rPr>
              <a:t> вони </a:t>
            </a:r>
            <a:r>
              <a:rPr lang="ru-RU" dirty="0" err="1">
                <a:latin typeface="Monotype Corsiva" panose="03010101010201010101" pitchFamily="66" charset="0"/>
              </a:rPr>
              <a:t>спрямовані</a:t>
            </a:r>
            <a:r>
              <a:rPr lang="ru-RU" dirty="0">
                <a:latin typeface="Monotype Corsiva" panose="03010101010201010101" pitchFamily="66" charset="0"/>
              </a:rPr>
              <a:t> на </a:t>
            </a:r>
            <a:r>
              <a:rPr lang="ru-RU" dirty="0" err="1">
                <a:latin typeface="Monotype Corsiva" panose="03010101010201010101" pitchFamily="66" charset="0"/>
              </a:rPr>
              <a:t>зміцнення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співпраці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між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країнами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сприяння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економічному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соціальному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політичному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розвитку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регіону</a:t>
            </a:r>
            <a:r>
              <a:rPr lang="ru-RU" dirty="0">
                <a:latin typeface="Monotype Corsiva" panose="03010101010201010101" pitchFamily="66" charset="0"/>
              </a:rPr>
              <a:t>. Разом вони </a:t>
            </a:r>
            <a:r>
              <a:rPr lang="ru-RU" dirty="0" err="1">
                <a:latin typeface="Monotype Corsiva" panose="03010101010201010101" pitchFamily="66" charset="0"/>
              </a:rPr>
              <a:t>створюють</a:t>
            </a:r>
            <a:r>
              <a:rPr lang="ru-RU" dirty="0">
                <a:latin typeface="Monotype Corsiva" panose="03010101010201010101" pitchFamily="66" charset="0"/>
              </a:rPr>
              <a:t> мережу </a:t>
            </a:r>
            <a:r>
              <a:rPr lang="ru-RU" dirty="0" err="1">
                <a:latin typeface="Monotype Corsiva" panose="03010101010201010101" pitchFamily="66" charset="0"/>
              </a:rPr>
              <a:t>співпраці</a:t>
            </a:r>
            <a:r>
              <a:rPr lang="ru-RU" dirty="0">
                <a:latin typeface="Monotype Corsiva" panose="03010101010201010101" pitchFamily="66" charset="0"/>
              </a:rPr>
              <a:t>, яка </a:t>
            </a:r>
            <a:r>
              <a:rPr lang="ru-RU" dirty="0" err="1">
                <a:latin typeface="Monotype Corsiva" panose="03010101010201010101" pitchFamily="66" charset="0"/>
              </a:rPr>
              <a:t>сприяє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збереженню</a:t>
            </a:r>
            <a:r>
              <a:rPr lang="ru-RU" dirty="0">
                <a:latin typeface="Monotype Corsiva" panose="03010101010201010101" pitchFamily="66" charset="0"/>
              </a:rPr>
              <a:t> миру та </a:t>
            </a:r>
            <a:r>
              <a:rPr lang="ru-RU" dirty="0" err="1">
                <a:latin typeface="Monotype Corsiva" panose="03010101010201010101" pitchFamily="66" charset="0"/>
              </a:rPr>
              <a:t>стабільності</a:t>
            </a:r>
            <a:r>
              <a:rPr lang="ru-RU" dirty="0">
                <a:latin typeface="Monotype Corsiva" panose="03010101010201010101" pitchFamily="66" charset="0"/>
              </a:rPr>
              <a:t> в </a:t>
            </a:r>
            <a:r>
              <a:rPr lang="ru-RU" dirty="0" err="1">
                <a:latin typeface="Monotype Corsiva" panose="03010101010201010101" pitchFamily="66" charset="0"/>
              </a:rPr>
              <a:t>Азії</a:t>
            </a:r>
            <a:r>
              <a:rPr lang="ru-RU" dirty="0">
                <a:latin typeface="Monotype Corsiva" panose="03010101010201010101" pitchFamily="66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Monotype Corsiva" panose="03010101010201010101" pitchFamily="66" charset="0"/>
              </a:rPr>
              <a:t>Приєднуючись</a:t>
            </a:r>
            <a:r>
              <a:rPr lang="ru-RU" dirty="0">
                <a:latin typeface="Monotype Corsiva" panose="03010101010201010101" pitchFamily="66" charset="0"/>
              </a:rPr>
              <a:t> до таких </a:t>
            </a:r>
            <a:r>
              <a:rPr lang="ru-RU" dirty="0" err="1">
                <a:latin typeface="Monotype Corsiva" panose="03010101010201010101" pitchFamily="66" charset="0"/>
              </a:rPr>
              <a:t>міжнародних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організацій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країни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отримують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можливість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співпрацювати</a:t>
            </a:r>
            <a:r>
              <a:rPr lang="ru-RU" dirty="0">
                <a:latin typeface="Monotype Corsiva" panose="03010101010201010101" pitchFamily="66" charset="0"/>
              </a:rPr>
              <a:t> з </a:t>
            </a:r>
            <a:r>
              <a:rPr lang="ru-RU" dirty="0" err="1">
                <a:latin typeface="Monotype Corsiva" panose="03010101010201010101" pitchFamily="66" charset="0"/>
              </a:rPr>
              <a:t>іншими</a:t>
            </a:r>
            <a:r>
              <a:rPr lang="ru-RU" dirty="0">
                <a:latin typeface="Monotype Corsiva" panose="03010101010201010101" pitchFamily="66" charset="0"/>
              </a:rPr>
              <a:t> державами, </a:t>
            </a:r>
            <a:r>
              <a:rPr lang="ru-RU" dirty="0" err="1">
                <a:latin typeface="Monotype Corsiva" panose="03010101010201010101" pitchFamily="66" charset="0"/>
              </a:rPr>
              <a:t>обмінюватися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знаннями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досвідом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розвивати</a:t>
            </a:r>
            <a:r>
              <a:rPr lang="ru-RU" dirty="0">
                <a:latin typeface="Monotype Corsiva" panose="03010101010201010101" pitchFamily="66" charset="0"/>
              </a:rPr>
              <a:t> свою </a:t>
            </a:r>
            <a:r>
              <a:rPr lang="ru-RU" dirty="0" err="1">
                <a:latin typeface="Monotype Corsiva" panose="03010101010201010101" pitchFamily="66" charset="0"/>
              </a:rPr>
              <a:t>економіку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підвищувати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життєвий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рівень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населення</a:t>
            </a:r>
            <a:r>
              <a:rPr lang="ru-RU" dirty="0">
                <a:latin typeface="Monotype Corsiva" panose="03010101010201010101" pitchFamily="66" charset="0"/>
              </a:rPr>
              <a:t>. </a:t>
            </a:r>
            <a:r>
              <a:rPr lang="ru-RU" dirty="0" err="1">
                <a:latin typeface="Monotype Corsiva" panose="03010101010201010101" pitchFamily="66" charset="0"/>
              </a:rPr>
              <a:t>Крім</a:t>
            </a:r>
            <a:r>
              <a:rPr lang="ru-RU" dirty="0">
                <a:latin typeface="Monotype Corsiva" panose="03010101010201010101" pitchFamily="66" charset="0"/>
              </a:rPr>
              <a:t> того, участь у </a:t>
            </a:r>
            <a:r>
              <a:rPr lang="ru-RU" dirty="0" err="1">
                <a:latin typeface="Monotype Corsiva" panose="03010101010201010101" pitchFamily="66" charset="0"/>
              </a:rPr>
              <a:t>міжнародних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організаціях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дозволяє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країнам</a:t>
            </a:r>
            <a:r>
              <a:rPr lang="ru-RU" dirty="0">
                <a:latin typeface="Monotype Corsiva" panose="03010101010201010101" pitchFamily="66" charset="0"/>
              </a:rPr>
              <a:t> бути </a:t>
            </a:r>
            <a:r>
              <a:rPr lang="ru-RU" dirty="0" err="1">
                <a:latin typeface="Monotype Corsiva" panose="03010101010201010101" pitchFamily="66" charset="0"/>
              </a:rPr>
              <a:t>частиною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глобальної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спільноти</a:t>
            </a:r>
            <a:r>
              <a:rPr lang="ru-RU" dirty="0">
                <a:latin typeface="Monotype Corsiva" panose="03010101010201010101" pitchFamily="66" charset="0"/>
              </a:rPr>
              <a:t>, </a:t>
            </a:r>
            <a:r>
              <a:rPr lang="ru-RU" dirty="0" err="1">
                <a:latin typeface="Monotype Corsiva" panose="03010101010201010101" pitchFamily="66" charset="0"/>
              </a:rPr>
              <a:t>впливати</a:t>
            </a:r>
            <a:r>
              <a:rPr lang="ru-RU" dirty="0">
                <a:latin typeface="Monotype Corsiva" panose="03010101010201010101" pitchFamily="66" charset="0"/>
              </a:rPr>
              <a:t> на </a:t>
            </a:r>
            <a:r>
              <a:rPr lang="ru-RU" dirty="0" err="1">
                <a:latin typeface="Monotype Corsiva" panose="03010101010201010101" pitchFamily="66" charset="0"/>
              </a:rPr>
              <a:t>прийняття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важливих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рішень</a:t>
            </a:r>
            <a:r>
              <a:rPr lang="ru-RU" dirty="0">
                <a:latin typeface="Monotype Corsiva" panose="03010101010201010101" pitchFamily="66" charset="0"/>
              </a:rPr>
              <a:t> та </a:t>
            </a:r>
            <a:r>
              <a:rPr lang="ru-RU" dirty="0" err="1">
                <a:latin typeface="Monotype Corsiva" panose="03010101010201010101" pitchFamily="66" charset="0"/>
              </a:rPr>
              <a:t>змінювати</a:t>
            </a:r>
            <a:r>
              <a:rPr lang="ru-RU" dirty="0">
                <a:latin typeface="Monotype Corsiva" panose="03010101010201010101" pitchFamily="66" charset="0"/>
              </a:rPr>
              <a:t> </a:t>
            </a:r>
            <a:r>
              <a:rPr lang="ru-RU" dirty="0" err="1">
                <a:latin typeface="Monotype Corsiva" panose="03010101010201010101" pitchFamily="66" charset="0"/>
              </a:rPr>
              <a:t>світ</a:t>
            </a:r>
            <a:r>
              <a:rPr lang="ru-RU" dirty="0">
                <a:latin typeface="Monotype Corsiva" panose="03010101010201010101" pitchFamily="66" charset="0"/>
              </a:rPr>
              <a:t> на </a:t>
            </a:r>
            <a:r>
              <a:rPr lang="ru-RU" dirty="0" err="1">
                <a:latin typeface="Monotype Corsiva" panose="03010101010201010101" pitchFamily="66" charset="0"/>
              </a:rPr>
              <a:t>краще</a:t>
            </a:r>
            <a:r>
              <a:rPr lang="ru-RU" dirty="0">
                <a:latin typeface="Monotype Corsiva" panose="03010101010201010101" pitchFamily="66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32656"/>
            <a:ext cx="770485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uk-UA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onotype Corsiva" panose="03010101010201010101" pitchFamily="66" charset="0"/>
              </a:rPr>
              <a:t>Висновок</a:t>
            </a:r>
            <a:endParaRPr lang="ru-RU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584" y="476672"/>
            <a:ext cx="770485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uk-UA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Monotype Corsiva" panose="03010101010201010101" pitchFamily="66" charset="0"/>
              </a:rPr>
              <a:t>Дякую за увагу!</a:t>
            </a:r>
            <a:endParaRPr lang="ru-RU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Monotype Corsiva" panose="03010101010201010101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67150"/>
            <a:ext cx="6552728" cy="489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96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</TotalTime>
  <Words>529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Паркет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5</cp:revision>
  <dcterms:created xsi:type="dcterms:W3CDTF">2023-04-19T15:40:15Z</dcterms:created>
  <dcterms:modified xsi:type="dcterms:W3CDTF">2023-09-27T14:41:25Z</dcterms:modified>
</cp:coreProperties>
</file>