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6"/>
  </p:notesMasterIdLst>
  <p:sldIdLst>
    <p:sldId id="256" r:id="rId2"/>
    <p:sldId id="258" r:id="rId3"/>
    <p:sldId id="264" r:id="rId4"/>
    <p:sldId id="267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</p:sldIdLst>
  <p:sldSz cx="9144000" cy="5143500" type="screen16x9"/>
  <p:notesSz cx="6858000" cy="9144000"/>
  <p:embeddedFontLst>
    <p:embeddedFont>
      <p:font typeface="Gaegu" pitchFamily="2" charset="0"/>
      <p:regular r:id="rId17"/>
      <p:bold r:id="rId18"/>
    </p:embeddedFont>
    <p:embeddedFont>
      <p:font typeface="Segoe Script" panose="030B0504020000000003" pitchFamily="66" charset="0"/>
      <p:regular r:id="rId19"/>
      <p:bold r:id="rId20"/>
    </p:embeddedFont>
    <p:embeddedFont>
      <p:font typeface="Varela Round" panose="00000500000000000000" pitchFamily="2" charset="-79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84902-4405-4EDB-843E-75D3E362A924}">
  <a:tblStyle styleId="{9D784902-4405-4EDB-843E-75D3E362A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9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648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42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53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4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20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3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9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618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d499d911e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d499d911e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64" name="Google Shape;864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924" name="Google Shape;924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932" name="Google Shape;932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934" name="Google Shape;934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6" name="Google Shape;936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7" name="Google Shape;937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8" name="Google Shape;938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39" name="Google Shape;939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0" name="Google Shape;940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1" name="Google Shape;941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2" name="Google Shape;942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43" name="Google Shape;943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944" name="Google Shape;944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5" name="Google Shape;945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7" name="Google Shape;947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49" name="Google Shape;9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13"/>
          <p:cNvSpPr txBox="1">
            <a:spLocks noGrp="1"/>
          </p:cNvSpPr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51" name="Google Shape;951;p13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13"/>
          <p:cNvSpPr txBox="1">
            <a:spLocks noGrp="1"/>
          </p:cNvSpPr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3" name="Google Shape;953;p13"/>
          <p:cNvSpPr txBox="1">
            <a:spLocks noGrp="1"/>
          </p:cNvSpPr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54" name="Google Shape;954;p13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6" name="Google Shape;956;p13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57" name="Google Shape;957;p13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13"/>
          <p:cNvSpPr txBox="1">
            <a:spLocks noGrp="1"/>
          </p:cNvSpPr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9" name="Google Shape;959;p13"/>
          <p:cNvSpPr txBox="1">
            <a:spLocks noGrp="1"/>
          </p:cNvSpPr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960" name="Google Shape;960;p13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1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412" name="Google Shape;1412;p1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72" name="Google Shape;1472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74" name="Google Shape;1474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75" name="Google Shape;1475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76" name="Google Shape;1476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77" name="Google Shape;1477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78" name="Google Shape;1478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79" name="Google Shape;1479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80" name="Google Shape;1480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81" name="Google Shape;1481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82" name="Google Shape;1482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483" name="Google Shape;1483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84" name="Google Shape;1484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85" name="Google Shape;1485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7" name="Google Shape;1487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88" name="Google Shape;1488;p1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89" name="Google Shape;1489;p19"/>
          <p:cNvSpPr/>
          <p:nvPr/>
        </p:nvSpPr>
        <p:spPr>
          <a:xfrm>
            <a:off x="600475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9"/>
          <p:cNvSpPr txBox="1">
            <a:spLocks noGrp="1"/>
          </p:cNvSpPr>
          <p:nvPr>
            <p:ph type="subTitle" idx="1"/>
          </p:nvPr>
        </p:nvSpPr>
        <p:spPr>
          <a:xfrm>
            <a:off x="3545075" y="1582888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91" name="Google Shape;14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19"/>
          <p:cNvSpPr txBox="1">
            <a:spLocks noGrp="1"/>
          </p:cNvSpPr>
          <p:nvPr>
            <p:ph type="subTitle" idx="2"/>
          </p:nvPr>
        </p:nvSpPr>
        <p:spPr>
          <a:xfrm>
            <a:off x="3545825" y="2097175"/>
            <a:ext cx="3657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19"/>
          <p:cNvSpPr txBox="1">
            <a:spLocks noGrp="1"/>
          </p:cNvSpPr>
          <p:nvPr>
            <p:ph type="subTitle" idx="3"/>
          </p:nvPr>
        </p:nvSpPr>
        <p:spPr>
          <a:xfrm>
            <a:off x="3545075" y="3147295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494" name="Google Shape;1494;p19"/>
          <p:cNvSpPr txBox="1">
            <a:spLocks noGrp="1"/>
          </p:cNvSpPr>
          <p:nvPr>
            <p:ph type="subTitle" idx="4"/>
          </p:nvPr>
        </p:nvSpPr>
        <p:spPr>
          <a:xfrm>
            <a:off x="3545075" y="3656804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6" name="Google Shape;3796;p4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797" name="Google Shape;3797;p4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5" name="Google Shape;3855;p4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6" name="Google Shape;3856;p45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3857" name="Google Shape;3857;p4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45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3866" name="Google Shape;3866;p45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5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4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869" name="Google Shape;3869;p4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0" name="Google Shape;3870;p4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871" name="Google Shape;3871;p4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872" name="Google Shape;3872;p4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873" name="Google Shape;3873;p4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874" name="Google Shape;3874;p4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875" name="Google Shape;3875;p4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876" name="Google Shape;3876;p4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77" name="Google Shape;3877;p4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878" name="Google Shape;3878;p4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879" name="Google Shape;3879;p4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880" name="Google Shape;3880;p4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881" name="Google Shape;3881;p4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882" name="Google Shape;3882;p4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84" name="Google Shape;3884;p4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885" name="Google Shape;3885;p4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3886" name="Google Shape;3886;p45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3887" name="Google Shape;3887;p4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1" name="Google Shape;3891;p45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4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4" name="Google Shape;3894;p4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95" name="Google Shape;3895;p4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3" name="Google Shape;3953;p4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954" name="Google Shape;3954;p4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2" name="Google Shape;4012;p4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46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4014" name="Google Shape;4014;p46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4015" name="Google Shape;4015;p46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6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6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8" name="Google Shape;4018;p4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019" name="Google Shape;4019;p4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0" name="Google Shape;4020;p4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021" name="Google Shape;4021;p4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022" name="Google Shape;4022;p4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023" name="Google Shape;4023;p4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024" name="Google Shape;4024;p4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025" name="Google Shape;4025;p4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026" name="Google Shape;4026;p4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27" name="Google Shape;4027;p4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028" name="Google Shape;4028;p4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029" name="Google Shape;4029;p4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030" name="Google Shape;4030;p4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031" name="Google Shape;4031;p4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032" name="Google Shape;4032;p4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34" name="Google Shape;4034;p4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035" name="Google Shape;4035;p4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4036" name="Google Shape;4036;p46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4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91" r:id="rId6"/>
    <p:sldLayoutId id="214748369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-ui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49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7" name="Google Shape;4047;p49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8" name="Google Shape;4048;p49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9" name="Google Shape;4049;p49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0" name="Google Shape;4050;p49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49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49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3" name="Google Shape;4053;p49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49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49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6" name="Google Shape;4056;p49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7" name="Google Shape;4057;p49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49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9" name="Google Shape;4059;p49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0" name="Google Shape;4060;p49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1" name="Google Shape;4061;p49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2" name="Google Shape;4062;p49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49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" name="Google Shape;4064;p49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" name="Google Shape;4065;p49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49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49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8" name="Google Shape;4068;p49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49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49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49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49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49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49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49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6" name="Google Shape;4076;p49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49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8" name="Google Shape;4078;p49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9" name="Google Shape;4079;p49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0" name="Google Shape;4080;p49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49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2" name="Google Shape;4082;p49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3" name="Google Shape;4083;p49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4" name="Google Shape;4084;p49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5" name="Google Shape;4085;p49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49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7" name="Google Shape;4087;p49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49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9" name="Google Shape;4089;p49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React</a:t>
            </a:r>
            <a:r>
              <a:rPr lang="cs-CZ" dirty="0"/>
              <a:t> knihovna</a:t>
            </a:r>
            <a:endParaRPr dirty="0"/>
          </a:p>
        </p:txBody>
      </p:sp>
      <p:sp>
        <p:nvSpPr>
          <p:cNvPr id="4090" name="Google Shape;4090;p49"/>
          <p:cNvSpPr txBox="1">
            <a:spLocks noGrp="1"/>
          </p:cNvSpPr>
          <p:nvPr>
            <p:ph type="ctrTitle"/>
          </p:nvPr>
        </p:nvSpPr>
        <p:spPr>
          <a:xfrm>
            <a:off x="1649094" y="146160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Segoe Script" panose="030B0504020000000003" pitchFamily="66" charset="0"/>
              </a:rPr>
              <a:t>Theme-UI</a:t>
            </a:r>
            <a:endParaRPr b="1" dirty="0">
              <a:latin typeface="Segoe Script" panose="030B0504020000000003" pitchFamily="66" charset="0"/>
              <a:sym typeface="Gaegu"/>
            </a:endParaRPr>
          </a:p>
        </p:txBody>
      </p:sp>
      <p:sp>
        <p:nvSpPr>
          <p:cNvPr id="4091" name="Google Shape;4091;p49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2" name="Google Shape;4092;p49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4093" name="Google Shape;4093;p49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9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5" name="Google Shape;4095;p49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49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Step numero tres: implementace do App.js</a:t>
            </a:r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13566" y="52134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JAK NA TO?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A297A3C-B255-1531-A16F-283D4DF5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5" y="1640210"/>
            <a:ext cx="6248942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4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Step numero </a:t>
            </a:r>
            <a:r>
              <a:rPr lang="cs-CZ" dirty="0" err="1"/>
              <a:t>cuatro</a:t>
            </a:r>
            <a:r>
              <a:rPr lang="cs-CZ" dirty="0"/>
              <a:t>: vytvoření theme.js souboru a nadefinování </a:t>
            </a:r>
            <a:r>
              <a:rPr lang="cs-CZ" dirty="0" err="1"/>
              <a:t>theme</a:t>
            </a:r>
            <a:endParaRPr lang="cs-CZ" dirty="0"/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20000" y="54304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JAK NA TO?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8510998-49E3-7260-4A3C-6460B121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5" y="1475120"/>
            <a:ext cx="4801016" cy="29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Step numero </a:t>
            </a:r>
            <a:r>
              <a:rPr lang="cs-CZ" dirty="0" err="1"/>
              <a:t>cinco</a:t>
            </a:r>
            <a:r>
              <a:rPr lang="cs-CZ" dirty="0"/>
              <a:t>: </a:t>
            </a:r>
            <a:r>
              <a:rPr lang="cs-CZ" dirty="0" err="1"/>
              <a:t>button</a:t>
            </a:r>
            <a:r>
              <a:rPr lang="cs-CZ" dirty="0"/>
              <a:t> na přepínání mezi tématy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20000" y="53228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JAK NA TO?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1A8930E-C67B-8F61-36B1-B2DB2B5D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5" y="1523312"/>
            <a:ext cx="7186283" cy="21337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1C34EB5-AC22-B981-CD88-336EDF83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75" y="1758200"/>
            <a:ext cx="3726503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71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p57"/>
          <p:cNvSpPr txBox="1">
            <a:spLocks noGrp="1"/>
          </p:cNvSpPr>
          <p:nvPr>
            <p:ph type="title"/>
          </p:nvPr>
        </p:nvSpPr>
        <p:spPr>
          <a:xfrm>
            <a:off x="1703833" y="2654786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dirty="0">
                <a:latin typeface="Segoe Script" panose="030B0504020000000003" pitchFamily="66" charset="0"/>
              </a:rPr>
              <a:t>UKAZKA</a:t>
            </a:r>
            <a:endParaRPr sz="4800" dirty="0">
              <a:latin typeface="Segoe Script" panose="030B0504020000000003" pitchFamily="66" charset="0"/>
            </a:endParaRPr>
          </a:p>
        </p:txBody>
      </p:sp>
      <p:sp>
        <p:nvSpPr>
          <p:cNvPr id="4254" name="Google Shape;4254;p5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pl-PL" dirty="0"/>
              <a:t>Stránka vytvořena Theme-Ui</a:t>
            </a:r>
          </a:p>
        </p:txBody>
      </p:sp>
      <p:sp>
        <p:nvSpPr>
          <p:cNvPr id="4255" name="Google Shape;4255;p5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6" name="Google Shape;4256;p5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4257" name="Google Shape;4257;p5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5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4260" name="Google Shape;4260;p5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8" name="Google Shape;4268;p5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9" name="Google Shape;4269;p57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270" name="Google Shape;4270;p57"/>
          <p:cNvSpPr txBox="1">
            <a:spLocks noGrp="1"/>
          </p:cNvSpPr>
          <p:nvPr>
            <p:ph type="title" idx="2"/>
          </p:nvPr>
        </p:nvSpPr>
        <p:spPr>
          <a:xfrm>
            <a:off x="4017024" y="174546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egoe Script" panose="030B0504020000000003" pitchFamily="66" charset="0"/>
              </a:rPr>
              <a:t>0</a:t>
            </a:r>
            <a:r>
              <a:rPr lang="cs-CZ" sz="4800" dirty="0">
                <a:latin typeface="Segoe Script" panose="030B0504020000000003" pitchFamily="66" charset="0"/>
              </a:rPr>
              <a:t>4</a:t>
            </a:r>
            <a:endParaRPr sz="4800" dirty="0">
              <a:latin typeface="Segoe Script" panose="030B0504020000000003" pitchFamily="66" charset="0"/>
            </a:endParaRPr>
          </a:p>
        </p:txBody>
      </p:sp>
      <p:sp>
        <p:nvSpPr>
          <p:cNvPr id="4271" name="Google Shape;4271;p57">
            <a:hlinkClick r:id="rId3" action="ppaction://hlinksldjump"/>
          </p:cNvPr>
          <p:cNvSpPr/>
          <p:nvPr/>
        </p:nvSpPr>
        <p:spPr>
          <a:xfrm>
            <a:off x="7696275" y="4481525"/>
            <a:ext cx="731100" cy="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Home</a:t>
            </a:r>
            <a:endParaRPr sz="1100" b="1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591670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Obsahují návod na použití této knihovny a ukázku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>
                <a:hlinkClick r:id="rId3"/>
              </a:rPr>
              <a:t>Theme-UI</a:t>
            </a:r>
            <a:endParaRPr lang="cs-C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/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13566" y="52134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dirty="0">
                <a:latin typeface="Segoe Script" panose="030B0504020000000003" pitchFamily="66" charset="0"/>
              </a:rPr>
              <a:t>OFICIALNI STRANKY THEME-UI</a:t>
            </a:r>
            <a:endParaRPr sz="24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098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51">
            <a:hlinkClick r:id="" action="ppaction://noaction"/>
          </p:cNvPr>
          <p:cNvSpPr/>
          <p:nvPr/>
        </p:nvSpPr>
        <p:spPr>
          <a:xfrm>
            <a:off x="901926" y="3540938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08" name="Google Shape;4108;p51"/>
          <p:cNvSpPr/>
          <p:nvPr/>
        </p:nvSpPr>
        <p:spPr>
          <a:xfrm>
            <a:off x="1629350" y="3183013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9" name="Google Shape;4109;p51">
            <a:hlinkClick r:id="" action="ppaction://noaction"/>
          </p:cNvPr>
          <p:cNvSpPr/>
          <p:nvPr/>
        </p:nvSpPr>
        <p:spPr>
          <a:xfrm>
            <a:off x="4839926" y="1768513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10" name="Google Shape;4110;p51">
            <a:hlinkClick r:id="" action="ppaction://noaction"/>
          </p:cNvPr>
          <p:cNvSpPr/>
          <p:nvPr/>
        </p:nvSpPr>
        <p:spPr>
          <a:xfrm>
            <a:off x="4839926" y="3540938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11" name="Google Shape;4111;p51"/>
          <p:cNvSpPr/>
          <p:nvPr/>
        </p:nvSpPr>
        <p:spPr>
          <a:xfrm>
            <a:off x="5567350" y="1429188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2" name="Google Shape;4112;p51"/>
          <p:cNvSpPr/>
          <p:nvPr/>
        </p:nvSpPr>
        <p:spPr>
          <a:xfrm>
            <a:off x="5567350" y="3183013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3" name="Google Shape;4113;p51"/>
          <p:cNvSpPr txBox="1">
            <a:spLocks noGrp="1"/>
          </p:cNvSpPr>
          <p:nvPr>
            <p:ph type="title"/>
          </p:nvPr>
        </p:nvSpPr>
        <p:spPr>
          <a:xfrm>
            <a:off x="720000" y="511236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solidFill>
                  <a:schemeClr val="dk1"/>
                </a:solidFill>
                <a:latin typeface="Segoe Script" panose="030B0504020000000003" pitchFamily="66" charset="0"/>
              </a:rPr>
              <a:t>OBSAH</a:t>
            </a:r>
            <a:endParaRPr sz="2800" dirty="0">
              <a:solidFill>
                <a:schemeClr val="dk1"/>
              </a:solidFill>
              <a:latin typeface="Segoe Script" panose="030B0504020000000003" pitchFamily="66" charset="0"/>
            </a:endParaRPr>
          </a:p>
        </p:txBody>
      </p:sp>
      <p:sp>
        <p:nvSpPr>
          <p:cNvPr id="4114" name="Google Shape;4114;p51"/>
          <p:cNvSpPr txBox="1">
            <a:spLocks noGrp="1"/>
          </p:cNvSpPr>
          <p:nvPr>
            <p:ph type="subTitle" idx="1"/>
          </p:nvPr>
        </p:nvSpPr>
        <p:spPr>
          <a:xfrm>
            <a:off x="1795550" y="329536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chemeClr val="dk1"/>
                </a:solidFill>
                <a:latin typeface="Segoe Script" panose="030B0504020000000003" pitchFamily="66" charset="0"/>
              </a:rPr>
              <a:t>JAK NA TO?</a:t>
            </a:r>
            <a:endParaRPr sz="2000" dirty="0">
              <a:solidFill>
                <a:schemeClr val="dk1"/>
              </a:solidFill>
              <a:latin typeface="Segoe Script" panose="030B0504020000000003" pitchFamily="66" charset="0"/>
            </a:endParaRPr>
          </a:p>
        </p:txBody>
      </p:sp>
      <p:sp>
        <p:nvSpPr>
          <p:cNvPr id="4115" name="Google Shape;4115;p51"/>
          <p:cNvSpPr/>
          <p:nvPr/>
        </p:nvSpPr>
        <p:spPr>
          <a:xfrm>
            <a:off x="1629350" y="1429188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6" name="Google Shape;4116;p51">
            <a:hlinkClick r:id="rId3" action="ppaction://hlinksldjump"/>
          </p:cNvPr>
          <p:cNvSpPr/>
          <p:nvPr/>
        </p:nvSpPr>
        <p:spPr>
          <a:xfrm>
            <a:off x="901926" y="1768513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17" name="Google Shape;4117;p51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Jak s ní pracovat a jak ji používat</a:t>
            </a:r>
            <a:endParaRPr dirty="0"/>
          </a:p>
        </p:txBody>
      </p:sp>
      <p:sp>
        <p:nvSpPr>
          <p:cNvPr id="4118" name="Google Shape;4118;p51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876950" y="3641752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egoe Script" panose="030B0504020000000003" pitchFamily="66" charset="0"/>
              </a:rPr>
              <a:t>03</a:t>
            </a:r>
            <a:endParaRPr sz="2400" dirty="0">
              <a:latin typeface="Segoe Script" panose="030B0504020000000003" pitchFamily="66" charset="0"/>
            </a:endParaRPr>
          </a:p>
        </p:txBody>
      </p:sp>
      <p:sp>
        <p:nvSpPr>
          <p:cNvPr id="4119" name="Google Shape;4119;p51"/>
          <p:cNvSpPr txBox="1">
            <a:spLocks noGrp="1"/>
          </p:cNvSpPr>
          <p:nvPr>
            <p:ph type="subTitle" idx="4"/>
          </p:nvPr>
        </p:nvSpPr>
        <p:spPr>
          <a:xfrm>
            <a:off x="5733550" y="3289127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chemeClr val="dk1"/>
                </a:solidFill>
                <a:uFill>
                  <a:noFill/>
                </a:uFill>
                <a:latin typeface="Segoe Script" panose="030B0504020000000003" pitchFamily="66" charset="0"/>
              </a:rPr>
              <a:t>UKÁZKA</a:t>
            </a:r>
            <a:endParaRPr sz="2000" dirty="0">
              <a:solidFill>
                <a:schemeClr val="dk1"/>
              </a:solidFill>
              <a:latin typeface="Segoe Script" panose="030B0504020000000003" pitchFamily="66" charset="0"/>
            </a:endParaRPr>
          </a:p>
        </p:txBody>
      </p:sp>
      <p:sp>
        <p:nvSpPr>
          <p:cNvPr id="4120" name="Google Shape;4120;p51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Stránka vytvořena Theme-</a:t>
            </a:r>
            <a:r>
              <a:rPr lang="cs-CZ" dirty="0" err="1"/>
              <a:t>Ui</a:t>
            </a:r>
            <a:endParaRPr dirty="0"/>
          </a:p>
        </p:txBody>
      </p:sp>
      <p:sp>
        <p:nvSpPr>
          <p:cNvPr id="4121" name="Google Shape;4121;p51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4813150" y="3658720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egoe Script" panose="030B0504020000000003" pitchFamily="66" charset="0"/>
              </a:rPr>
              <a:t>04</a:t>
            </a:r>
            <a:endParaRPr sz="2400" dirty="0">
              <a:latin typeface="Segoe Script" panose="030B0504020000000003" pitchFamily="66" charset="0"/>
            </a:endParaRPr>
          </a:p>
        </p:txBody>
      </p:sp>
      <p:sp>
        <p:nvSpPr>
          <p:cNvPr id="4122" name="Google Shape;4122;p51"/>
          <p:cNvSpPr txBox="1">
            <a:spLocks noGrp="1"/>
          </p:cNvSpPr>
          <p:nvPr>
            <p:ph type="subTitle" idx="7"/>
          </p:nvPr>
        </p:nvSpPr>
        <p:spPr>
          <a:xfrm>
            <a:off x="1765133" y="1546992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uFill>
                  <a:noFill/>
                </a:uFill>
                <a:latin typeface="Segoe Script" panose="030B0504020000000003" pitchFamily="66" charset="0"/>
              </a:rPr>
              <a:t>CO TO JE?</a:t>
            </a:r>
            <a:endParaRPr sz="2000" dirty="0">
              <a:latin typeface="Segoe Script" panose="030B0504020000000003" pitchFamily="66" charset="0"/>
            </a:endParaRPr>
          </a:p>
        </p:txBody>
      </p:sp>
      <p:sp>
        <p:nvSpPr>
          <p:cNvPr id="4123" name="Google Shape;4123;p51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Krátký popis knihovny</a:t>
            </a:r>
            <a:endParaRPr dirty="0"/>
          </a:p>
        </p:txBody>
      </p:sp>
      <p:sp>
        <p:nvSpPr>
          <p:cNvPr id="4124" name="Google Shape;4124;p51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876950" y="1870491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egoe Script" panose="030B0504020000000003" pitchFamily="66" charset="0"/>
              </a:rPr>
              <a:t>01</a:t>
            </a:r>
            <a:endParaRPr sz="2400" dirty="0">
              <a:latin typeface="Segoe Script" panose="030B0504020000000003" pitchFamily="66" charset="0"/>
            </a:endParaRPr>
          </a:p>
        </p:txBody>
      </p:sp>
      <p:sp>
        <p:nvSpPr>
          <p:cNvPr id="4125" name="Google Shape;4125;p51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5708574" y="1536448"/>
            <a:ext cx="2533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chemeClr val="dk1"/>
                </a:solidFill>
                <a:latin typeface="Segoe Script" panose="030B0504020000000003" pitchFamily="66" charset="0"/>
              </a:rPr>
              <a:t>K ČEMU SLOUŽÍ?</a:t>
            </a:r>
            <a:endParaRPr sz="2000" dirty="0">
              <a:solidFill>
                <a:schemeClr val="dk1"/>
              </a:solidFill>
              <a:latin typeface="Segoe Script" panose="030B0504020000000003" pitchFamily="66" charset="0"/>
            </a:endParaRPr>
          </a:p>
        </p:txBody>
      </p:sp>
      <p:sp>
        <p:nvSpPr>
          <p:cNvPr id="4126" name="Google Shape;4126;p51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Její funkce a využití</a:t>
            </a:r>
            <a:endParaRPr dirty="0"/>
          </a:p>
        </p:txBody>
      </p:sp>
      <p:sp>
        <p:nvSpPr>
          <p:cNvPr id="4127" name="Google Shape;4127;p51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814950" y="1870491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egoe Script" panose="030B0504020000000003" pitchFamily="66" charset="0"/>
              </a:rPr>
              <a:t>02</a:t>
            </a:r>
            <a:endParaRPr sz="2400" dirty="0">
              <a:latin typeface="Segoe Script" panose="030B0504020000000003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p57"/>
          <p:cNvSpPr txBox="1">
            <a:spLocks noGrp="1"/>
          </p:cNvSpPr>
          <p:nvPr>
            <p:ph type="title"/>
          </p:nvPr>
        </p:nvSpPr>
        <p:spPr>
          <a:xfrm>
            <a:off x="1703838" y="2611288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Segoe Script" panose="030B0504020000000003" pitchFamily="66" charset="0"/>
              </a:rPr>
              <a:t>CO TO JE?</a:t>
            </a: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254" name="Google Shape;4254;p5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Krátký popis knihovny</a:t>
            </a:r>
            <a:endParaRPr dirty="0"/>
          </a:p>
        </p:txBody>
      </p:sp>
      <p:sp>
        <p:nvSpPr>
          <p:cNvPr id="4255" name="Google Shape;4255;p5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6" name="Google Shape;4256;p5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4257" name="Google Shape;4257;p5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5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4260" name="Google Shape;4260;p5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8" name="Google Shape;4268;p5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9" name="Google Shape;4269;p57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270" name="Google Shape;4270;p57"/>
          <p:cNvSpPr txBox="1">
            <a:spLocks noGrp="1"/>
          </p:cNvSpPr>
          <p:nvPr>
            <p:ph type="title" idx="2"/>
          </p:nvPr>
        </p:nvSpPr>
        <p:spPr>
          <a:xfrm>
            <a:off x="4015443" y="174546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egoe Script" panose="030B0504020000000003" pitchFamily="66" charset="0"/>
              </a:rPr>
              <a:t>01</a:t>
            </a:r>
            <a:endParaRPr sz="4800" dirty="0">
              <a:latin typeface="Segoe Script" panose="030B0504020000000003" pitchFamily="66" charset="0"/>
            </a:endParaRPr>
          </a:p>
        </p:txBody>
      </p:sp>
      <p:sp>
        <p:nvSpPr>
          <p:cNvPr id="4271" name="Google Shape;4271;p57">
            <a:hlinkClick r:id="rId3" action="ppaction://hlinksldjump"/>
          </p:cNvPr>
          <p:cNvSpPr/>
          <p:nvPr/>
        </p:nvSpPr>
        <p:spPr>
          <a:xfrm>
            <a:off x="7696275" y="4481525"/>
            <a:ext cx="731100" cy="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Home</a:t>
            </a:r>
            <a:endParaRPr sz="11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Open-source knihovna, k dispozici na GitHubu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Knihovna pro responzivní design a stylizaci webových stránek a aplikací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Vyvíjená v JS a </a:t>
            </a:r>
            <a:r>
              <a:rPr lang="cs-CZ" dirty="0" err="1"/>
              <a:t>používana</a:t>
            </a:r>
            <a:r>
              <a:rPr lang="cs-CZ" dirty="0"/>
              <a:t> hlavně v </a:t>
            </a:r>
            <a:r>
              <a:rPr lang="cs-CZ" dirty="0" err="1"/>
              <a:t>Reactu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Podporuje formáty CSS, JSON a JSS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/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13566" y="52134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CO TO JE</a:t>
            </a:r>
            <a:r>
              <a:rPr lang="en" sz="2800" dirty="0">
                <a:latin typeface="Segoe Script" panose="030B0504020000000003" pitchFamily="66" charset="0"/>
              </a:rPr>
              <a:t>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 flipV="1">
            <a:off x="-3777745" y="3535447"/>
            <a:ext cx="3657600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p57"/>
          <p:cNvSpPr txBox="1">
            <a:spLocks noGrp="1"/>
          </p:cNvSpPr>
          <p:nvPr>
            <p:ph type="title"/>
          </p:nvPr>
        </p:nvSpPr>
        <p:spPr>
          <a:xfrm>
            <a:off x="1703838" y="2644160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400" dirty="0">
                <a:latin typeface="Segoe Script" panose="030B0504020000000003" pitchFamily="66" charset="0"/>
              </a:rPr>
              <a:t>K ČEMU SLOUŽÍ?</a:t>
            </a:r>
            <a:endParaRPr sz="4400" dirty="0">
              <a:latin typeface="Segoe Script" panose="030B0504020000000003" pitchFamily="66" charset="0"/>
            </a:endParaRPr>
          </a:p>
        </p:txBody>
      </p:sp>
      <p:sp>
        <p:nvSpPr>
          <p:cNvPr id="4254" name="Google Shape;4254;p5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Její funkce a využití</a:t>
            </a:r>
            <a:endParaRPr dirty="0"/>
          </a:p>
        </p:txBody>
      </p:sp>
      <p:sp>
        <p:nvSpPr>
          <p:cNvPr id="4255" name="Google Shape;4255;p5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6" name="Google Shape;4256;p5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4257" name="Google Shape;4257;p5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5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4260" name="Google Shape;4260;p5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8" name="Google Shape;4268;p5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9" name="Google Shape;4269;p57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270" name="Google Shape;4270;p57"/>
          <p:cNvSpPr txBox="1">
            <a:spLocks noGrp="1"/>
          </p:cNvSpPr>
          <p:nvPr>
            <p:ph type="title" idx="2"/>
          </p:nvPr>
        </p:nvSpPr>
        <p:spPr>
          <a:xfrm>
            <a:off x="4017024" y="174546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egoe Script" panose="030B0504020000000003" pitchFamily="66" charset="0"/>
              </a:rPr>
              <a:t>0</a:t>
            </a:r>
            <a:r>
              <a:rPr lang="cs-CZ" sz="4800" dirty="0">
                <a:latin typeface="Segoe Script" panose="030B0504020000000003" pitchFamily="66" charset="0"/>
              </a:rPr>
              <a:t>2</a:t>
            </a:r>
            <a:endParaRPr sz="4800" dirty="0">
              <a:latin typeface="Segoe Script" panose="030B0504020000000003" pitchFamily="66" charset="0"/>
            </a:endParaRPr>
          </a:p>
        </p:txBody>
      </p:sp>
      <p:sp>
        <p:nvSpPr>
          <p:cNvPr id="4271" name="Google Shape;4271;p57">
            <a:hlinkClick r:id="rId3" action="ppaction://hlinksldjump"/>
          </p:cNvPr>
          <p:cNvSpPr/>
          <p:nvPr/>
        </p:nvSpPr>
        <p:spPr>
          <a:xfrm>
            <a:off x="7696275" y="4481525"/>
            <a:ext cx="731100" cy="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Home</a:t>
            </a:r>
            <a:endParaRPr sz="11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241534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Využívá technologie CSS-in-JS, která umožňuje vytvářet a přizpůsobovat témata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Definování témat (barvy, font, velikost písma…)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Responzivita pro různá zařízení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Usnadnění práce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/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13566" y="52134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K CEMU SLOUZI?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37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p57"/>
          <p:cNvSpPr txBox="1">
            <a:spLocks noGrp="1"/>
          </p:cNvSpPr>
          <p:nvPr>
            <p:ph type="title"/>
          </p:nvPr>
        </p:nvSpPr>
        <p:spPr>
          <a:xfrm>
            <a:off x="1703833" y="2674801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dirty="0">
                <a:latin typeface="Segoe Script" panose="030B0504020000000003" pitchFamily="66" charset="0"/>
              </a:rPr>
              <a:t>JAK NA TO?</a:t>
            </a:r>
            <a:endParaRPr sz="4800" dirty="0">
              <a:latin typeface="Segoe Script" panose="030B0504020000000003" pitchFamily="66" charset="0"/>
            </a:endParaRPr>
          </a:p>
        </p:txBody>
      </p:sp>
      <p:sp>
        <p:nvSpPr>
          <p:cNvPr id="4254" name="Google Shape;4254;p5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pl-PL" dirty="0"/>
              <a:t>Jak s ní pracovat a jak ji používat</a:t>
            </a:r>
          </a:p>
        </p:txBody>
      </p:sp>
      <p:sp>
        <p:nvSpPr>
          <p:cNvPr id="4255" name="Google Shape;4255;p5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6" name="Google Shape;4256;p5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4257" name="Google Shape;4257;p5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5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4260" name="Google Shape;4260;p5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8" name="Google Shape;4268;p5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9" name="Google Shape;4269;p57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270" name="Google Shape;4270;p57"/>
          <p:cNvSpPr txBox="1">
            <a:spLocks noGrp="1"/>
          </p:cNvSpPr>
          <p:nvPr>
            <p:ph type="title" idx="2"/>
          </p:nvPr>
        </p:nvSpPr>
        <p:spPr>
          <a:xfrm>
            <a:off x="4017024" y="174546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Segoe Script" panose="030B0504020000000003" pitchFamily="66" charset="0"/>
              </a:rPr>
              <a:t>0</a:t>
            </a:r>
            <a:r>
              <a:rPr lang="cs-CZ" sz="4800" dirty="0">
                <a:latin typeface="Segoe Script" panose="030B0504020000000003" pitchFamily="66" charset="0"/>
              </a:rPr>
              <a:t>3</a:t>
            </a:r>
            <a:endParaRPr sz="4800" dirty="0">
              <a:latin typeface="Segoe Script" panose="030B0504020000000003" pitchFamily="66" charset="0"/>
            </a:endParaRPr>
          </a:p>
        </p:txBody>
      </p:sp>
      <p:sp>
        <p:nvSpPr>
          <p:cNvPr id="4271" name="Google Shape;4271;p57">
            <a:hlinkClick r:id="rId3" action="ppaction://hlinksldjump"/>
          </p:cNvPr>
          <p:cNvSpPr/>
          <p:nvPr/>
        </p:nvSpPr>
        <p:spPr>
          <a:xfrm>
            <a:off x="7696275" y="4481525"/>
            <a:ext cx="731100" cy="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Home</a:t>
            </a:r>
            <a:endParaRPr sz="11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784934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Step numero </a:t>
            </a:r>
            <a:r>
              <a:rPr lang="cs-CZ" dirty="0" err="1"/>
              <a:t>uno</a:t>
            </a:r>
            <a:r>
              <a:rPr lang="cs-CZ" dirty="0"/>
              <a:t>: nainstalovat </a:t>
            </a:r>
            <a:r>
              <a:rPr lang="cs-CZ" dirty="0" err="1"/>
              <a:t>theme-ui</a:t>
            </a:r>
            <a:r>
              <a:rPr lang="cs-CZ" dirty="0"/>
              <a:t> do projektu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cs-CZ" dirty="0"/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20000" y="50292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JAK NA TO?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BE1CD34-0EBE-0028-1B59-32D34410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1" y="1475120"/>
            <a:ext cx="5821995" cy="6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03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60"/>
          <p:cNvSpPr/>
          <p:nvPr/>
        </p:nvSpPr>
        <p:spPr>
          <a:xfrm>
            <a:off x="720000" y="1115740"/>
            <a:ext cx="7704000" cy="352484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60"/>
          <p:cNvSpPr txBox="1">
            <a:spLocks noGrp="1"/>
          </p:cNvSpPr>
          <p:nvPr>
            <p:ph type="subTitle" idx="1"/>
          </p:nvPr>
        </p:nvSpPr>
        <p:spPr>
          <a:xfrm>
            <a:off x="-3855720" y="1240220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39" name="Google Shape;4339;p60"/>
          <p:cNvSpPr txBox="1">
            <a:spLocks noGrp="1"/>
          </p:cNvSpPr>
          <p:nvPr>
            <p:ph type="subTitle" idx="2"/>
          </p:nvPr>
        </p:nvSpPr>
        <p:spPr>
          <a:xfrm>
            <a:off x="794854" y="1188770"/>
            <a:ext cx="7541425" cy="3357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Step numero </a:t>
            </a:r>
            <a:r>
              <a:rPr lang="cs-CZ" dirty="0" err="1"/>
              <a:t>dos</a:t>
            </a:r>
            <a:r>
              <a:rPr lang="cs-CZ" dirty="0"/>
              <a:t>: implementace do index.js</a:t>
            </a:r>
          </a:p>
        </p:txBody>
      </p:sp>
      <p:sp>
        <p:nvSpPr>
          <p:cNvPr id="4340" name="Google Shape;4340;p60"/>
          <p:cNvSpPr txBox="1">
            <a:spLocks noGrp="1"/>
          </p:cNvSpPr>
          <p:nvPr>
            <p:ph type="subTitle" idx="3"/>
          </p:nvPr>
        </p:nvSpPr>
        <p:spPr>
          <a:xfrm>
            <a:off x="-3993895" y="2163549"/>
            <a:ext cx="3657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41" name="Google Shape;4341;p60"/>
          <p:cNvSpPr txBox="1">
            <a:spLocks noGrp="1"/>
          </p:cNvSpPr>
          <p:nvPr>
            <p:ph type="title"/>
          </p:nvPr>
        </p:nvSpPr>
        <p:spPr>
          <a:xfrm>
            <a:off x="720000" y="52134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 dirty="0">
                <a:latin typeface="Segoe Script" panose="030B0504020000000003" pitchFamily="66" charset="0"/>
              </a:rPr>
              <a:t>JAK NA TO?</a:t>
            </a:r>
            <a:endParaRPr sz="2800" dirty="0">
              <a:latin typeface="Segoe Script" panose="030B0504020000000003" pitchFamily="66" charset="0"/>
            </a:endParaRPr>
          </a:p>
        </p:txBody>
      </p:sp>
      <p:sp>
        <p:nvSpPr>
          <p:cNvPr id="4342" name="Google Shape;4342;p60"/>
          <p:cNvSpPr txBox="1">
            <a:spLocks noGrp="1"/>
          </p:cNvSpPr>
          <p:nvPr>
            <p:ph type="subTitle" idx="4"/>
          </p:nvPr>
        </p:nvSpPr>
        <p:spPr>
          <a:xfrm>
            <a:off x="-3792985" y="2985608"/>
            <a:ext cx="3657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4366" name="Google Shape;4366;p60"/>
          <p:cNvSpPr/>
          <p:nvPr/>
        </p:nvSpPr>
        <p:spPr>
          <a:xfrm>
            <a:off x="7503900" y="3903500"/>
            <a:ext cx="684600" cy="642350"/>
          </a:xfrm>
          <a:custGeom>
            <a:avLst/>
            <a:gdLst/>
            <a:ahLst/>
            <a:cxnLst/>
            <a:rect l="l" t="t" r="r" b="b"/>
            <a:pathLst>
              <a:path w="27384" h="25694" extrusionOk="0">
                <a:moveTo>
                  <a:pt x="14850" y="1"/>
                </a:moveTo>
                <a:cubicBezTo>
                  <a:pt x="14697" y="1"/>
                  <a:pt x="14539" y="24"/>
                  <a:pt x="14378" y="62"/>
                </a:cubicBezTo>
                <a:cubicBezTo>
                  <a:pt x="13223" y="275"/>
                  <a:pt x="12007" y="548"/>
                  <a:pt x="10821" y="852"/>
                </a:cubicBezTo>
                <a:cubicBezTo>
                  <a:pt x="8724" y="1369"/>
                  <a:pt x="6748" y="2220"/>
                  <a:pt x="4742" y="2980"/>
                </a:cubicBezTo>
                <a:cubicBezTo>
                  <a:pt x="3435" y="3466"/>
                  <a:pt x="2128" y="3953"/>
                  <a:pt x="912" y="4652"/>
                </a:cubicBezTo>
                <a:cubicBezTo>
                  <a:pt x="548" y="4834"/>
                  <a:pt x="183" y="4956"/>
                  <a:pt x="0" y="5381"/>
                </a:cubicBezTo>
                <a:cubicBezTo>
                  <a:pt x="183" y="5624"/>
                  <a:pt x="335" y="5867"/>
                  <a:pt x="517" y="6080"/>
                </a:cubicBezTo>
                <a:cubicBezTo>
                  <a:pt x="791" y="6050"/>
                  <a:pt x="1004" y="6080"/>
                  <a:pt x="1247" y="6019"/>
                </a:cubicBezTo>
                <a:cubicBezTo>
                  <a:pt x="3070" y="5503"/>
                  <a:pt x="4864" y="4956"/>
                  <a:pt x="6688" y="4408"/>
                </a:cubicBezTo>
                <a:cubicBezTo>
                  <a:pt x="8420" y="3892"/>
                  <a:pt x="10213" y="3375"/>
                  <a:pt x="12007" y="2828"/>
                </a:cubicBezTo>
                <a:cubicBezTo>
                  <a:pt x="12463" y="2676"/>
                  <a:pt x="12949" y="2615"/>
                  <a:pt x="13435" y="2494"/>
                </a:cubicBezTo>
                <a:lnTo>
                  <a:pt x="13435" y="2494"/>
                </a:lnTo>
                <a:cubicBezTo>
                  <a:pt x="13010" y="4135"/>
                  <a:pt x="12463" y="5655"/>
                  <a:pt x="11885" y="7174"/>
                </a:cubicBezTo>
                <a:cubicBezTo>
                  <a:pt x="11004" y="9454"/>
                  <a:pt x="10122" y="11734"/>
                  <a:pt x="9302" y="14013"/>
                </a:cubicBezTo>
                <a:cubicBezTo>
                  <a:pt x="8967" y="14925"/>
                  <a:pt x="9271" y="15716"/>
                  <a:pt x="10031" y="16202"/>
                </a:cubicBezTo>
                <a:cubicBezTo>
                  <a:pt x="14986" y="15077"/>
                  <a:pt x="19818" y="13649"/>
                  <a:pt x="24591" y="11825"/>
                </a:cubicBezTo>
                <a:lnTo>
                  <a:pt x="24591" y="11825"/>
                </a:lnTo>
                <a:cubicBezTo>
                  <a:pt x="24560" y="11977"/>
                  <a:pt x="24530" y="12068"/>
                  <a:pt x="24499" y="12220"/>
                </a:cubicBezTo>
                <a:cubicBezTo>
                  <a:pt x="23436" y="14713"/>
                  <a:pt x="22402" y="17235"/>
                  <a:pt x="21338" y="19758"/>
                </a:cubicBezTo>
                <a:cubicBezTo>
                  <a:pt x="20791" y="21065"/>
                  <a:pt x="20274" y="22403"/>
                  <a:pt x="19788" y="23679"/>
                </a:cubicBezTo>
                <a:cubicBezTo>
                  <a:pt x="19697" y="23862"/>
                  <a:pt x="19636" y="24135"/>
                  <a:pt x="19697" y="24378"/>
                </a:cubicBezTo>
                <a:cubicBezTo>
                  <a:pt x="19788" y="24713"/>
                  <a:pt x="19970" y="25047"/>
                  <a:pt x="20153" y="25351"/>
                </a:cubicBezTo>
                <a:cubicBezTo>
                  <a:pt x="20248" y="25541"/>
                  <a:pt x="20417" y="25694"/>
                  <a:pt x="20660" y="25694"/>
                </a:cubicBezTo>
                <a:cubicBezTo>
                  <a:pt x="20728" y="25694"/>
                  <a:pt x="20802" y="25682"/>
                  <a:pt x="20882" y="25655"/>
                </a:cubicBezTo>
                <a:cubicBezTo>
                  <a:pt x="21004" y="25564"/>
                  <a:pt x="21156" y="25412"/>
                  <a:pt x="21217" y="25260"/>
                </a:cubicBezTo>
                <a:cubicBezTo>
                  <a:pt x="21490" y="24682"/>
                  <a:pt x="21764" y="24135"/>
                  <a:pt x="21977" y="23558"/>
                </a:cubicBezTo>
                <a:cubicBezTo>
                  <a:pt x="22736" y="21795"/>
                  <a:pt x="23496" y="20032"/>
                  <a:pt x="24226" y="18238"/>
                </a:cubicBezTo>
                <a:cubicBezTo>
                  <a:pt x="25107" y="16172"/>
                  <a:pt x="25989" y="14074"/>
                  <a:pt x="26809" y="11977"/>
                </a:cubicBezTo>
                <a:cubicBezTo>
                  <a:pt x="27083" y="11339"/>
                  <a:pt x="27296" y="10700"/>
                  <a:pt x="27357" y="9971"/>
                </a:cubicBezTo>
                <a:cubicBezTo>
                  <a:pt x="27384" y="9457"/>
                  <a:pt x="26929" y="9039"/>
                  <a:pt x="26465" y="9039"/>
                </a:cubicBezTo>
                <a:cubicBezTo>
                  <a:pt x="26407" y="9039"/>
                  <a:pt x="26350" y="9046"/>
                  <a:pt x="26293" y="9059"/>
                </a:cubicBezTo>
                <a:cubicBezTo>
                  <a:pt x="25472" y="9241"/>
                  <a:pt x="24682" y="9424"/>
                  <a:pt x="23922" y="9697"/>
                </a:cubicBezTo>
                <a:cubicBezTo>
                  <a:pt x="21460" y="10579"/>
                  <a:pt x="18937" y="11491"/>
                  <a:pt x="16475" y="12372"/>
                </a:cubicBezTo>
                <a:cubicBezTo>
                  <a:pt x="14894" y="12919"/>
                  <a:pt x="13253" y="13466"/>
                  <a:pt x="11642" y="14044"/>
                </a:cubicBezTo>
                <a:cubicBezTo>
                  <a:pt x="11581" y="14074"/>
                  <a:pt x="11460" y="14074"/>
                  <a:pt x="11338" y="14105"/>
                </a:cubicBezTo>
                <a:cubicBezTo>
                  <a:pt x="11946" y="12524"/>
                  <a:pt x="12523" y="11004"/>
                  <a:pt x="13131" y="9424"/>
                </a:cubicBezTo>
                <a:cubicBezTo>
                  <a:pt x="14013" y="7266"/>
                  <a:pt x="14894" y="5077"/>
                  <a:pt x="15441" y="2797"/>
                </a:cubicBezTo>
                <a:cubicBezTo>
                  <a:pt x="15654" y="1977"/>
                  <a:pt x="15897" y="1217"/>
                  <a:pt x="15745" y="427"/>
                </a:cubicBezTo>
                <a:cubicBezTo>
                  <a:pt x="15495" y="113"/>
                  <a:pt x="15186" y="1"/>
                  <a:pt x="148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52B00F8-7979-4A18-AC02-423809DB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1" y="1317559"/>
            <a:ext cx="5624101" cy="27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waii Interface for Marketing XL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226</Words>
  <Application>Microsoft Office PowerPoint</Application>
  <PresentationFormat>Předvádění na obrazovce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Segoe Script</vt:lpstr>
      <vt:lpstr>Gaegu;300</vt:lpstr>
      <vt:lpstr>Arial</vt:lpstr>
      <vt:lpstr>Varela Round</vt:lpstr>
      <vt:lpstr>Gaegu</vt:lpstr>
      <vt:lpstr>Kawaii Interface for Marketing XL by Slidesgo</vt:lpstr>
      <vt:lpstr>Theme-UI</vt:lpstr>
      <vt:lpstr>OBSAH</vt:lpstr>
      <vt:lpstr>CO TO JE?</vt:lpstr>
      <vt:lpstr>CO TO JE?</vt:lpstr>
      <vt:lpstr>K ČEMU SLOUŽÍ?</vt:lpstr>
      <vt:lpstr>K CEMU SLOUZI?</vt:lpstr>
      <vt:lpstr>JAK NA TO?</vt:lpstr>
      <vt:lpstr>JAK NA TO?</vt:lpstr>
      <vt:lpstr>JAK NA TO?</vt:lpstr>
      <vt:lpstr>JAK NA TO?</vt:lpstr>
      <vt:lpstr>JAK NA TO?</vt:lpstr>
      <vt:lpstr>JAK NA TO?</vt:lpstr>
      <vt:lpstr>UKAZKA</vt:lpstr>
      <vt:lpstr>OFICIALNI STRANKY THEME-UI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Theme-UI</dc:title>
  <cp:lastModifiedBy>Vika Bl</cp:lastModifiedBy>
  <cp:revision>3</cp:revision>
  <dcterms:modified xsi:type="dcterms:W3CDTF">2023-03-01T21:12:00Z</dcterms:modified>
</cp:coreProperties>
</file>