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267" r:id="rId17"/>
    <p:sldId id="268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&#1080;&#1090;&#1086;&#1075;&#1086;&#1074;&#1072;&#1103;%20&#1088;&#1072;&#1073;&#1086;&#1090;&#1072;\&#1048;&#1090;&#1086;&#1075;&#1086;&#1074;&#1072;&#1103;%20&#1088;&#1072;&#1073;&#1086;&#1090;&#1072;%20&#1043;&#1091;&#1088;&#1086;&#1074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&#1080;&#1090;&#1086;&#1075;&#1086;&#1074;&#1072;&#1103;%20&#1088;&#1072;&#1073;&#1086;&#1090;&#1072;\&#1048;&#1090;&#1086;&#1075;&#1086;&#1074;&#1072;&#1103;%20&#1088;&#1072;&#1073;&#1086;&#1090;&#1072;%20&#1043;&#1091;&#1088;&#1086;&#1074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проверок</c:v>
                </c:pt>
              </c:strCache>
            </c:strRef>
          </c:tx>
          <c:invertIfNegative val="0"/>
          <c:cat>
            <c:strRef>
              <c:f>Лист1!$A$2:$A$13</c:f>
              <c:strCache>
                <c:ptCount val="12"/>
                <c:pt idx="0">
                  <c:v>ЧК-1</c:v>
                </c:pt>
                <c:pt idx="1">
                  <c:v>ЧК-2</c:v>
                </c:pt>
                <c:pt idx="2">
                  <c:v>ЧК-3</c:v>
                </c:pt>
                <c:pt idx="3">
                  <c:v>ЧК-4</c:v>
                </c:pt>
                <c:pt idx="4">
                  <c:v>ЧК-5</c:v>
                </c:pt>
                <c:pt idx="5">
                  <c:v>ЧК-6</c:v>
                </c:pt>
                <c:pt idx="6">
                  <c:v>ЧК-7</c:v>
                </c:pt>
                <c:pt idx="7">
                  <c:v>ЧК-8</c:v>
                </c:pt>
                <c:pt idx="8">
                  <c:v>ЧК-9</c:v>
                </c:pt>
                <c:pt idx="9">
                  <c:v>ЧК-10</c:v>
                </c:pt>
                <c:pt idx="10">
                  <c:v>ЧК-11</c:v>
                </c:pt>
                <c:pt idx="11">
                  <c:v>ЧК-12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43</c:v>
                </c:pt>
                <c:pt idx="1">
                  <c:v>75</c:v>
                </c:pt>
                <c:pt idx="2">
                  <c:v>76</c:v>
                </c:pt>
                <c:pt idx="3">
                  <c:v>101</c:v>
                </c:pt>
                <c:pt idx="4">
                  <c:v>67</c:v>
                </c:pt>
                <c:pt idx="5">
                  <c:v>77</c:v>
                </c:pt>
                <c:pt idx="6">
                  <c:v>24</c:v>
                </c:pt>
                <c:pt idx="7">
                  <c:v>64</c:v>
                </c:pt>
                <c:pt idx="8">
                  <c:v>74</c:v>
                </c:pt>
                <c:pt idx="9">
                  <c:v>99</c:v>
                </c:pt>
                <c:pt idx="10">
                  <c:v>21</c:v>
                </c:pt>
                <c:pt idx="11">
                  <c:v>40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пройденные проверки</c:v>
                </c:pt>
              </c:strCache>
            </c:strRef>
          </c:tx>
          <c:invertIfNegative val="0"/>
          <c:cat>
            <c:strRef>
              <c:f>Лист1!$A$2:$A$13</c:f>
              <c:strCache>
                <c:ptCount val="12"/>
                <c:pt idx="0">
                  <c:v>ЧК-1</c:v>
                </c:pt>
                <c:pt idx="1">
                  <c:v>ЧК-2</c:v>
                </c:pt>
                <c:pt idx="2">
                  <c:v>ЧК-3</c:v>
                </c:pt>
                <c:pt idx="3">
                  <c:v>ЧК-4</c:v>
                </c:pt>
                <c:pt idx="4">
                  <c:v>ЧК-5</c:v>
                </c:pt>
                <c:pt idx="5">
                  <c:v>ЧК-6</c:v>
                </c:pt>
                <c:pt idx="6">
                  <c:v>ЧК-7</c:v>
                </c:pt>
                <c:pt idx="7">
                  <c:v>ЧК-8</c:v>
                </c:pt>
                <c:pt idx="8">
                  <c:v>ЧК-9</c:v>
                </c:pt>
                <c:pt idx="9">
                  <c:v>ЧК-10</c:v>
                </c:pt>
                <c:pt idx="10">
                  <c:v>ЧК-11</c:v>
                </c:pt>
                <c:pt idx="11">
                  <c:v>ЧК-12</c:v>
                </c:pt>
              </c:strCache>
            </c:str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36</c:v>
                </c:pt>
                <c:pt idx="1">
                  <c:v>57</c:v>
                </c:pt>
                <c:pt idx="2">
                  <c:v>43</c:v>
                </c:pt>
                <c:pt idx="3">
                  <c:v>63</c:v>
                </c:pt>
                <c:pt idx="4">
                  <c:v>59</c:v>
                </c:pt>
                <c:pt idx="5">
                  <c:v>66</c:v>
                </c:pt>
                <c:pt idx="6">
                  <c:v>24</c:v>
                </c:pt>
                <c:pt idx="7">
                  <c:v>45</c:v>
                </c:pt>
                <c:pt idx="8">
                  <c:v>51</c:v>
                </c:pt>
                <c:pt idx="9">
                  <c:v>84</c:v>
                </c:pt>
                <c:pt idx="10">
                  <c:v>21</c:v>
                </c:pt>
                <c:pt idx="11">
                  <c:v>34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 пройденные проверки</c:v>
                </c:pt>
              </c:strCache>
            </c:strRef>
          </c:tx>
          <c:invertIfNegative val="0"/>
          <c:cat>
            <c:strRef>
              <c:f>Лист1!$A$2:$A$13</c:f>
              <c:strCache>
                <c:ptCount val="12"/>
                <c:pt idx="0">
                  <c:v>ЧК-1</c:v>
                </c:pt>
                <c:pt idx="1">
                  <c:v>ЧК-2</c:v>
                </c:pt>
                <c:pt idx="2">
                  <c:v>ЧК-3</c:v>
                </c:pt>
                <c:pt idx="3">
                  <c:v>ЧК-4</c:v>
                </c:pt>
                <c:pt idx="4">
                  <c:v>ЧК-5</c:v>
                </c:pt>
                <c:pt idx="5">
                  <c:v>ЧК-6</c:v>
                </c:pt>
                <c:pt idx="6">
                  <c:v>ЧК-7</c:v>
                </c:pt>
                <c:pt idx="7">
                  <c:v>ЧК-8</c:v>
                </c:pt>
                <c:pt idx="8">
                  <c:v>ЧК-9</c:v>
                </c:pt>
                <c:pt idx="9">
                  <c:v>ЧК-10</c:v>
                </c:pt>
                <c:pt idx="10">
                  <c:v>ЧК-11</c:v>
                </c:pt>
                <c:pt idx="11">
                  <c:v>ЧК-12</c:v>
                </c:pt>
              </c:strCache>
            </c:strRef>
          </c:cat>
          <c:val>
            <c:numRef>
              <c:f>Лист1!$D$2:$D$13</c:f>
              <c:numCache>
                <c:formatCode>General</c:formatCode>
                <c:ptCount val="12"/>
                <c:pt idx="0">
                  <c:v>7</c:v>
                </c:pt>
                <c:pt idx="1">
                  <c:v>18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0</c:v>
                </c:pt>
                <c:pt idx="7">
                  <c:v>15</c:v>
                </c:pt>
                <c:pt idx="8">
                  <c:v>21</c:v>
                </c:pt>
                <c:pt idx="9">
                  <c:v>12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отложенные проверки</c:v>
                </c:pt>
              </c:strCache>
            </c:strRef>
          </c:tx>
          <c:invertIfNegative val="0"/>
          <c:cat>
            <c:strRef>
              <c:f>Лист1!$A$2:$A$13</c:f>
              <c:strCache>
                <c:ptCount val="12"/>
                <c:pt idx="0">
                  <c:v>ЧК-1</c:v>
                </c:pt>
                <c:pt idx="1">
                  <c:v>ЧК-2</c:v>
                </c:pt>
                <c:pt idx="2">
                  <c:v>ЧК-3</c:v>
                </c:pt>
                <c:pt idx="3">
                  <c:v>ЧК-4</c:v>
                </c:pt>
                <c:pt idx="4">
                  <c:v>ЧК-5</c:v>
                </c:pt>
                <c:pt idx="5">
                  <c:v>ЧК-6</c:v>
                </c:pt>
                <c:pt idx="6">
                  <c:v>ЧК-7</c:v>
                </c:pt>
                <c:pt idx="7">
                  <c:v>ЧК-8</c:v>
                </c:pt>
                <c:pt idx="8">
                  <c:v>ЧК-9</c:v>
                </c:pt>
                <c:pt idx="9">
                  <c:v>ЧК-10</c:v>
                </c:pt>
                <c:pt idx="10">
                  <c:v>ЧК-11</c:v>
                </c:pt>
                <c:pt idx="11">
                  <c:v>ЧК-12</c:v>
                </c:pt>
              </c:strCache>
            </c:strRef>
          </c:cat>
          <c:val>
            <c:numRef>
              <c:f>Лист1!$E$2:$E$13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26</c:v>
                </c:pt>
                <c:pt idx="3">
                  <c:v>33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14048"/>
        <c:axId val="43715584"/>
      </c:barChart>
      <c:catAx>
        <c:axId val="43714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43715584"/>
        <c:crosses val="autoZero"/>
        <c:auto val="1"/>
        <c:lblAlgn val="ctr"/>
        <c:lblOffset val="100"/>
        <c:noMultiLvlLbl val="0"/>
      </c:catAx>
      <c:valAx>
        <c:axId val="43715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37140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Выявленные дефекты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5209637256881363E-2"/>
          <c:y val="0.1915015020797026"/>
          <c:w val="0.52672473633103556"/>
          <c:h val="0.71274267316587825"/>
        </c:manualLayout>
      </c:layout>
      <c:doughnut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статистика!$A$25:$A$28</c:f>
              <c:strCache>
                <c:ptCount val="4"/>
                <c:pt idx="0">
                  <c:v>Функциональные баги</c:v>
                </c:pt>
                <c:pt idx="1">
                  <c:v>Баги UI-тестирования</c:v>
                </c:pt>
                <c:pt idx="2">
                  <c:v>Баги UX-тестирования</c:v>
                </c:pt>
                <c:pt idx="3">
                  <c:v>Баги пользовательской безопасности</c:v>
                </c:pt>
              </c:strCache>
            </c:strRef>
          </c:cat>
          <c:val>
            <c:numRef>
              <c:f>статистика!$B$25:$B$28</c:f>
              <c:numCache>
                <c:formatCode>General</c:formatCode>
                <c:ptCount val="4"/>
                <c:pt idx="0">
                  <c:v>40</c:v>
                </c:pt>
                <c:pt idx="1">
                  <c:v>34</c:v>
                </c:pt>
                <c:pt idx="2">
                  <c:v>21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1255686789151353"/>
          <c:y val="0.2607483960338291"/>
          <c:w val="0.37077646544181975"/>
          <c:h val="0.478387284922717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&#1086;&#1073;&#1091;&#1095;&#1077;&#1085;&#1080;&#1077;-&#1087;&#1088;&#1086;&#1092;&#1077;&#1089;&#1089;&#1080;&#1080;.&#1088;&#1092;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47667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учреждение высшего образования 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Томский государственный университет»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Обучающая организация: ООО «Вектор-М»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Итоговая аттестационная работа по программе: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Тестировщик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программного обеспечения – старт в профессии»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Выполнил: Гурова Виктория Владимировна</a:t>
            </a:r>
          </a:p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Группа: ТПО-4</a:t>
            </a:r>
          </a:p>
          <a:p>
            <a:pPr algn="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Таганрог 2023</a:t>
            </a:r>
          </a:p>
        </p:txBody>
      </p:sp>
    </p:spTree>
    <p:extLst>
      <p:ext uri="{BB962C8B-B14F-4D97-AF65-F5344CB8AC3E}">
        <p14:creationId xmlns:p14="http://schemas.microsoft.com/office/powerpoint/2010/main" val="181611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орфографических ошибок.</a:t>
            </a:r>
          </a:p>
          <a:p>
            <a:r>
              <a:rPr lang="ru-RU" dirty="0"/>
              <a:t>Удобство расположения </a:t>
            </a:r>
            <a:r>
              <a:rPr lang="ru-RU" dirty="0" smtClean="0"/>
              <a:t>элементов.</a:t>
            </a:r>
            <a:endParaRPr lang="ru-RU" dirty="0"/>
          </a:p>
          <a:p>
            <a:r>
              <a:rPr lang="ru-RU" dirty="0"/>
              <a:t>Оценка размера </a:t>
            </a:r>
            <a:r>
              <a:rPr lang="ru-RU" dirty="0" smtClean="0"/>
              <a:t>элементов </a:t>
            </a:r>
            <a:r>
              <a:rPr lang="ru-RU" dirty="0"/>
              <a:t>для удобного нажатия пользователем.</a:t>
            </a:r>
          </a:p>
          <a:p>
            <a:r>
              <a:rPr lang="ru-RU" dirty="0"/>
              <a:t>Оценить время перехода по ссылкам пунктов меню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Появление </a:t>
            </a:r>
            <a:r>
              <a:rPr lang="en-US" dirty="0" smtClean="0"/>
              <a:t>tooltip(</a:t>
            </a:r>
            <a:r>
              <a:rPr lang="ru-RU" dirty="0"/>
              <a:t>подсказка</a:t>
            </a:r>
            <a:r>
              <a:rPr lang="ru-RU" dirty="0" smtClean="0"/>
              <a:t>) при наведении мышкой на значки </a:t>
            </a:r>
            <a:r>
              <a:rPr lang="ru-RU" dirty="0" err="1" smtClean="0"/>
              <a:t>мессенджеров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</a:t>
            </a:r>
            <a:r>
              <a:rPr lang="en-US" dirty="0"/>
              <a:t>UX </a:t>
            </a:r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32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988840"/>
            <a:ext cx="2592288" cy="2232248"/>
          </a:xfrm>
        </p:spPr>
        <p:txBody>
          <a:bodyPr/>
          <a:lstStyle/>
          <a:p>
            <a:r>
              <a:rPr lang="ru-RU" dirty="0" smtClean="0"/>
              <a:t>Тест-план</a:t>
            </a:r>
          </a:p>
          <a:p>
            <a:r>
              <a:rPr lang="ru-RU" dirty="0" smtClean="0"/>
              <a:t>Чек-листы </a:t>
            </a:r>
          </a:p>
          <a:p>
            <a:r>
              <a:rPr lang="ru-RU" dirty="0" smtClean="0"/>
              <a:t>Тест-кейсы</a:t>
            </a:r>
          </a:p>
          <a:p>
            <a:r>
              <a:rPr lang="ru-RU" dirty="0" smtClean="0"/>
              <a:t>Баг-репорты</a:t>
            </a:r>
          </a:p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документация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3347864" y="3257364"/>
            <a:ext cx="5256584" cy="269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i="1" dirty="0"/>
              <a:t>В ходе тестирования было </a:t>
            </a:r>
            <a:r>
              <a:rPr lang="ru-RU" i="1" dirty="0" smtClean="0"/>
              <a:t>разработано: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12 чек листов описания важных составляющих </a:t>
            </a:r>
            <a:r>
              <a:rPr lang="ru-RU" dirty="0" smtClean="0"/>
              <a:t>сайта</a:t>
            </a:r>
          </a:p>
          <a:p>
            <a:pPr marL="0" indent="0" algn="ctr">
              <a:buNone/>
            </a:pPr>
            <a:r>
              <a:rPr lang="ru-RU" dirty="0" smtClean="0"/>
              <a:t>22 </a:t>
            </a:r>
            <a:r>
              <a:rPr lang="ru-RU" dirty="0"/>
              <a:t>тест-кейса, описывающих функционал работы форм </a:t>
            </a:r>
            <a:r>
              <a:rPr lang="ru-RU" dirty="0" smtClean="0"/>
              <a:t>сайта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67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чек-листа</a:t>
            </a:r>
            <a:endParaRPr lang="ru-RU" dirty="0"/>
          </a:p>
        </p:txBody>
      </p:sp>
      <p:pic>
        <p:nvPicPr>
          <p:cNvPr id="2050" name="Picture 2" descr="C:\Users\Admin\Downloads\2023-11-02_12-36-4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 r="14020" b="12762"/>
          <a:stretch/>
        </p:blipFill>
        <p:spPr bwMode="auto">
          <a:xfrm>
            <a:off x="827584" y="2564904"/>
            <a:ext cx="7566574" cy="39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тест-кейса</a:t>
            </a:r>
            <a:endParaRPr lang="ru-RU" dirty="0"/>
          </a:p>
        </p:txBody>
      </p:sp>
      <p:pic>
        <p:nvPicPr>
          <p:cNvPr id="3074" name="Picture 2" descr="C:\Users\Admin\Downloads\2023-11-02_13-07-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1"/>
          <a:stretch/>
        </p:blipFill>
        <p:spPr bwMode="auto">
          <a:xfrm>
            <a:off x="611560" y="2665762"/>
            <a:ext cx="7950596" cy="37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2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баг-репорта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5"/>
          <a:stretch/>
        </p:blipFill>
        <p:spPr bwMode="auto">
          <a:xfrm>
            <a:off x="539552" y="2636913"/>
            <a:ext cx="8211342" cy="333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7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2060848"/>
            <a:ext cx="4680520" cy="27363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Общее </a:t>
            </a:r>
            <a:r>
              <a:rPr lang="ru-RU" sz="2000" dirty="0"/>
              <a:t>число проверок по чек-листам составило 761 проверку из </a:t>
            </a:r>
            <a:r>
              <a:rPr lang="ru-RU" sz="2000" dirty="0" smtClean="0"/>
              <a:t>них: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577 пройденных, 118 не пройденных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 </a:t>
            </a:r>
            <a:r>
              <a:rPr lang="ru-RU" sz="2000" dirty="0"/>
              <a:t>66 отложенных.</a:t>
            </a:r>
          </a:p>
          <a:p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7791"/>
              </p:ext>
            </p:extLst>
          </p:nvPr>
        </p:nvGraphicFramePr>
        <p:xfrm>
          <a:off x="2267744" y="3140968"/>
          <a:ext cx="6552728" cy="3528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368152"/>
                <a:gridCol w="1440160"/>
                <a:gridCol w="1224136"/>
                <a:gridCol w="1368152"/>
              </a:tblGrid>
              <a:tr h="65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чек-лист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проверок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пройденные проверки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 пройденные проверки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отложенные проверки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ЧК-10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ЧК-11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ЧК-12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20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итого: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6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статистики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28943"/>
              </p:ext>
            </p:extLst>
          </p:nvPr>
        </p:nvGraphicFramePr>
        <p:xfrm>
          <a:off x="467544" y="2132856"/>
          <a:ext cx="8064896" cy="399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9489"/>
              </p:ext>
            </p:extLst>
          </p:nvPr>
        </p:nvGraphicFramePr>
        <p:xfrm>
          <a:off x="323528" y="2852936"/>
          <a:ext cx="3456384" cy="223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/>
                <a:gridCol w="1224136"/>
              </a:tblGrid>
              <a:tr h="352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Баги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количество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5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Функциональные баги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25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Баги UI-тестирования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25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Баги UX-тестирования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Баги пользовательской безопасности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25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итого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99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Дефекты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80528" y="2327297"/>
            <a:ext cx="6048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/>
                </a:solidFill>
              </a:rPr>
              <a:t>В ходе тестирования было выявлено 99 дефектов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892468"/>
              </p:ext>
            </p:extLst>
          </p:nvPr>
        </p:nvGraphicFramePr>
        <p:xfrm>
          <a:off x="2987824" y="3212976"/>
          <a:ext cx="6156176" cy="355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14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924944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Делая вывод, скажу что считаю, с поставленной задачей справилась. Важнейший функционал сайта покрыт тестовыми сценариями.  Сайт имеет много дефектов и на данный момент времени не привлекателен для пользователя.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5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Провести исследовательское тестирование сайта </a:t>
            </a:r>
            <a:r>
              <a:rPr lang="ru-RU" u="sng" dirty="0">
                <a:hlinkClick r:id="rId2"/>
              </a:rPr>
              <a:t>http://обучение-профессии.рф</a:t>
            </a:r>
            <a:r>
              <a:rPr lang="ru-RU" u="sng" dirty="0" smtClean="0">
                <a:hlinkClick r:id="rId2"/>
              </a:rPr>
              <a:t>/</a:t>
            </a:r>
            <a:endParaRPr lang="ru-RU" u="sng" dirty="0" smtClean="0"/>
          </a:p>
          <a:p>
            <a:pPr marL="0" indent="0">
              <a:buNone/>
            </a:pPr>
            <a:endParaRPr lang="ru-RU" u="sng" dirty="0" smtClean="0"/>
          </a:p>
          <a:p>
            <a:pPr marL="0" indent="0" algn="ctr">
              <a:buNone/>
            </a:pPr>
            <a:r>
              <a:rPr lang="ru-RU" dirty="0" smtClean="0"/>
              <a:t>Описать </a:t>
            </a:r>
            <a:r>
              <a:rPr lang="ru-RU" dirty="0"/>
              <a:t>тестовыми сценариями важнейший функционал сайта.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ЗАДАЧИ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dirty="0" smtClean="0"/>
              <a:t>1  Шапка сайта</a:t>
            </a:r>
            <a:endParaRPr lang="ru-RU" dirty="0"/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логотип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главного </a:t>
            </a:r>
            <a:r>
              <a:rPr lang="ru-RU" dirty="0"/>
              <a:t>меню </a:t>
            </a:r>
            <a:r>
              <a:rPr lang="ru-RU" sz="1700" dirty="0" smtClean="0"/>
              <a:t>(6 пунктов</a:t>
            </a:r>
            <a:r>
              <a:rPr lang="ru-RU" sz="1700" dirty="0"/>
              <a:t>:  обучение, о нас, </a:t>
            </a:r>
            <a:r>
              <a:rPr lang="ru-RU" sz="1700" dirty="0" err="1"/>
              <a:t>вебинар</a:t>
            </a:r>
            <a:r>
              <a:rPr lang="ru-RU" sz="1700" dirty="0"/>
              <a:t>, бесплатное обучение, документы, отзывы) </a:t>
            </a:r>
            <a:endParaRPr lang="ru-RU" sz="1700" dirty="0" smtClean="0"/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кнопка </a:t>
            </a:r>
            <a:r>
              <a:rPr lang="ru-RU" dirty="0"/>
              <a:t>« Записаться на </a:t>
            </a:r>
            <a:r>
              <a:rPr lang="ru-RU" dirty="0" err="1"/>
              <a:t>вебинар</a:t>
            </a:r>
            <a:r>
              <a:rPr lang="ru-RU" dirty="0"/>
              <a:t>» </a:t>
            </a:r>
          </a:p>
          <a:p>
            <a:pPr marL="0" lvl="0" indent="0">
              <a:buNone/>
            </a:pPr>
            <a:r>
              <a:rPr lang="ru-RU" b="1" dirty="0" smtClean="0"/>
              <a:t>2 Тело  </a:t>
            </a:r>
            <a:r>
              <a:rPr lang="ru-RU" b="1" dirty="0"/>
              <a:t>сайта</a:t>
            </a:r>
          </a:p>
          <a:p>
            <a:pPr marL="0" lvl="0" indent="0">
              <a:buNone/>
            </a:pPr>
            <a:r>
              <a:rPr lang="ru-RU" b="1" dirty="0" smtClean="0"/>
              <a:t>3 Подвал сайта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 логотип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dirty="0"/>
              <a:t>информации об </a:t>
            </a:r>
            <a:r>
              <a:rPr lang="ru-RU" dirty="0" smtClean="0"/>
              <a:t>организации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 ссылки </a:t>
            </a:r>
            <a:r>
              <a:rPr lang="ru-RU" dirty="0"/>
              <a:t>на страницы </a:t>
            </a:r>
            <a:r>
              <a:rPr lang="ru-RU" dirty="0" smtClean="0"/>
              <a:t>сайта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значки </a:t>
            </a:r>
            <a:r>
              <a:rPr lang="ru-RU" dirty="0" err="1" smtClean="0"/>
              <a:t>мессенджеров</a:t>
            </a:r>
            <a:endParaRPr lang="ru-RU" dirty="0" smtClean="0"/>
          </a:p>
          <a:p>
            <a:pPr lvl="0">
              <a:buFont typeface="Wingdings" pitchFamily="2" charset="2"/>
              <a:buChar char="Ø"/>
            </a:pPr>
            <a:r>
              <a:rPr lang="ru-RU" dirty="0" smtClean="0"/>
              <a:t>кнопка </a:t>
            </a:r>
            <a:r>
              <a:rPr lang="ru-RU" dirty="0"/>
              <a:t>« Записаться на </a:t>
            </a:r>
            <a:r>
              <a:rPr lang="ru-RU" dirty="0" err="1"/>
              <a:t>вебинар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сайта</a:t>
            </a:r>
          </a:p>
        </p:txBody>
      </p:sp>
    </p:spTree>
    <p:extLst>
      <p:ext uri="{BB962C8B-B14F-4D97-AF65-F5344CB8AC3E}">
        <p14:creationId xmlns:p14="http://schemas.microsoft.com/office/powerpoint/2010/main" val="3938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276872"/>
            <a:ext cx="4824536" cy="341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Обучение</a:t>
            </a:r>
          </a:p>
          <a:p>
            <a:pPr marL="0" indent="0">
              <a:buNone/>
            </a:pPr>
            <a:r>
              <a:rPr lang="ru-RU" dirty="0"/>
              <a:t>2. О </a:t>
            </a:r>
            <a:r>
              <a:rPr lang="ru-RU" dirty="0" smtClean="0"/>
              <a:t>нас</a:t>
            </a:r>
          </a:p>
          <a:p>
            <a:pPr marL="0" indent="0">
              <a:buNone/>
            </a:pPr>
            <a:r>
              <a:rPr lang="ru-RU" dirty="0" smtClean="0"/>
              <a:t>3. </a:t>
            </a:r>
            <a:r>
              <a:rPr lang="ru-RU" dirty="0" err="1" smtClean="0"/>
              <a:t>Вебинар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. Бесплатное обучение</a:t>
            </a:r>
          </a:p>
          <a:p>
            <a:pPr marL="0" indent="0">
              <a:buNone/>
            </a:pPr>
            <a:r>
              <a:rPr lang="ru-RU" dirty="0"/>
              <a:t>5. Документы</a:t>
            </a:r>
          </a:p>
          <a:p>
            <a:pPr marL="0" indent="0">
              <a:buNone/>
            </a:pPr>
            <a:r>
              <a:rPr lang="ru-RU" dirty="0"/>
              <a:t>6. Отзывы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Сайт состоит из 6 страниц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4211960" y="2780928"/>
            <a:ext cx="4824536" cy="341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ru-RU" dirty="0" smtClean="0"/>
              <a:t>Две страницы не подлежат тестированию, так как не доступны пользователю:</a:t>
            </a:r>
          </a:p>
          <a:p>
            <a:pPr marL="0" indent="0" algn="ctr">
              <a:buFont typeface="Symbol" pitchFamily="18" charset="2"/>
              <a:buNone/>
            </a:pPr>
            <a:r>
              <a:rPr lang="ru-RU" dirty="0" err="1" smtClean="0"/>
              <a:t>Вебинар</a:t>
            </a:r>
            <a:endParaRPr lang="ru-RU" dirty="0" smtClean="0"/>
          </a:p>
          <a:p>
            <a:pPr marL="0" indent="0" algn="ctr">
              <a:buFont typeface="Symbol" pitchFamily="18" charset="2"/>
              <a:buNone/>
            </a:pPr>
            <a:r>
              <a:rPr lang="ru-RU" dirty="0" smtClean="0"/>
              <a:t>Документы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4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функционал сайта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971601" y="2204865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ru-RU" dirty="0" smtClean="0"/>
              <a:t>Формы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Кнопки-ссылки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10220" r="23602" b="6588"/>
          <a:stretch/>
        </p:blipFill>
        <p:spPr bwMode="auto">
          <a:xfrm>
            <a:off x="323528" y="3789040"/>
            <a:ext cx="2921913" cy="272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0123" r="17883" b="50095"/>
          <a:stretch/>
        </p:blipFill>
        <p:spPr bwMode="auto">
          <a:xfrm>
            <a:off x="3635896" y="2744925"/>
            <a:ext cx="5173427" cy="146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t="25400" r="17412" b="13677"/>
          <a:stretch/>
        </p:blipFill>
        <p:spPr bwMode="auto">
          <a:xfrm>
            <a:off x="3657594" y="4233182"/>
            <a:ext cx="2124723" cy="229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25482" t="75128" r="25797" b="15898"/>
          <a:stretch/>
        </p:blipFill>
        <p:spPr bwMode="auto">
          <a:xfrm>
            <a:off x="5885129" y="4212216"/>
            <a:ext cx="2895600" cy="333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5"/>
          <a:srcRect l="67152" t="13077" r="15379" b="79231"/>
          <a:stretch/>
        </p:blipFill>
        <p:spPr bwMode="auto">
          <a:xfrm>
            <a:off x="3779912" y="2348880"/>
            <a:ext cx="1037590" cy="28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6"/>
          <a:srcRect l="57536" t="40512" r="21309" b="38205"/>
          <a:stretch/>
        </p:blipFill>
        <p:spPr bwMode="auto">
          <a:xfrm>
            <a:off x="5953964" y="5229200"/>
            <a:ext cx="1257300" cy="790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6"/>
          <a:srcRect l="21155" t="57436" r="48074" b="34102"/>
          <a:stretch/>
        </p:blipFill>
        <p:spPr bwMode="auto">
          <a:xfrm>
            <a:off x="6012160" y="6093296"/>
            <a:ext cx="1828800" cy="314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7"/>
          <a:srcRect l="39266" t="57436" r="40381" b="20513"/>
          <a:stretch/>
        </p:blipFill>
        <p:spPr bwMode="auto">
          <a:xfrm>
            <a:off x="7571054" y="4973075"/>
            <a:ext cx="1209675" cy="819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8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6"/>
            <a:ext cx="7732381" cy="363385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/>
              <a:t>Функциональное тестирование: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Тестируем функционал использующихся форм на сайте, кнопки на страницах сайта, корректное перенаправление пользователя по ссылкам.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UI </a:t>
            </a:r>
            <a:r>
              <a:rPr lang="ru-RU" b="1" dirty="0"/>
              <a:t>тестирование (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interface</a:t>
            </a:r>
            <a:r>
              <a:rPr lang="ru-RU" b="1" dirty="0"/>
              <a:t> — пользовательский интерфейс):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Является точкой взаимодействия человека и продукта. </a:t>
            </a:r>
          </a:p>
          <a:p>
            <a:pPr marL="0" indent="0">
              <a:buNone/>
            </a:pPr>
            <a:r>
              <a:rPr lang="ru-RU" dirty="0"/>
              <a:t>Тестируем дизайн кнопок, полей, изменение курсора при наведении на разные элементы, стиль написания текста и </a:t>
            </a:r>
            <a:r>
              <a:rPr lang="ru-RU" dirty="0" err="1"/>
              <a:t>т.д</a:t>
            </a:r>
            <a:r>
              <a:rPr lang="ru-RU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ru-RU" b="1" dirty="0"/>
              <a:t>UX тестирование</a:t>
            </a:r>
            <a:r>
              <a:rPr lang="ru-RU" dirty="0"/>
              <a:t>  </a:t>
            </a:r>
            <a:r>
              <a:rPr lang="ru-RU" b="1" dirty="0"/>
              <a:t>(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experience</a:t>
            </a:r>
            <a:r>
              <a:rPr lang="ru-RU" b="1" dirty="0"/>
              <a:t> — пользовательский опыт)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Это процесс повышения удовлетворенности пользователей за счет повышения удобства использования, доступности и удовольствия, предоставляемого при взаимодействии пользователя и продукта.</a:t>
            </a:r>
          </a:p>
          <a:p>
            <a:pPr marL="0" indent="0">
              <a:buNone/>
            </a:pPr>
            <a:r>
              <a:rPr lang="ru-RU" dirty="0"/>
              <a:t>Тестируем удобство вывода сообщений, расположения кнопок, ссылок.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/>
              <a:t>Тестирование пользовательской безопасности</a:t>
            </a:r>
          </a:p>
          <a:p>
            <a:pPr marL="0" indent="0">
              <a:buNone/>
            </a:pPr>
            <a:r>
              <a:rPr lang="ru-RU" dirty="0" smtClean="0"/>
              <a:t>Тестируем </a:t>
            </a:r>
            <a:r>
              <a:rPr lang="ru-RU" dirty="0" err="1" smtClean="0"/>
              <a:t>чексбоксы</a:t>
            </a:r>
            <a:r>
              <a:rPr lang="ru-RU" dirty="0" smtClean="0"/>
              <a:t> с согласием на передачу персональных данных, ссылки на договора оферты и политику передачи персональных данных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ТЕСТИРУЕМ?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Не тестируем интеграцию платежных систем на сайт, в связи с отсутствием тестовых данных.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Не проводим кросс-платформенное тестирование, в связи с отсутствием других устройств.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Не проводим кросс-</a:t>
            </a:r>
            <a:r>
              <a:rPr lang="ru-RU" dirty="0" err="1"/>
              <a:t>браузерное</a:t>
            </a:r>
            <a:r>
              <a:rPr lang="ru-RU" dirty="0"/>
              <a:t> тестирование, в связи с ограничением временного ресурса.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Не проводим тестирование сайта на мобильных устройствах, в связи с ограничением временного ресурса.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Не тестируем используемые на сайте базы данных, в связи с отсутствием доступа.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ТЕСТИРУЕМ?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30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 err="1" smtClean="0"/>
              <a:t>Кликабельность</a:t>
            </a:r>
            <a:r>
              <a:rPr lang="ru-RU" dirty="0" smtClean="0"/>
              <a:t> ссылок, кнопок, </a:t>
            </a:r>
            <a:r>
              <a:rPr lang="ru-RU" dirty="0" err="1" smtClean="0"/>
              <a:t>чекбоксов</a:t>
            </a:r>
            <a:r>
              <a:rPr lang="ru-RU" dirty="0" smtClean="0"/>
              <a:t>, выпадающих списков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Корректное перенаправление на ресурсы по ссылкам</a:t>
            </a:r>
          </a:p>
          <a:p>
            <a:pPr>
              <a:buFont typeface="Wingdings" pitchFamily="2" charset="2"/>
              <a:buChar char="§"/>
            </a:pPr>
            <a:r>
              <a:rPr lang="ru-RU" dirty="0" err="1" smtClean="0"/>
              <a:t>Валидацию</a:t>
            </a:r>
            <a:r>
              <a:rPr lang="ru-RU" dirty="0" smtClean="0"/>
              <a:t> полей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Функциональность кнопок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1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Изменение типа курсора мыши при наведении на </a:t>
            </a:r>
            <a:r>
              <a:rPr lang="ru-RU" dirty="0" smtClean="0"/>
              <a:t>элементы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Изменение цвета текста </a:t>
            </a:r>
            <a:r>
              <a:rPr lang="ru-RU" dirty="0" smtClean="0"/>
              <a:t>кнопок, пунктов меню, ссылок при </a:t>
            </a:r>
            <a:r>
              <a:rPr lang="ru-RU" dirty="0"/>
              <a:t>наведении на них мышкой.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Изменение цвета </a:t>
            </a:r>
            <a:r>
              <a:rPr lang="ru-RU" dirty="0" smtClean="0"/>
              <a:t>кнопок при </a:t>
            </a:r>
            <a:r>
              <a:rPr lang="ru-RU" dirty="0"/>
              <a:t>наведении на нее мышкой.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Правильность перемещения фокуса в окне (</a:t>
            </a:r>
            <a:r>
              <a:rPr lang="ru-RU" dirty="0" err="1"/>
              <a:t>Tab</a:t>
            </a:r>
            <a:r>
              <a:rPr lang="ru-RU" dirty="0"/>
              <a:t> / </a:t>
            </a:r>
            <a:r>
              <a:rPr lang="ru-RU" dirty="0" err="1"/>
              <a:t>Tab+Shift</a:t>
            </a:r>
            <a:r>
              <a:rPr lang="ru-RU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Проверка поведения компонентов при разном разрешении экрана (1920*1080, 1366*768, 1536*864, 1440*900).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Проверка идентичности </a:t>
            </a:r>
            <a:r>
              <a:rPr lang="ru-RU" dirty="0" smtClean="0"/>
              <a:t>стиля заголовков </a:t>
            </a:r>
            <a:r>
              <a:rPr lang="en-US" dirty="0" smtClean="0"/>
              <a:t>h1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2, h3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UI </a:t>
            </a:r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7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655</Words>
  <Application>Microsoft Office PowerPoint</Application>
  <PresentationFormat>Экран (4:3)</PresentationFormat>
  <Paragraphs>187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Волна</vt:lpstr>
      <vt:lpstr>Презентация PowerPoint</vt:lpstr>
      <vt:lpstr>ЦЕЛИ ЗАДАЧИ</vt:lpstr>
      <vt:lpstr>Структура сайта</vt:lpstr>
      <vt:lpstr>Сайт состоит из 6 страниц:</vt:lpstr>
      <vt:lpstr>Главный функционал сайта</vt:lpstr>
      <vt:lpstr>ЧТО ТЕСТИРУЕМ?</vt:lpstr>
      <vt:lpstr>ЧТО НЕ ТЕСТИРУЕМ?</vt:lpstr>
      <vt:lpstr>Функциональное тестирование</vt:lpstr>
      <vt:lpstr>UI тестирование</vt:lpstr>
      <vt:lpstr>Проведем UX тестирование</vt:lpstr>
      <vt:lpstr>Тестовая документация</vt:lpstr>
      <vt:lpstr>Форма чек-листа</vt:lpstr>
      <vt:lpstr>Форма тест-кейса</vt:lpstr>
      <vt:lpstr>Форма баг-репорта</vt:lpstr>
      <vt:lpstr>Немного статистики</vt:lpstr>
      <vt:lpstr>Немного статистики</vt:lpstr>
      <vt:lpstr>Дефекты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</cp:revision>
  <dcterms:created xsi:type="dcterms:W3CDTF">2023-11-02T07:34:35Z</dcterms:created>
  <dcterms:modified xsi:type="dcterms:W3CDTF">2023-11-02T10:26:22Z</dcterms:modified>
</cp:coreProperties>
</file>