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22"/>
  </p:notesMasterIdLst>
  <p:handoutMasterIdLst>
    <p:handoutMasterId r:id="rId23"/>
  </p:handoutMasterIdLst>
  <p:sldIdLst>
    <p:sldId id="287" r:id="rId4"/>
    <p:sldId id="268" r:id="rId5"/>
    <p:sldId id="267" r:id="rId6"/>
    <p:sldId id="289" r:id="rId7"/>
    <p:sldId id="282" r:id="rId8"/>
    <p:sldId id="270" r:id="rId9"/>
    <p:sldId id="279" r:id="rId10"/>
    <p:sldId id="290" r:id="rId11"/>
    <p:sldId id="291" r:id="rId12"/>
    <p:sldId id="269" r:id="rId13"/>
    <p:sldId id="292" r:id="rId14"/>
    <p:sldId id="304" r:id="rId15"/>
    <p:sldId id="303" r:id="rId16"/>
    <p:sldId id="305" r:id="rId17"/>
    <p:sldId id="306" r:id="rId18"/>
    <p:sldId id="298" r:id="rId19"/>
    <p:sldId id="299" r:id="rId20"/>
    <p:sldId id="262" r:id="rId21"/>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FFA3"/>
    <a:srgbClr val="FFE3DD"/>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Помір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Темни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Темни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Темни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Темний стиль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Без стилю та сітки таблиці">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Стиль із теми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із теми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Стиль із теми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Світли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Світли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Світли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Світли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ітли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Світли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Світли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Темни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Стиль із теми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Стиль із теми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Стиль із теми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Без стилю та сі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із теми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із теми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Стиль із теми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Стиль із теми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Світли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Світли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Світли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ітли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Помір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Помір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Помір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FD0F851-EC5A-4D38-B0AD-8093EC10F338}" styleName="Світли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Світли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Світли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73111" autoAdjust="0"/>
  </p:normalViewPr>
  <p:slideViewPr>
    <p:cSldViewPr snapToGrid="0" showGuides="1">
      <p:cViewPr>
        <p:scale>
          <a:sx n="75" d="100"/>
          <a:sy n="75" d="100"/>
        </p:scale>
        <p:origin x="-1416" y="96"/>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29.05.2016</a:t>
            </a:fld>
            <a:endParaRPr lang="uk-U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dirty="0"/>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dirty="0"/>
          </a:p>
        </p:txBody>
      </p:sp>
      <p:sp>
        <p:nvSpPr>
          <p:cNvPr id="3" name="Місце для дати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685822-0060-4232-9968-A7F906B6D79D}" type="datetimeFigureOut">
              <a:rPr lang="uk-UA" smtClean="0"/>
              <a:t>29.05.2016</a:t>
            </a:fld>
            <a:endParaRPr lang="uk-UA" dirty="0"/>
          </a:p>
        </p:txBody>
      </p:sp>
      <p:sp>
        <p:nvSpPr>
          <p:cNvPr id="4" name="Місце для зображення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dirty="0"/>
          </a:p>
        </p:txBody>
      </p:sp>
      <p:sp>
        <p:nvSpPr>
          <p:cNvPr id="5" name="Місце для нота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dirty="0"/>
          </a:p>
        </p:txBody>
      </p:sp>
      <p:sp>
        <p:nvSpPr>
          <p:cNvPr id="7" name="Місце для номер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39A8E6-5F67-4E99-B1E4-798D016B2D1B}" type="slidenum">
              <a:rPr lang="uk-UA" smtClean="0"/>
              <a:t>‹№›</a:t>
            </a:fld>
            <a:endParaRPr lang="uk-UA" dirty="0"/>
          </a:p>
        </p:txBody>
      </p:sp>
    </p:spTree>
    <p:extLst>
      <p:ext uri="{BB962C8B-B14F-4D97-AF65-F5344CB8AC3E}">
        <p14:creationId xmlns:p14="http://schemas.microsoft.com/office/powerpoint/2010/main" val="237129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171B65"/>
              </a:buClr>
            </a:pPr>
            <a:r>
              <a:rPr lang="en-US" b="1" dirty="0" smtClean="0">
                <a:solidFill>
                  <a:schemeClr val="tx2"/>
                </a:solidFill>
              </a:rPr>
              <a:t>Analysis:</a:t>
            </a:r>
          </a:p>
          <a:p>
            <a:pPr>
              <a:buClr>
                <a:srgbClr val="171B65"/>
              </a:buClr>
            </a:pPr>
            <a:r>
              <a:rPr lang="en-US" dirty="0" smtClean="0">
                <a:solidFill>
                  <a:schemeClr val="tx2"/>
                </a:solidFill>
              </a:rPr>
              <a:t>1. Using EP all possible scores are divided on 5 partitions:</a:t>
            </a:r>
          </a:p>
          <a:p>
            <a:pPr marL="342900" indent="-342900">
              <a:buClr>
                <a:srgbClr val="171B65"/>
              </a:buClr>
              <a:buFont typeface="Arial" panose="020B0604020202020204" pitchFamily="34" charset="0"/>
              <a:buChar char="•"/>
            </a:pPr>
            <a:r>
              <a:rPr lang="en-US" dirty="0" smtClean="0">
                <a:solidFill>
                  <a:schemeClr val="tx2"/>
                </a:solidFill>
              </a:rPr>
              <a:t>from -∞ to -1 (invalid partition)</a:t>
            </a:r>
          </a:p>
          <a:p>
            <a:pPr marL="342900" indent="-342900">
              <a:buClr>
                <a:srgbClr val="171B65"/>
              </a:buClr>
              <a:buFont typeface="Arial" panose="020B0604020202020204" pitchFamily="34" charset="0"/>
              <a:buChar char="•"/>
            </a:pPr>
            <a:r>
              <a:rPr lang="en-US" dirty="0" smtClean="0">
                <a:solidFill>
                  <a:schemeClr val="tx2"/>
                </a:solidFill>
              </a:rPr>
              <a:t>from 0 to 19 (valid partition)</a:t>
            </a:r>
          </a:p>
          <a:p>
            <a:pPr marL="342900" indent="-342900">
              <a:buClr>
                <a:srgbClr val="171B65"/>
              </a:buClr>
              <a:buFont typeface="Arial" panose="020B0604020202020204" pitchFamily="34" charset="0"/>
              <a:buChar char="•"/>
            </a:pPr>
            <a:r>
              <a:rPr lang="en-US" dirty="0" smtClean="0">
                <a:solidFill>
                  <a:schemeClr val="tx2"/>
                </a:solidFill>
              </a:rPr>
              <a:t>from 20 to 36 (valid partition)</a:t>
            </a:r>
          </a:p>
          <a:p>
            <a:pPr marL="342900" indent="-342900">
              <a:buClr>
                <a:srgbClr val="171B65"/>
              </a:buClr>
              <a:buFont typeface="Arial" panose="020B0604020202020204" pitchFamily="34" charset="0"/>
              <a:buChar char="•"/>
            </a:pPr>
            <a:r>
              <a:rPr lang="en-US" dirty="0" smtClean="0">
                <a:solidFill>
                  <a:schemeClr val="tx2"/>
                </a:solidFill>
              </a:rPr>
              <a:t>from 37 to 40 (valid partition)</a:t>
            </a:r>
          </a:p>
          <a:p>
            <a:pPr marL="342900" indent="-342900">
              <a:buClr>
                <a:srgbClr val="171B65"/>
              </a:buClr>
              <a:buFont typeface="Arial" panose="020B0604020202020204" pitchFamily="34" charset="0"/>
              <a:buChar char="•"/>
            </a:pPr>
            <a:r>
              <a:rPr lang="en-US" dirty="0" smtClean="0">
                <a:solidFill>
                  <a:schemeClr val="tx2"/>
                </a:solidFill>
              </a:rPr>
              <a:t>from 41 to +∞ (invalid partition)</a:t>
            </a:r>
          </a:p>
          <a:p>
            <a:pPr>
              <a:buClr>
                <a:srgbClr val="171B65"/>
              </a:buClr>
            </a:pPr>
            <a:r>
              <a:rPr lang="en-US" b="1" dirty="0" smtClean="0">
                <a:solidFill>
                  <a:schemeClr val="tx2"/>
                </a:solidFill>
              </a:rPr>
              <a:t>EP valid partition values: 5, 26, 39.</a:t>
            </a:r>
          </a:p>
          <a:p>
            <a:pPr>
              <a:buClr>
                <a:srgbClr val="171B65"/>
              </a:buClr>
            </a:pPr>
            <a:endParaRPr lang="en-US" b="1" dirty="0" smtClean="0">
              <a:solidFill>
                <a:schemeClr val="tx2"/>
              </a:solidFill>
            </a:endParaRPr>
          </a:p>
          <a:p>
            <a:pPr>
              <a:buClr>
                <a:srgbClr val="171B65"/>
              </a:buClr>
            </a:pPr>
            <a:r>
              <a:rPr lang="en-US" dirty="0" smtClean="0">
                <a:solidFill>
                  <a:schemeClr val="tx2"/>
                </a:solidFill>
              </a:rPr>
              <a:t>2. Using BVA technique, it is needed to verify such boundary values:</a:t>
            </a:r>
          </a:p>
          <a:p>
            <a:pPr>
              <a:buClr>
                <a:srgbClr val="171B65"/>
              </a:buClr>
            </a:pPr>
            <a:r>
              <a:rPr lang="en-US" dirty="0" smtClean="0">
                <a:solidFill>
                  <a:schemeClr val="tx2"/>
                </a:solidFill>
              </a:rPr>
              <a:t>-1, 0, 19, 20, 36, 37, 40, 41. </a:t>
            </a:r>
          </a:p>
          <a:p>
            <a:pPr>
              <a:buClr>
                <a:srgbClr val="171B65"/>
              </a:buClr>
            </a:pPr>
            <a:endParaRPr lang="en-US" dirty="0" smtClean="0">
              <a:solidFill>
                <a:schemeClr val="tx2"/>
              </a:solidFill>
            </a:endParaRPr>
          </a:p>
          <a:p>
            <a:pPr>
              <a:buClr>
                <a:srgbClr val="171B65"/>
              </a:buClr>
            </a:pPr>
            <a:r>
              <a:rPr lang="en-US" b="1" dirty="0" smtClean="0">
                <a:solidFill>
                  <a:schemeClr val="tx2"/>
                </a:solidFill>
              </a:rPr>
              <a:t>To cover all requirements, we need to test an application with such values:</a:t>
            </a:r>
          </a:p>
          <a:p>
            <a:pPr marL="342900" indent="-342900">
              <a:buClr>
                <a:srgbClr val="171B65"/>
              </a:buClr>
              <a:buFont typeface="Arial" panose="020B0604020202020204" pitchFamily="34" charset="0"/>
              <a:buChar char="•"/>
            </a:pPr>
            <a:r>
              <a:rPr lang="en-US" dirty="0" smtClean="0">
                <a:solidFill>
                  <a:schemeClr val="tx2"/>
                </a:solidFill>
              </a:rPr>
              <a:t>valid data: 0, 5, 19, 20, 26, 36, 37, 39, 40.</a:t>
            </a:r>
          </a:p>
          <a:p>
            <a:pPr marL="342900" indent="-342900">
              <a:buClr>
                <a:srgbClr val="171B65"/>
              </a:buClr>
              <a:buFont typeface="Arial" panose="020B0604020202020204" pitchFamily="34" charset="0"/>
              <a:buChar char="•"/>
            </a:pPr>
            <a:r>
              <a:rPr lang="en-US" dirty="0" smtClean="0">
                <a:solidFill>
                  <a:schemeClr val="tx2"/>
                </a:solidFill>
              </a:rPr>
              <a:t>invalid data: -1, 41.</a:t>
            </a:r>
          </a:p>
          <a:p>
            <a:endParaRPr lang="en-US" dirty="0" smtClean="0"/>
          </a:p>
          <a:p>
            <a:pPr marL="0" indent="0" algn="just">
              <a:lnSpc>
                <a:spcPct val="100000"/>
              </a:lnSpc>
              <a:spcBef>
                <a:spcPts val="0"/>
              </a:spcBef>
              <a:buClr>
                <a:srgbClr val="171B65"/>
              </a:buClr>
              <a:buNone/>
            </a:pPr>
            <a:r>
              <a:rPr lang="en-US" dirty="0" smtClean="0">
                <a:solidFill>
                  <a:schemeClr val="tx2"/>
                </a:solidFill>
              </a:rPr>
              <a:t>Let’s suppose, that </a:t>
            </a:r>
            <a:r>
              <a:rPr lang="en-US" b="0" i="1" dirty="0" smtClean="0">
                <a:solidFill>
                  <a:schemeClr val="tx2"/>
                </a:solidFill>
              </a:rPr>
              <a:t>student’s score can</a:t>
            </a:r>
            <a:r>
              <a:rPr lang="en-US" b="0" i="1" baseline="0" dirty="0" smtClean="0">
                <a:solidFill>
                  <a:schemeClr val="tx2"/>
                </a:solidFill>
              </a:rPr>
              <a:t> be changed </a:t>
            </a:r>
            <a:r>
              <a:rPr lang="en-US" b="0" i="1" dirty="0" smtClean="0">
                <a:solidFill>
                  <a:schemeClr val="tx2"/>
                </a:solidFill>
              </a:rPr>
              <a:t>by Administrator.</a:t>
            </a:r>
            <a:r>
              <a:rPr lang="en-US" dirty="0" smtClean="0">
                <a:solidFill>
                  <a:schemeClr val="tx2"/>
                </a:solidFill>
              </a:rPr>
              <a:t> That’s why, to be sure that he/she</a:t>
            </a:r>
            <a:r>
              <a:rPr lang="en-US" baseline="0" dirty="0" smtClean="0">
                <a:solidFill>
                  <a:schemeClr val="tx2"/>
                </a:solidFill>
              </a:rPr>
              <a:t> </a:t>
            </a:r>
            <a:r>
              <a:rPr lang="en-US" dirty="0" smtClean="0">
                <a:solidFill>
                  <a:schemeClr val="tx2"/>
                </a:solidFill>
              </a:rPr>
              <a:t>hasn’t made a mistake</a:t>
            </a:r>
            <a:r>
              <a:rPr lang="en-US" baseline="0" dirty="0" smtClean="0">
                <a:solidFill>
                  <a:schemeClr val="tx2"/>
                </a:solidFill>
              </a:rPr>
              <a:t> during changing Student’s score</a:t>
            </a:r>
            <a:r>
              <a:rPr lang="en-US" dirty="0" smtClean="0">
                <a:solidFill>
                  <a:schemeClr val="tx2"/>
                </a:solidFill>
              </a:rPr>
              <a:t>, we need to verify possible invalid inputs.</a:t>
            </a:r>
          </a:p>
          <a:p>
            <a:pPr marL="0" indent="0" algn="just">
              <a:lnSpc>
                <a:spcPct val="100000"/>
              </a:lnSpc>
              <a:spcBef>
                <a:spcPts val="0"/>
              </a:spcBef>
              <a:buClr>
                <a:srgbClr val="171B65"/>
              </a:buClr>
              <a:buNone/>
            </a:pPr>
            <a:r>
              <a:rPr lang="en-US" dirty="0" smtClean="0">
                <a:solidFill>
                  <a:schemeClr val="tx2"/>
                </a:solidFill>
              </a:rPr>
              <a:t>That’s why we need to create test cases to verify all equivalent partitions:</a:t>
            </a:r>
          </a:p>
          <a:p>
            <a:pPr marL="171450" indent="-171450" algn="just">
              <a:lnSpc>
                <a:spcPct val="100000"/>
              </a:lnSpc>
              <a:spcBef>
                <a:spcPts val="0"/>
              </a:spcBef>
              <a:buClr>
                <a:srgbClr val="171B65"/>
              </a:buClr>
              <a:buFont typeface="Arial" panose="020B0604020202020204" pitchFamily="34" charset="0"/>
              <a:buChar char="•"/>
            </a:pPr>
            <a:r>
              <a:rPr lang="en-US" dirty="0" smtClean="0">
                <a:solidFill>
                  <a:schemeClr val="tx2"/>
                </a:solidFill>
              </a:rPr>
              <a:t> 3 positive test cases with valid data;</a:t>
            </a:r>
          </a:p>
          <a:p>
            <a:pPr marL="171450" indent="-171450" algn="just">
              <a:lnSpc>
                <a:spcPct val="100000"/>
              </a:lnSpc>
              <a:spcBef>
                <a:spcPts val="0"/>
              </a:spcBef>
              <a:buClr>
                <a:srgbClr val="171B65"/>
              </a:buClr>
              <a:buFont typeface="Arial" panose="020B0604020202020204" pitchFamily="34" charset="0"/>
              <a:buChar char="•"/>
            </a:pPr>
            <a:r>
              <a:rPr lang="en-US" dirty="0" smtClean="0">
                <a:solidFill>
                  <a:schemeClr val="tx2"/>
                </a:solidFill>
              </a:rPr>
              <a:t> 1 negative test case with invalid input.</a:t>
            </a:r>
          </a:p>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3</a:t>
            </a:fld>
            <a:endParaRPr lang="uk-UA" dirty="0"/>
          </a:p>
        </p:txBody>
      </p:sp>
    </p:spTree>
    <p:extLst>
      <p:ext uri="{BB962C8B-B14F-4D97-AF65-F5344CB8AC3E}">
        <p14:creationId xmlns:p14="http://schemas.microsoft.com/office/powerpoint/2010/main" val="323936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4</a:t>
            </a:fld>
            <a:endParaRPr lang="uk-UA" dirty="0"/>
          </a:p>
        </p:txBody>
      </p:sp>
    </p:spTree>
    <p:extLst>
      <p:ext uri="{BB962C8B-B14F-4D97-AF65-F5344CB8AC3E}">
        <p14:creationId xmlns:p14="http://schemas.microsoft.com/office/powerpoint/2010/main" val="125187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t>* In V1 it impossible to use both discounts as a user from partners list (20%) and discount when ordering within promotional period (10 %). </a:t>
            </a:r>
          </a:p>
          <a:p>
            <a:pPr algn="just"/>
            <a:r>
              <a:rPr lang="en-US" sz="1200" dirty="0" smtClean="0"/>
              <a:t>** also, according</a:t>
            </a:r>
            <a:r>
              <a:rPr lang="en-US" sz="1200" baseline="0" dirty="0" smtClean="0"/>
              <a:t> to the task, </a:t>
            </a:r>
            <a:r>
              <a:rPr lang="uk-UA" sz="1200" dirty="0" smtClean="0">
                <a:solidFill>
                  <a:schemeClr val="tx2"/>
                </a:solidFill>
              </a:rPr>
              <a:t>Supplier </a:t>
            </a:r>
            <a:r>
              <a:rPr lang="en-US" sz="1200" dirty="0" smtClean="0">
                <a:solidFill>
                  <a:schemeClr val="tx2"/>
                </a:solidFill>
              </a:rPr>
              <a:t>hasn’t discount 0%.</a:t>
            </a:r>
            <a:r>
              <a:rPr lang="en-US" sz="1200" baseline="0" dirty="0" smtClean="0">
                <a:solidFill>
                  <a:schemeClr val="tx2"/>
                </a:solidFill>
              </a:rPr>
              <a:t> So, </a:t>
            </a:r>
            <a:r>
              <a:rPr lang="en-US" sz="1200" dirty="0" smtClean="0">
                <a:solidFill>
                  <a:schemeClr val="tx2"/>
                </a:solidFill>
              </a:rPr>
              <a:t>V8 is</a:t>
            </a:r>
            <a:r>
              <a:rPr lang="en-US" sz="1200" baseline="0" dirty="0" smtClean="0">
                <a:solidFill>
                  <a:schemeClr val="tx2"/>
                </a:solidFill>
              </a:rPr>
              <a:t> impossible.</a:t>
            </a:r>
          </a:p>
          <a:p>
            <a:pPr algn="just"/>
            <a:endParaRPr lang="en-US" sz="1200" dirty="0" smtClean="0"/>
          </a:p>
          <a:p>
            <a:pPr algn="just"/>
            <a:r>
              <a:rPr lang="en-US" sz="1200" dirty="0" smtClean="0"/>
              <a:t>To make Decisions table more convenient, let’s make some improvements:</a:t>
            </a:r>
          </a:p>
          <a:p>
            <a:pPr marL="285750" indent="-285750" algn="just">
              <a:buFont typeface="Arial" panose="020B0604020202020204" pitchFamily="34" charset="0"/>
              <a:buChar char="•"/>
            </a:pPr>
            <a:r>
              <a:rPr lang="en-US" sz="1200" dirty="0" smtClean="0"/>
              <a:t>we should delete V1 and V8  from the table as impossible variants;</a:t>
            </a:r>
          </a:p>
          <a:p>
            <a:pPr marL="285750" indent="-285750" algn="just">
              <a:buFont typeface="Arial" panose="020B0604020202020204" pitchFamily="34" charset="0"/>
              <a:buChar char="•"/>
            </a:pPr>
            <a:r>
              <a:rPr lang="en-US" sz="1200" dirty="0" smtClean="0"/>
              <a:t>we can unite V2+V4 (because of the same result in first and second conditions in those pairs, also the third condition doesn’t matter in such cases according to the task);</a:t>
            </a:r>
          </a:p>
          <a:p>
            <a:pPr marL="285750" indent="-285750" algn="just">
              <a:buFont typeface="Arial" panose="020B0604020202020204" pitchFamily="34" charset="0"/>
              <a:buChar char="•"/>
            </a:pPr>
            <a:r>
              <a:rPr lang="en-US" sz="1200" dirty="0" smtClean="0"/>
              <a:t>V5 and V6 we can’t unite because of different third condition, which matters in such cases.</a:t>
            </a:r>
          </a:p>
        </p:txBody>
      </p:sp>
      <p:sp>
        <p:nvSpPr>
          <p:cNvPr id="4" name="Slide Number Placeholder 3"/>
          <p:cNvSpPr>
            <a:spLocks noGrp="1"/>
          </p:cNvSpPr>
          <p:nvPr>
            <p:ph type="sldNum" sz="quarter" idx="10"/>
          </p:nvPr>
        </p:nvSpPr>
        <p:spPr/>
        <p:txBody>
          <a:bodyPr/>
          <a:lstStyle/>
          <a:p>
            <a:fld id="{9E39A8E6-5F67-4E99-B1E4-798D016B2D1B}" type="slidenum">
              <a:rPr lang="uk-UA" smtClean="0"/>
              <a:t>6</a:t>
            </a:fld>
            <a:endParaRPr lang="uk-UA" dirty="0"/>
          </a:p>
        </p:txBody>
      </p:sp>
    </p:spTree>
    <p:extLst>
      <p:ext uri="{BB962C8B-B14F-4D97-AF65-F5344CB8AC3E}">
        <p14:creationId xmlns:p14="http://schemas.microsoft.com/office/powerpoint/2010/main" val="69197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8</a:t>
            </a:fld>
            <a:endParaRPr lang="uk-UA" dirty="0"/>
          </a:p>
        </p:txBody>
      </p:sp>
    </p:spTree>
    <p:extLst>
      <p:ext uri="{BB962C8B-B14F-4D97-AF65-F5344CB8AC3E}">
        <p14:creationId xmlns:p14="http://schemas.microsoft.com/office/powerpoint/2010/main" val="1251873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9</a:t>
            </a:fld>
            <a:endParaRPr lang="uk-UA" dirty="0"/>
          </a:p>
        </p:txBody>
      </p:sp>
    </p:spTree>
    <p:extLst>
      <p:ext uri="{BB962C8B-B14F-4D97-AF65-F5344CB8AC3E}">
        <p14:creationId xmlns:p14="http://schemas.microsoft.com/office/powerpoint/2010/main" val="125187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credit </a:t>
            </a:r>
            <a:r>
              <a:rPr lang="en-US" sz="1200" b="0" i="0" kern="1200" dirty="0" smtClean="0">
                <a:solidFill>
                  <a:schemeClr val="tx1"/>
                </a:solidFill>
                <a:effectLst/>
                <a:latin typeface="+mn-lt"/>
                <a:ea typeface="+mn-ea"/>
                <a:cs typeface="+mn-cs"/>
              </a:rPr>
              <a:t>card credentials: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number 12345678911223</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CVV2/CVC2 134 768</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expired date - 01.01.2019</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Test e-mail: IrynaK@gmail.com, password ‘qwerty’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39A8E6-5F67-4E99-B1E4-798D016B2D1B}" type="slidenum">
              <a:rPr lang="uk-UA" smtClean="0"/>
              <a:t>16</a:t>
            </a:fld>
            <a:endParaRPr lang="uk-UA" dirty="0"/>
          </a:p>
        </p:txBody>
      </p:sp>
    </p:spTree>
    <p:extLst>
      <p:ext uri="{BB962C8B-B14F-4D97-AF65-F5344CB8AC3E}">
        <p14:creationId xmlns:p14="http://schemas.microsoft.com/office/powerpoint/2010/main" val="47092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39A8E6-5F67-4E99-B1E4-798D016B2D1B}" type="slidenum">
              <a:rPr lang="uk-UA" smtClean="0"/>
              <a:t>17</a:t>
            </a:fld>
            <a:endParaRPr lang="uk-UA" dirty="0"/>
          </a:p>
        </p:txBody>
      </p:sp>
    </p:spTree>
    <p:extLst>
      <p:ext uri="{BB962C8B-B14F-4D97-AF65-F5344CB8AC3E}">
        <p14:creationId xmlns:p14="http://schemas.microsoft.com/office/powerpoint/2010/main" val="1291056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dirty="0"/>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dirty="0"/>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dirty="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dirty="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7" r:id="rId5"/>
    <p:sldLayoutId id="2147483709"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dirty="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Design Techniques. V.7</a:t>
            </a:r>
            <a:endParaRPr lang="uk-UA" dirty="0"/>
          </a:p>
        </p:txBody>
      </p:sp>
      <p:sp>
        <p:nvSpPr>
          <p:cNvPr id="3" name="Subtitle 2"/>
          <p:cNvSpPr>
            <a:spLocks noGrp="1"/>
          </p:cNvSpPr>
          <p:nvPr>
            <p:ph type="subTitle" idx="1"/>
          </p:nvPr>
        </p:nvSpPr>
        <p:spPr/>
        <p:txBody>
          <a:bodyPr/>
          <a:lstStyle/>
          <a:p>
            <a:r>
              <a:rPr lang="en-US" dirty="0" smtClean="0"/>
              <a:t>Homework #4</a:t>
            </a:r>
            <a:endParaRPr lang="uk-UA" dirty="0"/>
          </a:p>
        </p:txBody>
      </p:sp>
      <p:sp>
        <p:nvSpPr>
          <p:cNvPr id="4" name="TextBox 3"/>
          <p:cNvSpPr txBox="1"/>
          <p:nvPr/>
        </p:nvSpPr>
        <p:spPr>
          <a:xfrm>
            <a:off x="5651500" y="5397500"/>
            <a:ext cx="2010422" cy="923330"/>
          </a:xfrm>
          <a:prstGeom prst="rect">
            <a:avLst/>
          </a:prstGeom>
          <a:noFill/>
        </p:spPr>
        <p:txBody>
          <a:bodyPr wrap="none" rtlCol="0">
            <a:spAutoFit/>
          </a:bodyPr>
          <a:lstStyle/>
          <a:p>
            <a:r>
              <a:rPr lang="en-US" dirty="0" smtClean="0"/>
              <a:t>by Victoria Svyryd</a:t>
            </a:r>
          </a:p>
          <a:p>
            <a:r>
              <a:rPr lang="en-US" dirty="0" smtClean="0"/>
              <a:t>IF-071.MQC</a:t>
            </a:r>
          </a:p>
          <a:p>
            <a:r>
              <a:rPr lang="en-US" dirty="0" smtClean="0"/>
              <a:t>May 2016</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272143" y="1647825"/>
            <a:ext cx="8605157" cy="4949829"/>
          </a:xfrm>
        </p:spPr>
        <p:txBody>
          <a:bodyPr/>
          <a:lstStyle/>
          <a:p>
            <a:pPr algn="just"/>
            <a:r>
              <a:rPr lang="en-US" dirty="0">
                <a:solidFill>
                  <a:schemeClr val="tx2"/>
                </a:solidFill>
              </a:rPr>
              <a:t>To buy </a:t>
            </a:r>
            <a:r>
              <a:rPr lang="en-US" dirty="0" smtClean="0">
                <a:solidFill>
                  <a:schemeClr val="tx2"/>
                </a:solidFill>
              </a:rPr>
              <a:t>a </a:t>
            </a:r>
            <a:r>
              <a:rPr lang="en-US" dirty="0">
                <a:solidFill>
                  <a:schemeClr val="tx2"/>
                </a:solidFill>
              </a:rPr>
              <a:t>train e-ticket user has to select the departure and destination cities, and travel date and click “Search”. </a:t>
            </a:r>
            <a:r>
              <a:rPr lang="uk-UA" dirty="0">
                <a:solidFill>
                  <a:schemeClr val="tx2"/>
                </a:solidFill>
              </a:rPr>
              <a:t>When the system finds appropriate trains user can select appropriate train for him and </a:t>
            </a:r>
            <a:r>
              <a:rPr lang="en-US" dirty="0">
                <a:solidFill>
                  <a:schemeClr val="tx2"/>
                </a:solidFill>
              </a:rPr>
              <a:t>select a place from the list of available</a:t>
            </a:r>
            <a:r>
              <a:rPr lang="uk-UA" dirty="0">
                <a:solidFill>
                  <a:schemeClr val="tx2"/>
                </a:solidFill>
              </a:rPr>
              <a:t> places. </a:t>
            </a:r>
            <a:r>
              <a:rPr lang="en-US" dirty="0">
                <a:solidFill>
                  <a:schemeClr val="tx2"/>
                </a:solidFill>
              </a:rPr>
              <a:t>To continue the ticket ordering user</a:t>
            </a:r>
            <a:r>
              <a:rPr lang="uk-UA" dirty="0">
                <a:solidFill>
                  <a:schemeClr val="tx2"/>
                </a:solidFill>
              </a:rPr>
              <a:t> enter</a:t>
            </a:r>
            <a:r>
              <a:rPr lang="en-US" dirty="0">
                <a:solidFill>
                  <a:schemeClr val="tx2"/>
                </a:solidFill>
              </a:rPr>
              <a:t>s</a:t>
            </a:r>
            <a:r>
              <a:rPr lang="uk-UA" dirty="0">
                <a:solidFill>
                  <a:schemeClr val="tx2"/>
                </a:solidFill>
              </a:rPr>
              <a:t> his Last Name and First Name, e-mail and click</a:t>
            </a:r>
            <a:r>
              <a:rPr lang="en-US" dirty="0">
                <a:solidFill>
                  <a:schemeClr val="tx2"/>
                </a:solidFill>
              </a:rPr>
              <a:t>s</a:t>
            </a:r>
            <a:r>
              <a:rPr lang="uk-UA" dirty="0">
                <a:solidFill>
                  <a:schemeClr val="tx2"/>
                </a:solidFill>
              </a:rPr>
              <a:t> “Pay”. If data is entered incorrectly error-message will be shown: “Please, re-enter your personal data”. If data entered correctly user will be redirected on payment page. On this page user should enter the 16-digit number of card, period of validity and code of CVV2/CVC2 and then press “Pay”. If entered </a:t>
            </a:r>
            <a:r>
              <a:rPr lang="en-US" dirty="0">
                <a:solidFill>
                  <a:schemeClr val="tx2"/>
                </a:solidFill>
              </a:rPr>
              <a:t>data</a:t>
            </a:r>
            <a:r>
              <a:rPr lang="uk-UA" dirty="0">
                <a:solidFill>
                  <a:schemeClr val="tx2"/>
                </a:solidFill>
              </a:rPr>
              <a:t> is correct</a:t>
            </a:r>
            <a:r>
              <a:rPr lang="en-US" dirty="0">
                <a:solidFill>
                  <a:schemeClr val="tx2"/>
                </a:solidFill>
              </a:rPr>
              <a:t>,</a:t>
            </a:r>
            <a:r>
              <a:rPr lang="uk-UA" dirty="0">
                <a:solidFill>
                  <a:schemeClr val="tx2"/>
                </a:solidFill>
              </a:rPr>
              <a:t> user will get email-notification that operation completed success</a:t>
            </a:r>
            <a:r>
              <a:rPr lang="en-US" dirty="0">
                <a:solidFill>
                  <a:schemeClr val="tx2"/>
                </a:solidFill>
              </a:rPr>
              <a:t>fully</a:t>
            </a:r>
            <a:r>
              <a:rPr lang="uk-UA" dirty="0">
                <a:solidFill>
                  <a:schemeClr val="tx2"/>
                </a:solidFill>
              </a:rPr>
              <a:t>.</a:t>
            </a:r>
            <a:r>
              <a:rPr lang="en-US" dirty="0">
                <a:solidFill>
                  <a:schemeClr val="tx2"/>
                </a:solidFill>
              </a:rPr>
              <a:t> In other case</a:t>
            </a:r>
            <a:r>
              <a:rPr lang="uk-UA" dirty="0">
                <a:solidFill>
                  <a:schemeClr val="tx2"/>
                </a:solidFill>
              </a:rPr>
              <a:t> user will get error message on the screen and </a:t>
            </a:r>
            <a:r>
              <a:rPr lang="en-US" dirty="0">
                <a:solidFill>
                  <a:schemeClr val="tx2"/>
                </a:solidFill>
              </a:rPr>
              <a:t>will be asked to</a:t>
            </a:r>
            <a:r>
              <a:rPr lang="uk-UA" dirty="0">
                <a:solidFill>
                  <a:schemeClr val="tx2"/>
                </a:solidFill>
              </a:rPr>
              <a:t> correct </a:t>
            </a:r>
            <a:r>
              <a:rPr lang="en-US" dirty="0">
                <a:solidFill>
                  <a:schemeClr val="tx2"/>
                </a:solidFill>
              </a:rPr>
              <a:t>data</a:t>
            </a:r>
            <a:r>
              <a:rPr lang="uk-UA" dirty="0">
                <a:solidFill>
                  <a:schemeClr val="tx2"/>
                </a:solidFill>
              </a:rPr>
              <a:t> and press “Pay”</a:t>
            </a:r>
            <a:r>
              <a:rPr lang="en-US" dirty="0">
                <a:solidFill>
                  <a:schemeClr val="tx2"/>
                </a:solidFill>
              </a:rPr>
              <a:t> again</a:t>
            </a:r>
            <a:r>
              <a:rPr lang="uk-UA" dirty="0">
                <a:solidFill>
                  <a:schemeClr val="tx2"/>
                </a:solidFill>
              </a:rPr>
              <a:t>.</a:t>
            </a:r>
          </a:p>
          <a:p>
            <a:r>
              <a:rPr lang="uk-UA" dirty="0">
                <a:solidFill>
                  <a:schemeClr val="tx2"/>
                </a:solidFill>
              </a:rPr>
              <a:t> </a:t>
            </a:r>
          </a:p>
          <a:p>
            <a:pPr lvl="0"/>
            <a:r>
              <a:rPr lang="en-US" dirty="0">
                <a:solidFill>
                  <a:schemeClr val="tx2"/>
                </a:solidFill>
              </a:rPr>
              <a:t>Build state transition diagram based on given </a:t>
            </a:r>
            <a:r>
              <a:rPr lang="en-US" dirty="0" smtClean="0">
                <a:solidFill>
                  <a:schemeClr val="tx2"/>
                </a:solidFill>
              </a:rPr>
              <a:t>information.</a:t>
            </a:r>
            <a:endParaRPr lang="uk-UA" dirty="0">
              <a:solidFill>
                <a:schemeClr val="tx2"/>
              </a:solidFill>
            </a:endParaRPr>
          </a:p>
          <a:p>
            <a:endParaRPr lang="uk-UA" dirty="0"/>
          </a:p>
        </p:txBody>
      </p:sp>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pPr marL="0" indent="0">
              <a:buNone/>
            </a:pPr>
            <a:r>
              <a:rPr lang="en-US" dirty="0" smtClean="0">
                <a:solidFill>
                  <a:schemeClr val="tx2"/>
                </a:solidFill>
              </a:rPr>
              <a:t>Task#3: state transition diagram</a:t>
            </a:r>
            <a:endParaRPr lang="uk-UA" dirty="0">
              <a:solidFill>
                <a:schemeClr val="tx2"/>
              </a:solidFill>
            </a:endParaRPr>
          </a:p>
        </p:txBody>
      </p:sp>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60237" y="3348803"/>
            <a:ext cx="809035" cy="8838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Home page</a:t>
            </a:r>
            <a:endParaRPr lang="uk-UA" sz="1100" dirty="0"/>
          </a:p>
        </p:txBody>
      </p:sp>
      <p:cxnSp>
        <p:nvCxnSpPr>
          <p:cNvPr id="5" name="Пряма зі стрілкою 4"/>
          <p:cNvCxnSpPr>
            <a:stCxn id="3" idx="0"/>
            <a:endCxn id="7" idx="2"/>
          </p:cNvCxnSpPr>
          <p:nvPr/>
        </p:nvCxnSpPr>
        <p:spPr>
          <a:xfrm flipV="1">
            <a:off x="564755" y="1736655"/>
            <a:ext cx="435636" cy="161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000391" y="1127055"/>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Departure</a:t>
            </a:r>
            <a:r>
              <a:rPr lang="en-US" sz="1200" dirty="0"/>
              <a:t>, Destinations and Date</a:t>
            </a:r>
            <a:endParaRPr lang="uk-UA" sz="1200" dirty="0"/>
          </a:p>
        </p:txBody>
      </p:sp>
      <p:sp>
        <p:nvSpPr>
          <p:cNvPr id="9" name="Овал 8"/>
          <p:cNvSpPr/>
          <p:nvPr/>
        </p:nvSpPr>
        <p:spPr>
          <a:xfrm>
            <a:off x="6700421" y="696003"/>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6538846" y="4143494"/>
            <a:ext cx="134644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2689503" y="5184146"/>
            <a:ext cx="899088" cy="87144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30" name="Овал 29"/>
          <p:cNvSpPr/>
          <p:nvPr/>
        </p:nvSpPr>
        <p:spPr>
          <a:xfrm>
            <a:off x="2160051" y="3227228"/>
            <a:ext cx="1550576" cy="1497212"/>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Notification ‘There are no trains depending on your request’ </a:t>
            </a:r>
            <a:endParaRPr lang="uk-UA" sz="1200" dirty="0">
              <a:solidFill>
                <a:srgbClr val="FF0000"/>
              </a:solidFill>
            </a:endParaRPr>
          </a:p>
        </p:txBody>
      </p:sp>
      <p:cxnSp>
        <p:nvCxnSpPr>
          <p:cNvPr id="31" name="Пряма зі стрілкою 30"/>
          <p:cNvCxnSpPr>
            <a:stCxn id="69" idx="3"/>
            <a:endCxn id="30" idx="7"/>
          </p:cNvCxnSpPr>
          <p:nvPr/>
        </p:nvCxnSpPr>
        <p:spPr>
          <a:xfrm>
            <a:off x="2851123" y="1606293"/>
            <a:ext cx="632427" cy="184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 зі стрілкою 32"/>
          <p:cNvCxnSpPr>
            <a:stCxn id="30" idx="1"/>
            <a:endCxn id="3" idx="6"/>
          </p:cNvCxnSpPr>
          <p:nvPr/>
        </p:nvCxnSpPr>
        <p:spPr>
          <a:xfrm flipH="1">
            <a:off x="969272" y="3446490"/>
            <a:ext cx="1417856" cy="344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Овал 68"/>
          <p:cNvSpPr/>
          <p:nvPr/>
        </p:nvSpPr>
        <p:spPr>
          <a:xfrm>
            <a:off x="2689503" y="786596"/>
            <a:ext cx="1103609" cy="960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‘Search’</a:t>
            </a:r>
            <a:endParaRPr lang="uk-UA" sz="1200" dirty="0"/>
          </a:p>
        </p:txBody>
      </p:sp>
      <p:cxnSp>
        <p:nvCxnSpPr>
          <p:cNvPr id="70" name="Пряма зі стрілкою 69"/>
          <p:cNvCxnSpPr>
            <a:stCxn id="7" idx="7"/>
            <a:endCxn id="69" idx="2"/>
          </p:cNvCxnSpPr>
          <p:nvPr/>
        </p:nvCxnSpPr>
        <p:spPr>
          <a:xfrm flipV="1">
            <a:off x="2127764" y="1266764"/>
            <a:ext cx="561739" cy="38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6"/>
            <a:endCxn id="25" idx="1"/>
          </p:cNvCxnSpPr>
          <p:nvPr/>
        </p:nvCxnSpPr>
        <p:spPr>
          <a:xfrm>
            <a:off x="3793112" y="1266764"/>
            <a:ext cx="859988" cy="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8145357" y="1487418"/>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1"/>
          </p:cNvCxnSpPr>
          <p:nvPr/>
        </p:nvCxnSpPr>
        <p:spPr>
          <a:xfrm>
            <a:off x="8021221" y="1305603"/>
            <a:ext cx="236681" cy="295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Овал 89"/>
          <p:cNvSpPr/>
          <p:nvPr/>
        </p:nvSpPr>
        <p:spPr>
          <a:xfrm>
            <a:off x="5656761" y="2978056"/>
            <a:ext cx="1320800" cy="12192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Error message ‘</a:t>
            </a:r>
            <a:r>
              <a:rPr lang="uk-UA" sz="1200" dirty="0">
                <a:solidFill>
                  <a:srgbClr val="FF0000"/>
                </a:solidFill>
              </a:rPr>
              <a:t>Please, re-enter your personal data</a:t>
            </a:r>
            <a:r>
              <a:rPr lang="en-US" sz="1200" dirty="0">
                <a:solidFill>
                  <a:srgbClr val="FF0000"/>
                </a:solidFill>
              </a:rPr>
              <a:t>’</a:t>
            </a:r>
            <a:endParaRPr lang="uk-UA" sz="1200" dirty="0">
              <a:solidFill>
                <a:srgbClr val="FF0000"/>
              </a:solidFill>
            </a:endParaRPr>
          </a:p>
        </p:txBody>
      </p:sp>
      <p:cxnSp>
        <p:nvCxnSpPr>
          <p:cNvPr id="94" name="Пряма зі стрілкою 93"/>
          <p:cNvCxnSpPr>
            <a:stCxn id="83" idx="3"/>
            <a:endCxn id="90" idx="7"/>
          </p:cNvCxnSpPr>
          <p:nvPr/>
        </p:nvCxnSpPr>
        <p:spPr>
          <a:xfrm flipH="1">
            <a:off x="6784134" y="2151376"/>
            <a:ext cx="1473768" cy="1005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Пряма зі стрілкою 99"/>
          <p:cNvCxnSpPr>
            <a:stCxn id="90" idx="0"/>
            <a:endCxn id="9" idx="3"/>
          </p:cNvCxnSpPr>
          <p:nvPr/>
        </p:nvCxnSpPr>
        <p:spPr>
          <a:xfrm flipV="1">
            <a:off x="6317161" y="1736655"/>
            <a:ext cx="576687" cy="1241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8078717" y="3401806"/>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4"/>
            <a:endCxn id="111" idx="7"/>
          </p:cNvCxnSpPr>
          <p:nvPr/>
        </p:nvCxnSpPr>
        <p:spPr>
          <a:xfrm>
            <a:off x="8529611" y="2265293"/>
            <a:ext cx="205068" cy="125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3"/>
            <a:endCxn id="11" idx="7"/>
          </p:cNvCxnSpPr>
          <p:nvPr/>
        </p:nvCxnSpPr>
        <p:spPr>
          <a:xfrm flipH="1">
            <a:off x="7688108" y="4065764"/>
            <a:ext cx="503154" cy="25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Овал 122"/>
          <p:cNvSpPr/>
          <p:nvPr/>
        </p:nvSpPr>
        <p:spPr>
          <a:xfrm>
            <a:off x="7721516" y="5610804"/>
            <a:ext cx="1320800" cy="12192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Error message ‘</a:t>
            </a:r>
            <a:r>
              <a:rPr lang="uk-UA" sz="1200" dirty="0">
                <a:solidFill>
                  <a:srgbClr val="FF0000"/>
                </a:solidFill>
              </a:rPr>
              <a:t>Please, </a:t>
            </a:r>
            <a:r>
              <a:rPr lang="en-US" sz="1200" dirty="0" smtClean="0">
                <a:solidFill>
                  <a:srgbClr val="FF0000"/>
                </a:solidFill>
              </a:rPr>
              <a:t>correct your data’</a:t>
            </a:r>
            <a:endParaRPr lang="uk-UA" sz="1200" dirty="0">
              <a:solidFill>
                <a:srgbClr val="FF0000"/>
              </a:solidFill>
            </a:endParaRPr>
          </a:p>
        </p:txBody>
      </p:sp>
      <p:sp>
        <p:nvSpPr>
          <p:cNvPr id="145" name="Овал 144"/>
          <p:cNvSpPr/>
          <p:nvPr/>
        </p:nvSpPr>
        <p:spPr>
          <a:xfrm>
            <a:off x="5179325" y="5013674"/>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3"/>
            <a:endCxn id="145" idx="6"/>
          </p:cNvCxnSpPr>
          <p:nvPr/>
        </p:nvCxnSpPr>
        <p:spPr>
          <a:xfrm flipH="1">
            <a:off x="5947832" y="5184146"/>
            <a:ext cx="788196" cy="21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stCxn id="145" idx="2"/>
            <a:endCxn id="13" idx="6"/>
          </p:cNvCxnSpPr>
          <p:nvPr/>
        </p:nvCxnSpPr>
        <p:spPr>
          <a:xfrm flipH="1">
            <a:off x="3588591" y="5402612"/>
            <a:ext cx="1590734" cy="21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4356664">
            <a:off x="2527601" y="2260736"/>
            <a:ext cx="1573231" cy="646331"/>
          </a:xfrm>
          <a:prstGeom prst="rect">
            <a:avLst/>
          </a:prstGeom>
          <a:noFill/>
        </p:spPr>
        <p:txBody>
          <a:bodyPr wrap="square" rtlCol="0">
            <a:spAutoFit/>
          </a:bodyPr>
          <a:lstStyle/>
          <a:p>
            <a:r>
              <a:rPr lang="en-US" sz="1200" dirty="0" smtClean="0">
                <a:solidFill>
                  <a:srgbClr val="FF0000"/>
                </a:solidFill>
              </a:rPr>
              <a:t>Application haven’t </a:t>
            </a:r>
          </a:p>
          <a:p>
            <a:r>
              <a:rPr lang="en-US" sz="1200" dirty="0" smtClean="0">
                <a:solidFill>
                  <a:srgbClr val="FF0000"/>
                </a:solidFill>
              </a:rPr>
              <a:t>found any train  </a:t>
            </a:r>
          </a:p>
          <a:p>
            <a:r>
              <a:rPr lang="en-US" sz="1200" dirty="0" smtClean="0">
                <a:solidFill>
                  <a:srgbClr val="FF0000"/>
                </a:solidFill>
              </a:rPr>
              <a:t> </a:t>
            </a:r>
            <a:endParaRPr lang="uk-UA" sz="1200" dirty="0">
              <a:solidFill>
                <a:srgbClr val="FF0000"/>
              </a:solidFill>
            </a:endParaRPr>
          </a:p>
        </p:txBody>
      </p:sp>
      <p:sp>
        <p:nvSpPr>
          <p:cNvPr id="25" name="Овал 24"/>
          <p:cNvSpPr/>
          <p:nvPr/>
        </p:nvSpPr>
        <p:spPr>
          <a:xfrm>
            <a:off x="4525328" y="1153560"/>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6"/>
            <a:endCxn id="9" idx="1"/>
          </p:cNvCxnSpPr>
          <p:nvPr/>
        </p:nvCxnSpPr>
        <p:spPr>
          <a:xfrm flipV="1">
            <a:off x="5397813" y="874551"/>
            <a:ext cx="1496035" cy="726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rot="20735526">
            <a:off x="1066583" y="3117971"/>
            <a:ext cx="1281480" cy="461665"/>
          </a:xfrm>
          <a:prstGeom prst="rect">
            <a:avLst/>
          </a:prstGeom>
          <a:noFill/>
        </p:spPr>
        <p:txBody>
          <a:bodyPr wrap="square" rtlCol="0">
            <a:spAutoFit/>
          </a:bodyPr>
          <a:lstStyle/>
          <a:p>
            <a:r>
              <a:rPr lang="en-US" sz="1200" dirty="0" smtClean="0">
                <a:solidFill>
                  <a:srgbClr val="FF0000"/>
                </a:solidFill>
              </a:rPr>
              <a:t>Redirection to the Main page  </a:t>
            </a:r>
            <a:endParaRPr lang="en-US" sz="1200" dirty="0">
              <a:solidFill>
                <a:srgbClr val="FF0000"/>
              </a:solidFill>
            </a:endParaRPr>
          </a:p>
        </p:txBody>
      </p:sp>
      <p:sp>
        <p:nvSpPr>
          <p:cNvPr id="140" name="TextBox 139"/>
          <p:cNvSpPr txBox="1"/>
          <p:nvPr/>
        </p:nvSpPr>
        <p:spPr>
          <a:xfrm rot="17075699">
            <a:off x="207456" y="2330825"/>
            <a:ext cx="1286442" cy="646331"/>
          </a:xfrm>
          <a:prstGeom prst="rect">
            <a:avLst/>
          </a:prstGeom>
          <a:noFill/>
        </p:spPr>
        <p:txBody>
          <a:bodyPr wrap="none" rtlCol="0">
            <a:spAutoFit/>
          </a:bodyPr>
          <a:lstStyle/>
          <a:p>
            <a:r>
              <a:rPr lang="en-US" sz="1200" dirty="0" smtClean="0">
                <a:solidFill>
                  <a:srgbClr val="00B050"/>
                </a:solidFill>
              </a:rPr>
              <a:t>User wants </a:t>
            </a:r>
          </a:p>
          <a:p>
            <a:r>
              <a:rPr lang="en-US" sz="1200" dirty="0" smtClean="0">
                <a:solidFill>
                  <a:srgbClr val="00B050"/>
                </a:solidFill>
              </a:rPr>
              <a:t>to make e-ticket</a:t>
            </a:r>
          </a:p>
          <a:p>
            <a:r>
              <a:rPr lang="en-US" sz="1200" dirty="0" smtClean="0">
                <a:solidFill>
                  <a:srgbClr val="00B050"/>
                </a:solidFill>
              </a:rPr>
              <a:t>order</a:t>
            </a:r>
            <a:endParaRPr lang="en-US" sz="1200" dirty="0">
              <a:solidFill>
                <a:srgbClr val="00B050"/>
              </a:solidFill>
            </a:endParaRPr>
          </a:p>
        </p:txBody>
      </p:sp>
      <p:sp>
        <p:nvSpPr>
          <p:cNvPr id="197" name="TextBox 196"/>
          <p:cNvSpPr txBox="1"/>
          <p:nvPr/>
        </p:nvSpPr>
        <p:spPr>
          <a:xfrm>
            <a:off x="3768934" y="865651"/>
            <a:ext cx="949299" cy="430887"/>
          </a:xfrm>
          <a:prstGeom prst="rect">
            <a:avLst/>
          </a:prstGeom>
          <a:noFill/>
        </p:spPr>
        <p:txBody>
          <a:bodyPr wrap="none" rtlCol="0">
            <a:spAutoFit/>
          </a:bodyPr>
          <a:lstStyle/>
          <a:p>
            <a:r>
              <a:rPr lang="en-US" sz="1100" dirty="0" smtClean="0">
                <a:solidFill>
                  <a:srgbClr val="00B050"/>
                </a:solidFill>
              </a:rPr>
              <a:t>Appl. found </a:t>
            </a:r>
          </a:p>
          <a:p>
            <a:r>
              <a:rPr lang="en-US" sz="1100" dirty="0" smtClean="0">
                <a:solidFill>
                  <a:srgbClr val="00B050"/>
                </a:solidFill>
              </a:rPr>
              <a:t>trains </a:t>
            </a:r>
            <a:endParaRPr lang="en-US" sz="1100" dirty="0">
              <a:solidFill>
                <a:srgbClr val="00B050"/>
              </a:solidFill>
            </a:endParaRPr>
          </a:p>
        </p:txBody>
      </p:sp>
      <p:sp>
        <p:nvSpPr>
          <p:cNvPr id="206" name="TextBox 205"/>
          <p:cNvSpPr txBox="1"/>
          <p:nvPr/>
        </p:nvSpPr>
        <p:spPr>
          <a:xfrm rot="19873023">
            <a:off x="5344998" y="954251"/>
            <a:ext cx="1319592" cy="600164"/>
          </a:xfrm>
          <a:prstGeom prst="rect">
            <a:avLst/>
          </a:prstGeom>
          <a:noFill/>
        </p:spPr>
        <p:txBody>
          <a:bodyPr wrap="none" rtlCol="0">
            <a:spAutoFit/>
          </a:bodyPr>
          <a:lstStyle/>
          <a:p>
            <a:r>
              <a:rPr lang="en-US" sz="1100" dirty="0" smtClean="0">
                <a:solidFill>
                  <a:srgbClr val="00B050"/>
                </a:solidFill>
              </a:rPr>
              <a:t>User is </a:t>
            </a:r>
            <a:r>
              <a:rPr lang="en-US" sz="1100" dirty="0">
                <a:solidFill>
                  <a:srgbClr val="00B050"/>
                </a:solidFill>
              </a:rPr>
              <a:t>redirected </a:t>
            </a:r>
            <a:endParaRPr lang="en-US" sz="1100" dirty="0" smtClean="0">
              <a:solidFill>
                <a:srgbClr val="00B050"/>
              </a:solidFill>
            </a:endParaRPr>
          </a:p>
          <a:p>
            <a:r>
              <a:rPr lang="en-US" sz="1100" dirty="0" smtClean="0">
                <a:solidFill>
                  <a:srgbClr val="00B050"/>
                </a:solidFill>
              </a:rPr>
              <a:t>to 'Personal</a:t>
            </a:r>
          </a:p>
          <a:p>
            <a:r>
              <a:rPr lang="en-US" sz="1100" dirty="0" smtClean="0">
                <a:solidFill>
                  <a:srgbClr val="00B050"/>
                </a:solidFill>
              </a:rPr>
              <a:t> </a:t>
            </a:r>
            <a:r>
              <a:rPr lang="en-US" sz="1100" dirty="0">
                <a:solidFill>
                  <a:srgbClr val="00B050"/>
                </a:solidFill>
              </a:rPr>
              <a:t>information' page</a:t>
            </a:r>
          </a:p>
        </p:txBody>
      </p:sp>
      <p:sp>
        <p:nvSpPr>
          <p:cNvPr id="277" name="TextBox 276"/>
          <p:cNvSpPr txBox="1"/>
          <p:nvPr/>
        </p:nvSpPr>
        <p:spPr>
          <a:xfrm rot="19517729">
            <a:off x="6583453" y="2334828"/>
            <a:ext cx="1766894" cy="276999"/>
          </a:xfrm>
          <a:prstGeom prst="rect">
            <a:avLst/>
          </a:prstGeom>
          <a:noFill/>
        </p:spPr>
        <p:txBody>
          <a:bodyPr wrap="none" rtlCol="0">
            <a:spAutoFit/>
          </a:bodyPr>
          <a:lstStyle/>
          <a:p>
            <a:r>
              <a:rPr lang="en-US" sz="1200" dirty="0" smtClean="0">
                <a:solidFill>
                  <a:srgbClr val="FF0000"/>
                </a:solidFill>
              </a:rPr>
              <a:t>Incorrect personal data</a:t>
            </a:r>
            <a:endParaRPr lang="en-US" sz="1200" dirty="0">
              <a:solidFill>
                <a:srgbClr val="FF0000"/>
              </a:solidFill>
            </a:endParaRPr>
          </a:p>
        </p:txBody>
      </p:sp>
      <p:sp>
        <p:nvSpPr>
          <p:cNvPr id="278" name="TextBox 277"/>
          <p:cNvSpPr txBox="1"/>
          <p:nvPr/>
        </p:nvSpPr>
        <p:spPr>
          <a:xfrm rot="17767991">
            <a:off x="5794239" y="2045653"/>
            <a:ext cx="1511952" cy="600164"/>
          </a:xfrm>
          <a:prstGeom prst="rect">
            <a:avLst/>
          </a:prstGeom>
          <a:noFill/>
        </p:spPr>
        <p:txBody>
          <a:bodyPr wrap="none" rtlCol="0">
            <a:spAutoFit/>
          </a:bodyPr>
          <a:lstStyle/>
          <a:p>
            <a:r>
              <a:rPr lang="en-US" sz="1100" dirty="0" smtClean="0">
                <a:solidFill>
                  <a:srgbClr val="FF0000"/>
                </a:solidFill>
              </a:rPr>
              <a:t>Redirection to </a:t>
            </a:r>
          </a:p>
          <a:p>
            <a:r>
              <a:rPr lang="en-US" sz="1100" dirty="0" smtClean="0">
                <a:solidFill>
                  <a:srgbClr val="FF0000"/>
                </a:solidFill>
              </a:rPr>
              <a:t>personal information </a:t>
            </a:r>
          </a:p>
          <a:p>
            <a:r>
              <a:rPr lang="en-US" sz="1100" dirty="0" smtClean="0">
                <a:solidFill>
                  <a:srgbClr val="FF0000"/>
                </a:solidFill>
              </a:rPr>
              <a:t>page</a:t>
            </a:r>
            <a:endParaRPr lang="en-US" sz="1100" dirty="0">
              <a:solidFill>
                <a:srgbClr val="FF0000"/>
              </a:solidFill>
            </a:endParaRPr>
          </a:p>
        </p:txBody>
      </p:sp>
      <p:sp>
        <p:nvSpPr>
          <p:cNvPr id="292" name="TextBox 291"/>
          <p:cNvSpPr txBox="1"/>
          <p:nvPr/>
        </p:nvSpPr>
        <p:spPr>
          <a:xfrm rot="4947452">
            <a:off x="7861395" y="2588246"/>
            <a:ext cx="1203150" cy="461665"/>
          </a:xfrm>
          <a:prstGeom prst="rect">
            <a:avLst/>
          </a:prstGeom>
          <a:noFill/>
        </p:spPr>
        <p:txBody>
          <a:bodyPr wrap="none" rtlCol="0">
            <a:spAutoFit/>
          </a:bodyPr>
          <a:lstStyle/>
          <a:p>
            <a:r>
              <a:rPr lang="en-US" sz="1200" dirty="0" smtClean="0">
                <a:solidFill>
                  <a:srgbClr val="00B050"/>
                </a:solidFill>
              </a:rPr>
              <a:t>Redirection to</a:t>
            </a:r>
          </a:p>
          <a:p>
            <a:r>
              <a:rPr lang="en-US" sz="1200" dirty="0" smtClean="0">
                <a:solidFill>
                  <a:srgbClr val="00B050"/>
                </a:solidFill>
              </a:rPr>
              <a:t> payment page</a:t>
            </a:r>
            <a:endParaRPr lang="en-US" sz="1200" dirty="0">
              <a:solidFill>
                <a:srgbClr val="00B050"/>
              </a:solidFill>
            </a:endParaRPr>
          </a:p>
        </p:txBody>
      </p:sp>
      <p:cxnSp>
        <p:nvCxnSpPr>
          <p:cNvPr id="333" name="Straight Arrow Connector 332"/>
          <p:cNvCxnSpPr>
            <a:stCxn id="11" idx="4"/>
            <a:endCxn id="123" idx="2"/>
          </p:cNvCxnSpPr>
          <p:nvPr/>
        </p:nvCxnSpPr>
        <p:spPr>
          <a:xfrm>
            <a:off x="7212068" y="5362694"/>
            <a:ext cx="509448" cy="857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123" idx="7"/>
            <a:endCxn id="111" idx="4"/>
          </p:cNvCxnSpPr>
          <p:nvPr/>
        </p:nvCxnSpPr>
        <p:spPr>
          <a:xfrm flipH="1" flipV="1">
            <a:off x="8462971" y="4179681"/>
            <a:ext cx="385918" cy="1609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4732073">
            <a:off x="8259722" y="4629628"/>
            <a:ext cx="1175002" cy="461665"/>
          </a:xfrm>
          <a:prstGeom prst="rect">
            <a:avLst/>
          </a:prstGeom>
          <a:noFill/>
        </p:spPr>
        <p:txBody>
          <a:bodyPr wrap="none" rtlCol="0">
            <a:spAutoFit/>
          </a:bodyPr>
          <a:lstStyle/>
          <a:p>
            <a:r>
              <a:rPr lang="en-US" sz="1200" dirty="0" smtClean="0">
                <a:solidFill>
                  <a:srgbClr val="FF0000"/>
                </a:solidFill>
              </a:rPr>
              <a:t>Redirection to </a:t>
            </a:r>
          </a:p>
          <a:p>
            <a:r>
              <a:rPr lang="en-US" sz="1200" dirty="0" smtClean="0">
                <a:solidFill>
                  <a:srgbClr val="FF0000"/>
                </a:solidFill>
              </a:rPr>
              <a:t>payment page</a:t>
            </a:r>
            <a:endParaRPr lang="en-US" sz="1200" dirty="0">
              <a:solidFill>
                <a:srgbClr val="FF0000"/>
              </a:solidFill>
            </a:endParaRPr>
          </a:p>
        </p:txBody>
      </p:sp>
      <p:sp>
        <p:nvSpPr>
          <p:cNvPr id="339" name="TextBox 338"/>
          <p:cNvSpPr txBox="1"/>
          <p:nvPr/>
        </p:nvSpPr>
        <p:spPr>
          <a:xfrm rot="3633993">
            <a:off x="6766001" y="5711834"/>
            <a:ext cx="1272721" cy="461665"/>
          </a:xfrm>
          <a:prstGeom prst="rect">
            <a:avLst/>
          </a:prstGeom>
          <a:noFill/>
        </p:spPr>
        <p:txBody>
          <a:bodyPr wrap="none" rtlCol="0">
            <a:spAutoFit/>
          </a:bodyPr>
          <a:lstStyle/>
          <a:p>
            <a:r>
              <a:rPr lang="en-US" sz="1200" dirty="0" smtClean="0">
                <a:solidFill>
                  <a:srgbClr val="FF0000"/>
                </a:solidFill>
              </a:rPr>
              <a:t>Incorrect credit </a:t>
            </a:r>
          </a:p>
          <a:p>
            <a:r>
              <a:rPr lang="en-US" sz="1200" dirty="0" smtClean="0">
                <a:solidFill>
                  <a:srgbClr val="FF0000"/>
                </a:solidFill>
              </a:rPr>
              <a:t>card attributes</a:t>
            </a:r>
            <a:endParaRPr lang="en-US" sz="1200" dirty="0">
              <a:solidFill>
                <a:srgbClr val="FF0000"/>
              </a:solidFill>
            </a:endParaRPr>
          </a:p>
        </p:txBody>
      </p:sp>
      <p:sp>
        <p:nvSpPr>
          <p:cNvPr id="46" name="TextBox 45"/>
          <p:cNvSpPr txBox="1"/>
          <p:nvPr/>
        </p:nvSpPr>
        <p:spPr>
          <a:xfrm rot="21065811">
            <a:off x="3581421" y="5219865"/>
            <a:ext cx="1700466" cy="523220"/>
          </a:xfrm>
          <a:prstGeom prst="rect">
            <a:avLst/>
          </a:prstGeom>
          <a:noFill/>
        </p:spPr>
        <p:txBody>
          <a:bodyPr wrap="none" rtlCol="0">
            <a:spAutoFit/>
          </a:bodyPr>
          <a:lstStyle/>
          <a:p>
            <a:r>
              <a:rPr lang="en-US" sz="1400" dirty="0" smtClean="0">
                <a:solidFill>
                  <a:srgbClr val="00B050"/>
                </a:solidFill>
              </a:rPr>
              <a:t>Successful e-ticket </a:t>
            </a:r>
          </a:p>
          <a:p>
            <a:r>
              <a:rPr lang="en-US" sz="1400" dirty="0" smtClean="0">
                <a:solidFill>
                  <a:srgbClr val="00B050"/>
                </a:solidFill>
              </a:rPr>
              <a:t>order</a:t>
            </a:r>
            <a:endParaRPr lang="en-US" sz="1400" dirty="0">
              <a:solidFill>
                <a:srgbClr val="00B050"/>
              </a:solidFill>
            </a:endParaRPr>
          </a:p>
        </p:txBody>
      </p:sp>
    </p:spTree>
    <p:extLst>
      <p:ext uri="{BB962C8B-B14F-4D97-AF65-F5344CB8AC3E}">
        <p14:creationId xmlns:p14="http://schemas.microsoft.com/office/powerpoint/2010/main" val="3782743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60237" y="3348803"/>
            <a:ext cx="809035" cy="8838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Home page</a:t>
            </a:r>
            <a:endParaRPr lang="uk-UA" sz="1100" dirty="0"/>
          </a:p>
        </p:txBody>
      </p:sp>
      <p:cxnSp>
        <p:nvCxnSpPr>
          <p:cNvPr id="5" name="Пряма зі стрілкою 4"/>
          <p:cNvCxnSpPr>
            <a:stCxn id="3" idx="0"/>
            <a:endCxn id="7" idx="2"/>
          </p:cNvCxnSpPr>
          <p:nvPr/>
        </p:nvCxnSpPr>
        <p:spPr>
          <a:xfrm flipV="1">
            <a:off x="564755" y="1736655"/>
            <a:ext cx="435636" cy="161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000391" y="1127055"/>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Departure</a:t>
            </a:r>
            <a:r>
              <a:rPr lang="en-US" sz="1200" dirty="0"/>
              <a:t>, Destinations and Date</a:t>
            </a:r>
            <a:endParaRPr lang="uk-UA" sz="1200" dirty="0"/>
          </a:p>
        </p:txBody>
      </p:sp>
      <p:sp>
        <p:nvSpPr>
          <p:cNvPr id="9" name="Овал 8"/>
          <p:cNvSpPr/>
          <p:nvPr/>
        </p:nvSpPr>
        <p:spPr>
          <a:xfrm>
            <a:off x="6564490" y="839373"/>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6538846" y="4143494"/>
            <a:ext cx="134644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2321191" y="5263635"/>
            <a:ext cx="899088" cy="87144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689503" y="786596"/>
            <a:ext cx="1103609" cy="960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‘Search’</a:t>
            </a:r>
            <a:endParaRPr lang="uk-UA" sz="1200" dirty="0"/>
          </a:p>
        </p:txBody>
      </p:sp>
      <p:cxnSp>
        <p:nvCxnSpPr>
          <p:cNvPr id="70" name="Пряма зі стрілкою 69"/>
          <p:cNvCxnSpPr>
            <a:stCxn id="7" idx="7"/>
            <a:endCxn id="69" idx="2"/>
          </p:cNvCxnSpPr>
          <p:nvPr/>
        </p:nvCxnSpPr>
        <p:spPr>
          <a:xfrm flipV="1">
            <a:off x="2127764" y="1266764"/>
            <a:ext cx="561739" cy="38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6"/>
            <a:endCxn id="25" idx="1"/>
          </p:cNvCxnSpPr>
          <p:nvPr/>
        </p:nvCxnSpPr>
        <p:spPr>
          <a:xfrm>
            <a:off x="3793112" y="1266764"/>
            <a:ext cx="859988" cy="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8145357" y="1487418"/>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2"/>
          </p:cNvCxnSpPr>
          <p:nvPr/>
        </p:nvCxnSpPr>
        <p:spPr>
          <a:xfrm>
            <a:off x="7885290" y="1448973"/>
            <a:ext cx="260067" cy="427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8078717" y="3401806"/>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4"/>
            <a:endCxn id="111" idx="7"/>
          </p:cNvCxnSpPr>
          <p:nvPr/>
        </p:nvCxnSpPr>
        <p:spPr>
          <a:xfrm>
            <a:off x="8529611" y="2265293"/>
            <a:ext cx="205068" cy="125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3"/>
            <a:endCxn id="11" idx="7"/>
          </p:cNvCxnSpPr>
          <p:nvPr/>
        </p:nvCxnSpPr>
        <p:spPr>
          <a:xfrm flipH="1">
            <a:off x="7688108" y="4065764"/>
            <a:ext cx="503154" cy="25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4798694" y="509253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3"/>
            <a:endCxn id="145" idx="6"/>
          </p:cNvCxnSpPr>
          <p:nvPr/>
        </p:nvCxnSpPr>
        <p:spPr>
          <a:xfrm flipH="1">
            <a:off x="5567201" y="5184146"/>
            <a:ext cx="1168827" cy="297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stCxn id="145" idx="2"/>
            <a:endCxn id="13" idx="6"/>
          </p:cNvCxnSpPr>
          <p:nvPr/>
        </p:nvCxnSpPr>
        <p:spPr>
          <a:xfrm flipH="1">
            <a:off x="3220279" y="5481475"/>
            <a:ext cx="1578415" cy="21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4525328" y="1153560"/>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6"/>
            <a:endCxn id="9" idx="1"/>
          </p:cNvCxnSpPr>
          <p:nvPr/>
        </p:nvCxnSpPr>
        <p:spPr>
          <a:xfrm flipV="1">
            <a:off x="5397813" y="1017921"/>
            <a:ext cx="1360104" cy="58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7075699">
            <a:off x="207456" y="2330825"/>
            <a:ext cx="1286442" cy="646331"/>
          </a:xfrm>
          <a:prstGeom prst="rect">
            <a:avLst/>
          </a:prstGeom>
          <a:noFill/>
        </p:spPr>
        <p:txBody>
          <a:bodyPr wrap="none" rtlCol="0">
            <a:spAutoFit/>
          </a:bodyPr>
          <a:lstStyle/>
          <a:p>
            <a:r>
              <a:rPr lang="en-US" sz="1200" dirty="0" smtClean="0">
                <a:solidFill>
                  <a:srgbClr val="00B050"/>
                </a:solidFill>
              </a:rPr>
              <a:t>User wants </a:t>
            </a:r>
          </a:p>
          <a:p>
            <a:r>
              <a:rPr lang="en-US" sz="1200" dirty="0" smtClean="0">
                <a:solidFill>
                  <a:srgbClr val="00B050"/>
                </a:solidFill>
              </a:rPr>
              <a:t>to make e-ticket</a:t>
            </a:r>
          </a:p>
          <a:p>
            <a:r>
              <a:rPr lang="en-US" sz="1200" dirty="0" smtClean="0">
                <a:solidFill>
                  <a:srgbClr val="00B050"/>
                </a:solidFill>
              </a:rPr>
              <a:t>order</a:t>
            </a:r>
            <a:endParaRPr lang="en-US" sz="1200" dirty="0">
              <a:solidFill>
                <a:srgbClr val="00B050"/>
              </a:solidFill>
            </a:endParaRPr>
          </a:p>
        </p:txBody>
      </p:sp>
      <p:sp>
        <p:nvSpPr>
          <p:cNvPr id="197" name="TextBox 196"/>
          <p:cNvSpPr txBox="1"/>
          <p:nvPr/>
        </p:nvSpPr>
        <p:spPr>
          <a:xfrm>
            <a:off x="3768934" y="865651"/>
            <a:ext cx="949299" cy="430887"/>
          </a:xfrm>
          <a:prstGeom prst="rect">
            <a:avLst/>
          </a:prstGeom>
          <a:noFill/>
        </p:spPr>
        <p:txBody>
          <a:bodyPr wrap="none" rtlCol="0">
            <a:spAutoFit/>
          </a:bodyPr>
          <a:lstStyle/>
          <a:p>
            <a:r>
              <a:rPr lang="en-US" sz="1100" dirty="0" smtClean="0">
                <a:solidFill>
                  <a:srgbClr val="00B050"/>
                </a:solidFill>
              </a:rPr>
              <a:t>Appl. found </a:t>
            </a:r>
          </a:p>
          <a:p>
            <a:r>
              <a:rPr lang="en-US" sz="1100" dirty="0" smtClean="0">
                <a:solidFill>
                  <a:srgbClr val="00B050"/>
                </a:solidFill>
              </a:rPr>
              <a:t>trains </a:t>
            </a:r>
            <a:endParaRPr lang="en-US" sz="1100" dirty="0">
              <a:solidFill>
                <a:srgbClr val="00B050"/>
              </a:solidFill>
            </a:endParaRPr>
          </a:p>
        </p:txBody>
      </p:sp>
      <p:sp>
        <p:nvSpPr>
          <p:cNvPr id="292" name="TextBox 291"/>
          <p:cNvSpPr txBox="1"/>
          <p:nvPr/>
        </p:nvSpPr>
        <p:spPr>
          <a:xfrm rot="4947452">
            <a:off x="7861395" y="2588246"/>
            <a:ext cx="1203150" cy="461665"/>
          </a:xfrm>
          <a:prstGeom prst="rect">
            <a:avLst/>
          </a:prstGeom>
          <a:noFill/>
        </p:spPr>
        <p:txBody>
          <a:bodyPr wrap="none" rtlCol="0">
            <a:spAutoFit/>
          </a:bodyPr>
          <a:lstStyle/>
          <a:p>
            <a:r>
              <a:rPr lang="en-US" sz="1200" dirty="0" smtClean="0">
                <a:solidFill>
                  <a:srgbClr val="00B050"/>
                </a:solidFill>
              </a:rPr>
              <a:t>Redirection to</a:t>
            </a:r>
          </a:p>
          <a:p>
            <a:r>
              <a:rPr lang="en-US" sz="1200" dirty="0" smtClean="0">
                <a:solidFill>
                  <a:srgbClr val="00B050"/>
                </a:solidFill>
              </a:rPr>
              <a:t> payment page</a:t>
            </a:r>
            <a:endParaRPr lang="en-US" sz="1200" dirty="0">
              <a:solidFill>
                <a:srgbClr val="00B050"/>
              </a:solidFill>
            </a:endParaRPr>
          </a:p>
        </p:txBody>
      </p:sp>
      <p:sp>
        <p:nvSpPr>
          <p:cNvPr id="345" name="TextBox 344"/>
          <p:cNvSpPr txBox="1"/>
          <p:nvPr/>
        </p:nvSpPr>
        <p:spPr>
          <a:xfrm rot="20667033">
            <a:off x="5583715" y="5029601"/>
            <a:ext cx="1257780" cy="523220"/>
          </a:xfrm>
          <a:prstGeom prst="rect">
            <a:avLst/>
          </a:prstGeom>
          <a:noFill/>
        </p:spPr>
        <p:txBody>
          <a:bodyPr wrap="none" rtlCol="0">
            <a:spAutoFit/>
          </a:bodyPr>
          <a:lstStyle/>
          <a:p>
            <a:r>
              <a:rPr lang="en-US" sz="1400" dirty="0" smtClean="0">
                <a:solidFill>
                  <a:srgbClr val="00B050"/>
                </a:solidFill>
              </a:rPr>
              <a:t>User entered </a:t>
            </a:r>
          </a:p>
          <a:p>
            <a:r>
              <a:rPr lang="en-US" sz="1400" dirty="0" smtClean="0">
                <a:solidFill>
                  <a:srgbClr val="00B050"/>
                </a:solidFill>
              </a:rPr>
              <a:t>correct data</a:t>
            </a:r>
            <a:endParaRPr lang="en-US" sz="1400" dirty="0">
              <a:solidFill>
                <a:srgbClr val="00B050"/>
              </a:solidFill>
            </a:endParaRPr>
          </a:p>
        </p:txBody>
      </p:sp>
      <p:sp>
        <p:nvSpPr>
          <p:cNvPr id="2" name="TextBox 1"/>
          <p:cNvSpPr txBox="1"/>
          <p:nvPr/>
        </p:nvSpPr>
        <p:spPr>
          <a:xfrm>
            <a:off x="7358803" y="6135081"/>
            <a:ext cx="1488421" cy="369332"/>
          </a:xfrm>
          <a:prstGeom prst="rect">
            <a:avLst/>
          </a:prstGeom>
          <a:noFill/>
        </p:spPr>
        <p:txBody>
          <a:bodyPr wrap="none" rtlCol="0">
            <a:spAutoFit/>
          </a:bodyPr>
          <a:lstStyle/>
          <a:p>
            <a:r>
              <a:rPr lang="en-US" dirty="0" smtClean="0">
                <a:solidFill>
                  <a:schemeClr val="accent1"/>
                </a:solidFill>
              </a:rPr>
              <a:t>Test case #1</a:t>
            </a:r>
            <a:endParaRPr lang="en-US" dirty="0">
              <a:solidFill>
                <a:schemeClr val="accent1"/>
              </a:solidFill>
            </a:endParaRPr>
          </a:p>
        </p:txBody>
      </p:sp>
      <p:sp>
        <p:nvSpPr>
          <p:cNvPr id="28" name="TextBox 27"/>
          <p:cNvSpPr txBox="1"/>
          <p:nvPr/>
        </p:nvSpPr>
        <p:spPr>
          <a:xfrm rot="21065811">
            <a:off x="3273335" y="5312579"/>
            <a:ext cx="1700466" cy="523220"/>
          </a:xfrm>
          <a:prstGeom prst="rect">
            <a:avLst/>
          </a:prstGeom>
          <a:noFill/>
        </p:spPr>
        <p:txBody>
          <a:bodyPr wrap="none" rtlCol="0">
            <a:spAutoFit/>
          </a:bodyPr>
          <a:lstStyle/>
          <a:p>
            <a:r>
              <a:rPr lang="en-US" sz="1400" dirty="0" smtClean="0">
                <a:solidFill>
                  <a:srgbClr val="00B050"/>
                </a:solidFill>
              </a:rPr>
              <a:t>Successful e-ticket </a:t>
            </a:r>
          </a:p>
          <a:p>
            <a:r>
              <a:rPr lang="en-US" sz="1400" dirty="0" smtClean="0">
                <a:solidFill>
                  <a:srgbClr val="00B050"/>
                </a:solidFill>
              </a:rPr>
              <a:t>order</a:t>
            </a:r>
            <a:endParaRPr lang="en-US" sz="1400" dirty="0">
              <a:solidFill>
                <a:srgbClr val="00B050"/>
              </a:solidFill>
            </a:endParaRPr>
          </a:p>
        </p:txBody>
      </p:sp>
      <p:sp>
        <p:nvSpPr>
          <p:cNvPr id="29" name="TextBox 28"/>
          <p:cNvSpPr txBox="1"/>
          <p:nvPr/>
        </p:nvSpPr>
        <p:spPr>
          <a:xfrm rot="20261523">
            <a:off x="5373799" y="918777"/>
            <a:ext cx="1319592" cy="600164"/>
          </a:xfrm>
          <a:prstGeom prst="rect">
            <a:avLst/>
          </a:prstGeom>
          <a:noFill/>
        </p:spPr>
        <p:txBody>
          <a:bodyPr wrap="none" rtlCol="0">
            <a:spAutoFit/>
          </a:bodyPr>
          <a:lstStyle/>
          <a:p>
            <a:r>
              <a:rPr lang="en-US" sz="1100" dirty="0" smtClean="0">
                <a:solidFill>
                  <a:srgbClr val="00B050"/>
                </a:solidFill>
              </a:rPr>
              <a:t>User is </a:t>
            </a:r>
            <a:r>
              <a:rPr lang="en-US" sz="1100" dirty="0">
                <a:solidFill>
                  <a:srgbClr val="00B050"/>
                </a:solidFill>
              </a:rPr>
              <a:t>redirected </a:t>
            </a:r>
            <a:endParaRPr lang="en-US" sz="1100" dirty="0" smtClean="0">
              <a:solidFill>
                <a:srgbClr val="00B050"/>
              </a:solidFill>
            </a:endParaRPr>
          </a:p>
          <a:p>
            <a:r>
              <a:rPr lang="en-US" sz="1100" dirty="0" smtClean="0">
                <a:solidFill>
                  <a:srgbClr val="00B050"/>
                </a:solidFill>
              </a:rPr>
              <a:t>to 'Personal</a:t>
            </a:r>
          </a:p>
          <a:p>
            <a:r>
              <a:rPr lang="en-US" sz="1100" dirty="0" smtClean="0">
                <a:solidFill>
                  <a:srgbClr val="00B050"/>
                </a:solidFill>
              </a:rPr>
              <a:t> </a:t>
            </a:r>
            <a:r>
              <a:rPr lang="en-US" sz="1100" dirty="0">
                <a:solidFill>
                  <a:srgbClr val="00B050"/>
                </a:solidFill>
              </a:rPr>
              <a:t>information' page</a:t>
            </a:r>
          </a:p>
        </p:txBody>
      </p:sp>
    </p:spTree>
    <p:extLst>
      <p:ext uri="{BB962C8B-B14F-4D97-AF65-F5344CB8AC3E}">
        <p14:creationId xmlns:p14="http://schemas.microsoft.com/office/powerpoint/2010/main" val="1883310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209005" y="3384167"/>
            <a:ext cx="809035" cy="8838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Main Page</a:t>
            </a:r>
            <a:endParaRPr lang="uk-UA" sz="1100" dirty="0"/>
          </a:p>
        </p:txBody>
      </p:sp>
      <p:cxnSp>
        <p:nvCxnSpPr>
          <p:cNvPr id="5" name="Пряма зі стрілкою 4"/>
          <p:cNvCxnSpPr>
            <a:stCxn id="3" idx="0"/>
            <a:endCxn id="7" idx="2"/>
          </p:cNvCxnSpPr>
          <p:nvPr/>
        </p:nvCxnSpPr>
        <p:spPr>
          <a:xfrm flipV="1">
            <a:off x="613523" y="1820010"/>
            <a:ext cx="225728" cy="156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839251" y="121041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Departure</a:t>
            </a:r>
            <a:r>
              <a:rPr lang="en-US" sz="1200" dirty="0"/>
              <a:t>, Destinations and Date</a:t>
            </a:r>
            <a:endParaRPr lang="uk-UA" sz="1200" dirty="0"/>
          </a:p>
        </p:txBody>
      </p:sp>
      <p:sp>
        <p:nvSpPr>
          <p:cNvPr id="9" name="Овал 8"/>
          <p:cNvSpPr/>
          <p:nvPr/>
        </p:nvSpPr>
        <p:spPr>
          <a:xfrm>
            <a:off x="6551668" y="82991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6538846" y="4143494"/>
            <a:ext cx="134644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2321191" y="5263635"/>
            <a:ext cx="899088" cy="87144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30" name="Овал 29"/>
          <p:cNvSpPr/>
          <p:nvPr/>
        </p:nvSpPr>
        <p:spPr>
          <a:xfrm>
            <a:off x="2160051" y="3227228"/>
            <a:ext cx="1550576" cy="1497212"/>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Notification ‘There are no trains depending on your request’ </a:t>
            </a:r>
            <a:endParaRPr lang="uk-UA" sz="1200" dirty="0">
              <a:solidFill>
                <a:srgbClr val="FF0000"/>
              </a:solidFill>
            </a:endParaRPr>
          </a:p>
        </p:txBody>
      </p:sp>
      <p:cxnSp>
        <p:nvCxnSpPr>
          <p:cNvPr id="31" name="Пряма зі стрілкою 30"/>
          <p:cNvCxnSpPr>
            <a:stCxn id="69" idx="3"/>
            <a:endCxn id="30" idx="7"/>
          </p:cNvCxnSpPr>
          <p:nvPr/>
        </p:nvCxnSpPr>
        <p:spPr>
          <a:xfrm>
            <a:off x="2851123" y="1606293"/>
            <a:ext cx="632427" cy="184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 зі стрілкою 32"/>
          <p:cNvCxnSpPr>
            <a:stCxn id="30" idx="2"/>
            <a:endCxn id="3" idx="6"/>
          </p:cNvCxnSpPr>
          <p:nvPr/>
        </p:nvCxnSpPr>
        <p:spPr>
          <a:xfrm flipH="1" flipV="1">
            <a:off x="1018040" y="3826107"/>
            <a:ext cx="1142011" cy="149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Овал 68"/>
          <p:cNvSpPr/>
          <p:nvPr/>
        </p:nvSpPr>
        <p:spPr>
          <a:xfrm>
            <a:off x="2689503" y="786596"/>
            <a:ext cx="1103609" cy="960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‘Search’</a:t>
            </a:r>
            <a:endParaRPr lang="uk-UA" sz="1200" dirty="0"/>
          </a:p>
        </p:txBody>
      </p:sp>
      <p:cxnSp>
        <p:nvCxnSpPr>
          <p:cNvPr id="70" name="Пряма зі стрілкою 69"/>
          <p:cNvCxnSpPr>
            <a:stCxn id="7" idx="7"/>
            <a:endCxn id="69" idx="2"/>
          </p:cNvCxnSpPr>
          <p:nvPr/>
        </p:nvCxnSpPr>
        <p:spPr>
          <a:xfrm flipV="1">
            <a:off x="1966624" y="1266764"/>
            <a:ext cx="722879" cy="122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6"/>
            <a:endCxn id="25" idx="1"/>
          </p:cNvCxnSpPr>
          <p:nvPr/>
        </p:nvCxnSpPr>
        <p:spPr>
          <a:xfrm>
            <a:off x="3793112" y="1266764"/>
            <a:ext cx="859988" cy="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8145357" y="1487418"/>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2"/>
          </p:cNvCxnSpPr>
          <p:nvPr/>
        </p:nvCxnSpPr>
        <p:spPr>
          <a:xfrm>
            <a:off x="7872468" y="1439510"/>
            <a:ext cx="272889" cy="436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8145357" y="338416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4"/>
            <a:endCxn id="111" idx="7"/>
          </p:cNvCxnSpPr>
          <p:nvPr/>
        </p:nvCxnSpPr>
        <p:spPr>
          <a:xfrm>
            <a:off x="8529611" y="2265293"/>
            <a:ext cx="271708" cy="1232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3"/>
            <a:endCxn id="11" idx="7"/>
          </p:cNvCxnSpPr>
          <p:nvPr/>
        </p:nvCxnSpPr>
        <p:spPr>
          <a:xfrm flipH="1">
            <a:off x="7688108" y="4048125"/>
            <a:ext cx="569794" cy="27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4798694" y="509253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3"/>
            <a:endCxn id="145" idx="6"/>
          </p:cNvCxnSpPr>
          <p:nvPr/>
        </p:nvCxnSpPr>
        <p:spPr>
          <a:xfrm flipH="1">
            <a:off x="5567201" y="5184146"/>
            <a:ext cx="1168827" cy="297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stCxn id="145" idx="2"/>
            <a:endCxn id="13" idx="6"/>
          </p:cNvCxnSpPr>
          <p:nvPr/>
        </p:nvCxnSpPr>
        <p:spPr>
          <a:xfrm flipH="1">
            <a:off x="3220279" y="5481475"/>
            <a:ext cx="1578415" cy="21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4356664">
            <a:off x="2527601" y="2260736"/>
            <a:ext cx="1573231" cy="646331"/>
          </a:xfrm>
          <a:prstGeom prst="rect">
            <a:avLst/>
          </a:prstGeom>
          <a:noFill/>
        </p:spPr>
        <p:txBody>
          <a:bodyPr wrap="square" rtlCol="0">
            <a:spAutoFit/>
          </a:bodyPr>
          <a:lstStyle/>
          <a:p>
            <a:r>
              <a:rPr lang="en-US" sz="1200" dirty="0" smtClean="0">
                <a:solidFill>
                  <a:srgbClr val="FF0000"/>
                </a:solidFill>
              </a:rPr>
              <a:t>Application haven’t </a:t>
            </a:r>
          </a:p>
          <a:p>
            <a:r>
              <a:rPr lang="en-US" sz="1200" dirty="0" smtClean="0">
                <a:solidFill>
                  <a:srgbClr val="FF0000"/>
                </a:solidFill>
              </a:rPr>
              <a:t>found any train  </a:t>
            </a:r>
          </a:p>
          <a:p>
            <a:r>
              <a:rPr lang="en-US" sz="1200" dirty="0" smtClean="0">
                <a:solidFill>
                  <a:srgbClr val="FF0000"/>
                </a:solidFill>
              </a:rPr>
              <a:t> </a:t>
            </a:r>
            <a:endParaRPr lang="uk-UA" sz="1200" dirty="0">
              <a:solidFill>
                <a:srgbClr val="FF0000"/>
              </a:solidFill>
            </a:endParaRPr>
          </a:p>
        </p:txBody>
      </p:sp>
      <p:sp>
        <p:nvSpPr>
          <p:cNvPr id="25" name="Овал 24"/>
          <p:cNvSpPr/>
          <p:nvPr/>
        </p:nvSpPr>
        <p:spPr>
          <a:xfrm>
            <a:off x="4525328" y="1153560"/>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6"/>
            <a:endCxn id="9" idx="1"/>
          </p:cNvCxnSpPr>
          <p:nvPr/>
        </p:nvCxnSpPr>
        <p:spPr>
          <a:xfrm flipV="1">
            <a:off x="5397813" y="1008458"/>
            <a:ext cx="1347282" cy="592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rot="651137">
            <a:off x="948305" y="3431171"/>
            <a:ext cx="1281480" cy="461665"/>
          </a:xfrm>
          <a:prstGeom prst="rect">
            <a:avLst/>
          </a:prstGeom>
          <a:noFill/>
        </p:spPr>
        <p:txBody>
          <a:bodyPr wrap="square" rtlCol="0">
            <a:spAutoFit/>
          </a:bodyPr>
          <a:lstStyle/>
          <a:p>
            <a:r>
              <a:rPr lang="en-US" sz="1200" dirty="0" smtClean="0">
                <a:solidFill>
                  <a:srgbClr val="FF0000"/>
                </a:solidFill>
              </a:rPr>
              <a:t>Redirection to the Main page  </a:t>
            </a:r>
            <a:endParaRPr lang="en-US" sz="1200" dirty="0">
              <a:solidFill>
                <a:srgbClr val="FF0000"/>
              </a:solidFill>
            </a:endParaRPr>
          </a:p>
        </p:txBody>
      </p:sp>
      <p:sp>
        <p:nvSpPr>
          <p:cNvPr id="140" name="TextBox 139"/>
          <p:cNvSpPr txBox="1"/>
          <p:nvPr/>
        </p:nvSpPr>
        <p:spPr>
          <a:xfrm rot="16799582">
            <a:off x="-2297" y="2260735"/>
            <a:ext cx="1286442" cy="646331"/>
          </a:xfrm>
          <a:prstGeom prst="rect">
            <a:avLst/>
          </a:prstGeom>
          <a:noFill/>
        </p:spPr>
        <p:txBody>
          <a:bodyPr wrap="none" rtlCol="0">
            <a:spAutoFit/>
          </a:bodyPr>
          <a:lstStyle/>
          <a:p>
            <a:r>
              <a:rPr lang="en-US" sz="1200" dirty="0" smtClean="0">
                <a:solidFill>
                  <a:srgbClr val="00B050"/>
                </a:solidFill>
              </a:rPr>
              <a:t>User wants </a:t>
            </a:r>
          </a:p>
          <a:p>
            <a:r>
              <a:rPr lang="en-US" sz="1200" dirty="0" smtClean="0">
                <a:solidFill>
                  <a:srgbClr val="00B050"/>
                </a:solidFill>
              </a:rPr>
              <a:t>to make e-ticket</a:t>
            </a:r>
          </a:p>
          <a:p>
            <a:r>
              <a:rPr lang="en-US" sz="1200" dirty="0" smtClean="0">
                <a:solidFill>
                  <a:srgbClr val="00B050"/>
                </a:solidFill>
              </a:rPr>
              <a:t>order</a:t>
            </a:r>
            <a:endParaRPr lang="en-US" sz="1200" dirty="0">
              <a:solidFill>
                <a:srgbClr val="00B050"/>
              </a:solidFill>
            </a:endParaRPr>
          </a:p>
        </p:txBody>
      </p:sp>
      <p:sp>
        <p:nvSpPr>
          <p:cNvPr id="197" name="TextBox 196"/>
          <p:cNvSpPr txBox="1"/>
          <p:nvPr/>
        </p:nvSpPr>
        <p:spPr>
          <a:xfrm>
            <a:off x="3768934" y="865651"/>
            <a:ext cx="949299" cy="430887"/>
          </a:xfrm>
          <a:prstGeom prst="rect">
            <a:avLst/>
          </a:prstGeom>
          <a:noFill/>
        </p:spPr>
        <p:txBody>
          <a:bodyPr wrap="none" rtlCol="0">
            <a:spAutoFit/>
          </a:bodyPr>
          <a:lstStyle/>
          <a:p>
            <a:r>
              <a:rPr lang="en-US" sz="1100" dirty="0" smtClean="0">
                <a:solidFill>
                  <a:srgbClr val="00B050"/>
                </a:solidFill>
              </a:rPr>
              <a:t>Appl. found </a:t>
            </a:r>
          </a:p>
          <a:p>
            <a:r>
              <a:rPr lang="en-US" sz="1100" dirty="0" smtClean="0">
                <a:solidFill>
                  <a:srgbClr val="00B050"/>
                </a:solidFill>
              </a:rPr>
              <a:t>trains </a:t>
            </a:r>
            <a:endParaRPr lang="en-US" sz="1100" dirty="0">
              <a:solidFill>
                <a:srgbClr val="00B050"/>
              </a:solidFill>
            </a:endParaRPr>
          </a:p>
        </p:txBody>
      </p:sp>
      <p:sp>
        <p:nvSpPr>
          <p:cNvPr id="345" name="TextBox 344"/>
          <p:cNvSpPr txBox="1"/>
          <p:nvPr/>
        </p:nvSpPr>
        <p:spPr>
          <a:xfrm rot="20667033">
            <a:off x="5583715" y="5029601"/>
            <a:ext cx="1257780" cy="523220"/>
          </a:xfrm>
          <a:prstGeom prst="rect">
            <a:avLst/>
          </a:prstGeom>
          <a:noFill/>
        </p:spPr>
        <p:txBody>
          <a:bodyPr wrap="none" rtlCol="0">
            <a:spAutoFit/>
          </a:bodyPr>
          <a:lstStyle/>
          <a:p>
            <a:r>
              <a:rPr lang="en-US" sz="1400" dirty="0" smtClean="0">
                <a:solidFill>
                  <a:srgbClr val="00B050"/>
                </a:solidFill>
              </a:rPr>
              <a:t>User entered </a:t>
            </a:r>
          </a:p>
          <a:p>
            <a:r>
              <a:rPr lang="en-US" sz="1400" dirty="0" smtClean="0">
                <a:solidFill>
                  <a:srgbClr val="00B050"/>
                </a:solidFill>
              </a:rPr>
              <a:t>correct data</a:t>
            </a:r>
            <a:endParaRPr lang="en-US" sz="1400" dirty="0">
              <a:solidFill>
                <a:srgbClr val="00B050"/>
              </a:solidFill>
            </a:endParaRPr>
          </a:p>
        </p:txBody>
      </p:sp>
      <p:sp>
        <p:nvSpPr>
          <p:cNvPr id="46" name="TextBox 45"/>
          <p:cNvSpPr txBox="1"/>
          <p:nvPr/>
        </p:nvSpPr>
        <p:spPr>
          <a:xfrm rot="4823029">
            <a:off x="7861395" y="2588246"/>
            <a:ext cx="1203150" cy="461665"/>
          </a:xfrm>
          <a:prstGeom prst="rect">
            <a:avLst/>
          </a:prstGeom>
          <a:noFill/>
        </p:spPr>
        <p:txBody>
          <a:bodyPr wrap="none" rtlCol="0">
            <a:spAutoFit/>
          </a:bodyPr>
          <a:lstStyle/>
          <a:p>
            <a:r>
              <a:rPr lang="en-US" sz="1200" dirty="0" smtClean="0">
                <a:solidFill>
                  <a:srgbClr val="00B050"/>
                </a:solidFill>
              </a:rPr>
              <a:t>Redirection to</a:t>
            </a:r>
          </a:p>
          <a:p>
            <a:r>
              <a:rPr lang="en-US" sz="1200" dirty="0" smtClean="0">
                <a:solidFill>
                  <a:srgbClr val="00B050"/>
                </a:solidFill>
              </a:rPr>
              <a:t> payment page</a:t>
            </a:r>
            <a:endParaRPr lang="en-US" sz="1200" dirty="0">
              <a:solidFill>
                <a:srgbClr val="00B050"/>
              </a:solidFill>
            </a:endParaRPr>
          </a:p>
        </p:txBody>
      </p:sp>
      <p:sp>
        <p:nvSpPr>
          <p:cNvPr id="17" name="TextBox 16"/>
          <p:cNvSpPr txBox="1"/>
          <p:nvPr/>
        </p:nvSpPr>
        <p:spPr>
          <a:xfrm>
            <a:off x="7425443" y="6270161"/>
            <a:ext cx="1488421" cy="369332"/>
          </a:xfrm>
          <a:prstGeom prst="rect">
            <a:avLst/>
          </a:prstGeom>
          <a:noFill/>
        </p:spPr>
        <p:txBody>
          <a:bodyPr wrap="none" rtlCol="0">
            <a:spAutoFit/>
          </a:bodyPr>
          <a:lstStyle/>
          <a:p>
            <a:r>
              <a:rPr lang="en-US" dirty="0" smtClean="0">
                <a:solidFill>
                  <a:schemeClr val="accent1"/>
                </a:solidFill>
              </a:rPr>
              <a:t>Test case #2</a:t>
            </a:r>
            <a:endParaRPr lang="en-US" dirty="0">
              <a:solidFill>
                <a:schemeClr val="accent1"/>
              </a:solidFill>
            </a:endParaRPr>
          </a:p>
        </p:txBody>
      </p:sp>
      <p:sp>
        <p:nvSpPr>
          <p:cNvPr id="35" name="TextBox 34"/>
          <p:cNvSpPr txBox="1"/>
          <p:nvPr/>
        </p:nvSpPr>
        <p:spPr>
          <a:xfrm rot="21065811">
            <a:off x="3273335" y="5312579"/>
            <a:ext cx="1700466" cy="523220"/>
          </a:xfrm>
          <a:prstGeom prst="rect">
            <a:avLst/>
          </a:prstGeom>
          <a:noFill/>
        </p:spPr>
        <p:txBody>
          <a:bodyPr wrap="none" rtlCol="0">
            <a:spAutoFit/>
          </a:bodyPr>
          <a:lstStyle/>
          <a:p>
            <a:r>
              <a:rPr lang="en-US" sz="1400" dirty="0" smtClean="0">
                <a:solidFill>
                  <a:srgbClr val="00B050"/>
                </a:solidFill>
              </a:rPr>
              <a:t>Successful e-ticket </a:t>
            </a:r>
          </a:p>
          <a:p>
            <a:r>
              <a:rPr lang="en-US" sz="1400" dirty="0" smtClean="0">
                <a:solidFill>
                  <a:srgbClr val="00B050"/>
                </a:solidFill>
              </a:rPr>
              <a:t>order</a:t>
            </a:r>
            <a:endParaRPr lang="en-US" sz="1400" dirty="0">
              <a:solidFill>
                <a:srgbClr val="00B050"/>
              </a:solidFill>
            </a:endParaRPr>
          </a:p>
        </p:txBody>
      </p:sp>
      <p:sp>
        <p:nvSpPr>
          <p:cNvPr id="38" name="TextBox 37"/>
          <p:cNvSpPr txBox="1"/>
          <p:nvPr/>
        </p:nvSpPr>
        <p:spPr>
          <a:xfrm rot="20157972">
            <a:off x="5344998" y="954251"/>
            <a:ext cx="1319592" cy="600164"/>
          </a:xfrm>
          <a:prstGeom prst="rect">
            <a:avLst/>
          </a:prstGeom>
          <a:noFill/>
        </p:spPr>
        <p:txBody>
          <a:bodyPr wrap="none" rtlCol="0">
            <a:spAutoFit/>
          </a:bodyPr>
          <a:lstStyle/>
          <a:p>
            <a:r>
              <a:rPr lang="en-US" sz="1100" dirty="0" smtClean="0">
                <a:solidFill>
                  <a:srgbClr val="00B050"/>
                </a:solidFill>
              </a:rPr>
              <a:t>User is </a:t>
            </a:r>
            <a:r>
              <a:rPr lang="en-US" sz="1100" dirty="0">
                <a:solidFill>
                  <a:srgbClr val="00B050"/>
                </a:solidFill>
              </a:rPr>
              <a:t>redirected </a:t>
            </a:r>
            <a:endParaRPr lang="en-US" sz="1100" dirty="0" smtClean="0">
              <a:solidFill>
                <a:srgbClr val="00B050"/>
              </a:solidFill>
            </a:endParaRPr>
          </a:p>
          <a:p>
            <a:r>
              <a:rPr lang="en-US" sz="1100" dirty="0" smtClean="0">
                <a:solidFill>
                  <a:srgbClr val="00B050"/>
                </a:solidFill>
              </a:rPr>
              <a:t>to 'Personal</a:t>
            </a:r>
          </a:p>
          <a:p>
            <a:r>
              <a:rPr lang="en-US" sz="1100" dirty="0" smtClean="0">
                <a:solidFill>
                  <a:srgbClr val="00B050"/>
                </a:solidFill>
              </a:rPr>
              <a:t> </a:t>
            </a:r>
            <a:r>
              <a:rPr lang="en-US" sz="1100" dirty="0">
                <a:solidFill>
                  <a:srgbClr val="00B050"/>
                </a:solidFill>
              </a:rPr>
              <a:t>information' page</a:t>
            </a:r>
          </a:p>
        </p:txBody>
      </p:sp>
    </p:spTree>
    <p:extLst>
      <p:ext uri="{BB962C8B-B14F-4D97-AF65-F5344CB8AC3E}">
        <p14:creationId xmlns:p14="http://schemas.microsoft.com/office/powerpoint/2010/main" val="2136710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60237" y="3348803"/>
            <a:ext cx="809035" cy="8838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Home page</a:t>
            </a:r>
            <a:endParaRPr lang="uk-UA" sz="1100" dirty="0"/>
          </a:p>
        </p:txBody>
      </p:sp>
      <p:cxnSp>
        <p:nvCxnSpPr>
          <p:cNvPr id="5" name="Пряма зі стрілкою 4"/>
          <p:cNvCxnSpPr>
            <a:stCxn id="3" idx="0"/>
            <a:endCxn id="7" idx="2"/>
          </p:cNvCxnSpPr>
          <p:nvPr/>
        </p:nvCxnSpPr>
        <p:spPr>
          <a:xfrm flipV="1">
            <a:off x="564755" y="1736655"/>
            <a:ext cx="435636" cy="161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000391" y="1127055"/>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Departure</a:t>
            </a:r>
            <a:r>
              <a:rPr lang="en-US" sz="1200" dirty="0"/>
              <a:t>, Destinations and Date</a:t>
            </a:r>
            <a:endParaRPr lang="uk-UA" sz="1200" dirty="0"/>
          </a:p>
        </p:txBody>
      </p:sp>
      <p:sp>
        <p:nvSpPr>
          <p:cNvPr id="9" name="Овал 8"/>
          <p:cNvSpPr/>
          <p:nvPr/>
        </p:nvSpPr>
        <p:spPr>
          <a:xfrm>
            <a:off x="6618885" y="802370"/>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6538846" y="4143494"/>
            <a:ext cx="134644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2321191" y="5263635"/>
            <a:ext cx="899088" cy="87144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689503" y="786596"/>
            <a:ext cx="1103609" cy="960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‘Search’</a:t>
            </a:r>
            <a:endParaRPr lang="uk-UA" sz="1200" dirty="0"/>
          </a:p>
        </p:txBody>
      </p:sp>
      <p:cxnSp>
        <p:nvCxnSpPr>
          <p:cNvPr id="70" name="Пряма зі стрілкою 69"/>
          <p:cNvCxnSpPr>
            <a:stCxn id="7" idx="7"/>
            <a:endCxn id="69" idx="2"/>
          </p:cNvCxnSpPr>
          <p:nvPr/>
        </p:nvCxnSpPr>
        <p:spPr>
          <a:xfrm flipV="1">
            <a:off x="2127764" y="1266764"/>
            <a:ext cx="561739" cy="38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6"/>
            <a:endCxn id="25" idx="1"/>
          </p:cNvCxnSpPr>
          <p:nvPr/>
        </p:nvCxnSpPr>
        <p:spPr>
          <a:xfrm>
            <a:off x="3793112" y="1266764"/>
            <a:ext cx="859988" cy="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8145357" y="1487418"/>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2"/>
          </p:cNvCxnSpPr>
          <p:nvPr/>
        </p:nvCxnSpPr>
        <p:spPr>
          <a:xfrm>
            <a:off x="7939685" y="1411970"/>
            <a:ext cx="205672" cy="464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Овал 89"/>
          <p:cNvSpPr/>
          <p:nvPr/>
        </p:nvSpPr>
        <p:spPr>
          <a:xfrm>
            <a:off x="5656761" y="2978056"/>
            <a:ext cx="1320800" cy="12192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Error message ‘</a:t>
            </a:r>
            <a:r>
              <a:rPr lang="uk-UA" sz="1200" dirty="0">
                <a:solidFill>
                  <a:srgbClr val="FF0000"/>
                </a:solidFill>
              </a:rPr>
              <a:t>Please, re-enter your personal data</a:t>
            </a:r>
            <a:r>
              <a:rPr lang="en-US" sz="1200" dirty="0">
                <a:solidFill>
                  <a:srgbClr val="FF0000"/>
                </a:solidFill>
              </a:rPr>
              <a:t>’</a:t>
            </a:r>
            <a:endParaRPr lang="uk-UA" sz="1200" dirty="0">
              <a:solidFill>
                <a:srgbClr val="FF0000"/>
              </a:solidFill>
            </a:endParaRPr>
          </a:p>
        </p:txBody>
      </p:sp>
      <p:cxnSp>
        <p:nvCxnSpPr>
          <p:cNvPr id="94" name="Пряма зі стрілкою 93"/>
          <p:cNvCxnSpPr>
            <a:stCxn id="83" idx="3"/>
            <a:endCxn id="90" idx="7"/>
          </p:cNvCxnSpPr>
          <p:nvPr/>
        </p:nvCxnSpPr>
        <p:spPr>
          <a:xfrm flipH="1">
            <a:off x="6784134" y="2151376"/>
            <a:ext cx="1473768" cy="1005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Пряма зі стрілкою 99"/>
          <p:cNvCxnSpPr>
            <a:stCxn id="90" idx="0"/>
            <a:endCxn id="9" idx="3"/>
          </p:cNvCxnSpPr>
          <p:nvPr/>
        </p:nvCxnSpPr>
        <p:spPr>
          <a:xfrm flipV="1">
            <a:off x="6317161" y="1843022"/>
            <a:ext cx="495151" cy="1135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8078717" y="3401806"/>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4"/>
            <a:endCxn id="111" idx="7"/>
          </p:cNvCxnSpPr>
          <p:nvPr/>
        </p:nvCxnSpPr>
        <p:spPr>
          <a:xfrm>
            <a:off x="8529611" y="2265293"/>
            <a:ext cx="205068" cy="125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3"/>
            <a:endCxn id="11" idx="7"/>
          </p:cNvCxnSpPr>
          <p:nvPr/>
        </p:nvCxnSpPr>
        <p:spPr>
          <a:xfrm flipH="1">
            <a:off x="7688108" y="4065764"/>
            <a:ext cx="503154" cy="25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5" name="Овал 144"/>
          <p:cNvSpPr/>
          <p:nvPr/>
        </p:nvSpPr>
        <p:spPr>
          <a:xfrm>
            <a:off x="4798694" y="509253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3"/>
            <a:endCxn id="145" idx="6"/>
          </p:cNvCxnSpPr>
          <p:nvPr/>
        </p:nvCxnSpPr>
        <p:spPr>
          <a:xfrm flipH="1">
            <a:off x="5567201" y="5184146"/>
            <a:ext cx="1168827" cy="297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stCxn id="145" idx="2"/>
            <a:endCxn id="13" idx="6"/>
          </p:cNvCxnSpPr>
          <p:nvPr/>
        </p:nvCxnSpPr>
        <p:spPr>
          <a:xfrm flipH="1">
            <a:off x="3220279" y="5481475"/>
            <a:ext cx="1578415" cy="21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4525328" y="1153560"/>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6"/>
            <a:endCxn id="9" idx="1"/>
          </p:cNvCxnSpPr>
          <p:nvPr/>
        </p:nvCxnSpPr>
        <p:spPr>
          <a:xfrm flipV="1">
            <a:off x="5397813" y="980918"/>
            <a:ext cx="1414499" cy="620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7075699">
            <a:off x="207456" y="2330825"/>
            <a:ext cx="1286442" cy="646331"/>
          </a:xfrm>
          <a:prstGeom prst="rect">
            <a:avLst/>
          </a:prstGeom>
          <a:noFill/>
        </p:spPr>
        <p:txBody>
          <a:bodyPr wrap="none" rtlCol="0">
            <a:spAutoFit/>
          </a:bodyPr>
          <a:lstStyle/>
          <a:p>
            <a:r>
              <a:rPr lang="en-US" sz="1200" dirty="0" smtClean="0">
                <a:solidFill>
                  <a:srgbClr val="00B050"/>
                </a:solidFill>
              </a:rPr>
              <a:t>User wants </a:t>
            </a:r>
          </a:p>
          <a:p>
            <a:r>
              <a:rPr lang="en-US" sz="1200" dirty="0" smtClean="0">
                <a:solidFill>
                  <a:srgbClr val="00B050"/>
                </a:solidFill>
              </a:rPr>
              <a:t>to make e-ticket</a:t>
            </a:r>
          </a:p>
          <a:p>
            <a:r>
              <a:rPr lang="en-US" sz="1200" dirty="0" smtClean="0">
                <a:solidFill>
                  <a:srgbClr val="00B050"/>
                </a:solidFill>
              </a:rPr>
              <a:t>order</a:t>
            </a:r>
            <a:endParaRPr lang="en-US" sz="1200" dirty="0">
              <a:solidFill>
                <a:srgbClr val="00B050"/>
              </a:solidFill>
            </a:endParaRPr>
          </a:p>
        </p:txBody>
      </p:sp>
      <p:sp>
        <p:nvSpPr>
          <p:cNvPr id="197" name="TextBox 196"/>
          <p:cNvSpPr txBox="1"/>
          <p:nvPr/>
        </p:nvSpPr>
        <p:spPr>
          <a:xfrm>
            <a:off x="3768934" y="865651"/>
            <a:ext cx="949299" cy="430887"/>
          </a:xfrm>
          <a:prstGeom prst="rect">
            <a:avLst/>
          </a:prstGeom>
          <a:noFill/>
        </p:spPr>
        <p:txBody>
          <a:bodyPr wrap="none" rtlCol="0">
            <a:spAutoFit/>
          </a:bodyPr>
          <a:lstStyle/>
          <a:p>
            <a:r>
              <a:rPr lang="en-US" sz="1100" dirty="0" smtClean="0">
                <a:solidFill>
                  <a:srgbClr val="00B050"/>
                </a:solidFill>
              </a:rPr>
              <a:t>Appl. found </a:t>
            </a:r>
          </a:p>
          <a:p>
            <a:r>
              <a:rPr lang="en-US" sz="1100" dirty="0" smtClean="0">
                <a:solidFill>
                  <a:srgbClr val="00B050"/>
                </a:solidFill>
              </a:rPr>
              <a:t>trains </a:t>
            </a:r>
            <a:endParaRPr lang="en-US" sz="1100" dirty="0">
              <a:solidFill>
                <a:srgbClr val="00B050"/>
              </a:solidFill>
            </a:endParaRPr>
          </a:p>
        </p:txBody>
      </p:sp>
      <p:sp>
        <p:nvSpPr>
          <p:cNvPr id="277" name="TextBox 276"/>
          <p:cNvSpPr txBox="1"/>
          <p:nvPr/>
        </p:nvSpPr>
        <p:spPr>
          <a:xfrm rot="19517729">
            <a:off x="6583453" y="2334828"/>
            <a:ext cx="1766894" cy="276999"/>
          </a:xfrm>
          <a:prstGeom prst="rect">
            <a:avLst/>
          </a:prstGeom>
          <a:noFill/>
        </p:spPr>
        <p:txBody>
          <a:bodyPr wrap="none" rtlCol="0">
            <a:spAutoFit/>
          </a:bodyPr>
          <a:lstStyle/>
          <a:p>
            <a:r>
              <a:rPr lang="en-US" sz="1200" dirty="0" smtClean="0">
                <a:solidFill>
                  <a:srgbClr val="FF0000"/>
                </a:solidFill>
              </a:rPr>
              <a:t>Incorrect personal data</a:t>
            </a:r>
            <a:endParaRPr lang="en-US" sz="1200" dirty="0">
              <a:solidFill>
                <a:srgbClr val="FF0000"/>
              </a:solidFill>
            </a:endParaRPr>
          </a:p>
        </p:txBody>
      </p:sp>
      <p:sp>
        <p:nvSpPr>
          <p:cNvPr id="278" name="TextBox 277"/>
          <p:cNvSpPr txBox="1"/>
          <p:nvPr/>
        </p:nvSpPr>
        <p:spPr>
          <a:xfrm rot="17588662">
            <a:off x="5805311" y="2022460"/>
            <a:ext cx="1467068" cy="600164"/>
          </a:xfrm>
          <a:prstGeom prst="rect">
            <a:avLst/>
          </a:prstGeom>
          <a:noFill/>
        </p:spPr>
        <p:txBody>
          <a:bodyPr wrap="none" rtlCol="0">
            <a:spAutoFit/>
          </a:bodyPr>
          <a:lstStyle/>
          <a:p>
            <a:r>
              <a:rPr lang="en-US" sz="1100" dirty="0" smtClean="0">
                <a:solidFill>
                  <a:srgbClr val="FF0000"/>
                </a:solidFill>
              </a:rPr>
              <a:t>Redirection to </a:t>
            </a:r>
          </a:p>
          <a:p>
            <a:r>
              <a:rPr lang="en-US" sz="1100" dirty="0" smtClean="0">
                <a:solidFill>
                  <a:srgbClr val="FF0000"/>
                </a:solidFill>
              </a:rPr>
              <a:t>personal information</a:t>
            </a:r>
          </a:p>
          <a:p>
            <a:r>
              <a:rPr lang="en-US" sz="1100" dirty="0" smtClean="0">
                <a:solidFill>
                  <a:srgbClr val="FF0000"/>
                </a:solidFill>
              </a:rPr>
              <a:t>page</a:t>
            </a:r>
            <a:endParaRPr lang="en-US" sz="1100" dirty="0">
              <a:solidFill>
                <a:srgbClr val="FF0000"/>
              </a:solidFill>
            </a:endParaRPr>
          </a:p>
        </p:txBody>
      </p:sp>
      <p:sp>
        <p:nvSpPr>
          <p:cNvPr id="292" name="TextBox 291"/>
          <p:cNvSpPr txBox="1"/>
          <p:nvPr/>
        </p:nvSpPr>
        <p:spPr>
          <a:xfrm rot="4947452">
            <a:off x="7861395" y="2588246"/>
            <a:ext cx="1203150" cy="461665"/>
          </a:xfrm>
          <a:prstGeom prst="rect">
            <a:avLst/>
          </a:prstGeom>
          <a:noFill/>
        </p:spPr>
        <p:txBody>
          <a:bodyPr wrap="none" rtlCol="0">
            <a:spAutoFit/>
          </a:bodyPr>
          <a:lstStyle/>
          <a:p>
            <a:r>
              <a:rPr lang="en-US" sz="1200" dirty="0" smtClean="0">
                <a:solidFill>
                  <a:srgbClr val="00B050"/>
                </a:solidFill>
              </a:rPr>
              <a:t>Redirection to</a:t>
            </a:r>
          </a:p>
          <a:p>
            <a:r>
              <a:rPr lang="en-US" sz="1200" dirty="0" smtClean="0">
                <a:solidFill>
                  <a:srgbClr val="00B050"/>
                </a:solidFill>
              </a:rPr>
              <a:t> payment page</a:t>
            </a:r>
            <a:endParaRPr lang="en-US" sz="1200" dirty="0">
              <a:solidFill>
                <a:srgbClr val="00B050"/>
              </a:solidFill>
            </a:endParaRPr>
          </a:p>
        </p:txBody>
      </p:sp>
      <p:sp>
        <p:nvSpPr>
          <p:cNvPr id="345" name="TextBox 344"/>
          <p:cNvSpPr txBox="1"/>
          <p:nvPr/>
        </p:nvSpPr>
        <p:spPr>
          <a:xfrm rot="20667033">
            <a:off x="5583715" y="5029601"/>
            <a:ext cx="1257780" cy="523220"/>
          </a:xfrm>
          <a:prstGeom prst="rect">
            <a:avLst/>
          </a:prstGeom>
          <a:noFill/>
        </p:spPr>
        <p:txBody>
          <a:bodyPr wrap="none" rtlCol="0">
            <a:spAutoFit/>
          </a:bodyPr>
          <a:lstStyle/>
          <a:p>
            <a:r>
              <a:rPr lang="en-US" sz="1400" dirty="0" smtClean="0">
                <a:solidFill>
                  <a:srgbClr val="00B050"/>
                </a:solidFill>
              </a:rPr>
              <a:t>User entered </a:t>
            </a:r>
          </a:p>
          <a:p>
            <a:r>
              <a:rPr lang="en-US" sz="1400" dirty="0" smtClean="0">
                <a:solidFill>
                  <a:srgbClr val="00B050"/>
                </a:solidFill>
              </a:rPr>
              <a:t>correct data</a:t>
            </a:r>
            <a:endParaRPr lang="en-US" sz="1400" dirty="0">
              <a:solidFill>
                <a:srgbClr val="00B050"/>
              </a:solidFill>
            </a:endParaRPr>
          </a:p>
        </p:txBody>
      </p:sp>
      <p:sp>
        <p:nvSpPr>
          <p:cNvPr id="2" name="TextBox 1"/>
          <p:cNvSpPr txBox="1"/>
          <p:nvPr/>
        </p:nvSpPr>
        <p:spPr>
          <a:xfrm>
            <a:off x="7358803" y="6135081"/>
            <a:ext cx="1488421" cy="369332"/>
          </a:xfrm>
          <a:prstGeom prst="rect">
            <a:avLst/>
          </a:prstGeom>
          <a:noFill/>
        </p:spPr>
        <p:txBody>
          <a:bodyPr wrap="none" rtlCol="0">
            <a:spAutoFit/>
          </a:bodyPr>
          <a:lstStyle/>
          <a:p>
            <a:r>
              <a:rPr lang="en-US" dirty="0" smtClean="0">
                <a:solidFill>
                  <a:schemeClr val="accent1"/>
                </a:solidFill>
              </a:rPr>
              <a:t>Test case #3</a:t>
            </a:r>
            <a:endParaRPr lang="en-US" dirty="0">
              <a:solidFill>
                <a:schemeClr val="accent1"/>
              </a:solidFill>
            </a:endParaRPr>
          </a:p>
        </p:txBody>
      </p:sp>
      <p:sp>
        <p:nvSpPr>
          <p:cNvPr id="33" name="TextBox 32"/>
          <p:cNvSpPr txBox="1"/>
          <p:nvPr/>
        </p:nvSpPr>
        <p:spPr>
          <a:xfrm rot="21065811">
            <a:off x="3273335" y="5312579"/>
            <a:ext cx="1700466" cy="523220"/>
          </a:xfrm>
          <a:prstGeom prst="rect">
            <a:avLst/>
          </a:prstGeom>
          <a:noFill/>
        </p:spPr>
        <p:txBody>
          <a:bodyPr wrap="none" rtlCol="0">
            <a:spAutoFit/>
          </a:bodyPr>
          <a:lstStyle/>
          <a:p>
            <a:r>
              <a:rPr lang="en-US" sz="1400" dirty="0" smtClean="0">
                <a:solidFill>
                  <a:srgbClr val="00B050"/>
                </a:solidFill>
              </a:rPr>
              <a:t>Successful e-ticket </a:t>
            </a:r>
          </a:p>
          <a:p>
            <a:r>
              <a:rPr lang="en-US" sz="1400" dirty="0" smtClean="0">
                <a:solidFill>
                  <a:srgbClr val="00B050"/>
                </a:solidFill>
              </a:rPr>
              <a:t>order</a:t>
            </a:r>
            <a:endParaRPr lang="en-US" sz="1400" dirty="0">
              <a:solidFill>
                <a:srgbClr val="00B050"/>
              </a:solidFill>
            </a:endParaRPr>
          </a:p>
        </p:txBody>
      </p:sp>
      <p:sp>
        <p:nvSpPr>
          <p:cNvPr id="38" name="TextBox 37"/>
          <p:cNvSpPr txBox="1"/>
          <p:nvPr/>
        </p:nvSpPr>
        <p:spPr>
          <a:xfrm rot="20157972">
            <a:off x="5344998" y="954251"/>
            <a:ext cx="1319592" cy="600164"/>
          </a:xfrm>
          <a:prstGeom prst="rect">
            <a:avLst/>
          </a:prstGeom>
          <a:noFill/>
        </p:spPr>
        <p:txBody>
          <a:bodyPr wrap="none" rtlCol="0">
            <a:spAutoFit/>
          </a:bodyPr>
          <a:lstStyle/>
          <a:p>
            <a:r>
              <a:rPr lang="en-US" sz="1100" dirty="0" smtClean="0">
                <a:solidFill>
                  <a:srgbClr val="00B050"/>
                </a:solidFill>
              </a:rPr>
              <a:t>User is </a:t>
            </a:r>
            <a:r>
              <a:rPr lang="en-US" sz="1100" dirty="0">
                <a:solidFill>
                  <a:srgbClr val="00B050"/>
                </a:solidFill>
              </a:rPr>
              <a:t>redirected </a:t>
            </a:r>
            <a:endParaRPr lang="en-US" sz="1100" dirty="0" smtClean="0">
              <a:solidFill>
                <a:srgbClr val="00B050"/>
              </a:solidFill>
            </a:endParaRPr>
          </a:p>
          <a:p>
            <a:r>
              <a:rPr lang="en-US" sz="1100" dirty="0" smtClean="0">
                <a:solidFill>
                  <a:srgbClr val="00B050"/>
                </a:solidFill>
              </a:rPr>
              <a:t>to 'Personal</a:t>
            </a:r>
          </a:p>
          <a:p>
            <a:r>
              <a:rPr lang="en-US" sz="1100" dirty="0" smtClean="0">
                <a:solidFill>
                  <a:srgbClr val="00B050"/>
                </a:solidFill>
              </a:rPr>
              <a:t> </a:t>
            </a:r>
            <a:r>
              <a:rPr lang="en-US" sz="1100" dirty="0">
                <a:solidFill>
                  <a:srgbClr val="00B050"/>
                </a:solidFill>
              </a:rPr>
              <a:t>information' page</a:t>
            </a:r>
          </a:p>
        </p:txBody>
      </p:sp>
    </p:spTree>
    <p:extLst>
      <p:ext uri="{BB962C8B-B14F-4D97-AF65-F5344CB8AC3E}">
        <p14:creationId xmlns:p14="http://schemas.microsoft.com/office/powerpoint/2010/main" val="2038171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60237" y="3348803"/>
            <a:ext cx="809035" cy="8838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Home page</a:t>
            </a:r>
            <a:endParaRPr lang="uk-UA" sz="1100" dirty="0"/>
          </a:p>
        </p:txBody>
      </p:sp>
      <p:cxnSp>
        <p:nvCxnSpPr>
          <p:cNvPr id="5" name="Пряма зі стрілкою 4"/>
          <p:cNvCxnSpPr>
            <a:stCxn id="3" idx="0"/>
            <a:endCxn id="7" idx="2"/>
          </p:cNvCxnSpPr>
          <p:nvPr/>
        </p:nvCxnSpPr>
        <p:spPr>
          <a:xfrm flipV="1">
            <a:off x="564755" y="1736655"/>
            <a:ext cx="435636" cy="161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Овал 6"/>
          <p:cNvSpPr/>
          <p:nvPr/>
        </p:nvSpPr>
        <p:spPr>
          <a:xfrm>
            <a:off x="1000391" y="1127055"/>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Departure</a:t>
            </a:r>
            <a:r>
              <a:rPr lang="en-US" sz="1200" dirty="0"/>
              <a:t>, Destinations and Date</a:t>
            </a:r>
            <a:endParaRPr lang="uk-UA" sz="1200" dirty="0"/>
          </a:p>
        </p:txBody>
      </p:sp>
      <p:sp>
        <p:nvSpPr>
          <p:cNvPr id="9" name="Овал 8"/>
          <p:cNvSpPr/>
          <p:nvPr/>
        </p:nvSpPr>
        <p:spPr>
          <a:xfrm>
            <a:off x="6595316" y="788606"/>
            <a:ext cx="1320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personal data</a:t>
            </a:r>
            <a:endParaRPr lang="uk-UA" sz="1200" dirty="0"/>
          </a:p>
        </p:txBody>
      </p:sp>
      <p:sp>
        <p:nvSpPr>
          <p:cNvPr id="11" name="Овал 10"/>
          <p:cNvSpPr/>
          <p:nvPr/>
        </p:nvSpPr>
        <p:spPr>
          <a:xfrm>
            <a:off x="6538846" y="4143494"/>
            <a:ext cx="134644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enters card attributes </a:t>
            </a:r>
            <a:endParaRPr lang="uk-UA" sz="1200" dirty="0"/>
          </a:p>
        </p:txBody>
      </p:sp>
      <p:sp>
        <p:nvSpPr>
          <p:cNvPr id="13" name="Овал 12"/>
          <p:cNvSpPr/>
          <p:nvPr/>
        </p:nvSpPr>
        <p:spPr>
          <a:xfrm>
            <a:off x="2321191" y="5263635"/>
            <a:ext cx="899088" cy="87144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E-mail notification</a:t>
            </a:r>
            <a:endParaRPr lang="uk-UA" sz="1200" dirty="0"/>
          </a:p>
        </p:txBody>
      </p:sp>
      <p:sp>
        <p:nvSpPr>
          <p:cNvPr id="69" name="Овал 68"/>
          <p:cNvSpPr/>
          <p:nvPr/>
        </p:nvSpPr>
        <p:spPr>
          <a:xfrm>
            <a:off x="2689503" y="786596"/>
            <a:ext cx="1103609" cy="960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‘Search’</a:t>
            </a:r>
            <a:endParaRPr lang="uk-UA" sz="1200" dirty="0"/>
          </a:p>
        </p:txBody>
      </p:sp>
      <p:cxnSp>
        <p:nvCxnSpPr>
          <p:cNvPr id="70" name="Пряма зі стрілкою 69"/>
          <p:cNvCxnSpPr>
            <a:stCxn id="7" idx="7"/>
            <a:endCxn id="69" idx="2"/>
          </p:cNvCxnSpPr>
          <p:nvPr/>
        </p:nvCxnSpPr>
        <p:spPr>
          <a:xfrm flipV="1">
            <a:off x="2127764" y="1266764"/>
            <a:ext cx="561739" cy="38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Пряма зі стрілкою 73"/>
          <p:cNvCxnSpPr>
            <a:stCxn id="69" idx="6"/>
            <a:endCxn id="25" idx="1"/>
          </p:cNvCxnSpPr>
          <p:nvPr/>
        </p:nvCxnSpPr>
        <p:spPr>
          <a:xfrm>
            <a:off x="3793112" y="1266764"/>
            <a:ext cx="859988" cy="17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8145357" y="1487418"/>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 button</a:t>
            </a:r>
            <a:endParaRPr lang="uk-UA" sz="1200" dirty="0"/>
          </a:p>
        </p:txBody>
      </p:sp>
      <p:cxnSp>
        <p:nvCxnSpPr>
          <p:cNvPr id="87" name="Пряма зі стрілкою 86"/>
          <p:cNvCxnSpPr>
            <a:stCxn id="9" idx="6"/>
            <a:endCxn id="83" idx="2"/>
          </p:cNvCxnSpPr>
          <p:nvPr/>
        </p:nvCxnSpPr>
        <p:spPr>
          <a:xfrm>
            <a:off x="7916116" y="1398206"/>
            <a:ext cx="229241" cy="47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8078717" y="3401806"/>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 page</a:t>
            </a:r>
            <a:endParaRPr lang="uk-UA" sz="1200" dirty="0"/>
          </a:p>
        </p:txBody>
      </p:sp>
      <p:cxnSp>
        <p:nvCxnSpPr>
          <p:cNvPr id="112" name="Пряма зі стрілкою 111"/>
          <p:cNvCxnSpPr>
            <a:stCxn id="83" idx="4"/>
            <a:endCxn id="111" idx="7"/>
          </p:cNvCxnSpPr>
          <p:nvPr/>
        </p:nvCxnSpPr>
        <p:spPr>
          <a:xfrm>
            <a:off x="8529611" y="2265293"/>
            <a:ext cx="205068" cy="125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Пряма зі стрілкою 115"/>
          <p:cNvCxnSpPr>
            <a:stCxn id="111" idx="3"/>
            <a:endCxn id="11" idx="7"/>
          </p:cNvCxnSpPr>
          <p:nvPr/>
        </p:nvCxnSpPr>
        <p:spPr>
          <a:xfrm flipH="1">
            <a:off x="7688108" y="4065764"/>
            <a:ext cx="503154" cy="25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Овал 122"/>
          <p:cNvSpPr/>
          <p:nvPr/>
        </p:nvSpPr>
        <p:spPr>
          <a:xfrm>
            <a:off x="7721516" y="5610804"/>
            <a:ext cx="1320800" cy="1219200"/>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Error message ‘</a:t>
            </a:r>
            <a:r>
              <a:rPr lang="uk-UA" sz="1200" dirty="0">
                <a:solidFill>
                  <a:srgbClr val="FF0000"/>
                </a:solidFill>
              </a:rPr>
              <a:t>Please, </a:t>
            </a:r>
            <a:r>
              <a:rPr lang="en-US" sz="1200" dirty="0" smtClean="0">
                <a:solidFill>
                  <a:srgbClr val="FF0000"/>
                </a:solidFill>
              </a:rPr>
              <a:t>correct your data’</a:t>
            </a:r>
            <a:endParaRPr lang="uk-UA" sz="1200" dirty="0">
              <a:solidFill>
                <a:srgbClr val="FF0000"/>
              </a:solidFill>
            </a:endParaRPr>
          </a:p>
        </p:txBody>
      </p:sp>
      <p:sp>
        <p:nvSpPr>
          <p:cNvPr id="145" name="Овал 144"/>
          <p:cNvSpPr/>
          <p:nvPr/>
        </p:nvSpPr>
        <p:spPr>
          <a:xfrm>
            <a:off x="4798694" y="5092537"/>
            <a:ext cx="768507" cy="777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clicks on ‘Pay’</a:t>
            </a:r>
            <a:endParaRPr lang="uk-UA" sz="1200" dirty="0"/>
          </a:p>
        </p:txBody>
      </p:sp>
      <p:cxnSp>
        <p:nvCxnSpPr>
          <p:cNvPr id="147" name="Пряма зі стрілкою 146"/>
          <p:cNvCxnSpPr>
            <a:stCxn id="11" idx="3"/>
            <a:endCxn id="145" idx="6"/>
          </p:cNvCxnSpPr>
          <p:nvPr/>
        </p:nvCxnSpPr>
        <p:spPr>
          <a:xfrm flipH="1">
            <a:off x="5567201" y="5184146"/>
            <a:ext cx="1168827" cy="297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Пряма зі стрілкою 147"/>
          <p:cNvCxnSpPr>
            <a:stCxn id="145" idx="2"/>
            <a:endCxn id="13" idx="6"/>
          </p:cNvCxnSpPr>
          <p:nvPr/>
        </p:nvCxnSpPr>
        <p:spPr>
          <a:xfrm flipH="1">
            <a:off x="3220279" y="5481475"/>
            <a:ext cx="1578415" cy="21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4525328" y="1153560"/>
            <a:ext cx="872485" cy="895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selects train and place</a:t>
            </a:r>
            <a:endParaRPr lang="uk-UA" sz="1200" dirty="0"/>
          </a:p>
        </p:txBody>
      </p:sp>
      <p:cxnSp>
        <p:nvCxnSpPr>
          <p:cNvPr id="51" name="Пряма зі стрілкою 50"/>
          <p:cNvCxnSpPr>
            <a:stCxn id="25" idx="6"/>
            <a:endCxn id="9" idx="1"/>
          </p:cNvCxnSpPr>
          <p:nvPr/>
        </p:nvCxnSpPr>
        <p:spPr>
          <a:xfrm flipV="1">
            <a:off x="5397813" y="967154"/>
            <a:ext cx="1390930" cy="634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rot="17075699">
            <a:off x="207456" y="2330825"/>
            <a:ext cx="1286442" cy="646331"/>
          </a:xfrm>
          <a:prstGeom prst="rect">
            <a:avLst/>
          </a:prstGeom>
          <a:noFill/>
        </p:spPr>
        <p:txBody>
          <a:bodyPr wrap="none" rtlCol="0">
            <a:spAutoFit/>
          </a:bodyPr>
          <a:lstStyle/>
          <a:p>
            <a:r>
              <a:rPr lang="en-US" sz="1200" dirty="0" smtClean="0">
                <a:solidFill>
                  <a:srgbClr val="00B050"/>
                </a:solidFill>
              </a:rPr>
              <a:t>User wants </a:t>
            </a:r>
          </a:p>
          <a:p>
            <a:r>
              <a:rPr lang="en-US" sz="1200" dirty="0" smtClean="0">
                <a:solidFill>
                  <a:srgbClr val="00B050"/>
                </a:solidFill>
              </a:rPr>
              <a:t>to make e-ticket</a:t>
            </a:r>
          </a:p>
          <a:p>
            <a:r>
              <a:rPr lang="en-US" sz="1200" dirty="0" smtClean="0">
                <a:solidFill>
                  <a:srgbClr val="00B050"/>
                </a:solidFill>
              </a:rPr>
              <a:t>order</a:t>
            </a:r>
            <a:endParaRPr lang="en-US" sz="1200" dirty="0">
              <a:solidFill>
                <a:srgbClr val="00B050"/>
              </a:solidFill>
            </a:endParaRPr>
          </a:p>
        </p:txBody>
      </p:sp>
      <p:sp>
        <p:nvSpPr>
          <p:cNvPr id="197" name="TextBox 196"/>
          <p:cNvSpPr txBox="1"/>
          <p:nvPr/>
        </p:nvSpPr>
        <p:spPr>
          <a:xfrm>
            <a:off x="3768934" y="865651"/>
            <a:ext cx="949299" cy="430887"/>
          </a:xfrm>
          <a:prstGeom prst="rect">
            <a:avLst/>
          </a:prstGeom>
          <a:noFill/>
        </p:spPr>
        <p:txBody>
          <a:bodyPr wrap="none" rtlCol="0">
            <a:spAutoFit/>
          </a:bodyPr>
          <a:lstStyle/>
          <a:p>
            <a:r>
              <a:rPr lang="en-US" sz="1100" dirty="0" smtClean="0">
                <a:solidFill>
                  <a:srgbClr val="00B050"/>
                </a:solidFill>
              </a:rPr>
              <a:t>Appl. found </a:t>
            </a:r>
          </a:p>
          <a:p>
            <a:r>
              <a:rPr lang="en-US" sz="1100" dirty="0" smtClean="0">
                <a:solidFill>
                  <a:srgbClr val="00B050"/>
                </a:solidFill>
              </a:rPr>
              <a:t>trains </a:t>
            </a:r>
            <a:endParaRPr lang="en-US" sz="1100" dirty="0">
              <a:solidFill>
                <a:srgbClr val="00B050"/>
              </a:solidFill>
            </a:endParaRPr>
          </a:p>
        </p:txBody>
      </p:sp>
      <p:sp>
        <p:nvSpPr>
          <p:cNvPr id="292" name="TextBox 291"/>
          <p:cNvSpPr txBox="1"/>
          <p:nvPr/>
        </p:nvSpPr>
        <p:spPr>
          <a:xfrm rot="4947452">
            <a:off x="7861395" y="2588246"/>
            <a:ext cx="1203150" cy="461665"/>
          </a:xfrm>
          <a:prstGeom prst="rect">
            <a:avLst/>
          </a:prstGeom>
          <a:noFill/>
        </p:spPr>
        <p:txBody>
          <a:bodyPr wrap="none" rtlCol="0">
            <a:spAutoFit/>
          </a:bodyPr>
          <a:lstStyle/>
          <a:p>
            <a:r>
              <a:rPr lang="en-US" sz="1200" dirty="0" smtClean="0">
                <a:solidFill>
                  <a:srgbClr val="00B050"/>
                </a:solidFill>
              </a:rPr>
              <a:t>Redirection to</a:t>
            </a:r>
          </a:p>
          <a:p>
            <a:r>
              <a:rPr lang="en-US" sz="1200" dirty="0" smtClean="0">
                <a:solidFill>
                  <a:srgbClr val="00B050"/>
                </a:solidFill>
              </a:rPr>
              <a:t> payment page</a:t>
            </a:r>
            <a:endParaRPr lang="en-US" sz="1200" dirty="0">
              <a:solidFill>
                <a:srgbClr val="00B050"/>
              </a:solidFill>
            </a:endParaRPr>
          </a:p>
        </p:txBody>
      </p:sp>
      <p:cxnSp>
        <p:nvCxnSpPr>
          <p:cNvPr id="333" name="Straight Arrow Connector 332"/>
          <p:cNvCxnSpPr>
            <a:stCxn id="11" idx="4"/>
            <a:endCxn id="123" idx="2"/>
          </p:cNvCxnSpPr>
          <p:nvPr/>
        </p:nvCxnSpPr>
        <p:spPr>
          <a:xfrm>
            <a:off x="7212068" y="5362694"/>
            <a:ext cx="509448" cy="857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123" idx="7"/>
            <a:endCxn id="111" idx="4"/>
          </p:cNvCxnSpPr>
          <p:nvPr/>
        </p:nvCxnSpPr>
        <p:spPr>
          <a:xfrm flipH="1" flipV="1">
            <a:off x="8462971" y="4179681"/>
            <a:ext cx="385918" cy="1609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4732073">
            <a:off x="8259722" y="4629628"/>
            <a:ext cx="1175002" cy="461665"/>
          </a:xfrm>
          <a:prstGeom prst="rect">
            <a:avLst/>
          </a:prstGeom>
          <a:noFill/>
        </p:spPr>
        <p:txBody>
          <a:bodyPr wrap="none" rtlCol="0">
            <a:spAutoFit/>
          </a:bodyPr>
          <a:lstStyle/>
          <a:p>
            <a:r>
              <a:rPr lang="en-US" sz="1200" dirty="0" smtClean="0">
                <a:solidFill>
                  <a:srgbClr val="FF0000"/>
                </a:solidFill>
              </a:rPr>
              <a:t>Redirection to </a:t>
            </a:r>
          </a:p>
          <a:p>
            <a:r>
              <a:rPr lang="en-US" sz="1200" dirty="0" smtClean="0">
                <a:solidFill>
                  <a:srgbClr val="FF0000"/>
                </a:solidFill>
              </a:rPr>
              <a:t>payment page</a:t>
            </a:r>
            <a:endParaRPr lang="en-US" sz="1200" dirty="0">
              <a:solidFill>
                <a:srgbClr val="FF0000"/>
              </a:solidFill>
            </a:endParaRPr>
          </a:p>
        </p:txBody>
      </p:sp>
      <p:sp>
        <p:nvSpPr>
          <p:cNvPr id="339" name="TextBox 338"/>
          <p:cNvSpPr txBox="1"/>
          <p:nvPr/>
        </p:nvSpPr>
        <p:spPr>
          <a:xfrm rot="3633993">
            <a:off x="6766001" y="5711834"/>
            <a:ext cx="1272721" cy="461665"/>
          </a:xfrm>
          <a:prstGeom prst="rect">
            <a:avLst/>
          </a:prstGeom>
          <a:noFill/>
        </p:spPr>
        <p:txBody>
          <a:bodyPr wrap="none" rtlCol="0">
            <a:spAutoFit/>
          </a:bodyPr>
          <a:lstStyle/>
          <a:p>
            <a:r>
              <a:rPr lang="en-US" sz="1200" dirty="0" smtClean="0">
                <a:solidFill>
                  <a:srgbClr val="FF0000"/>
                </a:solidFill>
              </a:rPr>
              <a:t>Incorrect credit </a:t>
            </a:r>
          </a:p>
          <a:p>
            <a:r>
              <a:rPr lang="en-US" sz="1200" dirty="0" smtClean="0">
                <a:solidFill>
                  <a:srgbClr val="FF0000"/>
                </a:solidFill>
              </a:rPr>
              <a:t>card attributes</a:t>
            </a:r>
            <a:endParaRPr lang="en-US" sz="1200" dirty="0">
              <a:solidFill>
                <a:srgbClr val="FF0000"/>
              </a:solidFill>
            </a:endParaRPr>
          </a:p>
        </p:txBody>
      </p:sp>
      <p:sp>
        <p:nvSpPr>
          <p:cNvPr id="345" name="TextBox 344"/>
          <p:cNvSpPr txBox="1"/>
          <p:nvPr/>
        </p:nvSpPr>
        <p:spPr>
          <a:xfrm rot="20667033">
            <a:off x="5583715" y="5029601"/>
            <a:ext cx="1257780" cy="523220"/>
          </a:xfrm>
          <a:prstGeom prst="rect">
            <a:avLst/>
          </a:prstGeom>
          <a:noFill/>
        </p:spPr>
        <p:txBody>
          <a:bodyPr wrap="none" rtlCol="0">
            <a:spAutoFit/>
          </a:bodyPr>
          <a:lstStyle/>
          <a:p>
            <a:r>
              <a:rPr lang="en-US" sz="1400" dirty="0" smtClean="0">
                <a:solidFill>
                  <a:srgbClr val="00B050"/>
                </a:solidFill>
              </a:rPr>
              <a:t>User entered </a:t>
            </a:r>
          </a:p>
          <a:p>
            <a:r>
              <a:rPr lang="en-US" sz="1400" dirty="0" smtClean="0">
                <a:solidFill>
                  <a:srgbClr val="00B050"/>
                </a:solidFill>
              </a:rPr>
              <a:t>correct data</a:t>
            </a:r>
            <a:endParaRPr lang="en-US" sz="1400" dirty="0">
              <a:solidFill>
                <a:srgbClr val="00B050"/>
              </a:solidFill>
            </a:endParaRPr>
          </a:p>
        </p:txBody>
      </p:sp>
      <p:sp>
        <p:nvSpPr>
          <p:cNvPr id="347" name="TextBox 346"/>
          <p:cNvSpPr txBox="1"/>
          <p:nvPr/>
        </p:nvSpPr>
        <p:spPr>
          <a:xfrm rot="21065811">
            <a:off x="3273335" y="5312579"/>
            <a:ext cx="1700466" cy="523220"/>
          </a:xfrm>
          <a:prstGeom prst="rect">
            <a:avLst/>
          </a:prstGeom>
          <a:noFill/>
        </p:spPr>
        <p:txBody>
          <a:bodyPr wrap="none" rtlCol="0">
            <a:spAutoFit/>
          </a:bodyPr>
          <a:lstStyle/>
          <a:p>
            <a:r>
              <a:rPr lang="en-US" sz="1400" dirty="0" smtClean="0">
                <a:solidFill>
                  <a:srgbClr val="00B050"/>
                </a:solidFill>
              </a:rPr>
              <a:t>Successful e-ticket </a:t>
            </a:r>
          </a:p>
          <a:p>
            <a:r>
              <a:rPr lang="en-US" sz="1400" dirty="0" smtClean="0">
                <a:solidFill>
                  <a:srgbClr val="00B050"/>
                </a:solidFill>
              </a:rPr>
              <a:t>order</a:t>
            </a:r>
            <a:endParaRPr lang="en-US" sz="1400" dirty="0">
              <a:solidFill>
                <a:srgbClr val="00B050"/>
              </a:solidFill>
            </a:endParaRPr>
          </a:p>
        </p:txBody>
      </p:sp>
      <p:sp>
        <p:nvSpPr>
          <p:cNvPr id="2" name="TextBox 1"/>
          <p:cNvSpPr txBox="1"/>
          <p:nvPr/>
        </p:nvSpPr>
        <p:spPr>
          <a:xfrm>
            <a:off x="4604294" y="6135081"/>
            <a:ext cx="1488421" cy="369332"/>
          </a:xfrm>
          <a:prstGeom prst="rect">
            <a:avLst/>
          </a:prstGeom>
          <a:noFill/>
        </p:spPr>
        <p:txBody>
          <a:bodyPr wrap="none" rtlCol="0">
            <a:spAutoFit/>
          </a:bodyPr>
          <a:lstStyle/>
          <a:p>
            <a:r>
              <a:rPr lang="en-US" dirty="0" smtClean="0">
                <a:solidFill>
                  <a:schemeClr val="accent1"/>
                </a:solidFill>
              </a:rPr>
              <a:t>Test case #4</a:t>
            </a:r>
            <a:endParaRPr lang="en-US" dirty="0">
              <a:solidFill>
                <a:schemeClr val="accent1"/>
              </a:solidFill>
            </a:endParaRPr>
          </a:p>
        </p:txBody>
      </p:sp>
      <p:sp>
        <p:nvSpPr>
          <p:cNvPr id="36" name="TextBox 35"/>
          <p:cNvSpPr txBox="1"/>
          <p:nvPr/>
        </p:nvSpPr>
        <p:spPr>
          <a:xfrm rot="20068053">
            <a:off x="5310289" y="903189"/>
            <a:ext cx="1145185" cy="646331"/>
          </a:xfrm>
          <a:prstGeom prst="rect">
            <a:avLst/>
          </a:prstGeom>
          <a:noFill/>
        </p:spPr>
        <p:txBody>
          <a:bodyPr wrap="none" rtlCol="0">
            <a:spAutoFit/>
          </a:bodyPr>
          <a:lstStyle/>
          <a:p>
            <a:r>
              <a:rPr lang="en-US" sz="1200" dirty="0" smtClean="0">
                <a:solidFill>
                  <a:srgbClr val="00B050"/>
                </a:solidFill>
              </a:rPr>
              <a:t>Appear fields</a:t>
            </a:r>
          </a:p>
          <a:p>
            <a:r>
              <a:rPr lang="en-US" sz="1200" dirty="0" smtClean="0">
                <a:solidFill>
                  <a:srgbClr val="00B050"/>
                </a:solidFill>
              </a:rPr>
              <a:t> with personal</a:t>
            </a:r>
          </a:p>
          <a:p>
            <a:r>
              <a:rPr lang="en-US" sz="1200" dirty="0" smtClean="0">
                <a:solidFill>
                  <a:srgbClr val="00B050"/>
                </a:solidFill>
              </a:rPr>
              <a:t> data</a:t>
            </a:r>
            <a:endParaRPr lang="en-US" sz="1200" dirty="0">
              <a:solidFill>
                <a:srgbClr val="00B050"/>
              </a:solidFill>
            </a:endParaRPr>
          </a:p>
        </p:txBody>
      </p:sp>
    </p:spTree>
    <p:extLst>
      <p:ext uri="{BB962C8B-B14F-4D97-AF65-F5344CB8AC3E}">
        <p14:creationId xmlns:p14="http://schemas.microsoft.com/office/powerpoint/2010/main" val="1027703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690194252"/>
              </p:ext>
            </p:extLst>
          </p:nvPr>
        </p:nvGraphicFramePr>
        <p:xfrm>
          <a:off x="266700" y="952500"/>
          <a:ext cx="8381999" cy="4028440"/>
        </p:xfrm>
        <a:graphic>
          <a:graphicData uri="http://schemas.openxmlformats.org/drawingml/2006/table">
            <a:tbl>
              <a:tblPr firstRow="1" bandRow="1">
                <a:tableStyleId>{ED083AE6-46FA-4A59-8FB0-9F97EB10719F}</a:tableStyleId>
              </a:tblPr>
              <a:tblGrid>
                <a:gridCol w="1458195"/>
                <a:gridCol w="4836172"/>
                <a:gridCol w="2087632"/>
              </a:tblGrid>
              <a:tr h="370840">
                <a:tc>
                  <a:txBody>
                    <a:bodyPr/>
                    <a:lstStyle/>
                    <a:p>
                      <a:r>
                        <a:rPr lang="en-US" dirty="0" smtClean="0">
                          <a:solidFill>
                            <a:schemeClr val="tx2"/>
                          </a:solidFill>
                        </a:rPr>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2"/>
                          </a:solidFill>
                        </a:rPr>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1.Verify a train e-ticket buying if user enters all needed valid </a:t>
                      </a:r>
                      <a:r>
                        <a:rPr lang="en-US" sz="1200" dirty="0" smtClean="0">
                          <a:solidFill>
                            <a:schemeClr val="tx2"/>
                          </a:solidFill>
                        </a:rPr>
                        <a:t>data</a:t>
                      </a: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1.Select the departure and destination cities, and travel date and</a:t>
                      </a:r>
                      <a:r>
                        <a:rPr lang="en-US" sz="1200" baseline="0" dirty="0" smtClean="0">
                          <a:solidFill>
                            <a:schemeClr val="tx2"/>
                          </a:solidFill>
                        </a:rPr>
                        <a:t> </a:t>
                      </a:r>
                      <a:r>
                        <a:rPr lang="en-US" sz="1200" dirty="0" smtClean="0">
                          <a:solidFill>
                            <a:schemeClr val="tx2"/>
                          </a:solidFill>
                        </a:rPr>
                        <a:t>click “Search”. </a:t>
                      </a:r>
                    </a:p>
                    <a:p>
                      <a:r>
                        <a:rPr lang="en-US" sz="1200" dirty="0" smtClean="0">
                          <a:solidFill>
                            <a:schemeClr val="tx2"/>
                          </a:solidFill>
                        </a:rPr>
                        <a:t>2. Select train and place </a:t>
                      </a:r>
                    </a:p>
                    <a:p>
                      <a:r>
                        <a:rPr lang="en-US" sz="1200" dirty="0" smtClean="0">
                          <a:solidFill>
                            <a:schemeClr val="tx2"/>
                          </a:solidFill>
                        </a:rPr>
                        <a:t>3.Fill out form with correct User's personal data </a:t>
                      </a:r>
                    </a:p>
                    <a:p>
                      <a:r>
                        <a:rPr lang="en-US" sz="1200" baseline="0" dirty="0" smtClean="0">
                          <a:solidFill>
                            <a:schemeClr val="tx2"/>
                          </a:solidFill>
                        </a:rPr>
                        <a:t>4. Fill out form with correct credit card attributes</a:t>
                      </a:r>
                      <a:r>
                        <a:rPr lang="en-US" sz="1200" baseline="0" dirty="0" smtClean="0">
                          <a:solidFill>
                            <a:schemeClr val="tx2"/>
                          </a:solidFill>
                        </a:rPr>
                        <a:t>.*</a:t>
                      </a:r>
                      <a:endParaRPr lang="en-US" sz="1200" baseline="0" dirty="0" smtClean="0">
                        <a:solidFill>
                          <a:schemeClr val="tx2"/>
                        </a:solidFill>
                      </a:endParaRPr>
                    </a:p>
                    <a:p>
                      <a:r>
                        <a:rPr lang="en-US" sz="1200" baseline="0" dirty="0" smtClean="0">
                          <a:solidFill>
                            <a:schemeClr val="tx2"/>
                          </a:solidFill>
                        </a:rPr>
                        <a:t>5.Verify e-mail notification. </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2"/>
                          </a:solidFill>
                        </a:rPr>
                        <a:t>System finds train and place.</a:t>
                      </a:r>
                    </a:p>
                    <a:p>
                      <a:endParaRPr lang="en-US" sz="1200" dirty="0" smtClean="0">
                        <a:solidFill>
                          <a:schemeClr val="tx2"/>
                        </a:solidFill>
                      </a:endParaRPr>
                    </a:p>
                    <a:p>
                      <a:r>
                        <a:rPr lang="en-US" sz="1200" dirty="0" smtClean="0">
                          <a:solidFill>
                            <a:schemeClr val="tx2"/>
                          </a:solidFill>
                        </a:rPr>
                        <a:t>Verification letter with confirmation of train e-ticket ordering came on User’s e-mail</a:t>
                      </a:r>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3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2.Verify that </a:t>
                      </a:r>
                      <a:r>
                        <a:rPr lang="en-US" sz="1200" baseline="0" dirty="0" smtClean="0">
                          <a:solidFill>
                            <a:schemeClr val="tx2"/>
                          </a:solidFill>
                        </a:rPr>
                        <a:t>application doesn’t allow to make e-ticket order if there are no trains depending on request</a:t>
                      </a: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1.Choose the departure and destination cities, which</a:t>
                      </a:r>
                      <a:r>
                        <a:rPr lang="en-US" sz="1200" baseline="0" dirty="0" smtClean="0">
                          <a:solidFill>
                            <a:schemeClr val="tx2"/>
                          </a:solidFill>
                        </a:rPr>
                        <a:t> don’t have train connection and click ‘Search’.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2.Re-select </a:t>
                      </a:r>
                      <a:r>
                        <a:rPr lang="en-US" sz="1200" dirty="0" smtClean="0">
                          <a:solidFill>
                            <a:schemeClr val="tx2"/>
                          </a:solidFill>
                        </a:rPr>
                        <a:t>valid</a:t>
                      </a:r>
                      <a:r>
                        <a:rPr lang="en-US" sz="1200" baseline="0" dirty="0" smtClean="0">
                          <a:solidFill>
                            <a:schemeClr val="tx2"/>
                          </a:solidFill>
                        </a:rPr>
                        <a:t> </a:t>
                      </a:r>
                      <a:r>
                        <a:rPr lang="en-US" sz="1200" dirty="0" smtClean="0">
                          <a:solidFill>
                            <a:schemeClr val="tx2"/>
                          </a:solidFill>
                        </a:rPr>
                        <a:t>departure and destination cities and press ‘Search.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3.Select train and place.</a:t>
                      </a:r>
                    </a:p>
                    <a:p>
                      <a:r>
                        <a:rPr lang="en-US" sz="1200" dirty="0" smtClean="0">
                          <a:solidFill>
                            <a:schemeClr val="tx2"/>
                          </a:solidFill>
                        </a:rPr>
                        <a:t>4.Fill out form with User's personal data </a:t>
                      </a:r>
                    </a:p>
                    <a:p>
                      <a:r>
                        <a:rPr lang="en-US" sz="1200" baseline="0" dirty="0" smtClean="0">
                          <a:solidFill>
                            <a:schemeClr val="tx2"/>
                          </a:solidFill>
                        </a:rPr>
                        <a:t>5. Fill out form with credit card attributes.</a:t>
                      </a:r>
                    </a:p>
                    <a:p>
                      <a:r>
                        <a:rPr lang="en-US" sz="1200" baseline="0" dirty="0" smtClean="0">
                          <a:solidFill>
                            <a:schemeClr val="tx2"/>
                          </a:solidFill>
                        </a:rPr>
                        <a:t>6.Verify e-mail notification. </a:t>
                      </a:r>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1.System doesn’t allow</a:t>
                      </a:r>
                      <a:r>
                        <a:rPr lang="en-US" sz="1200" baseline="0" dirty="0" smtClean="0">
                          <a:solidFill>
                            <a:schemeClr val="tx2"/>
                          </a:solidFill>
                        </a:rPr>
                        <a:t> to make order if there are no trains depending on 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2.User can continue ordering after selecting valid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3.</a:t>
                      </a:r>
                      <a:r>
                        <a:rPr lang="en-US" sz="1200" dirty="0" smtClean="0">
                          <a:solidFill>
                            <a:schemeClr val="tx2"/>
                          </a:solidFill>
                        </a:rPr>
                        <a:t> Verification letter with confirmation of train e-ticket ordering came on User’s e-mail</a:t>
                      </a: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045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p:cNvGraphicFramePr>
            <a:graphicFrameLocks noGrp="1"/>
          </p:cNvGraphicFramePr>
          <p:nvPr>
            <p:extLst>
              <p:ext uri="{D42A27DB-BD31-4B8C-83A1-F6EECF244321}">
                <p14:modId xmlns:p14="http://schemas.microsoft.com/office/powerpoint/2010/main" val="4117436709"/>
              </p:ext>
            </p:extLst>
          </p:nvPr>
        </p:nvGraphicFramePr>
        <p:xfrm>
          <a:off x="241300" y="990600"/>
          <a:ext cx="8661400" cy="4359148"/>
        </p:xfrm>
        <a:graphic>
          <a:graphicData uri="http://schemas.openxmlformats.org/drawingml/2006/table">
            <a:tbl>
              <a:tblPr firstRow="1" bandRow="1">
                <a:tableStyleId>{D27102A9-8310-4765-A935-A1911B00CA55}</a:tableStyleId>
              </a:tblPr>
              <a:tblGrid>
                <a:gridCol w="2171700"/>
                <a:gridCol w="1549400"/>
                <a:gridCol w="1714500"/>
                <a:gridCol w="3225800"/>
              </a:tblGrid>
              <a:tr h="370840">
                <a:tc>
                  <a:txBody>
                    <a:bodyPr/>
                    <a:lstStyle/>
                    <a:p>
                      <a:r>
                        <a:rPr lang="en-US" dirty="0" smtClean="0">
                          <a:solidFill>
                            <a:schemeClr val="tx2"/>
                          </a:solidFill>
                        </a:rPr>
                        <a:t>Summary</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steps</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Test data</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solidFill>
                        </a:rPr>
                        <a:t>Expected result</a:t>
                      </a:r>
                      <a:endParaRPr lang="uk-UA"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23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3.Verify that application doesn't allow to make e-ticket order if User enters incorrect values in his 'Personal information' field.</a:t>
                      </a:r>
                      <a:endParaRPr lang="uk-UA"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200" dirty="0" smtClean="0">
                          <a:solidFill>
                            <a:schemeClr val="tx2"/>
                          </a:solidFill>
                        </a:rPr>
                        <a:t>1.Select the departure and destination cities, and travel date and</a:t>
                      </a:r>
                      <a:r>
                        <a:rPr lang="en-US" sz="1200" baseline="0" dirty="0" smtClean="0">
                          <a:solidFill>
                            <a:schemeClr val="tx2"/>
                          </a:solidFill>
                        </a:rPr>
                        <a:t> </a:t>
                      </a:r>
                      <a:r>
                        <a:rPr lang="en-US" sz="1200" dirty="0" smtClean="0">
                          <a:solidFill>
                            <a:schemeClr val="tx2"/>
                          </a:solidFill>
                        </a:rPr>
                        <a:t>click “Search”. </a:t>
                      </a:r>
                    </a:p>
                    <a:p>
                      <a:r>
                        <a:rPr lang="en-US" sz="1200" dirty="0" smtClean="0">
                          <a:solidFill>
                            <a:schemeClr val="tx2"/>
                          </a:solidFill>
                        </a:rPr>
                        <a:t>2. Select train and place.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3.Fill out form with incorrect User's personal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4.Re-enter with valid personal data.</a:t>
                      </a:r>
                    </a:p>
                    <a:p>
                      <a:r>
                        <a:rPr lang="en-US" sz="1200" baseline="0" dirty="0" smtClean="0">
                          <a:solidFill>
                            <a:schemeClr val="tx2"/>
                          </a:solidFill>
                        </a:rPr>
                        <a:t>5. Fill out form with credit card attributes.</a:t>
                      </a:r>
                    </a:p>
                    <a:p>
                      <a:r>
                        <a:rPr lang="en-US" sz="1200" baseline="0" dirty="0" smtClean="0">
                          <a:solidFill>
                            <a:schemeClr val="tx2"/>
                          </a:solidFill>
                        </a:rPr>
                        <a:t>6.Verify e-mail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1.System doesn’t allow</a:t>
                      </a:r>
                      <a:r>
                        <a:rPr lang="en-US" sz="1200" baseline="0" dirty="0" smtClean="0">
                          <a:solidFill>
                            <a:schemeClr val="tx2"/>
                          </a:solidFill>
                        </a:rPr>
                        <a:t> to make order if User enters invalid personal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2.User can continue ordering after re-entering his personal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3.</a:t>
                      </a:r>
                      <a:r>
                        <a:rPr lang="en-US" sz="1200" dirty="0" smtClean="0">
                          <a:solidFill>
                            <a:schemeClr val="tx2"/>
                          </a:solidFill>
                        </a:rPr>
                        <a:t> Verification letter with confirmation of train e-ticket ordering came on User’s e-mail</a:t>
                      </a:r>
                      <a:r>
                        <a:rPr lang="en-US" sz="1200" dirty="0">
                          <a:solidFill>
                            <a:schemeClr val="tx2"/>
                          </a:solidFill>
                        </a:rPr>
                        <a:t>.</a:t>
                      </a: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2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71B65"/>
                          </a:solidFill>
                          <a:effectLst/>
                          <a:uLnTx/>
                          <a:uFillTx/>
                          <a:latin typeface="+mn-lt"/>
                          <a:ea typeface="+mn-ea"/>
                          <a:cs typeface="+mn-cs"/>
                        </a:rPr>
                        <a:t>4.Verify that application doesn’t allow to make e-ticket order if User enters incorrect attributes of his credit </a:t>
                      </a:r>
                      <a:r>
                        <a:rPr kumimoji="0" lang="en-US" sz="1200" b="0" i="0" u="none" strike="noStrike" kern="1200" cap="none" spc="0" normalizeH="0" baseline="0" noProof="0" dirty="0" smtClean="0">
                          <a:ln>
                            <a:noFill/>
                          </a:ln>
                          <a:solidFill>
                            <a:srgbClr val="171B65"/>
                          </a:solidFill>
                          <a:effectLst/>
                          <a:uLnTx/>
                          <a:uFillTx/>
                          <a:latin typeface="+mn-lt"/>
                          <a:ea typeface="+mn-ea"/>
                          <a:cs typeface="+mn-cs"/>
                        </a:rPr>
                        <a:t>card.</a:t>
                      </a:r>
                      <a:endParaRPr kumimoji="0" lang="en-US" sz="1800" b="0" i="0" u="none" strike="noStrike" kern="1200" cap="none" spc="0" normalizeH="0" baseline="0" noProof="0" dirty="0" smtClean="0">
                        <a:ln>
                          <a:noFill/>
                        </a:ln>
                        <a:solidFill>
                          <a:srgbClr val="131515"/>
                        </a:solidFill>
                        <a:effectLst/>
                        <a:uLnTx/>
                        <a:uFillTx/>
                        <a:latin typeface="+mn-lt"/>
                        <a:ea typeface="+mn-ea"/>
                        <a:cs typeface="+mn-cs"/>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200" dirty="0" smtClean="0">
                          <a:solidFill>
                            <a:schemeClr val="tx2"/>
                          </a:solidFill>
                        </a:rPr>
                        <a:t>1.Select the departure and destination cities, and travel date and</a:t>
                      </a:r>
                      <a:r>
                        <a:rPr lang="en-US" sz="1200" baseline="0" dirty="0" smtClean="0">
                          <a:solidFill>
                            <a:schemeClr val="tx2"/>
                          </a:solidFill>
                        </a:rPr>
                        <a:t> </a:t>
                      </a:r>
                      <a:r>
                        <a:rPr lang="en-US" sz="1200" dirty="0" smtClean="0">
                          <a:solidFill>
                            <a:schemeClr val="tx2"/>
                          </a:solidFill>
                        </a:rPr>
                        <a:t>click “Search”. </a:t>
                      </a:r>
                    </a:p>
                    <a:p>
                      <a:r>
                        <a:rPr lang="en-US" sz="1200" dirty="0" smtClean="0">
                          <a:solidFill>
                            <a:schemeClr val="tx2"/>
                          </a:solidFill>
                        </a:rPr>
                        <a:t>2. Select train and place </a:t>
                      </a:r>
                    </a:p>
                    <a:p>
                      <a:r>
                        <a:rPr lang="en-US" sz="1200" dirty="0" smtClean="0">
                          <a:solidFill>
                            <a:schemeClr val="tx2"/>
                          </a:solidFill>
                        </a:rPr>
                        <a:t>3.Fill out form with correct User's personal data </a:t>
                      </a:r>
                    </a:p>
                    <a:p>
                      <a:r>
                        <a:rPr lang="en-US" sz="1200" baseline="0" dirty="0" smtClean="0">
                          <a:solidFill>
                            <a:schemeClr val="tx2"/>
                          </a:solidFill>
                        </a:rPr>
                        <a:t>4.</a:t>
                      </a:r>
                      <a:r>
                        <a:rPr lang="en-US" sz="1200" dirty="0" smtClean="0">
                          <a:solidFill>
                            <a:schemeClr val="tx2"/>
                          </a:solidFill>
                        </a:rPr>
                        <a:t> Fill out the form with invalid credentials of User credit card</a:t>
                      </a:r>
                      <a:r>
                        <a:rPr lang="en-US" sz="1200" baseline="0" dirty="0" smtClean="0">
                          <a:solidFill>
                            <a:schemeClr val="tx2"/>
                          </a:solidFill>
                        </a:rPr>
                        <a:t> and p</a:t>
                      </a:r>
                      <a:r>
                        <a:rPr lang="en-US" sz="1200" dirty="0" smtClean="0">
                          <a:solidFill>
                            <a:schemeClr val="tx2"/>
                          </a:solidFill>
                        </a:rPr>
                        <a:t>ress ‘Pay’.</a:t>
                      </a:r>
                    </a:p>
                    <a:p>
                      <a:r>
                        <a:rPr lang="en-US" sz="1200" dirty="0" smtClean="0">
                          <a:solidFill>
                            <a:schemeClr val="tx2"/>
                          </a:solidFill>
                        </a:rPr>
                        <a:t>5.Re-enter form with valid</a:t>
                      </a:r>
                      <a:r>
                        <a:rPr lang="en-US" sz="1200" baseline="0" dirty="0" smtClean="0">
                          <a:solidFill>
                            <a:schemeClr val="tx2"/>
                          </a:solidFill>
                        </a:rPr>
                        <a:t> </a:t>
                      </a:r>
                      <a:r>
                        <a:rPr lang="en-US" sz="1200" dirty="0" smtClean="0">
                          <a:solidFill>
                            <a:schemeClr val="tx2"/>
                          </a:solidFill>
                        </a:rPr>
                        <a:t>credit</a:t>
                      </a:r>
                      <a:r>
                        <a:rPr lang="en-US" sz="1200" baseline="0" dirty="0" smtClean="0">
                          <a:solidFill>
                            <a:schemeClr val="tx2"/>
                          </a:solidFill>
                        </a:rPr>
                        <a:t> card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6.Verify e-mail notification</a:t>
                      </a:r>
                    </a:p>
                    <a:p>
                      <a:endParaRPr lang="en-US" sz="1200" dirty="0" smtClean="0">
                        <a:solidFill>
                          <a:schemeClr val="tx2"/>
                        </a:solidFill>
                      </a:endParaRPr>
                    </a:p>
                    <a:p>
                      <a:endParaRPr lang="en-US" sz="1200" baseline="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1.System doesn’t allow</a:t>
                      </a:r>
                      <a:r>
                        <a:rPr lang="en-US" sz="1200" baseline="0" dirty="0" smtClean="0">
                          <a:solidFill>
                            <a:schemeClr val="tx2"/>
                          </a:solidFill>
                        </a:rPr>
                        <a:t> to make order if User enters invalid credit card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2.User can continue ordering after re-entering credit card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2"/>
                          </a:solidFill>
                        </a:rPr>
                        <a:t>3.</a:t>
                      </a:r>
                      <a:r>
                        <a:rPr lang="en-US" sz="1200" dirty="0" smtClean="0">
                          <a:solidFill>
                            <a:schemeClr val="tx2"/>
                          </a:solidFill>
                        </a:rPr>
                        <a:t> Verification letter with confirmation of train e-ticket ordering came on User’s e-mail.</a:t>
                      </a:r>
                      <a:endParaRPr lang="uk-UA" sz="1200" dirty="0" smtClean="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95603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800" dirty="0" smtClean="0"/>
              <a:t>Thank You!</a:t>
            </a:r>
            <a:endParaRPr lang="uk-UA" sz="4800"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lgn="just"/>
            <a:r>
              <a:rPr lang="en-US" i="1" dirty="0" smtClean="0">
                <a:solidFill>
                  <a:schemeClr val="tx2"/>
                </a:solidFill>
              </a:rPr>
              <a:t>1.</a:t>
            </a:r>
            <a:r>
              <a:rPr lang="en-US" i="1" dirty="0">
                <a:solidFill>
                  <a:schemeClr val="tx2"/>
                </a:solidFill>
              </a:rPr>
              <a:t> Design tests </a:t>
            </a:r>
            <a:r>
              <a:rPr lang="en-US" i="1" dirty="0" smtClean="0">
                <a:solidFill>
                  <a:schemeClr val="tx2"/>
                </a:solidFill>
              </a:rPr>
              <a:t>applying </a:t>
            </a:r>
            <a:r>
              <a:rPr lang="en-US" i="1" dirty="0">
                <a:solidFill>
                  <a:schemeClr val="tx2"/>
                </a:solidFill>
              </a:rPr>
              <a:t>test design </a:t>
            </a:r>
            <a:r>
              <a:rPr lang="en-US" i="1" dirty="0" smtClean="0">
                <a:solidFill>
                  <a:schemeClr val="tx2"/>
                </a:solidFill>
              </a:rPr>
              <a:t>techniques below:</a:t>
            </a:r>
          </a:p>
          <a:p>
            <a:pPr marL="1028634" lvl="1" indent="-342900" algn="just">
              <a:buFont typeface="Arial" panose="020B0604020202020204" pitchFamily="34" charset="0"/>
              <a:buChar char="•"/>
            </a:pPr>
            <a:r>
              <a:rPr lang="en-US" i="1" dirty="0" smtClean="0">
                <a:solidFill>
                  <a:schemeClr val="tx2"/>
                </a:solidFill>
              </a:rPr>
              <a:t>Equivalence </a:t>
            </a:r>
            <a:r>
              <a:rPr lang="en-US" i="1" dirty="0">
                <a:solidFill>
                  <a:schemeClr val="tx2"/>
                </a:solidFill>
              </a:rPr>
              <a:t>partitioning and Boundary value </a:t>
            </a:r>
            <a:r>
              <a:rPr lang="en-US" i="1" dirty="0" smtClean="0">
                <a:solidFill>
                  <a:schemeClr val="tx2"/>
                </a:solidFill>
              </a:rPr>
              <a:t>analysis;</a:t>
            </a:r>
          </a:p>
          <a:p>
            <a:pPr marL="1028634" lvl="1" indent="-342900" algn="just">
              <a:buFont typeface="Arial" panose="020B0604020202020204" pitchFamily="34" charset="0"/>
              <a:buChar char="•"/>
            </a:pPr>
            <a:r>
              <a:rPr lang="en-US" i="1" dirty="0" smtClean="0">
                <a:solidFill>
                  <a:schemeClr val="tx2"/>
                </a:solidFill>
              </a:rPr>
              <a:t>Decision tables;</a:t>
            </a:r>
          </a:p>
          <a:p>
            <a:pPr marL="1028634" lvl="1" indent="-342900" algn="just">
              <a:buFont typeface="Arial" panose="020B0604020202020204" pitchFamily="34" charset="0"/>
              <a:buChar char="•"/>
            </a:pPr>
            <a:r>
              <a:rPr lang="en-US" i="1" dirty="0" smtClean="0">
                <a:solidFill>
                  <a:schemeClr val="tx2"/>
                </a:solidFill>
              </a:rPr>
              <a:t>State transition diagram.</a:t>
            </a:r>
            <a:endParaRPr lang="en-US" i="1" dirty="0">
              <a:solidFill>
                <a:schemeClr val="tx2"/>
              </a:solidFill>
            </a:endParaRPr>
          </a:p>
          <a:p>
            <a:pPr algn="just"/>
            <a:r>
              <a:rPr lang="en-US" i="1" dirty="0" smtClean="0">
                <a:solidFill>
                  <a:schemeClr val="tx2"/>
                </a:solidFill>
              </a:rPr>
              <a:t>2.</a:t>
            </a:r>
            <a:r>
              <a:rPr lang="en-US" i="1" dirty="0"/>
              <a:t> </a:t>
            </a:r>
            <a:r>
              <a:rPr lang="en-US" i="1" dirty="0">
                <a:solidFill>
                  <a:schemeClr val="tx2"/>
                </a:solidFill>
              </a:rPr>
              <a:t>Create Test Cases in Zephyr for JIRA for all designed </a:t>
            </a:r>
            <a:r>
              <a:rPr lang="en-US" i="1" dirty="0" smtClean="0">
                <a:solidFill>
                  <a:schemeClr val="tx2"/>
                </a:solidFill>
              </a:rPr>
              <a:t>tests.</a:t>
            </a:r>
            <a:endParaRPr lang="uk-UA" i="1" dirty="0">
              <a:solidFill>
                <a:schemeClr val="tx2"/>
              </a:solidFill>
            </a:endParaRPr>
          </a:p>
          <a:p>
            <a:pPr lvl="0"/>
            <a:endParaRPr lang="uk-UA" dirty="0">
              <a:solidFill>
                <a:schemeClr val="tx2"/>
              </a:solidFill>
            </a:endParaRPr>
          </a:p>
          <a:p>
            <a:endParaRPr lang="uk-UA" dirty="0"/>
          </a:p>
        </p:txBody>
      </p:sp>
      <p:sp>
        <p:nvSpPr>
          <p:cNvPr id="2" name="Subtitle 1"/>
          <p:cNvSpPr>
            <a:spLocks noGrp="1"/>
          </p:cNvSpPr>
          <p:nvPr>
            <p:ph type="subTitle" idx="1"/>
          </p:nvPr>
        </p:nvSpPr>
        <p:spPr/>
        <p:txBody>
          <a:bodyPr/>
          <a:lstStyle/>
          <a:p>
            <a:r>
              <a:rPr lang="en-US" i="1" dirty="0" smtClean="0"/>
              <a:t>Tasks to do:</a:t>
            </a:r>
            <a:r>
              <a:rPr lang="en-US" dirty="0" smtClean="0"/>
              <a:t>	</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3" y="1233492"/>
            <a:ext cx="8621032" cy="4837107"/>
          </a:xfrm>
        </p:spPr>
        <p:txBody>
          <a:bodyPr>
            <a:normAutofit/>
          </a:bodyPr>
          <a:lstStyle/>
          <a:p>
            <a:pPr algn="just"/>
            <a:r>
              <a:rPr lang="en-US" sz="2000" dirty="0">
                <a:solidFill>
                  <a:schemeClr val="tx2"/>
                </a:solidFill>
              </a:rPr>
              <a:t>Student has to get at least 20 score to successfully pass the 1st step of entrance exam and to be allowed to move to the next one. If student managed to get more than 36 score he will be automatically enrolled to the university. The maximum that he can get is 40 score. </a:t>
            </a:r>
            <a:endParaRPr lang="uk-UA" sz="2000" dirty="0">
              <a:solidFill>
                <a:schemeClr val="tx2"/>
              </a:solidFill>
            </a:endParaRPr>
          </a:p>
          <a:p>
            <a:r>
              <a:rPr lang="en-US" sz="2000" dirty="0">
                <a:solidFill>
                  <a:schemeClr val="tx2"/>
                </a:solidFill>
              </a:rPr>
              <a:t> </a:t>
            </a:r>
            <a:r>
              <a:rPr lang="en-US" sz="2000" dirty="0" smtClean="0">
                <a:solidFill>
                  <a:schemeClr val="tx2"/>
                </a:solidFill>
              </a:rPr>
              <a:t>1.</a:t>
            </a:r>
            <a:r>
              <a:rPr lang="uk-UA" sz="2000" dirty="0" smtClean="0">
                <a:solidFill>
                  <a:schemeClr val="tx2"/>
                </a:solidFill>
              </a:rPr>
              <a:t>Build </a:t>
            </a:r>
            <a:r>
              <a:rPr lang="uk-UA" sz="2000" dirty="0">
                <a:solidFill>
                  <a:schemeClr val="tx2"/>
                </a:solidFill>
              </a:rPr>
              <a:t>equivalence classes (partitions) based on given </a:t>
            </a:r>
            <a:r>
              <a:rPr lang="uk-UA" sz="2000" dirty="0" smtClean="0">
                <a:solidFill>
                  <a:schemeClr val="tx2"/>
                </a:solidFill>
              </a:rPr>
              <a:t>information</a:t>
            </a:r>
            <a:r>
              <a:rPr lang="en-US" sz="2000" dirty="0" smtClean="0">
                <a:solidFill>
                  <a:schemeClr val="tx2"/>
                </a:solidFill>
              </a:rPr>
              <a:t>.</a:t>
            </a:r>
            <a:endParaRPr lang="uk-UA" sz="2000" dirty="0">
              <a:solidFill>
                <a:schemeClr val="tx2"/>
              </a:solidFill>
            </a:endParaRPr>
          </a:p>
          <a:p>
            <a:pPr lvl="0" algn="just"/>
            <a:r>
              <a:rPr lang="en-US" sz="2000" dirty="0" smtClean="0">
                <a:solidFill>
                  <a:schemeClr val="tx2"/>
                </a:solidFill>
              </a:rPr>
              <a:t>2.</a:t>
            </a:r>
            <a:r>
              <a:rPr lang="uk-UA" sz="2000" dirty="0" smtClean="0">
                <a:solidFill>
                  <a:schemeClr val="tx2"/>
                </a:solidFill>
              </a:rPr>
              <a:t>Stand Out </a:t>
            </a:r>
            <a:r>
              <a:rPr lang="uk-UA" sz="2000" dirty="0">
                <a:solidFill>
                  <a:schemeClr val="tx2"/>
                </a:solidFill>
              </a:rPr>
              <a:t>boundary </a:t>
            </a:r>
            <a:r>
              <a:rPr lang="uk-UA" sz="2000" dirty="0" smtClean="0">
                <a:solidFill>
                  <a:schemeClr val="tx2"/>
                </a:solidFill>
              </a:rPr>
              <a:t>values</a:t>
            </a:r>
            <a:r>
              <a:rPr lang="en-US" sz="2000" dirty="0" smtClean="0">
                <a:solidFill>
                  <a:schemeClr val="tx2"/>
                </a:solidFill>
              </a:rPr>
              <a:t>.</a:t>
            </a:r>
            <a:endParaRPr lang="uk-UA" sz="2000" dirty="0">
              <a:solidFill>
                <a:schemeClr val="tx2"/>
              </a:solidFill>
            </a:endParaRPr>
          </a:p>
          <a:p>
            <a:pPr lvl="0" algn="just"/>
            <a:r>
              <a:rPr lang="en-US" sz="2000" dirty="0" smtClean="0">
                <a:solidFill>
                  <a:schemeClr val="tx2"/>
                </a:solidFill>
              </a:rPr>
              <a:t>3.Cover </a:t>
            </a:r>
            <a:r>
              <a:rPr lang="en-US" sz="2000" dirty="0">
                <a:solidFill>
                  <a:schemeClr val="tx2"/>
                </a:solidFill>
              </a:rPr>
              <a:t>requirements above by tests (write test cases’ names and objectives) based on equivalence partitioning and boundary value </a:t>
            </a:r>
            <a:r>
              <a:rPr lang="en-US" sz="2000" dirty="0" smtClean="0">
                <a:solidFill>
                  <a:schemeClr val="tx2"/>
                </a:solidFill>
              </a:rPr>
              <a:t>analysis.</a:t>
            </a:r>
          </a:p>
          <a:p>
            <a:pPr lvl="0" algn="just"/>
            <a:endParaRPr lang="uk-UA" sz="1400" dirty="0" smtClean="0">
              <a:solidFill>
                <a:schemeClr val="tx2"/>
              </a:solidFill>
            </a:endParaRPr>
          </a:p>
          <a:p>
            <a:endParaRPr lang="uk-UA" dirty="0"/>
          </a:p>
        </p:txBody>
      </p:sp>
      <p:sp>
        <p:nvSpPr>
          <p:cNvPr id="8" name="Заголовок 7"/>
          <p:cNvSpPr>
            <a:spLocks noGrp="1"/>
          </p:cNvSpPr>
          <p:nvPr>
            <p:ph type="title"/>
          </p:nvPr>
        </p:nvSpPr>
        <p:spPr/>
        <p:txBody>
          <a:bodyPr/>
          <a:lstStyle/>
          <a:p>
            <a:r>
              <a:rPr lang="en-US" dirty="0" smtClean="0"/>
              <a:t>Task #1: EP &amp; BVA</a:t>
            </a:r>
            <a:endParaRPr lang="uk-UA" dirty="0"/>
          </a:p>
        </p:txBody>
      </p:sp>
      <p:graphicFrame>
        <p:nvGraphicFramePr>
          <p:cNvPr id="2" name="Table 1"/>
          <p:cNvGraphicFramePr>
            <a:graphicFrameLocks noGrp="1"/>
          </p:cNvGraphicFramePr>
          <p:nvPr>
            <p:extLst>
              <p:ext uri="{D42A27DB-BD31-4B8C-83A1-F6EECF244321}">
                <p14:modId xmlns:p14="http://schemas.microsoft.com/office/powerpoint/2010/main" val="3730262868"/>
              </p:ext>
            </p:extLst>
          </p:nvPr>
        </p:nvGraphicFramePr>
        <p:xfrm>
          <a:off x="762000" y="4089400"/>
          <a:ext cx="7569200" cy="1625600"/>
        </p:xfrm>
        <a:graphic>
          <a:graphicData uri="http://schemas.openxmlformats.org/drawingml/2006/table">
            <a:tbl>
              <a:tblPr firstRow="1" bandRow="1">
                <a:solidFill>
                  <a:srgbClr val="92D050"/>
                </a:solidFill>
                <a:tableStyleId>{5940675A-B579-460E-94D1-54222C63F5DA}</a:tableStyleId>
              </a:tblPr>
              <a:tblGrid>
                <a:gridCol w="1513840"/>
                <a:gridCol w="1513840"/>
                <a:gridCol w="1513840"/>
                <a:gridCol w="1513840"/>
                <a:gridCol w="1513840"/>
              </a:tblGrid>
              <a:tr h="711200">
                <a:tc>
                  <a:txBody>
                    <a:bodyPr/>
                    <a:lstStyle/>
                    <a:p>
                      <a:pPr algn="ctr"/>
                      <a:r>
                        <a:rPr lang="en-US" sz="1600" dirty="0" smtClean="0">
                          <a:solidFill>
                            <a:srgbClr val="FF0000"/>
                          </a:solidFill>
                        </a:rPr>
                        <a:t>Invalid</a:t>
                      </a:r>
                      <a:r>
                        <a:rPr lang="en-US" sz="1600" baseline="0" dirty="0" smtClean="0">
                          <a:solidFill>
                            <a:srgbClr val="FF0000"/>
                          </a:solidFill>
                        </a:rPr>
                        <a:t> partition</a:t>
                      </a:r>
                      <a:endParaRPr lang="en-US" sz="1600" dirty="0">
                        <a:solidFill>
                          <a:srgbClr val="FF0000"/>
                        </a:solidFill>
                      </a:endParaRPr>
                    </a:p>
                  </a:txBody>
                  <a:tcPr>
                    <a:solidFill>
                      <a:srgbClr val="FFE3DD"/>
                    </a:solidFill>
                  </a:tcPr>
                </a:tc>
                <a:tc>
                  <a:txBody>
                    <a:bodyPr/>
                    <a:lstStyle/>
                    <a:p>
                      <a:pPr algn="ctr"/>
                      <a:r>
                        <a:rPr lang="en-US" dirty="0" smtClean="0"/>
                        <a:t>Valid partition</a:t>
                      </a:r>
                      <a:endParaRPr lang="en-US" dirty="0"/>
                    </a:p>
                  </a:txBody>
                  <a:tcPr>
                    <a:solidFill>
                      <a:srgbClr val="A3FFA3"/>
                    </a:solidFill>
                  </a:tcPr>
                </a:tc>
                <a:tc>
                  <a:txBody>
                    <a:bodyPr/>
                    <a:lstStyle/>
                    <a:p>
                      <a:pPr marL="0" indent="0" algn="ctr">
                        <a:buNone/>
                      </a:pPr>
                      <a:r>
                        <a:rPr lang="en-US" dirty="0" smtClean="0"/>
                        <a:t>Valid partition</a:t>
                      </a:r>
                      <a:endParaRPr lang="en-US" dirty="0"/>
                    </a:p>
                  </a:txBody>
                  <a:tcPr>
                    <a:solidFill>
                      <a:srgbClr val="A3FFA3"/>
                    </a:solidFill>
                  </a:tcPr>
                </a:tc>
                <a:tc>
                  <a:txBody>
                    <a:bodyPr/>
                    <a:lstStyle/>
                    <a:p>
                      <a:pPr algn="ctr"/>
                      <a:r>
                        <a:rPr lang="en-US" dirty="0" smtClean="0"/>
                        <a:t>Valid partition</a:t>
                      </a:r>
                      <a:endParaRPr lang="en-US" dirty="0"/>
                    </a:p>
                  </a:txBody>
                  <a:tcPr>
                    <a:solidFill>
                      <a:srgbClr val="A3FFA3"/>
                    </a:solidFill>
                  </a:tcPr>
                </a:tc>
                <a:tc>
                  <a:txBody>
                    <a:bodyPr/>
                    <a:lstStyle/>
                    <a:p>
                      <a:pPr algn="ctr"/>
                      <a:r>
                        <a:rPr lang="en-US" dirty="0" smtClean="0">
                          <a:solidFill>
                            <a:srgbClr val="FF0000"/>
                          </a:solidFill>
                        </a:rPr>
                        <a:t>Invalid partition</a:t>
                      </a:r>
                      <a:endParaRPr lang="en-US" dirty="0">
                        <a:solidFill>
                          <a:srgbClr val="FF0000"/>
                        </a:solidFill>
                      </a:endParaRPr>
                    </a:p>
                  </a:txBody>
                  <a:tcPr>
                    <a:solidFill>
                      <a:srgbClr val="FFE3DD"/>
                    </a:solidFill>
                  </a:tcPr>
                </a:tc>
              </a:tr>
              <a:tr h="711200">
                <a:tc>
                  <a:txBody>
                    <a:bodyPr/>
                    <a:lstStyle/>
                    <a:p>
                      <a:r>
                        <a:rPr lang="en-US" dirty="0" smtClean="0">
                          <a:solidFill>
                            <a:srgbClr val="FF0000"/>
                          </a:solidFill>
                        </a:rPr>
                        <a:t>-∞           -1</a:t>
                      </a:r>
                      <a:endParaRPr lang="en-US" dirty="0">
                        <a:solidFill>
                          <a:srgbClr val="FF0000"/>
                        </a:solidFill>
                      </a:endParaRPr>
                    </a:p>
                  </a:txBody>
                  <a:tcPr>
                    <a:solidFill>
                      <a:srgbClr val="FFE3DD"/>
                    </a:solidFill>
                  </a:tcPr>
                </a:tc>
                <a:tc>
                  <a:txBody>
                    <a:bodyPr/>
                    <a:lstStyle/>
                    <a:p>
                      <a:r>
                        <a:rPr lang="en-US" dirty="0" smtClean="0"/>
                        <a:t>0             19</a:t>
                      </a:r>
                    </a:p>
                    <a:p>
                      <a:r>
                        <a:rPr lang="en-US" dirty="0" smtClean="0"/>
                        <a:t>        </a:t>
                      </a:r>
                      <a:r>
                        <a:rPr lang="en-US" dirty="0" smtClean="0">
                          <a:solidFill>
                            <a:srgbClr val="00B050"/>
                          </a:solidFill>
                        </a:rPr>
                        <a:t>5</a:t>
                      </a:r>
                      <a:endParaRPr lang="en-US" dirty="0">
                        <a:solidFill>
                          <a:srgbClr val="00B050"/>
                        </a:solidFill>
                      </a:endParaRPr>
                    </a:p>
                  </a:txBody>
                  <a:tcPr>
                    <a:solidFill>
                      <a:srgbClr val="A3FFA3"/>
                    </a:solidFill>
                  </a:tcPr>
                </a:tc>
                <a:tc>
                  <a:txBody>
                    <a:bodyPr/>
                    <a:lstStyle/>
                    <a:p>
                      <a:pPr marL="342900" indent="-342900">
                        <a:buAutoNum type="arabicPlain" startAt="20"/>
                      </a:pPr>
                      <a:r>
                        <a:rPr lang="en-US" dirty="0" smtClean="0"/>
                        <a:t>          36</a:t>
                      </a:r>
                    </a:p>
                    <a:p>
                      <a:pPr marL="0" indent="0">
                        <a:buNone/>
                      </a:pPr>
                      <a:r>
                        <a:rPr lang="en-US" dirty="0" smtClean="0">
                          <a:solidFill>
                            <a:srgbClr val="00B050"/>
                          </a:solidFill>
                        </a:rPr>
                        <a:t>        26</a:t>
                      </a:r>
                      <a:endParaRPr lang="en-US" dirty="0">
                        <a:solidFill>
                          <a:srgbClr val="00B050"/>
                        </a:solidFill>
                      </a:endParaRPr>
                    </a:p>
                  </a:txBody>
                  <a:tcPr>
                    <a:solidFill>
                      <a:srgbClr val="A3FFA3"/>
                    </a:solidFill>
                  </a:tcPr>
                </a:tc>
                <a:tc>
                  <a:txBody>
                    <a:bodyPr/>
                    <a:lstStyle/>
                    <a:p>
                      <a:pPr marL="342900" indent="-342900">
                        <a:buAutoNum type="arabicPlain" startAt="37"/>
                      </a:pPr>
                      <a:r>
                        <a:rPr lang="en-US" baseline="0" dirty="0" smtClean="0"/>
                        <a:t>          </a:t>
                      </a:r>
                      <a:r>
                        <a:rPr lang="en-US" dirty="0" smtClean="0"/>
                        <a:t>40</a:t>
                      </a:r>
                    </a:p>
                    <a:p>
                      <a:pPr marL="0" indent="0">
                        <a:buNone/>
                      </a:pPr>
                      <a:r>
                        <a:rPr lang="en-US" baseline="0" dirty="0" smtClean="0"/>
                        <a:t>        </a:t>
                      </a:r>
                      <a:r>
                        <a:rPr lang="en-US" baseline="0" dirty="0" smtClean="0">
                          <a:solidFill>
                            <a:srgbClr val="00B050"/>
                          </a:solidFill>
                        </a:rPr>
                        <a:t>39</a:t>
                      </a:r>
                      <a:endParaRPr lang="en-US" dirty="0" smtClean="0">
                        <a:solidFill>
                          <a:srgbClr val="00B050"/>
                        </a:solidFill>
                      </a:endParaRPr>
                    </a:p>
                    <a:p>
                      <a:endParaRPr lang="en-US" dirty="0"/>
                    </a:p>
                  </a:txBody>
                  <a:tcPr>
                    <a:solidFill>
                      <a:srgbClr val="A3FFA3"/>
                    </a:solidFill>
                  </a:tcPr>
                </a:tc>
                <a:tc>
                  <a:txBody>
                    <a:bodyPr/>
                    <a:lstStyle/>
                    <a:p>
                      <a:r>
                        <a:rPr lang="en-US" dirty="0" smtClean="0">
                          <a:solidFill>
                            <a:srgbClr val="FF0000"/>
                          </a:solidFill>
                        </a:rPr>
                        <a:t>41         +∞</a:t>
                      </a:r>
                      <a:endParaRPr lang="en-US" dirty="0">
                        <a:solidFill>
                          <a:srgbClr val="FF0000"/>
                        </a:solidFill>
                      </a:endParaRPr>
                    </a:p>
                  </a:txBody>
                  <a:tcPr>
                    <a:solidFill>
                      <a:srgbClr val="FFE3DD"/>
                    </a:solidFill>
                  </a:tcPr>
                </a:tc>
              </a:tr>
            </a:tbl>
          </a:graphicData>
        </a:graphic>
      </p:graphicFrame>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954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05263881"/>
              </p:ext>
            </p:extLst>
          </p:nvPr>
        </p:nvGraphicFramePr>
        <p:xfrm>
          <a:off x="330200" y="1661300"/>
          <a:ext cx="8547099" cy="4383070"/>
        </p:xfrm>
        <a:graphic>
          <a:graphicData uri="http://schemas.openxmlformats.org/drawingml/2006/table">
            <a:tbl>
              <a:tblPr firstRow="1" bandRow="1">
                <a:tableStyleId>{00A15C55-8517-42AA-B614-E9B94910E393}</a:tableStyleId>
              </a:tblPr>
              <a:tblGrid>
                <a:gridCol w="292100"/>
                <a:gridCol w="2374900"/>
                <a:gridCol w="1625600"/>
                <a:gridCol w="4254499"/>
              </a:tblGrid>
              <a:tr h="390190">
                <a:tc>
                  <a:txBody>
                    <a:bodyPr/>
                    <a:lstStyle/>
                    <a:p>
                      <a:r>
                        <a:rPr lang="en-US" dirty="0" smtClean="0">
                          <a:solidFill>
                            <a:schemeClr val="tx2"/>
                          </a:solidFill>
                        </a:rPr>
                        <a:t>#</a:t>
                      </a:r>
                      <a:endParaRPr lang="en-US" dirty="0">
                        <a:solidFill>
                          <a:schemeClr val="tx2"/>
                        </a:solidFill>
                      </a:endParaRPr>
                    </a:p>
                  </a:txBody>
                  <a:tcPr/>
                </a:tc>
                <a:tc>
                  <a:txBody>
                    <a:bodyPr/>
                    <a:lstStyle/>
                    <a:p>
                      <a:pPr algn="ctr"/>
                      <a:r>
                        <a:rPr lang="en-US" dirty="0" smtClean="0">
                          <a:solidFill>
                            <a:schemeClr val="tx2"/>
                          </a:solidFill>
                        </a:rPr>
                        <a:t>Test</a:t>
                      </a:r>
                      <a:r>
                        <a:rPr lang="en-US" baseline="0" dirty="0" smtClean="0">
                          <a:solidFill>
                            <a:schemeClr val="tx2"/>
                          </a:solidFill>
                        </a:rPr>
                        <a:t> summary</a:t>
                      </a:r>
                      <a:endParaRPr lang="en-US" dirty="0">
                        <a:solidFill>
                          <a:schemeClr val="tx2"/>
                        </a:solidFill>
                      </a:endParaRPr>
                    </a:p>
                  </a:txBody>
                  <a:tcPr/>
                </a:tc>
                <a:tc>
                  <a:txBody>
                    <a:bodyPr/>
                    <a:lstStyle/>
                    <a:p>
                      <a:pPr algn="ctr"/>
                      <a:r>
                        <a:rPr lang="en-US" dirty="0" smtClean="0">
                          <a:solidFill>
                            <a:schemeClr val="tx2"/>
                          </a:solidFill>
                        </a:rPr>
                        <a:t>Test data</a:t>
                      </a:r>
                      <a:endParaRPr lang="en-US" dirty="0">
                        <a:solidFill>
                          <a:schemeClr val="tx2"/>
                        </a:solidFill>
                      </a:endParaRPr>
                    </a:p>
                  </a:txBody>
                  <a:tcPr/>
                </a:tc>
                <a:tc>
                  <a:txBody>
                    <a:bodyPr/>
                    <a:lstStyle/>
                    <a:p>
                      <a:pPr algn="ctr"/>
                      <a:r>
                        <a:rPr lang="en-US" dirty="0" smtClean="0">
                          <a:solidFill>
                            <a:schemeClr val="tx2"/>
                          </a:solidFill>
                        </a:rPr>
                        <a:t>Expected result</a:t>
                      </a:r>
                      <a:endParaRPr lang="en-US" dirty="0">
                        <a:solidFill>
                          <a:schemeClr val="tx2"/>
                        </a:solidFill>
                      </a:endParaRPr>
                    </a:p>
                  </a:txBody>
                  <a:tcPr/>
                </a:tc>
              </a:tr>
              <a:tr h="390190">
                <a:tc>
                  <a:txBody>
                    <a:bodyPr/>
                    <a:lstStyle/>
                    <a:p>
                      <a:r>
                        <a:rPr lang="en-US" sz="1600" dirty="0" smtClean="0">
                          <a:solidFill>
                            <a:schemeClr val="tx2"/>
                          </a:solidFill>
                        </a:rPr>
                        <a:t>1</a:t>
                      </a:r>
                      <a:endParaRPr lang="en-US" sz="1600" dirty="0">
                        <a:solidFill>
                          <a:schemeClr val="tx2"/>
                        </a:solidFill>
                      </a:endParaRPr>
                    </a:p>
                  </a:txBody>
                  <a:tcPr/>
                </a:tc>
                <a:tc>
                  <a:txBody>
                    <a:bodyPr/>
                    <a:lstStyle/>
                    <a:p>
                      <a:r>
                        <a:rPr lang="en-US" sz="1400" dirty="0" smtClean="0">
                          <a:solidFill>
                            <a:schemeClr val="tx2"/>
                          </a:solidFill>
                        </a:rPr>
                        <a:t>Verify application</a:t>
                      </a:r>
                      <a:r>
                        <a:rPr lang="en-US" sz="1400" baseline="0" dirty="0" smtClean="0">
                          <a:solidFill>
                            <a:schemeClr val="tx2"/>
                          </a:solidFill>
                        </a:rPr>
                        <a:t> behavior if Student scores up to 20</a:t>
                      </a:r>
                      <a:endParaRPr lang="en-US" sz="1400" dirty="0">
                        <a:solidFill>
                          <a:schemeClr val="tx2"/>
                        </a:solidFill>
                      </a:endParaRPr>
                    </a:p>
                  </a:txBody>
                  <a:tcPr/>
                </a:tc>
                <a:tc>
                  <a:txBody>
                    <a:bodyPr/>
                    <a:lstStyle/>
                    <a:p>
                      <a:r>
                        <a:rPr lang="en-US" sz="1400" dirty="0" smtClean="0">
                          <a:solidFill>
                            <a:schemeClr val="tx2"/>
                          </a:solidFill>
                        </a:rPr>
                        <a:t>Enter 0</a:t>
                      </a:r>
                    </a:p>
                    <a:p>
                      <a:r>
                        <a:rPr lang="en-US" sz="1400" dirty="0" smtClean="0">
                          <a:solidFill>
                            <a:schemeClr val="tx2"/>
                          </a:solidFill>
                        </a:rPr>
                        <a:t>Enter 5</a:t>
                      </a:r>
                    </a:p>
                    <a:p>
                      <a:r>
                        <a:rPr lang="en-US" sz="1400" dirty="0" smtClean="0">
                          <a:solidFill>
                            <a:schemeClr val="tx2"/>
                          </a:solidFill>
                        </a:rPr>
                        <a:t>Enter 19</a:t>
                      </a:r>
                    </a:p>
                    <a:p>
                      <a:endParaRPr lang="en-US" sz="1400" dirty="0" smtClean="0">
                        <a:solidFill>
                          <a:schemeClr val="tx2"/>
                        </a:solidFill>
                      </a:endParaRPr>
                    </a:p>
                  </a:txBody>
                  <a:tcPr/>
                </a:tc>
                <a:tc>
                  <a:txBody>
                    <a:bodyPr/>
                    <a:lstStyle/>
                    <a:p>
                      <a:r>
                        <a:rPr lang="en-US" sz="1400" dirty="0" smtClean="0">
                          <a:solidFill>
                            <a:schemeClr val="tx2"/>
                          </a:solidFill>
                        </a:rPr>
                        <a:t>Message appears: ‘‘You haven’t passed </a:t>
                      </a:r>
                      <a:r>
                        <a:rPr lang="en-US" sz="1400" dirty="0" smtClean="0">
                          <a:solidFill>
                            <a:schemeClr val="tx2"/>
                          </a:solidFill>
                        </a:rPr>
                        <a:t>entrance</a:t>
                      </a:r>
                      <a:r>
                        <a:rPr lang="en-US" sz="1400" baseline="0" dirty="0" smtClean="0">
                          <a:solidFill>
                            <a:schemeClr val="tx2"/>
                          </a:solidFill>
                        </a:rPr>
                        <a:t> </a:t>
                      </a:r>
                      <a:r>
                        <a:rPr lang="en-US" sz="1400" dirty="0" smtClean="0">
                          <a:solidFill>
                            <a:schemeClr val="tx2"/>
                          </a:solidFill>
                        </a:rPr>
                        <a:t>exam</a:t>
                      </a:r>
                      <a:r>
                        <a:rPr lang="en-US" sz="1400" dirty="0" smtClean="0">
                          <a:solidFill>
                            <a:schemeClr val="tx2"/>
                          </a:solidFill>
                        </a:rPr>
                        <a:t>. Try the next time’</a:t>
                      </a:r>
                    </a:p>
                    <a:p>
                      <a:endParaRPr lang="en-US" sz="1400" dirty="0">
                        <a:solidFill>
                          <a:schemeClr val="tx2"/>
                        </a:solidFill>
                      </a:endParaRPr>
                    </a:p>
                  </a:txBody>
                  <a:tcPr/>
                </a:tc>
              </a:tr>
              <a:tr h="390190">
                <a:tc>
                  <a:txBody>
                    <a:bodyPr/>
                    <a:lstStyle/>
                    <a:p>
                      <a:r>
                        <a:rPr lang="en-US" sz="1600" dirty="0" smtClean="0">
                          <a:solidFill>
                            <a:schemeClr val="tx2"/>
                          </a:solidFill>
                        </a:rPr>
                        <a:t>2</a:t>
                      </a:r>
                      <a:endParaRPr lang="en-US" sz="1600" dirty="0">
                        <a:solidFill>
                          <a:schemeClr val="tx2"/>
                        </a:solidFill>
                      </a:endParaRPr>
                    </a:p>
                  </a:txBody>
                  <a:tcPr/>
                </a:tc>
                <a:tc>
                  <a:txBody>
                    <a:bodyPr/>
                    <a:lstStyle/>
                    <a:p>
                      <a:r>
                        <a:rPr lang="en-US" sz="1400" dirty="0" smtClean="0">
                          <a:solidFill>
                            <a:schemeClr val="tx2"/>
                          </a:solidFill>
                        </a:rPr>
                        <a:t>Verify application</a:t>
                      </a:r>
                      <a:r>
                        <a:rPr lang="en-US" sz="1400" baseline="0" dirty="0" smtClean="0">
                          <a:solidFill>
                            <a:schemeClr val="tx2"/>
                          </a:solidFill>
                        </a:rPr>
                        <a:t> behavior </a:t>
                      </a:r>
                      <a:r>
                        <a:rPr lang="en-US" sz="1400" dirty="0" smtClean="0">
                          <a:solidFill>
                            <a:schemeClr val="tx2"/>
                          </a:solidFill>
                        </a:rPr>
                        <a:t>if Student scores</a:t>
                      </a:r>
                      <a:r>
                        <a:rPr lang="en-US" sz="1400" baseline="0" dirty="0" smtClean="0">
                          <a:solidFill>
                            <a:schemeClr val="tx2"/>
                          </a:solidFill>
                        </a:rPr>
                        <a:t> from 20 to 36</a:t>
                      </a:r>
                      <a:endParaRPr lang="en-US" sz="1400" dirty="0">
                        <a:solidFill>
                          <a:schemeClr val="tx2"/>
                        </a:solidFill>
                      </a:endParaRPr>
                    </a:p>
                  </a:txBody>
                  <a:tcPr/>
                </a:tc>
                <a:tc>
                  <a:txBody>
                    <a:bodyPr/>
                    <a:lstStyle/>
                    <a:p>
                      <a:r>
                        <a:rPr lang="en-US" sz="1400" dirty="0" smtClean="0">
                          <a:solidFill>
                            <a:schemeClr val="tx2"/>
                          </a:solidFill>
                        </a:rPr>
                        <a:t>Enter 20</a:t>
                      </a:r>
                    </a:p>
                    <a:p>
                      <a:r>
                        <a:rPr lang="en-US" sz="1400" dirty="0" smtClean="0">
                          <a:solidFill>
                            <a:schemeClr val="tx2"/>
                          </a:solidFill>
                        </a:rPr>
                        <a:t>Enter 26</a:t>
                      </a:r>
                    </a:p>
                    <a:p>
                      <a:r>
                        <a:rPr lang="en-US" sz="1400" dirty="0" smtClean="0">
                          <a:solidFill>
                            <a:schemeClr val="tx2"/>
                          </a:solidFill>
                        </a:rPr>
                        <a:t>Enter 36</a:t>
                      </a:r>
                      <a:endParaRPr lang="en-US" sz="1400" dirty="0">
                        <a:solidFill>
                          <a:schemeClr val="tx2"/>
                        </a:solidFill>
                      </a:endParaRPr>
                    </a:p>
                  </a:txBody>
                  <a:tcPr/>
                </a:tc>
                <a:tc>
                  <a:txBody>
                    <a:bodyPr/>
                    <a:lstStyle/>
                    <a:p>
                      <a:r>
                        <a:rPr lang="en-US" sz="1400" dirty="0" smtClean="0">
                          <a:solidFill>
                            <a:schemeClr val="tx2"/>
                          </a:solidFill>
                        </a:rPr>
                        <a:t>Message: ‘You’ve just passed the 1st step of entrance exam. Now you are allowed to move to the next one. Good luck!’</a:t>
                      </a:r>
                    </a:p>
                    <a:p>
                      <a:r>
                        <a:rPr lang="en-US" sz="1400" dirty="0" smtClean="0">
                          <a:solidFill>
                            <a:schemeClr val="tx2"/>
                          </a:solidFill>
                        </a:rPr>
                        <a:t>After a</a:t>
                      </a:r>
                      <a:r>
                        <a:rPr lang="en-US" sz="1400" baseline="0" dirty="0" smtClean="0">
                          <a:solidFill>
                            <a:schemeClr val="tx2"/>
                          </a:solidFill>
                        </a:rPr>
                        <a:t> Student gives full answer, message appears: 'Thank You for your attempt! You will be informed about your results‘.</a:t>
                      </a:r>
                      <a:endParaRPr lang="en-US" sz="1400" dirty="0" smtClean="0">
                        <a:solidFill>
                          <a:schemeClr val="tx2"/>
                        </a:solidFill>
                      </a:endParaRPr>
                    </a:p>
                    <a:p>
                      <a:endParaRPr lang="en-US" sz="1400" dirty="0">
                        <a:solidFill>
                          <a:schemeClr val="tx2"/>
                        </a:solidFill>
                      </a:endParaRPr>
                    </a:p>
                  </a:txBody>
                  <a:tcPr/>
                </a:tc>
              </a:tr>
              <a:tr h="390190">
                <a:tc>
                  <a:txBody>
                    <a:bodyPr/>
                    <a:lstStyle/>
                    <a:p>
                      <a:r>
                        <a:rPr lang="en-US" sz="1600" dirty="0" smtClean="0">
                          <a:solidFill>
                            <a:schemeClr val="tx2"/>
                          </a:solidFill>
                        </a:rPr>
                        <a:t>3</a:t>
                      </a:r>
                      <a:endParaRPr lang="en-US" sz="1600" dirty="0">
                        <a:solidFill>
                          <a:schemeClr val="tx2"/>
                        </a:solidFill>
                      </a:endParaRPr>
                    </a:p>
                  </a:txBody>
                  <a:tcPr/>
                </a:tc>
                <a:tc>
                  <a:txBody>
                    <a:bodyPr/>
                    <a:lstStyle/>
                    <a:p>
                      <a:r>
                        <a:rPr lang="en-US" sz="1400" dirty="0" smtClean="0">
                          <a:solidFill>
                            <a:schemeClr val="tx2"/>
                          </a:solidFill>
                        </a:rPr>
                        <a:t>Verify application</a:t>
                      </a:r>
                      <a:r>
                        <a:rPr lang="en-US" sz="1400" baseline="0" dirty="0" smtClean="0">
                          <a:solidFill>
                            <a:schemeClr val="tx2"/>
                          </a:solidFill>
                        </a:rPr>
                        <a:t> behavior </a:t>
                      </a:r>
                      <a:r>
                        <a:rPr lang="en-US" sz="1400" dirty="0" smtClean="0">
                          <a:solidFill>
                            <a:schemeClr val="tx2"/>
                          </a:solidFill>
                        </a:rPr>
                        <a:t>if Student scores</a:t>
                      </a:r>
                      <a:r>
                        <a:rPr lang="en-US" sz="1400" baseline="0" dirty="0" smtClean="0">
                          <a:solidFill>
                            <a:schemeClr val="tx2"/>
                          </a:solidFill>
                        </a:rPr>
                        <a:t> from 37 to 40</a:t>
                      </a:r>
                      <a:endParaRPr lang="en-US" sz="1400" dirty="0">
                        <a:solidFill>
                          <a:schemeClr val="tx2"/>
                        </a:solidFill>
                      </a:endParaRPr>
                    </a:p>
                  </a:txBody>
                  <a:tcPr/>
                </a:tc>
                <a:tc>
                  <a:txBody>
                    <a:bodyPr/>
                    <a:lstStyle/>
                    <a:p>
                      <a:r>
                        <a:rPr lang="en-US" sz="1400" dirty="0" smtClean="0">
                          <a:solidFill>
                            <a:schemeClr val="tx2"/>
                          </a:solidFill>
                        </a:rPr>
                        <a:t>Enter 37</a:t>
                      </a:r>
                    </a:p>
                    <a:p>
                      <a:r>
                        <a:rPr lang="en-US" sz="1400" dirty="0" smtClean="0">
                          <a:solidFill>
                            <a:schemeClr val="tx2"/>
                          </a:solidFill>
                        </a:rPr>
                        <a:t>Enter 39</a:t>
                      </a:r>
                    </a:p>
                    <a:p>
                      <a:r>
                        <a:rPr lang="en-US" sz="1400" dirty="0" smtClean="0">
                          <a:solidFill>
                            <a:schemeClr val="tx2"/>
                          </a:solidFill>
                        </a:rPr>
                        <a:t>Enter 40</a:t>
                      </a:r>
                      <a:endParaRPr lang="en-US" sz="1400" dirty="0">
                        <a:solidFill>
                          <a:schemeClr val="tx2"/>
                        </a:solidFill>
                      </a:endParaRPr>
                    </a:p>
                  </a:txBody>
                  <a:tcPr/>
                </a:tc>
                <a:tc>
                  <a:txBody>
                    <a:bodyPr/>
                    <a:lstStyle/>
                    <a:p>
                      <a:r>
                        <a:rPr lang="en-US" sz="1400" dirty="0" smtClean="0">
                          <a:solidFill>
                            <a:schemeClr val="tx2"/>
                          </a:solidFill>
                        </a:rPr>
                        <a:t>Message: ‘You’ve successfully passed entrance exam and automatically enrolled to the university!’</a:t>
                      </a:r>
                    </a:p>
                    <a:p>
                      <a:endParaRPr lang="en-US" sz="1400" dirty="0">
                        <a:solidFill>
                          <a:schemeClr val="tx2"/>
                        </a:solidFill>
                      </a:endParaRPr>
                    </a:p>
                  </a:txBody>
                  <a:tcPr/>
                </a:tc>
              </a:tr>
              <a:tr h="390190">
                <a:tc>
                  <a:txBody>
                    <a:bodyPr/>
                    <a:lstStyle/>
                    <a:p>
                      <a:r>
                        <a:rPr lang="en-US" sz="1600" dirty="0" smtClean="0">
                          <a:solidFill>
                            <a:schemeClr val="tx2"/>
                          </a:solidFill>
                        </a:rPr>
                        <a:t>4</a:t>
                      </a:r>
                      <a:endParaRPr lang="en-US" sz="1600" dirty="0">
                        <a:solidFill>
                          <a:schemeClr val="tx2"/>
                        </a:solidFill>
                      </a:endParaRPr>
                    </a:p>
                  </a:txBody>
                  <a:tcPr/>
                </a:tc>
                <a:tc>
                  <a:txBody>
                    <a:bodyPr/>
                    <a:lstStyle/>
                    <a:p>
                      <a:r>
                        <a:rPr lang="en-US" sz="1400" dirty="0" smtClean="0">
                          <a:solidFill>
                            <a:schemeClr val="tx2"/>
                          </a:solidFill>
                        </a:rPr>
                        <a:t>Verify application behavior</a:t>
                      </a:r>
                      <a:r>
                        <a:rPr lang="en-US" sz="1400" baseline="0" dirty="0" smtClean="0">
                          <a:solidFill>
                            <a:schemeClr val="tx2"/>
                          </a:solidFill>
                        </a:rPr>
                        <a:t> when Administrator enters invalid student’s score</a:t>
                      </a:r>
                      <a:endParaRPr lang="en-US" sz="1400" dirty="0">
                        <a:solidFill>
                          <a:schemeClr val="tx2"/>
                        </a:solidFill>
                      </a:endParaRPr>
                    </a:p>
                  </a:txBody>
                  <a:tcPr/>
                </a:tc>
                <a:tc>
                  <a:txBody>
                    <a:bodyPr/>
                    <a:lstStyle/>
                    <a:p>
                      <a:r>
                        <a:rPr lang="en-US" sz="1400" dirty="0" smtClean="0">
                          <a:solidFill>
                            <a:schemeClr val="tx2"/>
                          </a:solidFill>
                        </a:rPr>
                        <a:t>Enter -1</a:t>
                      </a:r>
                    </a:p>
                    <a:p>
                      <a:r>
                        <a:rPr lang="en-US" sz="1400" dirty="0" smtClean="0">
                          <a:solidFill>
                            <a:schemeClr val="tx2"/>
                          </a:solidFill>
                        </a:rPr>
                        <a:t>Enter 41</a:t>
                      </a:r>
                      <a:endParaRPr lang="en-US" sz="14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Error message: ‘Invalid</a:t>
                      </a:r>
                      <a:r>
                        <a:rPr lang="en-US" sz="1400" baseline="0" dirty="0" smtClean="0">
                          <a:solidFill>
                            <a:srgbClr val="FF0000"/>
                          </a:solidFill>
                        </a:rPr>
                        <a:t> data’</a:t>
                      </a:r>
                      <a:endParaRPr lang="uk-UA" sz="1400" dirty="0" smtClean="0">
                        <a:solidFill>
                          <a:srgbClr val="FF0000"/>
                        </a:solidFill>
                      </a:endParaRPr>
                    </a:p>
                    <a:p>
                      <a:endParaRPr lang="en-US" sz="1400" dirty="0">
                        <a:solidFill>
                          <a:schemeClr val="tx2"/>
                        </a:solidFill>
                      </a:endParaRPr>
                    </a:p>
                  </a:txBody>
                  <a:tcPr/>
                </a:tc>
              </a:tr>
            </a:tbl>
          </a:graphicData>
        </a:graphic>
      </p:graphicFrame>
    </p:spTree>
    <p:extLst>
      <p:ext uri="{BB962C8B-B14F-4D97-AF65-F5344CB8AC3E}">
        <p14:creationId xmlns:p14="http://schemas.microsoft.com/office/powerpoint/2010/main" val="2807177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Task #2: </a:t>
            </a:r>
            <a:r>
              <a:rPr lang="en-US" dirty="0">
                <a:solidFill>
                  <a:schemeClr val="tx2"/>
                </a:solidFill>
              </a:rPr>
              <a:t>decision table</a:t>
            </a:r>
            <a:endParaRPr lang="uk-UA" dirty="0"/>
          </a:p>
        </p:txBody>
      </p:sp>
      <p:sp>
        <p:nvSpPr>
          <p:cNvPr id="7" name="Текст 6"/>
          <p:cNvSpPr>
            <a:spLocks noGrp="1"/>
          </p:cNvSpPr>
          <p:nvPr>
            <p:ph type="body" sz="quarter" idx="10"/>
          </p:nvPr>
        </p:nvSpPr>
        <p:spPr/>
        <p:txBody>
          <a:bodyPr/>
          <a:lstStyle/>
          <a:p>
            <a:pPr marL="0" indent="0" algn="just">
              <a:buNone/>
            </a:pPr>
            <a:r>
              <a:rPr lang="uk-UA" dirty="0">
                <a:solidFill>
                  <a:schemeClr val="tx2"/>
                </a:solidFill>
              </a:rPr>
              <a:t>Supplier has a system of discounts to be provided to outlets he works with. </a:t>
            </a:r>
            <a:r>
              <a:rPr lang="en-US" dirty="0">
                <a:solidFill>
                  <a:schemeClr val="tx2"/>
                </a:solidFill>
              </a:rPr>
              <a:t>An outlet has a constant 20% discount to any product in any order </a:t>
            </a:r>
            <a:r>
              <a:rPr lang="en-US" b="1" dirty="0">
                <a:solidFill>
                  <a:schemeClr val="tx2"/>
                </a:solidFill>
              </a:rPr>
              <a:t>if this outlet is from the partners list. </a:t>
            </a:r>
            <a:r>
              <a:rPr lang="en-US" dirty="0">
                <a:solidFill>
                  <a:schemeClr val="tx2"/>
                </a:solidFill>
              </a:rPr>
              <a:t>Another type of discount is a 15% discount provided for the product </a:t>
            </a:r>
            <a:r>
              <a:rPr lang="en-US" b="1" dirty="0">
                <a:solidFill>
                  <a:schemeClr val="tx2"/>
                </a:solidFill>
              </a:rPr>
              <a:t>if more than 10 units are ordered. </a:t>
            </a:r>
            <a:r>
              <a:rPr lang="en-US" dirty="0">
                <a:solidFill>
                  <a:schemeClr val="tx2"/>
                </a:solidFill>
              </a:rPr>
              <a:t>Besides these, the 10% discount might be provided for some products </a:t>
            </a:r>
            <a:r>
              <a:rPr lang="en-US" b="1" dirty="0">
                <a:solidFill>
                  <a:schemeClr val="tx2"/>
                </a:solidFill>
              </a:rPr>
              <a:t>within promotional periods. </a:t>
            </a:r>
            <a:r>
              <a:rPr lang="en-US" dirty="0">
                <a:solidFill>
                  <a:schemeClr val="tx2"/>
                </a:solidFill>
              </a:rPr>
              <a:t>The last type of discount can’t be used by outlets with constant discount.</a:t>
            </a:r>
            <a:endParaRPr lang="uk-UA" dirty="0">
              <a:solidFill>
                <a:schemeClr val="tx2"/>
              </a:solidFill>
            </a:endParaRPr>
          </a:p>
          <a:p>
            <a:pPr marL="0" lvl="0" indent="0">
              <a:buNone/>
            </a:pPr>
            <a:endParaRPr lang="en-US" dirty="0" smtClean="0">
              <a:solidFill>
                <a:schemeClr val="tx2"/>
              </a:solidFill>
            </a:endParaRPr>
          </a:p>
          <a:p>
            <a:pPr marL="0" lvl="0" indent="0">
              <a:buNone/>
            </a:pPr>
            <a:r>
              <a:rPr lang="en-US" dirty="0" smtClean="0">
                <a:solidFill>
                  <a:schemeClr val="tx2"/>
                </a:solidFill>
              </a:rPr>
              <a:t>Build </a:t>
            </a:r>
            <a:r>
              <a:rPr lang="en-US" dirty="0">
                <a:solidFill>
                  <a:schemeClr val="tx2"/>
                </a:solidFill>
              </a:rPr>
              <a:t>decision table based on given information</a:t>
            </a:r>
            <a:r>
              <a:rPr lang="uk-UA" dirty="0">
                <a:solidFill>
                  <a:schemeClr val="tx2"/>
                </a:solidFill>
              </a:rPr>
              <a:t>.</a:t>
            </a:r>
          </a:p>
          <a:p>
            <a:pPr marL="0" indent="0">
              <a:buNone/>
            </a:pPr>
            <a:endParaRPr lang="uk-UA" dirty="0"/>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Analysis:</a:t>
            </a:r>
            <a:r>
              <a:rPr lang="en-US" dirty="0" smtClean="0"/>
              <a:t>	</a:t>
            </a:r>
            <a:endParaRPr lang="uk-UA" dirty="0"/>
          </a:p>
        </p:txBody>
      </p:sp>
      <p:sp>
        <p:nvSpPr>
          <p:cNvPr id="3" name="TextBox 2"/>
          <p:cNvSpPr txBox="1"/>
          <p:nvPr/>
        </p:nvSpPr>
        <p:spPr>
          <a:xfrm>
            <a:off x="360946" y="1491914"/>
            <a:ext cx="8434137" cy="1477328"/>
          </a:xfrm>
          <a:prstGeom prst="rect">
            <a:avLst/>
          </a:prstGeom>
          <a:noFill/>
        </p:spPr>
        <p:txBody>
          <a:bodyPr wrap="square" rtlCol="0">
            <a:spAutoFit/>
          </a:bodyPr>
          <a:lstStyle/>
          <a:p>
            <a:pPr algn="just"/>
            <a:r>
              <a:rPr lang="en-US" dirty="0" smtClean="0">
                <a:solidFill>
                  <a:schemeClr val="tx2"/>
                </a:solidFill>
              </a:rPr>
              <a:t>According to the task, there are 4 possible discounts – 20%, 15%, 10% (not used if 20% is used) and 0% and 2 possible variants – discount is applied or not. So, there are 8 variants of discounts (‘V’ at the table).</a:t>
            </a:r>
          </a:p>
          <a:p>
            <a:pPr algn="just"/>
            <a:r>
              <a:rPr lang="en-US" dirty="0" smtClean="0">
                <a:solidFill>
                  <a:schemeClr val="tx2"/>
                </a:solidFill>
              </a:rPr>
              <a:t>In a table below ‘T’ means that condition is ‘True’, ‘F’ means that condition is ‘False’. </a:t>
            </a:r>
          </a:p>
        </p:txBody>
      </p:sp>
      <p:graphicFrame>
        <p:nvGraphicFramePr>
          <p:cNvPr id="4" name="Таблиця 3"/>
          <p:cNvGraphicFramePr>
            <a:graphicFrameLocks noGrp="1"/>
          </p:cNvGraphicFramePr>
          <p:nvPr>
            <p:extLst>
              <p:ext uri="{D42A27DB-BD31-4B8C-83A1-F6EECF244321}">
                <p14:modId xmlns:p14="http://schemas.microsoft.com/office/powerpoint/2010/main" val="2531268493"/>
              </p:ext>
            </p:extLst>
          </p:nvPr>
        </p:nvGraphicFramePr>
        <p:xfrm>
          <a:off x="360946" y="3123130"/>
          <a:ext cx="8313825" cy="3572043"/>
        </p:xfrm>
        <a:graphic>
          <a:graphicData uri="http://schemas.openxmlformats.org/drawingml/2006/table">
            <a:tbl>
              <a:tblPr firstRow="1" bandRow="1">
                <a:tableStyleId>{5C22544A-7EE6-4342-B048-85BDC9FD1C3A}</a:tableStyleId>
              </a:tblPr>
              <a:tblGrid>
                <a:gridCol w="397043"/>
                <a:gridCol w="1968502"/>
                <a:gridCol w="743535"/>
                <a:gridCol w="743535"/>
                <a:gridCol w="743535"/>
                <a:gridCol w="743535"/>
                <a:gridCol w="743535"/>
                <a:gridCol w="743535"/>
                <a:gridCol w="743535"/>
                <a:gridCol w="743535"/>
              </a:tblGrid>
              <a:tr h="370840">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V1</a:t>
                      </a:r>
                      <a:endParaRPr lang="uk-UA" dirty="0"/>
                    </a:p>
                  </a:txBody>
                  <a:tcPr/>
                </a:tc>
                <a:tc>
                  <a:txBody>
                    <a:bodyPr/>
                    <a:lstStyle/>
                    <a:p>
                      <a:pPr algn="ctr"/>
                      <a:r>
                        <a:rPr lang="en-US" dirty="0" smtClean="0"/>
                        <a:t>V2</a:t>
                      </a:r>
                      <a:endParaRPr lang="uk-UA" dirty="0"/>
                    </a:p>
                  </a:txBody>
                  <a:tcPr/>
                </a:tc>
                <a:tc>
                  <a:txBody>
                    <a:bodyPr/>
                    <a:lstStyle/>
                    <a:p>
                      <a:pPr algn="ctr"/>
                      <a:r>
                        <a:rPr lang="en-US" dirty="0" smtClean="0"/>
                        <a:t>V3</a:t>
                      </a:r>
                      <a:endParaRPr lang="uk-UA" dirty="0"/>
                    </a:p>
                  </a:txBody>
                  <a:tcPr/>
                </a:tc>
                <a:tc>
                  <a:txBody>
                    <a:bodyPr/>
                    <a:lstStyle/>
                    <a:p>
                      <a:pPr algn="ctr"/>
                      <a:r>
                        <a:rPr lang="en-US" dirty="0" smtClean="0"/>
                        <a:t>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c>
                  <a:txBody>
                    <a:bodyPr/>
                    <a:lstStyle/>
                    <a:p>
                      <a:pPr algn="ctr"/>
                      <a:r>
                        <a:rPr lang="en-US" dirty="0" smtClean="0"/>
                        <a:t>V8</a:t>
                      </a:r>
                      <a:endParaRPr lang="uk-UA" dirty="0"/>
                    </a:p>
                  </a:txBody>
                  <a:tcPr/>
                </a:tc>
              </a:tr>
              <a:tr h="686603">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49705">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Buy more than 10 items</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685800">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20%</a:t>
                      </a:r>
                      <a:endParaRPr lang="uk-UA" sz="1600" dirty="0">
                        <a:solidFill>
                          <a:schemeClr val="tx2"/>
                        </a:solidFill>
                      </a:endParaRPr>
                    </a:p>
                  </a:txBody>
                  <a:tcPr anchor="ctr"/>
                </a:tc>
                <a:tc>
                  <a:txBody>
                    <a:bodyPr/>
                    <a:lstStyle/>
                    <a:p>
                      <a:pPr algn="ctr"/>
                      <a:r>
                        <a:rPr lang="en-US" sz="1600" dirty="0" smtClean="0">
                          <a:solidFill>
                            <a:schemeClr val="tx2"/>
                          </a:solidFill>
                        </a:rPr>
                        <a:t>15%</a:t>
                      </a:r>
                      <a:endParaRPr lang="uk-UA" sz="1600" dirty="0">
                        <a:solidFill>
                          <a:schemeClr val="tx2"/>
                        </a:solidFill>
                      </a:endParaRPr>
                    </a:p>
                  </a:txBody>
                  <a:tcPr anchor="ctr"/>
                </a:tc>
                <a:tc>
                  <a:txBody>
                    <a:bodyPr/>
                    <a:lstStyle/>
                    <a:p>
                      <a:pPr algn="ctr"/>
                      <a:r>
                        <a:rPr lang="en-US" sz="1600" dirty="0" smtClean="0">
                          <a:solidFill>
                            <a:schemeClr val="tx2"/>
                          </a:solidFill>
                        </a:rPr>
                        <a:t>15%</a:t>
                      </a:r>
                      <a:endParaRPr lang="uk-UA" sz="1600" dirty="0">
                        <a:solidFill>
                          <a:schemeClr val="tx2"/>
                        </a:solidFill>
                      </a:endParaRPr>
                    </a:p>
                  </a:txBody>
                  <a:tcPr anchor="ctr"/>
                </a:tc>
                <a:tc>
                  <a:txBody>
                    <a:bodyPr/>
                    <a:lstStyle/>
                    <a:p>
                      <a:pPr algn="ctr"/>
                      <a:r>
                        <a:rPr lang="en-US" sz="1600" dirty="0" smtClean="0">
                          <a:solidFill>
                            <a:schemeClr val="tx2"/>
                          </a:solidFill>
                        </a:rPr>
                        <a:t>10%</a:t>
                      </a:r>
                      <a:endParaRPr lang="uk-UA" sz="1600" dirty="0">
                        <a:solidFill>
                          <a:schemeClr val="tx2"/>
                        </a:solidFill>
                      </a:endParaRPr>
                    </a:p>
                  </a:txBody>
                  <a:tcPr anchor="ctr"/>
                </a:tc>
                <a:tc>
                  <a:txBody>
                    <a:bodyPr/>
                    <a:lstStyle/>
                    <a:p>
                      <a:pPr algn="ctr"/>
                      <a:r>
                        <a:rPr lang="en-US" sz="1600" dirty="0" smtClean="0">
                          <a:solidFill>
                            <a:schemeClr val="tx2"/>
                          </a:solidFill>
                        </a:rPr>
                        <a:t>0%**</a:t>
                      </a:r>
                      <a:endParaRPr lang="uk-UA" sz="1600" dirty="0">
                        <a:solidFill>
                          <a:schemeClr val="tx2"/>
                        </a:solidFill>
                      </a:endParaRPr>
                    </a:p>
                  </a:txBody>
                  <a:tcPr anchor="ctr"/>
                </a:tc>
              </a:tr>
            </a:tbl>
          </a:graphicData>
        </a:graphic>
      </p:graphicFrame>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я 4"/>
          <p:cNvGraphicFramePr>
            <a:graphicFrameLocks noGrp="1"/>
          </p:cNvGraphicFramePr>
          <p:nvPr>
            <p:extLst>
              <p:ext uri="{D42A27DB-BD31-4B8C-83A1-F6EECF244321}">
                <p14:modId xmlns:p14="http://schemas.microsoft.com/office/powerpoint/2010/main" val="1511343134"/>
              </p:ext>
            </p:extLst>
          </p:nvPr>
        </p:nvGraphicFramePr>
        <p:xfrm>
          <a:off x="800100" y="1509966"/>
          <a:ext cx="7531098" cy="3223833"/>
        </p:xfrm>
        <a:graphic>
          <a:graphicData uri="http://schemas.openxmlformats.org/drawingml/2006/table">
            <a:tbl>
              <a:tblPr firstRow="1" bandRow="1">
                <a:tableStyleId>{5C22544A-7EE6-4342-B048-85BDC9FD1C3A}</a:tableStyleId>
              </a:tblPr>
              <a:tblGrid>
                <a:gridCol w="355532"/>
                <a:gridCol w="1939264"/>
                <a:gridCol w="872717"/>
                <a:gridCol w="872717"/>
                <a:gridCol w="872717"/>
                <a:gridCol w="872717"/>
                <a:gridCol w="872717"/>
                <a:gridCol w="872717"/>
              </a:tblGrid>
              <a:tr h="210452">
                <a:tc rowSpan="5">
                  <a:txBody>
                    <a:bodyPr/>
                    <a:lstStyle/>
                    <a:p>
                      <a:pPr algn="ctr"/>
                      <a:r>
                        <a:rPr lang="en-US" dirty="0" smtClean="0"/>
                        <a:t>Conditions</a:t>
                      </a:r>
                      <a:endParaRPr lang="uk-UA" dirty="0"/>
                    </a:p>
                  </a:txBody>
                  <a:tcPr vert="vert270"/>
                </a:tc>
                <a:tc>
                  <a:txBody>
                    <a:bodyPr/>
                    <a:lstStyle/>
                    <a:p>
                      <a:r>
                        <a:rPr lang="en-US" dirty="0" smtClean="0"/>
                        <a:t>Variants</a:t>
                      </a:r>
                      <a:endParaRPr lang="uk-UA" dirty="0"/>
                    </a:p>
                  </a:txBody>
                  <a:tcPr/>
                </a:tc>
                <a:tc>
                  <a:txBody>
                    <a:bodyPr/>
                    <a:lstStyle/>
                    <a:p>
                      <a:pPr algn="ctr"/>
                      <a:r>
                        <a:rPr lang="en-US" dirty="0" smtClean="0"/>
                        <a:t>V3</a:t>
                      </a:r>
                      <a:endParaRPr lang="uk-UA" dirty="0"/>
                    </a:p>
                  </a:txBody>
                  <a:tcPr/>
                </a:tc>
                <a:tc>
                  <a:txBody>
                    <a:bodyPr/>
                    <a:lstStyle/>
                    <a:p>
                      <a:pPr algn="ctr"/>
                      <a:r>
                        <a:rPr lang="en-US" dirty="0" smtClean="0"/>
                        <a:t>V2</a:t>
                      </a:r>
                      <a:endParaRPr lang="uk-UA" dirty="0"/>
                    </a:p>
                  </a:txBody>
                  <a:tcPr/>
                </a:tc>
                <a:tc>
                  <a:txBody>
                    <a:bodyPr/>
                    <a:lstStyle/>
                    <a:p>
                      <a:pPr algn="ctr"/>
                      <a:r>
                        <a:rPr lang="en-US" dirty="0" smtClean="0"/>
                        <a:t>V4</a:t>
                      </a:r>
                      <a:endParaRPr lang="uk-UA" dirty="0"/>
                    </a:p>
                  </a:txBody>
                  <a:tcPr/>
                </a:tc>
                <a:tc>
                  <a:txBody>
                    <a:bodyPr/>
                    <a:lstStyle/>
                    <a:p>
                      <a:pPr algn="ctr"/>
                      <a:r>
                        <a:rPr lang="en-US" dirty="0" smtClean="0"/>
                        <a:t>V5</a:t>
                      </a:r>
                      <a:endParaRPr lang="uk-UA" dirty="0"/>
                    </a:p>
                  </a:txBody>
                  <a:tcPr/>
                </a:tc>
                <a:tc>
                  <a:txBody>
                    <a:bodyPr/>
                    <a:lstStyle/>
                    <a:p>
                      <a:pPr algn="ctr"/>
                      <a:r>
                        <a:rPr lang="en-US" dirty="0" smtClean="0"/>
                        <a:t>V6</a:t>
                      </a:r>
                      <a:endParaRPr lang="uk-UA" dirty="0"/>
                    </a:p>
                  </a:txBody>
                  <a:tcPr/>
                </a:tc>
                <a:tc>
                  <a:txBody>
                    <a:bodyPr/>
                    <a:lstStyle/>
                    <a:p>
                      <a:pPr algn="ctr"/>
                      <a:r>
                        <a:rPr lang="en-US" dirty="0" smtClean="0"/>
                        <a:t>V7</a:t>
                      </a:r>
                      <a:endParaRPr lang="uk-UA" dirty="0"/>
                    </a:p>
                  </a:txBody>
                  <a:tcPr/>
                </a:tc>
              </a:tr>
              <a:tr h="389648">
                <a:tc vMerge="1">
                  <a:txBody>
                    <a:bodyPr/>
                    <a:lstStyle/>
                    <a:p>
                      <a:endParaRPr lang="uk-UA" dirty="0"/>
                    </a:p>
                  </a:txBody>
                  <a:tcPr/>
                </a:tc>
                <a:tc>
                  <a:txBody>
                    <a:bodyPr/>
                    <a:lstStyle/>
                    <a:p>
                      <a:pPr algn="l"/>
                      <a:r>
                        <a:rPr lang="en-US" dirty="0" smtClean="0">
                          <a:solidFill>
                            <a:schemeClr val="tx2"/>
                          </a:solidFill>
                        </a:rPr>
                        <a:t>Being in Partner</a:t>
                      </a:r>
                      <a:r>
                        <a:rPr lang="en-US" baseline="0" dirty="0" smtClean="0">
                          <a:solidFill>
                            <a:schemeClr val="tx2"/>
                          </a:solidFill>
                        </a:rPr>
                        <a:t> list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368709">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Buy more than 10 items</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r>
              <a:tr h="518924">
                <a:tc vMerge="1">
                  <a:txBody>
                    <a:bodyPr/>
                    <a:lstStyle/>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solidFill>
                        </a:rPr>
                        <a:t>Order within promotion period</a:t>
                      </a:r>
                      <a:endParaRPr lang="uk-UA" dirty="0" smtClean="0">
                        <a:solidFill>
                          <a:schemeClr val="tx2"/>
                        </a:solidFill>
                      </a:endParaRPr>
                    </a:p>
                    <a:p>
                      <a:pPr algn="l"/>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c>
                  <a:txBody>
                    <a:bodyPr/>
                    <a:lstStyle/>
                    <a:p>
                      <a:pPr algn="ctr"/>
                      <a:r>
                        <a:rPr lang="en-US" dirty="0" smtClean="0">
                          <a:solidFill>
                            <a:schemeClr val="tx2"/>
                          </a:solidFill>
                        </a:rPr>
                        <a:t>F</a:t>
                      </a:r>
                      <a:endParaRPr lang="uk-UA" dirty="0">
                        <a:solidFill>
                          <a:schemeClr val="tx2"/>
                        </a:solidFill>
                      </a:endParaRPr>
                    </a:p>
                  </a:txBody>
                  <a:tcPr anchor="ctr"/>
                </a:tc>
                <a:tc>
                  <a:txBody>
                    <a:bodyPr/>
                    <a:lstStyle/>
                    <a:p>
                      <a:pPr algn="ctr"/>
                      <a:r>
                        <a:rPr lang="en-US" dirty="0" smtClean="0">
                          <a:solidFill>
                            <a:schemeClr val="tx2"/>
                          </a:solidFill>
                        </a:rPr>
                        <a:t>T</a:t>
                      </a:r>
                      <a:endParaRPr lang="uk-UA" dirty="0">
                        <a:solidFill>
                          <a:schemeClr val="tx2"/>
                        </a:solidFill>
                      </a:endParaRPr>
                    </a:p>
                  </a:txBody>
                  <a:tcPr anchor="ctr"/>
                </a:tc>
              </a:tr>
              <a:tr h="389193">
                <a:tc vMerge="1">
                  <a:txBody>
                    <a:bodyPr/>
                    <a:lstStyle/>
                    <a:p>
                      <a:pPr algn="ctr"/>
                      <a:endParaRPr lang="uk-UA" dirty="0"/>
                    </a:p>
                  </a:txBody>
                  <a:tcPr vert="vert270"/>
                </a:tc>
                <a:tc>
                  <a:txBody>
                    <a:bodyPr/>
                    <a:lstStyle/>
                    <a:p>
                      <a:pPr algn="l"/>
                      <a:r>
                        <a:rPr lang="en-US" dirty="0" smtClean="0">
                          <a:solidFill>
                            <a:schemeClr val="tx2"/>
                          </a:solidFill>
                        </a:rPr>
                        <a:t>Discount</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20%</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15%</a:t>
                      </a:r>
                      <a:endParaRPr lang="uk-UA" dirty="0">
                        <a:solidFill>
                          <a:schemeClr val="tx2"/>
                        </a:solidFill>
                      </a:endParaRPr>
                    </a:p>
                  </a:txBody>
                  <a:tcPr anchor="ctr"/>
                </a:tc>
                <a:tc>
                  <a:txBody>
                    <a:bodyPr/>
                    <a:lstStyle/>
                    <a:p>
                      <a:pPr algn="ctr"/>
                      <a:r>
                        <a:rPr lang="en-US" dirty="0" smtClean="0">
                          <a:solidFill>
                            <a:schemeClr val="tx2"/>
                          </a:solidFill>
                        </a:rPr>
                        <a:t>10%</a:t>
                      </a:r>
                      <a:endParaRPr lang="uk-UA" dirty="0">
                        <a:solidFill>
                          <a:schemeClr val="tx2"/>
                        </a:solidFill>
                      </a:endParaRPr>
                    </a:p>
                  </a:txBody>
                  <a:tcPr anchor="ctr"/>
                </a:tc>
              </a:tr>
            </a:tbl>
          </a:graphicData>
        </a:graphic>
      </p:graphicFrame>
      <p:sp>
        <p:nvSpPr>
          <p:cNvPr id="3" name="TextBox 2"/>
          <p:cNvSpPr txBox="1"/>
          <p:nvPr/>
        </p:nvSpPr>
        <p:spPr>
          <a:xfrm>
            <a:off x="800100" y="711200"/>
            <a:ext cx="2625399" cy="369332"/>
          </a:xfrm>
          <a:prstGeom prst="rect">
            <a:avLst/>
          </a:prstGeom>
          <a:noFill/>
        </p:spPr>
        <p:txBody>
          <a:bodyPr wrap="none" rtlCol="0">
            <a:spAutoFit/>
          </a:bodyPr>
          <a:lstStyle/>
          <a:p>
            <a:r>
              <a:rPr lang="en-US" dirty="0" smtClean="0"/>
              <a:t>Improved decision table</a:t>
            </a:r>
            <a:endParaRPr lang="en-US" dirty="0"/>
          </a:p>
        </p:txBody>
      </p:sp>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954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48798383"/>
              </p:ext>
            </p:extLst>
          </p:nvPr>
        </p:nvGraphicFramePr>
        <p:xfrm>
          <a:off x="330200" y="1661300"/>
          <a:ext cx="8547099" cy="4032550"/>
        </p:xfrm>
        <a:graphic>
          <a:graphicData uri="http://schemas.openxmlformats.org/drawingml/2006/table">
            <a:tbl>
              <a:tblPr firstRow="1" bandRow="1">
                <a:tableStyleId>{00A15C55-8517-42AA-B614-E9B94910E393}</a:tableStyleId>
              </a:tblPr>
              <a:tblGrid>
                <a:gridCol w="292100"/>
                <a:gridCol w="2374900"/>
                <a:gridCol w="2654300"/>
                <a:gridCol w="3225799"/>
              </a:tblGrid>
              <a:tr h="390190">
                <a:tc>
                  <a:txBody>
                    <a:bodyPr/>
                    <a:lstStyle/>
                    <a:p>
                      <a:r>
                        <a:rPr lang="en-US" sz="1300" dirty="0" smtClean="0">
                          <a:solidFill>
                            <a:schemeClr val="tx2"/>
                          </a:solidFill>
                        </a:rPr>
                        <a:t>#</a:t>
                      </a:r>
                      <a:endParaRPr lang="en-US" sz="1300" dirty="0">
                        <a:solidFill>
                          <a:schemeClr val="tx2"/>
                        </a:solidFill>
                      </a:endParaRPr>
                    </a:p>
                  </a:txBody>
                  <a:tcPr/>
                </a:tc>
                <a:tc>
                  <a:txBody>
                    <a:bodyPr/>
                    <a:lstStyle/>
                    <a:p>
                      <a:pPr algn="ctr"/>
                      <a:r>
                        <a:rPr lang="en-US" sz="1300" dirty="0" smtClean="0">
                          <a:solidFill>
                            <a:schemeClr val="tx2"/>
                          </a:solidFill>
                        </a:rPr>
                        <a:t>Test</a:t>
                      </a:r>
                      <a:r>
                        <a:rPr lang="en-US" sz="1300" baseline="0" dirty="0" smtClean="0">
                          <a:solidFill>
                            <a:schemeClr val="tx2"/>
                          </a:solidFill>
                        </a:rPr>
                        <a:t> summary</a:t>
                      </a:r>
                      <a:endParaRPr lang="en-US" sz="1300" dirty="0">
                        <a:solidFill>
                          <a:schemeClr val="tx2"/>
                        </a:solidFill>
                      </a:endParaRPr>
                    </a:p>
                  </a:txBody>
                  <a:tcPr/>
                </a:tc>
                <a:tc>
                  <a:txBody>
                    <a:bodyPr/>
                    <a:lstStyle/>
                    <a:p>
                      <a:pPr algn="ctr"/>
                      <a:r>
                        <a:rPr lang="en-US" sz="1300" dirty="0" smtClean="0">
                          <a:solidFill>
                            <a:schemeClr val="tx2"/>
                          </a:solidFill>
                        </a:rPr>
                        <a:t>Test data</a:t>
                      </a:r>
                      <a:endParaRPr lang="en-US" sz="1300" dirty="0">
                        <a:solidFill>
                          <a:schemeClr val="tx2"/>
                        </a:solidFill>
                      </a:endParaRPr>
                    </a:p>
                  </a:txBody>
                  <a:tcPr/>
                </a:tc>
                <a:tc>
                  <a:txBody>
                    <a:bodyPr/>
                    <a:lstStyle/>
                    <a:p>
                      <a:pPr algn="ctr"/>
                      <a:r>
                        <a:rPr lang="en-US" sz="1300" dirty="0" smtClean="0">
                          <a:solidFill>
                            <a:schemeClr val="tx2"/>
                          </a:solidFill>
                        </a:rPr>
                        <a:t>Expected result</a:t>
                      </a:r>
                      <a:endParaRPr lang="en-US" sz="1300" dirty="0">
                        <a:solidFill>
                          <a:schemeClr val="tx2"/>
                        </a:solidFill>
                      </a:endParaRPr>
                    </a:p>
                  </a:txBody>
                  <a:tcPr/>
                </a:tc>
              </a:tr>
              <a:tr h="390190">
                <a:tc>
                  <a:txBody>
                    <a:bodyPr/>
                    <a:lstStyle/>
                    <a:p>
                      <a:r>
                        <a:rPr lang="en-US" sz="1300" dirty="0" smtClean="0">
                          <a:solidFill>
                            <a:schemeClr val="tx2"/>
                          </a:solidFill>
                        </a:rPr>
                        <a:t>1</a:t>
                      </a:r>
                      <a:endParaRPr lang="en-US" sz="1300" dirty="0">
                        <a:solidFill>
                          <a:schemeClr val="tx2"/>
                        </a:solidFill>
                      </a:endParaRPr>
                    </a:p>
                  </a:txBody>
                  <a:tcPr/>
                </a:tc>
                <a:tc>
                  <a:txBody>
                    <a:bodyPr/>
                    <a:lstStyle/>
                    <a:p>
                      <a:r>
                        <a:rPr lang="en-US" sz="1300" dirty="0" smtClean="0">
                          <a:solidFill>
                            <a:schemeClr val="tx2"/>
                          </a:solidFill>
                        </a:rPr>
                        <a:t>Verify if</a:t>
                      </a:r>
                      <a:r>
                        <a:rPr lang="en-US" sz="1300" baseline="0" dirty="0" smtClean="0">
                          <a:solidFill>
                            <a:schemeClr val="tx2"/>
                          </a:solidFill>
                        </a:rPr>
                        <a:t> outlet has a 20%  discount if he is from partners list and buys more than 10 items in not promotional period</a:t>
                      </a:r>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Outlet from partners list.</a:t>
                      </a:r>
                    </a:p>
                    <a:p>
                      <a:r>
                        <a:rPr lang="en-US" sz="1300" baseline="0" dirty="0" smtClean="0">
                          <a:solidFill>
                            <a:schemeClr val="tx2"/>
                          </a:solidFill>
                        </a:rPr>
                        <a:t>2.Make sure that Outlet make buying not in promotional period.</a:t>
                      </a:r>
                    </a:p>
                    <a:p>
                      <a:r>
                        <a:rPr lang="en-US" sz="1300" baseline="0" dirty="0" smtClean="0">
                          <a:solidFill>
                            <a:schemeClr val="tx2"/>
                          </a:solidFill>
                        </a:rPr>
                        <a:t>2.Buy 12 items</a:t>
                      </a:r>
                      <a:endParaRPr lang="en-US" sz="1300" dirty="0" smtClean="0">
                        <a:solidFill>
                          <a:schemeClr val="tx2"/>
                        </a:solidFill>
                      </a:endParaRPr>
                    </a:p>
                  </a:txBody>
                  <a:tcPr/>
                </a:tc>
                <a:tc>
                  <a:txBody>
                    <a:bodyPr/>
                    <a:lstStyle/>
                    <a:p>
                      <a:r>
                        <a:rPr lang="en-US" sz="1300" dirty="0" smtClean="0">
                          <a:solidFill>
                            <a:schemeClr val="tx2"/>
                          </a:solidFill>
                        </a:rPr>
                        <a:t>Outlet is given 20% discount</a:t>
                      </a:r>
                      <a:endParaRPr lang="en-US" sz="1300" dirty="0">
                        <a:solidFill>
                          <a:schemeClr val="tx2"/>
                        </a:solidFill>
                      </a:endParaRPr>
                    </a:p>
                  </a:txBody>
                  <a:tcPr/>
                </a:tc>
              </a:tr>
              <a:tr h="390190">
                <a:tc>
                  <a:txBody>
                    <a:bodyPr/>
                    <a:lstStyle/>
                    <a:p>
                      <a:r>
                        <a:rPr lang="en-US" sz="1300" dirty="0" smtClean="0">
                          <a:solidFill>
                            <a:schemeClr val="tx2"/>
                          </a:solidFill>
                        </a:rPr>
                        <a:t>2</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20%  discount if he is from partners list and </a:t>
                      </a:r>
                      <a:r>
                        <a:rPr lang="en-US" sz="1300" baseline="0" dirty="0" smtClean="0">
                          <a:solidFill>
                            <a:schemeClr val="tx2"/>
                          </a:solidFill>
                        </a:rPr>
                        <a:t>buys no more </a:t>
                      </a:r>
                      <a:r>
                        <a:rPr lang="en-US" sz="1300" baseline="0" dirty="0" smtClean="0">
                          <a:solidFill>
                            <a:schemeClr val="tx2"/>
                          </a:solidFill>
                        </a:rPr>
                        <a:t>than 10 items within promotional period</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1.Register</a:t>
                      </a:r>
                      <a:r>
                        <a:rPr lang="en-US" sz="1300" baseline="0" dirty="0" smtClean="0">
                          <a:solidFill>
                            <a:schemeClr val="tx2"/>
                          </a:solidFill>
                        </a:rPr>
                        <a:t> as Outlet from partners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2.Make </a:t>
                      </a:r>
                      <a:r>
                        <a:rPr lang="en-US" sz="1300" baseline="0" dirty="0" smtClean="0">
                          <a:solidFill>
                            <a:schemeClr val="tx2"/>
                          </a:solidFill>
                        </a:rPr>
                        <a:t>sure that Outlet makes buying within promotional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3.Buy less than 10 items</a:t>
                      </a: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20% discount</a:t>
                      </a:r>
                    </a:p>
                    <a:p>
                      <a:endParaRPr lang="en-US" sz="1300" dirty="0">
                        <a:solidFill>
                          <a:schemeClr val="tx2"/>
                        </a:solidFill>
                      </a:endParaRPr>
                    </a:p>
                  </a:txBody>
                  <a:tcPr/>
                </a:tc>
              </a:tr>
              <a:tr h="390190">
                <a:tc>
                  <a:txBody>
                    <a:bodyPr/>
                    <a:lstStyle/>
                    <a:p>
                      <a:r>
                        <a:rPr lang="en-US" sz="1300" dirty="0" smtClean="0">
                          <a:solidFill>
                            <a:schemeClr val="tx2"/>
                          </a:solidFill>
                        </a:rPr>
                        <a:t>3</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20%  discount if he is from partners list and doesn’t by more than 10 items not in promotional period</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1.Register</a:t>
                      </a:r>
                      <a:r>
                        <a:rPr lang="en-US" sz="1300" baseline="0" dirty="0" smtClean="0">
                          <a:solidFill>
                            <a:schemeClr val="tx2"/>
                          </a:solidFill>
                        </a:rPr>
                        <a:t> as Outlet from partners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2.Make </a:t>
                      </a:r>
                      <a:r>
                        <a:rPr lang="en-US" sz="1300" baseline="0" dirty="0" smtClean="0">
                          <a:solidFill>
                            <a:schemeClr val="tx2"/>
                          </a:solidFill>
                        </a:rPr>
                        <a:t>sure that Outlet makes buying not in promotional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3.By less than 10 items</a:t>
                      </a: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20% discount</a:t>
                      </a:r>
                    </a:p>
                    <a:p>
                      <a:endParaRPr lang="en-US" sz="1300" dirty="0">
                        <a:solidFill>
                          <a:schemeClr val="tx2"/>
                        </a:solidFill>
                      </a:endParaRPr>
                    </a:p>
                  </a:txBody>
                  <a:tcPr/>
                </a:tc>
              </a:tr>
            </a:tbl>
          </a:graphicData>
        </a:graphic>
      </p:graphicFrame>
    </p:spTree>
    <p:extLst>
      <p:ext uri="{BB962C8B-B14F-4D97-AF65-F5344CB8AC3E}">
        <p14:creationId xmlns:p14="http://schemas.microsoft.com/office/powerpoint/2010/main" val="221265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468" y="827901"/>
            <a:ext cx="8350831" cy="553998"/>
          </a:xfrm>
          <a:prstGeom prst="rect">
            <a:avLst/>
          </a:prstGeom>
          <a:noFill/>
        </p:spPr>
        <p:txBody>
          <a:bodyPr wrap="square" rtlCol="0">
            <a:spAutoFit/>
          </a:bodyPr>
          <a:lstStyle/>
          <a:p>
            <a:r>
              <a:rPr lang="en-US" sz="3000" dirty="0" smtClean="0">
                <a:solidFill>
                  <a:schemeClr val="tx2"/>
                </a:solidFill>
              </a:rPr>
              <a:t>Test cases</a:t>
            </a:r>
            <a:endParaRPr lang="en-US" sz="3000" dirty="0">
              <a:solidFill>
                <a:schemeClr val="tx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16415216"/>
              </p:ext>
            </p:extLst>
          </p:nvPr>
        </p:nvGraphicFramePr>
        <p:xfrm>
          <a:off x="330200" y="1381899"/>
          <a:ext cx="8547099" cy="4825030"/>
        </p:xfrm>
        <a:graphic>
          <a:graphicData uri="http://schemas.openxmlformats.org/drawingml/2006/table">
            <a:tbl>
              <a:tblPr firstRow="1" bandRow="1">
                <a:tableStyleId>{00A15C55-8517-42AA-B614-E9B94910E393}</a:tableStyleId>
              </a:tblPr>
              <a:tblGrid>
                <a:gridCol w="292100"/>
                <a:gridCol w="2374900"/>
                <a:gridCol w="2654300"/>
                <a:gridCol w="3225799"/>
              </a:tblGrid>
              <a:tr h="390190">
                <a:tc>
                  <a:txBody>
                    <a:bodyPr/>
                    <a:lstStyle/>
                    <a:p>
                      <a:r>
                        <a:rPr lang="en-US" sz="1300" dirty="0" smtClean="0">
                          <a:solidFill>
                            <a:schemeClr val="tx2"/>
                          </a:solidFill>
                        </a:rPr>
                        <a:t>#</a:t>
                      </a:r>
                      <a:endParaRPr lang="en-US" sz="1300" dirty="0">
                        <a:solidFill>
                          <a:schemeClr val="tx2"/>
                        </a:solidFill>
                      </a:endParaRPr>
                    </a:p>
                  </a:txBody>
                  <a:tcPr/>
                </a:tc>
                <a:tc>
                  <a:txBody>
                    <a:bodyPr/>
                    <a:lstStyle/>
                    <a:p>
                      <a:pPr algn="ctr"/>
                      <a:r>
                        <a:rPr lang="en-US" sz="1300" dirty="0" smtClean="0">
                          <a:solidFill>
                            <a:schemeClr val="tx2"/>
                          </a:solidFill>
                        </a:rPr>
                        <a:t>Test</a:t>
                      </a:r>
                      <a:r>
                        <a:rPr lang="en-US" sz="1300" baseline="0" dirty="0" smtClean="0">
                          <a:solidFill>
                            <a:schemeClr val="tx2"/>
                          </a:solidFill>
                        </a:rPr>
                        <a:t> summary</a:t>
                      </a:r>
                      <a:endParaRPr lang="en-US" sz="1300" dirty="0">
                        <a:solidFill>
                          <a:schemeClr val="tx2"/>
                        </a:solidFill>
                      </a:endParaRPr>
                    </a:p>
                  </a:txBody>
                  <a:tcPr/>
                </a:tc>
                <a:tc>
                  <a:txBody>
                    <a:bodyPr/>
                    <a:lstStyle/>
                    <a:p>
                      <a:pPr algn="ctr"/>
                      <a:r>
                        <a:rPr lang="en-US" sz="1300" dirty="0" smtClean="0">
                          <a:solidFill>
                            <a:schemeClr val="tx2"/>
                          </a:solidFill>
                        </a:rPr>
                        <a:t>Test data</a:t>
                      </a:r>
                      <a:endParaRPr lang="en-US" sz="1300" dirty="0">
                        <a:solidFill>
                          <a:schemeClr val="tx2"/>
                        </a:solidFill>
                      </a:endParaRPr>
                    </a:p>
                  </a:txBody>
                  <a:tcPr/>
                </a:tc>
                <a:tc>
                  <a:txBody>
                    <a:bodyPr/>
                    <a:lstStyle/>
                    <a:p>
                      <a:pPr algn="ctr"/>
                      <a:r>
                        <a:rPr lang="en-US" sz="1300" dirty="0" smtClean="0">
                          <a:solidFill>
                            <a:schemeClr val="tx2"/>
                          </a:solidFill>
                        </a:rPr>
                        <a:t>Expected result</a:t>
                      </a:r>
                      <a:endParaRPr lang="en-US" sz="1300" dirty="0">
                        <a:solidFill>
                          <a:schemeClr val="tx2"/>
                        </a:solidFill>
                      </a:endParaRPr>
                    </a:p>
                  </a:txBody>
                  <a:tcPr/>
                </a:tc>
              </a:tr>
              <a:tr h="390190">
                <a:tc>
                  <a:txBody>
                    <a:bodyPr/>
                    <a:lstStyle/>
                    <a:p>
                      <a:r>
                        <a:rPr lang="en-US" sz="1300" dirty="0" smtClean="0">
                          <a:solidFill>
                            <a:schemeClr val="tx2"/>
                          </a:solidFill>
                        </a:rPr>
                        <a:t>4</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15%  discount if he is not from partners list and buys more than 10 items within promotional period</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Outlet.</a:t>
                      </a:r>
                    </a:p>
                    <a:p>
                      <a:r>
                        <a:rPr lang="en-US" sz="1300" baseline="0" dirty="0" smtClean="0">
                          <a:solidFill>
                            <a:schemeClr val="tx2"/>
                          </a:solidFill>
                        </a:rPr>
                        <a:t>2.Make sure that Outlet is not in the partners list</a:t>
                      </a:r>
                    </a:p>
                    <a:p>
                      <a:r>
                        <a:rPr lang="en-US" sz="1300" baseline="0" dirty="0" smtClean="0">
                          <a:solidFill>
                            <a:schemeClr val="tx2"/>
                          </a:solidFill>
                        </a:rPr>
                        <a:t>3.Make sure that Outlet makes buying within promotional period.</a:t>
                      </a:r>
                    </a:p>
                    <a:p>
                      <a:r>
                        <a:rPr lang="en-US" sz="1300" baseline="0" dirty="0" smtClean="0">
                          <a:solidFill>
                            <a:schemeClr val="tx2"/>
                          </a:solidFill>
                        </a:rPr>
                        <a:t>4.By 13 items</a:t>
                      </a:r>
                      <a:endParaRPr lang="en-US" sz="1300" dirty="0" smtClean="0">
                        <a:solidFill>
                          <a:schemeClr val="tx2"/>
                        </a:solidFill>
                      </a:endParaRPr>
                    </a:p>
                    <a:p>
                      <a:endParaRPr lang="en-US" sz="1300" dirty="0" smtClean="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15% discount</a:t>
                      </a:r>
                    </a:p>
                    <a:p>
                      <a:endParaRPr lang="en-US" sz="1300" dirty="0">
                        <a:solidFill>
                          <a:schemeClr val="tx2"/>
                        </a:solidFill>
                      </a:endParaRPr>
                    </a:p>
                  </a:txBody>
                  <a:tcPr/>
                </a:tc>
              </a:tr>
              <a:tr h="390190">
                <a:tc>
                  <a:txBody>
                    <a:bodyPr/>
                    <a:lstStyle/>
                    <a:p>
                      <a:r>
                        <a:rPr lang="en-US" sz="1300" dirty="0" smtClean="0">
                          <a:solidFill>
                            <a:schemeClr val="tx2"/>
                          </a:solidFill>
                        </a:rPr>
                        <a:t>5</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15%  discount if he is not from partners list and buys more than 10 items not in promotional period</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Outlet.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2.Make sure that Outlet is not in the partners list.</a:t>
                      </a:r>
                    </a:p>
                    <a:p>
                      <a:r>
                        <a:rPr lang="en-US" sz="1300" baseline="0" dirty="0" smtClean="0">
                          <a:solidFill>
                            <a:schemeClr val="tx2"/>
                          </a:solidFill>
                        </a:rPr>
                        <a:t>3.Make sure that Outlet makes buying not in promotional period.</a:t>
                      </a:r>
                    </a:p>
                    <a:p>
                      <a:r>
                        <a:rPr lang="en-US" sz="1300" baseline="0" dirty="0" smtClean="0">
                          <a:solidFill>
                            <a:schemeClr val="tx2"/>
                          </a:solidFill>
                        </a:rPr>
                        <a:t>4.By 13 items</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15% discount</a:t>
                      </a:r>
                    </a:p>
                    <a:p>
                      <a:endParaRPr lang="en-US" sz="1300" dirty="0">
                        <a:solidFill>
                          <a:schemeClr val="tx2"/>
                        </a:solidFill>
                      </a:endParaRPr>
                    </a:p>
                  </a:txBody>
                  <a:tcPr/>
                </a:tc>
              </a:tr>
              <a:tr h="390190">
                <a:tc>
                  <a:txBody>
                    <a:bodyPr/>
                    <a:lstStyle/>
                    <a:p>
                      <a:r>
                        <a:rPr lang="en-US" sz="1300" dirty="0" smtClean="0">
                          <a:solidFill>
                            <a:schemeClr val="tx2"/>
                          </a:solidFill>
                        </a:rPr>
                        <a:t>6</a:t>
                      </a:r>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Verify if</a:t>
                      </a:r>
                      <a:r>
                        <a:rPr lang="en-US" sz="1300" baseline="0" dirty="0" smtClean="0">
                          <a:solidFill>
                            <a:schemeClr val="tx2"/>
                          </a:solidFill>
                        </a:rPr>
                        <a:t> outlet has a 10%  discount if he is not from partners list, makes order within promotional period but no more than 10 items</a:t>
                      </a:r>
                      <a:endParaRPr lang="en-US" sz="1300" dirty="0" smtClean="0">
                        <a:solidFill>
                          <a:schemeClr val="tx2"/>
                        </a:solidFill>
                      </a:endParaRPr>
                    </a:p>
                    <a:p>
                      <a:endParaRPr lang="en-US" sz="1300" dirty="0">
                        <a:solidFill>
                          <a:schemeClr val="tx2"/>
                        </a:solidFill>
                      </a:endParaRPr>
                    </a:p>
                  </a:txBody>
                  <a:tcPr/>
                </a:tc>
                <a:tc>
                  <a:txBody>
                    <a:bodyPr/>
                    <a:lstStyle/>
                    <a:p>
                      <a:r>
                        <a:rPr lang="en-US" sz="1300" dirty="0" smtClean="0">
                          <a:solidFill>
                            <a:schemeClr val="tx2"/>
                          </a:solidFill>
                        </a:rPr>
                        <a:t>1.Register</a:t>
                      </a:r>
                      <a:r>
                        <a:rPr lang="en-US" sz="1300" baseline="0" dirty="0" smtClean="0">
                          <a:solidFill>
                            <a:schemeClr val="tx2"/>
                          </a:solidFill>
                        </a:rPr>
                        <a:t> as Outlet.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solidFill>
                            <a:schemeClr val="tx2"/>
                          </a:solidFill>
                        </a:rPr>
                        <a:t>2.Make sure that you are not in the partners list</a:t>
                      </a:r>
                    </a:p>
                    <a:p>
                      <a:r>
                        <a:rPr lang="en-US" sz="1300" baseline="0" dirty="0" smtClean="0">
                          <a:solidFill>
                            <a:schemeClr val="tx2"/>
                          </a:solidFill>
                        </a:rPr>
                        <a:t>3.Make sure that Outlet makes buying within promotional period.</a:t>
                      </a:r>
                    </a:p>
                    <a:p>
                      <a:r>
                        <a:rPr lang="en-US" sz="1300" baseline="0" dirty="0" smtClean="0">
                          <a:solidFill>
                            <a:schemeClr val="tx2"/>
                          </a:solidFill>
                        </a:rPr>
                        <a:t>2.By 8  items</a:t>
                      </a:r>
                      <a:endParaRPr lang="en-US" sz="1300" dirty="0" smtClean="0">
                        <a:solidFill>
                          <a:schemeClr val="tx2"/>
                        </a:solidFill>
                      </a:endParaRPr>
                    </a:p>
                    <a:p>
                      <a:endParaRPr lang="en-US" sz="13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2"/>
                          </a:solidFill>
                        </a:rPr>
                        <a:t>Outlet is given 10% discount</a:t>
                      </a:r>
                    </a:p>
                    <a:p>
                      <a:endParaRPr lang="en-US" sz="1300" dirty="0">
                        <a:solidFill>
                          <a:schemeClr val="tx2"/>
                        </a:solidFill>
                      </a:endParaRPr>
                    </a:p>
                  </a:txBody>
                  <a:tcPr/>
                </a:tc>
              </a:tr>
            </a:tbl>
          </a:graphicData>
        </a:graphic>
      </p:graphicFrame>
    </p:spTree>
    <p:extLst>
      <p:ext uri="{BB962C8B-B14F-4D97-AF65-F5344CB8AC3E}">
        <p14:creationId xmlns:p14="http://schemas.microsoft.com/office/powerpoint/2010/main" val="1487808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3630</TotalTime>
  <Words>2419</Words>
  <Application>Microsoft Office PowerPoint</Application>
  <PresentationFormat>Екран (4:3)</PresentationFormat>
  <Paragraphs>442</Paragraphs>
  <Slides>18</Slides>
  <Notes>7</Notes>
  <HiddenSlides>0</HiddenSlides>
  <MMClips>0</MMClips>
  <ScaleCrop>false</ScaleCrop>
  <HeadingPairs>
    <vt:vector size="4" baseType="variant">
      <vt:variant>
        <vt:lpstr>Тема</vt:lpstr>
      </vt:variant>
      <vt:variant>
        <vt:i4>3</vt:i4>
      </vt:variant>
      <vt:variant>
        <vt:lpstr>Заголовки слайдів</vt:lpstr>
      </vt:variant>
      <vt:variant>
        <vt:i4>18</vt:i4>
      </vt:variant>
    </vt:vector>
  </HeadingPairs>
  <TitlesOfParts>
    <vt:vector size="21" baseType="lpstr">
      <vt:lpstr>Title Slides Brand Panel</vt:lpstr>
      <vt:lpstr>Blank Slides with Logo</vt:lpstr>
      <vt:lpstr>Chapter Slides</vt:lpstr>
      <vt:lpstr>Test Design Techniques. V.7</vt:lpstr>
      <vt:lpstr>Презентація PowerPoint</vt:lpstr>
      <vt:lpstr>Task #1: EP &amp; BVA</vt:lpstr>
      <vt:lpstr>Презентація PowerPoint</vt:lpstr>
      <vt:lpstr>Task #2: decision table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Viktoria Svyryd</cp:lastModifiedBy>
  <cp:revision>212</cp:revision>
  <dcterms:created xsi:type="dcterms:W3CDTF">2015-09-10T13:48:25Z</dcterms:created>
  <dcterms:modified xsi:type="dcterms:W3CDTF">2016-05-29T18:52:15Z</dcterms:modified>
</cp:coreProperties>
</file>