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15"/>
  </p:notesMasterIdLst>
  <p:handoutMasterIdLst>
    <p:handoutMasterId r:id="rId16"/>
  </p:handoutMasterIdLst>
  <p:sldIdLst>
    <p:sldId id="287" r:id="rId4"/>
    <p:sldId id="268" r:id="rId5"/>
    <p:sldId id="267" r:id="rId6"/>
    <p:sldId id="288" r:id="rId7"/>
    <p:sldId id="281" r:id="rId8"/>
    <p:sldId id="282" r:id="rId9"/>
    <p:sldId id="270" r:id="rId10"/>
    <p:sldId id="279" r:id="rId11"/>
    <p:sldId id="269" r:id="rId12"/>
    <p:sldId id="280" r:id="rId13"/>
    <p:sldId id="262" r:id="rId14"/>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Помір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Темни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Темний стиль 2 – акцент 5/акцент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Темни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Темний стиль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Без стилю та сітки таблиці">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Стиль із теми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із теми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Стиль із теми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Світли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Світли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Світли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Світли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Світли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Світли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Світли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Темни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Стиль із теми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Стиль із теми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Стиль із теми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6433" autoAdjust="0"/>
  </p:normalViewPr>
  <p:slideViewPr>
    <p:cSldViewPr snapToGrid="0" showGuides="1">
      <p:cViewPr>
        <p:scale>
          <a:sx n="75" d="100"/>
          <a:sy n="75" d="100"/>
        </p:scale>
        <p:origin x="-1416" y="18"/>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24.05.2016</a:t>
            </a:fld>
            <a:endParaRPr lang="uk-U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dirty="0"/>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85822-0060-4232-9968-A7F906B6D79D}" type="datetimeFigureOut">
              <a:rPr lang="uk-UA" smtClean="0"/>
              <a:t>24.05.2016</a:t>
            </a:fld>
            <a:endParaRPr lang="uk-UA"/>
          </a:p>
        </p:txBody>
      </p:sp>
      <p:sp>
        <p:nvSpPr>
          <p:cNvPr id="4" name="Місце для зображення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39A8E6-5F67-4E99-B1E4-798D016B2D1B}" type="slidenum">
              <a:rPr lang="uk-UA" smtClean="0"/>
              <a:t>‹№›</a:t>
            </a:fld>
            <a:endParaRPr lang="uk-UA"/>
          </a:p>
        </p:txBody>
      </p:sp>
    </p:spTree>
    <p:extLst>
      <p:ext uri="{BB962C8B-B14F-4D97-AF65-F5344CB8AC3E}">
        <p14:creationId xmlns:p14="http://schemas.microsoft.com/office/powerpoint/2010/main" val="237129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dirty="0"/>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dirty="0"/>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dirty="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38698922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dirty="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7" r:id="rId5"/>
    <p:sldLayoutId id="2147483709"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dirty="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Design Techniques. V.7</a:t>
            </a:r>
            <a:endParaRPr lang="uk-UA" dirty="0"/>
          </a:p>
        </p:txBody>
      </p:sp>
      <p:sp>
        <p:nvSpPr>
          <p:cNvPr id="3" name="Subtitle 2"/>
          <p:cNvSpPr>
            <a:spLocks noGrp="1"/>
          </p:cNvSpPr>
          <p:nvPr>
            <p:ph type="subTitle" idx="1"/>
          </p:nvPr>
        </p:nvSpPr>
        <p:spPr/>
        <p:txBody>
          <a:bodyPr/>
          <a:lstStyle/>
          <a:p>
            <a:r>
              <a:rPr lang="en-US" dirty="0" smtClean="0"/>
              <a:t>Homework #4</a:t>
            </a:r>
            <a:endParaRPr lang="uk-UA" dirty="0"/>
          </a:p>
        </p:txBody>
      </p:sp>
      <p:sp>
        <p:nvSpPr>
          <p:cNvPr id="4" name="TextBox 3"/>
          <p:cNvSpPr txBox="1"/>
          <p:nvPr/>
        </p:nvSpPr>
        <p:spPr>
          <a:xfrm>
            <a:off x="5651500" y="5397500"/>
            <a:ext cx="2010422" cy="923330"/>
          </a:xfrm>
          <a:prstGeom prst="rect">
            <a:avLst/>
          </a:prstGeom>
          <a:noFill/>
        </p:spPr>
        <p:txBody>
          <a:bodyPr wrap="none" rtlCol="0">
            <a:spAutoFit/>
          </a:bodyPr>
          <a:lstStyle/>
          <a:p>
            <a:r>
              <a:rPr lang="en-US" dirty="0" smtClean="0"/>
              <a:t>by Victoria Svyryd</a:t>
            </a:r>
          </a:p>
          <a:p>
            <a:r>
              <a:rPr lang="en-US" dirty="0" smtClean="0"/>
              <a:t>IF-071.MQC</a:t>
            </a:r>
          </a:p>
          <a:p>
            <a:r>
              <a:rPr lang="en-US" dirty="0" smtClean="0"/>
              <a:t>May 2016</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Округлений прямокутник 16"/>
          <p:cNvSpPr/>
          <p:nvPr/>
        </p:nvSpPr>
        <p:spPr>
          <a:xfrm>
            <a:off x="279400" y="254000"/>
            <a:ext cx="863600" cy="622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Home Page</a:t>
            </a:r>
            <a:endParaRPr lang="uk-UA" dirty="0"/>
          </a:p>
        </p:txBody>
      </p:sp>
      <p:sp>
        <p:nvSpPr>
          <p:cNvPr id="18" name="Округлений прямокутник 17"/>
          <p:cNvSpPr/>
          <p:nvPr/>
        </p:nvSpPr>
        <p:spPr>
          <a:xfrm>
            <a:off x="1638300" y="944236"/>
            <a:ext cx="1714500" cy="1473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User enters Departure, Destinations and Date. </a:t>
            </a:r>
          </a:p>
          <a:p>
            <a:pPr algn="ctr"/>
            <a:r>
              <a:rPr lang="en-US" sz="1600" dirty="0" smtClean="0"/>
              <a:t>Clicks on ‘Search’</a:t>
            </a:r>
            <a:endParaRPr lang="uk-UA" sz="1600" dirty="0"/>
          </a:p>
        </p:txBody>
      </p:sp>
      <p:sp>
        <p:nvSpPr>
          <p:cNvPr id="19" name="Стрілка вправо 18"/>
          <p:cNvSpPr/>
          <p:nvPr/>
        </p:nvSpPr>
        <p:spPr>
          <a:xfrm rot="1463875">
            <a:off x="1133676" y="669252"/>
            <a:ext cx="617861" cy="526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Вигнута догори стрілка 27"/>
          <p:cNvSpPr/>
          <p:nvPr/>
        </p:nvSpPr>
        <p:spPr>
          <a:xfrm rot="13499148">
            <a:off x="-232501" y="1536989"/>
            <a:ext cx="2659437" cy="1024375"/>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sp>
        <p:nvSpPr>
          <p:cNvPr id="29" name="TextBox 28"/>
          <p:cNvSpPr txBox="1"/>
          <p:nvPr/>
        </p:nvSpPr>
        <p:spPr>
          <a:xfrm rot="3438112">
            <a:off x="312290" y="1756789"/>
            <a:ext cx="1480470" cy="584775"/>
          </a:xfrm>
          <a:prstGeom prst="rect">
            <a:avLst/>
          </a:prstGeom>
          <a:noFill/>
        </p:spPr>
        <p:txBody>
          <a:bodyPr wrap="none" rtlCol="0">
            <a:spAutoFit/>
          </a:bodyPr>
          <a:lstStyle/>
          <a:p>
            <a:r>
              <a:rPr lang="en-US" sz="1600" dirty="0" smtClean="0">
                <a:solidFill>
                  <a:schemeClr val="tx2"/>
                </a:solidFill>
              </a:rPr>
              <a:t>Ver. is failed, </a:t>
            </a:r>
          </a:p>
          <a:p>
            <a:r>
              <a:rPr lang="en-US" sz="1600" dirty="0" smtClean="0">
                <a:solidFill>
                  <a:schemeClr val="tx2"/>
                </a:solidFill>
              </a:rPr>
              <a:t>error message</a:t>
            </a:r>
            <a:endParaRPr lang="uk-UA" sz="1600" dirty="0">
              <a:solidFill>
                <a:schemeClr val="tx2"/>
              </a:solidFill>
            </a:endParaRPr>
          </a:p>
        </p:txBody>
      </p:sp>
      <p:sp>
        <p:nvSpPr>
          <p:cNvPr id="30" name="Округлений прямокутник 29"/>
          <p:cNvSpPr/>
          <p:nvPr/>
        </p:nvSpPr>
        <p:spPr>
          <a:xfrm>
            <a:off x="3529134" y="2528517"/>
            <a:ext cx="1701800" cy="13100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enters his/her Last name, First name and </a:t>
            </a:r>
          </a:p>
          <a:p>
            <a:pPr algn="ctr"/>
            <a:r>
              <a:rPr lang="en-US" dirty="0" smtClean="0"/>
              <a:t>e-mail.</a:t>
            </a:r>
            <a:endParaRPr lang="uk-UA" dirty="0"/>
          </a:p>
        </p:txBody>
      </p:sp>
      <p:sp>
        <p:nvSpPr>
          <p:cNvPr id="32" name="Стрілка вправо 31"/>
          <p:cNvSpPr/>
          <p:nvPr/>
        </p:nvSpPr>
        <p:spPr>
          <a:xfrm rot="2503289">
            <a:off x="3236482" y="2230470"/>
            <a:ext cx="504820" cy="596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Округлений прямокутник 34"/>
          <p:cNvSpPr/>
          <p:nvPr/>
        </p:nvSpPr>
        <p:spPr>
          <a:xfrm>
            <a:off x="5798218" y="4083656"/>
            <a:ext cx="1701800" cy="14954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User enters card number</a:t>
            </a:r>
            <a:r>
              <a:rPr lang="en-US" sz="1600" dirty="0"/>
              <a:t>, </a:t>
            </a:r>
            <a:r>
              <a:rPr lang="en-US" sz="1600" dirty="0" smtClean="0"/>
              <a:t>period </a:t>
            </a:r>
            <a:r>
              <a:rPr lang="en-US" sz="1600" dirty="0"/>
              <a:t>of validity and code of CVV2/CVC2  </a:t>
            </a:r>
            <a:endParaRPr lang="uk-UA" sz="1600" dirty="0"/>
          </a:p>
        </p:txBody>
      </p:sp>
      <p:sp>
        <p:nvSpPr>
          <p:cNvPr id="36" name="Стрілка вправо 35"/>
          <p:cNvSpPr/>
          <p:nvPr/>
        </p:nvSpPr>
        <p:spPr>
          <a:xfrm rot="2503289">
            <a:off x="4988427" y="3669938"/>
            <a:ext cx="893706" cy="596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Стрілка вправо 36"/>
          <p:cNvSpPr/>
          <p:nvPr/>
        </p:nvSpPr>
        <p:spPr>
          <a:xfrm rot="2503289">
            <a:off x="7463439" y="5317158"/>
            <a:ext cx="504820" cy="596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9" name="Округлений прямокутник 38"/>
          <p:cNvSpPr/>
          <p:nvPr/>
        </p:nvSpPr>
        <p:spPr>
          <a:xfrm>
            <a:off x="7823200" y="5615205"/>
            <a:ext cx="1003300" cy="8178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E-mail notification</a:t>
            </a:r>
            <a:endParaRPr lang="uk-UA" dirty="0"/>
          </a:p>
        </p:txBody>
      </p:sp>
      <p:sp>
        <p:nvSpPr>
          <p:cNvPr id="42" name="Виноска 1 (з рискою) 41"/>
          <p:cNvSpPr/>
          <p:nvPr/>
        </p:nvSpPr>
        <p:spPr>
          <a:xfrm>
            <a:off x="4128247" y="150216"/>
            <a:ext cx="2452437" cy="782276"/>
          </a:xfrm>
          <a:prstGeom prst="accentCallout1">
            <a:avLst>
              <a:gd name="adj1" fmla="val 49840"/>
              <a:gd name="adj2" fmla="val -8333"/>
              <a:gd name="adj3" fmla="val 288743"/>
              <a:gd name="adj4" fmla="val -2738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solidFill>
                  <a:schemeClr val="tx2"/>
                </a:solidFill>
              </a:rPr>
              <a:t>Verification is successful</a:t>
            </a:r>
            <a:r>
              <a:rPr lang="en-US" sz="1600" dirty="0">
                <a:solidFill>
                  <a:schemeClr val="tx2"/>
                </a:solidFill>
              </a:rPr>
              <a:t>, </a:t>
            </a:r>
            <a:r>
              <a:rPr lang="en-US" sz="1600" b="1" dirty="0">
                <a:solidFill>
                  <a:schemeClr val="tx2"/>
                </a:solidFill>
              </a:rPr>
              <a:t>system </a:t>
            </a:r>
            <a:r>
              <a:rPr lang="en-US" sz="1600" b="1" dirty="0" smtClean="0">
                <a:solidFill>
                  <a:schemeClr val="tx2"/>
                </a:solidFill>
              </a:rPr>
              <a:t>finds </a:t>
            </a:r>
            <a:r>
              <a:rPr lang="en-US" sz="1600" b="1" dirty="0">
                <a:solidFill>
                  <a:schemeClr val="tx2"/>
                </a:solidFill>
              </a:rPr>
              <a:t>appropriate trains </a:t>
            </a:r>
            <a:endParaRPr lang="uk-UA" sz="1600" b="1" dirty="0">
              <a:solidFill>
                <a:schemeClr val="tx2"/>
              </a:solidFill>
            </a:endParaRPr>
          </a:p>
        </p:txBody>
      </p:sp>
      <p:sp>
        <p:nvSpPr>
          <p:cNvPr id="46" name="Округлений прямокутник 45"/>
          <p:cNvSpPr/>
          <p:nvPr/>
        </p:nvSpPr>
        <p:spPr>
          <a:xfrm>
            <a:off x="366725" y="3661260"/>
            <a:ext cx="2697904" cy="9067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2"/>
                </a:solidFill>
              </a:rPr>
              <a:t>Error message:</a:t>
            </a:r>
          </a:p>
          <a:p>
            <a:pPr algn="ctr"/>
            <a:r>
              <a:rPr lang="en-US" sz="1600" dirty="0" smtClean="0">
                <a:solidFill>
                  <a:schemeClr val="tx2"/>
                </a:solidFill>
              </a:rPr>
              <a:t>‘</a:t>
            </a:r>
            <a:r>
              <a:rPr lang="uk-UA" sz="1600" dirty="0" err="1" smtClean="0">
                <a:solidFill>
                  <a:schemeClr val="tx2"/>
                </a:solidFill>
              </a:rPr>
              <a:t>Please</a:t>
            </a:r>
            <a:r>
              <a:rPr lang="uk-UA" sz="1600" dirty="0">
                <a:solidFill>
                  <a:schemeClr val="tx2"/>
                </a:solidFill>
              </a:rPr>
              <a:t>, </a:t>
            </a:r>
            <a:r>
              <a:rPr lang="uk-UA" sz="1600" dirty="0" err="1">
                <a:solidFill>
                  <a:schemeClr val="tx2"/>
                </a:solidFill>
              </a:rPr>
              <a:t>re</a:t>
            </a:r>
            <a:r>
              <a:rPr lang="uk-UA" sz="1600" dirty="0">
                <a:solidFill>
                  <a:schemeClr val="tx2"/>
                </a:solidFill>
              </a:rPr>
              <a:t>-enter </a:t>
            </a:r>
            <a:r>
              <a:rPr lang="uk-UA" sz="1600" dirty="0" err="1">
                <a:solidFill>
                  <a:schemeClr val="tx2"/>
                </a:solidFill>
              </a:rPr>
              <a:t>your</a:t>
            </a:r>
            <a:r>
              <a:rPr lang="uk-UA" sz="1600" dirty="0">
                <a:solidFill>
                  <a:schemeClr val="tx2"/>
                </a:solidFill>
              </a:rPr>
              <a:t> </a:t>
            </a:r>
            <a:r>
              <a:rPr lang="uk-UA" sz="1600" dirty="0" err="1">
                <a:solidFill>
                  <a:schemeClr val="tx2"/>
                </a:solidFill>
              </a:rPr>
              <a:t>personal</a:t>
            </a:r>
            <a:r>
              <a:rPr lang="uk-UA" sz="1600" dirty="0">
                <a:solidFill>
                  <a:schemeClr val="tx2"/>
                </a:solidFill>
              </a:rPr>
              <a:t> </a:t>
            </a:r>
            <a:r>
              <a:rPr lang="uk-UA" sz="1600" dirty="0" smtClean="0">
                <a:solidFill>
                  <a:schemeClr val="tx2"/>
                </a:solidFill>
              </a:rPr>
              <a:t>data</a:t>
            </a:r>
            <a:r>
              <a:rPr lang="en-US" sz="1600" dirty="0" smtClean="0">
                <a:solidFill>
                  <a:schemeClr val="tx2"/>
                </a:solidFill>
              </a:rPr>
              <a:t>’</a:t>
            </a:r>
            <a:endParaRPr lang="uk-UA" sz="1600" dirty="0">
              <a:solidFill>
                <a:schemeClr val="tx2"/>
              </a:solidFill>
            </a:endParaRPr>
          </a:p>
        </p:txBody>
      </p:sp>
      <p:sp>
        <p:nvSpPr>
          <p:cNvPr id="47" name="Вигнута догори стрілка 46"/>
          <p:cNvSpPr/>
          <p:nvPr/>
        </p:nvSpPr>
        <p:spPr>
          <a:xfrm rot="10260842">
            <a:off x="2883924" y="4268081"/>
            <a:ext cx="2422184" cy="772259"/>
          </a:xfrm>
          <a:prstGeom prst="curvedDownArrow">
            <a:avLst>
              <a:gd name="adj1" fmla="val 32238"/>
              <a:gd name="adj2" fmla="val 50000"/>
              <a:gd name="adj3" fmla="val 2819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sp>
        <p:nvSpPr>
          <p:cNvPr id="50" name="Виноска 1 (з рискою) 49"/>
          <p:cNvSpPr/>
          <p:nvPr/>
        </p:nvSpPr>
        <p:spPr>
          <a:xfrm>
            <a:off x="6102880" y="1266900"/>
            <a:ext cx="2452437" cy="782276"/>
          </a:xfrm>
          <a:prstGeom prst="accentCallout1">
            <a:avLst>
              <a:gd name="adj1" fmla="val 49840"/>
              <a:gd name="adj2" fmla="val -8333"/>
              <a:gd name="adj3" fmla="val 332577"/>
              <a:gd name="adj4" fmla="val -2790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solidFill>
                  <a:schemeClr val="tx2"/>
                </a:solidFill>
              </a:rPr>
              <a:t>User presses ‘Pay’ </a:t>
            </a:r>
            <a:r>
              <a:rPr lang="en-US" sz="1600" dirty="0" smtClean="0">
                <a:solidFill>
                  <a:schemeClr val="tx2"/>
                </a:solidFill>
              </a:rPr>
              <a:t>Redirection to </a:t>
            </a:r>
            <a:r>
              <a:rPr lang="uk-UA" sz="1600" dirty="0" smtClean="0">
                <a:solidFill>
                  <a:schemeClr val="tx2"/>
                </a:solidFill>
              </a:rPr>
              <a:t>payment page</a:t>
            </a:r>
            <a:r>
              <a:rPr lang="en-US" sz="1600" dirty="0" smtClean="0">
                <a:solidFill>
                  <a:schemeClr val="tx2"/>
                </a:solidFill>
              </a:rPr>
              <a:t>. </a:t>
            </a:r>
            <a:endParaRPr lang="uk-UA" sz="1600" dirty="0">
              <a:solidFill>
                <a:schemeClr val="tx2"/>
              </a:solidFill>
            </a:endParaRPr>
          </a:p>
        </p:txBody>
      </p:sp>
      <p:sp>
        <p:nvSpPr>
          <p:cNvPr id="51" name="Вигнута догори стрілка 50"/>
          <p:cNvSpPr/>
          <p:nvPr/>
        </p:nvSpPr>
        <p:spPr>
          <a:xfrm rot="20304608">
            <a:off x="2025094" y="2947301"/>
            <a:ext cx="1577154" cy="472494"/>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sp>
        <p:nvSpPr>
          <p:cNvPr id="55" name="TextBox 54"/>
          <p:cNvSpPr txBox="1"/>
          <p:nvPr/>
        </p:nvSpPr>
        <p:spPr>
          <a:xfrm rot="20936664">
            <a:off x="3522970" y="4397276"/>
            <a:ext cx="1347420" cy="584775"/>
          </a:xfrm>
          <a:prstGeom prst="rect">
            <a:avLst/>
          </a:prstGeom>
          <a:noFill/>
        </p:spPr>
        <p:txBody>
          <a:bodyPr wrap="none" rtlCol="0">
            <a:spAutoFit/>
          </a:bodyPr>
          <a:lstStyle/>
          <a:p>
            <a:r>
              <a:rPr lang="en-US" sz="1600" dirty="0" smtClean="0"/>
              <a:t>User entered</a:t>
            </a:r>
          </a:p>
          <a:p>
            <a:r>
              <a:rPr lang="en-US" sz="1600" dirty="0" smtClean="0"/>
              <a:t>invalid data</a:t>
            </a:r>
            <a:endParaRPr lang="uk-UA" sz="1600" dirty="0"/>
          </a:p>
        </p:txBody>
      </p:sp>
      <p:sp>
        <p:nvSpPr>
          <p:cNvPr id="57" name="Округлений прямокутник 56"/>
          <p:cNvSpPr/>
          <p:nvPr/>
        </p:nvSpPr>
        <p:spPr>
          <a:xfrm>
            <a:off x="2838477" y="5933783"/>
            <a:ext cx="2249853" cy="692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2"/>
                </a:solidFill>
              </a:rPr>
              <a:t>Error message:</a:t>
            </a:r>
          </a:p>
          <a:p>
            <a:pPr algn="ctr"/>
            <a:r>
              <a:rPr lang="en-US" sz="1600" dirty="0" smtClean="0">
                <a:solidFill>
                  <a:schemeClr val="tx2"/>
                </a:solidFill>
              </a:rPr>
              <a:t>‘</a:t>
            </a:r>
            <a:r>
              <a:rPr lang="uk-UA" sz="1600" dirty="0" err="1" smtClean="0">
                <a:solidFill>
                  <a:schemeClr val="tx2"/>
                </a:solidFill>
              </a:rPr>
              <a:t>Please</a:t>
            </a:r>
            <a:r>
              <a:rPr lang="uk-UA" sz="1600" dirty="0">
                <a:solidFill>
                  <a:schemeClr val="tx2"/>
                </a:solidFill>
              </a:rPr>
              <a:t>, </a:t>
            </a:r>
            <a:r>
              <a:rPr lang="en-US" sz="1600" dirty="0" smtClean="0">
                <a:solidFill>
                  <a:schemeClr val="tx2"/>
                </a:solidFill>
              </a:rPr>
              <a:t>correct your data’</a:t>
            </a:r>
            <a:endParaRPr lang="uk-UA" sz="1600" dirty="0">
              <a:solidFill>
                <a:schemeClr val="tx2"/>
              </a:solidFill>
            </a:endParaRPr>
          </a:p>
        </p:txBody>
      </p:sp>
      <p:sp>
        <p:nvSpPr>
          <p:cNvPr id="58" name="Вигнута догори стрілка 57"/>
          <p:cNvSpPr/>
          <p:nvPr/>
        </p:nvSpPr>
        <p:spPr>
          <a:xfrm rot="20304608">
            <a:off x="4247336" y="5243733"/>
            <a:ext cx="1577154" cy="472494"/>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sp>
        <p:nvSpPr>
          <p:cNvPr id="59" name="Вигнута догори стрілка 58"/>
          <p:cNvSpPr/>
          <p:nvPr/>
        </p:nvSpPr>
        <p:spPr>
          <a:xfrm rot="10303375">
            <a:off x="5468017" y="6008812"/>
            <a:ext cx="2225334" cy="615815"/>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0" name="TextBox 59"/>
          <p:cNvSpPr txBox="1"/>
          <p:nvPr/>
        </p:nvSpPr>
        <p:spPr>
          <a:xfrm rot="20969614">
            <a:off x="5855247" y="6037569"/>
            <a:ext cx="1587742" cy="369332"/>
          </a:xfrm>
          <a:prstGeom prst="rect">
            <a:avLst/>
          </a:prstGeom>
          <a:noFill/>
        </p:spPr>
        <p:txBody>
          <a:bodyPr wrap="none" rtlCol="0">
            <a:spAutoFit/>
          </a:bodyPr>
          <a:lstStyle/>
          <a:p>
            <a:r>
              <a:rPr lang="en-US" dirty="0" smtClean="0"/>
              <a:t>incorrect data</a:t>
            </a:r>
            <a:endParaRPr lang="uk-UA" dirty="0"/>
          </a:p>
        </p:txBody>
      </p:sp>
      <p:sp>
        <p:nvSpPr>
          <p:cNvPr id="62" name="Виноска 1 (з рискою) 61"/>
          <p:cNvSpPr/>
          <p:nvPr/>
        </p:nvSpPr>
        <p:spPr>
          <a:xfrm>
            <a:off x="8324851" y="3967985"/>
            <a:ext cx="717550" cy="863381"/>
          </a:xfrm>
          <a:prstGeom prst="accentCallout1">
            <a:avLst>
              <a:gd name="adj1" fmla="val 49840"/>
              <a:gd name="adj2" fmla="val -8333"/>
              <a:gd name="adj3" fmla="val 185575"/>
              <a:gd name="adj4" fmla="val -883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err="1" smtClean="0">
                <a:solidFill>
                  <a:schemeClr val="tx2"/>
                </a:solidFill>
              </a:rPr>
              <a:t>Verif</a:t>
            </a:r>
            <a:r>
              <a:rPr lang="en-US" sz="1600" dirty="0" smtClean="0">
                <a:solidFill>
                  <a:schemeClr val="tx2"/>
                </a:solidFill>
              </a:rPr>
              <a:t>. successful </a:t>
            </a:r>
            <a:endParaRPr lang="uk-UA" sz="1600" dirty="0">
              <a:solidFill>
                <a:schemeClr val="tx2"/>
              </a:solidFill>
            </a:endParaRPr>
          </a:p>
        </p:txBody>
      </p:sp>
    </p:spTree>
    <p:extLst>
      <p:ext uri="{BB962C8B-B14F-4D97-AF65-F5344CB8AC3E}">
        <p14:creationId xmlns:p14="http://schemas.microsoft.com/office/powerpoint/2010/main" val="365623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800" dirty="0" smtClean="0"/>
              <a:t>Thank You!</a:t>
            </a:r>
            <a:endParaRPr lang="uk-UA" sz="4800"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lgn="just"/>
            <a:r>
              <a:rPr lang="en-US" i="1" dirty="0" smtClean="0">
                <a:solidFill>
                  <a:schemeClr val="tx2"/>
                </a:solidFill>
              </a:rPr>
              <a:t>1.</a:t>
            </a:r>
            <a:r>
              <a:rPr lang="en-US" i="1" dirty="0">
                <a:solidFill>
                  <a:schemeClr val="tx2"/>
                </a:solidFill>
              </a:rPr>
              <a:t> Design tests </a:t>
            </a:r>
            <a:r>
              <a:rPr lang="en-US" i="1" dirty="0" smtClean="0">
                <a:solidFill>
                  <a:schemeClr val="tx2"/>
                </a:solidFill>
              </a:rPr>
              <a:t>applying </a:t>
            </a:r>
            <a:r>
              <a:rPr lang="en-US" i="1" dirty="0">
                <a:solidFill>
                  <a:schemeClr val="tx2"/>
                </a:solidFill>
              </a:rPr>
              <a:t>test design </a:t>
            </a:r>
            <a:r>
              <a:rPr lang="en-US" i="1" dirty="0" smtClean="0">
                <a:solidFill>
                  <a:schemeClr val="tx2"/>
                </a:solidFill>
              </a:rPr>
              <a:t>techniques below:</a:t>
            </a:r>
          </a:p>
          <a:p>
            <a:pPr marL="1028634" lvl="1" indent="-342900" algn="just">
              <a:buFont typeface="Arial" panose="020B0604020202020204" pitchFamily="34" charset="0"/>
              <a:buChar char="•"/>
            </a:pPr>
            <a:r>
              <a:rPr lang="en-US" i="1" dirty="0" smtClean="0">
                <a:solidFill>
                  <a:schemeClr val="tx2"/>
                </a:solidFill>
              </a:rPr>
              <a:t>Equivalence </a:t>
            </a:r>
            <a:r>
              <a:rPr lang="en-US" i="1" dirty="0">
                <a:solidFill>
                  <a:schemeClr val="tx2"/>
                </a:solidFill>
              </a:rPr>
              <a:t>partitioning and Boundary value </a:t>
            </a:r>
            <a:r>
              <a:rPr lang="en-US" i="1" dirty="0" smtClean="0">
                <a:solidFill>
                  <a:schemeClr val="tx2"/>
                </a:solidFill>
              </a:rPr>
              <a:t>analysis;</a:t>
            </a:r>
          </a:p>
          <a:p>
            <a:pPr marL="1028634" lvl="1" indent="-342900" algn="just">
              <a:buFont typeface="Arial" panose="020B0604020202020204" pitchFamily="34" charset="0"/>
              <a:buChar char="•"/>
            </a:pPr>
            <a:r>
              <a:rPr lang="en-US" i="1" dirty="0" smtClean="0">
                <a:solidFill>
                  <a:schemeClr val="tx2"/>
                </a:solidFill>
              </a:rPr>
              <a:t>Decision tables;</a:t>
            </a:r>
          </a:p>
          <a:p>
            <a:pPr marL="1028634" lvl="1" indent="-342900" algn="just">
              <a:buFont typeface="Arial" panose="020B0604020202020204" pitchFamily="34" charset="0"/>
              <a:buChar char="•"/>
            </a:pPr>
            <a:r>
              <a:rPr lang="en-US" i="1" dirty="0" smtClean="0">
                <a:solidFill>
                  <a:schemeClr val="tx2"/>
                </a:solidFill>
              </a:rPr>
              <a:t>State transition diagram.</a:t>
            </a:r>
            <a:endParaRPr lang="en-US" i="1" dirty="0">
              <a:solidFill>
                <a:schemeClr val="tx2"/>
              </a:solidFill>
            </a:endParaRPr>
          </a:p>
          <a:p>
            <a:pPr algn="just"/>
            <a:r>
              <a:rPr lang="en-US" i="1" dirty="0" smtClean="0">
                <a:solidFill>
                  <a:schemeClr val="tx2"/>
                </a:solidFill>
              </a:rPr>
              <a:t>2.</a:t>
            </a:r>
            <a:r>
              <a:rPr lang="en-US" i="1" dirty="0"/>
              <a:t> </a:t>
            </a:r>
            <a:r>
              <a:rPr lang="en-US" i="1" dirty="0">
                <a:solidFill>
                  <a:schemeClr val="tx2"/>
                </a:solidFill>
              </a:rPr>
              <a:t>Create Test Cases in Zephyr for JIRA for all designed </a:t>
            </a:r>
            <a:r>
              <a:rPr lang="en-US" i="1" dirty="0" smtClean="0">
                <a:solidFill>
                  <a:schemeClr val="tx2"/>
                </a:solidFill>
              </a:rPr>
              <a:t>tests.</a:t>
            </a:r>
            <a:endParaRPr lang="uk-UA" i="1" dirty="0">
              <a:solidFill>
                <a:schemeClr val="tx2"/>
              </a:solidFill>
            </a:endParaRPr>
          </a:p>
          <a:p>
            <a:pPr lvl="0"/>
            <a:endParaRPr lang="uk-UA" dirty="0">
              <a:solidFill>
                <a:schemeClr val="tx2"/>
              </a:solidFill>
            </a:endParaRPr>
          </a:p>
          <a:p>
            <a:endParaRPr lang="uk-UA" dirty="0"/>
          </a:p>
        </p:txBody>
      </p:sp>
      <p:sp>
        <p:nvSpPr>
          <p:cNvPr id="2" name="Subtitle 1"/>
          <p:cNvSpPr>
            <a:spLocks noGrp="1"/>
          </p:cNvSpPr>
          <p:nvPr>
            <p:ph type="subTitle" idx="1"/>
          </p:nvPr>
        </p:nvSpPr>
        <p:spPr/>
        <p:txBody>
          <a:bodyPr/>
          <a:lstStyle/>
          <a:p>
            <a:r>
              <a:rPr lang="en-US" i="1" dirty="0" smtClean="0"/>
              <a:t>Tasks to do:</a:t>
            </a:r>
            <a:r>
              <a:rPr lang="en-US" dirty="0" smtClean="0"/>
              <a:t>	</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p:txBody>
          <a:bodyPr/>
          <a:lstStyle/>
          <a:p>
            <a:pPr algn="just"/>
            <a:r>
              <a:rPr lang="en-US" dirty="0">
                <a:solidFill>
                  <a:schemeClr val="tx2"/>
                </a:solidFill>
              </a:rPr>
              <a:t>Student has to get at least 20 score to successfully pass the 1st step of entrance exam and to be allowed to move to the next one. If student managed to get more than 36 score he will be automatically enrolled to the university. The maximum that he can get is 40 score. </a:t>
            </a:r>
            <a:endParaRPr lang="uk-UA" dirty="0">
              <a:solidFill>
                <a:schemeClr val="tx2"/>
              </a:solidFill>
            </a:endParaRPr>
          </a:p>
          <a:p>
            <a:r>
              <a:rPr lang="en-US" dirty="0">
                <a:solidFill>
                  <a:schemeClr val="tx2"/>
                </a:solidFill>
              </a:rPr>
              <a:t> </a:t>
            </a:r>
            <a:endParaRPr lang="uk-UA" dirty="0">
              <a:solidFill>
                <a:schemeClr val="tx2"/>
              </a:solidFill>
            </a:endParaRPr>
          </a:p>
          <a:p>
            <a:pPr lvl="0" algn="just"/>
            <a:r>
              <a:rPr lang="en-US" dirty="0" smtClean="0">
                <a:solidFill>
                  <a:schemeClr val="tx2"/>
                </a:solidFill>
              </a:rPr>
              <a:t>1.</a:t>
            </a:r>
            <a:r>
              <a:rPr lang="uk-UA" dirty="0" smtClean="0">
                <a:solidFill>
                  <a:schemeClr val="tx2"/>
                </a:solidFill>
              </a:rPr>
              <a:t>Build </a:t>
            </a:r>
            <a:r>
              <a:rPr lang="uk-UA" dirty="0">
                <a:solidFill>
                  <a:schemeClr val="tx2"/>
                </a:solidFill>
              </a:rPr>
              <a:t>equivalence classes (partitions) based on given </a:t>
            </a:r>
            <a:r>
              <a:rPr lang="uk-UA" dirty="0" smtClean="0">
                <a:solidFill>
                  <a:schemeClr val="tx2"/>
                </a:solidFill>
              </a:rPr>
              <a:t>information</a:t>
            </a:r>
            <a:r>
              <a:rPr lang="en-US" dirty="0" smtClean="0">
                <a:solidFill>
                  <a:schemeClr val="tx2"/>
                </a:solidFill>
              </a:rPr>
              <a:t>.</a:t>
            </a:r>
            <a:endParaRPr lang="uk-UA" dirty="0">
              <a:solidFill>
                <a:schemeClr val="tx2"/>
              </a:solidFill>
            </a:endParaRPr>
          </a:p>
          <a:p>
            <a:pPr lvl="0" algn="just"/>
            <a:r>
              <a:rPr lang="en-US" dirty="0" smtClean="0">
                <a:solidFill>
                  <a:schemeClr val="tx2"/>
                </a:solidFill>
              </a:rPr>
              <a:t>2.</a:t>
            </a:r>
            <a:r>
              <a:rPr lang="uk-UA" dirty="0" smtClean="0">
                <a:solidFill>
                  <a:schemeClr val="tx2"/>
                </a:solidFill>
              </a:rPr>
              <a:t>Stand Out </a:t>
            </a:r>
            <a:r>
              <a:rPr lang="uk-UA" dirty="0">
                <a:solidFill>
                  <a:schemeClr val="tx2"/>
                </a:solidFill>
              </a:rPr>
              <a:t>boundary </a:t>
            </a:r>
            <a:r>
              <a:rPr lang="uk-UA" dirty="0" smtClean="0">
                <a:solidFill>
                  <a:schemeClr val="tx2"/>
                </a:solidFill>
              </a:rPr>
              <a:t>values</a:t>
            </a:r>
            <a:r>
              <a:rPr lang="en-US" dirty="0" smtClean="0">
                <a:solidFill>
                  <a:schemeClr val="tx2"/>
                </a:solidFill>
              </a:rPr>
              <a:t>.</a:t>
            </a:r>
            <a:endParaRPr lang="uk-UA" dirty="0">
              <a:solidFill>
                <a:schemeClr val="tx2"/>
              </a:solidFill>
            </a:endParaRPr>
          </a:p>
          <a:p>
            <a:pPr lvl="0" algn="just"/>
            <a:r>
              <a:rPr lang="en-US" dirty="0" smtClean="0">
                <a:solidFill>
                  <a:schemeClr val="tx2"/>
                </a:solidFill>
              </a:rPr>
              <a:t>3.Cover </a:t>
            </a:r>
            <a:r>
              <a:rPr lang="en-US" dirty="0">
                <a:solidFill>
                  <a:schemeClr val="tx2"/>
                </a:solidFill>
              </a:rPr>
              <a:t>requirements above by tests (write test cases’ names and objectives) based on equivalence partitioning and boundary value </a:t>
            </a:r>
            <a:r>
              <a:rPr lang="en-US" dirty="0" smtClean="0">
                <a:solidFill>
                  <a:schemeClr val="tx2"/>
                </a:solidFill>
              </a:rPr>
              <a:t>analysis.</a:t>
            </a:r>
            <a:endParaRPr lang="uk-UA" dirty="0">
              <a:solidFill>
                <a:schemeClr val="tx2"/>
              </a:solidFill>
            </a:endParaRPr>
          </a:p>
          <a:p>
            <a:endParaRPr lang="uk-UA" dirty="0"/>
          </a:p>
        </p:txBody>
      </p:sp>
      <p:sp>
        <p:nvSpPr>
          <p:cNvPr id="8" name="Заголовок 7"/>
          <p:cNvSpPr>
            <a:spLocks noGrp="1"/>
          </p:cNvSpPr>
          <p:nvPr>
            <p:ph type="title"/>
          </p:nvPr>
        </p:nvSpPr>
        <p:spPr/>
        <p:txBody>
          <a:bodyPr/>
          <a:lstStyle/>
          <a:p>
            <a:r>
              <a:rPr lang="en-US" dirty="0" smtClean="0"/>
              <a:t>Task #1: EP &amp; BVA</a:t>
            </a:r>
            <a:endParaRPr lang="uk-UA" dirty="0"/>
          </a:p>
        </p:txBody>
      </p: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027010"/>
            <a:ext cx="8675404" cy="5482074"/>
          </a:xfrm>
        </p:spPr>
        <p:txBody>
          <a:bodyPr>
            <a:normAutofit/>
          </a:bodyPr>
          <a:lstStyle/>
          <a:p>
            <a:pPr>
              <a:buClr>
                <a:srgbClr val="171B65"/>
              </a:buClr>
            </a:pPr>
            <a:r>
              <a:rPr lang="en-US" b="1" dirty="0">
                <a:solidFill>
                  <a:schemeClr val="tx2"/>
                </a:solidFill>
              </a:rPr>
              <a:t>Analysis:</a:t>
            </a:r>
          </a:p>
          <a:p>
            <a:pPr>
              <a:buClr>
                <a:srgbClr val="171B65"/>
              </a:buClr>
            </a:pPr>
            <a:r>
              <a:rPr lang="en-US" dirty="0" smtClean="0">
                <a:solidFill>
                  <a:schemeClr val="tx2"/>
                </a:solidFill>
              </a:rPr>
              <a:t>1.Using EP all </a:t>
            </a:r>
            <a:r>
              <a:rPr lang="en-US" dirty="0">
                <a:solidFill>
                  <a:schemeClr val="tx2"/>
                </a:solidFill>
              </a:rPr>
              <a:t>possible scores are divided on </a:t>
            </a:r>
            <a:r>
              <a:rPr lang="en-US" dirty="0" smtClean="0">
                <a:solidFill>
                  <a:schemeClr val="tx2"/>
                </a:solidFill>
              </a:rPr>
              <a:t>3 parts:</a:t>
            </a:r>
          </a:p>
          <a:p>
            <a:pPr marL="342900" indent="-342900">
              <a:buClr>
                <a:srgbClr val="171B65"/>
              </a:buClr>
              <a:buFont typeface="Arial" panose="020B0604020202020204" pitchFamily="34" charset="0"/>
              <a:buChar char="•"/>
            </a:pPr>
            <a:r>
              <a:rPr lang="en-US" dirty="0" smtClean="0">
                <a:solidFill>
                  <a:schemeClr val="tx2"/>
                </a:solidFill>
              </a:rPr>
              <a:t>from 0 to 19 (valid partition);</a:t>
            </a:r>
          </a:p>
          <a:p>
            <a:pPr marL="342900" indent="-342900">
              <a:buClr>
                <a:srgbClr val="171B65"/>
              </a:buClr>
              <a:buFont typeface="Arial" panose="020B0604020202020204" pitchFamily="34" charset="0"/>
              <a:buChar char="•"/>
            </a:pPr>
            <a:r>
              <a:rPr lang="en-US" dirty="0" smtClean="0">
                <a:solidFill>
                  <a:schemeClr val="tx2"/>
                </a:solidFill>
              </a:rPr>
              <a:t>from 20 to 36 (valid partition);</a:t>
            </a:r>
          </a:p>
          <a:p>
            <a:pPr marL="342900" indent="-342900">
              <a:buClr>
                <a:srgbClr val="171B65"/>
              </a:buClr>
              <a:buFont typeface="Arial" panose="020B0604020202020204" pitchFamily="34" charset="0"/>
              <a:buChar char="•"/>
            </a:pPr>
            <a:r>
              <a:rPr lang="en-US" dirty="0" smtClean="0">
                <a:solidFill>
                  <a:schemeClr val="tx2"/>
                </a:solidFill>
              </a:rPr>
              <a:t>from 37 to 40  (valid partition);</a:t>
            </a:r>
          </a:p>
          <a:p>
            <a:pPr>
              <a:buClr>
                <a:srgbClr val="171B65"/>
              </a:buClr>
            </a:pPr>
            <a:r>
              <a:rPr lang="en-US" b="1" dirty="0" smtClean="0">
                <a:solidFill>
                  <a:schemeClr val="tx2"/>
                </a:solidFill>
              </a:rPr>
              <a:t>EP values: 5, 26, 39.</a:t>
            </a:r>
          </a:p>
          <a:p>
            <a:pPr>
              <a:buClr>
                <a:srgbClr val="171B65"/>
              </a:buClr>
            </a:pPr>
            <a:r>
              <a:rPr lang="en-US" dirty="0" smtClean="0">
                <a:solidFill>
                  <a:schemeClr val="tx2"/>
                </a:solidFill>
              </a:rPr>
              <a:t>2. Using BVA technique, it is needed to verify such boundary values:</a:t>
            </a:r>
          </a:p>
          <a:p>
            <a:pPr>
              <a:buClr>
                <a:srgbClr val="171B65"/>
              </a:buClr>
            </a:pPr>
            <a:r>
              <a:rPr lang="en-US" dirty="0" smtClean="0">
                <a:solidFill>
                  <a:schemeClr val="tx2"/>
                </a:solidFill>
              </a:rPr>
              <a:t>-1, 0, 19, 20, 36, 37, 40, 41. </a:t>
            </a:r>
          </a:p>
          <a:p>
            <a:pPr>
              <a:buClr>
                <a:srgbClr val="171B65"/>
              </a:buClr>
            </a:pPr>
            <a:r>
              <a:rPr lang="en-US" b="1" dirty="0" smtClean="0">
                <a:solidFill>
                  <a:schemeClr val="tx2"/>
                </a:solidFill>
              </a:rPr>
              <a:t>To cover all requirements, we need to test an application with such values:</a:t>
            </a:r>
          </a:p>
          <a:p>
            <a:pPr marL="342900" indent="-342900">
              <a:buClr>
                <a:srgbClr val="171B65"/>
              </a:buClr>
              <a:buFont typeface="Arial" panose="020B0604020202020204" pitchFamily="34" charset="0"/>
              <a:buChar char="•"/>
            </a:pPr>
            <a:r>
              <a:rPr lang="en-US" dirty="0" smtClean="0">
                <a:solidFill>
                  <a:schemeClr val="tx2"/>
                </a:solidFill>
              </a:rPr>
              <a:t>valid data: </a:t>
            </a:r>
            <a:r>
              <a:rPr lang="en-US" dirty="0">
                <a:solidFill>
                  <a:schemeClr val="tx2"/>
                </a:solidFill>
              </a:rPr>
              <a:t>0, 5, 19, 20, 26, 36</a:t>
            </a:r>
            <a:r>
              <a:rPr lang="en-US" dirty="0" smtClean="0">
                <a:solidFill>
                  <a:schemeClr val="tx2"/>
                </a:solidFill>
              </a:rPr>
              <a:t>, 37, 39, 40.</a:t>
            </a:r>
          </a:p>
          <a:p>
            <a:pPr marL="342900" indent="-342900">
              <a:buClr>
                <a:srgbClr val="171B65"/>
              </a:buClr>
              <a:buFont typeface="Arial" panose="020B0604020202020204" pitchFamily="34" charset="0"/>
              <a:buChar char="•"/>
            </a:pPr>
            <a:r>
              <a:rPr lang="en-US" dirty="0" smtClean="0">
                <a:solidFill>
                  <a:schemeClr val="tx2"/>
                </a:solidFill>
              </a:rPr>
              <a:t>invalid data: -1, 41.</a:t>
            </a:r>
          </a:p>
          <a:p>
            <a:pPr>
              <a:buClr>
                <a:srgbClr val="171B65"/>
              </a:buClr>
            </a:pPr>
            <a:endParaRPr lang="en-US" sz="2000" dirty="0">
              <a:solidFill>
                <a:schemeClr val="tx2"/>
              </a:solidFill>
            </a:endParaRPr>
          </a:p>
        </p:txBody>
      </p:sp>
    </p:spTree>
    <p:extLst>
      <p:ext uri="{BB962C8B-B14F-4D97-AF65-F5344CB8AC3E}">
        <p14:creationId xmlns:p14="http://schemas.microsoft.com/office/powerpoint/2010/main" val="4288638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40633" y="998621"/>
            <a:ext cx="8687468" cy="5599035"/>
          </a:xfrm>
        </p:spPr>
        <p:txBody>
          <a:bodyPr/>
          <a:lstStyle/>
          <a:p>
            <a:pPr marL="0" indent="0">
              <a:lnSpc>
                <a:spcPct val="100000"/>
              </a:lnSpc>
              <a:spcBef>
                <a:spcPts val="0"/>
              </a:spcBef>
              <a:buClr>
                <a:srgbClr val="171B65"/>
              </a:buClr>
              <a:buNone/>
            </a:pPr>
            <a:r>
              <a:rPr lang="en-US" dirty="0" smtClean="0">
                <a:solidFill>
                  <a:schemeClr val="tx2"/>
                </a:solidFill>
              </a:rPr>
              <a:t>That’s why we need to create test case for each equivalent partition:</a:t>
            </a:r>
          </a:p>
          <a:p>
            <a:pPr>
              <a:lnSpc>
                <a:spcPct val="100000"/>
              </a:lnSpc>
              <a:spcBef>
                <a:spcPts val="0"/>
              </a:spcBef>
              <a:buClr>
                <a:srgbClr val="171B65"/>
              </a:buClr>
            </a:pPr>
            <a:r>
              <a:rPr lang="en-US" dirty="0" smtClean="0">
                <a:solidFill>
                  <a:schemeClr val="tx2"/>
                </a:solidFill>
              </a:rPr>
              <a:t> 3 positive test cases </a:t>
            </a:r>
            <a:r>
              <a:rPr lang="en-US" dirty="0" smtClean="0">
                <a:solidFill>
                  <a:schemeClr val="tx2"/>
                </a:solidFill>
              </a:rPr>
              <a:t>with valid data</a:t>
            </a:r>
            <a:r>
              <a:rPr lang="en-US" dirty="0" smtClean="0">
                <a:solidFill>
                  <a:schemeClr val="tx2"/>
                </a:solidFill>
              </a:rPr>
              <a:t>;</a:t>
            </a:r>
          </a:p>
          <a:p>
            <a:pPr>
              <a:lnSpc>
                <a:spcPct val="100000"/>
              </a:lnSpc>
              <a:spcBef>
                <a:spcPts val="0"/>
              </a:spcBef>
              <a:buClr>
                <a:srgbClr val="171B65"/>
              </a:buClr>
            </a:pPr>
            <a:r>
              <a:rPr lang="en-US" dirty="0" smtClean="0">
                <a:solidFill>
                  <a:schemeClr val="tx2"/>
                </a:solidFill>
              </a:rPr>
              <a:t>1 negative test case with invalid data.</a:t>
            </a:r>
          </a:p>
          <a:p>
            <a:pPr>
              <a:lnSpc>
                <a:spcPct val="100000"/>
              </a:lnSpc>
              <a:spcBef>
                <a:spcPts val="0"/>
              </a:spcBef>
              <a:buClr>
                <a:srgbClr val="171B65"/>
              </a:buClr>
            </a:pPr>
            <a:endParaRPr lang="en-US" dirty="0">
              <a:solidFill>
                <a:schemeClr val="tx2"/>
              </a:solidFill>
            </a:endParaRPr>
          </a:p>
          <a:p>
            <a:pPr marL="0" indent="0">
              <a:lnSpc>
                <a:spcPct val="100000"/>
              </a:lnSpc>
              <a:spcBef>
                <a:spcPts val="0"/>
              </a:spcBef>
              <a:buClr>
                <a:srgbClr val="171B65"/>
              </a:buClr>
              <a:buNone/>
            </a:pPr>
            <a:r>
              <a:rPr lang="en-US" dirty="0" smtClean="0">
                <a:solidFill>
                  <a:schemeClr val="tx2"/>
                </a:solidFill>
              </a:rPr>
              <a:t>Just like in the table below</a:t>
            </a:r>
            <a:r>
              <a:rPr lang="en-US" dirty="0">
                <a:solidFill>
                  <a:schemeClr val="tx2"/>
                </a:solidFill>
              </a:rPr>
              <a:t>:</a:t>
            </a:r>
            <a:endParaRPr lang="en-US" sz="1800" dirty="0" smtClean="0">
              <a:solidFill>
                <a:schemeClr val="tx2"/>
              </a:solidFill>
            </a:endParaRPr>
          </a:p>
          <a:p>
            <a:pPr>
              <a:lnSpc>
                <a:spcPct val="100000"/>
              </a:lnSpc>
              <a:spcBef>
                <a:spcPts val="0"/>
              </a:spcBef>
              <a:buClr>
                <a:srgbClr val="171B65"/>
              </a:buClr>
            </a:pPr>
            <a:endParaRPr lang="en-US" sz="1800" dirty="0">
              <a:solidFill>
                <a:schemeClr val="tx2"/>
              </a:solidFill>
            </a:endParaRPr>
          </a:p>
          <a:p>
            <a:pPr marL="0" indent="0">
              <a:lnSpc>
                <a:spcPct val="100000"/>
              </a:lnSpc>
              <a:spcBef>
                <a:spcPts val="0"/>
              </a:spcBef>
              <a:buClr>
                <a:srgbClr val="171B65"/>
              </a:buClr>
              <a:buNone/>
            </a:pPr>
            <a:endParaRPr lang="en-US" sz="1800" dirty="0" smtClean="0">
              <a:solidFill>
                <a:schemeClr val="tx2"/>
              </a:solidFill>
            </a:endParaRPr>
          </a:p>
          <a:p>
            <a:pPr>
              <a:lnSpc>
                <a:spcPct val="100000"/>
              </a:lnSpc>
              <a:spcBef>
                <a:spcPts val="0"/>
              </a:spcBef>
              <a:buClr>
                <a:srgbClr val="171B65"/>
              </a:buClr>
            </a:pPr>
            <a:endParaRPr lang="en-US" sz="1800" dirty="0">
              <a:solidFill>
                <a:schemeClr val="tx2"/>
              </a:solidFill>
            </a:endParaRPr>
          </a:p>
          <a:p>
            <a:pPr>
              <a:lnSpc>
                <a:spcPct val="100000"/>
              </a:lnSpc>
              <a:spcBef>
                <a:spcPts val="0"/>
              </a:spcBef>
              <a:buClr>
                <a:srgbClr val="171B65"/>
              </a:buClr>
            </a:pPr>
            <a:endParaRPr lang="en-US" sz="1800" dirty="0">
              <a:solidFill>
                <a:schemeClr val="tx2"/>
              </a:solidFill>
            </a:endParaRPr>
          </a:p>
          <a:p>
            <a:pPr>
              <a:lnSpc>
                <a:spcPct val="100000"/>
              </a:lnSpc>
              <a:spcBef>
                <a:spcPts val="0"/>
              </a:spcBef>
              <a:buClr>
                <a:srgbClr val="171B65"/>
              </a:buClr>
            </a:pPr>
            <a:endParaRPr lang="en-US" sz="1800" dirty="0" smtClean="0">
              <a:solidFill>
                <a:schemeClr val="tx2"/>
              </a:solidFill>
            </a:endParaRPr>
          </a:p>
          <a:p>
            <a:pPr marL="0" indent="0">
              <a:lnSpc>
                <a:spcPct val="100000"/>
              </a:lnSpc>
              <a:spcBef>
                <a:spcPts val="0"/>
              </a:spcBef>
              <a:buClr>
                <a:srgbClr val="171B65"/>
              </a:buClr>
              <a:buNone/>
            </a:pPr>
            <a:endParaRPr lang="en-US" sz="1800" dirty="0" smtClean="0">
              <a:solidFill>
                <a:schemeClr val="tx2"/>
              </a:solidFill>
            </a:endParaRPr>
          </a:p>
          <a:p>
            <a:pPr marL="0" indent="0">
              <a:lnSpc>
                <a:spcPct val="100000"/>
              </a:lnSpc>
              <a:spcBef>
                <a:spcPts val="0"/>
              </a:spcBef>
              <a:buClr>
                <a:srgbClr val="171B65"/>
              </a:buClr>
              <a:buNone/>
            </a:pPr>
            <a:endParaRPr lang="en-US" sz="1800" dirty="0">
              <a:solidFill>
                <a:schemeClr val="tx2"/>
              </a:solidFill>
            </a:endParaRPr>
          </a:p>
        </p:txBody>
      </p:sp>
      <p:graphicFrame>
        <p:nvGraphicFramePr>
          <p:cNvPr id="2" name="Таблиця 1"/>
          <p:cNvGraphicFramePr>
            <a:graphicFrameLocks noGrp="1"/>
          </p:cNvGraphicFramePr>
          <p:nvPr>
            <p:extLst>
              <p:ext uri="{D42A27DB-BD31-4B8C-83A1-F6EECF244321}">
                <p14:modId xmlns:p14="http://schemas.microsoft.com/office/powerpoint/2010/main" val="1144216557"/>
              </p:ext>
            </p:extLst>
          </p:nvPr>
        </p:nvGraphicFramePr>
        <p:xfrm>
          <a:off x="577517" y="3695031"/>
          <a:ext cx="7920790" cy="2169160"/>
        </p:xfrm>
        <a:graphic>
          <a:graphicData uri="http://schemas.openxmlformats.org/drawingml/2006/table">
            <a:tbl>
              <a:tblPr firstRow="1" bandRow="1">
                <a:tableStyleId>{BC89EF96-8CEA-46FF-86C4-4CE0E7609802}</a:tableStyleId>
              </a:tblPr>
              <a:tblGrid>
                <a:gridCol w="1584158"/>
                <a:gridCol w="1584158"/>
                <a:gridCol w="1584158"/>
                <a:gridCol w="1584158"/>
                <a:gridCol w="1584158"/>
              </a:tblGrid>
              <a:tr h="370840">
                <a:tc>
                  <a:txBody>
                    <a:bodyPr/>
                    <a:lstStyle/>
                    <a:p>
                      <a:r>
                        <a:rPr lang="en-US" dirty="0" smtClean="0">
                          <a:solidFill>
                            <a:srgbClr val="FF0000"/>
                          </a:solidFill>
                        </a:rPr>
                        <a:t>-∞        -1</a:t>
                      </a:r>
                      <a:endParaRPr lang="uk-UA" dirty="0">
                        <a:solidFill>
                          <a:srgbClr val="FF0000"/>
                        </a:solidFill>
                      </a:endParaRPr>
                    </a:p>
                  </a:txBody>
                  <a:tcPr/>
                </a:tc>
                <a:tc>
                  <a:txBody>
                    <a:bodyPr/>
                    <a:lstStyle/>
                    <a:p>
                      <a:r>
                        <a:rPr lang="en-US" dirty="0" smtClean="0"/>
                        <a:t>0       </a:t>
                      </a:r>
                      <a:r>
                        <a:rPr lang="en-US" dirty="0" smtClean="0">
                          <a:solidFill>
                            <a:srgbClr val="00B050"/>
                          </a:solidFill>
                        </a:rPr>
                        <a:t>5</a:t>
                      </a:r>
                      <a:r>
                        <a:rPr lang="en-US" dirty="0" smtClean="0"/>
                        <a:t>     19</a:t>
                      </a:r>
                      <a:endParaRPr lang="uk-UA" dirty="0">
                        <a:solidFill>
                          <a:srgbClr val="00B050"/>
                        </a:solidFill>
                      </a:endParaRPr>
                    </a:p>
                  </a:txBody>
                  <a:tcPr/>
                </a:tc>
                <a:tc>
                  <a:txBody>
                    <a:bodyPr/>
                    <a:lstStyle/>
                    <a:p>
                      <a:pPr marL="342900" indent="-342900">
                        <a:buAutoNum type="arabicPlain" startAt="20"/>
                      </a:pPr>
                      <a:r>
                        <a:rPr lang="en-US" dirty="0" smtClean="0"/>
                        <a:t>   </a:t>
                      </a:r>
                      <a:r>
                        <a:rPr lang="en-US" dirty="0" smtClean="0">
                          <a:solidFill>
                            <a:srgbClr val="00B050"/>
                          </a:solidFill>
                        </a:rPr>
                        <a:t>26</a:t>
                      </a:r>
                      <a:r>
                        <a:rPr lang="en-US" dirty="0" smtClean="0"/>
                        <a:t>    36</a:t>
                      </a:r>
                      <a:endParaRPr lang="uk-UA" dirty="0">
                        <a:solidFill>
                          <a:srgbClr val="00B050"/>
                        </a:solidFill>
                      </a:endParaRPr>
                    </a:p>
                  </a:txBody>
                  <a:tcPr/>
                </a:tc>
                <a:tc>
                  <a:txBody>
                    <a:bodyPr/>
                    <a:lstStyle/>
                    <a:p>
                      <a:pPr marL="0" indent="0">
                        <a:buNone/>
                      </a:pPr>
                      <a:r>
                        <a:rPr lang="en-US" dirty="0" smtClean="0"/>
                        <a:t>37    </a:t>
                      </a:r>
                      <a:r>
                        <a:rPr lang="en-US" dirty="0" smtClean="0">
                          <a:solidFill>
                            <a:srgbClr val="00B050"/>
                          </a:solidFill>
                        </a:rPr>
                        <a:t>39</a:t>
                      </a:r>
                      <a:r>
                        <a:rPr lang="en-US" dirty="0" smtClean="0"/>
                        <a:t>   40</a:t>
                      </a:r>
                      <a:endParaRPr lang="uk-UA" dirty="0">
                        <a:solidFill>
                          <a:srgbClr val="00B050"/>
                        </a:solidFill>
                      </a:endParaRPr>
                    </a:p>
                  </a:txBody>
                  <a:tcPr/>
                </a:tc>
                <a:tc>
                  <a:txBody>
                    <a:bodyPr/>
                    <a:lstStyle/>
                    <a:p>
                      <a:r>
                        <a:rPr lang="en-US" dirty="0" smtClean="0">
                          <a:solidFill>
                            <a:srgbClr val="FF0000"/>
                          </a:solidFill>
                        </a:rPr>
                        <a:t>41 +∞</a:t>
                      </a:r>
                      <a:endParaRPr lang="uk-UA" dirty="0">
                        <a:solidFill>
                          <a:srgbClr val="FF0000"/>
                        </a:solidFill>
                      </a:endParaRPr>
                    </a:p>
                  </a:txBody>
                  <a:tcPr/>
                </a:tc>
              </a:tr>
              <a:tr h="370840">
                <a:tc>
                  <a:txBody>
                    <a:bodyPr/>
                    <a:lstStyle/>
                    <a:p>
                      <a:r>
                        <a:rPr lang="en-US" sz="1400" dirty="0" smtClean="0">
                          <a:solidFill>
                            <a:srgbClr val="FF0000"/>
                          </a:solidFill>
                        </a:rPr>
                        <a:t>Error message: ‘Invalid data’.</a:t>
                      </a:r>
                      <a:endParaRPr lang="uk-UA" sz="1400" dirty="0">
                        <a:solidFill>
                          <a:srgbClr val="FF0000"/>
                        </a:solidFill>
                      </a:endParaRPr>
                    </a:p>
                  </a:txBody>
                  <a:tcPr/>
                </a:tc>
                <a:tc>
                  <a:txBody>
                    <a:bodyPr/>
                    <a:lstStyle/>
                    <a:p>
                      <a:r>
                        <a:rPr lang="en-US" sz="1400" dirty="0" smtClean="0"/>
                        <a:t>Message: ‘You haven’t pass</a:t>
                      </a:r>
                      <a:r>
                        <a:rPr lang="en-US" sz="1400" baseline="0" dirty="0" smtClean="0"/>
                        <a:t> exam. Try the next time’</a:t>
                      </a:r>
                      <a:endParaRPr lang="uk-UA" sz="1400" dirty="0">
                        <a:solidFill>
                          <a:srgbClr val="00B050"/>
                        </a:solidFill>
                      </a:endParaRPr>
                    </a:p>
                  </a:txBody>
                  <a:tcPr/>
                </a:tc>
                <a:tc>
                  <a:txBody>
                    <a:bodyPr/>
                    <a:lstStyle/>
                    <a:p>
                      <a:pPr marL="0" indent="0">
                        <a:buNone/>
                      </a:pPr>
                      <a:r>
                        <a:rPr lang="en-US" sz="1400" dirty="0" smtClean="0"/>
                        <a:t>Message:</a:t>
                      </a:r>
                      <a:r>
                        <a:rPr lang="en-US" sz="1400" baseline="0" dirty="0" smtClean="0"/>
                        <a:t> ‘You’ve just passed the 1st step of entrance exam. Now you are allowed to move to the next one. Good luck!’</a:t>
                      </a:r>
                      <a:endParaRPr lang="uk-UA" sz="1400" dirty="0">
                        <a:solidFill>
                          <a:srgbClr val="00B050"/>
                        </a:solidFill>
                      </a:endParaRPr>
                    </a:p>
                  </a:txBody>
                  <a:tcPr/>
                </a:tc>
                <a:tc>
                  <a:txBody>
                    <a:bodyPr/>
                    <a:lstStyle/>
                    <a:p>
                      <a:pPr marL="0" indent="0">
                        <a:buNone/>
                      </a:pPr>
                      <a:r>
                        <a:rPr lang="en-US" sz="1400" dirty="0" smtClean="0"/>
                        <a:t>Message:</a:t>
                      </a:r>
                      <a:r>
                        <a:rPr lang="en-US" sz="1400" baseline="0" dirty="0" smtClean="0"/>
                        <a:t> ‘You’ve successfully passed entrance exam and automatically </a:t>
                      </a:r>
                      <a:r>
                        <a:rPr lang="en-US" sz="1400" dirty="0" smtClean="0"/>
                        <a:t>enrolled to the university!’</a:t>
                      </a:r>
                      <a:endParaRPr lang="uk-UA" sz="1400" dirty="0">
                        <a:solidFill>
                          <a:srgbClr val="00B050"/>
                        </a:solidFill>
                      </a:endParaRPr>
                    </a:p>
                  </a:txBody>
                  <a:tcPr/>
                </a:tc>
                <a:tc>
                  <a:txBody>
                    <a:bodyPr/>
                    <a:lstStyle/>
                    <a:p>
                      <a:r>
                        <a:rPr lang="en-US" sz="1400" dirty="0" smtClean="0">
                          <a:solidFill>
                            <a:srgbClr val="FF0000"/>
                          </a:solidFill>
                        </a:rPr>
                        <a:t>Error message: ‘Invalid</a:t>
                      </a:r>
                      <a:r>
                        <a:rPr lang="en-US" sz="1400" baseline="0" dirty="0" smtClean="0">
                          <a:solidFill>
                            <a:srgbClr val="FF0000"/>
                          </a:solidFill>
                        </a:rPr>
                        <a:t> data’</a:t>
                      </a:r>
                      <a:endParaRPr lang="uk-UA" sz="1400" dirty="0">
                        <a:solidFill>
                          <a:srgbClr val="FF0000"/>
                        </a:solidFill>
                      </a:endParaRPr>
                    </a:p>
                  </a:txBody>
                  <a:tcPr/>
                </a:tc>
              </a:tr>
            </a:tbl>
          </a:graphicData>
        </a:graphic>
      </p:graphicFrame>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Task #2: </a:t>
            </a:r>
            <a:r>
              <a:rPr lang="en-US" dirty="0">
                <a:solidFill>
                  <a:schemeClr val="tx2"/>
                </a:solidFill>
              </a:rPr>
              <a:t>decision table</a:t>
            </a:r>
            <a:endParaRPr lang="uk-UA" dirty="0"/>
          </a:p>
        </p:txBody>
      </p:sp>
      <p:sp>
        <p:nvSpPr>
          <p:cNvPr id="7" name="Текст 6"/>
          <p:cNvSpPr>
            <a:spLocks noGrp="1"/>
          </p:cNvSpPr>
          <p:nvPr>
            <p:ph type="body" sz="quarter" idx="10"/>
          </p:nvPr>
        </p:nvSpPr>
        <p:spPr/>
        <p:txBody>
          <a:bodyPr/>
          <a:lstStyle/>
          <a:p>
            <a:pPr marL="0" indent="0" algn="just">
              <a:buNone/>
            </a:pPr>
            <a:r>
              <a:rPr lang="uk-UA" dirty="0">
                <a:solidFill>
                  <a:schemeClr val="tx2"/>
                </a:solidFill>
              </a:rPr>
              <a:t>Supplier has a system of discounts to be provided to outlets he works with. </a:t>
            </a:r>
            <a:r>
              <a:rPr lang="en-US" dirty="0">
                <a:solidFill>
                  <a:schemeClr val="tx2"/>
                </a:solidFill>
              </a:rPr>
              <a:t>An outlet has a constant 20% discount to any product in any order </a:t>
            </a:r>
            <a:r>
              <a:rPr lang="en-US" b="1" dirty="0">
                <a:solidFill>
                  <a:schemeClr val="tx2"/>
                </a:solidFill>
              </a:rPr>
              <a:t>if this outlet is from the partners list. </a:t>
            </a:r>
            <a:r>
              <a:rPr lang="en-US" dirty="0">
                <a:solidFill>
                  <a:schemeClr val="tx2"/>
                </a:solidFill>
              </a:rPr>
              <a:t>Another type of discount is a 15% discount provided for the product </a:t>
            </a:r>
            <a:r>
              <a:rPr lang="en-US" b="1" dirty="0">
                <a:solidFill>
                  <a:schemeClr val="tx2"/>
                </a:solidFill>
              </a:rPr>
              <a:t>if more than 10 units are ordered. </a:t>
            </a:r>
            <a:r>
              <a:rPr lang="en-US" dirty="0">
                <a:solidFill>
                  <a:schemeClr val="tx2"/>
                </a:solidFill>
              </a:rPr>
              <a:t>Besides these, the 10% discount might be provided for some products </a:t>
            </a:r>
            <a:r>
              <a:rPr lang="en-US" b="1" dirty="0">
                <a:solidFill>
                  <a:schemeClr val="tx2"/>
                </a:solidFill>
              </a:rPr>
              <a:t>within promotional periods. </a:t>
            </a:r>
            <a:r>
              <a:rPr lang="en-US" dirty="0">
                <a:solidFill>
                  <a:schemeClr val="tx2"/>
                </a:solidFill>
              </a:rPr>
              <a:t>The last type of discount can’t be used by outlets with constant discount.</a:t>
            </a:r>
            <a:endParaRPr lang="uk-UA" dirty="0">
              <a:solidFill>
                <a:schemeClr val="tx2"/>
              </a:solidFill>
            </a:endParaRPr>
          </a:p>
          <a:p>
            <a:pPr marL="0" lvl="0" indent="0">
              <a:buNone/>
            </a:pPr>
            <a:endParaRPr lang="en-US" dirty="0" smtClean="0">
              <a:solidFill>
                <a:schemeClr val="tx2"/>
              </a:solidFill>
            </a:endParaRPr>
          </a:p>
          <a:p>
            <a:pPr marL="0" lvl="0" indent="0">
              <a:buNone/>
            </a:pPr>
            <a:r>
              <a:rPr lang="en-US" dirty="0" smtClean="0">
                <a:solidFill>
                  <a:schemeClr val="tx2"/>
                </a:solidFill>
              </a:rPr>
              <a:t>Build </a:t>
            </a:r>
            <a:r>
              <a:rPr lang="en-US" dirty="0">
                <a:solidFill>
                  <a:schemeClr val="tx2"/>
                </a:solidFill>
              </a:rPr>
              <a:t>decision table based on given information</a:t>
            </a:r>
            <a:r>
              <a:rPr lang="uk-UA" dirty="0">
                <a:solidFill>
                  <a:schemeClr val="tx2"/>
                </a:solidFill>
              </a:rPr>
              <a:t>.</a:t>
            </a:r>
          </a:p>
          <a:p>
            <a:pPr marL="0" indent="0">
              <a:buNone/>
            </a:pPr>
            <a:endParaRPr lang="uk-UA" dirty="0"/>
          </a:p>
        </p:txBody>
      </p:sp>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Analysis:</a:t>
            </a:r>
            <a:r>
              <a:rPr lang="en-US" dirty="0" smtClean="0"/>
              <a:t>	</a:t>
            </a:r>
            <a:endParaRPr lang="uk-UA" dirty="0"/>
          </a:p>
        </p:txBody>
      </p:sp>
      <p:sp>
        <p:nvSpPr>
          <p:cNvPr id="3" name="TextBox 2"/>
          <p:cNvSpPr txBox="1"/>
          <p:nvPr/>
        </p:nvSpPr>
        <p:spPr>
          <a:xfrm>
            <a:off x="360946" y="1491914"/>
            <a:ext cx="8434137" cy="1631216"/>
          </a:xfrm>
          <a:prstGeom prst="rect">
            <a:avLst/>
          </a:prstGeom>
          <a:noFill/>
        </p:spPr>
        <p:txBody>
          <a:bodyPr wrap="square" rtlCol="0">
            <a:spAutoFit/>
          </a:bodyPr>
          <a:lstStyle/>
          <a:p>
            <a:r>
              <a:rPr lang="en-US" sz="2000" dirty="0" smtClean="0">
                <a:solidFill>
                  <a:schemeClr val="tx2"/>
                </a:solidFill>
              </a:rPr>
              <a:t>According to the task, there are 4 possible discounts – 20%, 15%, 10% (not used if 20% is used) and 0% and 2 possible variants – discount is applied or not. So, there are 8 variants of discounts (‘V’ at the table).</a:t>
            </a:r>
          </a:p>
          <a:p>
            <a:r>
              <a:rPr lang="en-US" sz="2000" dirty="0" smtClean="0">
                <a:solidFill>
                  <a:schemeClr val="tx2"/>
                </a:solidFill>
              </a:rPr>
              <a:t>In a table below ‘T’ means that condition is ‘True’, ‘F’ means that condition is ‘False’. </a:t>
            </a:r>
          </a:p>
        </p:txBody>
      </p:sp>
      <p:graphicFrame>
        <p:nvGraphicFramePr>
          <p:cNvPr id="4" name="Таблиця 3"/>
          <p:cNvGraphicFramePr>
            <a:graphicFrameLocks noGrp="1"/>
          </p:cNvGraphicFramePr>
          <p:nvPr>
            <p:extLst>
              <p:ext uri="{D42A27DB-BD31-4B8C-83A1-F6EECF244321}">
                <p14:modId xmlns:p14="http://schemas.microsoft.com/office/powerpoint/2010/main" val="2426639021"/>
              </p:ext>
            </p:extLst>
          </p:nvPr>
        </p:nvGraphicFramePr>
        <p:xfrm>
          <a:off x="288755" y="3297989"/>
          <a:ext cx="8313824" cy="3307348"/>
        </p:xfrm>
        <a:graphic>
          <a:graphicData uri="http://schemas.openxmlformats.org/drawingml/2006/table">
            <a:tbl>
              <a:tblPr firstRow="1" bandRow="1">
                <a:tableStyleId>{5C22544A-7EE6-4342-B048-85BDC9FD1C3A}</a:tableStyleId>
              </a:tblPr>
              <a:tblGrid>
                <a:gridCol w="397043"/>
                <a:gridCol w="2165685"/>
                <a:gridCol w="718887"/>
                <a:gridCol w="718887"/>
                <a:gridCol w="718887"/>
                <a:gridCol w="718887"/>
                <a:gridCol w="718887"/>
                <a:gridCol w="718887"/>
                <a:gridCol w="718887"/>
                <a:gridCol w="718887"/>
              </a:tblGrid>
              <a:tr h="370840">
                <a:tc rowSpan="5">
                  <a:txBody>
                    <a:bodyPr/>
                    <a:lstStyle/>
                    <a:p>
                      <a:pPr algn="ctr"/>
                      <a:r>
                        <a:rPr lang="en-US" dirty="0" smtClean="0"/>
                        <a:t>Conditions</a:t>
                      </a:r>
                      <a:endParaRPr lang="uk-UA" dirty="0"/>
                    </a:p>
                  </a:txBody>
                  <a:tcPr vert="vert270"/>
                </a:tc>
                <a:tc>
                  <a:txBody>
                    <a:bodyPr/>
                    <a:lstStyle/>
                    <a:p>
                      <a:r>
                        <a:rPr lang="en-US" dirty="0" smtClean="0"/>
                        <a:t>Variants</a:t>
                      </a:r>
                      <a:endParaRPr lang="uk-UA" dirty="0"/>
                    </a:p>
                  </a:txBody>
                  <a:tcPr/>
                </a:tc>
                <a:tc>
                  <a:txBody>
                    <a:bodyPr/>
                    <a:lstStyle/>
                    <a:p>
                      <a:pPr algn="ctr"/>
                      <a:r>
                        <a:rPr lang="en-US" dirty="0" smtClean="0"/>
                        <a:t>V1</a:t>
                      </a:r>
                      <a:endParaRPr lang="uk-UA" dirty="0"/>
                    </a:p>
                  </a:txBody>
                  <a:tcPr/>
                </a:tc>
                <a:tc>
                  <a:txBody>
                    <a:bodyPr/>
                    <a:lstStyle/>
                    <a:p>
                      <a:pPr algn="ctr"/>
                      <a:r>
                        <a:rPr lang="en-US" dirty="0" smtClean="0"/>
                        <a:t>V2</a:t>
                      </a:r>
                      <a:endParaRPr lang="uk-UA" dirty="0"/>
                    </a:p>
                  </a:txBody>
                  <a:tcPr/>
                </a:tc>
                <a:tc>
                  <a:txBody>
                    <a:bodyPr/>
                    <a:lstStyle/>
                    <a:p>
                      <a:pPr algn="ctr"/>
                      <a:r>
                        <a:rPr lang="en-US" dirty="0" smtClean="0"/>
                        <a:t>V3</a:t>
                      </a:r>
                      <a:endParaRPr lang="uk-UA" dirty="0"/>
                    </a:p>
                  </a:txBody>
                  <a:tcPr/>
                </a:tc>
                <a:tc>
                  <a:txBody>
                    <a:bodyPr/>
                    <a:lstStyle/>
                    <a:p>
                      <a:pPr algn="ctr"/>
                      <a:r>
                        <a:rPr lang="en-US" dirty="0" smtClean="0"/>
                        <a:t>V4</a:t>
                      </a:r>
                      <a:endParaRPr lang="uk-UA" dirty="0"/>
                    </a:p>
                  </a:txBody>
                  <a:tcPr/>
                </a:tc>
                <a:tc>
                  <a:txBody>
                    <a:bodyPr/>
                    <a:lstStyle/>
                    <a:p>
                      <a:pPr algn="ctr"/>
                      <a:r>
                        <a:rPr lang="en-US" dirty="0" smtClean="0"/>
                        <a:t>V5</a:t>
                      </a:r>
                      <a:endParaRPr lang="uk-UA" dirty="0"/>
                    </a:p>
                  </a:txBody>
                  <a:tcPr/>
                </a:tc>
                <a:tc>
                  <a:txBody>
                    <a:bodyPr/>
                    <a:lstStyle/>
                    <a:p>
                      <a:pPr algn="ctr"/>
                      <a:r>
                        <a:rPr lang="en-US" dirty="0" smtClean="0"/>
                        <a:t>V6</a:t>
                      </a:r>
                      <a:endParaRPr lang="uk-UA" dirty="0"/>
                    </a:p>
                  </a:txBody>
                  <a:tcPr/>
                </a:tc>
                <a:tc>
                  <a:txBody>
                    <a:bodyPr/>
                    <a:lstStyle/>
                    <a:p>
                      <a:pPr algn="ctr"/>
                      <a:r>
                        <a:rPr lang="en-US" dirty="0" smtClean="0"/>
                        <a:t>V7</a:t>
                      </a:r>
                      <a:endParaRPr lang="uk-UA" dirty="0"/>
                    </a:p>
                  </a:txBody>
                  <a:tcPr/>
                </a:tc>
                <a:tc>
                  <a:txBody>
                    <a:bodyPr/>
                    <a:lstStyle/>
                    <a:p>
                      <a:pPr algn="ctr"/>
                      <a:r>
                        <a:rPr lang="en-US" dirty="0" smtClean="0"/>
                        <a:t>V8</a:t>
                      </a:r>
                      <a:endParaRPr lang="uk-UA" dirty="0"/>
                    </a:p>
                  </a:txBody>
                  <a:tcPr/>
                </a:tc>
              </a:tr>
              <a:tr h="686603">
                <a:tc vMerge="1">
                  <a:txBody>
                    <a:bodyPr/>
                    <a:lstStyle/>
                    <a:p>
                      <a:endParaRPr lang="uk-UA" dirty="0"/>
                    </a:p>
                  </a:txBody>
                  <a:tcPr/>
                </a:tc>
                <a:tc>
                  <a:txBody>
                    <a:bodyPr/>
                    <a:lstStyle/>
                    <a:p>
                      <a:pPr algn="l"/>
                      <a:r>
                        <a:rPr lang="en-US" dirty="0" smtClean="0">
                          <a:solidFill>
                            <a:schemeClr val="tx2"/>
                          </a:solidFill>
                        </a:rPr>
                        <a:t>Being in Partner</a:t>
                      </a:r>
                      <a:r>
                        <a:rPr lang="en-US" baseline="0" dirty="0" smtClean="0">
                          <a:solidFill>
                            <a:schemeClr val="tx2"/>
                          </a:solidFill>
                        </a:rPr>
                        <a:t> list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49705">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10 items order</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85800">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Order within promotion period</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85800">
                <a:tc vMerge="1">
                  <a:txBody>
                    <a:bodyPr/>
                    <a:lstStyle/>
                    <a:p>
                      <a:pPr algn="ctr"/>
                      <a:endParaRPr lang="uk-UA" dirty="0"/>
                    </a:p>
                  </a:txBody>
                  <a:tcPr vert="vert270"/>
                </a:tc>
                <a:tc>
                  <a:txBody>
                    <a:bodyPr/>
                    <a:lstStyle/>
                    <a:p>
                      <a:pPr algn="l"/>
                      <a:r>
                        <a:rPr lang="en-US" dirty="0" smtClean="0">
                          <a:solidFill>
                            <a:schemeClr val="tx2"/>
                          </a:solidFill>
                        </a:rPr>
                        <a:t>Discount</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10%</a:t>
                      </a:r>
                      <a:endParaRPr lang="uk-UA" dirty="0">
                        <a:solidFill>
                          <a:schemeClr val="tx2"/>
                        </a:solidFill>
                      </a:endParaRPr>
                    </a:p>
                  </a:txBody>
                  <a:tcPr anchor="ctr"/>
                </a:tc>
                <a:tc>
                  <a:txBody>
                    <a:bodyPr/>
                    <a:lstStyle/>
                    <a:p>
                      <a:pPr algn="ctr"/>
                      <a:r>
                        <a:rPr lang="en-US" dirty="0" smtClean="0">
                          <a:solidFill>
                            <a:schemeClr val="tx2"/>
                          </a:solidFill>
                        </a:rPr>
                        <a:t>0%</a:t>
                      </a:r>
                      <a:endParaRPr lang="uk-UA" dirty="0">
                        <a:solidFill>
                          <a:schemeClr val="tx2"/>
                        </a:solidFill>
                      </a:endParaRPr>
                    </a:p>
                  </a:txBody>
                  <a:tcPr anchor="ctr"/>
                </a:tc>
              </a:tr>
            </a:tbl>
          </a:graphicData>
        </a:graphic>
      </p:graphicFrame>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20" y="372978"/>
            <a:ext cx="7904748" cy="2308324"/>
          </a:xfrm>
          <a:prstGeom prst="rect">
            <a:avLst/>
          </a:prstGeom>
          <a:noFill/>
        </p:spPr>
        <p:txBody>
          <a:bodyPr wrap="square" rtlCol="0">
            <a:spAutoFit/>
          </a:bodyPr>
          <a:lstStyle/>
          <a:p>
            <a:pPr algn="just"/>
            <a:r>
              <a:rPr lang="en-US" dirty="0" smtClean="0"/>
              <a:t>To make Decisions table more convenient, let’s make some improvement:</a:t>
            </a:r>
          </a:p>
          <a:p>
            <a:pPr marL="285750" indent="-285750" algn="just">
              <a:buFont typeface="Arial" panose="020B0604020202020204" pitchFamily="34" charset="0"/>
              <a:buChar char="•"/>
            </a:pPr>
            <a:r>
              <a:rPr lang="en-US" dirty="0" smtClean="0"/>
              <a:t>we can unite V1+V3 and V2+V4 (because of the same result </a:t>
            </a:r>
            <a:r>
              <a:rPr lang="en-US" dirty="0"/>
              <a:t>in first and second </a:t>
            </a:r>
            <a:r>
              <a:rPr lang="en-US" dirty="0" smtClean="0"/>
              <a:t>conditions in those pairs, also the third condition doesn’t matter in such cases according to the task);</a:t>
            </a:r>
          </a:p>
          <a:p>
            <a:pPr marL="285750" indent="-285750" algn="just">
              <a:buFont typeface="Arial" panose="020B0604020202020204" pitchFamily="34" charset="0"/>
              <a:buChar char="•"/>
            </a:pPr>
            <a:r>
              <a:rPr lang="en-US" dirty="0" smtClean="0"/>
              <a:t>V5 and V6 we can’t unite because of different third condition, which matters in such cases;</a:t>
            </a:r>
          </a:p>
          <a:p>
            <a:pPr marL="285750" indent="-285750" algn="just">
              <a:buFont typeface="Arial" panose="020B0604020202020204" pitchFamily="34" charset="0"/>
              <a:buChar char="•"/>
            </a:pPr>
            <a:r>
              <a:rPr lang="en-US" dirty="0" smtClean="0"/>
              <a:t>also, we need clarification about </a:t>
            </a:r>
            <a:r>
              <a:rPr lang="en-US" dirty="0" smtClean="0">
                <a:solidFill>
                  <a:schemeClr val="tx2"/>
                </a:solidFill>
              </a:rPr>
              <a:t>0</a:t>
            </a:r>
            <a:r>
              <a:rPr lang="en-US" dirty="0">
                <a:solidFill>
                  <a:schemeClr val="tx2"/>
                </a:solidFill>
              </a:rPr>
              <a:t>% </a:t>
            </a:r>
            <a:r>
              <a:rPr lang="en-US" dirty="0" smtClean="0">
                <a:solidFill>
                  <a:schemeClr val="tx2"/>
                </a:solidFill>
              </a:rPr>
              <a:t>discount (if a </a:t>
            </a:r>
            <a:r>
              <a:rPr lang="uk-UA" dirty="0" smtClean="0">
                <a:solidFill>
                  <a:schemeClr val="tx2"/>
                </a:solidFill>
              </a:rPr>
              <a:t>Supplier </a:t>
            </a:r>
            <a:r>
              <a:rPr lang="en-US" dirty="0" smtClean="0">
                <a:solidFill>
                  <a:schemeClr val="tx2"/>
                </a:solidFill>
              </a:rPr>
              <a:t>has trade relations with clients who don’t undergo any of conditions).</a:t>
            </a:r>
            <a:endParaRPr lang="uk-UA" dirty="0"/>
          </a:p>
        </p:txBody>
      </p:sp>
      <p:graphicFrame>
        <p:nvGraphicFramePr>
          <p:cNvPr id="5" name="Таблиця 4"/>
          <p:cNvGraphicFramePr>
            <a:graphicFrameLocks noGrp="1"/>
          </p:cNvGraphicFramePr>
          <p:nvPr>
            <p:extLst>
              <p:ext uri="{D42A27DB-BD31-4B8C-83A1-F6EECF244321}">
                <p14:modId xmlns:p14="http://schemas.microsoft.com/office/powerpoint/2010/main" val="3981048313"/>
              </p:ext>
            </p:extLst>
          </p:nvPr>
        </p:nvGraphicFramePr>
        <p:xfrm>
          <a:off x="472573" y="3110166"/>
          <a:ext cx="6876050" cy="2973401"/>
        </p:xfrm>
        <a:graphic>
          <a:graphicData uri="http://schemas.openxmlformats.org/drawingml/2006/table">
            <a:tbl>
              <a:tblPr firstRow="1" bandRow="1">
                <a:tableStyleId>{5C22544A-7EE6-4342-B048-85BDC9FD1C3A}</a:tableStyleId>
              </a:tblPr>
              <a:tblGrid>
                <a:gridCol w="397043"/>
                <a:gridCol w="2165685"/>
                <a:gridCol w="718887"/>
                <a:gridCol w="718887"/>
                <a:gridCol w="718887"/>
                <a:gridCol w="718887"/>
                <a:gridCol w="718887"/>
                <a:gridCol w="718887"/>
              </a:tblGrid>
              <a:tr h="210452">
                <a:tc rowSpan="5">
                  <a:txBody>
                    <a:bodyPr/>
                    <a:lstStyle/>
                    <a:p>
                      <a:pPr algn="ctr"/>
                      <a:r>
                        <a:rPr lang="en-US" dirty="0" smtClean="0"/>
                        <a:t>Conditions</a:t>
                      </a:r>
                      <a:endParaRPr lang="uk-UA" dirty="0"/>
                    </a:p>
                  </a:txBody>
                  <a:tcPr vert="vert270"/>
                </a:tc>
                <a:tc>
                  <a:txBody>
                    <a:bodyPr/>
                    <a:lstStyle/>
                    <a:p>
                      <a:r>
                        <a:rPr lang="en-US" dirty="0" smtClean="0"/>
                        <a:t>Variants</a:t>
                      </a:r>
                      <a:endParaRPr lang="uk-UA" dirty="0"/>
                    </a:p>
                  </a:txBody>
                  <a:tcPr/>
                </a:tc>
                <a:tc>
                  <a:txBody>
                    <a:bodyPr/>
                    <a:lstStyle/>
                    <a:p>
                      <a:pPr algn="ctr"/>
                      <a:r>
                        <a:rPr lang="en-US" dirty="0" smtClean="0"/>
                        <a:t>V1+V3</a:t>
                      </a:r>
                      <a:endParaRPr lang="uk-UA" dirty="0"/>
                    </a:p>
                  </a:txBody>
                  <a:tcPr/>
                </a:tc>
                <a:tc>
                  <a:txBody>
                    <a:bodyPr/>
                    <a:lstStyle/>
                    <a:p>
                      <a:pPr algn="ctr"/>
                      <a:r>
                        <a:rPr lang="en-US" dirty="0" smtClean="0"/>
                        <a:t>V2+V4</a:t>
                      </a:r>
                      <a:endParaRPr lang="uk-UA" dirty="0"/>
                    </a:p>
                  </a:txBody>
                  <a:tcPr/>
                </a:tc>
                <a:tc>
                  <a:txBody>
                    <a:bodyPr/>
                    <a:lstStyle/>
                    <a:p>
                      <a:pPr algn="ctr"/>
                      <a:r>
                        <a:rPr lang="en-US" dirty="0" smtClean="0"/>
                        <a:t>V5</a:t>
                      </a:r>
                      <a:endParaRPr lang="uk-UA" dirty="0"/>
                    </a:p>
                  </a:txBody>
                  <a:tcPr/>
                </a:tc>
                <a:tc>
                  <a:txBody>
                    <a:bodyPr/>
                    <a:lstStyle/>
                    <a:p>
                      <a:pPr algn="ctr"/>
                      <a:r>
                        <a:rPr lang="en-US" dirty="0" smtClean="0"/>
                        <a:t>V6</a:t>
                      </a:r>
                      <a:endParaRPr lang="uk-UA" dirty="0"/>
                    </a:p>
                  </a:txBody>
                  <a:tcPr/>
                </a:tc>
                <a:tc>
                  <a:txBody>
                    <a:bodyPr/>
                    <a:lstStyle/>
                    <a:p>
                      <a:pPr algn="ctr"/>
                      <a:r>
                        <a:rPr lang="en-US" dirty="0" smtClean="0"/>
                        <a:t>V7</a:t>
                      </a:r>
                      <a:endParaRPr lang="uk-UA" dirty="0"/>
                    </a:p>
                  </a:txBody>
                  <a:tcPr/>
                </a:tc>
                <a:tc>
                  <a:txBody>
                    <a:bodyPr/>
                    <a:lstStyle/>
                    <a:p>
                      <a:pPr algn="ctr"/>
                      <a:r>
                        <a:rPr lang="en-US" dirty="0" smtClean="0"/>
                        <a:t>V8</a:t>
                      </a:r>
                      <a:endParaRPr lang="uk-UA" dirty="0"/>
                    </a:p>
                  </a:txBody>
                  <a:tcPr/>
                </a:tc>
              </a:tr>
              <a:tr h="389648">
                <a:tc vMerge="1">
                  <a:txBody>
                    <a:bodyPr/>
                    <a:lstStyle/>
                    <a:p>
                      <a:endParaRPr lang="uk-UA" dirty="0"/>
                    </a:p>
                  </a:txBody>
                  <a:tcPr/>
                </a:tc>
                <a:tc>
                  <a:txBody>
                    <a:bodyPr/>
                    <a:lstStyle/>
                    <a:p>
                      <a:pPr algn="l"/>
                      <a:r>
                        <a:rPr lang="en-US" dirty="0" smtClean="0">
                          <a:solidFill>
                            <a:schemeClr val="tx2"/>
                          </a:solidFill>
                        </a:rPr>
                        <a:t>Being in Partner</a:t>
                      </a:r>
                      <a:r>
                        <a:rPr lang="en-US" baseline="0" dirty="0" smtClean="0">
                          <a:solidFill>
                            <a:schemeClr val="tx2"/>
                          </a:solidFill>
                        </a:rPr>
                        <a:t> list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368709">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10 items order</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518924">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Order within promotion period</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T/F</a:t>
                      </a:r>
                      <a:endParaRPr lang="uk-UA" dirty="0">
                        <a:solidFill>
                          <a:schemeClr val="tx2"/>
                        </a:solidFill>
                      </a:endParaRPr>
                    </a:p>
                  </a:txBody>
                  <a:tcPr anchor="ctr"/>
                </a:tc>
                <a:tc>
                  <a:txBody>
                    <a:bodyPr/>
                    <a:lstStyle/>
                    <a:p>
                      <a:pPr algn="ctr"/>
                      <a:r>
                        <a:rPr lang="en-US" dirty="0" smtClean="0">
                          <a:solidFill>
                            <a:schemeClr val="tx2"/>
                          </a:solidFill>
                        </a:rPr>
                        <a:t>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389193">
                <a:tc vMerge="1">
                  <a:txBody>
                    <a:bodyPr/>
                    <a:lstStyle/>
                    <a:p>
                      <a:pPr algn="ctr"/>
                      <a:endParaRPr lang="uk-UA" dirty="0"/>
                    </a:p>
                  </a:txBody>
                  <a:tcPr vert="vert270"/>
                </a:tc>
                <a:tc>
                  <a:txBody>
                    <a:bodyPr/>
                    <a:lstStyle/>
                    <a:p>
                      <a:pPr algn="l"/>
                      <a:r>
                        <a:rPr lang="en-US" dirty="0" smtClean="0">
                          <a:solidFill>
                            <a:schemeClr val="tx2"/>
                          </a:solidFill>
                        </a:rPr>
                        <a:t>Discount</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10%</a:t>
                      </a:r>
                      <a:endParaRPr lang="uk-UA" dirty="0">
                        <a:solidFill>
                          <a:schemeClr val="tx2"/>
                        </a:solidFill>
                      </a:endParaRPr>
                    </a:p>
                  </a:txBody>
                  <a:tcPr anchor="ctr"/>
                </a:tc>
                <a:tc>
                  <a:txBody>
                    <a:bodyPr/>
                    <a:lstStyle/>
                    <a:p>
                      <a:pPr algn="ctr"/>
                      <a:r>
                        <a:rPr lang="en-US" dirty="0" smtClean="0">
                          <a:solidFill>
                            <a:schemeClr val="tx2"/>
                          </a:solidFill>
                        </a:rPr>
                        <a:t>0%</a:t>
                      </a:r>
                      <a:endParaRPr lang="uk-UA" dirty="0">
                        <a:solidFill>
                          <a:schemeClr val="tx2"/>
                        </a:solidFill>
                      </a:endParaRPr>
                    </a:p>
                  </a:txBody>
                  <a:tcPr anchor="ctr"/>
                </a:tc>
              </a:tr>
            </a:tbl>
          </a:graphicData>
        </a:graphic>
      </p:graphicFrame>
    </p:spTree>
    <p:extLst>
      <p:ext uri="{BB962C8B-B14F-4D97-AF65-F5344CB8AC3E}">
        <p14:creationId xmlns:p14="http://schemas.microsoft.com/office/powerpoint/2010/main" val="1481341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272143" y="1647825"/>
            <a:ext cx="8605157" cy="4949829"/>
          </a:xfrm>
        </p:spPr>
        <p:txBody>
          <a:bodyPr/>
          <a:lstStyle/>
          <a:p>
            <a:pPr algn="just"/>
            <a:r>
              <a:rPr lang="en-US" dirty="0">
                <a:solidFill>
                  <a:schemeClr val="tx2"/>
                </a:solidFill>
              </a:rPr>
              <a:t>To buy </a:t>
            </a:r>
            <a:r>
              <a:rPr lang="en-US" dirty="0" smtClean="0">
                <a:solidFill>
                  <a:schemeClr val="tx2"/>
                </a:solidFill>
              </a:rPr>
              <a:t>a </a:t>
            </a:r>
            <a:r>
              <a:rPr lang="en-US" dirty="0">
                <a:solidFill>
                  <a:schemeClr val="tx2"/>
                </a:solidFill>
              </a:rPr>
              <a:t>train e-ticket user has to select the departure and destination cities, and travel date and click “Search”. </a:t>
            </a:r>
            <a:r>
              <a:rPr lang="uk-UA" dirty="0">
                <a:solidFill>
                  <a:schemeClr val="tx2"/>
                </a:solidFill>
              </a:rPr>
              <a:t>When</a:t>
            </a:r>
            <a:r>
              <a:rPr lang="uk-UA" dirty="0">
                <a:solidFill>
                  <a:schemeClr val="tx2"/>
                </a:solidFill>
              </a:rPr>
              <a:t> </a:t>
            </a:r>
            <a:r>
              <a:rPr lang="uk-UA" dirty="0">
                <a:solidFill>
                  <a:schemeClr val="tx2"/>
                </a:solidFill>
              </a:rPr>
              <a:t>the</a:t>
            </a:r>
            <a:r>
              <a:rPr lang="uk-UA" dirty="0">
                <a:solidFill>
                  <a:schemeClr val="tx2"/>
                </a:solidFill>
              </a:rPr>
              <a:t> system </a:t>
            </a:r>
            <a:r>
              <a:rPr lang="uk-UA" dirty="0">
                <a:solidFill>
                  <a:schemeClr val="tx2"/>
                </a:solidFill>
              </a:rPr>
              <a:t>finds</a:t>
            </a:r>
            <a:r>
              <a:rPr lang="uk-UA" dirty="0">
                <a:solidFill>
                  <a:schemeClr val="tx2"/>
                </a:solidFill>
              </a:rPr>
              <a:t> </a:t>
            </a:r>
            <a:r>
              <a:rPr lang="uk-UA" dirty="0">
                <a:solidFill>
                  <a:schemeClr val="tx2"/>
                </a:solidFill>
              </a:rPr>
              <a:t>appropriate</a:t>
            </a:r>
            <a:r>
              <a:rPr lang="uk-UA" dirty="0">
                <a:solidFill>
                  <a:schemeClr val="tx2"/>
                </a:solidFill>
              </a:rPr>
              <a:t> </a:t>
            </a:r>
            <a:r>
              <a:rPr lang="uk-UA" dirty="0">
                <a:solidFill>
                  <a:schemeClr val="tx2"/>
                </a:solidFill>
              </a:rPr>
              <a:t>trains</a:t>
            </a:r>
            <a:r>
              <a:rPr lang="uk-UA" dirty="0">
                <a:solidFill>
                  <a:schemeClr val="tx2"/>
                </a:solidFill>
              </a:rPr>
              <a:t> </a:t>
            </a:r>
            <a:r>
              <a:rPr lang="uk-UA" dirty="0">
                <a:solidFill>
                  <a:schemeClr val="tx2"/>
                </a:solidFill>
              </a:rPr>
              <a:t>user</a:t>
            </a:r>
            <a:r>
              <a:rPr lang="uk-UA" dirty="0">
                <a:solidFill>
                  <a:schemeClr val="tx2"/>
                </a:solidFill>
              </a:rPr>
              <a:t> </a:t>
            </a:r>
            <a:r>
              <a:rPr lang="uk-UA" dirty="0">
                <a:solidFill>
                  <a:schemeClr val="tx2"/>
                </a:solidFill>
              </a:rPr>
              <a:t>can</a:t>
            </a:r>
            <a:r>
              <a:rPr lang="uk-UA" dirty="0">
                <a:solidFill>
                  <a:schemeClr val="tx2"/>
                </a:solidFill>
              </a:rPr>
              <a:t> </a:t>
            </a:r>
            <a:r>
              <a:rPr lang="uk-UA" dirty="0">
                <a:solidFill>
                  <a:schemeClr val="tx2"/>
                </a:solidFill>
              </a:rPr>
              <a:t>select</a:t>
            </a:r>
            <a:r>
              <a:rPr lang="uk-UA" dirty="0">
                <a:solidFill>
                  <a:schemeClr val="tx2"/>
                </a:solidFill>
              </a:rPr>
              <a:t> </a:t>
            </a:r>
            <a:r>
              <a:rPr lang="uk-UA" dirty="0">
                <a:solidFill>
                  <a:schemeClr val="tx2"/>
                </a:solidFill>
              </a:rPr>
              <a:t>appropriate</a:t>
            </a:r>
            <a:r>
              <a:rPr lang="uk-UA" dirty="0">
                <a:solidFill>
                  <a:schemeClr val="tx2"/>
                </a:solidFill>
              </a:rPr>
              <a:t> </a:t>
            </a:r>
            <a:r>
              <a:rPr lang="uk-UA" dirty="0">
                <a:solidFill>
                  <a:schemeClr val="tx2"/>
                </a:solidFill>
              </a:rPr>
              <a:t>train</a:t>
            </a:r>
            <a:r>
              <a:rPr lang="uk-UA" dirty="0">
                <a:solidFill>
                  <a:schemeClr val="tx2"/>
                </a:solidFill>
              </a:rPr>
              <a:t> </a:t>
            </a:r>
            <a:r>
              <a:rPr lang="uk-UA" dirty="0">
                <a:solidFill>
                  <a:schemeClr val="tx2"/>
                </a:solidFill>
              </a:rPr>
              <a:t>for</a:t>
            </a:r>
            <a:r>
              <a:rPr lang="uk-UA" dirty="0">
                <a:solidFill>
                  <a:schemeClr val="tx2"/>
                </a:solidFill>
              </a:rPr>
              <a:t> </a:t>
            </a:r>
            <a:r>
              <a:rPr lang="uk-UA" dirty="0">
                <a:solidFill>
                  <a:schemeClr val="tx2"/>
                </a:solidFill>
              </a:rPr>
              <a:t>him</a:t>
            </a:r>
            <a:r>
              <a:rPr lang="uk-UA" dirty="0">
                <a:solidFill>
                  <a:schemeClr val="tx2"/>
                </a:solidFill>
              </a:rPr>
              <a:t> and </a:t>
            </a:r>
            <a:r>
              <a:rPr lang="en-US" dirty="0">
                <a:solidFill>
                  <a:schemeClr val="tx2"/>
                </a:solidFill>
              </a:rPr>
              <a:t>select a place from the list of available</a:t>
            </a:r>
            <a:r>
              <a:rPr lang="uk-UA" dirty="0">
                <a:solidFill>
                  <a:schemeClr val="tx2"/>
                </a:solidFill>
              </a:rPr>
              <a:t> places. </a:t>
            </a:r>
            <a:r>
              <a:rPr lang="en-US" dirty="0">
                <a:solidFill>
                  <a:schemeClr val="tx2"/>
                </a:solidFill>
              </a:rPr>
              <a:t>To continue the ticket ordering user</a:t>
            </a:r>
            <a:r>
              <a:rPr lang="uk-UA" dirty="0">
                <a:solidFill>
                  <a:schemeClr val="tx2"/>
                </a:solidFill>
              </a:rPr>
              <a:t> enter</a:t>
            </a:r>
            <a:r>
              <a:rPr lang="en-US" dirty="0">
                <a:solidFill>
                  <a:schemeClr val="tx2"/>
                </a:solidFill>
              </a:rPr>
              <a:t>s</a:t>
            </a:r>
            <a:r>
              <a:rPr lang="uk-UA" dirty="0">
                <a:solidFill>
                  <a:schemeClr val="tx2"/>
                </a:solidFill>
              </a:rPr>
              <a:t> his Last Name and First Name, e-mail and click</a:t>
            </a:r>
            <a:r>
              <a:rPr lang="en-US" dirty="0">
                <a:solidFill>
                  <a:schemeClr val="tx2"/>
                </a:solidFill>
              </a:rPr>
              <a:t>s</a:t>
            </a:r>
            <a:r>
              <a:rPr lang="uk-UA" dirty="0">
                <a:solidFill>
                  <a:schemeClr val="tx2"/>
                </a:solidFill>
              </a:rPr>
              <a:t> “Pay”. If data </a:t>
            </a:r>
            <a:r>
              <a:rPr lang="uk-UA" dirty="0">
                <a:solidFill>
                  <a:schemeClr val="tx2"/>
                </a:solidFill>
              </a:rPr>
              <a:t>is</a:t>
            </a:r>
            <a:r>
              <a:rPr lang="uk-UA" dirty="0">
                <a:solidFill>
                  <a:schemeClr val="tx2"/>
                </a:solidFill>
              </a:rPr>
              <a:t> </a:t>
            </a:r>
            <a:r>
              <a:rPr lang="uk-UA" dirty="0">
                <a:solidFill>
                  <a:schemeClr val="tx2"/>
                </a:solidFill>
              </a:rPr>
              <a:t>entered</a:t>
            </a:r>
            <a:r>
              <a:rPr lang="uk-UA" dirty="0">
                <a:solidFill>
                  <a:schemeClr val="tx2"/>
                </a:solidFill>
              </a:rPr>
              <a:t> </a:t>
            </a:r>
            <a:r>
              <a:rPr lang="uk-UA" dirty="0">
                <a:solidFill>
                  <a:schemeClr val="tx2"/>
                </a:solidFill>
              </a:rPr>
              <a:t>incorrectly</a:t>
            </a:r>
            <a:r>
              <a:rPr lang="uk-UA" dirty="0">
                <a:solidFill>
                  <a:schemeClr val="tx2"/>
                </a:solidFill>
              </a:rPr>
              <a:t> </a:t>
            </a:r>
            <a:r>
              <a:rPr lang="uk-UA" dirty="0">
                <a:solidFill>
                  <a:schemeClr val="tx2"/>
                </a:solidFill>
              </a:rPr>
              <a:t>error-message</a:t>
            </a:r>
            <a:r>
              <a:rPr lang="uk-UA" dirty="0">
                <a:solidFill>
                  <a:schemeClr val="tx2"/>
                </a:solidFill>
              </a:rPr>
              <a:t> </a:t>
            </a:r>
            <a:r>
              <a:rPr lang="uk-UA" dirty="0">
                <a:solidFill>
                  <a:schemeClr val="tx2"/>
                </a:solidFill>
              </a:rPr>
              <a:t>will</a:t>
            </a:r>
            <a:r>
              <a:rPr lang="uk-UA" dirty="0">
                <a:solidFill>
                  <a:schemeClr val="tx2"/>
                </a:solidFill>
              </a:rPr>
              <a:t> be </a:t>
            </a:r>
            <a:r>
              <a:rPr lang="uk-UA" dirty="0">
                <a:solidFill>
                  <a:schemeClr val="tx2"/>
                </a:solidFill>
              </a:rPr>
              <a:t>shown</a:t>
            </a:r>
            <a:r>
              <a:rPr lang="uk-UA" dirty="0">
                <a:solidFill>
                  <a:schemeClr val="tx2"/>
                </a:solidFill>
              </a:rPr>
              <a:t>: “</a:t>
            </a:r>
            <a:r>
              <a:rPr lang="uk-UA" dirty="0">
                <a:solidFill>
                  <a:schemeClr val="tx2"/>
                </a:solidFill>
              </a:rPr>
              <a:t>Please</a:t>
            </a:r>
            <a:r>
              <a:rPr lang="uk-UA" dirty="0">
                <a:solidFill>
                  <a:schemeClr val="tx2"/>
                </a:solidFill>
              </a:rPr>
              <a:t>, </a:t>
            </a:r>
            <a:r>
              <a:rPr lang="uk-UA" dirty="0">
                <a:solidFill>
                  <a:schemeClr val="tx2"/>
                </a:solidFill>
              </a:rPr>
              <a:t>re</a:t>
            </a:r>
            <a:r>
              <a:rPr lang="uk-UA" dirty="0">
                <a:solidFill>
                  <a:schemeClr val="tx2"/>
                </a:solidFill>
              </a:rPr>
              <a:t>-enter </a:t>
            </a:r>
            <a:r>
              <a:rPr lang="uk-UA" dirty="0">
                <a:solidFill>
                  <a:schemeClr val="tx2"/>
                </a:solidFill>
              </a:rPr>
              <a:t>your</a:t>
            </a:r>
            <a:r>
              <a:rPr lang="uk-UA" dirty="0">
                <a:solidFill>
                  <a:schemeClr val="tx2"/>
                </a:solidFill>
              </a:rPr>
              <a:t> </a:t>
            </a:r>
            <a:r>
              <a:rPr lang="uk-UA" dirty="0">
                <a:solidFill>
                  <a:schemeClr val="tx2"/>
                </a:solidFill>
              </a:rPr>
              <a:t>personal</a:t>
            </a:r>
            <a:r>
              <a:rPr lang="uk-UA" dirty="0">
                <a:solidFill>
                  <a:schemeClr val="tx2"/>
                </a:solidFill>
              </a:rPr>
              <a:t> data”. If data </a:t>
            </a:r>
            <a:r>
              <a:rPr lang="uk-UA" dirty="0">
                <a:solidFill>
                  <a:schemeClr val="tx2"/>
                </a:solidFill>
              </a:rPr>
              <a:t>entered</a:t>
            </a:r>
            <a:r>
              <a:rPr lang="uk-UA" dirty="0">
                <a:solidFill>
                  <a:schemeClr val="tx2"/>
                </a:solidFill>
              </a:rPr>
              <a:t> </a:t>
            </a:r>
            <a:r>
              <a:rPr lang="uk-UA" dirty="0">
                <a:solidFill>
                  <a:schemeClr val="tx2"/>
                </a:solidFill>
              </a:rPr>
              <a:t>correctly</a:t>
            </a:r>
            <a:r>
              <a:rPr lang="uk-UA" dirty="0">
                <a:solidFill>
                  <a:schemeClr val="tx2"/>
                </a:solidFill>
              </a:rPr>
              <a:t> </a:t>
            </a:r>
            <a:r>
              <a:rPr lang="uk-UA" dirty="0">
                <a:solidFill>
                  <a:schemeClr val="tx2"/>
                </a:solidFill>
              </a:rPr>
              <a:t>user</a:t>
            </a:r>
            <a:r>
              <a:rPr lang="uk-UA" dirty="0">
                <a:solidFill>
                  <a:schemeClr val="tx2"/>
                </a:solidFill>
              </a:rPr>
              <a:t> </a:t>
            </a:r>
            <a:r>
              <a:rPr lang="uk-UA" dirty="0">
                <a:solidFill>
                  <a:schemeClr val="tx2"/>
                </a:solidFill>
              </a:rPr>
              <a:t>will</a:t>
            </a:r>
            <a:r>
              <a:rPr lang="uk-UA" dirty="0">
                <a:solidFill>
                  <a:schemeClr val="tx2"/>
                </a:solidFill>
              </a:rPr>
              <a:t> be </a:t>
            </a:r>
            <a:r>
              <a:rPr lang="uk-UA" dirty="0">
                <a:solidFill>
                  <a:schemeClr val="tx2"/>
                </a:solidFill>
              </a:rPr>
              <a:t>redirected</a:t>
            </a:r>
            <a:r>
              <a:rPr lang="uk-UA" dirty="0">
                <a:solidFill>
                  <a:schemeClr val="tx2"/>
                </a:solidFill>
              </a:rPr>
              <a:t> on payment page. On </a:t>
            </a:r>
            <a:r>
              <a:rPr lang="uk-UA" dirty="0">
                <a:solidFill>
                  <a:schemeClr val="tx2"/>
                </a:solidFill>
              </a:rPr>
              <a:t>this</a:t>
            </a:r>
            <a:r>
              <a:rPr lang="uk-UA" dirty="0">
                <a:solidFill>
                  <a:schemeClr val="tx2"/>
                </a:solidFill>
              </a:rPr>
              <a:t> page </a:t>
            </a:r>
            <a:r>
              <a:rPr lang="uk-UA" dirty="0">
                <a:solidFill>
                  <a:schemeClr val="tx2"/>
                </a:solidFill>
              </a:rPr>
              <a:t>user</a:t>
            </a:r>
            <a:r>
              <a:rPr lang="uk-UA" dirty="0">
                <a:solidFill>
                  <a:schemeClr val="tx2"/>
                </a:solidFill>
              </a:rPr>
              <a:t> </a:t>
            </a:r>
            <a:r>
              <a:rPr lang="uk-UA" dirty="0">
                <a:solidFill>
                  <a:schemeClr val="tx2"/>
                </a:solidFill>
              </a:rPr>
              <a:t>should</a:t>
            </a:r>
            <a:r>
              <a:rPr lang="uk-UA" dirty="0">
                <a:solidFill>
                  <a:schemeClr val="tx2"/>
                </a:solidFill>
              </a:rPr>
              <a:t> enter </a:t>
            </a:r>
            <a:r>
              <a:rPr lang="uk-UA" dirty="0">
                <a:solidFill>
                  <a:schemeClr val="tx2"/>
                </a:solidFill>
              </a:rPr>
              <a:t>the</a:t>
            </a:r>
            <a:r>
              <a:rPr lang="uk-UA" dirty="0">
                <a:solidFill>
                  <a:schemeClr val="tx2"/>
                </a:solidFill>
              </a:rPr>
              <a:t> 16-digit </a:t>
            </a:r>
            <a:r>
              <a:rPr lang="uk-UA" dirty="0">
                <a:solidFill>
                  <a:schemeClr val="tx2"/>
                </a:solidFill>
              </a:rPr>
              <a:t>number</a:t>
            </a:r>
            <a:r>
              <a:rPr lang="uk-UA" dirty="0">
                <a:solidFill>
                  <a:schemeClr val="tx2"/>
                </a:solidFill>
              </a:rPr>
              <a:t> of </a:t>
            </a:r>
            <a:r>
              <a:rPr lang="uk-UA" dirty="0">
                <a:solidFill>
                  <a:schemeClr val="tx2"/>
                </a:solidFill>
              </a:rPr>
              <a:t>card</a:t>
            </a:r>
            <a:r>
              <a:rPr lang="uk-UA" dirty="0">
                <a:solidFill>
                  <a:schemeClr val="tx2"/>
                </a:solidFill>
              </a:rPr>
              <a:t>, </a:t>
            </a:r>
            <a:r>
              <a:rPr lang="uk-UA" dirty="0">
                <a:solidFill>
                  <a:schemeClr val="tx2"/>
                </a:solidFill>
              </a:rPr>
              <a:t>period</a:t>
            </a:r>
            <a:r>
              <a:rPr lang="uk-UA" dirty="0">
                <a:solidFill>
                  <a:schemeClr val="tx2"/>
                </a:solidFill>
              </a:rPr>
              <a:t> of </a:t>
            </a:r>
            <a:r>
              <a:rPr lang="uk-UA" dirty="0">
                <a:solidFill>
                  <a:schemeClr val="tx2"/>
                </a:solidFill>
              </a:rPr>
              <a:t>validity</a:t>
            </a:r>
            <a:r>
              <a:rPr lang="uk-UA" dirty="0">
                <a:solidFill>
                  <a:schemeClr val="tx2"/>
                </a:solidFill>
              </a:rPr>
              <a:t> and </a:t>
            </a:r>
            <a:r>
              <a:rPr lang="uk-UA" dirty="0">
                <a:solidFill>
                  <a:schemeClr val="tx2"/>
                </a:solidFill>
              </a:rPr>
              <a:t>code</a:t>
            </a:r>
            <a:r>
              <a:rPr lang="uk-UA" dirty="0">
                <a:solidFill>
                  <a:schemeClr val="tx2"/>
                </a:solidFill>
              </a:rPr>
              <a:t> of CVV2/CVC2 and </a:t>
            </a:r>
            <a:r>
              <a:rPr lang="uk-UA" dirty="0">
                <a:solidFill>
                  <a:schemeClr val="tx2"/>
                </a:solidFill>
              </a:rPr>
              <a:t>then</a:t>
            </a:r>
            <a:r>
              <a:rPr lang="uk-UA" dirty="0">
                <a:solidFill>
                  <a:schemeClr val="tx2"/>
                </a:solidFill>
              </a:rPr>
              <a:t> </a:t>
            </a:r>
            <a:r>
              <a:rPr lang="uk-UA" dirty="0">
                <a:solidFill>
                  <a:schemeClr val="tx2"/>
                </a:solidFill>
              </a:rPr>
              <a:t>press</a:t>
            </a:r>
            <a:r>
              <a:rPr lang="uk-UA" dirty="0">
                <a:solidFill>
                  <a:schemeClr val="tx2"/>
                </a:solidFill>
              </a:rPr>
              <a:t> “Pay”. If </a:t>
            </a:r>
            <a:r>
              <a:rPr lang="uk-UA" dirty="0">
                <a:solidFill>
                  <a:schemeClr val="tx2"/>
                </a:solidFill>
              </a:rPr>
              <a:t>entered</a:t>
            </a:r>
            <a:r>
              <a:rPr lang="uk-UA" dirty="0">
                <a:solidFill>
                  <a:schemeClr val="tx2"/>
                </a:solidFill>
              </a:rPr>
              <a:t> </a:t>
            </a:r>
            <a:r>
              <a:rPr lang="en-US" dirty="0">
                <a:solidFill>
                  <a:schemeClr val="tx2"/>
                </a:solidFill>
              </a:rPr>
              <a:t>data</a:t>
            </a:r>
            <a:r>
              <a:rPr lang="uk-UA" dirty="0">
                <a:solidFill>
                  <a:schemeClr val="tx2"/>
                </a:solidFill>
              </a:rPr>
              <a:t> </a:t>
            </a:r>
            <a:r>
              <a:rPr lang="uk-UA" dirty="0">
                <a:solidFill>
                  <a:schemeClr val="tx2"/>
                </a:solidFill>
              </a:rPr>
              <a:t>is</a:t>
            </a:r>
            <a:r>
              <a:rPr lang="uk-UA" dirty="0">
                <a:solidFill>
                  <a:schemeClr val="tx2"/>
                </a:solidFill>
              </a:rPr>
              <a:t> </a:t>
            </a:r>
            <a:r>
              <a:rPr lang="uk-UA" dirty="0">
                <a:solidFill>
                  <a:schemeClr val="tx2"/>
                </a:solidFill>
              </a:rPr>
              <a:t>correct</a:t>
            </a:r>
            <a:r>
              <a:rPr lang="en-US" dirty="0">
                <a:solidFill>
                  <a:schemeClr val="tx2"/>
                </a:solidFill>
              </a:rPr>
              <a:t>,</a:t>
            </a:r>
            <a:r>
              <a:rPr lang="uk-UA" dirty="0">
                <a:solidFill>
                  <a:schemeClr val="tx2"/>
                </a:solidFill>
              </a:rPr>
              <a:t> </a:t>
            </a:r>
            <a:r>
              <a:rPr lang="uk-UA" dirty="0">
                <a:solidFill>
                  <a:schemeClr val="tx2"/>
                </a:solidFill>
              </a:rPr>
              <a:t>user</a:t>
            </a:r>
            <a:r>
              <a:rPr lang="uk-UA" dirty="0">
                <a:solidFill>
                  <a:schemeClr val="tx2"/>
                </a:solidFill>
              </a:rPr>
              <a:t> </a:t>
            </a:r>
            <a:r>
              <a:rPr lang="uk-UA" dirty="0">
                <a:solidFill>
                  <a:schemeClr val="tx2"/>
                </a:solidFill>
              </a:rPr>
              <a:t>will</a:t>
            </a:r>
            <a:r>
              <a:rPr lang="uk-UA" dirty="0">
                <a:solidFill>
                  <a:schemeClr val="tx2"/>
                </a:solidFill>
              </a:rPr>
              <a:t> </a:t>
            </a:r>
            <a:r>
              <a:rPr lang="uk-UA" dirty="0">
                <a:solidFill>
                  <a:schemeClr val="tx2"/>
                </a:solidFill>
              </a:rPr>
              <a:t>get</a:t>
            </a:r>
            <a:r>
              <a:rPr lang="uk-UA" dirty="0">
                <a:solidFill>
                  <a:schemeClr val="tx2"/>
                </a:solidFill>
              </a:rPr>
              <a:t> </a:t>
            </a:r>
            <a:r>
              <a:rPr lang="uk-UA" dirty="0">
                <a:solidFill>
                  <a:schemeClr val="tx2"/>
                </a:solidFill>
              </a:rPr>
              <a:t>email-notification</a:t>
            </a:r>
            <a:r>
              <a:rPr lang="uk-UA" dirty="0">
                <a:solidFill>
                  <a:schemeClr val="tx2"/>
                </a:solidFill>
              </a:rPr>
              <a:t> </a:t>
            </a:r>
            <a:r>
              <a:rPr lang="uk-UA" dirty="0">
                <a:solidFill>
                  <a:schemeClr val="tx2"/>
                </a:solidFill>
              </a:rPr>
              <a:t>that</a:t>
            </a:r>
            <a:r>
              <a:rPr lang="uk-UA" dirty="0">
                <a:solidFill>
                  <a:schemeClr val="tx2"/>
                </a:solidFill>
              </a:rPr>
              <a:t> </a:t>
            </a:r>
            <a:r>
              <a:rPr lang="uk-UA" dirty="0">
                <a:solidFill>
                  <a:schemeClr val="tx2"/>
                </a:solidFill>
              </a:rPr>
              <a:t>operation</a:t>
            </a:r>
            <a:r>
              <a:rPr lang="uk-UA" dirty="0">
                <a:solidFill>
                  <a:schemeClr val="tx2"/>
                </a:solidFill>
              </a:rPr>
              <a:t> </a:t>
            </a:r>
            <a:r>
              <a:rPr lang="uk-UA" dirty="0">
                <a:solidFill>
                  <a:schemeClr val="tx2"/>
                </a:solidFill>
              </a:rPr>
              <a:t>completed</a:t>
            </a:r>
            <a:r>
              <a:rPr lang="uk-UA" dirty="0">
                <a:solidFill>
                  <a:schemeClr val="tx2"/>
                </a:solidFill>
              </a:rPr>
              <a:t> </a:t>
            </a:r>
            <a:r>
              <a:rPr lang="uk-UA" dirty="0">
                <a:solidFill>
                  <a:schemeClr val="tx2"/>
                </a:solidFill>
              </a:rPr>
              <a:t>success</a:t>
            </a:r>
            <a:r>
              <a:rPr lang="en-US" dirty="0">
                <a:solidFill>
                  <a:schemeClr val="tx2"/>
                </a:solidFill>
              </a:rPr>
              <a:t>fully</a:t>
            </a:r>
            <a:r>
              <a:rPr lang="uk-UA" dirty="0">
                <a:solidFill>
                  <a:schemeClr val="tx2"/>
                </a:solidFill>
              </a:rPr>
              <a:t>.</a:t>
            </a:r>
            <a:r>
              <a:rPr lang="en-US" dirty="0">
                <a:solidFill>
                  <a:schemeClr val="tx2"/>
                </a:solidFill>
              </a:rPr>
              <a:t> In other case</a:t>
            </a:r>
            <a:r>
              <a:rPr lang="uk-UA" dirty="0">
                <a:solidFill>
                  <a:schemeClr val="tx2"/>
                </a:solidFill>
              </a:rPr>
              <a:t> </a:t>
            </a:r>
            <a:r>
              <a:rPr lang="uk-UA" dirty="0">
                <a:solidFill>
                  <a:schemeClr val="tx2"/>
                </a:solidFill>
              </a:rPr>
              <a:t>user</a:t>
            </a:r>
            <a:r>
              <a:rPr lang="uk-UA" dirty="0">
                <a:solidFill>
                  <a:schemeClr val="tx2"/>
                </a:solidFill>
              </a:rPr>
              <a:t> </a:t>
            </a:r>
            <a:r>
              <a:rPr lang="uk-UA" dirty="0">
                <a:solidFill>
                  <a:schemeClr val="tx2"/>
                </a:solidFill>
              </a:rPr>
              <a:t>will</a:t>
            </a:r>
            <a:r>
              <a:rPr lang="uk-UA" dirty="0">
                <a:solidFill>
                  <a:schemeClr val="tx2"/>
                </a:solidFill>
              </a:rPr>
              <a:t> </a:t>
            </a:r>
            <a:r>
              <a:rPr lang="uk-UA" dirty="0">
                <a:solidFill>
                  <a:schemeClr val="tx2"/>
                </a:solidFill>
              </a:rPr>
              <a:t>get</a:t>
            </a:r>
            <a:r>
              <a:rPr lang="uk-UA" dirty="0">
                <a:solidFill>
                  <a:schemeClr val="tx2"/>
                </a:solidFill>
              </a:rPr>
              <a:t> </a:t>
            </a:r>
            <a:r>
              <a:rPr lang="uk-UA" dirty="0">
                <a:solidFill>
                  <a:schemeClr val="tx2"/>
                </a:solidFill>
              </a:rPr>
              <a:t>error</a:t>
            </a:r>
            <a:r>
              <a:rPr lang="uk-UA" dirty="0">
                <a:solidFill>
                  <a:schemeClr val="tx2"/>
                </a:solidFill>
              </a:rPr>
              <a:t> </a:t>
            </a:r>
            <a:r>
              <a:rPr lang="uk-UA" dirty="0">
                <a:solidFill>
                  <a:schemeClr val="tx2"/>
                </a:solidFill>
              </a:rPr>
              <a:t>message</a:t>
            </a:r>
            <a:r>
              <a:rPr lang="uk-UA" dirty="0">
                <a:solidFill>
                  <a:schemeClr val="tx2"/>
                </a:solidFill>
              </a:rPr>
              <a:t> on </a:t>
            </a:r>
            <a:r>
              <a:rPr lang="uk-UA" dirty="0">
                <a:solidFill>
                  <a:schemeClr val="tx2"/>
                </a:solidFill>
              </a:rPr>
              <a:t>the</a:t>
            </a:r>
            <a:r>
              <a:rPr lang="uk-UA" dirty="0">
                <a:solidFill>
                  <a:schemeClr val="tx2"/>
                </a:solidFill>
              </a:rPr>
              <a:t> </a:t>
            </a:r>
            <a:r>
              <a:rPr lang="uk-UA" dirty="0">
                <a:solidFill>
                  <a:schemeClr val="tx2"/>
                </a:solidFill>
              </a:rPr>
              <a:t>screen</a:t>
            </a:r>
            <a:r>
              <a:rPr lang="uk-UA" dirty="0">
                <a:solidFill>
                  <a:schemeClr val="tx2"/>
                </a:solidFill>
              </a:rPr>
              <a:t> and </a:t>
            </a:r>
            <a:r>
              <a:rPr lang="en-US" dirty="0">
                <a:solidFill>
                  <a:schemeClr val="tx2"/>
                </a:solidFill>
              </a:rPr>
              <a:t>will be asked to</a:t>
            </a:r>
            <a:r>
              <a:rPr lang="uk-UA" dirty="0">
                <a:solidFill>
                  <a:schemeClr val="tx2"/>
                </a:solidFill>
              </a:rPr>
              <a:t> </a:t>
            </a:r>
            <a:r>
              <a:rPr lang="uk-UA" dirty="0">
                <a:solidFill>
                  <a:schemeClr val="tx2"/>
                </a:solidFill>
              </a:rPr>
              <a:t>correct</a:t>
            </a:r>
            <a:r>
              <a:rPr lang="uk-UA" dirty="0">
                <a:solidFill>
                  <a:schemeClr val="tx2"/>
                </a:solidFill>
              </a:rPr>
              <a:t> </a:t>
            </a:r>
            <a:r>
              <a:rPr lang="en-US" dirty="0">
                <a:solidFill>
                  <a:schemeClr val="tx2"/>
                </a:solidFill>
              </a:rPr>
              <a:t>data</a:t>
            </a:r>
            <a:r>
              <a:rPr lang="uk-UA" dirty="0">
                <a:solidFill>
                  <a:schemeClr val="tx2"/>
                </a:solidFill>
              </a:rPr>
              <a:t> and </a:t>
            </a:r>
            <a:r>
              <a:rPr lang="uk-UA" dirty="0">
                <a:solidFill>
                  <a:schemeClr val="tx2"/>
                </a:solidFill>
              </a:rPr>
              <a:t>press</a:t>
            </a:r>
            <a:r>
              <a:rPr lang="uk-UA" dirty="0">
                <a:solidFill>
                  <a:schemeClr val="tx2"/>
                </a:solidFill>
              </a:rPr>
              <a:t> “Pay”</a:t>
            </a:r>
            <a:r>
              <a:rPr lang="en-US" dirty="0">
                <a:solidFill>
                  <a:schemeClr val="tx2"/>
                </a:solidFill>
              </a:rPr>
              <a:t> again</a:t>
            </a:r>
            <a:r>
              <a:rPr lang="uk-UA" dirty="0">
                <a:solidFill>
                  <a:schemeClr val="tx2"/>
                </a:solidFill>
              </a:rPr>
              <a:t>.</a:t>
            </a:r>
          </a:p>
          <a:p>
            <a:r>
              <a:rPr lang="uk-UA" dirty="0">
                <a:solidFill>
                  <a:schemeClr val="tx2"/>
                </a:solidFill>
              </a:rPr>
              <a:t> </a:t>
            </a:r>
          </a:p>
          <a:p>
            <a:pPr lvl="0"/>
            <a:r>
              <a:rPr lang="en-US" dirty="0">
                <a:solidFill>
                  <a:schemeClr val="tx2"/>
                </a:solidFill>
              </a:rPr>
              <a:t>Build state transition diagram based on given </a:t>
            </a:r>
            <a:r>
              <a:rPr lang="en-US" dirty="0" smtClean="0">
                <a:solidFill>
                  <a:schemeClr val="tx2"/>
                </a:solidFill>
              </a:rPr>
              <a:t>information.</a:t>
            </a:r>
            <a:endParaRPr lang="uk-UA" dirty="0">
              <a:solidFill>
                <a:schemeClr val="tx2"/>
              </a:solidFill>
            </a:endParaRPr>
          </a:p>
          <a:p>
            <a:endParaRPr lang="uk-UA" dirty="0"/>
          </a:p>
        </p:txBody>
      </p:sp>
      <p:sp>
        <p:nvSpPr>
          <p:cNvPr id="2" name="Подзаголовок 1"/>
          <p:cNvSpPr>
            <a:spLocks noGrp="1"/>
          </p:cNvSpPr>
          <p:nvPr>
            <p:ph type="subTitle" idx="4294967295"/>
          </p:nvPr>
        </p:nvSpPr>
        <p:spPr>
          <a:xfrm>
            <a:off x="272144" y="908050"/>
            <a:ext cx="7375154" cy="454573"/>
          </a:xfrm>
        </p:spPr>
        <p:txBody>
          <a:bodyPr>
            <a:normAutofit lnSpcReduction="10000"/>
          </a:bodyPr>
          <a:lstStyle/>
          <a:p>
            <a:pPr marL="0" indent="0">
              <a:buNone/>
            </a:pPr>
            <a:r>
              <a:rPr lang="en-US" dirty="0" smtClean="0">
                <a:solidFill>
                  <a:schemeClr val="tx2"/>
                </a:solidFill>
              </a:rPr>
              <a:t>Task#3: state transition diagram</a:t>
            </a:r>
            <a:endParaRPr lang="uk-UA" dirty="0">
              <a:solidFill>
                <a:schemeClr val="tx2"/>
              </a:solidFill>
            </a:endParaRPr>
          </a:p>
        </p:txBody>
      </p:sp>
    </p:spTree>
    <p:extLst>
      <p:ext uri="{BB962C8B-B14F-4D97-AF65-F5344CB8AC3E}">
        <p14:creationId xmlns:p14="http://schemas.microsoft.com/office/powerpoint/2010/main" val="3436899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1986</TotalTime>
  <Words>1018</Words>
  <Application>Microsoft Office PowerPoint</Application>
  <PresentationFormat>Екран (4:3)</PresentationFormat>
  <Paragraphs>165</Paragraphs>
  <Slides>11</Slides>
  <Notes>0</Notes>
  <HiddenSlides>0</HiddenSlides>
  <MMClips>0</MMClips>
  <ScaleCrop>false</ScaleCrop>
  <HeadingPairs>
    <vt:vector size="4" baseType="variant">
      <vt:variant>
        <vt:lpstr>Тема</vt:lpstr>
      </vt:variant>
      <vt:variant>
        <vt:i4>3</vt:i4>
      </vt:variant>
      <vt:variant>
        <vt:lpstr>Заголовки слайдів</vt:lpstr>
      </vt:variant>
      <vt:variant>
        <vt:i4>11</vt:i4>
      </vt:variant>
    </vt:vector>
  </HeadingPairs>
  <TitlesOfParts>
    <vt:vector size="14" baseType="lpstr">
      <vt:lpstr>Title Slides Brand Panel</vt:lpstr>
      <vt:lpstr>Blank Slides with Logo</vt:lpstr>
      <vt:lpstr>Chapter Slides</vt:lpstr>
      <vt:lpstr>Test Design Techniques. V.7</vt:lpstr>
      <vt:lpstr>Презентація PowerPoint</vt:lpstr>
      <vt:lpstr>Task #1: EP &amp; BVA</vt:lpstr>
      <vt:lpstr>Презентація PowerPoint</vt:lpstr>
      <vt:lpstr>Презентація PowerPoint</vt:lpstr>
      <vt:lpstr>Task #2: decision table</vt:lpstr>
      <vt:lpstr>Презентація PowerPoint</vt:lpstr>
      <vt:lpstr>Презентація PowerPoint</vt:lpstr>
      <vt:lpstr>Презентація PowerPoint</vt:lpstr>
      <vt:lpstr>Презентація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Viktoria Svyryd</cp:lastModifiedBy>
  <cp:revision>149</cp:revision>
  <dcterms:created xsi:type="dcterms:W3CDTF">2015-09-10T13:48:25Z</dcterms:created>
  <dcterms:modified xsi:type="dcterms:W3CDTF">2016-05-24T20:59:18Z</dcterms:modified>
</cp:coreProperties>
</file>