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notesMasterIdLst>
    <p:notesMasterId r:id="rId23"/>
  </p:notesMasterIdLst>
  <p:handoutMasterIdLst>
    <p:handoutMasterId r:id="rId24"/>
  </p:handoutMasterIdLst>
  <p:sldIdLst>
    <p:sldId id="287" r:id="rId4"/>
    <p:sldId id="268" r:id="rId5"/>
    <p:sldId id="267" r:id="rId6"/>
    <p:sldId id="289" r:id="rId7"/>
    <p:sldId id="290" r:id="rId8"/>
    <p:sldId id="269" r:id="rId9"/>
    <p:sldId id="291" r:id="rId10"/>
    <p:sldId id="272" r:id="rId11"/>
    <p:sldId id="292" r:id="rId12"/>
    <p:sldId id="294" r:id="rId13"/>
    <p:sldId id="293" r:id="rId14"/>
    <p:sldId id="273" r:id="rId15"/>
    <p:sldId id="295" r:id="rId16"/>
    <p:sldId id="296" r:id="rId17"/>
    <p:sldId id="297" r:id="rId18"/>
    <p:sldId id="298" r:id="rId19"/>
    <p:sldId id="299" r:id="rId20"/>
    <p:sldId id="300" r:id="rId21"/>
    <p:sldId id="262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6485" autoAdjust="0"/>
  </p:normalViewPr>
  <p:slideViewPr>
    <p:cSldViewPr snapToGrid="0" showGuides="1">
      <p:cViewPr>
        <p:scale>
          <a:sx n="79" d="100"/>
          <a:sy n="79" d="100"/>
        </p:scale>
        <p:origin x="-1092" y="-660"/>
      </p:cViewPr>
      <p:guideLst>
        <p:guide orient="horz" pos="2160"/>
        <p:guide orient="horz" pos="2131"/>
        <p:guide pos="2880"/>
      </p:guideLst>
    </p:cSldViewPr>
  </p:slideViewPr>
  <p:outlineViewPr>
    <p:cViewPr>
      <p:scale>
        <a:sx n="33" d="100"/>
        <a:sy n="33" d="100"/>
      </p:scale>
      <p:origin x="0" y="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23.05.2016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A2DB2-F902-444C-91B9-FBF3E551C0D7}" type="datetimeFigureOut">
              <a:rPr lang="uk-UA" smtClean="0"/>
              <a:t>23.05.2016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A07B-3603-43CE-89B6-3FD7368C5E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4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EA07B-3603-43CE-89B6-3FD7368C5E78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596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7825"/>
            <a:ext cx="4191513" cy="494982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680348" y="1647826"/>
            <a:ext cx="4247752" cy="494982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6989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8733"/>
            <a:ext cx="4191511" cy="492432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648733"/>
            <a:ext cx="4266014" cy="493077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50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446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  <p:sldLayoutId id="2147483707" r:id="rId3"/>
    <p:sldLayoutId id="2147483708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browserstack.com/start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pinterest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pinterest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interes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424" y="2176495"/>
            <a:ext cx="7002378" cy="2627941"/>
          </a:xfrm>
        </p:spPr>
        <p:txBody>
          <a:bodyPr/>
          <a:lstStyle/>
          <a:p>
            <a:r>
              <a:rPr lang="en-US" dirty="0" smtClean="0"/>
              <a:t>Pinterest: online visual bookmarking tool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907" y="1152583"/>
            <a:ext cx="6727075" cy="454573"/>
          </a:xfrm>
        </p:spPr>
        <p:txBody>
          <a:bodyPr/>
          <a:lstStyle/>
          <a:p>
            <a:r>
              <a:rPr lang="en-US" dirty="0" smtClean="0"/>
              <a:t>Testing Types	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228457" y="5565913"/>
            <a:ext cx="2010487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dirty="0" smtClean="0"/>
              <a:t>by Victoria Svyryd</a:t>
            </a:r>
          </a:p>
          <a:p>
            <a:pPr algn="r"/>
            <a:r>
              <a:rPr lang="en-US" dirty="0" smtClean="0"/>
              <a:t>IFQC-071</a:t>
            </a:r>
          </a:p>
          <a:p>
            <a:pPr algn="r"/>
            <a:r>
              <a:rPr lang="en-US" dirty="0" smtClean="0"/>
              <a:t>May 2016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ід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1842052" y="3013502"/>
            <a:ext cx="5711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Non-functional Tests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369174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3"/>
            <a:ext cx="4008309" cy="483157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User Story#5: </a:t>
            </a:r>
            <a:r>
              <a:rPr lang="en-US" sz="1800" dirty="0" smtClean="0">
                <a:solidFill>
                  <a:schemeClr val="tx2"/>
                </a:solidFill>
              </a:rPr>
              <a:t>As a registered User, I want to be able to change language, to make site suitable.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if all labels change theirs name into Russian language. 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at the site.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2.Navigate to </a:t>
            </a:r>
            <a:r>
              <a:rPr lang="en-US" sz="1800" dirty="0">
                <a:solidFill>
                  <a:schemeClr val="tx2"/>
                </a:solidFill>
              </a:rPr>
              <a:t>Help center https://help.pinterest.com/ru?source=question_mark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3.Select Russian language.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Actual </a:t>
            </a:r>
            <a:r>
              <a:rPr lang="en-US" sz="1800" dirty="0" smtClean="0">
                <a:solidFill>
                  <a:schemeClr val="tx2"/>
                </a:solidFill>
              </a:rPr>
              <a:t>result: ‘Your account’, ‘Legal and privacy’, ‘Business and websites’, ‘Reporting and blocking’ are not translated to Russian.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E</a:t>
            </a:r>
            <a:r>
              <a:rPr lang="en-US" sz="1800" dirty="0" smtClean="0">
                <a:solidFill>
                  <a:schemeClr val="tx2"/>
                </a:solidFill>
              </a:rPr>
              <a:t>xpected </a:t>
            </a:r>
            <a:r>
              <a:rPr lang="en-US" sz="1800" dirty="0">
                <a:solidFill>
                  <a:schemeClr val="tx2"/>
                </a:solidFill>
              </a:rPr>
              <a:t>result</a:t>
            </a:r>
            <a:r>
              <a:rPr lang="en-US" sz="1800" dirty="0" smtClean="0">
                <a:solidFill>
                  <a:schemeClr val="tx2"/>
                </a:solidFill>
              </a:rPr>
              <a:t>: All labels change theirs name on Russian.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Localization testing</a:t>
            </a:r>
            <a:r>
              <a:rPr lang="en-US" dirty="0" smtClean="0"/>
              <a:t>	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49" y="1378226"/>
            <a:ext cx="4552881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User Story#6: </a:t>
            </a:r>
            <a:r>
              <a:rPr lang="en-US" sz="1800" dirty="0" smtClean="0">
                <a:solidFill>
                  <a:schemeClr val="tx2"/>
                </a:solidFill>
              </a:rPr>
              <a:t>As a registered User, I want to be able to change my personal settings, to make navigation more convenient. </a:t>
            </a:r>
          </a:p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if the </a:t>
            </a:r>
            <a:r>
              <a:rPr lang="en-US" sz="1800" dirty="0">
                <a:solidFill>
                  <a:schemeClr val="tx2"/>
                </a:solidFill>
              </a:rPr>
              <a:t>application </a:t>
            </a:r>
            <a:r>
              <a:rPr lang="en-US" sz="1800" dirty="0" smtClean="0">
                <a:solidFill>
                  <a:schemeClr val="tx2"/>
                </a:solidFill>
              </a:rPr>
              <a:t>customize as </a:t>
            </a:r>
            <a:r>
              <a:rPr lang="en-US" sz="1800" dirty="0">
                <a:solidFill>
                  <a:schemeClr val="tx2"/>
                </a:solidFill>
              </a:rPr>
              <a:t>per the targeted language and </a:t>
            </a:r>
            <a:r>
              <a:rPr lang="en-US" sz="1800" dirty="0" smtClean="0">
                <a:solidFill>
                  <a:schemeClr val="tx2"/>
                </a:solidFill>
              </a:rPr>
              <a:t>country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(USA).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to the app.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2.Click on ‘Edit profile’ button and press ‘your settings’ link.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3.In a field ‘Language’ choose ‘English US’, in ‘Country’ choose ‘USA’.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Expected result meets to actual result: the app changed interface language and regional date standards.</a:t>
            </a:r>
          </a:p>
          <a:p>
            <a:pPr algn="just"/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16" name="Подзаголовок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Internationalization testing		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24" y="1078590"/>
            <a:ext cx="4002613" cy="50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3"/>
            <a:ext cx="4008309" cy="4831579"/>
          </a:xfrm>
        </p:spPr>
        <p:txBody>
          <a:bodyPr>
            <a:normAutofit fontScale="85000" lnSpcReduction="10000"/>
          </a:bodyPr>
          <a:lstStyle/>
          <a:p>
            <a:r>
              <a:rPr lang="en-US" sz="1700" b="1" dirty="0" smtClean="0">
                <a:solidFill>
                  <a:schemeClr val="tx2"/>
                </a:solidFill>
              </a:rPr>
              <a:t>User Story#7: </a:t>
            </a:r>
            <a:r>
              <a:rPr lang="en-US" sz="1700" dirty="0" smtClean="0">
                <a:solidFill>
                  <a:schemeClr val="tx2"/>
                </a:solidFill>
              </a:rPr>
              <a:t>As a registered User, I want to be able to run application, to use it.</a:t>
            </a:r>
          </a:p>
          <a:p>
            <a:r>
              <a:rPr lang="en-US" sz="1700" b="1" dirty="0" smtClean="0">
                <a:solidFill>
                  <a:schemeClr val="tx2"/>
                </a:solidFill>
              </a:rPr>
              <a:t>Task:</a:t>
            </a:r>
            <a:r>
              <a:rPr lang="en-US" sz="1700" dirty="0" smtClean="0">
                <a:solidFill>
                  <a:schemeClr val="tx2"/>
                </a:solidFill>
              </a:rPr>
              <a:t> Verify compatibility </a:t>
            </a:r>
            <a:r>
              <a:rPr lang="en-US" sz="1700" dirty="0">
                <a:solidFill>
                  <a:schemeClr val="tx2"/>
                </a:solidFill>
              </a:rPr>
              <a:t>of </a:t>
            </a:r>
            <a:r>
              <a:rPr lang="en-US" sz="1700" dirty="0" smtClean="0">
                <a:solidFill>
                  <a:schemeClr val="tx2"/>
                </a:solidFill>
              </a:rPr>
              <a:t>application with the latest versions of Firefox, </a:t>
            </a:r>
            <a:r>
              <a:rPr lang="en-US" sz="1700" dirty="0">
                <a:solidFill>
                  <a:schemeClr val="tx2"/>
                </a:solidFill>
              </a:rPr>
              <a:t>Google </a:t>
            </a:r>
            <a:r>
              <a:rPr lang="en-US" sz="1700" dirty="0" smtClean="0">
                <a:solidFill>
                  <a:schemeClr val="tx2"/>
                </a:solidFill>
              </a:rPr>
              <a:t>Chrome, </a:t>
            </a:r>
            <a:r>
              <a:rPr lang="en-US" sz="1700" dirty="0">
                <a:solidFill>
                  <a:schemeClr val="tx2"/>
                </a:solidFill>
              </a:rPr>
              <a:t>Internet Explorer </a:t>
            </a:r>
            <a:r>
              <a:rPr lang="en-US" sz="1700" dirty="0" smtClean="0">
                <a:solidFill>
                  <a:schemeClr val="tx2"/>
                </a:solidFill>
              </a:rPr>
              <a:t>browsers on Windows 7 platform (on Main page)</a:t>
            </a:r>
          </a:p>
          <a:p>
            <a:r>
              <a:rPr lang="en-US" sz="1700" b="1" dirty="0">
                <a:solidFill>
                  <a:schemeClr val="tx2"/>
                </a:solidFill>
              </a:rPr>
              <a:t>Needed tool: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</a:rPr>
              <a:t>BrowserStack</a:t>
            </a:r>
            <a:r>
              <a:rPr lang="en-US" sz="1700" dirty="0" smtClean="0">
                <a:solidFill>
                  <a:schemeClr val="tx2"/>
                </a:solidFill>
              </a:rPr>
              <a:t>  on-line cross-browser testing tool.</a:t>
            </a:r>
          </a:p>
          <a:p>
            <a:r>
              <a:rPr lang="en-US" sz="17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solidFill>
                  <a:schemeClr val="tx2"/>
                </a:solidFill>
              </a:rPr>
              <a:t>1. Go </a:t>
            </a:r>
            <a:r>
              <a:rPr lang="en-US" sz="1700" dirty="0">
                <a:solidFill>
                  <a:schemeClr val="tx2"/>
                </a:solidFill>
              </a:rPr>
              <a:t>to </a:t>
            </a:r>
            <a:r>
              <a:rPr lang="en-US" sz="1700" dirty="0" err="1" smtClean="0">
                <a:solidFill>
                  <a:schemeClr val="tx2"/>
                </a:solidFill>
              </a:rPr>
              <a:t>BrowserStack</a:t>
            </a:r>
            <a:r>
              <a:rPr lang="en-US" sz="1700" dirty="0" smtClean="0">
                <a:solidFill>
                  <a:schemeClr val="tx2"/>
                </a:solidFill>
              </a:rPr>
              <a:t> main page </a:t>
            </a:r>
            <a:r>
              <a:rPr lang="en-US" sz="1700" dirty="0">
                <a:solidFill>
                  <a:schemeClr val="tx2"/>
                </a:solidFill>
                <a:hlinkClick r:id="rId2"/>
              </a:rPr>
              <a:t>https://</a:t>
            </a:r>
            <a:r>
              <a:rPr lang="en-US" sz="1700" dirty="0" smtClean="0">
                <a:solidFill>
                  <a:schemeClr val="tx2"/>
                </a:solidFill>
                <a:hlinkClick r:id="rId2"/>
              </a:rPr>
              <a:t>www.browserstack.com/start#</a:t>
            </a:r>
            <a:r>
              <a:rPr lang="en-US" sz="1700" dirty="0" smtClean="0">
                <a:solidFill>
                  <a:schemeClr val="tx2"/>
                </a:solidFill>
              </a:rPr>
              <a:t> and select trial version.</a:t>
            </a:r>
            <a:endParaRPr lang="en-US" sz="17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solidFill>
                  <a:schemeClr val="tx2"/>
                </a:solidFill>
              </a:rPr>
              <a:t>2.Choose cross-browser test execution on Windows 7 platform.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solidFill>
                  <a:schemeClr val="tx2"/>
                </a:solidFill>
              </a:rPr>
              <a:t>3.Check the latest versions of Firefox</a:t>
            </a:r>
            <a:r>
              <a:rPr lang="en-US" sz="1700" dirty="0">
                <a:solidFill>
                  <a:schemeClr val="tx2"/>
                </a:solidFill>
              </a:rPr>
              <a:t>, Google Chrome, Internet Explorer </a:t>
            </a:r>
            <a:r>
              <a:rPr lang="en-US" sz="1700" dirty="0" smtClean="0">
                <a:solidFill>
                  <a:schemeClr val="tx2"/>
                </a:solidFill>
              </a:rPr>
              <a:t>browsers and run tests for the Main page of application.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tx2"/>
                </a:solidFill>
              </a:rPr>
              <a:t>Actual </a:t>
            </a:r>
            <a:r>
              <a:rPr lang="en-US" sz="1700" dirty="0" smtClean="0">
                <a:solidFill>
                  <a:schemeClr val="tx2"/>
                </a:solidFill>
              </a:rPr>
              <a:t>result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equals to expected result: the application is displayed correctly on the latest versions of Firefox</a:t>
            </a:r>
            <a:r>
              <a:rPr lang="en-US" sz="1700" dirty="0">
                <a:solidFill>
                  <a:schemeClr val="tx2"/>
                </a:solidFill>
              </a:rPr>
              <a:t>, Google Chrome, Internet Explorer </a:t>
            </a:r>
            <a:r>
              <a:rPr lang="en-US" sz="1700" dirty="0" smtClean="0">
                <a:solidFill>
                  <a:schemeClr val="tx2"/>
                </a:solidFill>
              </a:rPr>
              <a:t>browsers o Windows platform.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Compatibility Testing</a:t>
            </a:r>
            <a:endParaRPr lang="uk-UA" dirty="0"/>
          </a:p>
        </p:txBody>
      </p:sp>
      <p:pic>
        <p:nvPicPr>
          <p:cNvPr id="1027" name="Picture 3" descr="E:\Download\bs_win7_Firefox_47.0 auror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03" y="915514"/>
            <a:ext cx="4114043" cy="196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wnload\bs_win7_Chrome_50.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03" y="2884922"/>
            <a:ext cx="4114043" cy="183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Download\bs_win7_IE_11.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03" y="4845349"/>
            <a:ext cx="4114043" cy="183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3"/>
            <a:ext cx="4008309" cy="4831579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User Story#8: </a:t>
            </a:r>
            <a:r>
              <a:rPr lang="en-US" sz="1800" dirty="0" smtClean="0">
                <a:solidFill>
                  <a:schemeClr val="tx2"/>
                </a:solidFill>
              </a:rPr>
              <a:t>As a registered User, I want to be able to navigate through the application.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>
                <a:solidFill>
                  <a:schemeClr val="tx2"/>
                </a:solidFill>
              </a:rPr>
              <a:t> Check that the images are properly </a:t>
            </a:r>
            <a:r>
              <a:rPr lang="en-US" sz="1800" dirty="0" smtClean="0">
                <a:solidFill>
                  <a:schemeClr val="tx2"/>
                </a:solidFill>
              </a:rPr>
              <a:t>aligned when resizing screen (both manually and automatically on Google Chrome browser)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at the site.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2.Resize screen by using arrow-pointer or ‘Restore/Down’ button of a browser.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Actual </a:t>
            </a:r>
            <a:r>
              <a:rPr lang="en-US" sz="1800" dirty="0" smtClean="0">
                <a:solidFill>
                  <a:schemeClr val="tx2"/>
                </a:solidFill>
              </a:rPr>
              <a:t>result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equals expected result: navigate scrolls appear, pictures are displayed properly. </a:t>
            </a:r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Graphical User Interface </a:t>
            </a:r>
            <a:r>
              <a:rPr lang="en-US" dirty="0" smtClean="0">
                <a:solidFill>
                  <a:schemeClr val="tx2"/>
                </a:solidFill>
              </a:rPr>
              <a:t>(GUI</a:t>
            </a:r>
            <a:r>
              <a:rPr lang="en-US" dirty="0" smtClean="0">
                <a:solidFill>
                  <a:schemeClr val="tx2"/>
                </a:solidFill>
              </a:rPr>
              <a:t>) Testing</a:t>
            </a:r>
            <a:r>
              <a:rPr lang="en-US" dirty="0" smtClean="0"/>
              <a:t>	</a:t>
            </a:r>
            <a:endParaRPr lang="uk-UA" dirty="0"/>
          </a:p>
        </p:txBody>
      </p:sp>
      <p:pic>
        <p:nvPicPr>
          <p:cNvPr id="2050" name="Picture 2" descr="E:\Elenyel\Courses\Week_3\HW Test design\9b7962acd61a7d54c63c75075e2609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684" y="1438977"/>
            <a:ext cx="4356501" cy="50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3"/>
            <a:ext cx="4008309" cy="4831579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if a registered user loges out, ‘back’ browser button doesn’t bring him/her back into the last page.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at the site.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2.Press on a button with your name at the site (right corner on the screen 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3</a:t>
            </a:r>
            <a:r>
              <a:rPr lang="en-US" sz="1800" dirty="0" smtClean="0">
                <a:solidFill>
                  <a:schemeClr val="tx2"/>
                </a:solidFill>
              </a:rPr>
              <a:t>.Press ‘Settings’ button.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4.Press ‘Logout’ n dropdown list.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5.Press ‘Back’ arrow button of your browser.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Actual </a:t>
            </a:r>
            <a:r>
              <a:rPr lang="en-US" sz="1800" dirty="0" smtClean="0">
                <a:solidFill>
                  <a:schemeClr val="tx2"/>
                </a:solidFill>
              </a:rPr>
              <a:t>result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equals expected result: 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‘Back’ browser button doesn’t` work, user is not redirected on the last page, but on the ‘Main’ page. </a:t>
            </a:r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Security Testing	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1026" name="Picture 2" descr="E:\Elenyel\Courses\Week_3\HW Test design\d959845b54df80d48f5c9bf3b23665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51" y="930756"/>
            <a:ext cx="2591162" cy="2686425"/>
          </a:xfrm>
          <a:prstGeom prst="rect">
            <a:avLst/>
          </a:prstGeom>
          <a:noFill/>
          <a:effectLst>
            <a:glow rad="203200">
              <a:schemeClr val="accent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lenyel\Courses\Week_3\HW Test design\057a0576c0427f32fc3b387330ba70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04" y="3794854"/>
            <a:ext cx="3685917" cy="267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Вигнута вліво стрілка 1"/>
          <p:cNvSpPr/>
          <p:nvPr/>
        </p:nvSpPr>
        <p:spPr>
          <a:xfrm rot="2542473">
            <a:off x="5078502" y="2089527"/>
            <a:ext cx="1389421" cy="16961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4"/>
            <a:ext cx="8534973" cy="229762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Task:</a:t>
            </a:r>
            <a:r>
              <a:rPr lang="en-US" dirty="0" smtClean="0">
                <a:solidFill>
                  <a:schemeClr val="tx2"/>
                </a:solidFill>
              </a:rPr>
              <a:t> Verify </a:t>
            </a:r>
            <a:r>
              <a:rPr lang="en-US" dirty="0">
                <a:solidFill>
                  <a:schemeClr val="tx2"/>
                </a:solidFill>
              </a:rPr>
              <a:t>server </a:t>
            </a:r>
            <a:r>
              <a:rPr lang="en-US" dirty="0" smtClean="0">
                <a:solidFill>
                  <a:schemeClr val="tx2"/>
                </a:solidFill>
              </a:rPr>
              <a:t>responds no more than 3 sec with  </a:t>
            </a:r>
            <a:r>
              <a:rPr lang="en-US" dirty="0">
                <a:solidFill>
                  <a:schemeClr val="tx2"/>
                </a:solidFill>
              </a:rPr>
              <a:t>300 </a:t>
            </a:r>
            <a:r>
              <a:rPr lang="en-US" dirty="0" smtClean="0">
                <a:solidFill>
                  <a:schemeClr val="tx2"/>
                </a:solidFill>
              </a:rPr>
              <a:t>concurrent connections at </a:t>
            </a:r>
            <a:r>
              <a:rPr lang="en-US" dirty="0">
                <a:solidFill>
                  <a:schemeClr val="tx2"/>
                </a:solidFill>
              </a:rPr>
              <a:t>the same time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b="1" dirty="0">
                <a:solidFill>
                  <a:schemeClr val="tx2"/>
                </a:solidFill>
              </a:rPr>
              <a:t>Needed tool: </a:t>
            </a:r>
            <a:r>
              <a:rPr lang="en-US" dirty="0" smtClean="0">
                <a:solidFill>
                  <a:schemeClr val="tx2"/>
                </a:solidFill>
              </a:rPr>
              <a:t>JMeter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</a:rPr>
              <a:t>1.Using </a:t>
            </a:r>
            <a:r>
              <a:rPr lang="en-US" dirty="0" smtClean="0">
                <a:solidFill>
                  <a:schemeClr val="tx2"/>
                </a:solidFill>
              </a:rPr>
              <a:t>JMeter tool c</a:t>
            </a:r>
            <a:r>
              <a:rPr lang="en-US" dirty="0" smtClean="0">
                <a:solidFill>
                  <a:schemeClr val="tx2"/>
                </a:solidFill>
              </a:rPr>
              <a:t>reate </a:t>
            </a:r>
            <a:r>
              <a:rPr lang="en-US" dirty="0" smtClean="0">
                <a:solidFill>
                  <a:schemeClr val="tx2"/>
                </a:solidFill>
              </a:rPr>
              <a:t>new performance test </a:t>
            </a:r>
            <a:r>
              <a:rPr lang="en-US" dirty="0" smtClean="0">
                <a:solidFill>
                  <a:schemeClr val="tx2"/>
                </a:solidFill>
              </a:rPr>
              <a:t>emulating </a:t>
            </a:r>
            <a:r>
              <a:rPr lang="en-US" dirty="0" smtClean="0">
                <a:solidFill>
                  <a:schemeClr val="tx2"/>
                </a:solidFill>
              </a:rPr>
              <a:t>3000 </a:t>
            </a:r>
            <a:r>
              <a:rPr lang="en-US" dirty="0" smtClean="0">
                <a:solidFill>
                  <a:schemeClr val="tx2"/>
                </a:solidFill>
              </a:rPr>
              <a:t>concurrent connections per 1 second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</a:rPr>
              <a:t>2.Log actual result.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i="1" dirty="0" smtClean="0">
                <a:solidFill>
                  <a:schemeClr val="tx2"/>
                </a:solidFill>
              </a:rPr>
              <a:t>Note: </a:t>
            </a:r>
            <a:r>
              <a:rPr lang="en-US" b="1" i="1" dirty="0" smtClean="0">
                <a:solidFill>
                  <a:schemeClr val="tx2"/>
                </a:solidFill>
              </a:rPr>
              <a:t>Latency</a:t>
            </a:r>
            <a:r>
              <a:rPr lang="en-US" i="1" dirty="0">
                <a:solidFill>
                  <a:schemeClr val="tx2"/>
                </a:solidFill>
              </a:rPr>
              <a:t>: The number of milliseconds that elapsed between when JMeter sent the request and when an initial response was </a:t>
            </a:r>
            <a:r>
              <a:rPr lang="en-US" i="1" dirty="0" smtClean="0">
                <a:solidFill>
                  <a:schemeClr val="tx2"/>
                </a:solidFill>
              </a:rPr>
              <a:t>received.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b="1" i="1" dirty="0" smtClean="0">
                <a:solidFill>
                  <a:schemeClr val="tx2"/>
                </a:solidFill>
              </a:rPr>
              <a:t>Sample </a:t>
            </a:r>
            <a:r>
              <a:rPr lang="en-US" b="1" i="1" dirty="0">
                <a:solidFill>
                  <a:schemeClr val="tx2"/>
                </a:solidFill>
              </a:rPr>
              <a:t>Time</a:t>
            </a:r>
            <a:r>
              <a:rPr lang="en-US" i="1" dirty="0">
                <a:solidFill>
                  <a:schemeClr val="tx2"/>
                </a:solidFill>
              </a:rPr>
              <a:t>: The number of milliseconds that the server took to fully serve the request (response + latency</a:t>
            </a:r>
            <a:r>
              <a:rPr lang="en-US" i="1" dirty="0" smtClean="0">
                <a:solidFill>
                  <a:schemeClr val="tx2"/>
                </a:solidFill>
              </a:rPr>
              <a:t>).</a:t>
            </a:r>
            <a:endParaRPr lang="en-US" i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</a:rPr>
              <a:t>Actual result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equals expected result: the average sample time is nearly 3 sec.</a:t>
            </a:r>
            <a:endParaRPr lang="en-US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Performance Testing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3" name="Picture 2" descr="E:\Elenyel\Courses\Week_3\HW Test design\JMeter 300 users per 1 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8" y="4211052"/>
            <a:ext cx="6198003" cy="23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4"/>
            <a:ext cx="8534973" cy="2297624"/>
          </a:xfrm>
        </p:spPr>
        <p:txBody>
          <a:bodyPr>
            <a:normAutofit fontScale="62500" lnSpcReduction="20000"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that  server responding no more than 5 sec  </a:t>
            </a:r>
            <a:r>
              <a:rPr lang="en-US" sz="1800" dirty="0" smtClean="0">
                <a:solidFill>
                  <a:schemeClr val="tx2"/>
                </a:solidFill>
              </a:rPr>
              <a:t>with </a:t>
            </a:r>
            <a:r>
              <a:rPr lang="en-US" sz="1800" dirty="0" smtClean="0">
                <a:solidFill>
                  <a:schemeClr val="tx2"/>
                </a:solidFill>
              </a:rPr>
              <a:t>2000, 3000  concurrent connections at </a:t>
            </a:r>
            <a:r>
              <a:rPr lang="en-US" sz="1800" dirty="0">
                <a:solidFill>
                  <a:schemeClr val="tx2"/>
                </a:solidFill>
              </a:rPr>
              <a:t>the same time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Needed tool: </a:t>
            </a:r>
            <a:r>
              <a:rPr lang="en-US" sz="1800" dirty="0" smtClean="0">
                <a:solidFill>
                  <a:schemeClr val="tx2"/>
                </a:solidFill>
              </a:rPr>
              <a:t>JMeter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1.Using JMeter tool create </a:t>
            </a:r>
            <a:r>
              <a:rPr lang="en-US" sz="1800" dirty="0" smtClean="0">
                <a:solidFill>
                  <a:schemeClr val="tx2"/>
                </a:solidFill>
              </a:rPr>
              <a:t>performance </a:t>
            </a:r>
            <a:r>
              <a:rPr lang="en-US" sz="1800" dirty="0" smtClean="0">
                <a:solidFill>
                  <a:schemeClr val="tx2"/>
                </a:solidFill>
              </a:rPr>
              <a:t>tests of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https://www.pinterest.com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, emulating 2000 </a:t>
            </a:r>
            <a:r>
              <a:rPr lang="en-US" sz="1800" dirty="0" smtClean="0">
                <a:solidFill>
                  <a:schemeClr val="tx2"/>
                </a:solidFill>
              </a:rPr>
              <a:t>and 3000 </a:t>
            </a:r>
            <a:r>
              <a:rPr lang="en-US" sz="1800" dirty="0" smtClean="0">
                <a:solidFill>
                  <a:schemeClr val="tx2"/>
                </a:solidFill>
              </a:rPr>
              <a:t>concurrent </a:t>
            </a:r>
            <a:r>
              <a:rPr lang="en-US" sz="1800" dirty="0" smtClean="0">
                <a:solidFill>
                  <a:schemeClr val="tx2"/>
                </a:solidFill>
              </a:rPr>
              <a:t>connections per 1 second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(1 loop </a:t>
            </a:r>
            <a:r>
              <a:rPr lang="en-US" sz="1800" dirty="0" smtClean="0">
                <a:solidFill>
                  <a:schemeClr val="tx2"/>
                </a:solidFill>
              </a:rPr>
              <a:t> in every test</a:t>
            </a:r>
            <a:r>
              <a:rPr lang="en-US" sz="1800" dirty="0" smtClean="0">
                <a:solidFill>
                  <a:schemeClr val="tx2"/>
                </a:solidFill>
              </a:rPr>
              <a:t>).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2.Run each </a:t>
            </a:r>
            <a:r>
              <a:rPr lang="en-US" sz="1800" dirty="0" smtClean="0">
                <a:solidFill>
                  <a:schemeClr val="tx2"/>
                </a:solidFill>
              </a:rPr>
              <a:t>test and log actual results.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3.Compare </a:t>
            </a:r>
            <a:r>
              <a:rPr lang="en-US" sz="1800" dirty="0" smtClean="0">
                <a:solidFill>
                  <a:schemeClr val="tx2"/>
                </a:solidFill>
              </a:rPr>
              <a:t>actual results. </a:t>
            </a:r>
          </a:p>
          <a:p>
            <a:r>
              <a:rPr lang="en-US" sz="1600" b="1" i="1" dirty="0" smtClean="0">
                <a:solidFill>
                  <a:schemeClr val="tx2"/>
                </a:solidFill>
              </a:rPr>
              <a:t>Latency</a:t>
            </a:r>
            <a:r>
              <a:rPr lang="en-US" sz="1600" i="1" dirty="0">
                <a:solidFill>
                  <a:schemeClr val="tx2"/>
                </a:solidFill>
              </a:rPr>
              <a:t>: The number of milliseconds that elapsed between when JMeter sent the request and when an initial response was </a:t>
            </a:r>
            <a:r>
              <a:rPr lang="en-US" sz="1600" i="1" dirty="0" smtClean="0">
                <a:solidFill>
                  <a:schemeClr val="tx2"/>
                </a:solidFill>
              </a:rPr>
              <a:t>received.</a:t>
            </a:r>
            <a:endParaRPr lang="en-US" sz="1600" i="1" dirty="0">
              <a:solidFill>
                <a:schemeClr val="tx2"/>
              </a:solidFill>
            </a:endParaRPr>
          </a:p>
          <a:p>
            <a:r>
              <a:rPr lang="en-US" sz="1600" b="1" i="1" dirty="0" smtClean="0">
                <a:solidFill>
                  <a:schemeClr val="tx2"/>
                </a:solidFill>
              </a:rPr>
              <a:t>Sample </a:t>
            </a:r>
            <a:r>
              <a:rPr lang="en-US" sz="1600" b="1" i="1" dirty="0">
                <a:solidFill>
                  <a:schemeClr val="tx2"/>
                </a:solidFill>
              </a:rPr>
              <a:t>Time</a:t>
            </a:r>
            <a:r>
              <a:rPr lang="en-US" sz="1600" i="1" dirty="0">
                <a:solidFill>
                  <a:schemeClr val="tx2"/>
                </a:solidFill>
              </a:rPr>
              <a:t>: The number of milliseconds that the server took to fully serve the request (response + latency)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Actual result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 smtClean="0">
                <a:solidFill>
                  <a:schemeClr val="tx2"/>
                </a:solidFill>
              </a:rPr>
              <a:t>is not equal to expected result: the average sample time is more than 5 sec.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Load Testing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1026" name="Picture 2" descr="E:\Elenyel\Courses\Week_3\HW Test design\1500 users per 1 s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6" y="3809415"/>
            <a:ext cx="3687304" cy="248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lenyel\Courses\Week_3\HW Test design\2000 users per 1 se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7" y="3785602"/>
            <a:ext cx="3682515" cy="25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lenyel\Courses\Week_3\HW Test design\3000 use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88" y="3785602"/>
            <a:ext cx="3361433" cy="250969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1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4"/>
            <a:ext cx="8534973" cy="2297624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if server responds with </a:t>
            </a:r>
            <a:r>
              <a:rPr lang="en-US" sz="1800" dirty="0" smtClean="0">
                <a:solidFill>
                  <a:schemeClr val="tx2"/>
                </a:solidFill>
              </a:rPr>
              <a:t>2000 </a:t>
            </a:r>
            <a:r>
              <a:rPr lang="en-US" sz="1800" dirty="0" smtClean="0">
                <a:solidFill>
                  <a:schemeClr val="tx2"/>
                </a:solidFill>
              </a:rPr>
              <a:t>concurrent connections every second in </a:t>
            </a:r>
            <a:r>
              <a:rPr lang="en-US" sz="1800" dirty="0" smtClean="0">
                <a:solidFill>
                  <a:schemeClr val="tx2"/>
                </a:solidFill>
              </a:rPr>
              <a:t>10 loops.</a:t>
            </a: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Needed tool: </a:t>
            </a:r>
            <a:r>
              <a:rPr lang="en-US" sz="1800" dirty="0" smtClean="0">
                <a:solidFill>
                  <a:schemeClr val="tx2"/>
                </a:solidFill>
              </a:rPr>
              <a:t>JMeter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1.Create performance test, emulating </a:t>
            </a:r>
            <a:r>
              <a:rPr lang="en-US" sz="1800" dirty="0" smtClean="0">
                <a:solidFill>
                  <a:schemeClr val="tx2"/>
                </a:solidFill>
              </a:rPr>
              <a:t>2000  </a:t>
            </a:r>
            <a:r>
              <a:rPr lang="en-US" sz="1800" dirty="0" smtClean="0">
                <a:solidFill>
                  <a:schemeClr val="tx2"/>
                </a:solidFill>
              </a:rPr>
              <a:t>concurrent connections per 1 </a:t>
            </a:r>
            <a:r>
              <a:rPr lang="en-US" sz="1800" dirty="0" smtClean="0">
                <a:solidFill>
                  <a:schemeClr val="tx2"/>
                </a:solidFill>
              </a:rPr>
              <a:t>second in 10 loops  </a:t>
            </a:r>
            <a:r>
              <a:rPr lang="en-US" sz="1800" dirty="0" smtClean="0">
                <a:solidFill>
                  <a:schemeClr val="tx2"/>
                </a:solidFill>
              </a:rPr>
              <a:t>to </a:t>
            </a:r>
            <a:r>
              <a:rPr lang="en-US" sz="1800" dirty="0" smtClean="0">
                <a:solidFill>
                  <a:schemeClr val="tx2"/>
                </a:solidFill>
                <a:hlinkClick r:id="rId2"/>
              </a:rPr>
              <a:t>https://www.pinterest.com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2.Run test </a:t>
            </a:r>
            <a:r>
              <a:rPr lang="en-US" sz="1800" dirty="0" smtClean="0">
                <a:solidFill>
                  <a:schemeClr val="tx2"/>
                </a:solidFill>
              </a:rPr>
              <a:t>an log actual result.</a:t>
            </a: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600" b="1" i="1" dirty="0" smtClean="0">
                <a:solidFill>
                  <a:schemeClr val="tx2"/>
                </a:solidFill>
              </a:rPr>
              <a:t>Latency</a:t>
            </a:r>
            <a:r>
              <a:rPr lang="en-US" sz="1600" i="1" dirty="0">
                <a:solidFill>
                  <a:schemeClr val="tx2"/>
                </a:solidFill>
              </a:rPr>
              <a:t>: The number of milliseconds that elapsed between when JMeter sent the request and when an initial response was </a:t>
            </a:r>
            <a:r>
              <a:rPr lang="en-US" sz="1600" i="1" dirty="0" smtClean="0">
                <a:solidFill>
                  <a:schemeClr val="tx2"/>
                </a:solidFill>
              </a:rPr>
              <a:t>received.</a:t>
            </a:r>
            <a:endParaRPr lang="en-US" sz="1600" i="1" dirty="0">
              <a:solidFill>
                <a:schemeClr val="tx2"/>
              </a:solidFill>
            </a:endParaRPr>
          </a:p>
          <a:p>
            <a:r>
              <a:rPr lang="en-US" sz="1600" b="1" i="1" dirty="0" smtClean="0">
                <a:solidFill>
                  <a:schemeClr val="tx2"/>
                </a:solidFill>
              </a:rPr>
              <a:t>Sample </a:t>
            </a:r>
            <a:r>
              <a:rPr lang="en-US" sz="1600" b="1" i="1" dirty="0">
                <a:solidFill>
                  <a:schemeClr val="tx2"/>
                </a:solidFill>
              </a:rPr>
              <a:t>Time</a:t>
            </a:r>
            <a:r>
              <a:rPr lang="en-US" sz="1600" i="1" dirty="0">
                <a:solidFill>
                  <a:schemeClr val="tx2"/>
                </a:solidFill>
              </a:rPr>
              <a:t>: The number of milliseconds that the server took to fully serve the request (response + latency</a:t>
            </a:r>
            <a:r>
              <a:rPr lang="en-US" sz="1600" i="1" dirty="0" smtClean="0">
                <a:solidFill>
                  <a:schemeClr val="tx2"/>
                </a:solidFill>
              </a:rPr>
              <a:t>).</a:t>
            </a:r>
            <a:endParaRPr lang="en-US" sz="1600" i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Actual result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is not equal to expected result: respond time is nearly 2 minutes. 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Stress Testing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2050" name="Picture 2" descr="E:\Elenyel\Courses\Week_3\HW Test design\1000 users per sec 10 time 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06" y="3912269"/>
            <a:ext cx="4028883" cy="259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You!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144" y="1592495"/>
            <a:ext cx="6393351" cy="407438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2"/>
                </a:solidFill>
              </a:rPr>
              <a:t>‘Pinterest’ Application </a:t>
            </a:r>
            <a:r>
              <a:rPr lang="en-US" i="1" dirty="0" smtClean="0">
                <a:solidFill>
                  <a:schemeClr val="tx2"/>
                </a:solidFill>
              </a:rPr>
              <a:t>Overview.</a:t>
            </a:r>
            <a:endParaRPr lang="en-US" i="1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2"/>
                </a:solidFill>
              </a:rPr>
              <a:t>Approaches of testing ‘Pinterest’: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Positive </a:t>
            </a:r>
            <a:r>
              <a:rPr lang="en-US" i="1" dirty="0" smtClean="0">
                <a:solidFill>
                  <a:schemeClr val="tx2"/>
                </a:solidFill>
              </a:rPr>
              <a:t>testing.</a:t>
            </a:r>
            <a:endParaRPr lang="en-US" i="1" dirty="0" smtClean="0">
              <a:solidFill>
                <a:schemeClr val="tx2"/>
              </a:solidFill>
            </a:endParaRP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Negative </a:t>
            </a:r>
            <a:r>
              <a:rPr lang="en-US" i="1" dirty="0" smtClean="0">
                <a:solidFill>
                  <a:schemeClr val="tx2"/>
                </a:solidFill>
              </a:rPr>
              <a:t>testing.</a:t>
            </a:r>
            <a:endParaRPr lang="en-US" i="1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2"/>
                </a:solidFill>
              </a:rPr>
              <a:t>Test Types by Objectives: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Functional </a:t>
            </a:r>
            <a:r>
              <a:rPr lang="en-US" i="1" dirty="0" smtClean="0">
                <a:solidFill>
                  <a:schemeClr val="tx2"/>
                </a:solidFill>
              </a:rPr>
              <a:t>testing</a:t>
            </a:r>
            <a:r>
              <a:rPr lang="en-US" i="1" dirty="0" smtClean="0">
                <a:solidFill>
                  <a:schemeClr val="tx2"/>
                </a:solidFill>
              </a:rPr>
              <a:t>. 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‘</a:t>
            </a:r>
            <a:r>
              <a:rPr lang="en-US" i="1" dirty="0">
                <a:solidFill>
                  <a:schemeClr val="tx2"/>
                </a:solidFill>
              </a:rPr>
              <a:t>Smoke’ </a:t>
            </a:r>
            <a:r>
              <a:rPr lang="en-US" i="1" dirty="0" smtClean="0">
                <a:solidFill>
                  <a:schemeClr val="tx2"/>
                </a:solidFill>
              </a:rPr>
              <a:t>t</a:t>
            </a:r>
            <a:r>
              <a:rPr lang="en-US" i="1" dirty="0" smtClean="0">
                <a:solidFill>
                  <a:schemeClr val="tx2"/>
                </a:solidFill>
              </a:rPr>
              <a:t>est.</a:t>
            </a:r>
            <a:endParaRPr lang="en-US" i="1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2"/>
                </a:solidFill>
              </a:rPr>
              <a:t>Non-functional Tests: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Localization and Internationalization </a:t>
            </a:r>
            <a:r>
              <a:rPr lang="en-US" i="1" dirty="0" smtClean="0">
                <a:solidFill>
                  <a:schemeClr val="tx2"/>
                </a:solidFill>
              </a:rPr>
              <a:t>Tests.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Compatibility </a:t>
            </a:r>
            <a:r>
              <a:rPr lang="en-US" i="1" dirty="0" smtClean="0">
                <a:solidFill>
                  <a:schemeClr val="tx2"/>
                </a:solidFill>
              </a:rPr>
              <a:t>Testing.</a:t>
            </a:r>
            <a:endParaRPr lang="en-US" i="1" dirty="0">
              <a:solidFill>
                <a:schemeClr val="tx2"/>
              </a:solidFill>
            </a:endParaRP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GUI Testing.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Security </a:t>
            </a:r>
            <a:r>
              <a:rPr lang="en-US" i="1" dirty="0" smtClean="0">
                <a:solidFill>
                  <a:schemeClr val="tx2"/>
                </a:solidFill>
              </a:rPr>
              <a:t>Testing.</a:t>
            </a:r>
            <a:endParaRPr lang="en-US" i="1" dirty="0" smtClean="0">
              <a:solidFill>
                <a:schemeClr val="tx2"/>
              </a:solidFill>
            </a:endParaRP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Performance</a:t>
            </a:r>
            <a:r>
              <a:rPr lang="en-US" i="1" dirty="0" smtClean="0">
                <a:solidFill>
                  <a:schemeClr val="tx2"/>
                </a:solidFill>
              </a:rPr>
              <a:t>, Load and Stress </a:t>
            </a:r>
            <a:r>
              <a:rPr lang="en-US" i="1" dirty="0" smtClean="0">
                <a:solidFill>
                  <a:schemeClr val="tx2"/>
                </a:solidFill>
              </a:rPr>
              <a:t>Testing.</a:t>
            </a:r>
            <a:endParaRPr lang="en-US" i="1" dirty="0" smtClean="0">
              <a:solidFill>
                <a:schemeClr val="tx2"/>
              </a:solidFill>
            </a:endParaRPr>
          </a:p>
          <a:p>
            <a:pPr lvl="1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1028634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Agenda:</a:t>
            </a:r>
            <a:endParaRPr lang="uk-UA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18" y="3102599"/>
            <a:ext cx="1927689" cy="34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/>
          <p:cNvSpPr>
            <a:spLocks noGrp="1"/>
          </p:cNvSpPr>
          <p:nvPr>
            <p:ph type="body" sz="quarter" idx="10"/>
          </p:nvPr>
        </p:nvSpPr>
        <p:spPr>
          <a:xfrm>
            <a:off x="317500" y="1789113"/>
            <a:ext cx="8575675" cy="397986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It is both </a:t>
            </a:r>
            <a:r>
              <a:rPr lang="en-US" dirty="0">
                <a:solidFill>
                  <a:schemeClr val="tx2"/>
                </a:solidFill>
              </a:rPr>
              <a:t>a web and </a:t>
            </a:r>
            <a:r>
              <a:rPr lang="en-US" dirty="0" smtClean="0">
                <a:solidFill>
                  <a:schemeClr val="tx2"/>
                </a:solidFill>
              </a:rPr>
              <a:t>mobile visual </a:t>
            </a:r>
            <a:r>
              <a:rPr lang="en-US" dirty="0">
                <a:solidFill>
                  <a:schemeClr val="tx2"/>
                </a:solidFill>
              </a:rPr>
              <a:t>bookmarking tool that helps you discover and save creative ideas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Pinterest acts as a personalized media platform</a:t>
            </a:r>
            <a:r>
              <a:rPr lang="en-US" dirty="0" smtClean="0">
                <a:solidFill>
                  <a:schemeClr val="tx2"/>
                </a:solidFill>
              </a:rPr>
              <a:t>. A user can upload</a:t>
            </a:r>
            <a:r>
              <a:rPr lang="en-US" dirty="0">
                <a:solidFill>
                  <a:schemeClr val="tx2"/>
                </a:solidFill>
              </a:rPr>
              <a:t>, save, sort, and manage </a:t>
            </a:r>
            <a:r>
              <a:rPr lang="en-US" dirty="0" smtClean="0">
                <a:solidFill>
                  <a:schemeClr val="tx2"/>
                </a:solidFill>
              </a:rPr>
              <a:t>images — known </a:t>
            </a:r>
            <a:r>
              <a:rPr lang="en-US" dirty="0">
                <a:solidFill>
                  <a:schemeClr val="tx2"/>
                </a:solidFill>
              </a:rPr>
              <a:t>as </a:t>
            </a:r>
            <a:r>
              <a:rPr lang="en-US" dirty="0" smtClean="0">
                <a:solidFill>
                  <a:schemeClr val="tx2"/>
                </a:solidFill>
              </a:rPr>
              <a:t>pins — and </a:t>
            </a:r>
            <a:r>
              <a:rPr lang="en-US" dirty="0">
                <a:solidFill>
                  <a:schemeClr val="tx2"/>
                </a:solidFill>
              </a:rPr>
              <a:t>other media content (e.g., videos) through collections known as pinboards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Content can </a:t>
            </a:r>
            <a:r>
              <a:rPr lang="en-US" dirty="0" smtClean="0">
                <a:solidFill>
                  <a:schemeClr val="tx2"/>
                </a:solidFill>
              </a:rPr>
              <a:t>be </a:t>
            </a:r>
            <a:r>
              <a:rPr lang="en-US" dirty="0">
                <a:solidFill>
                  <a:schemeClr val="tx2"/>
                </a:solidFill>
              </a:rPr>
              <a:t>found </a:t>
            </a:r>
            <a:r>
              <a:rPr lang="en-US" dirty="0" smtClean="0">
                <a:solidFill>
                  <a:schemeClr val="tx2"/>
                </a:solidFill>
              </a:rPr>
              <a:t>inside or outside </a:t>
            </a:r>
            <a:r>
              <a:rPr lang="en-US" dirty="0">
                <a:solidFill>
                  <a:schemeClr val="tx2"/>
                </a:solidFill>
              </a:rPr>
              <a:t>of Pinterest and similarly uploaded to a board via the "Pin It" </a:t>
            </a:r>
            <a:r>
              <a:rPr lang="en-US" dirty="0" smtClean="0">
                <a:solidFill>
                  <a:schemeClr val="tx2"/>
                </a:solidFill>
              </a:rPr>
              <a:t>button  which </a:t>
            </a:r>
            <a:r>
              <a:rPr lang="en-US" dirty="0">
                <a:solidFill>
                  <a:schemeClr val="tx2"/>
                </a:solidFill>
              </a:rPr>
              <a:t>can be downloaded to the bookmark bar on a web </a:t>
            </a:r>
            <a:r>
              <a:rPr lang="en-US" dirty="0" smtClean="0">
                <a:solidFill>
                  <a:schemeClr val="tx2"/>
                </a:solidFill>
              </a:rPr>
              <a:t>browser.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Also, registered users can communicate via typing messages to each other.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9" y="408945"/>
            <a:ext cx="7065773" cy="133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ід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endParaRPr lang="uk-UA" dirty="0"/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1907374" y="2767281"/>
            <a:ext cx="5338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Approaches of Testing </a:t>
            </a:r>
          </a:p>
          <a:p>
            <a:pPr algn="ctr"/>
            <a:r>
              <a:rPr lang="en-US" sz="4000" dirty="0" smtClean="0"/>
              <a:t>Pinterest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36391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78" y="4173552"/>
            <a:ext cx="5340627" cy="2375833"/>
          </a:xfrm>
          <a:prstGeom prst="rect">
            <a:avLst/>
          </a:prstGeom>
        </p:spPr>
      </p:pic>
      <p:sp>
        <p:nvSpPr>
          <p:cNvPr id="2" name="Місце для тексту 1"/>
          <p:cNvSpPr>
            <a:spLocks noGrp="1"/>
          </p:cNvSpPr>
          <p:nvPr>
            <p:ph type="body" sz="half" idx="2"/>
          </p:nvPr>
        </p:nvSpPr>
        <p:spPr>
          <a:xfrm>
            <a:off x="272143" y="1647826"/>
            <a:ext cx="8500796" cy="26591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User Story#1: </a:t>
            </a:r>
            <a:r>
              <a:rPr lang="en-US" sz="1800" dirty="0">
                <a:solidFill>
                  <a:schemeClr val="tx2"/>
                </a:solidFill>
              </a:rPr>
              <a:t>As a user, I need to be able to register as a new user, so that I can have </a:t>
            </a:r>
            <a:r>
              <a:rPr lang="en-US" sz="1800" dirty="0" smtClean="0">
                <a:solidFill>
                  <a:schemeClr val="tx2"/>
                </a:solidFill>
              </a:rPr>
              <a:t>access </a:t>
            </a:r>
            <a:r>
              <a:rPr lang="en-US" sz="1800" dirty="0">
                <a:solidFill>
                  <a:schemeClr val="tx2"/>
                </a:solidFill>
              </a:rPr>
              <a:t>to the </a:t>
            </a:r>
            <a:r>
              <a:rPr lang="en-US" sz="1800" dirty="0" smtClean="0">
                <a:solidFill>
                  <a:schemeClr val="tx2"/>
                </a:solidFill>
              </a:rPr>
              <a:t>site.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Verify, that User can registrate on the site using valid credentials.</a:t>
            </a:r>
            <a:endParaRPr lang="en-US" sz="18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1.Go to the site address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>
                <a:solidFill>
                  <a:schemeClr val="tx2"/>
                </a:solidFill>
                <a:hlinkClick r:id="rId3"/>
              </a:rPr>
              <a:t>https://www.pinterest.com</a:t>
            </a:r>
            <a:r>
              <a:rPr lang="en-US" sz="1800" dirty="0" smtClean="0">
                <a:solidFill>
                  <a:schemeClr val="tx2"/>
                </a:solidFill>
                <a:hlinkClick r:id="rId3"/>
              </a:rPr>
              <a:t>/</a:t>
            </a:r>
            <a:endParaRPr lang="en-US" sz="1800" dirty="0" smtClean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2.In ‘Email’ field enter real e-mail.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3.In ‘Create password’ enter more than 6  characters.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4.Press ‘Sign up’.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Expected result equals to Actual result: new user has been created.</a:t>
            </a:r>
          </a:p>
        </p:txBody>
      </p:sp>
      <p:sp>
        <p:nvSpPr>
          <p:cNvPr id="4" name="Пі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Positive Testing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322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User Story#2: </a:t>
            </a:r>
            <a:r>
              <a:rPr lang="en-US" sz="1800" dirty="0">
                <a:solidFill>
                  <a:schemeClr val="tx2"/>
                </a:solidFill>
              </a:rPr>
              <a:t>As a user, I need to be able to login with my username/password, to gain access to the </a:t>
            </a:r>
            <a:r>
              <a:rPr lang="en-US" sz="1800" dirty="0" smtClean="0">
                <a:solidFill>
                  <a:schemeClr val="tx2"/>
                </a:solidFill>
              </a:rPr>
              <a:t>site.</a:t>
            </a:r>
          </a:p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Task: </a:t>
            </a:r>
            <a:r>
              <a:rPr lang="en-US" sz="1800" dirty="0" smtClean="0">
                <a:solidFill>
                  <a:schemeClr val="tx2"/>
                </a:solidFill>
              </a:rPr>
              <a:t>Verify that user can’t registrate with invalid credentials.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1.Go to the site address: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https://www.pinterest.com</a:t>
            </a:r>
            <a:r>
              <a:rPr lang="en-US" sz="1800" dirty="0" smtClean="0">
                <a:solidFill>
                  <a:schemeClr val="tx2"/>
                </a:solidFill>
                <a:hlinkClick r:id="rId2"/>
              </a:rPr>
              <a:t>/</a:t>
            </a:r>
            <a:endParaRPr lang="en-US" sz="1800" dirty="0" smtClean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2.Enter invalid e-mail address.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3.Enter password (more than 6 characters).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4.Press ‘Login’.</a:t>
            </a:r>
          </a:p>
          <a:p>
            <a:pPr algn="just"/>
            <a:r>
              <a:rPr lang="en-US" sz="1800" dirty="0" smtClean="0">
                <a:solidFill>
                  <a:schemeClr val="tx2"/>
                </a:solidFill>
              </a:rPr>
              <a:t>Expected result equals to Actual result: the system doesn't allow user to login using invalid e-mail, error message is shown.</a:t>
            </a:r>
          </a:p>
          <a:p>
            <a:pPr algn="just"/>
            <a:endParaRPr lang="en-US" sz="1800" dirty="0">
              <a:solidFill>
                <a:schemeClr val="tx2"/>
              </a:solidFill>
            </a:endParaRPr>
          </a:p>
          <a:p>
            <a:pPr algn="just"/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5" name="Місце для зображення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14" y="1356279"/>
            <a:ext cx="3346229" cy="4949824"/>
          </a:xfrm>
        </p:spPr>
      </p:pic>
      <p:sp>
        <p:nvSpPr>
          <p:cNvPr id="2" name="Подзаголовок 1"/>
          <p:cNvSpPr>
            <a:spLocks noGrp="1"/>
          </p:cNvSpPr>
          <p:nvPr>
            <p:ph type="subTitle" idx="4294967295"/>
          </p:nvPr>
        </p:nvSpPr>
        <p:spPr>
          <a:xfrm>
            <a:off x="272144" y="908050"/>
            <a:ext cx="7375154" cy="4545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Negative Testing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ід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endParaRPr lang="uk-UA" dirty="0"/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1623872" y="2767281"/>
            <a:ext cx="5905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Test Types by Objectives 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47132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User Story#3: </a:t>
            </a:r>
            <a:r>
              <a:rPr lang="en-US" sz="1800" dirty="0" smtClean="0">
                <a:solidFill>
                  <a:schemeClr val="tx2"/>
                </a:solidFill>
              </a:rPr>
              <a:t>As a registered User, I want to create secret board, so that only I can see and manage it.</a:t>
            </a:r>
          </a:p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secret board creation.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at the site.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2.Click on ‘Create secret board’ icon.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3.Fill out all mandatory fields.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4.Press on ‘Create’ button.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Actual result equals to Expected result: registered user can create secret board which is invisible for other users.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Functional Testing</a:t>
            </a:r>
            <a:r>
              <a:rPr lang="en-US" dirty="0" smtClean="0"/>
              <a:t>	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73" y="3983039"/>
            <a:ext cx="3760218" cy="251650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73" y="814447"/>
            <a:ext cx="3760218" cy="298958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8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3"/>
            <a:ext cx="4008309" cy="4831579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User Story#4: </a:t>
            </a:r>
            <a:r>
              <a:rPr lang="en-US" sz="1800" dirty="0" smtClean="0">
                <a:solidFill>
                  <a:schemeClr val="tx2"/>
                </a:solidFill>
              </a:rPr>
              <a:t>As a registered User, I need to be able to search items, to manage them.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search engine.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at the site. 2.Click on search field. 3.Enter item name.4.Press Enter.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Actual result equals to Expected result</a:t>
            </a:r>
            <a:r>
              <a:rPr lang="en-US" sz="1800" dirty="0" smtClean="0">
                <a:solidFill>
                  <a:schemeClr val="tx2"/>
                </a:solidFill>
              </a:rPr>
              <a:t>: items with the specified name are shown on your page.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Smoke Testing</a:t>
            </a:r>
            <a:r>
              <a:rPr lang="en-US" dirty="0" smtClean="0"/>
              <a:t>	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21" y="836566"/>
            <a:ext cx="3753374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3981</TotalTime>
  <Words>1295</Words>
  <Application>Microsoft Office PowerPoint</Application>
  <PresentationFormat>On-screen Show (4:3)</PresentationFormat>
  <Paragraphs>157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Title Slides Brand Panel</vt:lpstr>
      <vt:lpstr>Blank Slides with Logo</vt:lpstr>
      <vt:lpstr>Chapter Slides</vt:lpstr>
      <vt:lpstr>Pinterest: online visual bookmarking tool</vt:lpstr>
      <vt:lpstr>PowerPoint Presentation</vt:lpstr>
      <vt:lpstr>PowerPoint Presentation</vt:lpstr>
      <vt:lpstr>  </vt:lpstr>
      <vt:lpstr>PowerPoint Presentation</vt:lpstr>
      <vt:lpstr>PowerPoint Presentation</vt:lpstr>
      <vt:lpstr>  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student</cp:lastModifiedBy>
  <cp:revision>167</cp:revision>
  <dcterms:created xsi:type="dcterms:W3CDTF">2015-09-10T13:48:25Z</dcterms:created>
  <dcterms:modified xsi:type="dcterms:W3CDTF">2016-05-23T06:35:03Z</dcterms:modified>
</cp:coreProperties>
</file>