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26"/>
  </p:notesMasterIdLst>
  <p:handoutMasterIdLst>
    <p:handoutMasterId r:id="rId27"/>
  </p:handoutMasterIdLst>
  <p:sldIdLst>
    <p:sldId id="287" r:id="rId4"/>
    <p:sldId id="268" r:id="rId5"/>
    <p:sldId id="267" r:id="rId6"/>
    <p:sldId id="288" r:id="rId7"/>
    <p:sldId id="281" r:id="rId8"/>
    <p:sldId id="289" r:id="rId9"/>
    <p:sldId id="282" r:id="rId10"/>
    <p:sldId id="270" r:id="rId11"/>
    <p:sldId id="279" r:id="rId12"/>
    <p:sldId id="290" r:id="rId13"/>
    <p:sldId id="291" r:id="rId14"/>
    <p:sldId id="269" r:id="rId15"/>
    <p:sldId id="292" r:id="rId16"/>
    <p:sldId id="294" r:id="rId17"/>
    <p:sldId id="295" r:id="rId18"/>
    <p:sldId id="296" r:id="rId19"/>
    <p:sldId id="297" r:id="rId20"/>
    <p:sldId id="298" r:id="rId21"/>
    <p:sldId id="299" r:id="rId22"/>
    <p:sldId id="302" r:id="rId23"/>
    <p:sldId id="301" r:id="rId24"/>
    <p:sldId id="262" r:id="rId2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Помір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Темни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Темни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Темни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Темний стиль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Без стилю та сітки таблиці">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Стиль із теми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із теми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Стиль із теми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Світли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Світли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Світли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Світли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ітли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Світли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Світли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Темни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Стиль із теми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Стиль із теми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Стиль із теми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Без стилю та сі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із теми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із теми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Стиль із теми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Стиль із теми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Світли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Світли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Світли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ітли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Помір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Помір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Помір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FD0F851-EC5A-4D38-B0AD-8093EC10F338}" styleName="Світли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Світли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Світли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6433" autoAdjust="0"/>
  </p:normalViewPr>
  <p:slideViewPr>
    <p:cSldViewPr snapToGrid="0" showGuides="1">
      <p:cViewPr>
        <p:scale>
          <a:sx n="75" d="100"/>
          <a:sy n="75" d="100"/>
        </p:scale>
        <p:origin x="-1416" y="-72"/>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26.05.2016</a:t>
            </a:fld>
            <a:endParaRPr lang="uk-U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dirty="0"/>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dirty="0"/>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85822-0060-4232-9968-A7F906B6D79D}" type="datetimeFigureOut">
              <a:rPr lang="uk-UA" smtClean="0"/>
              <a:t>26.05.2016</a:t>
            </a:fld>
            <a:endParaRPr lang="uk-UA" dirty="0"/>
          </a:p>
        </p:txBody>
      </p:sp>
      <p:sp>
        <p:nvSpPr>
          <p:cNvPr id="4" name="Місце для зображення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dirty="0"/>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dirty="0"/>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9A8E6-5F67-4E99-B1E4-798D016B2D1B}" type="slidenum">
              <a:rPr lang="uk-UA" smtClean="0"/>
              <a:t>‹№›</a:t>
            </a:fld>
            <a:endParaRPr lang="uk-UA" dirty="0"/>
          </a:p>
        </p:txBody>
      </p:sp>
    </p:spTree>
    <p:extLst>
      <p:ext uri="{BB962C8B-B14F-4D97-AF65-F5344CB8AC3E}">
        <p14:creationId xmlns:p14="http://schemas.microsoft.com/office/powerpoint/2010/main" val="237129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6</a:t>
            </a:fld>
            <a:endParaRPr lang="uk-UA" dirty="0"/>
          </a:p>
        </p:txBody>
      </p:sp>
    </p:spTree>
    <p:extLst>
      <p:ext uri="{BB962C8B-B14F-4D97-AF65-F5344CB8AC3E}">
        <p14:creationId xmlns:p14="http://schemas.microsoft.com/office/powerpoint/2010/main" val="125187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10</a:t>
            </a:fld>
            <a:endParaRPr lang="uk-UA" dirty="0"/>
          </a:p>
        </p:txBody>
      </p:sp>
    </p:spTree>
    <p:extLst>
      <p:ext uri="{BB962C8B-B14F-4D97-AF65-F5344CB8AC3E}">
        <p14:creationId xmlns:p14="http://schemas.microsoft.com/office/powerpoint/2010/main" val="125187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11</a:t>
            </a:fld>
            <a:endParaRPr lang="uk-UA" dirty="0"/>
          </a:p>
        </p:txBody>
      </p:sp>
    </p:spTree>
    <p:extLst>
      <p:ext uri="{BB962C8B-B14F-4D97-AF65-F5344CB8AC3E}">
        <p14:creationId xmlns:p14="http://schemas.microsoft.com/office/powerpoint/2010/main" val="1251873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dirty="0"/>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dirty="0"/>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dirty="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dirty="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7" r:id="rId5"/>
    <p:sldLayoutId id="2147483709"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dirty="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mailto:IrynaK@gmail.co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ailto:IrynaK@gmail.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mailto:IrynaK@gmail.com"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Design Techniques. V.7</a:t>
            </a:r>
            <a:endParaRPr lang="uk-UA" dirty="0"/>
          </a:p>
        </p:txBody>
      </p:sp>
      <p:sp>
        <p:nvSpPr>
          <p:cNvPr id="3" name="Subtitle 2"/>
          <p:cNvSpPr>
            <a:spLocks noGrp="1"/>
          </p:cNvSpPr>
          <p:nvPr>
            <p:ph type="subTitle" idx="1"/>
          </p:nvPr>
        </p:nvSpPr>
        <p:spPr/>
        <p:txBody>
          <a:bodyPr/>
          <a:lstStyle/>
          <a:p>
            <a:r>
              <a:rPr lang="en-US" dirty="0" smtClean="0"/>
              <a:t>Homework #4</a:t>
            </a:r>
            <a:endParaRPr lang="uk-UA" dirty="0"/>
          </a:p>
        </p:txBody>
      </p:sp>
      <p:sp>
        <p:nvSpPr>
          <p:cNvPr id="4" name="TextBox 3"/>
          <p:cNvSpPr txBox="1"/>
          <p:nvPr/>
        </p:nvSpPr>
        <p:spPr>
          <a:xfrm>
            <a:off x="5651500" y="5397500"/>
            <a:ext cx="2010422" cy="923330"/>
          </a:xfrm>
          <a:prstGeom prst="rect">
            <a:avLst/>
          </a:prstGeom>
          <a:noFill/>
        </p:spPr>
        <p:txBody>
          <a:bodyPr wrap="none" rtlCol="0">
            <a:spAutoFit/>
          </a:bodyPr>
          <a:lstStyle/>
          <a:p>
            <a:r>
              <a:rPr lang="en-US" dirty="0" smtClean="0"/>
              <a:t>by Victoria Svyryd</a:t>
            </a:r>
          </a:p>
          <a:p>
            <a:r>
              <a:rPr lang="en-US" dirty="0" smtClean="0"/>
              <a:t>IF-071.MQC</a:t>
            </a:r>
          </a:p>
          <a:p>
            <a:r>
              <a:rPr lang="en-US" dirty="0" smtClean="0"/>
              <a:t>May 2016</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954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1299751"/>
              </p:ext>
            </p:extLst>
          </p:nvPr>
        </p:nvGraphicFramePr>
        <p:xfrm>
          <a:off x="330200" y="1661300"/>
          <a:ext cx="8547099" cy="4032550"/>
        </p:xfrm>
        <a:graphic>
          <a:graphicData uri="http://schemas.openxmlformats.org/drawingml/2006/table">
            <a:tbl>
              <a:tblPr firstRow="1" bandRow="1">
                <a:tableStyleId>{00A15C55-8517-42AA-B614-E9B94910E393}</a:tableStyleId>
              </a:tblPr>
              <a:tblGrid>
                <a:gridCol w="292100"/>
                <a:gridCol w="2374900"/>
                <a:gridCol w="2654300"/>
                <a:gridCol w="3225799"/>
              </a:tblGrid>
              <a:tr h="390190">
                <a:tc>
                  <a:txBody>
                    <a:bodyPr/>
                    <a:lstStyle/>
                    <a:p>
                      <a:r>
                        <a:rPr lang="en-US" sz="1300" dirty="0" smtClean="0">
                          <a:solidFill>
                            <a:schemeClr val="tx2"/>
                          </a:solidFill>
                        </a:rPr>
                        <a:t>#</a:t>
                      </a:r>
                      <a:endParaRPr lang="en-US" sz="1300" dirty="0">
                        <a:solidFill>
                          <a:schemeClr val="tx2"/>
                        </a:solidFill>
                      </a:endParaRPr>
                    </a:p>
                  </a:txBody>
                  <a:tcPr/>
                </a:tc>
                <a:tc>
                  <a:txBody>
                    <a:bodyPr/>
                    <a:lstStyle/>
                    <a:p>
                      <a:pPr algn="ctr"/>
                      <a:r>
                        <a:rPr lang="en-US" sz="1300" dirty="0" smtClean="0">
                          <a:solidFill>
                            <a:schemeClr val="tx2"/>
                          </a:solidFill>
                        </a:rPr>
                        <a:t>Test</a:t>
                      </a:r>
                      <a:r>
                        <a:rPr lang="en-US" sz="1300" baseline="0" dirty="0" smtClean="0">
                          <a:solidFill>
                            <a:schemeClr val="tx2"/>
                          </a:solidFill>
                        </a:rPr>
                        <a:t> summary</a:t>
                      </a:r>
                      <a:endParaRPr lang="en-US" sz="1300" dirty="0">
                        <a:solidFill>
                          <a:schemeClr val="tx2"/>
                        </a:solidFill>
                      </a:endParaRPr>
                    </a:p>
                  </a:txBody>
                  <a:tcPr/>
                </a:tc>
                <a:tc>
                  <a:txBody>
                    <a:bodyPr/>
                    <a:lstStyle/>
                    <a:p>
                      <a:pPr algn="ctr"/>
                      <a:r>
                        <a:rPr lang="en-US" sz="1300" dirty="0" smtClean="0">
                          <a:solidFill>
                            <a:schemeClr val="tx2"/>
                          </a:solidFill>
                        </a:rPr>
                        <a:t>Test data</a:t>
                      </a:r>
                      <a:endParaRPr lang="en-US" sz="1300" dirty="0">
                        <a:solidFill>
                          <a:schemeClr val="tx2"/>
                        </a:solidFill>
                      </a:endParaRPr>
                    </a:p>
                  </a:txBody>
                  <a:tcPr/>
                </a:tc>
                <a:tc>
                  <a:txBody>
                    <a:bodyPr/>
                    <a:lstStyle/>
                    <a:p>
                      <a:pPr algn="ctr"/>
                      <a:r>
                        <a:rPr lang="en-US" sz="1300" dirty="0" smtClean="0">
                          <a:solidFill>
                            <a:schemeClr val="tx2"/>
                          </a:solidFill>
                        </a:rPr>
                        <a:t>Expected result</a:t>
                      </a:r>
                      <a:endParaRPr lang="en-US" sz="1300" dirty="0">
                        <a:solidFill>
                          <a:schemeClr val="tx2"/>
                        </a:solidFill>
                      </a:endParaRPr>
                    </a:p>
                  </a:txBody>
                  <a:tcPr/>
                </a:tc>
              </a:tr>
              <a:tr h="390190">
                <a:tc>
                  <a:txBody>
                    <a:bodyPr/>
                    <a:lstStyle/>
                    <a:p>
                      <a:r>
                        <a:rPr lang="en-US" sz="1300" dirty="0" smtClean="0">
                          <a:solidFill>
                            <a:schemeClr val="tx2"/>
                          </a:solidFill>
                        </a:rPr>
                        <a:t>1</a:t>
                      </a:r>
                      <a:endParaRPr lang="en-US" sz="1300" dirty="0">
                        <a:solidFill>
                          <a:schemeClr val="tx2"/>
                        </a:solidFill>
                      </a:endParaRPr>
                    </a:p>
                  </a:txBody>
                  <a:tcPr/>
                </a:tc>
                <a:tc>
                  <a:txBody>
                    <a:bodyPr/>
                    <a:lstStyle/>
                    <a:p>
                      <a:r>
                        <a:rPr lang="en-US" sz="1300" dirty="0" smtClean="0">
                          <a:solidFill>
                            <a:schemeClr val="tx2"/>
                          </a:solidFill>
                        </a:rPr>
                        <a:t>Verify if</a:t>
                      </a:r>
                      <a:r>
                        <a:rPr lang="en-US" sz="1300" baseline="0" dirty="0" smtClean="0">
                          <a:solidFill>
                            <a:schemeClr val="tx2"/>
                          </a:solidFill>
                        </a:rPr>
                        <a:t> outlet has a 20%  discount if he is from partners list and buys more than 10 items in not promotional period</a:t>
                      </a:r>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from </a:t>
                      </a:r>
                      <a:r>
                        <a:rPr lang="en-US" sz="1300" baseline="0" dirty="0" smtClean="0">
                          <a:solidFill>
                            <a:schemeClr val="tx2"/>
                          </a:solidFill>
                        </a:rPr>
                        <a:t>partners list.</a:t>
                      </a:r>
                    </a:p>
                    <a:p>
                      <a:r>
                        <a:rPr lang="en-US" sz="1300" baseline="0" dirty="0" smtClean="0">
                          <a:solidFill>
                            <a:schemeClr val="tx2"/>
                          </a:solidFill>
                        </a:rPr>
                        <a:t>2.Make sure that </a:t>
                      </a:r>
                      <a:r>
                        <a:rPr lang="en-US" sz="1300" baseline="0" dirty="0" smtClean="0">
                          <a:solidFill>
                            <a:schemeClr val="tx2"/>
                          </a:solidFill>
                        </a:rPr>
                        <a:t>Outlet make </a:t>
                      </a:r>
                      <a:r>
                        <a:rPr lang="en-US" sz="1300" baseline="0" dirty="0" smtClean="0">
                          <a:solidFill>
                            <a:schemeClr val="tx2"/>
                          </a:solidFill>
                        </a:rPr>
                        <a:t>buying not in promotional period.</a:t>
                      </a:r>
                    </a:p>
                    <a:p>
                      <a:r>
                        <a:rPr lang="en-US" sz="1300" baseline="0" dirty="0" smtClean="0">
                          <a:solidFill>
                            <a:schemeClr val="tx2"/>
                          </a:solidFill>
                        </a:rPr>
                        <a:t>2.Buy </a:t>
                      </a:r>
                      <a:r>
                        <a:rPr lang="en-US" sz="1300" baseline="0" dirty="0" smtClean="0">
                          <a:solidFill>
                            <a:schemeClr val="tx2"/>
                          </a:solidFill>
                        </a:rPr>
                        <a:t>12 items</a:t>
                      </a:r>
                      <a:endParaRPr lang="en-US" sz="1300" dirty="0" smtClean="0">
                        <a:solidFill>
                          <a:schemeClr val="tx2"/>
                        </a:solidFill>
                      </a:endParaRPr>
                    </a:p>
                  </a:txBody>
                  <a:tcPr/>
                </a:tc>
                <a:tc>
                  <a:txBody>
                    <a:bodyPr/>
                    <a:lstStyle/>
                    <a:p>
                      <a:r>
                        <a:rPr lang="en-US" sz="1300" dirty="0" smtClean="0">
                          <a:solidFill>
                            <a:schemeClr val="tx2"/>
                          </a:solidFill>
                        </a:rPr>
                        <a:t>Outlet is given 20% discount</a:t>
                      </a:r>
                      <a:endParaRPr lang="en-US" sz="1300" dirty="0">
                        <a:solidFill>
                          <a:schemeClr val="tx2"/>
                        </a:solidFill>
                      </a:endParaRPr>
                    </a:p>
                  </a:txBody>
                  <a:tcPr/>
                </a:tc>
              </a:tr>
              <a:tr h="390190">
                <a:tc>
                  <a:txBody>
                    <a:bodyPr/>
                    <a:lstStyle/>
                    <a:p>
                      <a:r>
                        <a:rPr lang="en-US" sz="1300" dirty="0" smtClean="0">
                          <a:solidFill>
                            <a:schemeClr val="tx2"/>
                          </a:solidFill>
                        </a:rPr>
                        <a:t>2</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20%  discount if he is from partners list and doesn’t by more than 10 items within promotional period</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from </a:t>
                      </a:r>
                      <a:r>
                        <a:rPr lang="en-US" sz="1300" baseline="0" dirty="0" smtClean="0">
                          <a:solidFill>
                            <a:schemeClr val="tx2"/>
                          </a:solidFill>
                        </a:rPr>
                        <a:t>partners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2.Make </a:t>
                      </a:r>
                      <a:r>
                        <a:rPr lang="en-US" sz="1300" baseline="0" dirty="0" smtClean="0">
                          <a:solidFill>
                            <a:schemeClr val="tx2"/>
                          </a:solidFill>
                        </a:rPr>
                        <a:t>sure that </a:t>
                      </a:r>
                      <a:r>
                        <a:rPr lang="en-US" sz="1300" baseline="0" dirty="0" smtClean="0">
                          <a:solidFill>
                            <a:schemeClr val="tx2"/>
                          </a:solidFill>
                        </a:rPr>
                        <a:t>Outlet makes </a:t>
                      </a:r>
                      <a:r>
                        <a:rPr lang="en-US" sz="1300" baseline="0" dirty="0" smtClean="0">
                          <a:solidFill>
                            <a:schemeClr val="tx2"/>
                          </a:solidFill>
                        </a:rPr>
                        <a:t>buying within promotional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3.Buy </a:t>
                      </a:r>
                      <a:r>
                        <a:rPr lang="en-US" sz="1300" baseline="0" dirty="0" smtClean="0">
                          <a:solidFill>
                            <a:schemeClr val="tx2"/>
                          </a:solidFill>
                        </a:rPr>
                        <a:t>less than 10 items</a:t>
                      </a: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20% discount</a:t>
                      </a:r>
                    </a:p>
                    <a:p>
                      <a:endParaRPr lang="en-US" sz="1300" dirty="0">
                        <a:solidFill>
                          <a:schemeClr val="tx2"/>
                        </a:solidFill>
                      </a:endParaRPr>
                    </a:p>
                  </a:txBody>
                  <a:tcPr/>
                </a:tc>
              </a:tr>
              <a:tr h="390190">
                <a:tc>
                  <a:txBody>
                    <a:bodyPr/>
                    <a:lstStyle/>
                    <a:p>
                      <a:r>
                        <a:rPr lang="en-US" sz="1300" dirty="0" smtClean="0">
                          <a:solidFill>
                            <a:schemeClr val="tx2"/>
                          </a:solidFill>
                        </a:rPr>
                        <a:t>3</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20%  discount if he is from partners list and doesn’t by more than 10 items not in promotional period</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from </a:t>
                      </a:r>
                      <a:r>
                        <a:rPr lang="en-US" sz="1300" baseline="0" dirty="0" smtClean="0">
                          <a:solidFill>
                            <a:schemeClr val="tx2"/>
                          </a:solidFill>
                        </a:rPr>
                        <a:t>partners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2.Make </a:t>
                      </a:r>
                      <a:r>
                        <a:rPr lang="en-US" sz="1300" baseline="0" dirty="0" smtClean="0">
                          <a:solidFill>
                            <a:schemeClr val="tx2"/>
                          </a:solidFill>
                        </a:rPr>
                        <a:t>sure that </a:t>
                      </a:r>
                      <a:r>
                        <a:rPr lang="en-US" sz="1300" baseline="0" dirty="0" smtClean="0">
                          <a:solidFill>
                            <a:schemeClr val="tx2"/>
                          </a:solidFill>
                        </a:rPr>
                        <a:t>Outlet makes </a:t>
                      </a:r>
                      <a:r>
                        <a:rPr lang="en-US" sz="1300" baseline="0" dirty="0" smtClean="0">
                          <a:solidFill>
                            <a:schemeClr val="tx2"/>
                          </a:solidFill>
                        </a:rPr>
                        <a:t>buying not in promotional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3.By less than 10 items</a:t>
                      </a: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20% discount</a:t>
                      </a:r>
                    </a:p>
                    <a:p>
                      <a:endParaRPr lang="en-US" sz="1300" dirty="0">
                        <a:solidFill>
                          <a:schemeClr val="tx2"/>
                        </a:solidFill>
                      </a:endParaRPr>
                    </a:p>
                  </a:txBody>
                  <a:tcPr/>
                </a:tc>
              </a:tr>
            </a:tbl>
          </a:graphicData>
        </a:graphic>
      </p:graphicFrame>
    </p:spTree>
    <p:extLst>
      <p:ext uri="{BB962C8B-B14F-4D97-AF65-F5344CB8AC3E}">
        <p14:creationId xmlns:p14="http://schemas.microsoft.com/office/powerpoint/2010/main" val="2212656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827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0218882"/>
              </p:ext>
            </p:extLst>
          </p:nvPr>
        </p:nvGraphicFramePr>
        <p:xfrm>
          <a:off x="330200" y="1381899"/>
          <a:ext cx="8547099" cy="4825030"/>
        </p:xfrm>
        <a:graphic>
          <a:graphicData uri="http://schemas.openxmlformats.org/drawingml/2006/table">
            <a:tbl>
              <a:tblPr firstRow="1" bandRow="1">
                <a:tableStyleId>{00A15C55-8517-42AA-B614-E9B94910E393}</a:tableStyleId>
              </a:tblPr>
              <a:tblGrid>
                <a:gridCol w="292100"/>
                <a:gridCol w="2374900"/>
                <a:gridCol w="2654300"/>
                <a:gridCol w="3225799"/>
              </a:tblGrid>
              <a:tr h="390190">
                <a:tc>
                  <a:txBody>
                    <a:bodyPr/>
                    <a:lstStyle/>
                    <a:p>
                      <a:r>
                        <a:rPr lang="en-US" sz="1300" dirty="0" smtClean="0">
                          <a:solidFill>
                            <a:schemeClr val="tx2"/>
                          </a:solidFill>
                        </a:rPr>
                        <a:t>#</a:t>
                      </a:r>
                      <a:endParaRPr lang="en-US" sz="1300" dirty="0">
                        <a:solidFill>
                          <a:schemeClr val="tx2"/>
                        </a:solidFill>
                      </a:endParaRPr>
                    </a:p>
                  </a:txBody>
                  <a:tcPr/>
                </a:tc>
                <a:tc>
                  <a:txBody>
                    <a:bodyPr/>
                    <a:lstStyle/>
                    <a:p>
                      <a:pPr algn="ctr"/>
                      <a:r>
                        <a:rPr lang="en-US" sz="1300" dirty="0" smtClean="0">
                          <a:solidFill>
                            <a:schemeClr val="tx2"/>
                          </a:solidFill>
                        </a:rPr>
                        <a:t>Test</a:t>
                      </a:r>
                      <a:r>
                        <a:rPr lang="en-US" sz="1300" baseline="0" dirty="0" smtClean="0">
                          <a:solidFill>
                            <a:schemeClr val="tx2"/>
                          </a:solidFill>
                        </a:rPr>
                        <a:t> summary</a:t>
                      </a:r>
                      <a:endParaRPr lang="en-US" sz="1300" dirty="0">
                        <a:solidFill>
                          <a:schemeClr val="tx2"/>
                        </a:solidFill>
                      </a:endParaRPr>
                    </a:p>
                  </a:txBody>
                  <a:tcPr/>
                </a:tc>
                <a:tc>
                  <a:txBody>
                    <a:bodyPr/>
                    <a:lstStyle/>
                    <a:p>
                      <a:pPr algn="ctr"/>
                      <a:r>
                        <a:rPr lang="en-US" sz="1300" dirty="0" smtClean="0">
                          <a:solidFill>
                            <a:schemeClr val="tx2"/>
                          </a:solidFill>
                        </a:rPr>
                        <a:t>Test data</a:t>
                      </a:r>
                      <a:endParaRPr lang="en-US" sz="1300" dirty="0">
                        <a:solidFill>
                          <a:schemeClr val="tx2"/>
                        </a:solidFill>
                      </a:endParaRPr>
                    </a:p>
                  </a:txBody>
                  <a:tcPr/>
                </a:tc>
                <a:tc>
                  <a:txBody>
                    <a:bodyPr/>
                    <a:lstStyle/>
                    <a:p>
                      <a:pPr algn="ctr"/>
                      <a:r>
                        <a:rPr lang="en-US" sz="1300" dirty="0" smtClean="0">
                          <a:solidFill>
                            <a:schemeClr val="tx2"/>
                          </a:solidFill>
                        </a:rPr>
                        <a:t>Expected result</a:t>
                      </a:r>
                      <a:endParaRPr lang="en-US" sz="1300" dirty="0">
                        <a:solidFill>
                          <a:schemeClr val="tx2"/>
                        </a:solidFill>
                      </a:endParaRPr>
                    </a:p>
                  </a:txBody>
                  <a:tcPr/>
                </a:tc>
              </a:tr>
              <a:tr h="390190">
                <a:tc>
                  <a:txBody>
                    <a:bodyPr/>
                    <a:lstStyle/>
                    <a:p>
                      <a:r>
                        <a:rPr lang="en-US" sz="1300" dirty="0" smtClean="0">
                          <a:solidFill>
                            <a:schemeClr val="tx2"/>
                          </a:solidFill>
                        </a:rPr>
                        <a:t>4</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15%  discount if he is not from partners list and buys more than 10 items within promotional period</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a:t>
                      </a:r>
                      <a:endParaRPr lang="en-US" sz="1300" baseline="0" dirty="0" smtClean="0">
                        <a:solidFill>
                          <a:schemeClr val="tx2"/>
                        </a:solidFill>
                      </a:endParaRPr>
                    </a:p>
                    <a:p>
                      <a:r>
                        <a:rPr lang="en-US" sz="1300" baseline="0" dirty="0" smtClean="0">
                          <a:solidFill>
                            <a:schemeClr val="tx2"/>
                          </a:solidFill>
                        </a:rPr>
                        <a:t>2.Make sure that </a:t>
                      </a:r>
                      <a:r>
                        <a:rPr lang="en-US" sz="1300" baseline="0" dirty="0" smtClean="0">
                          <a:solidFill>
                            <a:schemeClr val="tx2"/>
                          </a:solidFill>
                        </a:rPr>
                        <a:t>Outlet is not </a:t>
                      </a:r>
                      <a:r>
                        <a:rPr lang="en-US" sz="1300" baseline="0" dirty="0" smtClean="0">
                          <a:solidFill>
                            <a:schemeClr val="tx2"/>
                          </a:solidFill>
                        </a:rPr>
                        <a:t>in the partners list</a:t>
                      </a:r>
                    </a:p>
                    <a:p>
                      <a:r>
                        <a:rPr lang="en-US" sz="1300" baseline="0" dirty="0" smtClean="0">
                          <a:solidFill>
                            <a:schemeClr val="tx2"/>
                          </a:solidFill>
                        </a:rPr>
                        <a:t>3.Make sure that </a:t>
                      </a:r>
                      <a:r>
                        <a:rPr lang="en-US" sz="1300" baseline="0" dirty="0" smtClean="0">
                          <a:solidFill>
                            <a:schemeClr val="tx2"/>
                          </a:solidFill>
                        </a:rPr>
                        <a:t>Outlet makes </a:t>
                      </a:r>
                      <a:r>
                        <a:rPr lang="en-US" sz="1300" baseline="0" dirty="0" smtClean="0">
                          <a:solidFill>
                            <a:schemeClr val="tx2"/>
                          </a:solidFill>
                        </a:rPr>
                        <a:t>buying within promotional period.</a:t>
                      </a:r>
                    </a:p>
                    <a:p>
                      <a:r>
                        <a:rPr lang="en-US" sz="1300" baseline="0" dirty="0" smtClean="0">
                          <a:solidFill>
                            <a:schemeClr val="tx2"/>
                          </a:solidFill>
                        </a:rPr>
                        <a:t>4.By 13 items</a:t>
                      </a:r>
                      <a:endParaRPr lang="en-US" sz="1300" dirty="0" smtClean="0">
                        <a:solidFill>
                          <a:schemeClr val="tx2"/>
                        </a:solidFill>
                      </a:endParaRPr>
                    </a:p>
                    <a:p>
                      <a:endParaRPr lang="en-US" sz="1300" dirty="0" smtClean="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15% discount</a:t>
                      </a:r>
                    </a:p>
                    <a:p>
                      <a:endParaRPr lang="en-US" sz="1300" dirty="0">
                        <a:solidFill>
                          <a:schemeClr val="tx2"/>
                        </a:solidFill>
                      </a:endParaRPr>
                    </a:p>
                  </a:txBody>
                  <a:tcPr/>
                </a:tc>
              </a:tr>
              <a:tr h="390190">
                <a:tc>
                  <a:txBody>
                    <a:bodyPr/>
                    <a:lstStyle/>
                    <a:p>
                      <a:r>
                        <a:rPr lang="en-US" sz="1300" dirty="0" smtClean="0">
                          <a:solidFill>
                            <a:schemeClr val="tx2"/>
                          </a:solidFill>
                        </a:rPr>
                        <a:t>5</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15%  discount if he is not from partners list and buys more than 10 items not in promotional period</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a:t>
                      </a:r>
                      <a:endParaRPr lang="en-US" sz="13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2.Make sure that </a:t>
                      </a:r>
                      <a:r>
                        <a:rPr lang="en-US" sz="1300" baseline="0" dirty="0" smtClean="0">
                          <a:solidFill>
                            <a:schemeClr val="tx2"/>
                          </a:solidFill>
                        </a:rPr>
                        <a:t>Outlet is not </a:t>
                      </a:r>
                      <a:r>
                        <a:rPr lang="en-US" sz="1300" baseline="0" dirty="0" smtClean="0">
                          <a:solidFill>
                            <a:schemeClr val="tx2"/>
                          </a:solidFill>
                        </a:rPr>
                        <a:t>in the partners </a:t>
                      </a:r>
                      <a:r>
                        <a:rPr lang="en-US" sz="1300" baseline="0" dirty="0" smtClean="0">
                          <a:solidFill>
                            <a:schemeClr val="tx2"/>
                          </a:solidFill>
                        </a:rPr>
                        <a:t>list.</a:t>
                      </a:r>
                      <a:endParaRPr lang="en-US" sz="1300" baseline="0" dirty="0" smtClean="0">
                        <a:solidFill>
                          <a:schemeClr val="tx2"/>
                        </a:solidFill>
                      </a:endParaRPr>
                    </a:p>
                    <a:p>
                      <a:r>
                        <a:rPr lang="en-US" sz="1300" baseline="0" dirty="0" smtClean="0">
                          <a:solidFill>
                            <a:schemeClr val="tx2"/>
                          </a:solidFill>
                        </a:rPr>
                        <a:t>3.Make sure that </a:t>
                      </a:r>
                      <a:r>
                        <a:rPr lang="en-US" sz="1300" baseline="0" dirty="0" smtClean="0">
                          <a:solidFill>
                            <a:schemeClr val="tx2"/>
                          </a:solidFill>
                        </a:rPr>
                        <a:t>Outlet makes </a:t>
                      </a:r>
                      <a:r>
                        <a:rPr lang="en-US" sz="1300" baseline="0" dirty="0" smtClean="0">
                          <a:solidFill>
                            <a:schemeClr val="tx2"/>
                          </a:solidFill>
                        </a:rPr>
                        <a:t>buying not in promotional period.</a:t>
                      </a:r>
                    </a:p>
                    <a:p>
                      <a:r>
                        <a:rPr lang="en-US" sz="1300" baseline="0" dirty="0" smtClean="0">
                          <a:solidFill>
                            <a:schemeClr val="tx2"/>
                          </a:solidFill>
                        </a:rPr>
                        <a:t>4.By 13 items</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15% discount</a:t>
                      </a:r>
                    </a:p>
                    <a:p>
                      <a:endParaRPr lang="en-US" sz="1300" dirty="0">
                        <a:solidFill>
                          <a:schemeClr val="tx2"/>
                        </a:solidFill>
                      </a:endParaRPr>
                    </a:p>
                  </a:txBody>
                  <a:tcPr/>
                </a:tc>
              </a:tr>
              <a:tr h="390190">
                <a:tc>
                  <a:txBody>
                    <a:bodyPr/>
                    <a:lstStyle/>
                    <a:p>
                      <a:r>
                        <a:rPr lang="en-US" sz="1300" dirty="0" smtClean="0">
                          <a:solidFill>
                            <a:schemeClr val="tx2"/>
                          </a:solidFill>
                        </a:rPr>
                        <a:t>6</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10%  discount if he is not from partners list, makes order within promotional period but no more than 10 items</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a:t>
                      </a:r>
                      <a:r>
                        <a:rPr lang="en-US" sz="1300" baseline="0" dirty="0" smtClean="0">
                          <a:solidFill>
                            <a:schemeClr val="tx2"/>
                          </a:solidFill>
                        </a:rPr>
                        <a:t>Outlet .</a:t>
                      </a:r>
                      <a:endParaRPr lang="en-US" sz="130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2.Make sure that you are not in the partners list</a:t>
                      </a:r>
                    </a:p>
                    <a:p>
                      <a:r>
                        <a:rPr lang="en-US" sz="1300" baseline="0" dirty="0" smtClean="0">
                          <a:solidFill>
                            <a:schemeClr val="tx2"/>
                          </a:solidFill>
                        </a:rPr>
                        <a:t>3.Make sure that </a:t>
                      </a:r>
                      <a:r>
                        <a:rPr lang="en-US" sz="1300" baseline="0" dirty="0" smtClean="0">
                          <a:solidFill>
                            <a:schemeClr val="tx2"/>
                          </a:solidFill>
                        </a:rPr>
                        <a:t>Outlet makes </a:t>
                      </a:r>
                      <a:r>
                        <a:rPr lang="en-US" sz="1300" baseline="0" dirty="0" smtClean="0">
                          <a:solidFill>
                            <a:schemeClr val="tx2"/>
                          </a:solidFill>
                        </a:rPr>
                        <a:t>buying within promotional period.</a:t>
                      </a:r>
                    </a:p>
                    <a:p>
                      <a:r>
                        <a:rPr lang="en-US" sz="1300" baseline="0" dirty="0" smtClean="0">
                          <a:solidFill>
                            <a:schemeClr val="tx2"/>
                          </a:solidFill>
                        </a:rPr>
                        <a:t>2.By 8  items</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10% discount</a:t>
                      </a:r>
                    </a:p>
                    <a:p>
                      <a:endParaRPr lang="en-US" sz="1300" dirty="0">
                        <a:solidFill>
                          <a:schemeClr val="tx2"/>
                        </a:solidFill>
                      </a:endParaRPr>
                    </a:p>
                  </a:txBody>
                  <a:tcPr/>
                </a:tc>
              </a:tr>
            </a:tbl>
          </a:graphicData>
        </a:graphic>
      </p:graphicFrame>
    </p:spTree>
    <p:extLst>
      <p:ext uri="{BB962C8B-B14F-4D97-AF65-F5344CB8AC3E}">
        <p14:creationId xmlns:p14="http://schemas.microsoft.com/office/powerpoint/2010/main" val="1487808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272143" y="1647825"/>
            <a:ext cx="8605157" cy="4949829"/>
          </a:xfrm>
        </p:spPr>
        <p:txBody>
          <a:bodyPr/>
          <a:lstStyle/>
          <a:p>
            <a:pPr algn="just"/>
            <a:r>
              <a:rPr lang="en-US" dirty="0">
                <a:solidFill>
                  <a:schemeClr val="tx2"/>
                </a:solidFill>
              </a:rPr>
              <a:t>To buy </a:t>
            </a:r>
            <a:r>
              <a:rPr lang="en-US" dirty="0" smtClean="0">
                <a:solidFill>
                  <a:schemeClr val="tx2"/>
                </a:solidFill>
              </a:rPr>
              <a:t>a </a:t>
            </a:r>
            <a:r>
              <a:rPr lang="en-US" dirty="0">
                <a:solidFill>
                  <a:schemeClr val="tx2"/>
                </a:solidFill>
              </a:rPr>
              <a:t>train e-ticket user has to select the departure and destination cities, and travel date and click “Search”. </a:t>
            </a:r>
            <a:r>
              <a:rPr lang="uk-UA" dirty="0">
                <a:solidFill>
                  <a:schemeClr val="tx2"/>
                </a:solidFill>
              </a:rPr>
              <a:t>When the system finds appropriate trains user can select appropriate train for him and </a:t>
            </a:r>
            <a:r>
              <a:rPr lang="en-US" dirty="0">
                <a:solidFill>
                  <a:schemeClr val="tx2"/>
                </a:solidFill>
              </a:rPr>
              <a:t>select a place from the list of available</a:t>
            </a:r>
            <a:r>
              <a:rPr lang="uk-UA" dirty="0">
                <a:solidFill>
                  <a:schemeClr val="tx2"/>
                </a:solidFill>
              </a:rPr>
              <a:t> places. </a:t>
            </a:r>
            <a:r>
              <a:rPr lang="en-US" dirty="0">
                <a:solidFill>
                  <a:schemeClr val="tx2"/>
                </a:solidFill>
              </a:rPr>
              <a:t>To continue the ticket ordering user</a:t>
            </a:r>
            <a:r>
              <a:rPr lang="uk-UA" dirty="0">
                <a:solidFill>
                  <a:schemeClr val="tx2"/>
                </a:solidFill>
              </a:rPr>
              <a:t> enter</a:t>
            </a:r>
            <a:r>
              <a:rPr lang="en-US" dirty="0">
                <a:solidFill>
                  <a:schemeClr val="tx2"/>
                </a:solidFill>
              </a:rPr>
              <a:t>s</a:t>
            </a:r>
            <a:r>
              <a:rPr lang="uk-UA" dirty="0">
                <a:solidFill>
                  <a:schemeClr val="tx2"/>
                </a:solidFill>
              </a:rPr>
              <a:t> his Last Name and First Name, e-mail and click</a:t>
            </a:r>
            <a:r>
              <a:rPr lang="en-US" dirty="0">
                <a:solidFill>
                  <a:schemeClr val="tx2"/>
                </a:solidFill>
              </a:rPr>
              <a:t>s</a:t>
            </a:r>
            <a:r>
              <a:rPr lang="uk-UA" dirty="0">
                <a:solidFill>
                  <a:schemeClr val="tx2"/>
                </a:solidFill>
              </a:rPr>
              <a:t> “Pay”. If data is entered incorrectly error-message will be shown: “Please, re-enter your personal data”. If data entered correctly user will be redirected on payment page. On this page user should enter the 16-digit number of card, period of validity and code of CVV2/CVC2 and then press “Pay”. If entered </a:t>
            </a:r>
            <a:r>
              <a:rPr lang="en-US" dirty="0">
                <a:solidFill>
                  <a:schemeClr val="tx2"/>
                </a:solidFill>
              </a:rPr>
              <a:t>data</a:t>
            </a:r>
            <a:r>
              <a:rPr lang="uk-UA" dirty="0">
                <a:solidFill>
                  <a:schemeClr val="tx2"/>
                </a:solidFill>
              </a:rPr>
              <a:t> is correct</a:t>
            </a:r>
            <a:r>
              <a:rPr lang="en-US" dirty="0">
                <a:solidFill>
                  <a:schemeClr val="tx2"/>
                </a:solidFill>
              </a:rPr>
              <a:t>,</a:t>
            </a:r>
            <a:r>
              <a:rPr lang="uk-UA" dirty="0">
                <a:solidFill>
                  <a:schemeClr val="tx2"/>
                </a:solidFill>
              </a:rPr>
              <a:t> user will get email-notification that operation completed success</a:t>
            </a:r>
            <a:r>
              <a:rPr lang="en-US" dirty="0">
                <a:solidFill>
                  <a:schemeClr val="tx2"/>
                </a:solidFill>
              </a:rPr>
              <a:t>fully</a:t>
            </a:r>
            <a:r>
              <a:rPr lang="uk-UA" dirty="0">
                <a:solidFill>
                  <a:schemeClr val="tx2"/>
                </a:solidFill>
              </a:rPr>
              <a:t>.</a:t>
            </a:r>
            <a:r>
              <a:rPr lang="en-US" dirty="0">
                <a:solidFill>
                  <a:schemeClr val="tx2"/>
                </a:solidFill>
              </a:rPr>
              <a:t> In other case</a:t>
            </a:r>
            <a:r>
              <a:rPr lang="uk-UA" dirty="0">
                <a:solidFill>
                  <a:schemeClr val="tx2"/>
                </a:solidFill>
              </a:rPr>
              <a:t> user will get error message on the screen and </a:t>
            </a:r>
            <a:r>
              <a:rPr lang="en-US" dirty="0">
                <a:solidFill>
                  <a:schemeClr val="tx2"/>
                </a:solidFill>
              </a:rPr>
              <a:t>will be asked to</a:t>
            </a:r>
            <a:r>
              <a:rPr lang="uk-UA" dirty="0">
                <a:solidFill>
                  <a:schemeClr val="tx2"/>
                </a:solidFill>
              </a:rPr>
              <a:t> correct </a:t>
            </a:r>
            <a:r>
              <a:rPr lang="en-US" dirty="0">
                <a:solidFill>
                  <a:schemeClr val="tx2"/>
                </a:solidFill>
              </a:rPr>
              <a:t>data</a:t>
            </a:r>
            <a:r>
              <a:rPr lang="uk-UA" dirty="0">
                <a:solidFill>
                  <a:schemeClr val="tx2"/>
                </a:solidFill>
              </a:rPr>
              <a:t> and press “Pay”</a:t>
            </a:r>
            <a:r>
              <a:rPr lang="en-US" dirty="0">
                <a:solidFill>
                  <a:schemeClr val="tx2"/>
                </a:solidFill>
              </a:rPr>
              <a:t> again</a:t>
            </a:r>
            <a:r>
              <a:rPr lang="uk-UA" dirty="0">
                <a:solidFill>
                  <a:schemeClr val="tx2"/>
                </a:solidFill>
              </a:rPr>
              <a:t>.</a:t>
            </a:r>
          </a:p>
          <a:p>
            <a:r>
              <a:rPr lang="uk-UA" dirty="0">
                <a:solidFill>
                  <a:schemeClr val="tx2"/>
                </a:solidFill>
              </a:rPr>
              <a:t> </a:t>
            </a:r>
          </a:p>
          <a:p>
            <a:pPr lvl="0"/>
            <a:r>
              <a:rPr lang="en-US" dirty="0">
                <a:solidFill>
                  <a:schemeClr val="tx2"/>
                </a:solidFill>
              </a:rPr>
              <a:t>Build state transition diagram based on given </a:t>
            </a:r>
            <a:r>
              <a:rPr lang="en-US" dirty="0" smtClean="0">
                <a:solidFill>
                  <a:schemeClr val="tx2"/>
                </a:solidFill>
              </a:rPr>
              <a:t>information.</a:t>
            </a:r>
            <a:endParaRPr lang="uk-UA" dirty="0">
              <a:solidFill>
                <a:schemeClr val="tx2"/>
              </a:solidFill>
            </a:endParaRPr>
          </a:p>
          <a:p>
            <a:endParaRPr lang="uk-UA" dirty="0"/>
          </a:p>
        </p:txBody>
      </p:sp>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pPr marL="0" indent="0">
              <a:buNone/>
            </a:pPr>
            <a:r>
              <a:rPr lang="en-US" dirty="0" smtClean="0">
                <a:solidFill>
                  <a:schemeClr val="tx2"/>
                </a:solidFill>
              </a:rPr>
              <a:t>Task#3: state transition diagram</a:t>
            </a:r>
            <a:endParaRPr lang="uk-UA" dirty="0">
              <a:solidFill>
                <a:schemeClr val="tx2"/>
              </a:solidFill>
            </a:endParaRPr>
          </a:p>
        </p:txBody>
      </p:sp>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93833" y="819150"/>
            <a:ext cx="1131200"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Home page</a:t>
            </a:r>
            <a:endParaRPr lang="uk-UA" sz="1600" dirty="0"/>
          </a:p>
        </p:txBody>
      </p:sp>
      <p:cxnSp>
        <p:nvCxnSpPr>
          <p:cNvPr id="5" name="Пряма зі стрілкою 4"/>
          <p:cNvCxnSpPr>
            <a:stCxn id="3" idx="6"/>
            <a:endCxn id="7" idx="1"/>
          </p:cNvCxnSpPr>
          <p:nvPr/>
        </p:nvCxnSpPr>
        <p:spPr>
          <a:xfrm>
            <a:off x="1225033" y="1371600"/>
            <a:ext cx="145914" cy="31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177520" y="151130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a:t>
            </a:r>
            <a:r>
              <a:rPr lang="en-US" sz="1200" dirty="0" smtClean="0"/>
              <a:t>selects Departure</a:t>
            </a:r>
            <a:r>
              <a:rPr lang="en-US" sz="1200" dirty="0"/>
              <a:t>, Destinations and Date</a:t>
            </a:r>
            <a:endParaRPr lang="uk-UA" sz="1200" dirty="0"/>
          </a:p>
        </p:txBody>
      </p:sp>
      <p:sp>
        <p:nvSpPr>
          <p:cNvPr id="9" name="Овал 8"/>
          <p:cNvSpPr/>
          <p:nvPr/>
        </p:nvSpPr>
        <p:spPr>
          <a:xfrm>
            <a:off x="3945885" y="233129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7470212" y="284077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8130612" y="5886450"/>
            <a:ext cx="899088" cy="871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30" name="Овал 29"/>
          <p:cNvSpPr/>
          <p:nvPr/>
        </p:nvSpPr>
        <p:spPr>
          <a:xfrm>
            <a:off x="75773" y="3778249"/>
            <a:ext cx="1320800" cy="1349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Notification ‘There are no trains depending on your request’ </a:t>
            </a:r>
            <a:endParaRPr lang="uk-UA" sz="1200" dirty="0"/>
          </a:p>
        </p:txBody>
      </p:sp>
      <p:cxnSp>
        <p:nvCxnSpPr>
          <p:cNvPr id="31" name="Пряма зі стрілкою 30"/>
          <p:cNvCxnSpPr>
            <a:stCxn id="69" idx="2"/>
            <a:endCxn id="30" idx="7"/>
          </p:cNvCxnSpPr>
          <p:nvPr/>
        </p:nvCxnSpPr>
        <p:spPr>
          <a:xfrm flipH="1">
            <a:off x="1203146" y="2940890"/>
            <a:ext cx="1214292" cy="1034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 зі стрілкою 32"/>
          <p:cNvCxnSpPr>
            <a:stCxn id="30" idx="0"/>
            <a:endCxn id="7" idx="3"/>
          </p:cNvCxnSpPr>
          <p:nvPr/>
        </p:nvCxnSpPr>
        <p:spPr>
          <a:xfrm flipV="1">
            <a:off x="736173" y="2551952"/>
            <a:ext cx="634774" cy="1226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Овал 68"/>
          <p:cNvSpPr/>
          <p:nvPr/>
        </p:nvSpPr>
        <p:spPr>
          <a:xfrm>
            <a:off x="2417438"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a:t>
            </a:r>
            <a:endParaRPr lang="uk-UA" sz="1400" dirty="0"/>
          </a:p>
        </p:txBody>
      </p:sp>
      <p:cxnSp>
        <p:nvCxnSpPr>
          <p:cNvPr id="70" name="Пряма зі стрілкою 69"/>
          <p:cNvCxnSpPr>
            <a:stCxn id="7" idx="5"/>
            <a:endCxn id="69" idx="1"/>
          </p:cNvCxnSpPr>
          <p:nvPr/>
        </p:nvCxnSpPr>
        <p:spPr>
          <a:xfrm>
            <a:off x="2304893" y="2551952"/>
            <a:ext cx="225090" cy="11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5"/>
            <a:endCxn id="25" idx="1"/>
          </p:cNvCxnSpPr>
          <p:nvPr/>
        </p:nvCxnSpPr>
        <p:spPr>
          <a:xfrm>
            <a:off x="3073400" y="3215910"/>
            <a:ext cx="127772" cy="537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410640" y="235426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2"/>
          </p:cNvCxnSpPr>
          <p:nvPr/>
        </p:nvCxnSpPr>
        <p:spPr>
          <a:xfrm flipV="1">
            <a:off x="5266685" y="2743200"/>
            <a:ext cx="143955" cy="197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Овал 89"/>
          <p:cNvSpPr/>
          <p:nvPr/>
        </p:nvSpPr>
        <p:spPr>
          <a:xfrm>
            <a:off x="3970226" y="4866344"/>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message </a:t>
            </a:r>
            <a:r>
              <a:rPr lang="en-US" sz="1200" dirty="0" smtClean="0">
                <a:solidFill>
                  <a:schemeClr val="bg1"/>
                </a:solidFill>
              </a:rPr>
              <a:t>‘</a:t>
            </a:r>
            <a:r>
              <a:rPr lang="uk-UA" sz="1200" dirty="0">
                <a:solidFill>
                  <a:schemeClr val="bg1"/>
                </a:solidFill>
              </a:rPr>
              <a:t>Please, </a:t>
            </a:r>
            <a:r>
              <a:rPr lang="uk-UA" sz="1200" dirty="0" err="1">
                <a:solidFill>
                  <a:schemeClr val="bg1"/>
                </a:solidFill>
              </a:rPr>
              <a:t>re</a:t>
            </a:r>
            <a:r>
              <a:rPr lang="uk-UA" sz="1200" dirty="0">
                <a:solidFill>
                  <a:schemeClr val="bg1"/>
                </a:solidFill>
              </a:rPr>
              <a:t>-enter </a:t>
            </a:r>
            <a:r>
              <a:rPr lang="uk-UA" sz="1200" dirty="0" err="1">
                <a:solidFill>
                  <a:schemeClr val="bg1"/>
                </a:solidFill>
              </a:rPr>
              <a:t>your</a:t>
            </a:r>
            <a:r>
              <a:rPr lang="uk-UA" sz="1200" dirty="0">
                <a:solidFill>
                  <a:schemeClr val="bg1"/>
                </a:solidFill>
              </a:rPr>
              <a:t> </a:t>
            </a:r>
            <a:r>
              <a:rPr lang="uk-UA" sz="1200" dirty="0" err="1">
                <a:solidFill>
                  <a:schemeClr val="bg1"/>
                </a:solidFill>
              </a:rPr>
              <a:t>personal</a:t>
            </a:r>
            <a:r>
              <a:rPr lang="uk-UA" sz="1200" dirty="0">
                <a:solidFill>
                  <a:schemeClr val="bg1"/>
                </a:solidFill>
              </a:rPr>
              <a:t> data</a:t>
            </a:r>
            <a:r>
              <a:rPr lang="en-US" sz="1200" dirty="0">
                <a:solidFill>
                  <a:schemeClr val="bg1"/>
                </a:solidFill>
              </a:rPr>
              <a:t>’</a:t>
            </a:r>
            <a:endParaRPr lang="uk-UA" sz="1200" dirty="0">
              <a:solidFill>
                <a:schemeClr val="bg1"/>
              </a:solidFill>
            </a:endParaRPr>
          </a:p>
        </p:txBody>
      </p:sp>
      <p:cxnSp>
        <p:nvCxnSpPr>
          <p:cNvPr id="94" name="Пряма зі стрілкою 93"/>
          <p:cNvCxnSpPr>
            <a:stCxn id="83" idx="4"/>
            <a:endCxn id="90" idx="7"/>
          </p:cNvCxnSpPr>
          <p:nvPr/>
        </p:nvCxnSpPr>
        <p:spPr>
          <a:xfrm flipH="1">
            <a:off x="5097599" y="3132137"/>
            <a:ext cx="697295" cy="1912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Пряма зі стрілкою 99"/>
          <p:cNvCxnSpPr>
            <a:stCxn id="90" idx="0"/>
            <a:endCxn id="9" idx="4"/>
          </p:cNvCxnSpPr>
          <p:nvPr/>
        </p:nvCxnSpPr>
        <p:spPr>
          <a:xfrm flipH="1" flipV="1">
            <a:off x="4606285" y="3550490"/>
            <a:ext cx="24341" cy="1315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rot="17501936">
            <a:off x="4685569" y="3808456"/>
            <a:ext cx="1450141" cy="523220"/>
          </a:xfrm>
          <a:prstGeom prst="rect">
            <a:avLst/>
          </a:prstGeom>
          <a:noFill/>
        </p:spPr>
        <p:txBody>
          <a:bodyPr wrap="none" rtlCol="0">
            <a:spAutoFit/>
          </a:bodyPr>
          <a:lstStyle/>
          <a:p>
            <a:r>
              <a:rPr lang="en-US" sz="1400" dirty="0" smtClean="0">
                <a:solidFill>
                  <a:schemeClr val="tx2"/>
                </a:solidFill>
              </a:rPr>
              <a:t>D</a:t>
            </a:r>
            <a:r>
              <a:rPr lang="uk-UA" sz="1400" dirty="0" err="1" smtClean="0">
                <a:solidFill>
                  <a:schemeClr val="tx2"/>
                </a:solidFill>
              </a:rPr>
              <a:t>ata</a:t>
            </a:r>
            <a:r>
              <a:rPr lang="uk-UA" sz="1400" dirty="0" smtClean="0">
                <a:solidFill>
                  <a:schemeClr val="tx2"/>
                </a:solidFill>
              </a:rPr>
              <a:t> </a:t>
            </a:r>
            <a:r>
              <a:rPr lang="uk-UA" sz="1400" dirty="0" err="1">
                <a:solidFill>
                  <a:schemeClr val="tx2"/>
                </a:solidFill>
              </a:rPr>
              <a:t>is</a:t>
            </a:r>
            <a:r>
              <a:rPr lang="uk-UA" sz="1400" dirty="0">
                <a:solidFill>
                  <a:schemeClr val="tx2"/>
                </a:solidFill>
              </a:rPr>
              <a:t> </a:t>
            </a:r>
            <a:r>
              <a:rPr lang="uk-UA" sz="1400" dirty="0" err="1">
                <a:solidFill>
                  <a:schemeClr val="tx2"/>
                </a:solidFill>
              </a:rPr>
              <a:t>entered</a:t>
            </a:r>
            <a:r>
              <a:rPr lang="uk-UA" sz="1400" dirty="0">
                <a:solidFill>
                  <a:schemeClr val="tx2"/>
                </a:solidFill>
              </a:rPr>
              <a:t> </a:t>
            </a:r>
            <a:endParaRPr lang="en-US" sz="1400" dirty="0" smtClean="0">
              <a:solidFill>
                <a:schemeClr val="tx2"/>
              </a:solidFill>
            </a:endParaRPr>
          </a:p>
          <a:p>
            <a:r>
              <a:rPr lang="uk-UA" sz="1400" dirty="0" err="1" smtClean="0">
                <a:solidFill>
                  <a:schemeClr val="tx2"/>
                </a:solidFill>
              </a:rPr>
              <a:t>incorrectly</a:t>
            </a:r>
            <a:endParaRPr lang="uk-UA" sz="1400" dirty="0"/>
          </a:p>
        </p:txBody>
      </p:sp>
      <p:sp>
        <p:nvSpPr>
          <p:cNvPr id="111" name="Овал 110"/>
          <p:cNvSpPr/>
          <p:nvPr/>
        </p:nvSpPr>
        <p:spPr>
          <a:xfrm>
            <a:off x="6338459" y="284441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6"/>
            <a:endCxn id="111" idx="1"/>
          </p:cNvCxnSpPr>
          <p:nvPr/>
        </p:nvCxnSpPr>
        <p:spPr>
          <a:xfrm>
            <a:off x="6179147" y="2743200"/>
            <a:ext cx="271857" cy="215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6"/>
            <a:endCxn id="11" idx="2"/>
          </p:cNvCxnSpPr>
          <p:nvPr/>
        </p:nvCxnSpPr>
        <p:spPr>
          <a:xfrm>
            <a:off x="7106966" y="3233355"/>
            <a:ext cx="363246" cy="217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Овал 122"/>
          <p:cNvSpPr/>
          <p:nvPr/>
        </p:nvSpPr>
        <p:spPr>
          <a:xfrm>
            <a:off x="5786166" y="390824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message </a:t>
            </a:r>
            <a:r>
              <a:rPr lang="en-US" sz="1200" dirty="0" smtClean="0">
                <a:solidFill>
                  <a:schemeClr val="bg1"/>
                </a:solidFill>
              </a:rPr>
              <a:t>‘</a:t>
            </a:r>
            <a:r>
              <a:rPr lang="uk-UA" sz="1200" dirty="0" err="1">
                <a:solidFill>
                  <a:schemeClr val="bg1"/>
                </a:solidFill>
              </a:rPr>
              <a:t>Please</a:t>
            </a:r>
            <a:r>
              <a:rPr lang="uk-UA" sz="1200" dirty="0">
                <a:solidFill>
                  <a:schemeClr val="bg1"/>
                </a:solidFill>
              </a:rPr>
              <a:t>, </a:t>
            </a:r>
            <a:r>
              <a:rPr lang="en-US" sz="1200" dirty="0" smtClean="0">
                <a:solidFill>
                  <a:schemeClr val="bg1"/>
                </a:solidFill>
              </a:rPr>
              <a:t>correct your data’</a:t>
            </a:r>
            <a:endParaRPr lang="uk-UA" sz="1200" dirty="0">
              <a:solidFill>
                <a:schemeClr val="bg1"/>
              </a:solidFill>
            </a:endParaRPr>
          </a:p>
        </p:txBody>
      </p:sp>
      <p:sp>
        <p:nvSpPr>
          <p:cNvPr id="145" name="Овал 144"/>
          <p:cNvSpPr/>
          <p:nvPr/>
        </p:nvSpPr>
        <p:spPr>
          <a:xfrm>
            <a:off x="8145924" y="4698069"/>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4"/>
            <a:endCxn id="145" idx="0"/>
          </p:cNvCxnSpPr>
          <p:nvPr/>
        </p:nvCxnSpPr>
        <p:spPr>
          <a:xfrm>
            <a:off x="8130612" y="4059976"/>
            <a:ext cx="399566" cy="63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endCxn id="123" idx="6"/>
          </p:cNvCxnSpPr>
          <p:nvPr/>
        </p:nvCxnSpPr>
        <p:spPr>
          <a:xfrm flipH="1" flipV="1">
            <a:off x="7106966" y="4517842"/>
            <a:ext cx="1102458"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Пряма зі стрілкою 153"/>
          <p:cNvCxnSpPr>
            <a:stCxn id="123" idx="0"/>
            <a:endCxn id="11" idx="3"/>
          </p:cNvCxnSpPr>
          <p:nvPr/>
        </p:nvCxnSpPr>
        <p:spPr>
          <a:xfrm flipV="1">
            <a:off x="6446566" y="3881428"/>
            <a:ext cx="1217073" cy="26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rot="1677458">
            <a:off x="7051379" y="4484067"/>
            <a:ext cx="1300164" cy="307777"/>
          </a:xfrm>
          <a:prstGeom prst="rect">
            <a:avLst/>
          </a:prstGeom>
          <a:noFill/>
        </p:spPr>
        <p:txBody>
          <a:bodyPr wrap="none" rtlCol="0">
            <a:spAutoFit/>
          </a:bodyPr>
          <a:lstStyle/>
          <a:p>
            <a:r>
              <a:rPr lang="en-US" sz="1400" dirty="0" smtClean="0">
                <a:solidFill>
                  <a:schemeClr val="accent1"/>
                </a:solidFill>
              </a:rPr>
              <a:t>Incorrect data</a:t>
            </a:r>
            <a:endParaRPr lang="uk-UA" sz="1400" dirty="0">
              <a:solidFill>
                <a:schemeClr val="accent1"/>
              </a:solidFill>
            </a:endParaRPr>
          </a:p>
        </p:txBody>
      </p:sp>
      <p:cxnSp>
        <p:nvCxnSpPr>
          <p:cNvPr id="161" name="Пряма зі стрілкою 160"/>
          <p:cNvCxnSpPr>
            <a:stCxn id="145" idx="4"/>
            <a:endCxn id="13" idx="0"/>
          </p:cNvCxnSpPr>
          <p:nvPr/>
        </p:nvCxnSpPr>
        <p:spPr>
          <a:xfrm>
            <a:off x="8530178" y="5475944"/>
            <a:ext cx="49978" cy="410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096722">
            <a:off x="994104" y="3085604"/>
            <a:ext cx="1510157" cy="652786"/>
          </a:xfrm>
          <a:prstGeom prst="rect">
            <a:avLst/>
          </a:prstGeom>
          <a:noFill/>
        </p:spPr>
        <p:txBody>
          <a:bodyPr wrap="square" rtlCol="0">
            <a:spAutoFit/>
          </a:bodyPr>
          <a:lstStyle/>
          <a:p>
            <a:r>
              <a:rPr lang="en-US" sz="1200" dirty="0" smtClean="0">
                <a:solidFill>
                  <a:schemeClr val="tx2"/>
                </a:solidFill>
              </a:rPr>
              <a:t>Application haven’t </a:t>
            </a:r>
          </a:p>
          <a:p>
            <a:r>
              <a:rPr lang="en-US" sz="1200" dirty="0" smtClean="0">
                <a:solidFill>
                  <a:schemeClr val="tx2"/>
                </a:solidFill>
              </a:rPr>
              <a:t>found any train  </a:t>
            </a:r>
          </a:p>
          <a:p>
            <a:r>
              <a:rPr lang="en-US" sz="1200" dirty="0" smtClean="0">
                <a:solidFill>
                  <a:schemeClr val="tx2"/>
                </a:solidFill>
              </a:rPr>
              <a:t> </a:t>
            </a:r>
            <a:endParaRPr lang="uk-UA" sz="1200" dirty="0">
              <a:solidFill>
                <a:schemeClr val="tx2"/>
              </a:solidFill>
            </a:endParaRPr>
          </a:p>
        </p:txBody>
      </p:sp>
      <p:sp>
        <p:nvSpPr>
          <p:cNvPr id="25" name="Овал 24"/>
          <p:cNvSpPr/>
          <p:nvPr/>
        </p:nvSpPr>
        <p:spPr>
          <a:xfrm>
            <a:off x="3073400" y="3622292"/>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7"/>
            <a:endCxn id="9" idx="3"/>
          </p:cNvCxnSpPr>
          <p:nvPr/>
        </p:nvCxnSpPr>
        <p:spPr>
          <a:xfrm flipV="1">
            <a:off x="3818113" y="3371942"/>
            <a:ext cx="321199" cy="38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36686" y="1371600"/>
            <a:ext cx="1810945" cy="369332"/>
          </a:xfrm>
          <a:prstGeom prst="rect">
            <a:avLst/>
          </a:prstGeom>
          <a:noFill/>
        </p:spPr>
        <p:txBody>
          <a:bodyPr wrap="none" rtlCol="0">
            <a:spAutoFit/>
          </a:bodyPr>
          <a:lstStyle/>
          <a:p>
            <a:pPr algn="r"/>
            <a:r>
              <a:rPr lang="en-US" dirty="0" smtClean="0">
                <a:solidFill>
                  <a:schemeClr val="tx2"/>
                </a:solidFill>
              </a:rPr>
              <a:t>General scheme</a:t>
            </a:r>
            <a:endParaRPr lang="uk-UA" dirty="0">
              <a:solidFill>
                <a:schemeClr val="tx2"/>
              </a:solidFill>
            </a:endParaRPr>
          </a:p>
        </p:txBody>
      </p:sp>
    </p:spTree>
    <p:extLst>
      <p:ext uri="{BB962C8B-B14F-4D97-AF65-F5344CB8AC3E}">
        <p14:creationId xmlns:p14="http://schemas.microsoft.com/office/powerpoint/2010/main" val="3782743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93833" y="819150"/>
            <a:ext cx="1131200"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Home page</a:t>
            </a:r>
            <a:endParaRPr lang="uk-UA" sz="1600" dirty="0"/>
          </a:p>
        </p:txBody>
      </p:sp>
      <p:cxnSp>
        <p:nvCxnSpPr>
          <p:cNvPr id="5" name="Пряма зі стрілкою 4"/>
          <p:cNvCxnSpPr>
            <a:stCxn id="3" idx="6"/>
            <a:endCxn id="7" idx="1"/>
          </p:cNvCxnSpPr>
          <p:nvPr/>
        </p:nvCxnSpPr>
        <p:spPr>
          <a:xfrm>
            <a:off x="1225033" y="1371600"/>
            <a:ext cx="145914" cy="31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177520" y="151130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Departure</a:t>
            </a:r>
            <a:r>
              <a:rPr lang="en-US" sz="1200" dirty="0"/>
              <a:t>, Destinations and Date</a:t>
            </a:r>
            <a:endParaRPr lang="uk-UA" sz="1200" dirty="0"/>
          </a:p>
        </p:txBody>
      </p:sp>
      <p:sp>
        <p:nvSpPr>
          <p:cNvPr id="9" name="Овал 8"/>
          <p:cNvSpPr/>
          <p:nvPr/>
        </p:nvSpPr>
        <p:spPr>
          <a:xfrm>
            <a:off x="3538172" y="229142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7470212" y="284077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8130612" y="5886450"/>
            <a:ext cx="899088" cy="871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417438"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a:t>
            </a:r>
            <a:endParaRPr lang="uk-UA" sz="1400" dirty="0"/>
          </a:p>
        </p:txBody>
      </p:sp>
      <p:cxnSp>
        <p:nvCxnSpPr>
          <p:cNvPr id="70" name="Пряма зі стрілкою 69"/>
          <p:cNvCxnSpPr>
            <a:stCxn id="7" idx="5"/>
            <a:endCxn id="69" idx="1"/>
          </p:cNvCxnSpPr>
          <p:nvPr/>
        </p:nvCxnSpPr>
        <p:spPr>
          <a:xfrm>
            <a:off x="2304893" y="2551952"/>
            <a:ext cx="225090" cy="11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5"/>
            <a:endCxn id="22" idx="1"/>
          </p:cNvCxnSpPr>
          <p:nvPr/>
        </p:nvCxnSpPr>
        <p:spPr>
          <a:xfrm>
            <a:off x="3073400" y="3215910"/>
            <a:ext cx="127772" cy="626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182919"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‘Pay’ button</a:t>
            </a:r>
            <a:endParaRPr lang="uk-UA" sz="1400" dirty="0"/>
          </a:p>
        </p:txBody>
      </p:sp>
      <p:cxnSp>
        <p:nvCxnSpPr>
          <p:cNvPr id="87" name="Пряма зі стрілкою 86"/>
          <p:cNvCxnSpPr>
            <a:stCxn id="9" idx="6"/>
            <a:endCxn id="83" idx="2"/>
          </p:cNvCxnSpPr>
          <p:nvPr/>
        </p:nvCxnSpPr>
        <p:spPr>
          <a:xfrm>
            <a:off x="4858972" y="2901022"/>
            <a:ext cx="323947" cy="3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6338459" y="284441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6"/>
          </p:cNvCxnSpPr>
          <p:nvPr/>
        </p:nvCxnSpPr>
        <p:spPr>
          <a:xfrm>
            <a:off x="5951426" y="2940890"/>
            <a:ext cx="399609" cy="123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6"/>
            <a:endCxn id="11" idx="2"/>
          </p:cNvCxnSpPr>
          <p:nvPr/>
        </p:nvCxnSpPr>
        <p:spPr>
          <a:xfrm>
            <a:off x="7106966" y="3233355"/>
            <a:ext cx="363246" cy="217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8145924" y="4698069"/>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4"/>
            <a:endCxn id="145" idx="0"/>
          </p:cNvCxnSpPr>
          <p:nvPr/>
        </p:nvCxnSpPr>
        <p:spPr>
          <a:xfrm>
            <a:off x="8130612" y="4059976"/>
            <a:ext cx="399566" cy="63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Пряма зі стрілкою 160"/>
          <p:cNvCxnSpPr>
            <a:stCxn id="145" idx="4"/>
            <a:endCxn id="13" idx="0"/>
          </p:cNvCxnSpPr>
          <p:nvPr/>
        </p:nvCxnSpPr>
        <p:spPr>
          <a:xfrm>
            <a:off x="8530178" y="5475944"/>
            <a:ext cx="49978" cy="410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050559" y="1371600"/>
            <a:ext cx="479618" cy="369332"/>
          </a:xfrm>
          <a:prstGeom prst="rect">
            <a:avLst/>
          </a:prstGeom>
          <a:noFill/>
        </p:spPr>
        <p:txBody>
          <a:bodyPr wrap="none" rtlCol="0">
            <a:spAutoFit/>
          </a:bodyPr>
          <a:lstStyle/>
          <a:p>
            <a:r>
              <a:rPr lang="en-US" dirty="0" smtClean="0">
                <a:solidFill>
                  <a:schemeClr val="accent1"/>
                </a:solidFill>
              </a:rPr>
              <a:t>#1</a:t>
            </a:r>
            <a:endParaRPr lang="uk-UA" dirty="0">
              <a:solidFill>
                <a:schemeClr val="accent1"/>
              </a:solidFill>
            </a:endParaRPr>
          </a:p>
        </p:txBody>
      </p:sp>
      <p:sp>
        <p:nvSpPr>
          <p:cNvPr id="4" name="TextBox 3"/>
          <p:cNvSpPr txBox="1"/>
          <p:nvPr/>
        </p:nvSpPr>
        <p:spPr>
          <a:xfrm>
            <a:off x="6925052" y="1771882"/>
            <a:ext cx="1865960" cy="369332"/>
          </a:xfrm>
          <a:prstGeom prst="rect">
            <a:avLst/>
          </a:prstGeom>
          <a:noFill/>
        </p:spPr>
        <p:txBody>
          <a:bodyPr wrap="none" rtlCol="0">
            <a:spAutoFit/>
          </a:bodyPr>
          <a:lstStyle/>
          <a:p>
            <a:r>
              <a:rPr lang="en-US" dirty="0" smtClean="0">
                <a:solidFill>
                  <a:schemeClr val="accent1"/>
                </a:solidFill>
              </a:rPr>
              <a:t>Positive scenario</a:t>
            </a:r>
            <a:endParaRPr lang="uk-UA" dirty="0">
              <a:solidFill>
                <a:schemeClr val="accent1"/>
              </a:solidFill>
            </a:endParaRPr>
          </a:p>
        </p:txBody>
      </p:sp>
      <p:sp>
        <p:nvSpPr>
          <p:cNvPr id="22" name="Овал 21"/>
          <p:cNvSpPr/>
          <p:nvPr/>
        </p:nvSpPr>
        <p:spPr>
          <a:xfrm>
            <a:off x="3073400" y="3711192"/>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10" name="Пряма зі стрілкою 9"/>
          <p:cNvCxnSpPr>
            <a:stCxn id="22" idx="0"/>
            <a:endCxn id="9" idx="3"/>
          </p:cNvCxnSpPr>
          <p:nvPr/>
        </p:nvCxnSpPr>
        <p:spPr>
          <a:xfrm flipV="1">
            <a:off x="3509643" y="3332074"/>
            <a:ext cx="221956" cy="379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4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93833" y="819150"/>
            <a:ext cx="1131200"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Home page</a:t>
            </a:r>
            <a:endParaRPr lang="uk-UA" sz="1600" dirty="0"/>
          </a:p>
        </p:txBody>
      </p:sp>
      <p:cxnSp>
        <p:nvCxnSpPr>
          <p:cNvPr id="5" name="Пряма зі стрілкою 4"/>
          <p:cNvCxnSpPr>
            <a:stCxn id="3" idx="6"/>
            <a:endCxn id="7" idx="1"/>
          </p:cNvCxnSpPr>
          <p:nvPr/>
        </p:nvCxnSpPr>
        <p:spPr>
          <a:xfrm>
            <a:off x="1225033" y="1371600"/>
            <a:ext cx="145914" cy="31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177520" y="151130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Departure</a:t>
            </a:r>
            <a:r>
              <a:rPr lang="en-US" sz="1200" dirty="0"/>
              <a:t>, Destinations and Date</a:t>
            </a:r>
            <a:endParaRPr lang="uk-UA" sz="1200" dirty="0"/>
          </a:p>
        </p:txBody>
      </p:sp>
      <p:sp>
        <p:nvSpPr>
          <p:cNvPr id="9" name="Овал 8"/>
          <p:cNvSpPr/>
          <p:nvPr/>
        </p:nvSpPr>
        <p:spPr>
          <a:xfrm>
            <a:off x="3538172" y="229142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7470212" y="284077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8130612" y="5886450"/>
            <a:ext cx="899088" cy="871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30" name="Овал 29"/>
          <p:cNvSpPr/>
          <p:nvPr/>
        </p:nvSpPr>
        <p:spPr>
          <a:xfrm>
            <a:off x="75772" y="3778250"/>
            <a:ext cx="1435527" cy="1308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Notification ‘There are no trains depending on your request’ </a:t>
            </a:r>
            <a:endParaRPr lang="uk-UA" sz="1200" dirty="0"/>
          </a:p>
        </p:txBody>
      </p:sp>
      <p:cxnSp>
        <p:nvCxnSpPr>
          <p:cNvPr id="31" name="Пряма зі стрілкою 30"/>
          <p:cNvCxnSpPr>
            <a:stCxn id="69" idx="2"/>
            <a:endCxn id="30" idx="7"/>
          </p:cNvCxnSpPr>
          <p:nvPr/>
        </p:nvCxnSpPr>
        <p:spPr>
          <a:xfrm flipH="1">
            <a:off x="1301071" y="2940890"/>
            <a:ext cx="1116367" cy="1029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 зі стрілкою 32"/>
          <p:cNvCxnSpPr>
            <a:stCxn id="30" idx="0"/>
            <a:endCxn id="7" idx="3"/>
          </p:cNvCxnSpPr>
          <p:nvPr/>
        </p:nvCxnSpPr>
        <p:spPr>
          <a:xfrm flipV="1">
            <a:off x="793536" y="2551952"/>
            <a:ext cx="577411" cy="1226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9051807">
            <a:off x="1134295" y="3224567"/>
            <a:ext cx="1517595" cy="461665"/>
          </a:xfrm>
          <a:prstGeom prst="rect">
            <a:avLst/>
          </a:prstGeom>
          <a:noFill/>
        </p:spPr>
        <p:txBody>
          <a:bodyPr wrap="none" rtlCol="0">
            <a:spAutoFit/>
          </a:bodyPr>
          <a:lstStyle/>
          <a:p>
            <a:r>
              <a:rPr lang="en-US" sz="1200" dirty="0">
                <a:solidFill>
                  <a:schemeClr val="tx2"/>
                </a:solidFill>
              </a:rPr>
              <a:t>Application haven’t </a:t>
            </a:r>
          </a:p>
          <a:p>
            <a:r>
              <a:rPr lang="en-US" sz="1200" dirty="0">
                <a:solidFill>
                  <a:schemeClr val="tx2"/>
                </a:solidFill>
              </a:rPr>
              <a:t>found any train  </a:t>
            </a:r>
          </a:p>
        </p:txBody>
      </p:sp>
      <p:sp>
        <p:nvSpPr>
          <p:cNvPr id="69" name="Овал 68"/>
          <p:cNvSpPr/>
          <p:nvPr/>
        </p:nvSpPr>
        <p:spPr>
          <a:xfrm>
            <a:off x="2417438"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a:t>
            </a:r>
            <a:endParaRPr lang="uk-UA" sz="1400" dirty="0"/>
          </a:p>
        </p:txBody>
      </p:sp>
      <p:cxnSp>
        <p:nvCxnSpPr>
          <p:cNvPr id="70" name="Пряма зі стрілкою 69"/>
          <p:cNvCxnSpPr>
            <a:stCxn id="7" idx="5"/>
            <a:endCxn id="69" idx="1"/>
          </p:cNvCxnSpPr>
          <p:nvPr/>
        </p:nvCxnSpPr>
        <p:spPr>
          <a:xfrm>
            <a:off x="2304893" y="2551952"/>
            <a:ext cx="225090" cy="11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5"/>
            <a:endCxn id="28" idx="1"/>
          </p:cNvCxnSpPr>
          <p:nvPr/>
        </p:nvCxnSpPr>
        <p:spPr>
          <a:xfrm>
            <a:off x="3073400" y="3215910"/>
            <a:ext cx="127772" cy="537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182919"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‘Pay’ </a:t>
            </a:r>
            <a:r>
              <a:rPr lang="en-US" sz="1400" dirty="0" smtClean="0"/>
              <a:t>button</a:t>
            </a:r>
            <a:endParaRPr lang="uk-UA" sz="1400" dirty="0"/>
          </a:p>
        </p:txBody>
      </p:sp>
      <p:cxnSp>
        <p:nvCxnSpPr>
          <p:cNvPr id="87" name="Пряма зі стрілкою 86"/>
          <p:cNvCxnSpPr>
            <a:stCxn id="9" idx="6"/>
            <a:endCxn id="83" idx="2"/>
          </p:cNvCxnSpPr>
          <p:nvPr/>
        </p:nvCxnSpPr>
        <p:spPr>
          <a:xfrm>
            <a:off x="4858972" y="2901022"/>
            <a:ext cx="323947" cy="3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6338459" y="284441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6"/>
          </p:cNvCxnSpPr>
          <p:nvPr/>
        </p:nvCxnSpPr>
        <p:spPr>
          <a:xfrm>
            <a:off x="5951426" y="2940890"/>
            <a:ext cx="399609" cy="123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6"/>
            <a:endCxn id="11" idx="2"/>
          </p:cNvCxnSpPr>
          <p:nvPr/>
        </p:nvCxnSpPr>
        <p:spPr>
          <a:xfrm>
            <a:off x="7106966" y="3233355"/>
            <a:ext cx="363246" cy="217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8145924" y="4698069"/>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4"/>
            <a:endCxn id="145" idx="0"/>
          </p:cNvCxnSpPr>
          <p:nvPr/>
        </p:nvCxnSpPr>
        <p:spPr>
          <a:xfrm>
            <a:off x="8130612" y="4059976"/>
            <a:ext cx="399566" cy="63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Пряма зі стрілкою 160"/>
          <p:cNvCxnSpPr>
            <a:stCxn id="145" idx="4"/>
            <a:endCxn id="13" idx="0"/>
          </p:cNvCxnSpPr>
          <p:nvPr/>
        </p:nvCxnSpPr>
        <p:spPr>
          <a:xfrm>
            <a:off x="8530178" y="5475944"/>
            <a:ext cx="49978" cy="410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35196" y="1282700"/>
            <a:ext cx="5275034" cy="523220"/>
          </a:xfrm>
          <a:prstGeom prst="rect">
            <a:avLst/>
          </a:prstGeom>
          <a:noFill/>
        </p:spPr>
        <p:txBody>
          <a:bodyPr wrap="none" rtlCol="0">
            <a:spAutoFit/>
          </a:bodyPr>
          <a:lstStyle/>
          <a:p>
            <a:pPr algn="r"/>
            <a:r>
              <a:rPr lang="en-US" sz="1400" dirty="0" smtClean="0">
                <a:solidFill>
                  <a:schemeClr val="tx2"/>
                </a:solidFill>
              </a:rPr>
              <a:t>#</a:t>
            </a:r>
            <a:r>
              <a:rPr lang="en-US" sz="1400" dirty="0" smtClean="0">
                <a:solidFill>
                  <a:schemeClr val="tx2"/>
                </a:solidFill>
              </a:rPr>
              <a:t>2</a:t>
            </a:r>
          </a:p>
          <a:p>
            <a:pPr algn="r"/>
            <a:r>
              <a:rPr lang="en-US" sz="1400" dirty="0" smtClean="0">
                <a:solidFill>
                  <a:schemeClr val="tx2"/>
                </a:solidFill>
              </a:rPr>
              <a:t>Negative </a:t>
            </a:r>
            <a:r>
              <a:rPr lang="en-US" sz="1400" dirty="0" smtClean="0">
                <a:solidFill>
                  <a:schemeClr val="tx2"/>
                </a:solidFill>
              </a:rPr>
              <a:t>testing (there are no trains </a:t>
            </a:r>
            <a:r>
              <a:rPr lang="en-US" sz="1400" dirty="0" smtClean="0">
                <a:solidFill>
                  <a:schemeClr val="tx2"/>
                </a:solidFill>
              </a:rPr>
              <a:t>depending on the request</a:t>
            </a:r>
            <a:r>
              <a:rPr lang="en-US" sz="1400" dirty="0" smtClean="0">
                <a:solidFill>
                  <a:schemeClr val="tx2"/>
                </a:solidFill>
              </a:rPr>
              <a:t>)</a:t>
            </a:r>
            <a:endParaRPr lang="en-US" sz="1400" dirty="0" smtClean="0">
              <a:solidFill>
                <a:schemeClr val="tx2"/>
              </a:solidFill>
            </a:endParaRPr>
          </a:p>
        </p:txBody>
      </p:sp>
      <p:sp>
        <p:nvSpPr>
          <p:cNvPr id="28" name="Овал 27"/>
          <p:cNvSpPr/>
          <p:nvPr/>
        </p:nvSpPr>
        <p:spPr>
          <a:xfrm>
            <a:off x="3073400" y="3622292"/>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14" name="Пряма зі стрілкою 13"/>
          <p:cNvCxnSpPr>
            <a:stCxn id="28" idx="0"/>
            <a:endCxn id="9" idx="3"/>
          </p:cNvCxnSpPr>
          <p:nvPr/>
        </p:nvCxnSpPr>
        <p:spPr>
          <a:xfrm flipV="1">
            <a:off x="3509643" y="3332074"/>
            <a:ext cx="221956" cy="29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7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93833" y="819150"/>
            <a:ext cx="1131200"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Home page</a:t>
            </a:r>
            <a:endParaRPr lang="uk-UA" sz="1600" dirty="0"/>
          </a:p>
        </p:txBody>
      </p:sp>
      <p:cxnSp>
        <p:nvCxnSpPr>
          <p:cNvPr id="5" name="Пряма зі стрілкою 4"/>
          <p:cNvCxnSpPr>
            <a:stCxn id="3" idx="6"/>
            <a:endCxn id="7" idx="1"/>
          </p:cNvCxnSpPr>
          <p:nvPr/>
        </p:nvCxnSpPr>
        <p:spPr>
          <a:xfrm>
            <a:off x="1225033" y="1371600"/>
            <a:ext cx="145914" cy="31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177520" y="151130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Departure</a:t>
            </a:r>
            <a:r>
              <a:rPr lang="en-US" sz="1200" dirty="0"/>
              <a:t>, Destinations and Date</a:t>
            </a:r>
            <a:endParaRPr lang="uk-UA" sz="1200" dirty="0"/>
          </a:p>
        </p:txBody>
      </p:sp>
      <p:sp>
        <p:nvSpPr>
          <p:cNvPr id="9" name="Овал 8"/>
          <p:cNvSpPr/>
          <p:nvPr/>
        </p:nvSpPr>
        <p:spPr>
          <a:xfrm>
            <a:off x="3538172" y="229142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7470212" y="284077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8130612" y="5886450"/>
            <a:ext cx="899088" cy="871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417438"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a:t>
            </a:r>
            <a:endParaRPr lang="uk-UA" sz="1400" dirty="0"/>
          </a:p>
        </p:txBody>
      </p:sp>
      <p:cxnSp>
        <p:nvCxnSpPr>
          <p:cNvPr id="70" name="Пряма зі стрілкою 69"/>
          <p:cNvCxnSpPr>
            <a:stCxn id="7" idx="5"/>
            <a:endCxn id="69" idx="1"/>
          </p:cNvCxnSpPr>
          <p:nvPr/>
        </p:nvCxnSpPr>
        <p:spPr>
          <a:xfrm>
            <a:off x="2304893" y="2551952"/>
            <a:ext cx="225090" cy="11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endCxn id="25" idx="1"/>
          </p:cNvCxnSpPr>
          <p:nvPr/>
        </p:nvCxnSpPr>
        <p:spPr>
          <a:xfrm>
            <a:off x="3116164" y="3191784"/>
            <a:ext cx="85008" cy="56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182919"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‘Pay’ button</a:t>
            </a:r>
            <a:endParaRPr lang="uk-UA" sz="1400" dirty="0"/>
          </a:p>
        </p:txBody>
      </p:sp>
      <p:cxnSp>
        <p:nvCxnSpPr>
          <p:cNvPr id="87" name="Пряма зі стрілкою 86"/>
          <p:cNvCxnSpPr>
            <a:stCxn id="9" idx="6"/>
            <a:endCxn id="83" idx="2"/>
          </p:cNvCxnSpPr>
          <p:nvPr/>
        </p:nvCxnSpPr>
        <p:spPr>
          <a:xfrm>
            <a:off x="4858972" y="2901022"/>
            <a:ext cx="323947" cy="3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Овал 89"/>
          <p:cNvSpPr/>
          <p:nvPr/>
        </p:nvSpPr>
        <p:spPr>
          <a:xfrm>
            <a:off x="3970226" y="4866344"/>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message </a:t>
            </a:r>
            <a:r>
              <a:rPr lang="en-US" sz="1200" dirty="0" smtClean="0">
                <a:solidFill>
                  <a:schemeClr val="bg1"/>
                </a:solidFill>
              </a:rPr>
              <a:t>‘</a:t>
            </a:r>
            <a:r>
              <a:rPr lang="uk-UA" sz="1200" dirty="0" err="1">
                <a:solidFill>
                  <a:schemeClr val="bg1"/>
                </a:solidFill>
              </a:rPr>
              <a:t>Please</a:t>
            </a:r>
            <a:r>
              <a:rPr lang="uk-UA" sz="1200" dirty="0">
                <a:solidFill>
                  <a:schemeClr val="bg1"/>
                </a:solidFill>
              </a:rPr>
              <a:t>, </a:t>
            </a:r>
            <a:r>
              <a:rPr lang="uk-UA" sz="1200" dirty="0" err="1">
                <a:solidFill>
                  <a:schemeClr val="bg1"/>
                </a:solidFill>
              </a:rPr>
              <a:t>re</a:t>
            </a:r>
            <a:r>
              <a:rPr lang="uk-UA" sz="1200" dirty="0">
                <a:solidFill>
                  <a:schemeClr val="bg1"/>
                </a:solidFill>
              </a:rPr>
              <a:t>-enter </a:t>
            </a:r>
            <a:r>
              <a:rPr lang="uk-UA" sz="1200" dirty="0" err="1">
                <a:solidFill>
                  <a:schemeClr val="bg1"/>
                </a:solidFill>
              </a:rPr>
              <a:t>your</a:t>
            </a:r>
            <a:r>
              <a:rPr lang="uk-UA" sz="1200" dirty="0">
                <a:solidFill>
                  <a:schemeClr val="bg1"/>
                </a:solidFill>
              </a:rPr>
              <a:t> </a:t>
            </a:r>
            <a:r>
              <a:rPr lang="uk-UA" sz="1200" dirty="0" err="1">
                <a:solidFill>
                  <a:schemeClr val="bg1"/>
                </a:solidFill>
              </a:rPr>
              <a:t>personal</a:t>
            </a:r>
            <a:r>
              <a:rPr lang="uk-UA" sz="1200" dirty="0">
                <a:solidFill>
                  <a:schemeClr val="bg1"/>
                </a:solidFill>
              </a:rPr>
              <a:t> data</a:t>
            </a:r>
            <a:r>
              <a:rPr lang="en-US" sz="1200" dirty="0">
                <a:solidFill>
                  <a:schemeClr val="bg1"/>
                </a:solidFill>
              </a:rPr>
              <a:t>’</a:t>
            </a:r>
            <a:endParaRPr lang="uk-UA" sz="1200" dirty="0">
              <a:solidFill>
                <a:schemeClr val="bg1"/>
              </a:solidFill>
            </a:endParaRPr>
          </a:p>
        </p:txBody>
      </p:sp>
      <p:cxnSp>
        <p:nvCxnSpPr>
          <p:cNvPr id="94" name="Пряма зі стрілкою 93"/>
          <p:cNvCxnSpPr>
            <a:stCxn id="83" idx="4"/>
            <a:endCxn id="90" idx="7"/>
          </p:cNvCxnSpPr>
          <p:nvPr/>
        </p:nvCxnSpPr>
        <p:spPr>
          <a:xfrm flipH="1">
            <a:off x="5097599" y="3329827"/>
            <a:ext cx="469574" cy="1715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Пряма зі стрілкою 99"/>
          <p:cNvCxnSpPr>
            <a:stCxn id="90" idx="0"/>
            <a:endCxn id="9" idx="4"/>
          </p:cNvCxnSpPr>
          <p:nvPr/>
        </p:nvCxnSpPr>
        <p:spPr>
          <a:xfrm flipH="1" flipV="1">
            <a:off x="4198572" y="3510622"/>
            <a:ext cx="432054" cy="1355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rot="17063424">
            <a:off x="4607317" y="3903666"/>
            <a:ext cx="1450141" cy="523220"/>
          </a:xfrm>
          <a:prstGeom prst="rect">
            <a:avLst/>
          </a:prstGeom>
          <a:noFill/>
        </p:spPr>
        <p:txBody>
          <a:bodyPr wrap="none" rtlCol="0">
            <a:spAutoFit/>
          </a:bodyPr>
          <a:lstStyle/>
          <a:p>
            <a:r>
              <a:rPr lang="en-US" sz="1400" dirty="0" smtClean="0">
                <a:solidFill>
                  <a:schemeClr val="tx2"/>
                </a:solidFill>
              </a:rPr>
              <a:t>D</a:t>
            </a:r>
            <a:r>
              <a:rPr lang="uk-UA" sz="1400" dirty="0" err="1" smtClean="0">
                <a:solidFill>
                  <a:schemeClr val="tx2"/>
                </a:solidFill>
              </a:rPr>
              <a:t>ata</a:t>
            </a:r>
            <a:r>
              <a:rPr lang="uk-UA" sz="1400" dirty="0" smtClean="0">
                <a:solidFill>
                  <a:schemeClr val="tx2"/>
                </a:solidFill>
              </a:rPr>
              <a:t> </a:t>
            </a:r>
            <a:r>
              <a:rPr lang="uk-UA" sz="1400" dirty="0" err="1">
                <a:solidFill>
                  <a:schemeClr val="tx2"/>
                </a:solidFill>
              </a:rPr>
              <a:t>is</a:t>
            </a:r>
            <a:r>
              <a:rPr lang="uk-UA" sz="1400" dirty="0">
                <a:solidFill>
                  <a:schemeClr val="tx2"/>
                </a:solidFill>
              </a:rPr>
              <a:t> </a:t>
            </a:r>
            <a:r>
              <a:rPr lang="uk-UA" sz="1400" dirty="0" err="1">
                <a:solidFill>
                  <a:schemeClr val="tx2"/>
                </a:solidFill>
              </a:rPr>
              <a:t>entered</a:t>
            </a:r>
            <a:r>
              <a:rPr lang="uk-UA" sz="1400" dirty="0">
                <a:solidFill>
                  <a:schemeClr val="tx2"/>
                </a:solidFill>
              </a:rPr>
              <a:t> </a:t>
            </a:r>
            <a:endParaRPr lang="en-US" sz="1400" dirty="0" smtClean="0">
              <a:solidFill>
                <a:schemeClr val="tx2"/>
              </a:solidFill>
            </a:endParaRPr>
          </a:p>
          <a:p>
            <a:r>
              <a:rPr lang="uk-UA" sz="1400" dirty="0" err="1" smtClean="0">
                <a:solidFill>
                  <a:schemeClr val="tx2"/>
                </a:solidFill>
              </a:rPr>
              <a:t>incorrectly</a:t>
            </a:r>
            <a:endParaRPr lang="uk-UA" sz="1400" dirty="0"/>
          </a:p>
        </p:txBody>
      </p:sp>
      <p:sp>
        <p:nvSpPr>
          <p:cNvPr id="111" name="Овал 110"/>
          <p:cNvSpPr/>
          <p:nvPr/>
        </p:nvSpPr>
        <p:spPr>
          <a:xfrm>
            <a:off x="6338459" y="284441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6"/>
          </p:cNvCxnSpPr>
          <p:nvPr/>
        </p:nvCxnSpPr>
        <p:spPr>
          <a:xfrm>
            <a:off x="5951426" y="2940890"/>
            <a:ext cx="399609" cy="123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6"/>
            <a:endCxn id="11" idx="2"/>
          </p:cNvCxnSpPr>
          <p:nvPr/>
        </p:nvCxnSpPr>
        <p:spPr>
          <a:xfrm>
            <a:off x="7106966" y="3233355"/>
            <a:ext cx="363246" cy="217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8145924" y="4698069"/>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4"/>
            <a:endCxn id="145" idx="0"/>
          </p:cNvCxnSpPr>
          <p:nvPr/>
        </p:nvCxnSpPr>
        <p:spPr>
          <a:xfrm>
            <a:off x="8130612" y="4059976"/>
            <a:ext cx="399566" cy="63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Пряма зі стрілкою 160"/>
          <p:cNvCxnSpPr>
            <a:stCxn id="145" idx="4"/>
            <a:endCxn id="13" idx="0"/>
          </p:cNvCxnSpPr>
          <p:nvPr/>
        </p:nvCxnSpPr>
        <p:spPr>
          <a:xfrm>
            <a:off x="8530178" y="5475944"/>
            <a:ext cx="49978" cy="410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907436" y="1228183"/>
            <a:ext cx="4006995" cy="738664"/>
          </a:xfrm>
          <a:prstGeom prst="rect">
            <a:avLst/>
          </a:prstGeom>
          <a:noFill/>
        </p:spPr>
        <p:txBody>
          <a:bodyPr wrap="none" rtlCol="0">
            <a:spAutoFit/>
          </a:bodyPr>
          <a:lstStyle/>
          <a:p>
            <a:pPr algn="r"/>
            <a:r>
              <a:rPr lang="en-US" sz="1400" dirty="0" smtClean="0">
                <a:solidFill>
                  <a:schemeClr val="tx2"/>
                </a:solidFill>
              </a:rPr>
              <a:t>#</a:t>
            </a:r>
            <a:r>
              <a:rPr lang="en-US" sz="1400" dirty="0" smtClean="0">
                <a:solidFill>
                  <a:schemeClr val="tx2"/>
                </a:solidFill>
              </a:rPr>
              <a:t>3</a:t>
            </a:r>
          </a:p>
          <a:p>
            <a:pPr algn="r"/>
            <a:r>
              <a:rPr lang="en-US" sz="1400" dirty="0" smtClean="0">
                <a:solidFill>
                  <a:schemeClr val="tx2"/>
                </a:solidFill>
              </a:rPr>
              <a:t>Negative </a:t>
            </a:r>
            <a:r>
              <a:rPr lang="en-US" sz="1400" dirty="0">
                <a:solidFill>
                  <a:schemeClr val="tx2"/>
                </a:solidFill>
              </a:rPr>
              <a:t>testing (incorrect </a:t>
            </a:r>
            <a:r>
              <a:rPr lang="en-US" sz="1400" dirty="0" smtClean="0">
                <a:solidFill>
                  <a:schemeClr val="tx2"/>
                </a:solidFill>
              </a:rPr>
              <a:t>User’s personal data)</a:t>
            </a:r>
            <a:endParaRPr lang="en-US" sz="1400" dirty="0">
              <a:solidFill>
                <a:schemeClr val="tx2"/>
              </a:solidFill>
            </a:endParaRPr>
          </a:p>
          <a:p>
            <a:pPr algn="r"/>
            <a:endParaRPr lang="uk-UA" sz="1400" dirty="0">
              <a:solidFill>
                <a:schemeClr val="tx2"/>
              </a:solidFill>
            </a:endParaRPr>
          </a:p>
        </p:txBody>
      </p:sp>
      <p:sp>
        <p:nvSpPr>
          <p:cNvPr id="25" name="Овал 24"/>
          <p:cNvSpPr/>
          <p:nvPr/>
        </p:nvSpPr>
        <p:spPr>
          <a:xfrm>
            <a:off x="3073400" y="3622292"/>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10" name="Пряма зі стрілкою 9"/>
          <p:cNvCxnSpPr>
            <a:stCxn id="25" idx="0"/>
            <a:endCxn id="9" idx="3"/>
          </p:cNvCxnSpPr>
          <p:nvPr/>
        </p:nvCxnSpPr>
        <p:spPr>
          <a:xfrm flipV="1">
            <a:off x="3509643" y="3332074"/>
            <a:ext cx="221956" cy="29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99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93833" y="819150"/>
            <a:ext cx="1131200" cy="110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Home page</a:t>
            </a:r>
            <a:endParaRPr lang="uk-UA" sz="1600" dirty="0"/>
          </a:p>
        </p:txBody>
      </p:sp>
      <p:cxnSp>
        <p:nvCxnSpPr>
          <p:cNvPr id="5" name="Пряма зі стрілкою 4"/>
          <p:cNvCxnSpPr>
            <a:stCxn id="3" idx="6"/>
            <a:endCxn id="7" idx="1"/>
          </p:cNvCxnSpPr>
          <p:nvPr/>
        </p:nvCxnSpPr>
        <p:spPr>
          <a:xfrm>
            <a:off x="1225033" y="1371600"/>
            <a:ext cx="145914" cy="31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177520" y="151130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Departure</a:t>
            </a:r>
            <a:r>
              <a:rPr lang="en-US" sz="1200" dirty="0"/>
              <a:t>, Destinations and Date</a:t>
            </a:r>
            <a:endParaRPr lang="uk-UA" sz="1200" dirty="0"/>
          </a:p>
        </p:txBody>
      </p:sp>
      <p:sp>
        <p:nvSpPr>
          <p:cNvPr id="9" name="Овал 8"/>
          <p:cNvSpPr/>
          <p:nvPr/>
        </p:nvSpPr>
        <p:spPr>
          <a:xfrm>
            <a:off x="3538172" y="229142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7470212" y="284077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8130612" y="5886450"/>
            <a:ext cx="899088" cy="871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417438"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Search</a:t>
            </a:r>
            <a:endParaRPr lang="uk-UA" sz="1400" dirty="0"/>
          </a:p>
        </p:txBody>
      </p:sp>
      <p:cxnSp>
        <p:nvCxnSpPr>
          <p:cNvPr id="70" name="Пряма зі стрілкою 69"/>
          <p:cNvCxnSpPr>
            <a:stCxn id="7" idx="5"/>
            <a:endCxn id="69" idx="1"/>
          </p:cNvCxnSpPr>
          <p:nvPr/>
        </p:nvCxnSpPr>
        <p:spPr>
          <a:xfrm>
            <a:off x="2304893" y="2551952"/>
            <a:ext cx="225090" cy="11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endCxn id="25" idx="1"/>
          </p:cNvCxnSpPr>
          <p:nvPr/>
        </p:nvCxnSpPr>
        <p:spPr>
          <a:xfrm>
            <a:off x="3048222" y="3233354"/>
            <a:ext cx="152950" cy="520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182919" y="2551952"/>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‘Pay’ button</a:t>
            </a:r>
            <a:endParaRPr lang="uk-UA" sz="1400" dirty="0"/>
          </a:p>
        </p:txBody>
      </p:sp>
      <p:cxnSp>
        <p:nvCxnSpPr>
          <p:cNvPr id="87" name="Пряма зі стрілкою 86"/>
          <p:cNvCxnSpPr>
            <a:stCxn id="9" idx="6"/>
            <a:endCxn id="83" idx="2"/>
          </p:cNvCxnSpPr>
          <p:nvPr/>
        </p:nvCxnSpPr>
        <p:spPr>
          <a:xfrm>
            <a:off x="4858972" y="2901022"/>
            <a:ext cx="323947" cy="3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6338459" y="284441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6"/>
          </p:cNvCxnSpPr>
          <p:nvPr/>
        </p:nvCxnSpPr>
        <p:spPr>
          <a:xfrm>
            <a:off x="5951426" y="2940890"/>
            <a:ext cx="399609" cy="123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6"/>
            <a:endCxn id="11" idx="2"/>
          </p:cNvCxnSpPr>
          <p:nvPr/>
        </p:nvCxnSpPr>
        <p:spPr>
          <a:xfrm>
            <a:off x="7106966" y="3233355"/>
            <a:ext cx="363246" cy="217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Овал 122"/>
          <p:cNvSpPr/>
          <p:nvPr/>
        </p:nvSpPr>
        <p:spPr>
          <a:xfrm>
            <a:off x="5786166" y="3908242"/>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message </a:t>
            </a:r>
            <a:r>
              <a:rPr lang="en-US" sz="1200" dirty="0" smtClean="0">
                <a:solidFill>
                  <a:schemeClr val="bg1"/>
                </a:solidFill>
              </a:rPr>
              <a:t>‘</a:t>
            </a:r>
            <a:r>
              <a:rPr lang="uk-UA" sz="1200" dirty="0">
                <a:solidFill>
                  <a:schemeClr val="bg1"/>
                </a:solidFill>
              </a:rPr>
              <a:t>Please, </a:t>
            </a:r>
            <a:r>
              <a:rPr lang="en-US" sz="1200" dirty="0" smtClean="0">
                <a:solidFill>
                  <a:schemeClr val="bg1"/>
                </a:solidFill>
              </a:rPr>
              <a:t>correct your data’</a:t>
            </a:r>
            <a:endParaRPr lang="uk-UA" sz="1200" dirty="0">
              <a:solidFill>
                <a:schemeClr val="bg1"/>
              </a:solidFill>
            </a:endParaRPr>
          </a:p>
        </p:txBody>
      </p:sp>
      <p:sp>
        <p:nvSpPr>
          <p:cNvPr id="145" name="Овал 144"/>
          <p:cNvSpPr/>
          <p:nvPr/>
        </p:nvSpPr>
        <p:spPr>
          <a:xfrm>
            <a:off x="8145924" y="4698069"/>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4"/>
            <a:endCxn id="145" idx="0"/>
          </p:cNvCxnSpPr>
          <p:nvPr/>
        </p:nvCxnSpPr>
        <p:spPr>
          <a:xfrm>
            <a:off x="8130612" y="4059976"/>
            <a:ext cx="399566" cy="638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endCxn id="123" idx="6"/>
          </p:cNvCxnSpPr>
          <p:nvPr/>
        </p:nvCxnSpPr>
        <p:spPr>
          <a:xfrm flipH="1" flipV="1">
            <a:off x="7106966" y="4517842"/>
            <a:ext cx="1102458"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Пряма зі стрілкою 153"/>
          <p:cNvCxnSpPr>
            <a:stCxn id="123" idx="0"/>
            <a:endCxn id="11" idx="3"/>
          </p:cNvCxnSpPr>
          <p:nvPr/>
        </p:nvCxnSpPr>
        <p:spPr>
          <a:xfrm flipV="1">
            <a:off x="6446566" y="3881428"/>
            <a:ext cx="1217073" cy="26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rot="1677458">
            <a:off x="7051379" y="4484067"/>
            <a:ext cx="1300164" cy="307777"/>
          </a:xfrm>
          <a:prstGeom prst="rect">
            <a:avLst/>
          </a:prstGeom>
          <a:noFill/>
        </p:spPr>
        <p:txBody>
          <a:bodyPr wrap="none" rtlCol="0">
            <a:spAutoFit/>
          </a:bodyPr>
          <a:lstStyle/>
          <a:p>
            <a:r>
              <a:rPr lang="en-US" sz="1400" dirty="0" smtClean="0">
                <a:solidFill>
                  <a:schemeClr val="accent1"/>
                </a:solidFill>
              </a:rPr>
              <a:t>Incorrect data</a:t>
            </a:r>
            <a:endParaRPr lang="uk-UA" sz="1400" dirty="0">
              <a:solidFill>
                <a:schemeClr val="accent1"/>
              </a:solidFill>
            </a:endParaRPr>
          </a:p>
        </p:txBody>
      </p:sp>
      <p:cxnSp>
        <p:nvCxnSpPr>
          <p:cNvPr id="161" name="Пряма зі стрілкою 160"/>
          <p:cNvCxnSpPr>
            <a:stCxn id="145" idx="4"/>
            <a:endCxn id="13" idx="0"/>
          </p:cNvCxnSpPr>
          <p:nvPr/>
        </p:nvCxnSpPr>
        <p:spPr>
          <a:xfrm>
            <a:off x="8530178" y="5475944"/>
            <a:ext cx="49978" cy="410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Прямокутник 1"/>
          <p:cNvSpPr/>
          <p:nvPr/>
        </p:nvSpPr>
        <p:spPr>
          <a:xfrm>
            <a:off x="4065035" y="1228183"/>
            <a:ext cx="4572000" cy="523220"/>
          </a:xfrm>
          <a:prstGeom prst="rect">
            <a:avLst/>
          </a:prstGeom>
        </p:spPr>
        <p:txBody>
          <a:bodyPr>
            <a:spAutoFit/>
          </a:bodyPr>
          <a:lstStyle/>
          <a:p>
            <a:pPr algn="r"/>
            <a:r>
              <a:rPr lang="en-US" sz="1400" dirty="0" smtClean="0">
                <a:solidFill>
                  <a:schemeClr val="tx2"/>
                </a:solidFill>
              </a:rPr>
              <a:t>#4</a:t>
            </a:r>
            <a:endParaRPr lang="en-US" sz="1400" dirty="0">
              <a:solidFill>
                <a:schemeClr val="tx2"/>
              </a:solidFill>
            </a:endParaRPr>
          </a:p>
          <a:p>
            <a:pPr algn="r"/>
            <a:r>
              <a:rPr lang="en-US" sz="1400" dirty="0">
                <a:solidFill>
                  <a:schemeClr val="tx2"/>
                </a:solidFill>
              </a:rPr>
              <a:t>Negative testing (incorrect </a:t>
            </a:r>
            <a:r>
              <a:rPr lang="en-US" sz="1400" dirty="0" smtClean="0">
                <a:solidFill>
                  <a:schemeClr val="tx2"/>
                </a:solidFill>
              </a:rPr>
              <a:t>credit card credentials)</a:t>
            </a:r>
            <a:endParaRPr lang="en-US" sz="1400" dirty="0">
              <a:solidFill>
                <a:schemeClr val="tx2"/>
              </a:solidFill>
            </a:endParaRPr>
          </a:p>
        </p:txBody>
      </p:sp>
      <p:sp>
        <p:nvSpPr>
          <p:cNvPr id="25" name="Овал 24"/>
          <p:cNvSpPr/>
          <p:nvPr/>
        </p:nvSpPr>
        <p:spPr>
          <a:xfrm>
            <a:off x="3073400" y="3622292"/>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8" name="Пряма зі стрілкою 7"/>
          <p:cNvCxnSpPr>
            <a:stCxn id="25" idx="0"/>
            <a:endCxn id="9" idx="3"/>
          </p:cNvCxnSpPr>
          <p:nvPr/>
        </p:nvCxnSpPr>
        <p:spPr>
          <a:xfrm flipV="1">
            <a:off x="3509643" y="3332074"/>
            <a:ext cx="221956" cy="29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251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3423008484"/>
              </p:ext>
            </p:extLst>
          </p:nvPr>
        </p:nvGraphicFramePr>
        <p:xfrm>
          <a:off x="266700" y="952500"/>
          <a:ext cx="8382000" cy="5594604"/>
        </p:xfrm>
        <a:graphic>
          <a:graphicData uri="http://schemas.openxmlformats.org/drawingml/2006/table">
            <a:tbl>
              <a:tblPr firstRow="1" bandRow="1">
                <a:tableStyleId>{ED083AE6-46FA-4A59-8FB0-9F97EB10719F}</a:tableStyleId>
              </a:tblPr>
              <a:tblGrid>
                <a:gridCol w="1752600"/>
                <a:gridCol w="1981200"/>
                <a:gridCol w="2120900"/>
                <a:gridCol w="2527300"/>
              </a:tblGrid>
              <a:tr h="370840">
                <a:tc>
                  <a:txBody>
                    <a:bodyPr/>
                    <a:lstStyle/>
                    <a:p>
                      <a:r>
                        <a:rPr lang="en-US" dirty="0" smtClean="0">
                          <a:solidFill>
                            <a:schemeClr val="tx2"/>
                          </a:solidFill>
                        </a:rPr>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steps</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928">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1.Verify </a:t>
                      </a:r>
                      <a:r>
                        <a:rPr lang="en-US" sz="1200" dirty="0" smtClean="0">
                          <a:solidFill>
                            <a:schemeClr val="tx2"/>
                          </a:solidFill>
                        </a:rPr>
                        <a:t>a train e-ticket buying if user enters </a:t>
                      </a:r>
                      <a:r>
                        <a:rPr lang="en-US" sz="1200" dirty="0" smtClean="0">
                          <a:solidFill>
                            <a:schemeClr val="tx2"/>
                          </a:solidFill>
                        </a:rPr>
                        <a:t>all needed </a:t>
                      </a:r>
                      <a:r>
                        <a:rPr lang="en-US" sz="1200" dirty="0" smtClean="0">
                          <a:solidFill>
                            <a:schemeClr val="tx2"/>
                          </a:solidFill>
                        </a:rPr>
                        <a:t>valid </a:t>
                      </a:r>
                      <a:r>
                        <a:rPr lang="en-US" sz="1200" dirty="0" smtClean="0">
                          <a:solidFill>
                            <a:schemeClr val="tx2"/>
                          </a:solidFill>
                        </a:rPr>
                        <a:t>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*For test case it is needed to</a:t>
                      </a:r>
                      <a:r>
                        <a:rPr lang="en-US" sz="1200" baseline="0" dirty="0" smtClean="0">
                          <a:solidFill>
                            <a:schemeClr val="tx2"/>
                          </a:solidFill>
                        </a:rPr>
                        <a:t> have real credit card (it’s attributes will be mentioned in Pre-requisites field in ‘Zephyr’)</a:t>
                      </a:r>
                      <a:endParaRPr lang="uk-UA" sz="1200" dirty="0" smtClean="0">
                        <a:solidFill>
                          <a:schemeClr val="tx2"/>
                        </a:solidFill>
                      </a:endParaRP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1.Go to main </a:t>
                      </a:r>
                      <a:r>
                        <a:rPr lang="en-US" sz="1200" dirty="0" smtClean="0">
                          <a:solidFill>
                            <a:schemeClr val="tx2"/>
                          </a:solidFill>
                        </a:rPr>
                        <a:t>page</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1.www.site.com</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r>
                        <a:rPr lang="en-US" sz="1200" dirty="0" smtClean="0">
                          <a:solidFill>
                            <a:schemeClr val="tx2"/>
                          </a:solidFill>
                        </a:rPr>
                        <a:t>Verification letter</a:t>
                      </a:r>
                      <a:r>
                        <a:rPr lang="en-US" sz="1200" baseline="0" dirty="0" smtClean="0">
                          <a:solidFill>
                            <a:schemeClr val="tx2"/>
                          </a:solidFill>
                        </a:rPr>
                        <a:t> </a:t>
                      </a:r>
                      <a:r>
                        <a:rPr lang="en-US" sz="1200" baseline="0" dirty="0" smtClean="0">
                          <a:solidFill>
                            <a:schemeClr val="tx2"/>
                          </a:solidFill>
                        </a:rPr>
                        <a:t>with confirmation of train e-ticket ordering came </a:t>
                      </a:r>
                      <a:r>
                        <a:rPr lang="en-US" sz="1200" baseline="0" dirty="0" smtClean="0">
                          <a:solidFill>
                            <a:schemeClr val="tx2"/>
                          </a:solidFill>
                        </a:rPr>
                        <a:t>on </a:t>
                      </a:r>
                      <a:r>
                        <a:rPr lang="en-US" sz="1200" baseline="0" dirty="0" smtClean="0">
                          <a:solidFill>
                            <a:schemeClr val="tx2"/>
                          </a:solidFill>
                        </a:rPr>
                        <a:t>User’s e-mail.</a:t>
                      </a:r>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643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2.Select the departure and destination cities, and travel date and</a:t>
                      </a:r>
                      <a:r>
                        <a:rPr lang="en-US" sz="1200" baseline="0" dirty="0" smtClean="0">
                          <a:solidFill>
                            <a:schemeClr val="tx2"/>
                          </a:solidFill>
                        </a:rPr>
                        <a:t> </a:t>
                      </a:r>
                      <a:r>
                        <a:rPr lang="en-US" sz="1200" dirty="0" smtClean="0">
                          <a:solidFill>
                            <a:schemeClr val="tx2"/>
                          </a:solidFill>
                        </a:rPr>
                        <a:t>click “Search”.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 departure  ’Kyiv’,</a:t>
                      </a:r>
                      <a:r>
                        <a:rPr lang="en-US" sz="1200" baseline="0" dirty="0" smtClean="0">
                          <a:solidFill>
                            <a:schemeClr val="tx2"/>
                          </a:solidFill>
                        </a:rPr>
                        <a:t> </a:t>
                      </a:r>
                      <a:r>
                        <a:rPr lang="en-US" sz="1200" dirty="0" smtClean="0">
                          <a:solidFill>
                            <a:schemeClr val="tx2"/>
                          </a:solidFill>
                        </a:rPr>
                        <a:t>destination  </a:t>
                      </a:r>
                      <a:r>
                        <a:rPr lang="en-US" sz="1200" baseline="0" dirty="0" smtClean="0">
                          <a:solidFill>
                            <a:schemeClr val="tx2"/>
                          </a:solidFill>
                        </a:rPr>
                        <a:t>‘Lviv’, </a:t>
                      </a:r>
                      <a:r>
                        <a:rPr lang="en-US" sz="1200" dirty="0" smtClean="0">
                          <a:solidFill>
                            <a:schemeClr val="tx2"/>
                          </a:solidFill>
                        </a:rPr>
                        <a:t>travel date </a:t>
                      </a:r>
                      <a:r>
                        <a:rPr lang="en-US" sz="1200" baseline="0" dirty="0" smtClean="0">
                          <a:solidFill>
                            <a:schemeClr val="tx2"/>
                          </a:solidFill>
                        </a:rPr>
                        <a:t>25.06.2016</a:t>
                      </a: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69799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3.Select</a:t>
                      </a:r>
                      <a:r>
                        <a:rPr lang="en-US" sz="1200" baseline="0" dirty="0" smtClean="0">
                          <a:solidFill>
                            <a:schemeClr val="tx2"/>
                          </a:solidFill>
                        </a:rPr>
                        <a:t> train and </a:t>
                      </a:r>
                      <a:r>
                        <a:rPr lang="en-US" sz="1200" dirty="0" smtClean="0">
                          <a:solidFill>
                            <a:schemeClr val="tx2"/>
                          </a:solidFill>
                        </a:rPr>
                        <a:t>place from the list of available</a:t>
                      </a:r>
                      <a:r>
                        <a:rPr lang="uk-UA" sz="1200" dirty="0" smtClean="0">
                          <a:solidFill>
                            <a:schemeClr val="tx2"/>
                          </a:solidFill>
                        </a:rPr>
                        <a:t> places</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83769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4.Fill</a:t>
                      </a:r>
                      <a:r>
                        <a:rPr lang="en-US" sz="1200" baseline="0" dirty="0" smtClean="0">
                          <a:solidFill>
                            <a:schemeClr val="tx2"/>
                          </a:solidFill>
                        </a:rPr>
                        <a:t> out form with User's personal data and press ‘Pay’</a:t>
                      </a: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3.Last name and First name fields must contain only Latin Alphabet letters, no more than 30 characters each one.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Use test e-mail </a:t>
                      </a:r>
                      <a:r>
                        <a:rPr lang="en-US" sz="1200" baseline="0" dirty="0" smtClean="0">
                          <a:solidFill>
                            <a:schemeClr val="tx2"/>
                          </a:solidFill>
                          <a:hlinkClick r:id="rId2"/>
                        </a:rPr>
                        <a:t>IrynaK@gmail.com</a:t>
                      </a:r>
                      <a:r>
                        <a:rPr lang="en-US" sz="1200" baseline="0" dirty="0" smtClean="0">
                          <a:solidFill>
                            <a:schemeClr val="tx2"/>
                          </a:solidFill>
                        </a:rPr>
                        <a:t>, password ‘qwerty’ </a:t>
                      </a: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676148">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5.Fill out the form with User credit card and press ‘Pay’</a:t>
                      </a: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4.Enter credentials of your training credit card</a:t>
                      </a: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48209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6.Verify e-mail notification</a:t>
                      </a:r>
                      <a:endParaRPr lang="uk-UA" sz="1200" dirty="0" smtClean="0">
                        <a:solidFill>
                          <a:schemeClr val="tx2"/>
                        </a:solidFill>
                      </a:endParaRP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bl>
          </a:graphicData>
        </a:graphic>
      </p:graphicFrame>
    </p:spTree>
    <p:extLst>
      <p:ext uri="{BB962C8B-B14F-4D97-AF65-F5344CB8AC3E}">
        <p14:creationId xmlns:p14="http://schemas.microsoft.com/office/powerpoint/2010/main" val="410045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2805512783"/>
              </p:ext>
            </p:extLst>
          </p:nvPr>
        </p:nvGraphicFramePr>
        <p:xfrm>
          <a:off x="241300" y="990600"/>
          <a:ext cx="8661400" cy="5158740"/>
        </p:xfrm>
        <a:graphic>
          <a:graphicData uri="http://schemas.openxmlformats.org/drawingml/2006/table">
            <a:tbl>
              <a:tblPr firstRow="1" bandRow="1">
                <a:tableStyleId>{D27102A9-8310-4765-A935-A1911B00CA55}</a:tableStyleId>
              </a:tblPr>
              <a:tblGrid>
                <a:gridCol w="2171700"/>
                <a:gridCol w="1549400"/>
                <a:gridCol w="1435100"/>
                <a:gridCol w="3505200"/>
              </a:tblGrid>
              <a:tr h="370840">
                <a:tc>
                  <a:txBody>
                    <a:bodyPr/>
                    <a:lstStyle/>
                    <a:p>
                      <a:r>
                        <a:rPr lang="en-US" dirty="0" smtClean="0">
                          <a:solidFill>
                            <a:schemeClr val="tx2"/>
                          </a:solidFill>
                        </a:rPr>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steps</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928">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2.Verify that </a:t>
                      </a:r>
                      <a:r>
                        <a:rPr lang="en-US" sz="1200" baseline="0" dirty="0" smtClean="0">
                          <a:solidFill>
                            <a:schemeClr val="tx2"/>
                          </a:solidFill>
                        </a:rPr>
                        <a:t>application doesn’t allow to make e-ticket order if there are no trains depending on request. </a:t>
                      </a:r>
                      <a:endParaRPr lang="uk-UA" sz="1200" dirty="0" smtClean="0">
                        <a:solidFill>
                          <a:schemeClr val="tx2"/>
                        </a:solidFill>
                      </a:endParaRP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1.Go to main </a:t>
                      </a:r>
                      <a:r>
                        <a:rPr lang="en-US" sz="1200" dirty="0" smtClean="0">
                          <a:solidFill>
                            <a:schemeClr val="tx2"/>
                          </a:solidFill>
                        </a:rPr>
                        <a:t>page</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1.www.site.com</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200" dirty="0" smtClean="0">
                          <a:solidFill>
                            <a:schemeClr val="tx2"/>
                          </a:solidFill>
                        </a:rPr>
                        <a:t>1.Notification appears ‘There are no trains depending on your request’.</a:t>
                      </a:r>
                    </a:p>
                    <a:p>
                      <a:r>
                        <a:rPr lang="en-US" sz="1200" dirty="0" smtClean="0">
                          <a:solidFill>
                            <a:schemeClr val="tx2"/>
                          </a:solidFill>
                        </a:rPr>
                        <a:t>2.All</a:t>
                      </a:r>
                      <a:r>
                        <a:rPr lang="en-US" sz="1200" baseline="0" dirty="0" smtClean="0">
                          <a:solidFill>
                            <a:schemeClr val="tx2"/>
                          </a:solidFill>
                        </a:rPr>
                        <a:t> mandatory fields are empty. </a:t>
                      </a:r>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643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2.Select the departure and destination cities, which</a:t>
                      </a:r>
                      <a:r>
                        <a:rPr lang="en-US" sz="1200" baseline="0" dirty="0" smtClean="0">
                          <a:solidFill>
                            <a:schemeClr val="tx2"/>
                          </a:solidFill>
                        </a:rPr>
                        <a:t> don’t have train 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Click ‘Search’.</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 departure  ’Kyiv’,</a:t>
                      </a:r>
                      <a:r>
                        <a:rPr lang="en-US" sz="1200" baseline="0" dirty="0" smtClean="0">
                          <a:solidFill>
                            <a:schemeClr val="tx2"/>
                          </a:solidFill>
                        </a:rPr>
                        <a:t> </a:t>
                      </a:r>
                      <a:r>
                        <a:rPr lang="en-US" sz="1200" dirty="0" smtClean="0">
                          <a:solidFill>
                            <a:schemeClr val="tx2"/>
                          </a:solidFill>
                        </a:rPr>
                        <a:t>destination  </a:t>
                      </a:r>
                      <a:r>
                        <a:rPr lang="en-US" sz="1200" baseline="0" dirty="0" smtClean="0">
                          <a:solidFill>
                            <a:schemeClr val="tx2"/>
                          </a:solidFill>
                        </a:rPr>
                        <a:t>‘London’, </a:t>
                      </a:r>
                      <a:r>
                        <a:rPr lang="en-US" sz="1200" dirty="0" smtClean="0">
                          <a:solidFill>
                            <a:schemeClr val="tx2"/>
                          </a:solidFill>
                        </a:rPr>
                        <a:t>travel date </a:t>
                      </a:r>
                      <a:r>
                        <a:rPr lang="en-US" sz="1200" baseline="0" dirty="0" smtClean="0">
                          <a:solidFill>
                            <a:schemeClr val="tx2"/>
                          </a:solidFill>
                        </a:rPr>
                        <a:t>25.06.2016</a:t>
                      </a: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837692">
                <a:tc rowSpan="3">
                  <a:txBody>
                    <a:bodyPr/>
                    <a:lstStyle/>
                    <a:p>
                      <a:r>
                        <a:rPr lang="en-US" sz="1200" dirty="0" smtClean="0">
                          <a:solidFill>
                            <a:schemeClr val="tx2"/>
                          </a:solidFill>
                        </a:rPr>
                        <a:t>3.Verify that application doesn’t allow to make e-ticket order if User enters incorrect</a:t>
                      </a:r>
                      <a:r>
                        <a:rPr lang="en-US" sz="1200" baseline="0" dirty="0" smtClean="0">
                          <a:solidFill>
                            <a:schemeClr val="tx2"/>
                          </a:solidFill>
                        </a:rPr>
                        <a:t> values in his ‘Personal information’ field.</a:t>
                      </a:r>
                      <a:endParaRPr lang="en-US" sz="1200" dirty="0" smtClean="0">
                        <a:solidFill>
                          <a:schemeClr val="tx2"/>
                        </a:solidFill>
                      </a:endParaRPr>
                    </a:p>
                    <a:p>
                      <a:endParaRPr lang="en-US" dirty="0" smtClean="0">
                        <a:solidFill>
                          <a:schemeClr val="tx2"/>
                        </a:solidFill>
                      </a:endParaRP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1.Go to main page</a:t>
                      </a: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1.www.site.com</a:t>
                      </a: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0000">
                <a:tc vMerge="1">
                  <a:txBody>
                    <a:bodyPr/>
                    <a:lstStyle/>
                    <a:p>
                      <a:endParaRPr lang="uk-U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2.Select the departure and destination cities, and travel date and click “Search”. </a:t>
                      </a: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2. departure  ’Kyiv’, destination  ‘Lviv’, travel date 25.06.2016</a:t>
                      </a: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482092">
                <a:tc vMerge="1">
                  <a:txBody>
                    <a:bodyPr/>
                    <a:lstStyle/>
                    <a:p>
                      <a:endParaRPr lang="uk-U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3.Select train and place from the list of available</a:t>
                      </a:r>
                      <a:r>
                        <a:rPr kumimoji="0" lang="uk-UA" sz="1200" b="0" i="0" u="none" strike="noStrike" kern="1200" cap="none" spc="0" normalizeH="0" baseline="0" noProof="0" dirty="0" smtClean="0">
                          <a:ln>
                            <a:noFill/>
                          </a:ln>
                          <a:solidFill>
                            <a:schemeClr val="tx2"/>
                          </a:solidFill>
                          <a:effectLst/>
                          <a:uLnTx/>
                          <a:uFillTx/>
                          <a:latin typeface="+mn-lt"/>
                          <a:ea typeface="+mn-ea"/>
                          <a:cs typeface="+mn-cs"/>
                        </a:rPr>
                        <a:t> places</a:t>
                      </a:r>
                      <a:endParaRPr kumimoji="0" lang="en-US" sz="1200" b="0" i="0" u="none" strike="noStrike" kern="1200" cap="none" spc="0" normalizeH="0" baseline="0" noProof="0" dirty="0" smtClean="0">
                        <a:ln>
                          <a:noFill/>
                        </a:ln>
                        <a:solidFill>
                          <a:schemeClr val="tx2"/>
                        </a:solidFill>
                        <a:effectLst/>
                        <a:uLnTx/>
                        <a:uFillTx/>
                        <a:latin typeface="+mn-lt"/>
                        <a:ea typeface="+mn-ea"/>
                        <a:cs typeface="+mn-cs"/>
                      </a:endParaRPr>
                    </a:p>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bl>
          </a:graphicData>
        </a:graphic>
      </p:graphicFrame>
    </p:spTree>
    <p:extLst>
      <p:ext uri="{BB962C8B-B14F-4D97-AF65-F5344CB8AC3E}">
        <p14:creationId xmlns:p14="http://schemas.microsoft.com/office/powerpoint/2010/main" val="349560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lgn="just"/>
            <a:r>
              <a:rPr lang="en-US" i="1" dirty="0" smtClean="0">
                <a:solidFill>
                  <a:schemeClr val="tx2"/>
                </a:solidFill>
              </a:rPr>
              <a:t>1.</a:t>
            </a:r>
            <a:r>
              <a:rPr lang="en-US" i="1" dirty="0">
                <a:solidFill>
                  <a:schemeClr val="tx2"/>
                </a:solidFill>
              </a:rPr>
              <a:t> Design tests </a:t>
            </a:r>
            <a:r>
              <a:rPr lang="en-US" i="1" dirty="0" smtClean="0">
                <a:solidFill>
                  <a:schemeClr val="tx2"/>
                </a:solidFill>
              </a:rPr>
              <a:t>applying </a:t>
            </a:r>
            <a:r>
              <a:rPr lang="en-US" i="1" dirty="0">
                <a:solidFill>
                  <a:schemeClr val="tx2"/>
                </a:solidFill>
              </a:rPr>
              <a:t>test design </a:t>
            </a:r>
            <a:r>
              <a:rPr lang="en-US" i="1" dirty="0" smtClean="0">
                <a:solidFill>
                  <a:schemeClr val="tx2"/>
                </a:solidFill>
              </a:rPr>
              <a:t>techniques below:</a:t>
            </a:r>
          </a:p>
          <a:p>
            <a:pPr marL="1028634" lvl="1" indent="-342900" algn="just">
              <a:buFont typeface="Arial" panose="020B0604020202020204" pitchFamily="34" charset="0"/>
              <a:buChar char="•"/>
            </a:pPr>
            <a:r>
              <a:rPr lang="en-US" i="1" dirty="0" smtClean="0">
                <a:solidFill>
                  <a:schemeClr val="tx2"/>
                </a:solidFill>
              </a:rPr>
              <a:t>Equivalence </a:t>
            </a:r>
            <a:r>
              <a:rPr lang="en-US" i="1" dirty="0">
                <a:solidFill>
                  <a:schemeClr val="tx2"/>
                </a:solidFill>
              </a:rPr>
              <a:t>partitioning and Boundary value </a:t>
            </a:r>
            <a:r>
              <a:rPr lang="en-US" i="1" dirty="0" smtClean="0">
                <a:solidFill>
                  <a:schemeClr val="tx2"/>
                </a:solidFill>
              </a:rPr>
              <a:t>analysis;</a:t>
            </a:r>
          </a:p>
          <a:p>
            <a:pPr marL="1028634" lvl="1" indent="-342900" algn="just">
              <a:buFont typeface="Arial" panose="020B0604020202020204" pitchFamily="34" charset="0"/>
              <a:buChar char="•"/>
            </a:pPr>
            <a:r>
              <a:rPr lang="en-US" i="1" dirty="0" smtClean="0">
                <a:solidFill>
                  <a:schemeClr val="tx2"/>
                </a:solidFill>
              </a:rPr>
              <a:t>Decision tables;</a:t>
            </a:r>
          </a:p>
          <a:p>
            <a:pPr marL="1028634" lvl="1" indent="-342900" algn="just">
              <a:buFont typeface="Arial" panose="020B0604020202020204" pitchFamily="34" charset="0"/>
              <a:buChar char="•"/>
            </a:pPr>
            <a:r>
              <a:rPr lang="en-US" i="1" dirty="0" smtClean="0">
                <a:solidFill>
                  <a:schemeClr val="tx2"/>
                </a:solidFill>
              </a:rPr>
              <a:t>State transition diagram.</a:t>
            </a:r>
            <a:endParaRPr lang="en-US" i="1" dirty="0">
              <a:solidFill>
                <a:schemeClr val="tx2"/>
              </a:solidFill>
            </a:endParaRPr>
          </a:p>
          <a:p>
            <a:pPr algn="just"/>
            <a:r>
              <a:rPr lang="en-US" i="1" dirty="0" smtClean="0">
                <a:solidFill>
                  <a:schemeClr val="tx2"/>
                </a:solidFill>
              </a:rPr>
              <a:t>2.</a:t>
            </a:r>
            <a:r>
              <a:rPr lang="en-US" i="1" dirty="0"/>
              <a:t> </a:t>
            </a:r>
            <a:r>
              <a:rPr lang="en-US" i="1" dirty="0">
                <a:solidFill>
                  <a:schemeClr val="tx2"/>
                </a:solidFill>
              </a:rPr>
              <a:t>Create Test Cases in Zephyr for JIRA for all designed </a:t>
            </a:r>
            <a:r>
              <a:rPr lang="en-US" i="1" dirty="0" smtClean="0">
                <a:solidFill>
                  <a:schemeClr val="tx2"/>
                </a:solidFill>
              </a:rPr>
              <a:t>tests.</a:t>
            </a:r>
            <a:endParaRPr lang="uk-UA" i="1" dirty="0">
              <a:solidFill>
                <a:schemeClr val="tx2"/>
              </a:solidFill>
            </a:endParaRPr>
          </a:p>
          <a:p>
            <a:pPr lvl="0"/>
            <a:endParaRPr lang="uk-UA" dirty="0">
              <a:solidFill>
                <a:schemeClr val="tx2"/>
              </a:solidFill>
            </a:endParaRPr>
          </a:p>
          <a:p>
            <a:endParaRPr lang="uk-UA" dirty="0"/>
          </a:p>
        </p:txBody>
      </p:sp>
      <p:sp>
        <p:nvSpPr>
          <p:cNvPr id="2" name="Subtitle 1"/>
          <p:cNvSpPr>
            <a:spLocks noGrp="1"/>
          </p:cNvSpPr>
          <p:nvPr>
            <p:ph type="subTitle" idx="1"/>
          </p:nvPr>
        </p:nvSpPr>
        <p:spPr/>
        <p:txBody>
          <a:bodyPr/>
          <a:lstStyle/>
          <a:p>
            <a:r>
              <a:rPr lang="en-US" i="1" dirty="0" smtClean="0"/>
              <a:t>Tasks to do:</a:t>
            </a:r>
            <a:r>
              <a:rPr lang="en-US" dirty="0" smtClean="0"/>
              <a:t>	</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2753648868"/>
              </p:ext>
            </p:extLst>
          </p:nvPr>
        </p:nvGraphicFramePr>
        <p:xfrm>
          <a:off x="241300" y="990600"/>
          <a:ext cx="8661400" cy="5078984"/>
        </p:xfrm>
        <a:graphic>
          <a:graphicData uri="http://schemas.openxmlformats.org/drawingml/2006/table">
            <a:tbl>
              <a:tblPr firstRow="1" bandRow="1">
                <a:tableStyleId>{D27102A9-8310-4765-A935-A1911B00CA55}</a:tableStyleId>
              </a:tblPr>
              <a:tblGrid>
                <a:gridCol w="2171700"/>
                <a:gridCol w="1549400"/>
                <a:gridCol w="1435100"/>
                <a:gridCol w="3505200"/>
              </a:tblGrid>
              <a:tr h="370840">
                <a:tc>
                  <a:txBody>
                    <a:bodyPr/>
                    <a:lstStyle/>
                    <a:p>
                      <a:r>
                        <a:rPr lang="en-US" dirty="0" smtClean="0"/>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Test steps</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4760">
                <a:tc>
                  <a:txBody>
                    <a:bodyPr/>
                    <a:lstStyle/>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4. Fill</a:t>
                      </a:r>
                      <a:r>
                        <a:rPr lang="en-US" sz="1200" baseline="0" dirty="0" smtClean="0">
                          <a:solidFill>
                            <a:schemeClr val="tx2"/>
                          </a:solidFill>
                        </a:rPr>
                        <a:t> out User's personal data fields with incorrect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Press ‘Pay’ button</a:t>
                      </a:r>
                    </a:p>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Last name ‘1ryna’</a:t>
                      </a:r>
                    </a:p>
                    <a:p>
                      <a:r>
                        <a:rPr lang="en-US" sz="1200" dirty="0" smtClean="0">
                          <a:solidFill>
                            <a:schemeClr val="tx2"/>
                          </a:solidFill>
                        </a:rPr>
                        <a:t>First name ‘!r1s’</a:t>
                      </a:r>
                    </a:p>
                    <a:p>
                      <a:r>
                        <a:rPr lang="en-US" sz="1200" dirty="0" smtClean="0">
                          <a:solidFill>
                            <a:schemeClr val="tx2"/>
                          </a:solidFill>
                        </a:rPr>
                        <a:t>Use test</a:t>
                      </a:r>
                      <a:r>
                        <a:rPr lang="en-US" sz="1200" baseline="0" dirty="0" smtClean="0">
                          <a:solidFill>
                            <a:schemeClr val="tx2"/>
                          </a:solidFill>
                        </a:rPr>
                        <a:t> e-mail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hlinkClick r:id="rId2"/>
                        </a:rPr>
                        <a:t>IrynaK@gmail.com</a:t>
                      </a:r>
                      <a:r>
                        <a:rPr lang="en-US" sz="1200" baseline="0" dirty="0" smtClean="0"/>
                        <a:t>, </a:t>
                      </a:r>
                      <a:r>
                        <a:rPr lang="en-US" sz="1200" baseline="0" dirty="0" smtClean="0">
                          <a:solidFill>
                            <a:schemeClr val="tx2"/>
                          </a:solidFill>
                        </a:rPr>
                        <a:t>password ‘qwerty’ </a:t>
                      </a:r>
                    </a:p>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1.Error</a:t>
                      </a:r>
                      <a:r>
                        <a:rPr lang="en-US" sz="1200" baseline="0" dirty="0" smtClean="0">
                          <a:solidFill>
                            <a:schemeClr val="tx2"/>
                          </a:solidFill>
                        </a:rPr>
                        <a:t> message appears: ‘Please, re-enter your personal data’ *</a:t>
                      </a:r>
                    </a:p>
                    <a:p>
                      <a:r>
                        <a:rPr lang="en-US" sz="1200" baseline="0" dirty="0" smtClean="0">
                          <a:solidFill>
                            <a:schemeClr val="tx2"/>
                          </a:solidFill>
                        </a:rPr>
                        <a:t>2.Fields with User’s personal data are empty.</a:t>
                      </a:r>
                    </a:p>
                    <a:p>
                      <a:endParaRPr lang="en-US" sz="1200" baseline="0" dirty="0" smtClean="0">
                        <a:solidFill>
                          <a:schemeClr val="tx2"/>
                        </a:solidFill>
                      </a:endParaRPr>
                    </a:p>
                    <a:p>
                      <a:endParaRPr lang="en-US" sz="1200" baseline="0" dirty="0" smtClean="0">
                        <a:solidFill>
                          <a:schemeClr val="tx2"/>
                        </a:solidFill>
                      </a:endParaRP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3900">
                <a:tc gridSpan="4">
                  <a:txBody>
                    <a:bodyPr/>
                    <a:lstStyle/>
                    <a:p>
                      <a:pPr marL="0" indent="0">
                        <a:buFont typeface="Arial" charset="0"/>
                        <a:buNone/>
                      </a:pPr>
                      <a:r>
                        <a:rPr lang="en-US" sz="1200" dirty="0" smtClean="0">
                          <a:solidFill>
                            <a:schemeClr val="tx2"/>
                          </a:solidFill>
                        </a:rPr>
                        <a:t>* Let’s suppose, that error message ‘</a:t>
                      </a:r>
                      <a:r>
                        <a:rPr lang="en-US" sz="1200" baseline="0" dirty="0" smtClean="0">
                          <a:solidFill>
                            <a:schemeClr val="tx2"/>
                          </a:solidFill>
                        </a:rPr>
                        <a:t>Please, re-enter your personal data’ </a:t>
                      </a:r>
                      <a:r>
                        <a:rPr lang="en-US" sz="1200" dirty="0" smtClean="0">
                          <a:solidFill>
                            <a:schemeClr val="tx2"/>
                          </a:solidFill>
                        </a:rPr>
                        <a:t>appears in situation when in</a:t>
                      </a:r>
                      <a:r>
                        <a:rPr lang="en-US" sz="1200" baseline="0" dirty="0" smtClean="0">
                          <a:solidFill>
                            <a:schemeClr val="tx2"/>
                          </a:solidFill>
                        </a:rPr>
                        <a:t>correct are ‘Last name’ OR/AND ‘First name’ fields, in combination with valid OR invalid e-mail. All entered data is deleted, and user must enter all fields with correct data. So, in such case we verify one of possible situations.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69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4.Verify that application doesn’t allow to make e-ticket order if User enters incorrect attributes of his credit card (CC).</a:t>
                      </a:r>
                      <a:endParaRPr kumimoji="0" lang="en-US" sz="1800" b="0" i="0" u="none" strike="noStrike" kern="1200" cap="none" spc="0" normalizeH="0" baseline="0" noProof="0" dirty="0" smtClean="0">
                        <a:ln>
                          <a:noFill/>
                        </a:ln>
                        <a:solidFill>
                          <a:srgbClr val="131515"/>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smtClean="0">
                        <a:ln>
                          <a:noFill/>
                        </a:ln>
                        <a:solidFill>
                          <a:srgbClr val="131515"/>
                        </a:solidFill>
                        <a:effectLst/>
                        <a:uLnTx/>
                        <a:uFillTx/>
                        <a:latin typeface="+mn-lt"/>
                        <a:ea typeface="+mn-ea"/>
                        <a:cs typeface="+mn-cs"/>
                      </a:endParaRPr>
                    </a:p>
                    <a:p>
                      <a:endParaRPr lang="uk-U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1.Go to main page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1.www.site.com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uk-U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69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2.Select the departure and destination cities, and travel date and</a:t>
                      </a:r>
                      <a:r>
                        <a:rPr lang="en-US" sz="1200" baseline="0" dirty="0" smtClean="0">
                          <a:solidFill>
                            <a:schemeClr val="tx2"/>
                          </a:solidFill>
                        </a:rPr>
                        <a:t> </a:t>
                      </a:r>
                      <a:r>
                        <a:rPr lang="en-US" sz="1200" dirty="0" smtClean="0">
                          <a:solidFill>
                            <a:schemeClr val="tx2"/>
                          </a:solidFill>
                        </a:rPr>
                        <a:t>click “Search”.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 departure  ’Kyiv’,</a:t>
                      </a:r>
                      <a:r>
                        <a:rPr lang="en-US" sz="1200" baseline="0" dirty="0" smtClean="0">
                          <a:solidFill>
                            <a:schemeClr val="tx2"/>
                          </a:solidFill>
                        </a:rPr>
                        <a:t> </a:t>
                      </a:r>
                      <a:r>
                        <a:rPr lang="en-US" sz="1200" dirty="0" smtClean="0">
                          <a:solidFill>
                            <a:schemeClr val="tx2"/>
                          </a:solidFill>
                        </a:rPr>
                        <a:t>destination  </a:t>
                      </a:r>
                      <a:r>
                        <a:rPr lang="en-US" sz="1200" baseline="0" dirty="0" smtClean="0">
                          <a:solidFill>
                            <a:schemeClr val="tx2"/>
                          </a:solidFill>
                        </a:rPr>
                        <a:t>‘Lviv’, </a:t>
                      </a:r>
                      <a:r>
                        <a:rPr lang="en-US" sz="1200" dirty="0" smtClean="0">
                          <a:solidFill>
                            <a:schemeClr val="tx2"/>
                          </a:solidFill>
                        </a:rPr>
                        <a:t>travel date </a:t>
                      </a:r>
                      <a:r>
                        <a:rPr lang="en-US" sz="1200" baseline="0" dirty="0" smtClean="0">
                          <a:solidFill>
                            <a:schemeClr val="tx2"/>
                          </a:solidFill>
                        </a:rPr>
                        <a:t>25.06.2016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r h="769112">
                <a:tc vMerge="1">
                  <a:txBody>
                    <a:bodyPr/>
                    <a:lstStyle/>
                    <a:p>
                      <a:endParaRPr lang="uk-UA"/>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3.Select</a:t>
                      </a:r>
                      <a:r>
                        <a:rPr lang="en-US" sz="1200" baseline="0" dirty="0" smtClean="0">
                          <a:solidFill>
                            <a:schemeClr val="tx2"/>
                          </a:solidFill>
                        </a:rPr>
                        <a:t> train and </a:t>
                      </a:r>
                      <a:r>
                        <a:rPr lang="en-US" sz="1200" dirty="0" smtClean="0">
                          <a:solidFill>
                            <a:schemeClr val="tx2"/>
                          </a:solidFill>
                        </a:rPr>
                        <a:t>place from the list of available</a:t>
                      </a:r>
                      <a:r>
                        <a:rPr lang="uk-UA" sz="1200" dirty="0" smtClean="0">
                          <a:solidFill>
                            <a:schemeClr val="tx2"/>
                          </a:solidFill>
                        </a:rPr>
                        <a:t> places</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uk-UA"/>
                    </a:p>
                  </a:txBody>
                  <a:tcPr/>
                </a:tc>
              </a:tr>
            </a:tbl>
          </a:graphicData>
        </a:graphic>
      </p:graphicFrame>
    </p:spTree>
    <p:extLst>
      <p:ext uri="{BB962C8B-B14F-4D97-AF65-F5344CB8AC3E}">
        <p14:creationId xmlns:p14="http://schemas.microsoft.com/office/powerpoint/2010/main" val="1918606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2746771979"/>
              </p:ext>
            </p:extLst>
          </p:nvPr>
        </p:nvGraphicFramePr>
        <p:xfrm>
          <a:off x="266700" y="924560"/>
          <a:ext cx="8721090" cy="4638040"/>
        </p:xfrm>
        <a:graphic>
          <a:graphicData uri="http://schemas.openxmlformats.org/drawingml/2006/table">
            <a:tbl>
              <a:tblPr firstRow="1" bandRow="1">
                <a:tableStyleId>{D27102A9-8310-4765-A935-A1911B00CA55}</a:tableStyleId>
              </a:tblPr>
              <a:tblGrid>
                <a:gridCol w="2171700"/>
                <a:gridCol w="1609090"/>
                <a:gridCol w="1435100"/>
                <a:gridCol w="3505200"/>
              </a:tblGrid>
              <a:tr h="361487">
                <a:tc>
                  <a:txBody>
                    <a:bodyPr/>
                    <a:lstStyle/>
                    <a:p>
                      <a:r>
                        <a:rPr lang="en-US" dirty="0" smtClean="0"/>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Test steps</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613">
                <a:tc>
                  <a:txBody>
                    <a:bodyPr/>
                    <a:lstStyle/>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4.Fill</a:t>
                      </a:r>
                      <a:r>
                        <a:rPr lang="en-US" sz="1200" baseline="0" dirty="0" smtClean="0">
                          <a:solidFill>
                            <a:schemeClr val="tx2"/>
                          </a:solidFill>
                        </a:rPr>
                        <a:t> out form with User's personal data and press ‘Pay’</a:t>
                      </a:r>
                    </a:p>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3.Last name and First name fields must contain only Latin Alphabet letters, no more than 30 characters each one.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Use test e-mail </a:t>
                      </a:r>
                      <a:r>
                        <a:rPr lang="en-US" sz="1200" baseline="0" dirty="0" smtClean="0">
                          <a:solidFill>
                            <a:schemeClr val="tx2"/>
                          </a:solidFill>
                          <a:hlinkClick r:id="rId2"/>
                        </a:rPr>
                        <a:t>IrynaK@gmail.com</a:t>
                      </a:r>
                      <a:r>
                        <a:rPr lang="en-US" sz="1200" baseline="0" dirty="0" smtClean="0">
                          <a:solidFill>
                            <a:schemeClr val="tx2"/>
                          </a:solidFill>
                        </a:rPr>
                        <a:t>, password ‘qwerty’ </a:t>
                      </a:r>
                    </a:p>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aseline="0" dirty="0" smtClean="0">
                        <a:solidFill>
                          <a:schemeClr val="tx2"/>
                        </a:solidFill>
                      </a:endParaRPr>
                    </a:p>
                    <a:p>
                      <a:endParaRPr lang="en-US" sz="1200" baseline="0" dirty="0" smtClean="0">
                        <a:solidFill>
                          <a:schemeClr val="tx2"/>
                        </a:solidFill>
                      </a:endParaRP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8740">
                <a:tc>
                  <a:txBody>
                    <a:bodyPr/>
                    <a:lstStyle/>
                    <a:p>
                      <a:endParaRPr lang="uk-U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5.Fill out the form </a:t>
                      </a:r>
                      <a:r>
                        <a:rPr lang="en-US" sz="1200" baseline="0" dirty="0" smtClean="0">
                          <a:solidFill>
                            <a:schemeClr val="tx2"/>
                          </a:solidFill>
                        </a:rPr>
                        <a:t>with invalid credentials of </a:t>
                      </a:r>
                      <a:r>
                        <a:rPr lang="en-US" sz="1200" baseline="0" dirty="0" smtClean="0">
                          <a:solidFill>
                            <a:schemeClr val="tx2"/>
                          </a:solidFill>
                        </a:rPr>
                        <a:t>User credit </a:t>
                      </a:r>
                      <a:r>
                        <a:rPr lang="en-US" sz="1200" baseline="0" dirty="0" smtClean="0">
                          <a:solidFill>
                            <a:schemeClr val="tx2"/>
                          </a:solidFill>
                        </a:rPr>
                        <a:t>card.*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Press </a:t>
                      </a:r>
                      <a:r>
                        <a:rPr lang="en-US" sz="1200" baseline="0" dirty="0" smtClean="0">
                          <a:solidFill>
                            <a:schemeClr val="tx2"/>
                          </a:solidFill>
                        </a:rPr>
                        <a:t>‘Pay’</a:t>
                      </a: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Enter</a:t>
                      </a:r>
                      <a:r>
                        <a:rPr lang="en-US" sz="1200" baseline="0" dirty="0" smtClean="0">
                          <a:solidFill>
                            <a:schemeClr val="tx2"/>
                          </a:solidFill>
                        </a:rPr>
                        <a:t> CC number containing 8 numbers.</a:t>
                      </a:r>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Error message ‘‘Please, correct your data’ appears.</a:t>
                      </a:r>
                    </a:p>
                    <a:p>
                      <a:r>
                        <a:rPr lang="en-US" sz="1200" dirty="0" smtClean="0">
                          <a:solidFill>
                            <a:schemeClr val="tx2"/>
                          </a:solidFill>
                        </a:rPr>
                        <a:t>Fields containing CC attributes are empty.</a:t>
                      </a:r>
                    </a:p>
                    <a:p>
                      <a:endParaRPr lang="en-US" sz="1200" dirty="0" smtClean="0">
                        <a:solidFill>
                          <a:schemeClr val="tx2"/>
                        </a:solidFill>
                      </a:endParaRP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4680">
                <a:tc gridSpan="4">
                  <a:txBody>
                    <a:bodyPr/>
                    <a:lstStyle/>
                    <a:p>
                      <a:r>
                        <a:rPr lang="en-US" dirty="0" smtClean="0"/>
                        <a:t>* </a:t>
                      </a:r>
                      <a:r>
                        <a:rPr lang="en-US" sz="1400" dirty="0" smtClean="0">
                          <a:solidFill>
                            <a:schemeClr val="tx2"/>
                          </a:solidFill>
                        </a:rPr>
                        <a:t>Let’s suppose that invalid attributes</a:t>
                      </a:r>
                      <a:r>
                        <a:rPr lang="en-US" sz="1400" baseline="0" dirty="0" smtClean="0">
                          <a:solidFill>
                            <a:schemeClr val="tx2"/>
                          </a:solidFill>
                        </a:rPr>
                        <a:t> of CC mean that User enters card number OR/AND incorrect CVC/CVC2 code or expired data.</a:t>
                      </a:r>
                      <a:endParaRPr lang="uk-UA" sz="14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9577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800" dirty="0" smtClean="0"/>
              <a:t>Thank You!</a:t>
            </a:r>
            <a:endParaRPr lang="uk-UA" sz="4800"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p:txBody>
          <a:bodyPr/>
          <a:lstStyle/>
          <a:p>
            <a:pPr algn="just"/>
            <a:r>
              <a:rPr lang="en-US" dirty="0">
                <a:solidFill>
                  <a:schemeClr val="tx2"/>
                </a:solidFill>
              </a:rPr>
              <a:t>Student has to get at least 20 score to successfully pass the 1st step of entrance exam and to be allowed to move to the next one. If student managed to get more than 36 score he will be automatically enrolled to the university. The maximum that he can get is 40 score. </a:t>
            </a:r>
            <a:endParaRPr lang="uk-UA" dirty="0">
              <a:solidFill>
                <a:schemeClr val="tx2"/>
              </a:solidFill>
            </a:endParaRPr>
          </a:p>
          <a:p>
            <a:r>
              <a:rPr lang="en-US" dirty="0">
                <a:solidFill>
                  <a:schemeClr val="tx2"/>
                </a:solidFill>
              </a:rPr>
              <a:t> </a:t>
            </a:r>
            <a:endParaRPr lang="uk-UA" dirty="0">
              <a:solidFill>
                <a:schemeClr val="tx2"/>
              </a:solidFill>
            </a:endParaRPr>
          </a:p>
          <a:p>
            <a:pPr lvl="0" algn="just"/>
            <a:r>
              <a:rPr lang="en-US" dirty="0" smtClean="0">
                <a:solidFill>
                  <a:schemeClr val="tx2"/>
                </a:solidFill>
              </a:rPr>
              <a:t>1.</a:t>
            </a:r>
            <a:r>
              <a:rPr lang="uk-UA" dirty="0" smtClean="0">
                <a:solidFill>
                  <a:schemeClr val="tx2"/>
                </a:solidFill>
              </a:rPr>
              <a:t>Build </a:t>
            </a:r>
            <a:r>
              <a:rPr lang="uk-UA" dirty="0">
                <a:solidFill>
                  <a:schemeClr val="tx2"/>
                </a:solidFill>
              </a:rPr>
              <a:t>equivalence classes (partitions) based on given </a:t>
            </a:r>
            <a:r>
              <a:rPr lang="uk-UA" dirty="0" smtClean="0">
                <a:solidFill>
                  <a:schemeClr val="tx2"/>
                </a:solidFill>
              </a:rPr>
              <a:t>information</a:t>
            </a:r>
            <a:r>
              <a:rPr lang="en-US" dirty="0" smtClean="0">
                <a:solidFill>
                  <a:schemeClr val="tx2"/>
                </a:solidFill>
              </a:rPr>
              <a:t>.</a:t>
            </a:r>
            <a:endParaRPr lang="uk-UA" dirty="0">
              <a:solidFill>
                <a:schemeClr val="tx2"/>
              </a:solidFill>
            </a:endParaRPr>
          </a:p>
          <a:p>
            <a:pPr lvl="0" algn="just"/>
            <a:r>
              <a:rPr lang="en-US" dirty="0" smtClean="0">
                <a:solidFill>
                  <a:schemeClr val="tx2"/>
                </a:solidFill>
              </a:rPr>
              <a:t>2.</a:t>
            </a:r>
            <a:r>
              <a:rPr lang="uk-UA" dirty="0" smtClean="0">
                <a:solidFill>
                  <a:schemeClr val="tx2"/>
                </a:solidFill>
              </a:rPr>
              <a:t>Stand Out </a:t>
            </a:r>
            <a:r>
              <a:rPr lang="uk-UA" dirty="0">
                <a:solidFill>
                  <a:schemeClr val="tx2"/>
                </a:solidFill>
              </a:rPr>
              <a:t>boundary </a:t>
            </a:r>
            <a:r>
              <a:rPr lang="uk-UA" dirty="0" smtClean="0">
                <a:solidFill>
                  <a:schemeClr val="tx2"/>
                </a:solidFill>
              </a:rPr>
              <a:t>values</a:t>
            </a:r>
            <a:r>
              <a:rPr lang="en-US" dirty="0" smtClean="0">
                <a:solidFill>
                  <a:schemeClr val="tx2"/>
                </a:solidFill>
              </a:rPr>
              <a:t>.</a:t>
            </a:r>
            <a:endParaRPr lang="uk-UA" dirty="0">
              <a:solidFill>
                <a:schemeClr val="tx2"/>
              </a:solidFill>
            </a:endParaRPr>
          </a:p>
          <a:p>
            <a:pPr lvl="0" algn="just"/>
            <a:r>
              <a:rPr lang="en-US" dirty="0" smtClean="0">
                <a:solidFill>
                  <a:schemeClr val="tx2"/>
                </a:solidFill>
              </a:rPr>
              <a:t>3.Cover </a:t>
            </a:r>
            <a:r>
              <a:rPr lang="en-US" dirty="0">
                <a:solidFill>
                  <a:schemeClr val="tx2"/>
                </a:solidFill>
              </a:rPr>
              <a:t>requirements above by tests (write test cases’ names and objectives) based on equivalence partitioning and boundary value </a:t>
            </a:r>
            <a:r>
              <a:rPr lang="en-US" dirty="0" smtClean="0">
                <a:solidFill>
                  <a:schemeClr val="tx2"/>
                </a:solidFill>
              </a:rPr>
              <a:t>analysis.</a:t>
            </a:r>
            <a:endParaRPr lang="uk-UA" dirty="0">
              <a:solidFill>
                <a:schemeClr val="tx2"/>
              </a:solidFill>
            </a:endParaRPr>
          </a:p>
          <a:p>
            <a:endParaRPr lang="uk-UA" dirty="0"/>
          </a:p>
        </p:txBody>
      </p:sp>
      <p:sp>
        <p:nvSpPr>
          <p:cNvPr id="8" name="Заголовок 7"/>
          <p:cNvSpPr>
            <a:spLocks noGrp="1"/>
          </p:cNvSpPr>
          <p:nvPr>
            <p:ph type="title"/>
          </p:nvPr>
        </p:nvSpPr>
        <p:spPr/>
        <p:txBody>
          <a:bodyPr/>
          <a:lstStyle/>
          <a:p>
            <a:r>
              <a:rPr lang="en-US" dirty="0" smtClean="0"/>
              <a:t>Task #1: EP &amp; BVA</a:t>
            </a:r>
            <a:endParaRPr lang="uk-UA" dirty="0"/>
          </a:p>
        </p:txBody>
      </p: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027010"/>
            <a:ext cx="8675404" cy="5482074"/>
          </a:xfrm>
        </p:spPr>
        <p:txBody>
          <a:bodyPr>
            <a:normAutofit lnSpcReduction="10000"/>
          </a:bodyPr>
          <a:lstStyle/>
          <a:p>
            <a:pPr>
              <a:buClr>
                <a:srgbClr val="171B65"/>
              </a:buClr>
            </a:pPr>
            <a:r>
              <a:rPr lang="en-US" b="1" dirty="0">
                <a:solidFill>
                  <a:schemeClr val="tx2"/>
                </a:solidFill>
              </a:rPr>
              <a:t>Analysis:</a:t>
            </a:r>
          </a:p>
          <a:p>
            <a:pPr>
              <a:buClr>
                <a:srgbClr val="171B65"/>
              </a:buClr>
            </a:pPr>
            <a:r>
              <a:rPr lang="en-US" dirty="0" smtClean="0">
                <a:solidFill>
                  <a:schemeClr val="tx2"/>
                </a:solidFill>
              </a:rPr>
              <a:t>1. </a:t>
            </a:r>
            <a:r>
              <a:rPr lang="en-US" dirty="0" smtClean="0">
                <a:solidFill>
                  <a:schemeClr val="tx2"/>
                </a:solidFill>
              </a:rPr>
              <a:t>Using EP all possible scores are divided on 5 partitions:</a:t>
            </a:r>
          </a:p>
          <a:p>
            <a:pPr marL="342900" indent="-342900">
              <a:buClr>
                <a:srgbClr val="171B65"/>
              </a:buClr>
              <a:buFont typeface="Arial" panose="020B0604020202020204" pitchFamily="34" charset="0"/>
              <a:buChar char="•"/>
            </a:pPr>
            <a:r>
              <a:rPr lang="en-US" dirty="0" smtClean="0">
                <a:solidFill>
                  <a:schemeClr val="tx2"/>
                </a:solidFill>
              </a:rPr>
              <a:t>from </a:t>
            </a:r>
            <a:r>
              <a:rPr lang="en-US" dirty="0" smtClean="0">
                <a:solidFill>
                  <a:schemeClr val="tx2"/>
                </a:solidFill>
              </a:rPr>
              <a:t>-∞ to -1 (invalid partition)</a:t>
            </a:r>
          </a:p>
          <a:p>
            <a:pPr marL="342900" indent="-342900">
              <a:buClr>
                <a:srgbClr val="171B65"/>
              </a:buClr>
              <a:buFont typeface="Arial" panose="020B0604020202020204" pitchFamily="34" charset="0"/>
              <a:buChar char="•"/>
            </a:pPr>
            <a:r>
              <a:rPr lang="en-US" dirty="0" smtClean="0">
                <a:solidFill>
                  <a:schemeClr val="tx2"/>
                </a:solidFill>
              </a:rPr>
              <a:t>from 0 to 19 (valid partition)</a:t>
            </a:r>
          </a:p>
          <a:p>
            <a:pPr marL="342900" indent="-342900">
              <a:buClr>
                <a:srgbClr val="171B65"/>
              </a:buClr>
              <a:buFont typeface="Arial" panose="020B0604020202020204" pitchFamily="34" charset="0"/>
              <a:buChar char="•"/>
            </a:pPr>
            <a:r>
              <a:rPr lang="en-US" dirty="0" smtClean="0">
                <a:solidFill>
                  <a:schemeClr val="tx2"/>
                </a:solidFill>
              </a:rPr>
              <a:t>from 20 to 36 (valid partition)</a:t>
            </a:r>
          </a:p>
          <a:p>
            <a:pPr marL="342900" indent="-342900">
              <a:buClr>
                <a:srgbClr val="171B65"/>
              </a:buClr>
              <a:buFont typeface="Arial" panose="020B0604020202020204" pitchFamily="34" charset="0"/>
              <a:buChar char="•"/>
            </a:pPr>
            <a:r>
              <a:rPr lang="en-US" dirty="0" smtClean="0">
                <a:solidFill>
                  <a:schemeClr val="tx2"/>
                </a:solidFill>
              </a:rPr>
              <a:t>from 37 to 40 (valid partition)</a:t>
            </a:r>
          </a:p>
          <a:p>
            <a:pPr marL="342900" indent="-342900">
              <a:buClr>
                <a:srgbClr val="171B65"/>
              </a:buClr>
              <a:buFont typeface="Arial" panose="020B0604020202020204" pitchFamily="34" charset="0"/>
              <a:buChar char="•"/>
            </a:pPr>
            <a:r>
              <a:rPr lang="en-US" dirty="0">
                <a:solidFill>
                  <a:schemeClr val="tx2"/>
                </a:solidFill>
              </a:rPr>
              <a:t>f</a:t>
            </a:r>
            <a:r>
              <a:rPr lang="en-US" dirty="0" smtClean="0">
                <a:solidFill>
                  <a:schemeClr val="tx2"/>
                </a:solidFill>
              </a:rPr>
              <a:t>rom 41 to +∞ (invalid partition)</a:t>
            </a:r>
          </a:p>
          <a:p>
            <a:pPr>
              <a:buClr>
                <a:srgbClr val="171B65"/>
              </a:buClr>
            </a:pPr>
            <a:r>
              <a:rPr lang="en-US" b="1" dirty="0" smtClean="0">
                <a:solidFill>
                  <a:schemeClr val="tx2"/>
                </a:solidFill>
              </a:rPr>
              <a:t>EP valid partition values: 5, 26, 39.</a:t>
            </a:r>
          </a:p>
          <a:p>
            <a:pPr>
              <a:buClr>
                <a:srgbClr val="171B65"/>
              </a:buClr>
            </a:pPr>
            <a:r>
              <a:rPr lang="en-US" dirty="0" smtClean="0">
                <a:solidFill>
                  <a:schemeClr val="tx2"/>
                </a:solidFill>
              </a:rPr>
              <a:t>2. Using BVA technique, it is needed to verify such boundary values:</a:t>
            </a:r>
          </a:p>
          <a:p>
            <a:pPr>
              <a:buClr>
                <a:srgbClr val="171B65"/>
              </a:buClr>
            </a:pPr>
            <a:r>
              <a:rPr lang="en-US" dirty="0" smtClean="0">
                <a:solidFill>
                  <a:schemeClr val="tx2"/>
                </a:solidFill>
              </a:rPr>
              <a:t>-1, 0, 19, 20, 36, 37, 40, 41. </a:t>
            </a:r>
          </a:p>
          <a:p>
            <a:pPr>
              <a:buClr>
                <a:srgbClr val="171B65"/>
              </a:buClr>
            </a:pPr>
            <a:r>
              <a:rPr lang="en-US" b="1" dirty="0" smtClean="0">
                <a:solidFill>
                  <a:schemeClr val="tx2"/>
                </a:solidFill>
              </a:rPr>
              <a:t>To cover all requirements, we need to test an application with such values:</a:t>
            </a:r>
          </a:p>
          <a:p>
            <a:pPr marL="342900" indent="-342900">
              <a:buClr>
                <a:srgbClr val="171B65"/>
              </a:buClr>
              <a:buFont typeface="Arial" panose="020B0604020202020204" pitchFamily="34" charset="0"/>
              <a:buChar char="•"/>
            </a:pPr>
            <a:r>
              <a:rPr lang="en-US" dirty="0" smtClean="0">
                <a:solidFill>
                  <a:schemeClr val="tx2"/>
                </a:solidFill>
              </a:rPr>
              <a:t>valid data: </a:t>
            </a:r>
            <a:r>
              <a:rPr lang="en-US" dirty="0">
                <a:solidFill>
                  <a:schemeClr val="tx2"/>
                </a:solidFill>
              </a:rPr>
              <a:t>0, 5, 19, 20, 26, 36</a:t>
            </a:r>
            <a:r>
              <a:rPr lang="en-US" dirty="0" smtClean="0">
                <a:solidFill>
                  <a:schemeClr val="tx2"/>
                </a:solidFill>
              </a:rPr>
              <a:t>, 37, 39, 40.</a:t>
            </a:r>
          </a:p>
          <a:p>
            <a:pPr marL="342900" indent="-342900">
              <a:buClr>
                <a:srgbClr val="171B65"/>
              </a:buClr>
              <a:buFont typeface="Arial" panose="020B0604020202020204" pitchFamily="34" charset="0"/>
              <a:buChar char="•"/>
            </a:pPr>
            <a:r>
              <a:rPr lang="en-US" dirty="0" smtClean="0">
                <a:solidFill>
                  <a:schemeClr val="tx2"/>
                </a:solidFill>
              </a:rPr>
              <a:t>invalid data: -1, 41.</a:t>
            </a:r>
          </a:p>
          <a:p>
            <a:pPr>
              <a:buClr>
                <a:srgbClr val="171B65"/>
              </a:buClr>
            </a:pPr>
            <a:endParaRPr lang="en-US" sz="2000" dirty="0">
              <a:solidFill>
                <a:schemeClr val="tx2"/>
              </a:solidFill>
            </a:endParaRPr>
          </a:p>
        </p:txBody>
      </p:sp>
    </p:spTree>
    <p:extLst>
      <p:ext uri="{BB962C8B-B14F-4D97-AF65-F5344CB8AC3E}">
        <p14:creationId xmlns:p14="http://schemas.microsoft.com/office/powerpoint/2010/main" val="428863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27933" y="973221"/>
            <a:ext cx="8687468" cy="5599035"/>
          </a:xfrm>
        </p:spPr>
        <p:txBody>
          <a:bodyPr/>
          <a:lstStyle/>
          <a:p>
            <a:pPr marL="0" indent="0" algn="just">
              <a:lnSpc>
                <a:spcPct val="100000"/>
              </a:lnSpc>
              <a:spcBef>
                <a:spcPts val="0"/>
              </a:spcBef>
              <a:buClr>
                <a:srgbClr val="171B65"/>
              </a:buClr>
              <a:buNone/>
            </a:pPr>
            <a:r>
              <a:rPr lang="en-US" dirty="0" smtClean="0">
                <a:solidFill>
                  <a:schemeClr val="tx2"/>
                </a:solidFill>
              </a:rPr>
              <a:t>Let’s think, that student’s score is entered by someone. That’s why, to be sure that a person haven’t made a mistake, it would be useful to verify all invalid inputs in test cases.</a:t>
            </a:r>
          </a:p>
          <a:p>
            <a:pPr marL="0" indent="0" algn="just">
              <a:lnSpc>
                <a:spcPct val="100000"/>
              </a:lnSpc>
              <a:spcBef>
                <a:spcPts val="0"/>
              </a:spcBef>
              <a:buClr>
                <a:srgbClr val="171B65"/>
              </a:buClr>
              <a:buNone/>
            </a:pPr>
            <a:r>
              <a:rPr lang="en-US" dirty="0" smtClean="0">
                <a:solidFill>
                  <a:schemeClr val="tx2"/>
                </a:solidFill>
              </a:rPr>
              <a:t>That’s why we need to create test cases </a:t>
            </a:r>
            <a:r>
              <a:rPr lang="en-US" dirty="0" smtClean="0">
                <a:solidFill>
                  <a:schemeClr val="tx2"/>
                </a:solidFill>
              </a:rPr>
              <a:t>to verify all </a:t>
            </a:r>
            <a:r>
              <a:rPr lang="en-US" dirty="0" smtClean="0">
                <a:solidFill>
                  <a:schemeClr val="tx2"/>
                </a:solidFill>
              </a:rPr>
              <a:t>equivalent partitions:</a:t>
            </a:r>
            <a:endParaRPr lang="en-US" dirty="0" smtClean="0">
              <a:solidFill>
                <a:schemeClr val="tx2"/>
              </a:solidFill>
            </a:endParaRPr>
          </a:p>
          <a:p>
            <a:pPr algn="just">
              <a:lnSpc>
                <a:spcPct val="100000"/>
              </a:lnSpc>
              <a:spcBef>
                <a:spcPts val="0"/>
              </a:spcBef>
              <a:buClr>
                <a:srgbClr val="171B65"/>
              </a:buClr>
            </a:pPr>
            <a:r>
              <a:rPr lang="en-US" dirty="0" smtClean="0">
                <a:solidFill>
                  <a:schemeClr val="tx2"/>
                </a:solidFill>
              </a:rPr>
              <a:t> 3 positive test cases with valid data;</a:t>
            </a:r>
          </a:p>
          <a:p>
            <a:pPr algn="just">
              <a:lnSpc>
                <a:spcPct val="100000"/>
              </a:lnSpc>
              <a:spcBef>
                <a:spcPts val="0"/>
              </a:spcBef>
              <a:buClr>
                <a:srgbClr val="171B65"/>
              </a:buClr>
            </a:pPr>
            <a:r>
              <a:rPr lang="en-US" dirty="0" smtClean="0">
                <a:solidFill>
                  <a:schemeClr val="tx2"/>
                </a:solidFill>
              </a:rPr>
              <a:t>1 negative test case with invalid data.</a:t>
            </a:r>
          </a:p>
          <a:p>
            <a:pPr>
              <a:lnSpc>
                <a:spcPct val="100000"/>
              </a:lnSpc>
              <a:spcBef>
                <a:spcPts val="0"/>
              </a:spcBef>
              <a:buClr>
                <a:srgbClr val="171B65"/>
              </a:buClr>
            </a:pPr>
            <a:endParaRPr lang="en-US" dirty="0">
              <a:solidFill>
                <a:schemeClr val="tx2"/>
              </a:solidFill>
            </a:endParaRPr>
          </a:p>
          <a:p>
            <a:pPr marL="0" indent="0">
              <a:lnSpc>
                <a:spcPct val="100000"/>
              </a:lnSpc>
              <a:spcBef>
                <a:spcPts val="0"/>
              </a:spcBef>
              <a:buClr>
                <a:srgbClr val="171B65"/>
              </a:buClr>
              <a:buNone/>
            </a:pPr>
            <a:r>
              <a:rPr lang="en-US" dirty="0" smtClean="0">
                <a:solidFill>
                  <a:schemeClr val="tx2"/>
                </a:solidFill>
              </a:rPr>
              <a:t>Just like in the table below</a:t>
            </a:r>
            <a:r>
              <a:rPr lang="en-US" dirty="0">
                <a:solidFill>
                  <a:schemeClr val="tx2"/>
                </a:solidFill>
              </a:rPr>
              <a:t>:</a:t>
            </a:r>
            <a:endParaRPr lang="en-US" sz="1800" dirty="0" smtClean="0">
              <a:solidFill>
                <a:schemeClr val="tx2"/>
              </a:solidFill>
            </a:endParaRPr>
          </a:p>
          <a:p>
            <a:pPr>
              <a:lnSpc>
                <a:spcPct val="100000"/>
              </a:lnSpc>
              <a:spcBef>
                <a:spcPts val="0"/>
              </a:spcBef>
              <a:buClr>
                <a:srgbClr val="171B65"/>
              </a:buClr>
            </a:pPr>
            <a:endParaRPr lang="en-US" sz="1800" dirty="0">
              <a:solidFill>
                <a:schemeClr val="tx2"/>
              </a:solidFill>
            </a:endParaRPr>
          </a:p>
          <a:p>
            <a:pPr marL="0" indent="0">
              <a:lnSpc>
                <a:spcPct val="100000"/>
              </a:lnSpc>
              <a:spcBef>
                <a:spcPts val="0"/>
              </a:spcBef>
              <a:buClr>
                <a:srgbClr val="171B65"/>
              </a:buClr>
              <a:buNone/>
            </a:pPr>
            <a:endParaRPr lang="en-US" sz="1800" dirty="0" smtClean="0">
              <a:solidFill>
                <a:schemeClr val="tx2"/>
              </a:solidFill>
            </a:endParaRPr>
          </a:p>
          <a:p>
            <a:pPr>
              <a:lnSpc>
                <a:spcPct val="100000"/>
              </a:lnSpc>
              <a:spcBef>
                <a:spcPts val="0"/>
              </a:spcBef>
              <a:buClr>
                <a:srgbClr val="171B65"/>
              </a:buClr>
            </a:pPr>
            <a:endParaRPr lang="en-US" sz="1800" dirty="0">
              <a:solidFill>
                <a:schemeClr val="tx2"/>
              </a:solidFill>
            </a:endParaRPr>
          </a:p>
          <a:p>
            <a:pPr>
              <a:lnSpc>
                <a:spcPct val="100000"/>
              </a:lnSpc>
              <a:spcBef>
                <a:spcPts val="0"/>
              </a:spcBef>
              <a:buClr>
                <a:srgbClr val="171B65"/>
              </a:buClr>
            </a:pPr>
            <a:endParaRPr lang="en-US" sz="1800" dirty="0">
              <a:solidFill>
                <a:schemeClr val="tx2"/>
              </a:solidFill>
            </a:endParaRPr>
          </a:p>
          <a:p>
            <a:pPr>
              <a:lnSpc>
                <a:spcPct val="100000"/>
              </a:lnSpc>
              <a:spcBef>
                <a:spcPts val="0"/>
              </a:spcBef>
              <a:buClr>
                <a:srgbClr val="171B65"/>
              </a:buClr>
            </a:pPr>
            <a:endParaRPr lang="en-US" sz="1800" dirty="0" smtClean="0">
              <a:solidFill>
                <a:schemeClr val="tx2"/>
              </a:solidFill>
            </a:endParaRPr>
          </a:p>
          <a:p>
            <a:pPr marL="0" indent="0">
              <a:lnSpc>
                <a:spcPct val="100000"/>
              </a:lnSpc>
              <a:spcBef>
                <a:spcPts val="0"/>
              </a:spcBef>
              <a:buClr>
                <a:srgbClr val="171B65"/>
              </a:buClr>
              <a:buNone/>
            </a:pPr>
            <a:endParaRPr lang="en-US" sz="1800" dirty="0" smtClean="0">
              <a:solidFill>
                <a:schemeClr val="tx2"/>
              </a:solidFill>
            </a:endParaRPr>
          </a:p>
          <a:p>
            <a:pPr marL="0" indent="0">
              <a:lnSpc>
                <a:spcPct val="100000"/>
              </a:lnSpc>
              <a:spcBef>
                <a:spcPts val="0"/>
              </a:spcBef>
              <a:buClr>
                <a:srgbClr val="171B65"/>
              </a:buClr>
              <a:buNone/>
            </a:pPr>
            <a:endParaRPr lang="en-US" sz="1800" dirty="0">
              <a:solidFill>
                <a:schemeClr val="tx2"/>
              </a:solidFill>
            </a:endParaRPr>
          </a:p>
        </p:txBody>
      </p:sp>
      <p:graphicFrame>
        <p:nvGraphicFramePr>
          <p:cNvPr id="2" name="Таблиця 1"/>
          <p:cNvGraphicFramePr>
            <a:graphicFrameLocks noGrp="1"/>
          </p:cNvGraphicFramePr>
          <p:nvPr>
            <p:extLst>
              <p:ext uri="{D42A27DB-BD31-4B8C-83A1-F6EECF244321}">
                <p14:modId xmlns:p14="http://schemas.microsoft.com/office/powerpoint/2010/main" val="1995791298"/>
              </p:ext>
            </p:extLst>
          </p:nvPr>
        </p:nvGraphicFramePr>
        <p:xfrm>
          <a:off x="590217" y="4164931"/>
          <a:ext cx="7920790" cy="2169160"/>
        </p:xfrm>
        <a:graphic>
          <a:graphicData uri="http://schemas.openxmlformats.org/drawingml/2006/table">
            <a:tbl>
              <a:tblPr firstRow="1" bandRow="1">
                <a:tableStyleId>{BC89EF96-8CEA-46FF-86C4-4CE0E7609802}</a:tableStyleId>
              </a:tblPr>
              <a:tblGrid>
                <a:gridCol w="1584158"/>
                <a:gridCol w="1584158"/>
                <a:gridCol w="1584158"/>
                <a:gridCol w="1584158"/>
                <a:gridCol w="1584158"/>
              </a:tblGrid>
              <a:tr h="370840">
                <a:tc>
                  <a:txBody>
                    <a:bodyPr/>
                    <a:lstStyle/>
                    <a:p>
                      <a:r>
                        <a:rPr lang="en-US" dirty="0" smtClean="0">
                          <a:solidFill>
                            <a:srgbClr val="FF0000"/>
                          </a:solidFill>
                        </a:rPr>
                        <a:t>-∞        -1</a:t>
                      </a:r>
                      <a:endParaRPr lang="uk-UA" dirty="0">
                        <a:solidFill>
                          <a:srgbClr val="FF0000"/>
                        </a:solidFill>
                      </a:endParaRPr>
                    </a:p>
                  </a:txBody>
                  <a:tcPr/>
                </a:tc>
                <a:tc>
                  <a:txBody>
                    <a:bodyPr/>
                    <a:lstStyle/>
                    <a:p>
                      <a:r>
                        <a:rPr lang="en-US" dirty="0" smtClean="0"/>
                        <a:t>0       </a:t>
                      </a:r>
                      <a:r>
                        <a:rPr lang="en-US" dirty="0" smtClean="0">
                          <a:solidFill>
                            <a:srgbClr val="00B050"/>
                          </a:solidFill>
                        </a:rPr>
                        <a:t>5</a:t>
                      </a:r>
                      <a:r>
                        <a:rPr lang="en-US" dirty="0" smtClean="0"/>
                        <a:t>     19</a:t>
                      </a:r>
                      <a:endParaRPr lang="uk-UA" dirty="0">
                        <a:solidFill>
                          <a:srgbClr val="00B050"/>
                        </a:solidFill>
                      </a:endParaRPr>
                    </a:p>
                  </a:txBody>
                  <a:tcPr/>
                </a:tc>
                <a:tc>
                  <a:txBody>
                    <a:bodyPr/>
                    <a:lstStyle/>
                    <a:p>
                      <a:pPr marL="342900" indent="-342900">
                        <a:buAutoNum type="arabicPlain" startAt="20"/>
                      </a:pPr>
                      <a:r>
                        <a:rPr lang="en-US" dirty="0" smtClean="0"/>
                        <a:t>   </a:t>
                      </a:r>
                      <a:r>
                        <a:rPr lang="en-US" dirty="0" smtClean="0">
                          <a:solidFill>
                            <a:srgbClr val="00B050"/>
                          </a:solidFill>
                        </a:rPr>
                        <a:t>26</a:t>
                      </a:r>
                      <a:r>
                        <a:rPr lang="en-US" dirty="0" smtClean="0"/>
                        <a:t>    36</a:t>
                      </a:r>
                      <a:endParaRPr lang="uk-UA" dirty="0">
                        <a:solidFill>
                          <a:srgbClr val="00B050"/>
                        </a:solidFill>
                      </a:endParaRPr>
                    </a:p>
                  </a:txBody>
                  <a:tcPr/>
                </a:tc>
                <a:tc>
                  <a:txBody>
                    <a:bodyPr/>
                    <a:lstStyle/>
                    <a:p>
                      <a:pPr marL="0" indent="0">
                        <a:buNone/>
                      </a:pPr>
                      <a:r>
                        <a:rPr lang="en-US" dirty="0" smtClean="0"/>
                        <a:t>37    </a:t>
                      </a:r>
                      <a:r>
                        <a:rPr lang="en-US" dirty="0" smtClean="0">
                          <a:solidFill>
                            <a:srgbClr val="00B050"/>
                          </a:solidFill>
                        </a:rPr>
                        <a:t>39</a:t>
                      </a:r>
                      <a:r>
                        <a:rPr lang="en-US" dirty="0" smtClean="0"/>
                        <a:t>   40</a:t>
                      </a:r>
                      <a:endParaRPr lang="uk-UA" dirty="0">
                        <a:solidFill>
                          <a:srgbClr val="00B050"/>
                        </a:solidFill>
                      </a:endParaRPr>
                    </a:p>
                  </a:txBody>
                  <a:tcPr/>
                </a:tc>
                <a:tc>
                  <a:txBody>
                    <a:bodyPr/>
                    <a:lstStyle/>
                    <a:p>
                      <a:r>
                        <a:rPr lang="en-US" dirty="0" smtClean="0">
                          <a:solidFill>
                            <a:srgbClr val="FF0000"/>
                          </a:solidFill>
                        </a:rPr>
                        <a:t>41 +∞</a:t>
                      </a:r>
                      <a:endParaRPr lang="uk-UA" dirty="0">
                        <a:solidFill>
                          <a:srgbClr val="FF0000"/>
                        </a:solidFill>
                      </a:endParaRPr>
                    </a:p>
                  </a:txBody>
                  <a:tcPr/>
                </a:tc>
              </a:tr>
              <a:tr h="370840">
                <a:tc>
                  <a:txBody>
                    <a:bodyPr/>
                    <a:lstStyle/>
                    <a:p>
                      <a:r>
                        <a:rPr lang="en-US" sz="1400" dirty="0" smtClean="0">
                          <a:solidFill>
                            <a:srgbClr val="FF0000"/>
                          </a:solidFill>
                        </a:rPr>
                        <a:t>Error message: ‘Invalid data’.</a:t>
                      </a:r>
                      <a:endParaRPr lang="uk-UA" sz="1400" dirty="0">
                        <a:solidFill>
                          <a:srgbClr val="FF0000"/>
                        </a:solidFill>
                      </a:endParaRPr>
                    </a:p>
                  </a:txBody>
                  <a:tcPr/>
                </a:tc>
                <a:tc>
                  <a:txBody>
                    <a:bodyPr/>
                    <a:lstStyle/>
                    <a:p>
                      <a:r>
                        <a:rPr lang="en-US" sz="1400" dirty="0" smtClean="0"/>
                        <a:t>Message: ‘You haven’t pass</a:t>
                      </a:r>
                      <a:r>
                        <a:rPr lang="en-US" sz="1400" baseline="0" dirty="0" smtClean="0"/>
                        <a:t> exam. Try the next time’</a:t>
                      </a:r>
                      <a:endParaRPr lang="uk-UA" sz="1400" dirty="0">
                        <a:solidFill>
                          <a:srgbClr val="00B050"/>
                        </a:solidFill>
                      </a:endParaRPr>
                    </a:p>
                  </a:txBody>
                  <a:tcPr/>
                </a:tc>
                <a:tc>
                  <a:txBody>
                    <a:bodyPr/>
                    <a:lstStyle/>
                    <a:p>
                      <a:pPr marL="0" indent="0">
                        <a:buNone/>
                      </a:pPr>
                      <a:r>
                        <a:rPr lang="en-US" sz="1400" dirty="0" smtClean="0"/>
                        <a:t>Message:</a:t>
                      </a:r>
                      <a:r>
                        <a:rPr lang="en-US" sz="1400" baseline="0" dirty="0" smtClean="0"/>
                        <a:t> ‘You’ve just passed the 1st step of entrance exam. Now you are allowed to move to the next one. Good luck!’</a:t>
                      </a:r>
                      <a:endParaRPr lang="uk-UA" sz="1400" dirty="0">
                        <a:solidFill>
                          <a:srgbClr val="00B050"/>
                        </a:solidFill>
                      </a:endParaRPr>
                    </a:p>
                  </a:txBody>
                  <a:tcPr/>
                </a:tc>
                <a:tc>
                  <a:txBody>
                    <a:bodyPr/>
                    <a:lstStyle/>
                    <a:p>
                      <a:pPr marL="0" indent="0">
                        <a:buNone/>
                      </a:pPr>
                      <a:r>
                        <a:rPr lang="en-US" sz="1400" dirty="0" smtClean="0"/>
                        <a:t>Message:</a:t>
                      </a:r>
                      <a:r>
                        <a:rPr lang="en-US" sz="1400" baseline="0" dirty="0" smtClean="0"/>
                        <a:t> ‘You’ve successfully passed entrance exam and automatically </a:t>
                      </a:r>
                      <a:r>
                        <a:rPr lang="en-US" sz="1400" dirty="0" smtClean="0"/>
                        <a:t>enrolled to the university!’</a:t>
                      </a:r>
                      <a:endParaRPr lang="uk-UA" sz="1400" dirty="0">
                        <a:solidFill>
                          <a:srgbClr val="00B050"/>
                        </a:solidFill>
                      </a:endParaRPr>
                    </a:p>
                  </a:txBody>
                  <a:tcPr/>
                </a:tc>
                <a:tc>
                  <a:txBody>
                    <a:bodyPr/>
                    <a:lstStyle/>
                    <a:p>
                      <a:r>
                        <a:rPr lang="en-US" sz="1400" dirty="0" smtClean="0">
                          <a:solidFill>
                            <a:srgbClr val="FF0000"/>
                          </a:solidFill>
                        </a:rPr>
                        <a:t>Error message: ‘Invalid</a:t>
                      </a:r>
                      <a:r>
                        <a:rPr lang="en-US" sz="1400" baseline="0" dirty="0" smtClean="0">
                          <a:solidFill>
                            <a:srgbClr val="FF0000"/>
                          </a:solidFill>
                        </a:rPr>
                        <a:t> data’</a:t>
                      </a:r>
                      <a:endParaRPr lang="uk-UA" sz="1400" dirty="0">
                        <a:solidFill>
                          <a:srgbClr val="FF0000"/>
                        </a:solidFill>
                      </a:endParaRPr>
                    </a:p>
                  </a:txBody>
                  <a:tcPr/>
                </a:tc>
              </a:tr>
            </a:tbl>
          </a:graphicData>
        </a:graphic>
      </p:graphicFrame>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954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4260970"/>
              </p:ext>
            </p:extLst>
          </p:nvPr>
        </p:nvGraphicFramePr>
        <p:xfrm>
          <a:off x="330200" y="1661300"/>
          <a:ext cx="8547099" cy="4413550"/>
        </p:xfrm>
        <a:graphic>
          <a:graphicData uri="http://schemas.openxmlformats.org/drawingml/2006/table">
            <a:tbl>
              <a:tblPr firstRow="1" bandRow="1">
                <a:tableStyleId>{00A15C55-8517-42AA-B614-E9B94910E393}</a:tableStyleId>
              </a:tblPr>
              <a:tblGrid>
                <a:gridCol w="292100"/>
                <a:gridCol w="2374900"/>
                <a:gridCol w="1625600"/>
                <a:gridCol w="4254499"/>
              </a:tblGrid>
              <a:tr h="390190">
                <a:tc>
                  <a:txBody>
                    <a:bodyPr/>
                    <a:lstStyle/>
                    <a:p>
                      <a:r>
                        <a:rPr lang="en-US" dirty="0" smtClean="0">
                          <a:solidFill>
                            <a:schemeClr val="tx2"/>
                          </a:solidFill>
                        </a:rPr>
                        <a:t>#</a:t>
                      </a:r>
                      <a:endParaRPr lang="en-US" dirty="0">
                        <a:solidFill>
                          <a:schemeClr val="tx2"/>
                        </a:solidFill>
                      </a:endParaRPr>
                    </a:p>
                  </a:txBody>
                  <a:tcPr/>
                </a:tc>
                <a:tc>
                  <a:txBody>
                    <a:bodyPr/>
                    <a:lstStyle/>
                    <a:p>
                      <a:pPr algn="ctr"/>
                      <a:r>
                        <a:rPr lang="en-US" dirty="0" smtClean="0">
                          <a:solidFill>
                            <a:schemeClr val="tx2"/>
                          </a:solidFill>
                        </a:rPr>
                        <a:t>Test</a:t>
                      </a:r>
                      <a:r>
                        <a:rPr lang="en-US" baseline="0" dirty="0" smtClean="0">
                          <a:solidFill>
                            <a:schemeClr val="tx2"/>
                          </a:solidFill>
                        </a:rPr>
                        <a:t> summary</a:t>
                      </a:r>
                      <a:endParaRPr lang="en-US" dirty="0">
                        <a:solidFill>
                          <a:schemeClr val="tx2"/>
                        </a:solidFill>
                      </a:endParaRPr>
                    </a:p>
                  </a:txBody>
                  <a:tcPr/>
                </a:tc>
                <a:tc>
                  <a:txBody>
                    <a:bodyPr/>
                    <a:lstStyle/>
                    <a:p>
                      <a:pPr algn="ctr"/>
                      <a:r>
                        <a:rPr lang="en-US" dirty="0" smtClean="0">
                          <a:solidFill>
                            <a:schemeClr val="tx2"/>
                          </a:solidFill>
                        </a:rPr>
                        <a:t>Test data</a:t>
                      </a:r>
                      <a:endParaRPr lang="en-US" dirty="0">
                        <a:solidFill>
                          <a:schemeClr val="tx2"/>
                        </a:solidFill>
                      </a:endParaRPr>
                    </a:p>
                  </a:txBody>
                  <a:tcPr/>
                </a:tc>
                <a:tc>
                  <a:txBody>
                    <a:bodyPr/>
                    <a:lstStyle/>
                    <a:p>
                      <a:pPr algn="ctr"/>
                      <a:r>
                        <a:rPr lang="en-US" dirty="0" smtClean="0">
                          <a:solidFill>
                            <a:schemeClr val="tx2"/>
                          </a:solidFill>
                        </a:rPr>
                        <a:t>Expected result</a:t>
                      </a:r>
                      <a:endParaRPr lang="en-US" dirty="0">
                        <a:solidFill>
                          <a:schemeClr val="tx2"/>
                        </a:solidFill>
                      </a:endParaRPr>
                    </a:p>
                  </a:txBody>
                  <a:tcPr/>
                </a:tc>
              </a:tr>
              <a:tr h="390190">
                <a:tc>
                  <a:txBody>
                    <a:bodyPr/>
                    <a:lstStyle/>
                    <a:p>
                      <a:r>
                        <a:rPr lang="en-US" sz="1600" dirty="0" smtClean="0">
                          <a:solidFill>
                            <a:schemeClr val="tx2"/>
                          </a:solidFill>
                        </a:rPr>
                        <a:t>1</a:t>
                      </a:r>
                      <a:endParaRPr lang="en-US" sz="1600" dirty="0">
                        <a:solidFill>
                          <a:schemeClr val="tx2"/>
                        </a:solidFill>
                      </a:endParaRPr>
                    </a:p>
                  </a:txBody>
                  <a:tcPr/>
                </a:tc>
                <a:tc>
                  <a:txBody>
                    <a:bodyPr/>
                    <a:lstStyle/>
                    <a:p>
                      <a:r>
                        <a:rPr lang="en-US" sz="1600" dirty="0" smtClean="0">
                          <a:solidFill>
                            <a:schemeClr val="tx2"/>
                          </a:solidFill>
                        </a:rPr>
                        <a:t>Verify message</a:t>
                      </a:r>
                      <a:r>
                        <a:rPr lang="en-US" sz="1600" baseline="0" dirty="0" smtClean="0">
                          <a:solidFill>
                            <a:schemeClr val="tx2"/>
                          </a:solidFill>
                        </a:rPr>
                        <a:t> if Student scores up to 20</a:t>
                      </a:r>
                      <a:endParaRPr lang="en-US" sz="1600" dirty="0">
                        <a:solidFill>
                          <a:schemeClr val="tx2"/>
                        </a:solidFill>
                      </a:endParaRPr>
                    </a:p>
                  </a:txBody>
                  <a:tcPr/>
                </a:tc>
                <a:tc>
                  <a:txBody>
                    <a:bodyPr/>
                    <a:lstStyle/>
                    <a:p>
                      <a:r>
                        <a:rPr lang="en-US" sz="1600" dirty="0" smtClean="0">
                          <a:solidFill>
                            <a:schemeClr val="tx2"/>
                          </a:solidFill>
                        </a:rPr>
                        <a:t>Enter 0</a:t>
                      </a:r>
                    </a:p>
                    <a:p>
                      <a:r>
                        <a:rPr lang="en-US" sz="1600" dirty="0" smtClean="0">
                          <a:solidFill>
                            <a:schemeClr val="tx2"/>
                          </a:solidFill>
                        </a:rPr>
                        <a:t>Enter 5</a:t>
                      </a:r>
                    </a:p>
                    <a:p>
                      <a:r>
                        <a:rPr lang="en-US" sz="1600" dirty="0" smtClean="0">
                          <a:solidFill>
                            <a:schemeClr val="tx2"/>
                          </a:solidFill>
                        </a:rPr>
                        <a:t>Enter 19</a:t>
                      </a:r>
                    </a:p>
                    <a:p>
                      <a:endParaRPr lang="en-US" sz="1600" dirty="0" smtClean="0">
                        <a:solidFill>
                          <a:schemeClr val="tx2"/>
                        </a:solidFill>
                      </a:endParaRPr>
                    </a:p>
                  </a:txBody>
                  <a:tcPr/>
                </a:tc>
                <a:tc>
                  <a:txBody>
                    <a:bodyPr/>
                    <a:lstStyle/>
                    <a:p>
                      <a:r>
                        <a:rPr lang="en-US" sz="1600" dirty="0" smtClean="0">
                          <a:solidFill>
                            <a:schemeClr val="tx2"/>
                          </a:solidFill>
                        </a:rPr>
                        <a:t>Message appears: ‘‘You haven’t pass exam. Try the next time’</a:t>
                      </a:r>
                    </a:p>
                    <a:p>
                      <a:endParaRPr lang="en-US" sz="1600" dirty="0">
                        <a:solidFill>
                          <a:schemeClr val="tx2"/>
                        </a:solidFill>
                      </a:endParaRPr>
                    </a:p>
                  </a:txBody>
                  <a:tcPr/>
                </a:tc>
              </a:tr>
              <a:tr h="390190">
                <a:tc>
                  <a:txBody>
                    <a:bodyPr/>
                    <a:lstStyle/>
                    <a:p>
                      <a:r>
                        <a:rPr lang="en-US" sz="1600" dirty="0" smtClean="0">
                          <a:solidFill>
                            <a:schemeClr val="tx2"/>
                          </a:solidFill>
                        </a:rPr>
                        <a:t>2</a:t>
                      </a:r>
                      <a:endParaRPr lang="en-US" sz="1600" dirty="0">
                        <a:solidFill>
                          <a:schemeClr val="tx2"/>
                        </a:solidFill>
                      </a:endParaRPr>
                    </a:p>
                  </a:txBody>
                  <a:tcPr/>
                </a:tc>
                <a:tc>
                  <a:txBody>
                    <a:bodyPr/>
                    <a:lstStyle/>
                    <a:p>
                      <a:r>
                        <a:rPr lang="en-US" sz="1600" dirty="0" smtClean="0">
                          <a:solidFill>
                            <a:schemeClr val="tx2"/>
                          </a:solidFill>
                        </a:rPr>
                        <a:t>Verify message if Student scores</a:t>
                      </a:r>
                      <a:r>
                        <a:rPr lang="en-US" sz="1600" baseline="0" dirty="0" smtClean="0">
                          <a:solidFill>
                            <a:schemeClr val="tx2"/>
                          </a:solidFill>
                        </a:rPr>
                        <a:t> from 20 to 36</a:t>
                      </a:r>
                      <a:endParaRPr lang="en-US" sz="1600" dirty="0">
                        <a:solidFill>
                          <a:schemeClr val="tx2"/>
                        </a:solidFill>
                      </a:endParaRPr>
                    </a:p>
                  </a:txBody>
                  <a:tcPr/>
                </a:tc>
                <a:tc>
                  <a:txBody>
                    <a:bodyPr/>
                    <a:lstStyle/>
                    <a:p>
                      <a:r>
                        <a:rPr lang="en-US" sz="1600" dirty="0" smtClean="0">
                          <a:solidFill>
                            <a:schemeClr val="tx2"/>
                          </a:solidFill>
                        </a:rPr>
                        <a:t>Enter 20</a:t>
                      </a:r>
                    </a:p>
                    <a:p>
                      <a:r>
                        <a:rPr lang="en-US" sz="1600" dirty="0" smtClean="0">
                          <a:solidFill>
                            <a:schemeClr val="tx2"/>
                          </a:solidFill>
                        </a:rPr>
                        <a:t>Enter 26</a:t>
                      </a:r>
                    </a:p>
                    <a:p>
                      <a:r>
                        <a:rPr lang="en-US" sz="1600" dirty="0" smtClean="0">
                          <a:solidFill>
                            <a:schemeClr val="tx2"/>
                          </a:solidFill>
                        </a:rPr>
                        <a:t>Enter 36</a:t>
                      </a:r>
                      <a:endParaRPr lang="en-US" sz="1600" dirty="0">
                        <a:solidFill>
                          <a:schemeClr val="tx2"/>
                        </a:solidFill>
                      </a:endParaRPr>
                    </a:p>
                  </a:txBody>
                  <a:tcPr/>
                </a:tc>
                <a:tc>
                  <a:txBody>
                    <a:bodyPr/>
                    <a:lstStyle/>
                    <a:p>
                      <a:r>
                        <a:rPr lang="en-US" sz="1600" dirty="0" smtClean="0">
                          <a:solidFill>
                            <a:schemeClr val="tx2"/>
                          </a:solidFill>
                        </a:rPr>
                        <a:t>Message: ‘You’ve just passed the 1st step of entrance exam. Now you are allowed to move to the next one. Good luck!’</a:t>
                      </a:r>
                    </a:p>
                    <a:p>
                      <a:endParaRPr lang="en-US" sz="1600" dirty="0">
                        <a:solidFill>
                          <a:schemeClr val="tx2"/>
                        </a:solidFill>
                      </a:endParaRPr>
                    </a:p>
                  </a:txBody>
                  <a:tcPr/>
                </a:tc>
              </a:tr>
              <a:tr h="390190">
                <a:tc>
                  <a:txBody>
                    <a:bodyPr/>
                    <a:lstStyle/>
                    <a:p>
                      <a:r>
                        <a:rPr lang="en-US" sz="1600" dirty="0" smtClean="0">
                          <a:solidFill>
                            <a:schemeClr val="tx2"/>
                          </a:solidFill>
                        </a:rPr>
                        <a:t>3</a:t>
                      </a:r>
                      <a:endParaRPr lang="en-US" sz="1600" dirty="0">
                        <a:solidFill>
                          <a:schemeClr val="tx2"/>
                        </a:solidFill>
                      </a:endParaRPr>
                    </a:p>
                  </a:txBody>
                  <a:tcPr/>
                </a:tc>
                <a:tc>
                  <a:txBody>
                    <a:bodyPr/>
                    <a:lstStyle/>
                    <a:p>
                      <a:r>
                        <a:rPr lang="en-US" sz="1600" dirty="0" smtClean="0">
                          <a:solidFill>
                            <a:schemeClr val="tx2"/>
                          </a:solidFill>
                        </a:rPr>
                        <a:t>Verify message if Student scores</a:t>
                      </a:r>
                      <a:r>
                        <a:rPr lang="en-US" sz="1600" baseline="0" dirty="0" smtClean="0">
                          <a:solidFill>
                            <a:schemeClr val="tx2"/>
                          </a:solidFill>
                        </a:rPr>
                        <a:t> from 37 to 40</a:t>
                      </a:r>
                      <a:endParaRPr lang="en-US" sz="1600" dirty="0">
                        <a:solidFill>
                          <a:schemeClr val="tx2"/>
                        </a:solidFill>
                      </a:endParaRPr>
                    </a:p>
                  </a:txBody>
                  <a:tcPr/>
                </a:tc>
                <a:tc>
                  <a:txBody>
                    <a:bodyPr/>
                    <a:lstStyle/>
                    <a:p>
                      <a:r>
                        <a:rPr lang="en-US" sz="1600" dirty="0" smtClean="0">
                          <a:solidFill>
                            <a:schemeClr val="tx2"/>
                          </a:solidFill>
                        </a:rPr>
                        <a:t>Enter 37</a:t>
                      </a:r>
                    </a:p>
                    <a:p>
                      <a:r>
                        <a:rPr lang="en-US" sz="1600" dirty="0" smtClean="0">
                          <a:solidFill>
                            <a:schemeClr val="tx2"/>
                          </a:solidFill>
                        </a:rPr>
                        <a:t>Enter 39</a:t>
                      </a:r>
                    </a:p>
                    <a:p>
                      <a:r>
                        <a:rPr lang="en-US" sz="1600" dirty="0" smtClean="0">
                          <a:solidFill>
                            <a:schemeClr val="tx2"/>
                          </a:solidFill>
                        </a:rPr>
                        <a:t>Enter 40</a:t>
                      </a:r>
                      <a:endParaRPr lang="en-US" sz="1600" dirty="0">
                        <a:solidFill>
                          <a:schemeClr val="tx2"/>
                        </a:solidFill>
                      </a:endParaRPr>
                    </a:p>
                  </a:txBody>
                  <a:tcPr/>
                </a:tc>
                <a:tc>
                  <a:txBody>
                    <a:bodyPr/>
                    <a:lstStyle/>
                    <a:p>
                      <a:r>
                        <a:rPr lang="en-US" sz="1600" dirty="0" smtClean="0">
                          <a:solidFill>
                            <a:schemeClr val="tx2"/>
                          </a:solidFill>
                        </a:rPr>
                        <a:t>Message: ‘You’ve successfully passed entrance exam and automatically enrolled to the university!’</a:t>
                      </a:r>
                    </a:p>
                    <a:p>
                      <a:endParaRPr lang="en-US" sz="1600" dirty="0">
                        <a:solidFill>
                          <a:schemeClr val="tx2"/>
                        </a:solidFill>
                      </a:endParaRPr>
                    </a:p>
                  </a:txBody>
                  <a:tcPr/>
                </a:tc>
              </a:tr>
              <a:tr h="390190">
                <a:tc>
                  <a:txBody>
                    <a:bodyPr/>
                    <a:lstStyle/>
                    <a:p>
                      <a:r>
                        <a:rPr lang="en-US" sz="1600" dirty="0" smtClean="0">
                          <a:solidFill>
                            <a:schemeClr val="tx2"/>
                          </a:solidFill>
                        </a:rPr>
                        <a:t>4</a:t>
                      </a:r>
                      <a:endParaRPr lang="en-US" sz="1600" dirty="0">
                        <a:solidFill>
                          <a:schemeClr val="tx2"/>
                        </a:solidFill>
                      </a:endParaRPr>
                    </a:p>
                  </a:txBody>
                  <a:tcPr/>
                </a:tc>
                <a:tc>
                  <a:txBody>
                    <a:bodyPr/>
                    <a:lstStyle/>
                    <a:p>
                      <a:r>
                        <a:rPr lang="en-US" sz="1600" dirty="0" smtClean="0">
                          <a:solidFill>
                            <a:schemeClr val="tx2"/>
                          </a:solidFill>
                        </a:rPr>
                        <a:t>Verify error</a:t>
                      </a:r>
                      <a:r>
                        <a:rPr lang="en-US" sz="1600" baseline="0" dirty="0" smtClean="0">
                          <a:solidFill>
                            <a:schemeClr val="tx2"/>
                          </a:solidFill>
                        </a:rPr>
                        <a:t> message appears when enter invalid score</a:t>
                      </a:r>
                      <a:endParaRPr lang="en-US" sz="1600" dirty="0">
                        <a:solidFill>
                          <a:schemeClr val="tx2"/>
                        </a:solidFill>
                      </a:endParaRPr>
                    </a:p>
                  </a:txBody>
                  <a:tcPr/>
                </a:tc>
                <a:tc>
                  <a:txBody>
                    <a:bodyPr/>
                    <a:lstStyle/>
                    <a:p>
                      <a:r>
                        <a:rPr lang="en-US" sz="1600" dirty="0" smtClean="0">
                          <a:solidFill>
                            <a:schemeClr val="tx2"/>
                          </a:solidFill>
                        </a:rPr>
                        <a:t>Enter -1</a:t>
                      </a:r>
                    </a:p>
                    <a:p>
                      <a:r>
                        <a:rPr lang="en-US" sz="1600" dirty="0" smtClean="0">
                          <a:solidFill>
                            <a:schemeClr val="tx2"/>
                          </a:solidFill>
                        </a:rPr>
                        <a:t>Enter 41</a:t>
                      </a:r>
                      <a:endParaRPr lang="en-US" sz="16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Error message: ‘Invalid</a:t>
                      </a:r>
                      <a:r>
                        <a:rPr lang="en-US" sz="1600" baseline="0" dirty="0" smtClean="0">
                          <a:solidFill>
                            <a:srgbClr val="FF0000"/>
                          </a:solidFill>
                        </a:rPr>
                        <a:t> data’</a:t>
                      </a:r>
                      <a:endParaRPr lang="uk-UA" sz="1600" dirty="0" smtClean="0">
                        <a:solidFill>
                          <a:srgbClr val="FF0000"/>
                        </a:solidFill>
                      </a:endParaRPr>
                    </a:p>
                    <a:p>
                      <a:endParaRPr lang="en-US" sz="1600" dirty="0">
                        <a:solidFill>
                          <a:schemeClr val="tx2"/>
                        </a:solidFill>
                      </a:endParaRPr>
                    </a:p>
                  </a:txBody>
                  <a:tcPr/>
                </a:tc>
              </a:tr>
            </a:tbl>
          </a:graphicData>
        </a:graphic>
      </p:graphicFrame>
    </p:spTree>
    <p:extLst>
      <p:ext uri="{BB962C8B-B14F-4D97-AF65-F5344CB8AC3E}">
        <p14:creationId xmlns:p14="http://schemas.microsoft.com/office/powerpoint/2010/main" val="2807177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Task #2: </a:t>
            </a:r>
            <a:r>
              <a:rPr lang="en-US" dirty="0">
                <a:solidFill>
                  <a:schemeClr val="tx2"/>
                </a:solidFill>
              </a:rPr>
              <a:t>decision table</a:t>
            </a:r>
            <a:endParaRPr lang="uk-UA" dirty="0"/>
          </a:p>
        </p:txBody>
      </p:sp>
      <p:sp>
        <p:nvSpPr>
          <p:cNvPr id="7" name="Текст 6"/>
          <p:cNvSpPr>
            <a:spLocks noGrp="1"/>
          </p:cNvSpPr>
          <p:nvPr>
            <p:ph type="body" sz="quarter" idx="10"/>
          </p:nvPr>
        </p:nvSpPr>
        <p:spPr/>
        <p:txBody>
          <a:bodyPr/>
          <a:lstStyle/>
          <a:p>
            <a:pPr marL="0" indent="0" algn="just">
              <a:buNone/>
            </a:pPr>
            <a:r>
              <a:rPr lang="uk-UA" dirty="0">
                <a:solidFill>
                  <a:schemeClr val="tx2"/>
                </a:solidFill>
              </a:rPr>
              <a:t>Supplier has a system of discounts to be provided to outlets he works with. </a:t>
            </a:r>
            <a:r>
              <a:rPr lang="en-US" dirty="0">
                <a:solidFill>
                  <a:schemeClr val="tx2"/>
                </a:solidFill>
              </a:rPr>
              <a:t>An outlet has a constant 20% discount to any product in any order </a:t>
            </a:r>
            <a:r>
              <a:rPr lang="en-US" b="1" dirty="0">
                <a:solidFill>
                  <a:schemeClr val="tx2"/>
                </a:solidFill>
              </a:rPr>
              <a:t>if this outlet is from the partners list. </a:t>
            </a:r>
            <a:r>
              <a:rPr lang="en-US" dirty="0">
                <a:solidFill>
                  <a:schemeClr val="tx2"/>
                </a:solidFill>
              </a:rPr>
              <a:t>Another type of discount is a 15% discount provided for the product </a:t>
            </a:r>
            <a:r>
              <a:rPr lang="en-US" b="1" dirty="0">
                <a:solidFill>
                  <a:schemeClr val="tx2"/>
                </a:solidFill>
              </a:rPr>
              <a:t>if more than 10 units are ordered. </a:t>
            </a:r>
            <a:r>
              <a:rPr lang="en-US" dirty="0">
                <a:solidFill>
                  <a:schemeClr val="tx2"/>
                </a:solidFill>
              </a:rPr>
              <a:t>Besides these, the 10% discount might be provided for some products </a:t>
            </a:r>
            <a:r>
              <a:rPr lang="en-US" b="1" dirty="0">
                <a:solidFill>
                  <a:schemeClr val="tx2"/>
                </a:solidFill>
              </a:rPr>
              <a:t>within promotional periods. </a:t>
            </a:r>
            <a:r>
              <a:rPr lang="en-US" dirty="0">
                <a:solidFill>
                  <a:schemeClr val="tx2"/>
                </a:solidFill>
              </a:rPr>
              <a:t>The last type of discount can’t be used by outlets with constant discount.</a:t>
            </a:r>
            <a:endParaRPr lang="uk-UA" dirty="0">
              <a:solidFill>
                <a:schemeClr val="tx2"/>
              </a:solidFill>
            </a:endParaRPr>
          </a:p>
          <a:p>
            <a:pPr marL="0" lvl="0" indent="0">
              <a:buNone/>
            </a:pPr>
            <a:endParaRPr lang="en-US" dirty="0" smtClean="0">
              <a:solidFill>
                <a:schemeClr val="tx2"/>
              </a:solidFill>
            </a:endParaRPr>
          </a:p>
          <a:p>
            <a:pPr marL="0" lvl="0" indent="0">
              <a:buNone/>
            </a:pPr>
            <a:r>
              <a:rPr lang="en-US" dirty="0" smtClean="0">
                <a:solidFill>
                  <a:schemeClr val="tx2"/>
                </a:solidFill>
              </a:rPr>
              <a:t>Build </a:t>
            </a:r>
            <a:r>
              <a:rPr lang="en-US" dirty="0">
                <a:solidFill>
                  <a:schemeClr val="tx2"/>
                </a:solidFill>
              </a:rPr>
              <a:t>decision table based on given information</a:t>
            </a:r>
            <a:r>
              <a:rPr lang="uk-UA" dirty="0">
                <a:solidFill>
                  <a:schemeClr val="tx2"/>
                </a:solidFill>
              </a:rPr>
              <a:t>.</a:t>
            </a:r>
          </a:p>
          <a:p>
            <a:pPr marL="0" indent="0">
              <a:buNone/>
            </a:pPr>
            <a:endParaRPr lang="uk-UA" dirty="0"/>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Analysis:</a:t>
            </a:r>
            <a:r>
              <a:rPr lang="en-US" dirty="0" smtClean="0"/>
              <a:t>	</a:t>
            </a:r>
            <a:endParaRPr lang="uk-UA" dirty="0"/>
          </a:p>
        </p:txBody>
      </p:sp>
      <p:sp>
        <p:nvSpPr>
          <p:cNvPr id="3" name="TextBox 2"/>
          <p:cNvSpPr txBox="1"/>
          <p:nvPr/>
        </p:nvSpPr>
        <p:spPr>
          <a:xfrm>
            <a:off x="360946" y="1491914"/>
            <a:ext cx="8434137" cy="1631216"/>
          </a:xfrm>
          <a:prstGeom prst="rect">
            <a:avLst/>
          </a:prstGeom>
          <a:noFill/>
        </p:spPr>
        <p:txBody>
          <a:bodyPr wrap="square" rtlCol="0">
            <a:spAutoFit/>
          </a:bodyPr>
          <a:lstStyle/>
          <a:p>
            <a:r>
              <a:rPr lang="en-US" sz="2000" dirty="0" smtClean="0">
                <a:solidFill>
                  <a:schemeClr val="tx2"/>
                </a:solidFill>
              </a:rPr>
              <a:t>According to the task, there are 4 possible discounts – 20%, 15%, 10% (not used if 20% is used) and 0% and 2 possible variants – discount is applied or not. So, there are 8 variants of discounts (‘V’ at the table).</a:t>
            </a:r>
          </a:p>
          <a:p>
            <a:r>
              <a:rPr lang="en-US" sz="2000" dirty="0" smtClean="0">
                <a:solidFill>
                  <a:schemeClr val="tx2"/>
                </a:solidFill>
              </a:rPr>
              <a:t>In a table below ‘T’ means that condition is ‘True’, ‘F’ means that condition is ‘False’. </a:t>
            </a:r>
          </a:p>
        </p:txBody>
      </p:sp>
      <p:graphicFrame>
        <p:nvGraphicFramePr>
          <p:cNvPr id="4" name="Таблиця 3"/>
          <p:cNvGraphicFramePr>
            <a:graphicFrameLocks noGrp="1"/>
          </p:cNvGraphicFramePr>
          <p:nvPr>
            <p:extLst>
              <p:ext uri="{D42A27DB-BD31-4B8C-83A1-F6EECF244321}">
                <p14:modId xmlns:p14="http://schemas.microsoft.com/office/powerpoint/2010/main" val="2531268493"/>
              </p:ext>
            </p:extLst>
          </p:nvPr>
        </p:nvGraphicFramePr>
        <p:xfrm>
          <a:off x="360946" y="3123130"/>
          <a:ext cx="8313825" cy="3572043"/>
        </p:xfrm>
        <a:graphic>
          <a:graphicData uri="http://schemas.openxmlformats.org/drawingml/2006/table">
            <a:tbl>
              <a:tblPr firstRow="1" bandRow="1">
                <a:tableStyleId>{5C22544A-7EE6-4342-B048-85BDC9FD1C3A}</a:tableStyleId>
              </a:tblPr>
              <a:tblGrid>
                <a:gridCol w="397043"/>
                <a:gridCol w="1968502"/>
                <a:gridCol w="743535"/>
                <a:gridCol w="743535"/>
                <a:gridCol w="743535"/>
                <a:gridCol w="743535"/>
                <a:gridCol w="743535"/>
                <a:gridCol w="743535"/>
                <a:gridCol w="743535"/>
                <a:gridCol w="743535"/>
              </a:tblGrid>
              <a:tr h="370840">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V1</a:t>
                      </a:r>
                      <a:endParaRPr lang="uk-UA" dirty="0"/>
                    </a:p>
                  </a:txBody>
                  <a:tcPr/>
                </a:tc>
                <a:tc>
                  <a:txBody>
                    <a:bodyPr/>
                    <a:lstStyle/>
                    <a:p>
                      <a:pPr algn="ctr"/>
                      <a:r>
                        <a:rPr lang="en-US" dirty="0" smtClean="0"/>
                        <a:t>V2</a:t>
                      </a:r>
                      <a:endParaRPr lang="uk-UA" dirty="0"/>
                    </a:p>
                  </a:txBody>
                  <a:tcPr/>
                </a:tc>
                <a:tc>
                  <a:txBody>
                    <a:bodyPr/>
                    <a:lstStyle/>
                    <a:p>
                      <a:pPr algn="ctr"/>
                      <a:r>
                        <a:rPr lang="en-US" dirty="0" smtClean="0"/>
                        <a:t>V3</a:t>
                      </a:r>
                      <a:endParaRPr lang="uk-UA" dirty="0"/>
                    </a:p>
                  </a:txBody>
                  <a:tcPr/>
                </a:tc>
                <a:tc>
                  <a:txBody>
                    <a:bodyPr/>
                    <a:lstStyle/>
                    <a:p>
                      <a:pPr algn="ctr"/>
                      <a:r>
                        <a:rPr lang="en-US" dirty="0" smtClean="0"/>
                        <a:t>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c>
                  <a:txBody>
                    <a:bodyPr/>
                    <a:lstStyle/>
                    <a:p>
                      <a:pPr algn="ctr"/>
                      <a:r>
                        <a:rPr lang="en-US" dirty="0" smtClean="0"/>
                        <a:t>V8</a:t>
                      </a:r>
                      <a:endParaRPr lang="uk-UA" dirty="0"/>
                    </a:p>
                  </a:txBody>
                  <a:tcPr/>
                </a:tc>
              </a:tr>
              <a:tr h="686603">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49705">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Buy more than 10 items</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15%</a:t>
                      </a:r>
                      <a:endParaRPr lang="uk-UA" sz="1600" dirty="0">
                        <a:solidFill>
                          <a:schemeClr val="tx2"/>
                        </a:solidFill>
                      </a:endParaRPr>
                    </a:p>
                  </a:txBody>
                  <a:tcPr anchor="ctr"/>
                </a:tc>
                <a:tc>
                  <a:txBody>
                    <a:bodyPr/>
                    <a:lstStyle/>
                    <a:p>
                      <a:pPr algn="ctr"/>
                      <a:r>
                        <a:rPr lang="en-US" sz="1600" dirty="0" smtClean="0">
                          <a:solidFill>
                            <a:schemeClr val="tx2"/>
                          </a:solidFill>
                        </a:rPr>
                        <a:t>15%</a:t>
                      </a:r>
                      <a:endParaRPr lang="uk-UA" sz="1600" dirty="0">
                        <a:solidFill>
                          <a:schemeClr val="tx2"/>
                        </a:solidFill>
                      </a:endParaRPr>
                    </a:p>
                  </a:txBody>
                  <a:tcPr anchor="ctr"/>
                </a:tc>
                <a:tc>
                  <a:txBody>
                    <a:bodyPr/>
                    <a:lstStyle/>
                    <a:p>
                      <a:pPr algn="ctr"/>
                      <a:r>
                        <a:rPr lang="en-US" sz="1600" dirty="0" smtClean="0">
                          <a:solidFill>
                            <a:schemeClr val="tx2"/>
                          </a:solidFill>
                        </a:rPr>
                        <a:t>10%</a:t>
                      </a:r>
                      <a:endParaRPr lang="uk-UA" sz="1600" dirty="0">
                        <a:solidFill>
                          <a:schemeClr val="tx2"/>
                        </a:solidFill>
                      </a:endParaRPr>
                    </a:p>
                  </a:txBody>
                  <a:tcPr anchor="ctr"/>
                </a:tc>
                <a:tc>
                  <a:txBody>
                    <a:bodyPr/>
                    <a:lstStyle/>
                    <a:p>
                      <a:pPr algn="ctr"/>
                      <a:r>
                        <a:rPr lang="en-US" sz="1600" dirty="0" smtClean="0">
                          <a:solidFill>
                            <a:schemeClr val="tx2"/>
                          </a:solidFill>
                        </a:rPr>
                        <a:t>0%**</a:t>
                      </a:r>
                      <a:endParaRPr lang="uk-UA" sz="1600" dirty="0">
                        <a:solidFill>
                          <a:schemeClr val="tx2"/>
                        </a:solidFill>
                      </a:endParaRPr>
                    </a:p>
                  </a:txBody>
                  <a:tcPr anchor="ctr"/>
                </a:tc>
              </a:tr>
            </a:tbl>
          </a:graphicData>
        </a:graphic>
      </p:graphicFrame>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820" y="372978"/>
            <a:ext cx="7904748" cy="2954655"/>
          </a:xfrm>
          <a:prstGeom prst="rect">
            <a:avLst/>
          </a:prstGeom>
          <a:noFill/>
        </p:spPr>
        <p:txBody>
          <a:bodyPr wrap="square" rtlCol="0">
            <a:spAutoFit/>
          </a:bodyPr>
          <a:lstStyle/>
          <a:p>
            <a:pPr algn="just"/>
            <a:r>
              <a:rPr lang="en-US" sz="1400" dirty="0" smtClean="0"/>
              <a:t>* In V1 it impossible to use both discounts as a user from partners list (20%) and discount when </a:t>
            </a:r>
            <a:r>
              <a:rPr lang="en-US" sz="1400" dirty="0" smtClean="0"/>
              <a:t>ordering </a:t>
            </a:r>
            <a:r>
              <a:rPr lang="en-US" sz="1400" dirty="0" smtClean="0"/>
              <a:t>within promotional period (10 %). So, we should delete it from the table as </a:t>
            </a:r>
            <a:r>
              <a:rPr lang="en-US" sz="1400" dirty="0" smtClean="0"/>
              <a:t>impossible variant.</a:t>
            </a:r>
            <a:endParaRPr lang="en-US" sz="1400" dirty="0" smtClean="0"/>
          </a:p>
          <a:p>
            <a:pPr algn="just"/>
            <a:r>
              <a:rPr lang="en-US" sz="1400" dirty="0" smtClean="0"/>
              <a:t>** also</a:t>
            </a:r>
            <a:r>
              <a:rPr lang="en-US" sz="1400" dirty="0"/>
              <a:t>, we need clarification about </a:t>
            </a:r>
            <a:r>
              <a:rPr lang="en-US" sz="1400" dirty="0">
                <a:solidFill>
                  <a:schemeClr val="tx2"/>
                </a:solidFill>
              </a:rPr>
              <a:t>0% discount (if a </a:t>
            </a:r>
            <a:r>
              <a:rPr lang="uk-UA" sz="1400" dirty="0">
                <a:solidFill>
                  <a:schemeClr val="tx2"/>
                </a:solidFill>
              </a:rPr>
              <a:t>Supplier </a:t>
            </a:r>
            <a:r>
              <a:rPr lang="en-US" sz="1400" dirty="0">
                <a:solidFill>
                  <a:schemeClr val="tx2"/>
                </a:solidFill>
              </a:rPr>
              <a:t>has trade relations with clients who don’t undergo </a:t>
            </a:r>
            <a:r>
              <a:rPr lang="en-US" sz="1400" dirty="0" smtClean="0">
                <a:solidFill>
                  <a:schemeClr val="tx2"/>
                </a:solidFill>
              </a:rPr>
              <a:t>of </a:t>
            </a:r>
            <a:r>
              <a:rPr lang="en-US" sz="1400" dirty="0" smtClean="0">
                <a:solidFill>
                  <a:schemeClr val="tx2"/>
                </a:solidFill>
              </a:rPr>
              <a:t>any discount </a:t>
            </a:r>
            <a:r>
              <a:rPr lang="en-US" sz="1400" dirty="0" smtClean="0">
                <a:solidFill>
                  <a:schemeClr val="tx2"/>
                </a:solidFill>
              </a:rPr>
              <a:t>conditions).</a:t>
            </a:r>
            <a:r>
              <a:rPr lang="en-US" sz="1400" dirty="0" smtClean="0"/>
              <a:t> </a:t>
            </a:r>
          </a:p>
          <a:p>
            <a:pPr algn="just"/>
            <a:endParaRPr lang="en-US" sz="1400" dirty="0" smtClean="0"/>
          </a:p>
          <a:p>
            <a:pPr algn="just"/>
            <a:r>
              <a:rPr lang="en-US" sz="1400" dirty="0" smtClean="0"/>
              <a:t>To make Decisions table more convenient, let’s make some improvements:</a:t>
            </a:r>
          </a:p>
          <a:p>
            <a:pPr marL="285750" indent="-285750" algn="just">
              <a:buFont typeface="Arial" panose="020B0604020202020204" pitchFamily="34" charset="0"/>
              <a:buChar char="•"/>
            </a:pPr>
            <a:r>
              <a:rPr lang="en-US" sz="1400" dirty="0" smtClean="0"/>
              <a:t>we should </a:t>
            </a:r>
            <a:r>
              <a:rPr lang="en-US" sz="1400" dirty="0"/>
              <a:t>delete </a:t>
            </a:r>
            <a:r>
              <a:rPr lang="en-US" sz="1400" dirty="0" smtClean="0"/>
              <a:t>V1  </a:t>
            </a:r>
            <a:r>
              <a:rPr lang="en-US" sz="1400" dirty="0"/>
              <a:t>from the table as </a:t>
            </a:r>
            <a:r>
              <a:rPr lang="en-US" sz="1400" dirty="0" smtClean="0"/>
              <a:t>impossible </a:t>
            </a:r>
            <a:r>
              <a:rPr lang="en-US" sz="1400" dirty="0" smtClean="0"/>
              <a:t>variant;</a:t>
            </a:r>
            <a:endParaRPr lang="en-US" sz="1400" dirty="0" smtClean="0"/>
          </a:p>
          <a:p>
            <a:pPr marL="285750" indent="-285750" algn="just">
              <a:buFont typeface="Arial" panose="020B0604020202020204" pitchFamily="34" charset="0"/>
              <a:buChar char="•"/>
            </a:pPr>
            <a:r>
              <a:rPr lang="en-US" sz="1400" dirty="0" smtClean="0"/>
              <a:t>we can unite V2+V4 (because of the same result </a:t>
            </a:r>
            <a:r>
              <a:rPr lang="en-US" sz="1400" dirty="0"/>
              <a:t>in first and second </a:t>
            </a:r>
            <a:r>
              <a:rPr lang="en-US" sz="1400" dirty="0" smtClean="0"/>
              <a:t>conditions in those pairs, also the third condition doesn’t matter in such cases according to the task);</a:t>
            </a:r>
          </a:p>
          <a:p>
            <a:pPr marL="285750" indent="-285750" algn="just">
              <a:buFont typeface="Arial" panose="020B0604020202020204" pitchFamily="34" charset="0"/>
              <a:buChar char="•"/>
            </a:pPr>
            <a:r>
              <a:rPr lang="en-US" sz="1400" dirty="0" smtClean="0"/>
              <a:t>V5 and V6 we can’t unite because of different third condition, which matters in such cases;</a:t>
            </a:r>
          </a:p>
          <a:p>
            <a:pPr marL="285750" indent="-285750" algn="just">
              <a:buFont typeface="Arial" panose="020B0604020202020204" pitchFamily="34" charset="0"/>
              <a:buChar char="•"/>
            </a:pPr>
            <a:r>
              <a:rPr lang="en-US" sz="1400" dirty="0" smtClean="0"/>
              <a:t>also, we need clarification about </a:t>
            </a:r>
            <a:r>
              <a:rPr lang="en-US" sz="1400" dirty="0" smtClean="0">
                <a:solidFill>
                  <a:schemeClr val="tx2"/>
                </a:solidFill>
              </a:rPr>
              <a:t>0</a:t>
            </a:r>
            <a:r>
              <a:rPr lang="en-US" sz="1400" dirty="0">
                <a:solidFill>
                  <a:schemeClr val="tx2"/>
                </a:solidFill>
              </a:rPr>
              <a:t>% </a:t>
            </a:r>
            <a:r>
              <a:rPr lang="en-US" sz="1400" dirty="0" smtClean="0">
                <a:solidFill>
                  <a:schemeClr val="tx2"/>
                </a:solidFill>
              </a:rPr>
              <a:t>discount (if a </a:t>
            </a:r>
            <a:r>
              <a:rPr lang="uk-UA" sz="1400" dirty="0" smtClean="0">
                <a:solidFill>
                  <a:schemeClr val="tx2"/>
                </a:solidFill>
              </a:rPr>
              <a:t>Supplier </a:t>
            </a:r>
            <a:r>
              <a:rPr lang="en-US" sz="1400" dirty="0" smtClean="0">
                <a:solidFill>
                  <a:schemeClr val="tx2"/>
                </a:solidFill>
              </a:rPr>
              <a:t>has trade</a:t>
            </a:r>
            <a:r>
              <a:rPr lang="en-US" dirty="0" smtClean="0">
                <a:solidFill>
                  <a:schemeClr val="tx2"/>
                </a:solidFill>
              </a:rPr>
              <a:t> </a:t>
            </a:r>
            <a:r>
              <a:rPr lang="en-US" sz="1400" dirty="0" smtClean="0">
                <a:solidFill>
                  <a:schemeClr val="tx2"/>
                </a:solidFill>
              </a:rPr>
              <a:t>relations with clients who don’t undergo any of conditions).</a:t>
            </a:r>
            <a:endParaRPr lang="uk-UA" sz="1400" dirty="0"/>
          </a:p>
        </p:txBody>
      </p:sp>
      <p:graphicFrame>
        <p:nvGraphicFramePr>
          <p:cNvPr id="5" name="Таблиця 4"/>
          <p:cNvGraphicFramePr>
            <a:graphicFrameLocks noGrp="1"/>
          </p:cNvGraphicFramePr>
          <p:nvPr>
            <p:extLst>
              <p:ext uri="{D42A27DB-BD31-4B8C-83A1-F6EECF244321}">
                <p14:modId xmlns:p14="http://schemas.microsoft.com/office/powerpoint/2010/main" val="4058124744"/>
              </p:ext>
            </p:extLst>
          </p:nvPr>
        </p:nvGraphicFramePr>
        <p:xfrm>
          <a:off x="434473" y="3338766"/>
          <a:ext cx="6876050" cy="3247721"/>
        </p:xfrm>
        <a:graphic>
          <a:graphicData uri="http://schemas.openxmlformats.org/drawingml/2006/table">
            <a:tbl>
              <a:tblPr firstRow="1" bandRow="1">
                <a:tableStyleId>{5C22544A-7EE6-4342-B048-85BDC9FD1C3A}</a:tableStyleId>
              </a:tblPr>
              <a:tblGrid>
                <a:gridCol w="397043"/>
                <a:gridCol w="2165685"/>
                <a:gridCol w="718887"/>
                <a:gridCol w="718887"/>
                <a:gridCol w="718887"/>
                <a:gridCol w="718887"/>
                <a:gridCol w="718887"/>
                <a:gridCol w="718887"/>
              </a:tblGrid>
              <a:tr h="210452">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V3</a:t>
                      </a:r>
                      <a:endParaRPr lang="uk-UA" dirty="0"/>
                    </a:p>
                  </a:txBody>
                  <a:tcPr/>
                </a:tc>
                <a:tc>
                  <a:txBody>
                    <a:bodyPr/>
                    <a:lstStyle/>
                    <a:p>
                      <a:pPr algn="ctr"/>
                      <a:r>
                        <a:rPr lang="en-US" dirty="0" smtClean="0"/>
                        <a:t>V2+V4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c>
                  <a:txBody>
                    <a:bodyPr/>
                    <a:lstStyle/>
                    <a:p>
                      <a:pPr algn="ctr"/>
                      <a:r>
                        <a:rPr lang="en-US" dirty="0" smtClean="0"/>
                        <a:t>V8</a:t>
                      </a:r>
                      <a:endParaRPr lang="uk-UA" dirty="0"/>
                    </a:p>
                  </a:txBody>
                  <a:tcPr>
                    <a:solidFill>
                      <a:schemeClr val="accent2">
                        <a:lumMod val="40000"/>
                        <a:lumOff val="60000"/>
                      </a:schemeClr>
                    </a:solidFill>
                  </a:tcPr>
                </a:tc>
              </a:tr>
              <a:tr h="389648">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solidFill>
                      <a:schemeClr val="accent2">
                        <a:lumMod val="40000"/>
                        <a:lumOff val="60000"/>
                      </a:schemeClr>
                    </a:solidFill>
                  </a:tcPr>
                </a:tc>
              </a:tr>
              <a:tr h="368709">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Buy more than 10 items</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solidFill>
                      <a:schemeClr val="accent2">
                        <a:lumMod val="40000"/>
                        <a:lumOff val="60000"/>
                      </a:schemeClr>
                    </a:solidFill>
                  </a:tcPr>
                </a:tc>
              </a:tr>
              <a:tr h="518924">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solidFill>
                      <a:schemeClr val="accent2">
                        <a:lumMod val="40000"/>
                        <a:lumOff val="60000"/>
                      </a:schemeClr>
                    </a:solidFill>
                  </a:tcPr>
                </a:tc>
              </a:tr>
              <a:tr h="389193">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10%</a:t>
                      </a:r>
                      <a:endParaRPr lang="uk-UA" dirty="0">
                        <a:solidFill>
                          <a:schemeClr val="tx2"/>
                        </a:solidFill>
                      </a:endParaRPr>
                    </a:p>
                  </a:txBody>
                  <a:tcPr anchor="ctr"/>
                </a:tc>
                <a:tc>
                  <a:txBody>
                    <a:bodyPr/>
                    <a:lstStyle/>
                    <a:p>
                      <a:pPr algn="ctr"/>
                      <a:r>
                        <a:rPr lang="en-US" dirty="0" smtClean="0">
                          <a:solidFill>
                            <a:schemeClr val="tx2"/>
                          </a:solidFill>
                        </a:rPr>
                        <a:t>0%</a:t>
                      </a:r>
                      <a:endParaRPr lang="uk-UA" dirty="0">
                        <a:solidFill>
                          <a:schemeClr val="tx2"/>
                        </a:solidFill>
                      </a:endParaRPr>
                    </a:p>
                  </a:txBody>
                  <a:tcPr anchor="ctr">
                    <a:solidFill>
                      <a:schemeClr val="accent2">
                        <a:lumMod val="40000"/>
                        <a:lumOff val="60000"/>
                      </a:schemeClr>
                    </a:solidFill>
                  </a:tcPr>
                </a:tc>
              </a:tr>
            </a:tbl>
          </a:graphicData>
        </a:graphic>
      </p:graphicFrame>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2437</TotalTime>
  <Words>2481</Words>
  <Application>Microsoft Office PowerPoint</Application>
  <PresentationFormat>Екран (4:3)</PresentationFormat>
  <Paragraphs>382</Paragraphs>
  <Slides>22</Slides>
  <Notes>3</Notes>
  <HiddenSlides>0</HiddenSlides>
  <MMClips>0</MMClips>
  <ScaleCrop>false</ScaleCrop>
  <HeadingPairs>
    <vt:vector size="4" baseType="variant">
      <vt:variant>
        <vt:lpstr>Тема</vt:lpstr>
      </vt:variant>
      <vt:variant>
        <vt:i4>3</vt:i4>
      </vt:variant>
      <vt:variant>
        <vt:lpstr>Заголовки слайдів</vt:lpstr>
      </vt:variant>
      <vt:variant>
        <vt:i4>22</vt:i4>
      </vt:variant>
    </vt:vector>
  </HeadingPairs>
  <TitlesOfParts>
    <vt:vector size="25" baseType="lpstr">
      <vt:lpstr>Title Slides Brand Panel</vt:lpstr>
      <vt:lpstr>Blank Slides with Logo</vt:lpstr>
      <vt:lpstr>Chapter Slides</vt:lpstr>
      <vt:lpstr>Test Design Techniques. V.7</vt:lpstr>
      <vt:lpstr>Презентація PowerPoint</vt:lpstr>
      <vt:lpstr>Task #1: EP &amp; BVA</vt:lpstr>
      <vt:lpstr>Презентація PowerPoint</vt:lpstr>
      <vt:lpstr>Презентація PowerPoint</vt:lpstr>
      <vt:lpstr>Презентація PowerPoint</vt:lpstr>
      <vt:lpstr>Task #2: decision table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Viktoria Svyryd</cp:lastModifiedBy>
  <cp:revision>182</cp:revision>
  <dcterms:created xsi:type="dcterms:W3CDTF">2015-09-10T13:48:25Z</dcterms:created>
  <dcterms:modified xsi:type="dcterms:W3CDTF">2016-05-26T14:44:48Z</dcterms:modified>
</cp:coreProperties>
</file>