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1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7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144B361-CF3F-4B67-ACE6-549F34D3214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0A95DA1-B4A8-428C-B134-CB7C607B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2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6072B-978B-BFB1-002B-7926AAF2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to the Data Science Salary Insight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B05892-D533-BF4D-B232-DC518E14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680720"/>
            <a:ext cx="5916603" cy="59334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dirty="0"/>
              <a:t>Title:</a:t>
            </a:r>
            <a:r>
              <a:rPr lang="en-US" sz="1900" dirty="0"/>
              <a:t> Overview of Data Science Salary Insights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Purpose:</a:t>
            </a:r>
            <a:r>
              <a:rPr lang="en-US" sz="1900" dirty="0"/>
              <a:t> To provide insights into salary trends across different data science job titles, experience levels, and employment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Key Features: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Visual representation of average salaries by job title and experience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Breakdown of employee distribution across experience levels and company sizes.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Interactive filters for job titles, experience levels, and employment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Objective:</a:t>
            </a:r>
            <a:r>
              <a:rPr lang="en-US" sz="1900" dirty="0"/>
              <a:t> To showcase the salary landscape within the data science industry and demonstrate proficiency in creating Excel-based dashboards for meaningful data insights.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1647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456E7-D131-245F-956D-810DC51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Job Title vs Average Salary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B42C-F9A4-2D79-CAE5-6E58EE73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233680"/>
            <a:ext cx="5916603" cy="635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Title</a:t>
            </a:r>
            <a:r>
              <a:rPr lang="en-US" sz="1700" b="1" dirty="0"/>
              <a:t>:</a:t>
            </a:r>
            <a:r>
              <a:rPr lang="en-US" sz="1700" dirty="0"/>
              <a:t> Salary Insights by Job Title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Visualization</a:t>
            </a:r>
            <a:r>
              <a:rPr lang="en-US" sz="1700" b="1" dirty="0"/>
              <a:t>:</a:t>
            </a:r>
            <a:r>
              <a:rPr lang="en-US" sz="1700" dirty="0"/>
              <a:t> Bar chart displaying the average salary for various data science job titles.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Insights</a:t>
            </a:r>
            <a:r>
              <a:rPr lang="en-US" sz="1700" b="1" dirty="0"/>
              <a:t>:</a:t>
            </a: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Principal Data Engineer</a:t>
            </a:r>
            <a:r>
              <a:rPr lang="en-US" sz="1700" dirty="0"/>
              <a:t> holds the highest average salary at </a:t>
            </a:r>
            <a:r>
              <a:rPr lang="en-US" sz="1700" b="1" dirty="0"/>
              <a:t>$450,000</a:t>
            </a:r>
            <a:r>
              <a:rPr lang="en-US" sz="1700" dirty="0"/>
              <a:t>, followed by </a:t>
            </a:r>
            <a:r>
              <a:rPr lang="en-US" sz="1700" b="1" dirty="0"/>
              <a:t>Principal Data Scientist</a:t>
            </a:r>
            <a:r>
              <a:rPr lang="en-US" sz="1700" dirty="0"/>
              <a:t> and </a:t>
            </a:r>
            <a:r>
              <a:rPr lang="en-US" sz="1700" b="1" dirty="0"/>
              <a:t>Head of Data</a:t>
            </a:r>
            <a:r>
              <a:rPr lang="en-US" sz="1700" dirty="0"/>
              <a:t> with salaries exceeding </a:t>
            </a:r>
            <a:r>
              <a:rPr lang="en-US" sz="1700" b="1" dirty="0"/>
              <a:t>$190,000</a:t>
            </a:r>
            <a:r>
              <a:rPr lang="en-US" sz="17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The salary distribution shows a steep decline as we move down the hierarchy, with roles like </a:t>
            </a:r>
            <a:r>
              <a:rPr lang="en-US" sz="1700" b="1" dirty="0"/>
              <a:t>AI Scientist</a:t>
            </a:r>
            <a:r>
              <a:rPr lang="en-US" sz="1700" dirty="0"/>
              <a:t> and </a:t>
            </a:r>
            <a:r>
              <a:rPr lang="en-US" sz="1700" b="1" dirty="0"/>
              <a:t>Data Analyst</a:t>
            </a:r>
            <a:r>
              <a:rPr lang="en-US" sz="1700" dirty="0"/>
              <a:t> at the lower 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Actionable Insight</a:t>
            </a:r>
            <a:r>
              <a:rPr lang="en-US" sz="1700" b="1" dirty="0"/>
              <a:t>:</a:t>
            </a: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Higher-paying roles generally demand senior-level experience and expertise in advanced areas like engineering and leadership.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For aspiring data scientists, climbing the career ladder towards roles like Principal Engineer and Data Science Manager offers significant salary increases.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7977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F8D0D-C838-E7C2-2E7C-615610F7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Distribution of Companies by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D19D-109A-D316-2ACA-2BBD372A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294640"/>
            <a:ext cx="5916603" cy="6248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dirty="0"/>
              <a:t>Title:</a:t>
            </a:r>
            <a:r>
              <a:rPr lang="en-US" sz="1900" dirty="0"/>
              <a:t> Company Size and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Visualization:</a:t>
            </a:r>
            <a:r>
              <a:rPr lang="en-US" sz="1900" dirty="0"/>
              <a:t> Donut chart showing the distribution of companies hiring data science roles by size (Large, Medium, Small).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Key Insights: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51% of companies</a:t>
            </a:r>
            <a:r>
              <a:rPr lang="en-US" sz="1900" dirty="0"/>
              <a:t> are large, while </a:t>
            </a:r>
            <a:r>
              <a:rPr lang="en-US" sz="1900" b="1" dirty="0"/>
              <a:t>26% are medium-sized</a:t>
            </a:r>
            <a:r>
              <a:rPr lang="en-US" sz="1900" dirty="0"/>
              <a:t>, and </a:t>
            </a:r>
            <a:r>
              <a:rPr lang="en-US" sz="1900" b="1" dirty="0"/>
              <a:t>23% are small</a:t>
            </a:r>
            <a:r>
              <a:rPr lang="en-US" sz="19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Larger companies tend to dominate the data science hiring landscape, offering more roles compared to smaller and medium companies.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Actionable Insight: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Candidates should target large organizations for more opportunities in data science.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Smaller companies may offer more flexible roles, though they represent a smaller proportion of the hiring market.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2837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408F2-71F9-123D-F8B7-2E0A4BB7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3971107" cy="4526280"/>
          </a:xfrm>
        </p:spPr>
        <p:txBody>
          <a:bodyPr>
            <a:normAutofit/>
          </a:bodyPr>
          <a:lstStyle/>
          <a:p>
            <a:r>
              <a:rPr lang="en-US" sz="4000" dirty="0"/>
              <a:t>Experience Level and Employment Type Distribution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F11E-34BE-A1BD-4055-D676203B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457200"/>
            <a:ext cx="5916603" cy="6075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Title</a:t>
            </a:r>
            <a:r>
              <a:rPr lang="en-US" sz="1600" b="1" dirty="0"/>
              <a:t>:</a:t>
            </a:r>
            <a:r>
              <a:rPr lang="en-US" sz="1600" dirty="0"/>
              <a:t> Count of Employees Across Experience Levels and Employment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Visualization</a:t>
            </a:r>
            <a:r>
              <a:rPr lang="en-US" sz="1600" b="1" dirty="0"/>
              <a:t>:</a:t>
            </a:r>
            <a:r>
              <a:rPr lang="en-US" sz="1600" dirty="0"/>
              <a:t> Bar chart showing the number of employees across different experience levels and employment types (Full Time, Part Time, Freelance, Contract).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Insights</a:t>
            </a:r>
            <a:r>
              <a:rPr lang="en-US" sz="1600" b="1" dirty="0"/>
              <a:t>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Intermediate</a:t>
            </a:r>
            <a:r>
              <a:rPr lang="en-US" sz="1600" dirty="0"/>
              <a:t> level employees make up the largest share, with </a:t>
            </a:r>
            <a:r>
              <a:rPr lang="en-US" sz="1600" b="1" dirty="0"/>
              <a:t>121 employees</a:t>
            </a:r>
            <a:r>
              <a:rPr lang="en-US" sz="1600" dirty="0"/>
              <a:t>, followed by </a:t>
            </a:r>
            <a:r>
              <a:rPr lang="en-US" sz="1600" b="1" dirty="0"/>
              <a:t>Senior</a:t>
            </a:r>
            <a:r>
              <a:rPr lang="en-US" sz="1600" dirty="0"/>
              <a:t> level employees with </a:t>
            </a:r>
            <a:r>
              <a:rPr lang="en-US" sz="1600" b="1" dirty="0"/>
              <a:t>92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 small but notable share of </a:t>
            </a:r>
            <a:r>
              <a:rPr lang="en-US" sz="1600" b="1" dirty="0"/>
              <a:t>Expert</a:t>
            </a:r>
            <a:r>
              <a:rPr lang="en-US" sz="1600" dirty="0"/>
              <a:t> level employees (12 employees), indicating higher demand for advanced skills.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Most employees are </a:t>
            </a:r>
            <a:r>
              <a:rPr lang="en-US" sz="1600" b="1" dirty="0"/>
              <a:t>Full Time</a:t>
            </a:r>
            <a:r>
              <a:rPr lang="en-US" sz="1600" dirty="0"/>
              <a:t>, with a small proportion of </a:t>
            </a:r>
            <a:r>
              <a:rPr lang="en-US" sz="1600" b="1" dirty="0"/>
              <a:t>Freelance</a:t>
            </a:r>
            <a:r>
              <a:rPr lang="en-US" sz="1600" dirty="0"/>
              <a:t> and </a:t>
            </a:r>
            <a:r>
              <a:rPr lang="en-US" sz="1600" b="1" dirty="0"/>
              <a:t>Contract</a:t>
            </a:r>
            <a:r>
              <a:rPr lang="en-US" sz="1600" dirty="0"/>
              <a:t> positions.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Actionable Insight</a:t>
            </a:r>
            <a:r>
              <a:rPr lang="en-US" sz="1600" b="1" dirty="0"/>
              <a:t>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Intermediate-level</a:t>
            </a:r>
            <a:r>
              <a:rPr lang="en-US" sz="1600" dirty="0"/>
              <a:t> positions are the most common, so professionals with mid-level experience have greater chances of landing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Contract and freelance work, while limited, provides opportunities for experienced professionals to diversify their work arrangements.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05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A334A-7D25-8DC6-D863-7ED4BABF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Average Salary by Experience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8073-74F4-F4E6-29F1-EE4132BF9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467360"/>
            <a:ext cx="5916603" cy="6075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Title</a:t>
            </a:r>
            <a:r>
              <a:rPr lang="en-US" sz="1600" b="1" dirty="0"/>
              <a:t>:</a:t>
            </a:r>
            <a:r>
              <a:rPr lang="en-US" sz="1600" dirty="0"/>
              <a:t> Salary Insights by Experience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Visualization</a:t>
            </a:r>
            <a:r>
              <a:rPr lang="en-US" sz="1600" b="1" dirty="0"/>
              <a:t>:</a:t>
            </a:r>
            <a:r>
              <a:rPr lang="en-US" sz="1600" dirty="0"/>
              <a:t> Line chart depicting the average salary across experience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Insights</a:t>
            </a:r>
            <a:r>
              <a:rPr lang="en-US" sz="1600" b="1" dirty="0"/>
              <a:t>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Expert-level</a:t>
            </a:r>
            <a:r>
              <a:rPr lang="en-US" sz="1600" dirty="0"/>
              <a:t> professionals command the highest average salary of </a:t>
            </a:r>
            <a:r>
              <a:rPr lang="en-US" sz="1600" b="1" dirty="0"/>
              <a:t>$220,470.23</a:t>
            </a:r>
            <a:r>
              <a:rPr lang="en-US" sz="1600" dirty="0"/>
              <a:t>, while </a:t>
            </a:r>
            <a:r>
              <a:rPr lang="en-US" sz="1600" b="1" dirty="0"/>
              <a:t>Senior</a:t>
            </a:r>
            <a:r>
              <a:rPr lang="en-US" sz="1600" dirty="0"/>
              <a:t> professionals earn around </a:t>
            </a:r>
            <a:r>
              <a:rPr lang="en-US" sz="1600" b="1" dirty="0"/>
              <a:t>$128,074.96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Entry-level professionals earn significantly less, averaging </a:t>
            </a:r>
            <a:r>
              <a:rPr lang="en-US" sz="1600" b="1" dirty="0"/>
              <a:t>$60,458.51</a:t>
            </a:r>
            <a:r>
              <a:rPr lang="en-US" sz="1600" dirty="0"/>
              <a:t>, with a small jump for </a:t>
            </a:r>
            <a:r>
              <a:rPr lang="en-US" sz="1600" b="1" dirty="0"/>
              <a:t>Intermediate</a:t>
            </a:r>
            <a:r>
              <a:rPr lang="en-US" sz="1600" dirty="0"/>
              <a:t> level salaries at </a:t>
            </a:r>
            <a:r>
              <a:rPr lang="en-US" sz="1600" b="1" dirty="0"/>
              <a:t>$87,178.65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salary curve rises sharply from </a:t>
            </a:r>
            <a:r>
              <a:rPr lang="en-US" sz="1600" b="1" dirty="0"/>
              <a:t>Entry-level</a:t>
            </a:r>
            <a:r>
              <a:rPr lang="en-US" sz="1600" dirty="0"/>
              <a:t> to </a:t>
            </a:r>
            <a:r>
              <a:rPr lang="en-US" sz="1600" b="1" dirty="0"/>
              <a:t>Expert</a:t>
            </a:r>
            <a:r>
              <a:rPr lang="en-US" sz="1600" dirty="0"/>
              <a:t>, showing that deep expertise commands a premium.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Actionable Insight</a:t>
            </a:r>
            <a:r>
              <a:rPr lang="en-US" sz="1600" b="1" dirty="0"/>
              <a:t>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Investing in skill development and gaining expertise in specialized areas can lead to substantial salary increases.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Entry-level professionals should aim to gain hands-on experience to accelerate their journey toward intermediate and senior roles with higher pay.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166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5EC09-0B13-2CA9-E3A0-1805DBB0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Conclusion and Key Insights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E209-2FED-ED2B-0DFC-FAFD86E7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233680"/>
            <a:ext cx="5916603" cy="6329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Title</a:t>
            </a:r>
            <a:r>
              <a:rPr lang="en-US" sz="1600" b="1" dirty="0"/>
              <a:t>:</a:t>
            </a:r>
            <a:r>
              <a:rPr lang="en-US" sz="1600" dirty="0"/>
              <a:t> Summary of Key Insights from the Data Science Salary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Insights Recap</a:t>
            </a:r>
            <a:r>
              <a:rPr lang="en-US" sz="1600" b="1" dirty="0"/>
              <a:t>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Top-Paying Roles:</a:t>
            </a:r>
            <a:r>
              <a:rPr lang="en-US" sz="1600" dirty="0"/>
              <a:t> Principal-level roles offer the highest salaries, with a substantial gap between entry-level and senior-level positions.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Company Size Impact:</a:t>
            </a:r>
            <a:r>
              <a:rPr lang="en-US" sz="1600" dirty="0"/>
              <a:t> Larger companies dominate the data science hiring market, offering the majority of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Experience &amp; Salary:</a:t>
            </a:r>
            <a:r>
              <a:rPr lang="en-US" sz="1600" dirty="0"/>
              <a:t> The biggest jump in salaries occurs between intermediate and expert levels, underlining the value of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Job Distribution:</a:t>
            </a:r>
            <a:r>
              <a:rPr lang="en-US" sz="1600" dirty="0"/>
              <a:t> Intermediate and senior-level roles dominate the market, but contract and freelance work opportunities exist for highly experienced professionals.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Next Steps</a:t>
            </a:r>
            <a:r>
              <a:rPr lang="en-US" sz="1600" b="1" dirty="0"/>
              <a:t>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Job Seekers:</a:t>
            </a:r>
            <a:r>
              <a:rPr lang="en-US" sz="1600" dirty="0"/>
              <a:t> Focus on gaining relevant experience to move up the salary ladder, targeting larger companies for more opportunities.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Employers:</a:t>
            </a:r>
            <a:r>
              <a:rPr lang="en-US" sz="1600" dirty="0"/>
              <a:t> Offer competitive salaries to retain expert-level talent, particularly in top-paying roles like Principal Data Scientist or Engineer.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</TotalTime>
  <Words>761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Introduction to the Data Science Salary Insight</vt:lpstr>
      <vt:lpstr>Job Title vs Average Salary</vt:lpstr>
      <vt:lpstr>Distribution of Companies by Size</vt:lpstr>
      <vt:lpstr>Experience Level and Employment Type Distribution</vt:lpstr>
      <vt:lpstr>Average Salary by Experience Level</vt:lpstr>
      <vt:lpstr>Conclusion and 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vikal kumar moutghare</dc:creator>
  <cp:lastModifiedBy>vikal kumar moutghare</cp:lastModifiedBy>
  <cp:revision>1</cp:revision>
  <dcterms:created xsi:type="dcterms:W3CDTF">2024-09-15T09:52:17Z</dcterms:created>
  <dcterms:modified xsi:type="dcterms:W3CDTF">2024-09-16T08:29:19Z</dcterms:modified>
</cp:coreProperties>
</file>