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2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87FBC3-0B55-46D9-A777-DA80BCFD0E4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FEAB936-A711-49D7-9CC6-B9A1D203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648D73-3F4A-61BF-6835-F1C73C64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Introduction to the Sales Dataset Dashboard</a:t>
            </a:r>
          </a:p>
        </p:txBody>
      </p:sp>
      <p:sp>
        <p:nvSpPr>
          <p:cNvPr id="8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D5DFC-1923-4DA5-6710-A223C487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/>
              <a:t>Title:</a:t>
            </a:r>
            <a:r>
              <a:rPr lang="en-US" sz="1900"/>
              <a:t> Overview of the Sales Dataset Excel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Purpose:</a:t>
            </a:r>
            <a:r>
              <a:rPr lang="en-US" sz="1900"/>
              <a:t> To provide a comprehensive analysis of sales performance across countries, product categories, and shipping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Key Features of the Dashboard:</a:t>
            </a:r>
            <a:endParaRPr lang="en-US" sz="19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Visual breakdown of sales, profits, and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Interactive filters (Products, Countries, Months) for customized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Multiple chart types used to represent different dimensions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Target Audience:</a:t>
            </a:r>
            <a:r>
              <a:rPr lang="en-US" sz="1900"/>
              <a:t> Sales and marketing teams, business analysts, and upper management for strategic decision-making.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71" name="Picture 70" descr="Financial graphs on a dark display">
            <a:extLst>
              <a:ext uri="{FF2B5EF4-FFF2-40B4-BE49-F238E27FC236}">
                <a16:creationId xmlns:a16="http://schemas.microsoft.com/office/drawing/2014/main" id="{87AE13CB-F16E-A8A3-9734-02278555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75" r="2129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2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1118A-D225-7CD2-6DD5-547F44D8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Country-Wise Sales Performance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7F8B-3219-28BA-5D11-4FD500A7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Title:</a:t>
            </a:r>
            <a:r>
              <a:rPr lang="en-US" sz="2200"/>
              <a:t> Country &amp; Region Sales Breakdown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Visualization:</a:t>
            </a:r>
            <a:r>
              <a:rPr lang="en-US" sz="2200"/>
              <a:t> Stacked bar chart comparing sales by segments across various countries and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Insight 1:</a:t>
            </a:r>
            <a:r>
              <a:rPr lang="en-US" sz="2200"/>
              <a:t> Countries like the </a:t>
            </a:r>
            <a:r>
              <a:rPr lang="en-US" sz="2200" b="1"/>
              <a:t>United States, Germany, and the UK</a:t>
            </a:r>
            <a:r>
              <a:rPr lang="en-US" sz="2200"/>
              <a:t> have the highest sales across all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Insight 2:</a:t>
            </a:r>
            <a:r>
              <a:rPr lang="en-US" sz="2200"/>
              <a:t> Sales segmentation shows disparities between regions, with </a:t>
            </a:r>
            <a:r>
              <a:rPr lang="en-US" sz="2200" b="1"/>
              <a:t>Southeast Asia</a:t>
            </a:r>
            <a:r>
              <a:rPr lang="en-US" sz="2200"/>
              <a:t> and </a:t>
            </a:r>
            <a:r>
              <a:rPr lang="en-US" sz="2200" b="1"/>
              <a:t>Oceania</a:t>
            </a:r>
            <a:r>
              <a:rPr lang="en-US" sz="2200"/>
              <a:t> showing lower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Actionable Insight: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Leverage successful regions for case studies and expansion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Investigate low-performing regions for targeted marketing or regional pricing strategies.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60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7377C-B93B-3988-AD2B-6DF48471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Deep Dive into Regional Sales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0946-FD95-AF54-D165-511CA266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936"/>
            <a:ext cx="10515600" cy="3899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Title</a:t>
            </a:r>
            <a:r>
              <a:rPr lang="en-US" sz="2200" b="1" dirty="0"/>
              <a:t>:</a:t>
            </a:r>
            <a:r>
              <a:rPr lang="en-US" sz="2200" dirty="0"/>
              <a:t> Regional Sales Segmentation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Visualization</a:t>
            </a:r>
            <a:r>
              <a:rPr lang="en-US" sz="2200" b="1" dirty="0"/>
              <a:t>:</a:t>
            </a:r>
            <a:r>
              <a:rPr lang="en-US" sz="2200" dirty="0"/>
              <a:t> Expanded bar analysis focusing on regional breakdown.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Insight 1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b="1" dirty="0"/>
              <a:t>Central</a:t>
            </a:r>
            <a:r>
              <a:rPr lang="en-US" sz="2200" dirty="0"/>
              <a:t> and </a:t>
            </a:r>
            <a:r>
              <a:rPr lang="en-US" sz="2200" b="1" dirty="0"/>
              <a:t>North</a:t>
            </a:r>
            <a:r>
              <a:rPr lang="en-US" sz="2200" dirty="0"/>
              <a:t> regions dominate in multiple countries, particularly in the </a:t>
            </a:r>
            <a:r>
              <a:rPr lang="en-US" sz="2200" b="1" dirty="0"/>
              <a:t>United States</a:t>
            </a:r>
            <a:r>
              <a:rPr lang="en-US" sz="2200" dirty="0"/>
              <a:t> and </a:t>
            </a:r>
            <a:r>
              <a:rPr lang="en-US" sz="2200" b="1" dirty="0"/>
              <a:t>UK.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Insight 2</a:t>
            </a:r>
            <a:r>
              <a:rPr lang="en-US" sz="2200" b="1" dirty="0"/>
              <a:t>: </a:t>
            </a:r>
            <a:r>
              <a:rPr lang="en-US" sz="2200" dirty="0"/>
              <a:t>In contrast, countries such as </a:t>
            </a:r>
            <a:r>
              <a:rPr lang="en-US" sz="2200" b="1" dirty="0"/>
              <a:t>India</a:t>
            </a:r>
            <a:r>
              <a:rPr lang="en-US" sz="2200" dirty="0"/>
              <a:t> and </a:t>
            </a:r>
            <a:r>
              <a:rPr lang="en-US" sz="2200" b="1" dirty="0"/>
              <a:t>Indonesia</a:t>
            </a:r>
            <a:r>
              <a:rPr lang="en-US" sz="2200" dirty="0"/>
              <a:t> have a more balanced sales distribution across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Actionable Insight</a:t>
            </a:r>
            <a:r>
              <a:rPr lang="en-US" sz="2200" b="1" dirty="0"/>
              <a:t>:</a:t>
            </a:r>
            <a:r>
              <a:rPr lang="en-US" sz="2200" dirty="0"/>
              <a:t> Regional segmentation offers insight into potential growth areas for localized marketing efforts or stock management strategies.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861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1AE2-44B9-EC86-7F0B-316B81F6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Monthly Sales Trend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23E-2EC6-75EA-3C44-D3181D3F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Title:</a:t>
            </a:r>
            <a:r>
              <a:rPr lang="en-US" sz="2200" dirty="0"/>
              <a:t> Monthly Sales Performance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Visualization:</a:t>
            </a:r>
            <a:r>
              <a:rPr lang="en-US" sz="2200" dirty="0"/>
              <a:t> Area chart demonstrating monthly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Insight 1:</a:t>
            </a:r>
            <a:r>
              <a:rPr lang="en-US" sz="2200" dirty="0"/>
              <a:t> Notable peak months in </a:t>
            </a:r>
            <a:r>
              <a:rPr lang="en-US" sz="2200" b="1" dirty="0"/>
              <a:t>March, June, and September</a:t>
            </a:r>
            <a:r>
              <a:rPr lang="en-US" sz="2200" dirty="0"/>
              <a:t> show sales growth across multiple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Insight 2:</a:t>
            </a:r>
            <a:r>
              <a:rPr lang="en-US" sz="2200" dirty="0"/>
              <a:t> Sales drop in </a:t>
            </a:r>
            <a:r>
              <a:rPr lang="en-US" sz="2200" b="1" dirty="0"/>
              <a:t>July</a:t>
            </a:r>
            <a:r>
              <a:rPr lang="en-US" sz="2200" dirty="0"/>
              <a:t> and </a:t>
            </a:r>
            <a:r>
              <a:rPr lang="en-US" sz="2200" b="1" dirty="0"/>
              <a:t>November</a:t>
            </a:r>
            <a:r>
              <a:rPr lang="en-US" sz="2200" dirty="0"/>
              <a:t>, which could be linked to external factors like holidays or economic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Actionable Insight: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Optimize marketing spend and stock during peak sales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Introduce seasonal promotions or bundles during slow months to counter potential dips in revenue.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193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DA5C7-DB74-7790-CEFB-4B066823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Product Category Profitability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5024-7090-BBD9-4AC6-49765FE1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Title:</a:t>
            </a:r>
            <a:r>
              <a:rPr lang="en-US" sz="2200"/>
              <a:t> Profit Analysis by Product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Visualization:</a:t>
            </a:r>
            <a:r>
              <a:rPr lang="en-US" sz="2200"/>
              <a:t> Scatter plot showing profitability distribution by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Insight 1:</a:t>
            </a:r>
            <a:r>
              <a:rPr lang="en-US" sz="2200"/>
              <a:t> Products like </a:t>
            </a:r>
            <a:r>
              <a:rPr lang="en-US" sz="2200" b="1"/>
              <a:t>Car Media Players</a:t>
            </a:r>
            <a:r>
              <a:rPr lang="en-US" sz="2200"/>
              <a:t> and </a:t>
            </a:r>
            <a:r>
              <a:rPr lang="en-US" sz="2200" b="1"/>
              <a:t>Tyres</a:t>
            </a:r>
            <a:r>
              <a:rPr lang="en-US" sz="2200"/>
              <a:t> demonstrate higher profit margins compared to other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Insight 2:</a:t>
            </a:r>
            <a:r>
              <a:rPr lang="en-US" sz="2200"/>
              <a:t> Large variance within categories suggests some products are significantly more profitable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Actionable Insight: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Focus inventory and marketing on high-profit items (e.g., </a:t>
            </a:r>
            <a:r>
              <a:rPr lang="en-US" sz="2200" b="1"/>
              <a:t>Car Speakers</a:t>
            </a:r>
            <a:r>
              <a:rPr lang="en-US" sz="2200"/>
              <a:t>, </a:t>
            </a:r>
            <a:r>
              <a:rPr lang="en-US" sz="2200" b="1"/>
              <a:t>Media Players</a:t>
            </a:r>
            <a:r>
              <a:rPr lang="en-US" sz="220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Evaluate low-profit products for potential phase-out or price adjustments.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556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C7B50-800F-95EC-CC48-37309F75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Shipping Modes Impact on Sales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9B6E-039A-EE6C-9F5E-589BD3EE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Title:</a:t>
            </a:r>
            <a:r>
              <a:rPr lang="en-US" sz="2000" dirty="0"/>
              <a:t> Sales by Shipping Modes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Visualization:</a:t>
            </a:r>
            <a:r>
              <a:rPr lang="en-US" sz="2000" dirty="0"/>
              <a:t> Donut chart highlighting shipping modes (First Class, Same Day, Second Class, Standard Class).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 1:</a:t>
            </a:r>
            <a:r>
              <a:rPr lang="en-US" sz="2000" dirty="0"/>
              <a:t> </a:t>
            </a:r>
            <a:r>
              <a:rPr lang="en-US" sz="2000" b="1" dirty="0"/>
              <a:t>Standard Class</a:t>
            </a:r>
            <a:r>
              <a:rPr lang="en-US" sz="2000" dirty="0"/>
              <a:t> shipping dominates, accounting for the majority of sales (108,914 units).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Insight 2:</a:t>
            </a:r>
            <a:r>
              <a:rPr lang="en-US" sz="2000" dirty="0"/>
              <a:t> </a:t>
            </a:r>
            <a:r>
              <a:rPr lang="en-US" sz="2000" b="1" dirty="0"/>
              <a:t>Same-Day</a:t>
            </a:r>
            <a:r>
              <a:rPr lang="en-US" sz="2000" dirty="0"/>
              <a:t> shipping is the least used (6,490 units), possibly due to higher costs or availability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Actionable Insight: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Explore promotions on </a:t>
            </a:r>
            <a:r>
              <a:rPr lang="en-US" sz="2000" b="1" dirty="0"/>
              <a:t>faster shipping options</a:t>
            </a:r>
            <a:r>
              <a:rPr lang="en-US" sz="2000" dirty="0"/>
              <a:t> to increase sales in the premium shipping segment.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Assess cost-benefit of offering faster shipping, especially </a:t>
            </a:r>
            <a:r>
              <a:rPr lang="en-US" sz="2000"/>
              <a:t>in high-demand regions like the US and UK.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725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E437F-8BBC-8A3B-BBE4-A63D9DC8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Interactive Filters and Dashboard Customization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7361-4FC2-AEAD-0204-F54DFBD1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Title:</a:t>
            </a:r>
            <a:r>
              <a:rPr lang="en-US" sz="2200"/>
              <a:t> Dynamic Filters &amp; Customization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Features: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Interactive filters by </a:t>
            </a:r>
            <a:r>
              <a:rPr lang="en-US" sz="2200" b="1"/>
              <a:t>Product</a:t>
            </a:r>
            <a:r>
              <a:rPr lang="en-US" sz="2200"/>
              <a:t>, </a:t>
            </a:r>
            <a:r>
              <a:rPr lang="en-US" sz="2200" b="1"/>
              <a:t>Country</a:t>
            </a:r>
            <a:r>
              <a:rPr lang="en-US" sz="2200"/>
              <a:t>, and </a:t>
            </a:r>
            <a:r>
              <a:rPr lang="en-US" sz="2200" b="1"/>
              <a:t>Month</a:t>
            </a:r>
            <a:r>
              <a:rPr lang="en-US" sz="2200"/>
              <a:t> allow users to focus on specific aspects of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Flexibility in data exploration without the need for additional data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Key Benefits: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Quick insights for </a:t>
            </a:r>
            <a:r>
              <a:rPr lang="en-US" sz="2200" b="1"/>
              <a:t>on-the-fly</a:t>
            </a:r>
            <a:r>
              <a:rPr lang="en-US" sz="2200"/>
              <a:t> decision-making by changing filters.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Enhanced user experience, making it easier for recruiters or stakeholders to drill down into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Actionable Insight:</a:t>
            </a:r>
            <a:r>
              <a:rPr lang="en-US" sz="2200"/>
              <a:t> Excel's advanced interactive capabilities make it a powerful tool for flexible data analysis and reporting, highlighting your Excel proficiency.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7127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DD26F-4A2D-CA8E-03AB-F6EEE752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 and Key Takeaways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0A6E-D34C-5D74-FE92-C31275A46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/>
              <a:t>Title:</a:t>
            </a:r>
            <a:r>
              <a:rPr lang="en-US" sz="1900"/>
              <a:t> Key Insights &amp; Final Thoughts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Summary of Key Findings:</a:t>
            </a:r>
            <a:endParaRPr lang="en-US" sz="19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Strong regional sales in the </a:t>
            </a:r>
            <a:r>
              <a:rPr lang="en-US" sz="1900" b="1"/>
              <a:t>United States</a:t>
            </a:r>
            <a:r>
              <a:rPr lang="en-US" sz="1900"/>
              <a:t> and </a:t>
            </a:r>
            <a:r>
              <a:rPr lang="en-US" sz="1900" b="1"/>
              <a:t>Germany</a:t>
            </a:r>
            <a:r>
              <a:rPr lang="en-US" sz="19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Sales peak during specific months (</a:t>
            </a:r>
            <a:r>
              <a:rPr lang="en-US" sz="1900" b="1"/>
              <a:t>March</a:t>
            </a:r>
            <a:r>
              <a:rPr lang="en-US" sz="1900"/>
              <a:t>, </a:t>
            </a:r>
            <a:r>
              <a:rPr lang="en-US" sz="1900" b="1"/>
              <a:t>June</a:t>
            </a:r>
            <a:r>
              <a:rPr lang="en-US" sz="1900"/>
              <a:t>, </a:t>
            </a:r>
            <a:r>
              <a:rPr lang="en-US" sz="1900" b="1"/>
              <a:t>September</a:t>
            </a:r>
            <a:r>
              <a:rPr lang="en-US" sz="1900"/>
              <a:t>), with noticeable drops in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High-profit products like </a:t>
            </a:r>
            <a:r>
              <a:rPr lang="en-US" sz="1900" b="1"/>
              <a:t>Car Speakers</a:t>
            </a:r>
            <a:r>
              <a:rPr lang="en-US" sz="1900"/>
              <a:t> and </a:t>
            </a:r>
            <a:r>
              <a:rPr lang="en-US" sz="1900" b="1"/>
              <a:t>Tyres</a:t>
            </a:r>
            <a:r>
              <a:rPr lang="en-US" sz="1900"/>
              <a:t> should be prioritized.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/>
              <a:t>Standard-Class</a:t>
            </a:r>
            <a:r>
              <a:rPr lang="en-US" sz="1900"/>
              <a:t> shipping remains the most popular, with room for growth in faster shipping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Final Takeaway:</a:t>
            </a:r>
            <a:r>
              <a:rPr lang="en-US" sz="1900"/>
              <a:t> The dashboard provides a comprehensive, interactive, and visually engaging way to analyze sales data, demonstrating advanced Excel skills and business acumen.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Next Steps:</a:t>
            </a:r>
            <a:r>
              <a:rPr lang="en-US" sz="1900"/>
              <a:t> Consider introducing more advanced Excel features like macros or VBA for further automation and interactivity.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68175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769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Introduction to the Sales Dataset Dashboard</vt:lpstr>
      <vt:lpstr>Country-Wise Sales Performance</vt:lpstr>
      <vt:lpstr>Deep Dive into Regional Sales</vt:lpstr>
      <vt:lpstr>Monthly Sales Trend Analysis</vt:lpstr>
      <vt:lpstr>Product Category Profitability</vt:lpstr>
      <vt:lpstr>Shipping Modes Impact on Sales</vt:lpstr>
      <vt:lpstr>Interactive Filters and Dashboard Customization</vt:lpstr>
      <vt:lpstr>Conclusion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vikal kumar moutghare</dc:creator>
  <cp:lastModifiedBy>vikal kumar moutghare</cp:lastModifiedBy>
  <cp:revision>4</cp:revision>
  <dcterms:created xsi:type="dcterms:W3CDTF">2024-09-14T16:22:13Z</dcterms:created>
  <dcterms:modified xsi:type="dcterms:W3CDTF">2024-09-16T08:41:43Z</dcterms:modified>
</cp:coreProperties>
</file>