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7" r:id="rId3"/>
    <p:sldMasterId id="2147483658" r:id="rId4"/>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3.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39a402296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39a402296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1139a402296_0_44: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39a402296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139a402296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1139a402296_0_5: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139a402296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139a402296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1139a402296_0_19: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3b609e4c3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3b609e4c3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113b609e4c3_0_42: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13b609e4c3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13b609e4c3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113b609e4c3_0_49: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8a8478657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8a8478657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d8a8478657_0_15: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6dc008a1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6dc008a1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f6dc008a10_0_0: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3b609e4c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3b609e4c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g113b609e4c3_0_0: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3b609e4c3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3b609e4c3_0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113b609e4c3_0_70: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3b609e4c3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3b609e4c3_0_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113b609e4c3_0_78: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3b609e4c3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3b609e4c3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113b609e4c3_0_35: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39a402296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39a402296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1139a402296_0_33: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3b609e4c3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3b609e4c3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113b609e4c3_0_28: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39a402296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39a402296_0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1139a402296_0_56: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9" name="Shape 19"/>
        <p:cNvGrpSpPr/>
        <p:nvPr/>
      </p:nvGrpSpPr>
      <p:grpSpPr>
        <a:xfrm>
          <a:off x="0" y="0"/>
          <a:ext cx="0" cy="0"/>
          <a:chOff x="0" y="0"/>
          <a:chExt cx="0" cy="0"/>
        </a:xfrm>
      </p:grpSpPr>
      <p:sp>
        <p:nvSpPr>
          <p:cNvPr id="20" name="Google Shape;20;p2"/>
          <p:cNvSpPr txBox="1"/>
          <p:nvPr>
            <p:ph idx="1" type="body"/>
          </p:nvPr>
        </p:nvSpPr>
        <p:spPr>
          <a:xfrm>
            <a:off x="1" y="3509963"/>
            <a:ext cx="12191999" cy="1011980"/>
          </a:xfrm>
          <a:prstGeom prst="rect">
            <a:avLst/>
          </a:prstGeom>
          <a:solidFill>
            <a:srgbClr val="8592BC"/>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100"/>
              <a:buNone/>
              <a:defRPr sz="100">
                <a:solidFill>
                  <a:schemeClr val="lt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2"/>
          <p:cNvSpPr txBox="1"/>
          <p:nvPr>
            <p:ph type="ctrTitle"/>
          </p:nvPr>
        </p:nvSpPr>
        <p:spPr>
          <a:xfrm>
            <a:off x="1524000" y="1122363"/>
            <a:ext cx="9144000" cy="163512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SzPts val="1400"/>
              <a:buNone/>
              <a:defRPr b="1" sz="4800">
                <a:solidFill>
                  <a:schemeClr val="lt1"/>
                </a:solidFill>
                <a:latin typeface="Georgia"/>
                <a:ea typeface="Georgia"/>
                <a:cs typeface="Georgia"/>
                <a:sym typeface="Georgia"/>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2" name="Google Shape;22;p2"/>
          <p:cNvSpPr txBox="1"/>
          <p:nvPr>
            <p:ph idx="2" type="subTitle"/>
          </p:nvPr>
        </p:nvSpPr>
        <p:spPr>
          <a:xfrm>
            <a:off x="602166" y="3787947"/>
            <a:ext cx="6445405" cy="508225"/>
          </a:xfrm>
          <a:prstGeom prst="rect">
            <a:avLst/>
          </a:prstGeom>
          <a:noFill/>
          <a:ln>
            <a:noFill/>
          </a:ln>
        </p:spPr>
        <p:txBody>
          <a:bodyPr anchorCtr="0" anchor="t" bIns="45700" lIns="91425" spcFirstLastPara="1" rIns="91425" wrap="square" tIns="45700">
            <a:normAutofit/>
          </a:bodyPr>
          <a:lstStyle>
            <a:lvl1pPr lvl="0" marR="0" algn="l">
              <a:lnSpc>
                <a:spcPct val="90000"/>
              </a:lnSpc>
              <a:spcBef>
                <a:spcPts val="450"/>
              </a:spcBef>
              <a:spcAft>
                <a:spcPts val="0"/>
              </a:spcAft>
              <a:buClr>
                <a:srgbClr val="0C2577"/>
              </a:buClr>
              <a:buSzPts val="2400"/>
              <a:buFont typeface="Arial"/>
              <a:buNone/>
              <a:defRPr sz="2400">
                <a:solidFill>
                  <a:schemeClr val="lt1"/>
                </a:solidFill>
                <a:latin typeface="Georgia"/>
                <a:ea typeface="Georgia"/>
                <a:cs typeface="Georgia"/>
                <a:sym typeface="Georgia"/>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2"/>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5" name="Google Shape;35;p4"/>
          <p:cNvSpPr txBox="1"/>
          <p:nvPr>
            <p:ph idx="10" type="dt"/>
          </p:nvPr>
        </p:nvSpPr>
        <p:spPr>
          <a:xfrm>
            <a:off x="266700" y="6557962"/>
            <a:ext cx="2209800" cy="3000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
          <p:cNvSpPr txBox="1"/>
          <p:nvPr>
            <p:ph idx="12" type="sldNum"/>
          </p:nvPr>
        </p:nvSpPr>
        <p:spPr>
          <a:xfrm>
            <a:off x="9629775" y="6492875"/>
            <a:ext cx="1979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6"/>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8" name="Google Shape;48;p6"/>
          <p:cNvSpPr txBox="1"/>
          <p:nvPr>
            <p:ph idx="10" type="dt"/>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6"/>
          <p:cNvSpPr txBox="1"/>
          <p:nvPr>
            <p:ph idx="12" type="sldNum"/>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6"/>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1" name="Shape 51"/>
        <p:cNvGrpSpPr/>
        <p:nvPr/>
      </p:nvGrpSpPr>
      <p:grpSpPr>
        <a:xfrm>
          <a:off x="0" y="0"/>
          <a:ext cx="0" cy="0"/>
          <a:chOff x="0" y="0"/>
          <a:chExt cx="0" cy="0"/>
        </a:xfrm>
      </p:grpSpPr>
      <p:sp>
        <p:nvSpPr>
          <p:cNvPr id="52" name="Google Shape;52;p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3" name="Google Shape;53;p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7"/>
          <p:cNvSpPr txBox="1"/>
          <p:nvPr>
            <p:ph idx="10" type="dt"/>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2" type="sldNum"/>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7"/>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7" name="Shape 57"/>
        <p:cNvGrpSpPr/>
        <p:nvPr/>
      </p:nvGrpSpPr>
      <p:grpSpPr>
        <a:xfrm>
          <a:off x="0" y="0"/>
          <a:ext cx="0" cy="0"/>
          <a:chOff x="0" y="0"/>
          <a:chExt cx="0" cy="0"/>
        </a:xfrm>
      </p:grpSpPr>
      <p:sp>
        <p:nvSpPr>
          <p:cNvPr id="58" name="Google Shape;58;p8"/>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9" name="Google Shape;59;p8"/>
          <p:cNvSpPr txBox="1"/>
          <p:nvPr>
            <p:ph idx="1" type="body"/>
          </p:nvPr>
        </p:nvSpPr>
        <p:spPr>
          <a:xfrm rot="5400000">
            <a:off x="3920332" y="-1256506"/>
            <a:ext cx="4351337" cy="10515600"/>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8"/>
          <p:cNvSpPr txBox="1"/>
          <p:nvPr>
            <p:ph idx="10" type="dt"/>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
          <p:cNvSpPr txBox="1"/>
          <p:nvPr>
            <p:ph idx="12" type="sldNum"/>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8"/>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5" name="Google Shape;65;p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6" name="Google Shape;66;p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002060"/>
              </a:buClr>
              <a:buSzPts val="1600"/>
              <a:buNone/>
              <a:defRPr sz="1600">
                <a:solidFill>
                  <a:srgbClr val="002060"/>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9"/>
          <p:cNvSpPr txBox="1"/>
          <p:nvPr>
            <p:ph idx="10" type="dt"/>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9"/>
          <p:cNvSpPr txBox="1"/>
          <p:nvPr>
            <p:ph idx="12" type="sldNum"/>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9" name="Google Shape;69;p9"/>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2" name="Google Shape;72;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rgbClr val="002060"/>
              </a:buClr>
              <a:buSzPts val="3200"/>
              <a:buChar char="•"/>
              <a:defRPr sz="3200">
                <a:solidFill>
                  <a:srgbClr val="002060"/>
                </a:solidFill>
              </a:defRPr>
            </a:lvl1pPr>
            <a:lvl2pPr indent="-406400" lvl="1" marL="914400" algn="l">
              <a:lnSpc>
                <a:spcPct val="90000"/>
              </a:lnSpc>
              <a:spcBef>
                <a:spcPts val="500"/>
              </a:spcBef>
              <a:spcAft>
                <a:spcPts val="0"/>
              </a:spcAft>
              <a:buClr>
                <a:srgbClr val="002060"/>
              </a:buClr>
              <a:buSzPts val="2800"/>
              <a:buChar char="•"/>
              <a:defRPr sz="2800">
                <a:solidFill>
                  <a:srgbClr val="002060"/>
                </a:solidFill>
              </a:defRPr>
            </a:lvl2pPr>
            <a:lvl3pPr indent="-381000" lvl="2" marL="1371600" algn="l">
              <a:lnSpc>
                <a:spcPct val="90000"/>
              </a:lnSpc>
              <a:spcBef>
                <a:spcPts val="500"/>
              </a:spcBef>
              <a:spcAft>
                <a:spcPts val="0"/>
              </a:spcAft>
              <a:buClr>
                <a:srgbClr val="002060"/>
              </a:buClr>
              <a:buSzPts val="2400"/>
              <a:buChar char="•"/>
              <a:defRPr sz="2400">
                <a:solidFill>
                  <a:srgbClr val="002060"/>
                </a:solidFill>
              </a:defRPr>
            </a:lvl3pPr>
            <a:lvl4pPr indent="-355600" lvl="3" marL="1828800" algn="l">
              <a:lnSpc>
                <a:spcPct val="90000"/>
              </a:lnSpc>
              <a:spcBef>
                <a:spcPts val="500"/>
              </a:spcBef>
              <a:spcAft>
                <a:spcPts val="0"/>
              </a:spcAft>
              <a:buClr>
                <a:srgbClr val="002060"/>
              </a:buClr>
              <a:buSzPts val="2000"/>
              <a:buChar char="•"/>
              <a:defRPr sz="2000">
                <a:solidFill>
                  <a:srgbClr val="002060"/>
                </a:solidFill>
              </a:defRPr>
            </a:lvl4pPr>
            <a:lvl5pPr indent="-355600" lvl="4" marL="2286000" algn="l">
              <a:lnSpc>
                <a:spcPct val="90000"/>
              </a:lnSpc>
              <a:spcBef>
                <a:spcPts val="500"/>
              </a:spcBef>
              <a:spcAft>
                <a:spcPts val="0"/>
              </a:spcAft>
              <a:buClr>
                <a:srgbClr val="002060"/>
              </a:buClr>
              <a:buSzPts val="2000"/>
              <a:buChar char="•"/>
              <a:defRPr sz="2000">
                <a:solidFill>
                  <a:srgbClr val="002060"/>
                </a:solidFill>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3" name="Google Shape;73;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002060"/>
              </a:buClr>
              <a:buSzPts val="1600"/>
              <a:buNone/>
              <a:defRPr sz="1600">
                <a:solidFill>
                  <a:srgbClr val="002060"/>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10"/>
          <p:cNvSpPr txBox="1"/>
          <p:nvPr>
            <p:ph idx="10" type="dt"/>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0"/>
          <p:cNvSpPr txBox="1"/>
          <p:nvPr>
            <p:ph idx="12" type="sldNum"/>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6" name="Google Shape;76;p10"/>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7" name="Shape 77"/>
        <p:cNvGrpSpPr/>
        <p:nvPr/>
      </p:nvGrpSpPr>
      <p:grpSpPr>
        <a:xfrm>
          <a:off x="0" y="0"/>
          <a:ext cx="0" cy="0"/>
          <a:chOff x="0" y="0"/>
          <a:chExt cx="0" cy="0"/>
        </a:xfrm>
      </p:grpSpPr>
      <p:sp>
        <p:nvSpPr>
          <p:cNvPr id="78" name="Google Shape;78;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9" name="Google Shape;79;p1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002060"/>
              </a:buClr>
              <a:buSzPts val="2400"/>
              <a:buNone/>
              <a:defRPr b="1" sz="2400">
                <a:solidFill>
                  <a:srgbClr val="002060"/>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0" name="Google Shape;80;p1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002060"/>
              </a:buClr>
              <a:buSzPts val="2400"/>
              <a:buNone/>
              <a:defRPr b="1" sz="2400">
                <a:solidFill>
                  <a:srgbClr val="002060"/>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2" name="Google Shape;82;p1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1"/>
          <p:cNvSpPr txBox="1"/>
          <p:nvPr>
            <p:ph idx="10" type="dt"/>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1"/>
          <p:cNvSpPr txBox="1"/>
          <p:nvPr>
            <p:ph idx="12" type="sldNum"/>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85" name="Google Shape;85;p11"/>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86" name="Shape 86"/>
        <p:cNvGrpSpPr/>
        <p:nvPr/>
      </p:nvGrpSpPr>
      <p:grpSpPr>
        <a:xfrm>
          <a:off x="0" y="0"/>
          <a:ext cx="0" cy="0"/>
          <a:chOff x="0" y="0"/>
          <a:chExt cx="0" cy="0"/>
        </a:xfrm>
      </p:grpSpPr>
      <p:sp>
        <p:nvSpPr>
          <p:cNvPr id="87" name="Google Shape;87;p1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8" name="Google Shape;88;p12"/>
          <p:cNvSpPr txBox="1"/>
          <p:nvPr>
            <p:ph idx="10" type="dt"/>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2"/>
          <p:cNvSpPr txBox="1"/>
          <p:nvPr>
            <p:ph idx="12" type="sldNum"/>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90" name="Google Shape;90;p12"/>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theme" Target="../theme/theme1.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0" y="6465887"/>
            <a:ext cx="12192000" cy="404812"/>
          </a:xfrm>
          <a:prstGeom prst="rect">
            <a:avLst/>
          </a:prstGeom>
          <a:solidFill>
            <a:srgbClr val="0C2577"/>
          </a:solidFill>
          <a:ln>
            <a:noFill/>
          </a:ln>
        </p:spPr>
        <p:txBody>
          <a:bodyPr anchorCtr="0" anchor="t" bIns="34250" lIns="68525" spcFirstLastPara="1" rIns="68525" wrap="square" tIns="3425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1" name="Google Shape;11;p1"/>
          <p:cNvPicPr preferRelativeResize="0"/>
          <p:nvPr/>
        </p:nvPicPr>
        <p:blipFill rotWithShape="1">
          <a:blip r:embed="rId1">
            <a:alphaModFix/>
          </a:blip>
          <a:srcRect b="0" l="0" r="0" t="0"/>
          <a:stretch/>
        </p:blipFill>
        <p:spPr>
          <a:xfrm>
            <a:off x="10623550" y="230187"/>
            <a:ext cx="1460500" cy="1460500"/>
          </a:xfrm>
          <a:prstGeom prst="rect">
            <a:avLst/>
          </a:prstGeom>
          <a:noFill/>
          <a:ln>
            <a:noFill/>
          </a:ln>
        </p:spPr>
      </p:pic>
      <p:sp>
        <p:nvSpPr>
          <p:cNvPr id="12" name="Google Shape;12;p1"/>
          <p:cNvSpPr txBox="1"/>
          <p:nvPr/>
        </p:nvSpPr>
        <p:spPr>
          <a:xfrm>
            <a:off x="0" y="0"/>
            <a:ext cx="12192000" cy="3509962"/>
          </a:xfrm>
          <a:prstGeom prst="rect">
            <a:avLst/>
          </a:prstGeom>
          <a:solidFill>
            <a:srgbClr val="0C2577"/>
          </a:solidFill>
          <a:ln>
            <a:noFill/>
          </a:ln>
        </p:spPr>
        <p:txBody>
          <a:bodyPr anchorCtr="0" anchor="t" bIns="0" lIns="0" spcFirstLastPara="1" rIns="0" wrap="square" tIns="0">
            <a:normAutofit/>
          </a:bodyPr>
          <a:lstStyle/>
          <a:p>
            <a:pPr indent="0" lvl="0" marL="0" marR="0" rtl="0" algn="l">
              <a:lnSpc>
                <a:spcPct val="90000"/>
              </a:lnSpc>
              <a:spcBef>
                <a:spcPts val="0"/>
              </a:spcBef>
              <a:spcAft>
                <a:spcPts val="0"/>
              </a:spcAft>
              <a:buClr>
                <a:srgbClr val="0C2577"/>
              </a:buClr>
              <a:buSzPts val="100"/>
              <a:buFont typeface="Georgia"/>
              <a:buNone/>
            </a:pPr>
            <a:r>
              <a:rPr b="0" i="0" lang="en-US" sz="100" u="none">
                <a:solidFill>
                  <a:srgbClr val="0C2577"/>
                </a:solidFill>
                <a:latin typeface="Georgia"/>
                <a:ea typeface="Georgia"/>
                <a:cs typeface="Georgia"/>
                <a:sym typeface="Georgia"/>
              </a:rPr>
              <a:t>..</a:t>
            </a:r>
            <a:endParaRPr/>
          </a:p>
        </p:txBody>
      </p:sp>
      <p:pic>
        <p:nvPicPr>
          <p:cNvPr id="13" name="Google Shape;13;p1"/>
          <p:cNvPicPr preferRelativeResize="0"/>
          <p:nvPr/>
        </p:nvPicPr>
        <p:blipFill rotWithShape="1">
          <a:blip r:embed="rId1">
            <a:alphaModFix/>
          </a:blip>
          <a:srcRect b="0" l="0" r="0" t="0"/>
          <a:stretch/>
        </p:blipFill>
        <p:spPr>
          <a:xfrm>
            <a:off x="150812" y="4852987"/>
            <a:ext cx="1244600" cy="1244600"/>
          </a:xfrm>
          <a:prstGeom prst="rect">
            <a:avLst/>
          </a:prstGeom>
          <a:noFill/>
          <a:ln>
            <a:noFill/>
          </a:ln>
        </p:spPr>
      </p:pic>
      <p:sp>
        <p:nvSpPr>
          <p:cNvPr id="14" name="Google Shape;14;p1"/>
          <p:cNvSpPr txBox="1"/>
          <p:nvPr/>
        </p:nvSpPr>
        <p:spPr>
          <a:xfrm>
            <a:off x="1619250" y="5013325"/>
            <a:ext cx="5559425"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3298A"/>
              </a:buClr>
              <a:buSzPts val="1800"/>
              <a:buFont typeface="Georgia"/>
              <a:buNone/>
            </a:pPr>
            <a:r>
              <a:rPr b="1" i="0" lang="en-US" sz="1800" u="none">
                <a:solidFill>
                  <a:srgbClr val="23298A"/>
                </a:solidFill>
                <a:latin typeface="Georgia"/>
                <a:ea typeface="Georgia"/>
                <a:cs typeface="Georgia"/>
                <a:sym typeface="Georgia"/>
              </a:rPr>
              <a:t>Dr. Shyama Prasad Mukherjee International Institute of Information Technology, Naya Raipur </a:t>
            </a:r>
            <a:endParaRPr/>
          </a:p>
        </p:txBody>
      </p:sp>
      <p:sp>
        <p:nvSpPr>
          <p:cNvPr id="15" name="Google Shape;15;p1"/>
          <p:cNvSpPr txBox="1"/>
          <p:nvPr/>
        </p:nvSpPr>
        <p:spPr>
          <a:xfrm>
            <a:off x="8374062" y="3787775"/>
            <a:ext cx="3171825" cy="427037"/>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2000"/>
              <a:buFont typeface="Georgia"/>
              <a:buNone/>
            </a:pPr>
            <a:r>
              <a:rPr b="0" i="0" lang="en-US" sz="2000" u="none">
                <a:solidFill>
                  <a:schemeClr val="lt1"/>
                </a:solidFill>
                <a:latin typeface="Georgia"/>
                <a:ea typeface="Georgia"/>
                <a:cs typeface="Georgia"/>
                <a:sym typeface="Georgia"/>
              </a:rPr>
              <a:t>Date:</a:t>
            </a:r>
            <a:endParaRPr/>
          </a:p>
        </p:txBody>
      </p:sp>
      <p:sp>
        <p:nvSpPr>
          <p:cNvPr id="16" name="Google Shape;16;p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7" name="Google Shape;17;p1"/>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 name="Google Shape;18;p1"/>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lt1"/>
                </a:solidFill>
                <a:latin typeface="Georgia"/>
                <a:ea typeface="Georgia"/>
                <a:cs typeface="Georgia"/>
                <a:sym typeface="Georgia"/>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3"/>
          <p:cNvSpPr txBox="1"/>
          <p:nvPr/>
        </p:nvSpPr>
        <p:spPr>
          <a:xfrm>
            <a:off x="0" y="6465887"/>
            <a:ext cx="12192000" cy="404812"/>
          </a:xfrm>
          <a:prstGeom prst="rect">
            <a:avLst/>
          </a:prstGeom>
          <a:solidFill>
            <a:srgbClr val="0C2577"/>
          </a:solidFill>
          <a:ln>
            <a:noFill/>
          </a:ln>
        </p:spPr>
        <p:txBody>
          <a:bodyPr anchorCtr="0" anchor="t" bIns="34250" lIns="68525" spcFirstLastPara="1" rIns="68525" wrap="square" tIns="3425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26" name="Google Shape;26;p3"/>
          <p:cNvPicPr preferRelativeResize="0"/>
          <p:nvPr/>
        </p:nvPicPr>
        <p:blipFill rotWithShape="1">
          <a:blip r:embed="rId1">
            <a:alphaModFix/>
          </a:blip>
          <a:srcRect b="0" l="0" r="0" t="0"/>
          <a:stretch/>
        </p:blipFill>
        <p:spPr>
          <a:xfrm>
            <a:off x="10623550" y="230187"/>
            <a:ext cx="1460500" cy="1460500"/>
          </a:xfrm>
          <a:prstGeom prst="rect">
            <a:avLst/>
          </a:prstGeom>
          <a:noFill/>
          <a:ln>
            <a:noFill/>
          </a:ln>
        </p:spPr>
      </p:pic>
      <p:sp>
        <p:nvSpPr>
          <p:cNvPr id="27" name="Google Shape;27;p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8" name="Google Shape;28;p3"/>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9" name="Google Shape;29;p3"/>
          <p:cNvSpPr txBox="1"/>
          <p:nvPr>
            <p:ph idx="10" type="dt"/>
          </p:nvPr>
        </p:nvSpPr>
        <p:spPr>
          <a:xfrm>
            <a:off x="266700" y="6557962"/>
            <a:ext cx="2209800" cy="3000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lt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Google Shape;30;p3"/>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lt1"/>
                </a:solidFill>
                <a:latin typeface="Georgia"/>
                <a:ea typeface="Georgia"/>
                <a:cs typeface="Georgia"/>
                <a:sym typeface="Georgia"/>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3"/>
          <p:cNvSpPr txBox="1"/>
          <p:nvPr>
            <p:ph idx="12" type="sldNum"/>
          </p:nvPr>
        </p:nvSpPr>
        <p:spPr>
          <a:xfrm>
            <a:off x="9629775" y="6492875"/>
            <a:ext cx="1979612"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 name="Shape 38"/>
        <p:cNvGrpSpPr/>
        <p:nvPr/>
      </p:nvGrpSpPr>
      <p:grpSpPr>
        <a:xfrm>
          <a:off x="0" y="0"/>
          <a:ext cx="0" cy="0"/>
          <a:chOff x="0" y="0"/>
          <a:chExt cx="0" cy="0"/>
        </a:xfrm>
      </p:grpSpPr>
      <p:sp>
        <p:nvSpPr>
          <p:cNvPr id="39" name="Google Shape;39;p5"/>
          <p:cNvSpPr txBox="1"/>
          <p:nvPr/>
        </p:nvSpPr>
        <p:spPr>
          <a:xfrm>
            <a:off x="0" y="6465887"/>
            <a:ext cx="12192000" cy="404812"/>
          </a:xfrm>
          <a:prstGeom prst="rect">
            <a:avLst/>
          </a:prstGeom>
          <a:solidFill>
            <a:srgbClr val="0C2577"/>
          </a:solidFill>
          <a:ln>
            <a:noFill/>
          </a:ln>
        </p:spPr>
        <p:txBody>
          <a:bodyPr anchorCtr="0" anchor="t" bIns="34250" lIns="68525" spcFirstLastPara="1" rIns="68525" wrap="square" tIns="3425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0" name="Google Shape;40;p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1" name="Google Shape;41;p5"/>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5"/>
          <p:cNvSpPr txBox="1"/>
          <p:nvPr>
            <p:ph idx="10" type="dt"/>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lt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5"/>
          <p:cNvSpPr txBox="1"/>
          <p:nvPr>
            <p:ph idx="12" type="sldNum"/>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chemeClr val="lt1"/>
              </a:buClr>
              <a:buSzPts val="1200"/>
              <a:buFont typeface="Calibri"/>
              <a:buNone/>
              <a:defRPr b="0" i="0" sz="12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pic>
        <p:nvPicPr>
          <p:cNvPr id="44" name="Google Shape;44;p5"/>
          <p:cNvPicPr preferRelativeResize="0"/>
          <p:nvPr/>
        </p:nvPicPr>
        <p:blipFill rotWithShape="1">
          <a:blip r:embed="rId1">
            <a:alphaModFix/>
          </a:blip>
          <a:srcRect b="0" l="0" r="0" t="0"/>
          <a:stretch/>
        </p:blipFill>
        <p:spPr>
          <a:xfrm>
            <a:off x="10623550" y="230187"/>
            <a:ext cx="1460500" cy="1460500"/>
          </a:xfrm>
          <a:prstGeom prst="rect">
            <a:avLst/>
          </a:prstGeom>
          <a:noFill/>
          <a:ln>
            <a:noFill/>
          </a:ln>
        </p:spPr>
      </p:pic>
      <p:sp>
        <p:nvSpPr>
          <p:cNvPr id="45" name="Google Shape;45;p5"/>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lt1"/>
                </a:solidFill>
                <a:latin typeface="Georgia"/>
                <a:ea typeface="Georgia"/>
                <a:cs typeface="Georgia"/>
                <a:sym typeface="Georgia"/>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0" r:id="rId2"/>
    <p:sldLayoutId id="2147483651" r:id="rId3"/>
    <p:sldLayoutId id="2147483652" r:id="rId4"/>
    <p:sldLayoutId id="2147483653" r:id="rId5"/>
    <p:sldLayoutId id="2147483654" r:id="rId6"/>
    <p:sldLayoutId id="2147483655" r:id="rId7"/>
    <p:sldLayoutId id="2147483656"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kaggle.com/kasikrit/att-database-of-face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3"/>
          <p:cNvSpPr txBox="1"/>
          <p:nvPr>
            <p:ph idx="1" type="body"/>
          </p:nvPr>
        </p:nvSpPr>
        <p:spPr>
          <a:xfrm>
            <a:off x="0" y="3509962"/>
            <a:ext cx="12192000" cy="1011237"/>
          </a:xfrm>
          <a:prstGeom prst="rect">
            <a:avLst/>
          </a:prstGeom>
          <a:solidFill>
            <a:srgbClr val="8592BC"/>
          </a:solid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2"/>
              </a:buClr>
              <a:buSzPts val="100"/>
              <a:buNone/>
            </a:pPr>
            <a:r>
              <a:t/>
            </a:r>
            <a:endParaRPr sz="100">
              <a:solidFill>
                <a:schemeClr val="lt2"/>
              </a:solidFill>
            </a:endParaRPr>
          </a:p>
        </p:txBody>
      </p:sp>
      <p:sp>
        <p:nvSpPr>
          <p:cNvPr id="96" name="Google Shape;96;p13"/>
          <p:cNvSpPr txBox="1"/>
          <p:nvPr>
            <p:ph type="ctrTitle"/>
          </p:nvPr>
        </p:nvSpPr>
        <p:spPr>
          <a:xfrm>
            <a:off x="0" y="70400"/>
            <a:ext cx="12192000" cy="28854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000000"/>
              </a:buClr>
              <a:buFont typeface="Arial"/>
              <a:buNone/>
            </a:pPr>
            <a:r>
              <a:rPr lang="en-US"/>
              <a:t>FACE RECOGNITION </a:t>
            </a:r>
            <a:r>
              <a:rPr lang="en-US" sz="3200"/>
              <a:t>USING</a:t>
            </a:r>
            <a:r>
              <a:rPr lang="en-US"/>
              <a:t> </a:t>
            </a:r>
            <a:endParaRPr/>
          </a:p>
          <a:p>
            <a:pPr indent="0" lvl="0" marL="0" rtl="0" algn="ctr">
              <a:lnSpc>
                <a:spcPct val="90000"/>
              </a:lnSpc>
              <a:spcBef>
                <a:spcPts val="0"/>
              </a:spcBef>
              <a:spcAft>
                <a:spcPts val="0"/>
              </a:spcAft>
              <a:buClr>
                <a:srgbClr val="000000"/>
              </a:buClr>
              <a:buFont typeface="Arial"/>
              <a:buNone/>
            </a:pPr>
            <a:r>
              <a:rPr lang="en-US"/>
              <a:t>PRINCIPAL COMPONENT ANALYSIS</a:t>
            </a:r>
            <a:endParaRPr sz="2300"/>
          </a:p>
        </p:txBody>
      </p:sp>
      <p:sp>
        <p:nvSpPr>
          <p:cNvPr id="97" name="Google Shape;97;p13"/>
          <p:cNvSpPr txBox="1"/>
          <p:nvPr>
            <p:ph idx="2" type="subTitle"/>
          </p:nvPr>
        </p:nvSpPr>
        <p:spPr>
          <a:xfrm>
            <a:off x="308650" y="3657275"/>
            <a:ext cx="5729700" cy="114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400"/>
              <a:buNone/>
            </a:pPr>
            <a:r>
              <a:rPr lang="en-US"/>
              <a:t>Under Guidance of:</a:t>
            </a:r>
            <a:endParaRPr/>
          </a:p>
          <a:p>
            <a:pPr indent="0" lvl="0" marL="0" rtl="0" algn="l">
              <a:lnSpc>
                <a:spcPct val="90000"/>
              </a:lnSpc>
              <a:spcBef>
                <a:spcPts val="0"/>
              </a:spcBef>
              <a:spcAft>
                <a:spcPts val="0"/>
              </a:spcAft>
              <a:buClr>
                <a:srgbClr val="000000"/>
              </a:buClr>
              <a:buSzPts val="2400"/>
              <a:buFont typeface="Arial"/>
              <a:buNone/>
            </a:pPr>
            <a:r>
              <a:rPr lang="en-US"/>
              <a:t>Dr. Abhishek Sharma</a:t>
            </a:r>
            <a:endParaRPr/>
          </a:p>
        </p:txBody>
      </p:sp>
      <p:sp>
        <p:nvSpPr>
          <p:cNvPr id="98" name="Google Shape;98;p13"/>
          <p:cNvSpPr txBox="1"/>
          <p:nvPr/>
        </p:nvSpPr>
        <p:spPr>
          <a:xfrm>
            <a:off x="8451850" y="3784600"/>
            <a:ext cx="3106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Georgia"/>
              <a:buNone/>
            </a:pPr>
            <a:r>
              <a:rPr b="0" i="0" lang="en-US" sz="2400" u="none">
                <a:solidFill>
                  <a:schemeClr val="lt1"/>
                </a:solidFill>
                <a:latin typeface="Georgia"/>
                <a:ea typeface="Georgia"/>
                <a:cs typeface="Georgia"/>
                <a:sym typeface="Georgia"/>
              </a:rPr>
              <a:t>Date: </a:t>
            </a:r>
            <a:r>
              <a:rPr lang="en-US" sz="2400">
                <a:solidFill>
                  <a:schemeClr val="lt1"/>
                </a:solidFill>
                <a:latin typeface="Georgia"/>
                <a:ea typeface="Georgia"/>
                <a:cs typeface="Georgia"/>
                <a:sym typeface="Georgia"/>
              </a:rPr>
              <a:t>11-02-2022</a:t>
            </a:r>
            <a:endParaRPr/>
          </a:p>
        </p:txBody>
      </p:sp>
      <p:sp>
        <p:nvSpPr>
          <p:cNvPr id="99" name="Google Shape;99;p13"/>
          <p:cNvSpPr txBox="1"/>
          <p:nvPr/>
        </p:nvSpPr>
        <p:spPr>
          <a:xfrm>
            <a:off x="3009900" y="6492875"/>
            <a:ext cx="6005512"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Georgia"/>
              <a:buNone/>
            </a:pPr>
            <a:r>
              <a:rPr b="0" i="0" lang="en-US" sz="1600" u="none">
                <a:solidFill>
                  <a:schemeClr val="lt1"/>
                </a:solidFill>
                <a:latin typeface="Georgia"/>
                <a:ea typeface="Georgia"/>
                <a:cs typeface="Georgia"/>
                <a:sym typeface="Georgia"/>
              </a:rPr>
              <a:t>International Institute of Information Technology, Naya Raipur</a:t>
            </a:r>
            <a:endParaRPr/>
          </a:p>
        </p:txBody>
      </p:sp>
      <p:sp>
        <p:nvSpPr>
          <p:cNvPr id="100" name="Google Shape;100;p13"/>
          <p:cNvSpPr txBox="1"/>
          <p:nvPr/>
        </p:nvSpPr>
        <p:spPr>
          <a:xfrm>
            <a:off x="7487550" y="4861688"/>
            <a:ext cx="4580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US" sz="1800">
                <a:solidFill>
                  <a:schemeClr val="dk1"/>
                </a:solidFill>
                <a:latin typeface="Georgia"/>
                <a:ea typeface="Georgia"/>
                <a:cs typeface="Georgia"/>
                <a:sym typeface="Georgia"/>
              </a:rPr>
              <a:t>Vikalp Kumar Tripathi (201020258)</a:t>
            </a:r>
            <a:endParaRPr sz="1800">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2"/>
          <p:cNvSpPr txBox="1"/>
          <p:nvPr>
            <p:ph idx="1" type="body"/>
          </p:nvPr>
        </p:nvSpPr>
        <p:spPr>
          <a:xfrm>
            <a:off x="71450" y="1232625"/>
            <a:ext cx="7967700" cy="5179800"/>
          </a:xfrm>
          <a:prstGeom prst="rect">
            <a:avLst/>
          </a:prstGeom>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n-US" sz="2400">
                <a:solidFill>
                  <a:schemeClr val="dk1"/>
                </a:solidFill>
                <a:highlight>
                  <a:srgbClr val="FDFDFD"/>
                </a:highlight>
                <a:latin typeface="Times New Roman"/>
                <a:ea typeface="Times New Roman"/>
                <a:cs typeface="Times New Roman"/>
                <a:sym typeface="Times New Roman"/>
              </a:rPr>
              <a:t>8.	Show the sample eigenfaces generated from any 16 images.</a:t>
            </a:r>
            <a:endParaRPr sz="2400">
              <a:solidFill>
                <a:schemeClr val="dk1"/>
              </a:solidFill>
              <a:highlight>
                <a:srgbClr val="FDFDFD"/>
              </a:highlight>
              <a:latin typeface="Times New Roman"/>
              <a:ea typeface="Times New Roman"/>
              <a:cs typeface="Times New Roman"/>
              <a:sym typeface="Times New Roman"/>
            </a:endParaRPr>
          </a:p>
          <a:p>
            <a:pPr indent="0" lvl="0" marL="0" rtl="0" algn="l">
              <a:lnSpc>
                <a:spcPct val="150000"/>
              </a:lnSpc>
              <a:spcBef>
                <a:spcPts val="1400"/>
              </a:spcBef>
              <a:spcAft>
                <a:spcPts val="0"/>
              </a:spcAft>
              <a:buNone/>
            </a:pPr>
            <a:r>
              <a:rPr lang="en-US" sz="2400">
                <a:solidFill>
                  <a:schemeClr val="dk1"/>
                </a:solidFill>
                <a:highlight>
                  <a:srgbClr val="FDFDFD"/>
                </a:highlight>
                <a:latin typeface="Times New Roman"/>
                <a:ea typeface="Times New Roman"/>
                <a:cs typeface="Times New Roman"/>
                <a:sym typeface="Times New Roman"/>
              </a:rPr>
              <a:t>9.	Generate weights as a KxN matrix where K is the number of eigenfaces and N the number of samples.</a:t>
            </a:r>
            <a:endParaRPr sz="2400">
              <a:solidFill>
                <a:schemeClr val="dk1"/>
              </a:solidFill>
              <a:highlight>
                <a:srgbClr val="FDFDFD"/>
              </a:highlight>
              <a:latin typeface="Times New Roman"/>
              <a:ea typeface="Times New Roman"/>
              <a:cs typeface="Times New Roman"/>
              <a:sym typeface="Times New Roman"/>
            </a:endParaRPr>
          </a:p>
          <a:p>
            <a:pPr indent="0" lvl="0" marL="0" rtl="0" algn="l">
              <a:lnSpc>
                <a:spcPct val="150000"/>
              </a:lnSpc>
              <a:spcBef>
                <a:spcPts val="1400"/>
              </a:spcBef>
              <a:spcAft>
                <a:spcPts val="1400"/>
              </a:spcAft>
              <a:buNone/>
            </a:pPr>
            <a:r>
              <a:rPr lang="en-US" sz="2400">
                <a:solidFill>
                  <a:schemeClr val="dk1"/>
                </a:solidFill>
                <a:highlight>
                  <a:srgbClr val="FDFDFD"/>
                </a:highlight>
                <a:latin typeface="Times New Roman"/>
                <a:ea typeface="Times New Roman"/>
                <a:cs typeface="Times New Roman"/>
                <a:sym typeface="Times New Roman"/>
              </a:rPr>
              <a:t>10.    Test the code by making use of the 11 separated images as queries, the results of which are pasted in the Results Section. You can also test it using random queries i.e, choosing any 11 of the 400 images as Testing Dataset for checking the proper execution of the code.</a:t>
            </a:r>
            <a:endParaRPr sz="2400">
              <a:solidFill>
                <a:schemeClr val="dk1"/>
              </a:solidFill>
              <a:highlight>
                <a:srgbClr val="FDFDFD"/>
              </a:highlight>
              <a:latin typeface="Times New Roman"/>
              <a:ea typeface="Times New Roman"/>
              <a:cs typeface="Times New Roman"/>
              <a:sym typeface="Times New Roman"/>
            </a:endParaRPr>
          </a:p>
        </p:txBody>
      </p:sp>
      <p:sp>
        <p:nvSpPr>
          <p:cNvPr id="177" name="Google Shape;177;p22"/>
          <p:cNvSpPr txBox="1"/>
          <p:nvPr>
            <p:ph type="title"/>
          </p:nvPr>
        </p:nvSpPr>
        <p:spPr>
          <a:xfrm>
            <a:off x="838200" y="107425"/>
            <a:ext cx="10515600" cy="803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a:p>
            <a:pPr indent="0" lvl="0" marL="0" rtl="0" algn="ctr">
              <a:spcBef>
                <a:spcPts val="0"/>
              </a:spcBef>
              <a:spcAft>
                <a:spcPts val="0"/>
              </a:spcAft>
              <a:buNone/>
            </a:pPr>
            <a:r>
              <a:rPr b="1" lang="en-US">
                <a:solidFill>
                  <a:srgbClr val="0C2577"/>
                </a:solidFill>
                <a:latin typeface="Times New Roman"/>
                <a:ea typeface="Times New Roman"/>
                <a:cs typeface="Times New Roman"/>
                <a:sym typeface="Times New Roman"/>
              </a:rPr>
              <a:t>Steps for Implementation</a:t>
            </a:r>
            <a:r>
              <a:rPr b="1" lang="en-US">
                <a:solidFill>
                  <a:srgbClr val="0C2577"/>
                </a:solidFill>
              </a:rPr>
              <a:t> </a:t>
            </a:r>
            <a:r>
              <a:rPr lang="en-US"/>
              <a:t> </a:t>
            </a:r>
            <a:endParaRPr sz="5100"/>
          </a:p>
          <a:p>
            <a:pPr indent="0" lvl="0" marL="0" rtl="0" algn="l">
              <a:spcBef>
                <a:spcPts val="0"/>
              </a:spcBef>
              <a:spcAft>
                <a:spcPts val="0"/>
              </a:spcAft>
              <a:buNone/>
            </a:pPr>
            <a:r>
              <a:t/>
            </a:r>
            <a:endParaRPr/>
          </a:p>
        </p:txBody>
      </p:sp>
      <p:sp>
        <p:nvSpPr>
          <p:cNvPr id="178" name="Google Shape;178;p22"/>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pic>
        <p:nvPicPr>
          <p:cNvPr id="179" name="Google Shape;179;p22"/>
          <p:cNvPicPr preferRelativeResize="0"/>
          <p:nvPr/>
        </p:nvPicPr>
        <p:blipFill>
          <a:blip r:embed="rId3">
            <a:alphaModFix/>
          </a:blip>
          <a:stretch>
            <a:fillRect/>
          </a:stretch>
        </p:blipFill>
        <p:spPr>
          <a:xfrm>
            <a:off x="7948354" y="1678588"/>
            <a:ext cx="3791195" cy="4733837"/>
          </a:xfrm>
          <a:prstGeom prst="rect">
            <a:avLst/>
          </a:prstGeom>
          <a:noFill/>
          <a:ln>
            <a:noFill/>
          </a:ln>
        </p:spPr>
      </p:pic>
      <p:sp>
        <p:nvSpPr>
          <p:cNvPr id="180" name="Google Shape;180;p22"/>
          <p:cNvSpPr txBox="1"/>
          <p:nvPr/>
        </p:nvSpPr>
        <p:spPr>
          <a:xfrm>
            <a:off x="8229600" y="1155400"/>
            <a:ext cx="2514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latin typeface="Times New Roman"/>
                <a:ea typeface="Times New Roman"/>
                <a:cs typeface="Times New Roman"/>
                <a:sym typeface="Times New Roman"/>
              </a:rPr>
              <a:t>Output of Step 8</a:t>
            </a:r>
            <a:endParaRPr sz="22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ph idx="1" type="body"/>
          </p:nvPr>
        </p:nvSpPr>
        <p:spPr>
          <a:xfrm>
            <a:off x="318000" y="910825"/>
            <a:ext cx="11556000" cy="5179800"/>
          </a:xfrm>
          <a:prstGeom prst="rect">
            <a:avLst/>
          </a:prstGeom>
        </p:spPr>
        <p:txBody>
          <a:bodyPr anchorCtr="0" anchor="t" bIns="45700" lIns="91425" spcFirstLastPara="1" rIns="91425" wrap="square" tIns="45700">
            <a:noAutofit/>
          </a:bodyPr>
          <a:lstStyle/>
          <a:p>
            <a:pPr indent="0" lvl="0" marL="457200" rtl="0" algn="l">
              <a:lnSpc>
                <a:spcPct val="150000"/>
              </a:lnSpc>
              <a:spcBef>
                <a:spcPts val="0"/>
              </a:spcBef>
              <a:spcAft>
                <a:spcPts val="0"/>
              </a:spcAft>
              <a:buNone/>
            </a:pPr>
            <a:r>
              <a:t/>
            </a:r>
            <a:endParaRPr sz="1800">
              <a:solidFill>
                <a:srgbClr val="555555"/>
              </a:solidFill>
              <a:latin typeface="Times New Roman"/>
              <a:ea typeface="Times New Roman"/>
              <a:cs typeface="Times New Roman"/>
              <a:sym typeface="Times New Roman"/>
            </a:endParaRPr>
          </a:p>
          <a:p>
            <a:pPr indent="0" lvl="0" marL="0" rtl="0" algn="l">
              <a:lnSpc>
                <a:spcPct val="150000"/>
              </a:lnSpc>
              <a:spcBef>
                <a:spcPts val="1400"/>
              </a:spcBef>
              <a:spcAft>
                <a:spcPts val="1400"/>
              </a:spcAft>
              <a:buNone/>
            </a:pPr>
            <a:r>
              <a:t/>
            </a:r>
            <a:endParaRPr sz="1800">
              <a:solidFill>
                <a:srgbClr val="555555"/>
              </a:solidFill>
              <a:highlight>
                <a:srgbClr val="FFFFFF"/>
              </a:highlight>
              <a:latin typeface="Arial"/>
              <a:ea typeface="Arial"/>
              <a:cs typeface="Arial"/>
              <a:sym typeface="Arial"/>
            </a:endParaRPr>
          </a:p>
        </p:txBody>
      </p:sp>
      <p:sp>
        <p:nvSpPr>
          <p:cNvPr id="187" name="Google Shape;187;p23"/>
          <p:cNvSpPr txBox="1"/>
          <p:nvPr>
            <p:ph type="title"/>
          </p:nvPr>
        </p:nvSpPr>
        <p:spPr>
          <a:xfrm>
            <a:off x="838200" y="107425"/>
            <a:ext cx="10515600" cy="803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a:p>
            <a:pPr indent="0" lvl="0" marL="0" rtl="0" algn="ctr">
              <a:spcBef>
                <a:spcPts val="0"/>
              </a:spcBef>
              <a:spcAft>
                <a:spcPts val="0"/>
              </a:spcAft>
              <a:buNone/>
            </a:pPr>
            <a:r>
              <a:rPr b="1" lang="en-US">
                <a:solidFill>
                  <a:srgbClr val="0C2577"/>
                </a:solidFill>
                <a:latin typeface="Times New Roman"/>
                <a:ea typeface="Times New Roman"/>
                <a:cs typeface="Times New Roman"/>
                <a:sym typeface="Times New Roman"/>
              </a:rPr>
              <a:t>Results</a:t>
            </a:r>
            <a:r>
              <a:rPr b="1" lang="en-US">
                <a:solidFill>
                  <a:srgbClr val="0C2577"/>
                </a:solidFill>
                <a:latin typeface="Times New Roman"/>
                <a:ea typeface="Times New Roman"/>
                <a:cs typeface="Times New Roman"/>
                <a:sym typeface="Times New Roman"/>
              </a:rPr>
              <a:t> </a:t>
            </a:r>
            <a:r>
              <a:rPr lang="en-US"/>
              <a:t> </a:t>
            </a:r>
            <a:endParaRPr sz="5100"/>
          </a:p>
          <a:p>
            <a:pPr indent="0" lvl="0" marL="0" rtl="0" algn="l">
              <a:spcBef>
                <a:spcPts val="0"/>
              </a:spcBef>
              <a:spcAft>
                <a:spcPts val="0"/>
              </a:spcAft>
              <a:buNone/>
            </a:pPr>
            <a:r>
              <a:t/>
            </a:r>
            <a:endParaRPr/>
          </a:p>
        </p:txBody>
      </p:sp>
      <p:sp>
        <p:nvSpPr>
          <p:cNvPr id="188" name="Google Shape;188;p23"/>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pic>
        <p:nvPicPr>
          <p:cNvPr id="189" name="Google Shape;189;p23"/>
          <p:cNvPicPr preferRelativeResize="0"/>
          <p:nvPr/>
        </p:nvPicPr>
        <p:blipFill>
          <a:blip r:embed="rId3">
            <a:alphaModFix/>
          </a:blip>
          <a:stretch>
            <a:fillRect/>
          </a:stretch>
        </p:blipFill>
        <p:spPr>
          <a:xfrm>
            <a:off x="95250" y="2276499"/>
            <a:ext cx="5829300" cy="3244200"/>
          </a:xfrm>
          <a:prstGeom prst="rect">
            <a:avLst/>
          </a:prstGeom>
          <a:noFill/>
          <a:ln>
            <a:noFill/>
          </a:ln>
        </p:spPr>
      </p:pic>
      <p:pic>
        <p:nvPicPr>
          <p:cNvPr id="190" name="Google Shape;190;p23"/>
          <p:cNvPicPr preferRelativeResize="0"/>
          <p:nvPr/>
        </p:nvPicPr>
        <p:blipFill>
          <a:blip r:embed="rId4">
            <a:alphaModFix/>
          </a:blip>
          <a:stretch>
            <a:fillRect/>
          </a:stretch>
        </p:blipFill>
        <p:spPr>
          <a:xfrm>
            <a:off x="6015050" y="2281274"/>
            <a:ext cx="5667375" cy="3339425"/>
          </a:xfrm>
          <a:prstGeom prst="rect">
            <a:avLst/>
          </a:prstGeom>
          <a:noFill/>
          <a:ln>
            <a:noFill/>
          </a:ln>
        </p:spPr>
      </p:pic>
      <p:sp>
        <p:nvSpPr>
          <p:cNvPr id="191" name="Google Shape;191;p23"/>
          <p:cNvSpPr txBox="1"/>
          <p:nvPr/>
        </p:nvSpPr>
        <p:spPr>
          <a:xfrm>
            <a:off x="49950" y="1722400"/>
            <a:ext cx="5919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Times New Roman"/>
                <a:ea typeface="Times New Roman"/>
                <a:cs typeface="Times New Roman"/>
                <a:sym typeface="Times New Roman"/>
              </a:rPr>
              <a:t>Query- 1 (Testing on 10th Face of 8th Person)</a:t>
            </a:r>
            <a:endParaRPr sz="2400">
              <a:latin typeface="Times New Roman"/>
              <a:ea typeface="Times New Roman"/>
              <a:cs typeface="Times New Roman"/>
              <a:sym typeface="Times New Roman"/>
            </a:endParaRPr>
          </a:p>
        </p:txBody>
      </p:sp>
      <p:sp>
        <p:nvSpPr>
          <p:cNvPr id="192" name="Google Shape;192;p23"/>
          <p:cNvSpPr txBox="1"/>
          <p:nvPr/>
        </p:nvSpPr>
        <p:spPr>
          <a:xfrm>
            <a:off x="6015050" y="1722400"/>
            <a:ext cx="6072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Times New Roman"/>
                <a:ea typeface="Times New Roman"/>
                <a:cs typeface="Times New Roman"/>
                <a:sym typeface="Times New Roman"/>
              </a:rPr>
              <a:t>Query- 2 (Testing on 10th Face of 28th Person)</a:t>
            </a:r>
            <a:endParaRPr sz="2400">
              <a:latin typeface="Times New Roman"/>
              <a:ea typeface="Times New Roman"/>
              <a:cs typeface="Times New Roman"/>
              <a:sym typeface="Times New Roman"/>
            </a:endParaRPr>
          </a:p>
        </p:txBody>
      </p:sp>
      <p:sp>
        <p:nvSpPr>
          <p:cNvPr id="193" name="Google Shape;193;p23"/>
          <p:cNvSpPr txBox="1"/>
          <p:nvPr/>
        </p:nvSpPr>
        <p:spPr>
          <a:xfrm>
            <a:off x="142925" y="846325"/>
            <a:ext cx="105156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200">
                <a:latin typeface="Times New Roman"/>
                <a:ea typeface="Times New Roman"/>
                <a:cs typeface="Times New Roman"/>
                <a:sym typeface="Times New Roman"/>
              </a:rPr>
              <a:t>Results generated on </a:t>
            </a:r>
            <a:r>
              <a:rPr lang="en-US" sz="2200">
                <a:latin typeface="Times New Roman"/>
                <a:ea typeface="Times New Roman"/>
                <a:cs typeface="Times New Roman"/>
                <a:sym typeface="Times New Roman"/>
              </a:rPr>
              <a:t>excluding</a:t>
            </a:r>
            <a:r>
              <a:rPr lang="en-US" sz="2200">
                <a:latin typeface="Times New Roman"/>
                <a:ea typeface="Times New Roman"/>
                <a:cs typeface="Times New Roman"/>
                <a:sym typeface="Times New Roman"/>
              </a:rPr>
              <a:t> one of ten faces of the 8th and 28th person respectively from the training dataset to store it as a query and then test the code.</a:t>
            </a:r>
            <a:endParaRPr sz="2200">
              <a:latin typeface="Times New Roman"/>
              <a:ea typeface="Times New Roman"/>
              <a:cs typeface="Times New Roman"/>
              <a:sym typeface="Times New Roman"/>
            </a:endParaRPr>
          </a:p>
        </p:txBody>
      </p:sp>
      <p:sp>
        <p:nvSpPr>
          <p:cNvPr id="194" name="Google Shape;194;p23"/>
          <p:cNvSpPr txBox="1"/>
          <p:nvPr/>
        </p:nvSpPr>
        <p:spPr>
          <a:xfrm>
            <a:off x="257225" y="5575838"/>
            <a:ext cx="114252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200">
                <a:latin typeface="Times New Roman"/>
                <a:ea typeface="Times New Roman"/>
                <a:cs typeface="Times New Roman"/>
                <a:sym typeface="Times New Roman"/>
              </a:rPr>
              <a:t>Results display the proper working of the code due to which it provides the image of the same person as the Best Match out of 389 images in the Training Dataset.</a:t>
            </a:r>
            <a:endParaRPr sz="22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idx="1" type="body"/>
          </p:nvPr>
        </p:nvSpPr>
        <p:spPr>
          <a:xfrm>
            <a:off x="318000" y="910825"/>
            <a:ext cx="11556000" cy="5179800"/>
          </a:xfrm>
          <a:prstGeom prst="rect">
            <a:avLst/>
          </a:prstGeom>
        </p:spPr>
        <p:txBody>
          <a:bodyPr anchorCtr="0" anchor="t" bIns="45700" lIns="91425" spcFirstLastPara="1" rIns="91425" wrap="square" tIns="45700">
            <a:noAutofit/>
          </a:bodyPr>
          <a:lstStyle/>
          <a:p>
            <a:pPr indent="0" lvl="0" marL="457200" rtl="0" algn="l">
              <a:lnSpc>
                <a:spcPct val="150000"/>
              </a:lnSpc>
              <a:spcBef>
                <a:spcPts val="0"/>
              </a:spcBef>
              <a:spcAft>
                <a:spcPts val="0"/>
              </a:spcAft>
              <a:buNone/>
            </a:pPr>
            <a:r>
              <a:t/>
            </a:r>
            <a:endParaRPr sz="1800">
              <a:solidFill>
                <a:srgbClr val="555555"/>
              </a:solidFill>
              <a:latin typeface="Times New Roman"/>
              <a:ea typeface="Times New Roman"/>
              <a:cs typeface="Times New Roman"/>
              <a:sym typeface="Times New Roman"/>
            </a:endParaRPr>
          </a:p>
          <a:p>
            <a:pPr indent="0" lvl="0" marL="0" rtl="0" algn="l">
              <a:lnSpc>
                <a:spcPct val="150000"/>
              </a:lnSpc>
              <a:spcBef>
                <a:spcPts val="1400"/>
              </a:spcBef>
              <a:spcAft>
                <a:spcPts val="1400"/>
              </a:spcAft>
              <a:buNone/>
            </a:pPr>
            <a:r>
              <a:t/>
            </a:r>
            <a:endParaRPr sz="1800">
              <a:solidFill>
                <a:srgbClr val="555555"/>
              </a:solidFill>
              <a:highlight>
                <a:srgbClr val="FFFFFF"/>
              </a:highlight>
              <a:latin typeface="Arial"/>
              <a:ea typeface="Arial"/>
              <a:cs typeface="Arial"/>
              <a:sym typeface="Arial"/>
            </a:endParaRPr>
          </a:p>
        </p:txBody>
      </p:sp>
      <p:sp>
        <p:nvSpPr>
          <p:cNvPr id="201" name="Google Shape;201;p24"/>
          <p:cNvSpPr txBox="1"/>
          <p:nvPr>
            <p:ph type="title"/>
          </p:nvPr>
        </p:nvSpPr>
        <p:spPr>
          <a:xfrm>
            <a:off x="838200" y="107425"/>
            <a:ext cx="10515600" cy="803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a:p>
            <a:pPr indent="0" lvl="0" marL="0" rtl="0" algn="ctr">
              <a:spcBef>
                <a:spcPts val="0"/>
              </a:spcBef>
              <a:spcAft>
                <a:spcPts val="0"/>
              </a:spcAft>
              <a:buNone/>
            </a:pPr>
            <a:r>
              <a:rPr b="1" lang="en-US">
                <a:solidFill>
                  <a:srgbClr val="0C2577"/>
                </a:solidFill>
                <a:latin typeface="Times New Roman"/>
                <a:ea typeface="Times New Roman"/>
                <a:cs typeface="Times New Roman"/>
                <a:sym typeface="Times New Roman"/>
              </a:rPr>
              <a:t>Results </a:t>
            </a:r>
            <a:r>
              <a:rPr lang="en-US"/>
              <a:t> </a:t>
            </a:r>
            <a:endParaRPr sz="5100"/>
          </a:p>
          <a:p>
            <a:pPr indent="0" lvl="0" marL="0" rtl="0" algn="l">
              <a:spcBef>
                <a:spcPts val="0"/>
              </a:spcBef>
              <a:spcAft>
                <a:spcPts val="0"/>
              </a:spcAft>
              <a:buNone/>
            </a:pPr>
            <a:r>
              <a:t/>
            </a:r>
            <a:endParaRPr/>
          </a:p>
        </p:txBody>
      </p:sp>
      <p:sp>
        <p:nvSpPr>
          <p:cNvPr id="202" name="Google Shape;202;p24"/>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sp>
        <p:nvSpPr>
          <p:cNvPr id="203" name="Google Shape;203;p24"/>
          <p:cNvSpPr txBox="1"/>
          <p:nvPr/>
        </p:nvSpPr>
        <p:spPr>
          <a:xfrm>
            <a:off x="171450" y="1772725"/>
            <a:ext cx="6072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latin typeface="Times New Roman"/>
                <a:ea typeface="Times New Roman"/>
                <a:cs typeface="Times New Roman"/>
                <a:sym typeface="Times New Roman"/>
              </a:rPr>
              <a:t>Query- 3 (Testing on 6th Face of 40th Person)</a:t>
            </a:r>
            <a:endParaRPr sz="2400">
              <a:latin typeface="Times New Roman"/>
              <a:ea typeface="Times New Roman"/>
              <a:cs typeface="Times New Roman"/>
              <a:sym typeface="Times New Roman"/>
            </a:endParaRPr>
          </a:p>
        </p:txBody>
      </p:sp>
      <p:sp>
        <p:nvSpPr>
          <p:cNvPr id="204" name="Google Shape;204;p24"/>
          <p:cNvSpPr txBox="1"/>
          <p:nvPr/>
        </p:nvSpPr>
        <p:spPr>
          <a:xfrm>
            <a:off x="-71450" y="810800"/>
            <a:ext cx="105156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200">
                <a:latin typeface="Times New Roman"/>
                <a:ea typeface="Times New Roman"/>
                <a:cs typeface="Times New Roman"/>
                <a:sym typeface="Times New Roman"/>
              </a:rPr>
              <a:t>Results generated on excluding all ten faces of the 40th person from the training dataset to store all of them as a query and then test the code.</a:t>
            </a:r>
            <a:endParaRPr sz="2200">
              <a:latin typeface="Times New Roman"/>
              <a:ea typeface="Times New Roman"/>
              <a:cs typeface="Times New Roman"/>
              <a:sym typeface="Times New Roman"/>
            </a:endParaRPr>
          </a:p>
        </p:txBody>
      </p:sp>
      <p:sp>
        <p:nvSpPr>
          <p:cNvPr id="205" name="Google Shape;205;p24"/>
          <p:cNvSpPr txBox="1"/>
          <p:nvPr/>
        </p:nvSpPr>
        <p:spPr>
          <a:xfrm>
            <a:off x="6400800" y="2805238"/>
            <a:ext cx="5656800" cy="2555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200">
                <a:latin typeface="Times New Roman"/>
                <a:ea typeface="Times New Roman"/>
                <a:cs typeface="Times New Roman"/>
                <a:sym typeface="Times New Roman"/>
              </a:rPr>
              <a:t>Results display the proper working of the code due to which it provides the image of the 5th person who highly resembles the facial features of the 40th person. As we have not included even a single picture of the 40th person in the training set, it gives the picture of the person who resemble him the most out of the 39 people.</a:t>
            </a:r>
            <a:endParaRPr sz="2200">
              <a:latin typeface="Times New Roman"/>
              <a:ea typeface="Times New Roman"/>
              <a:cs typeface="Times New Roman"/>
              <a:sym typeface="Times New Roman"/>
            </a:endParaRPr>
          </a:p>
        </p:txBody>
      </p:sp>
      <p:pic>
        <p:nvPicPr>
          <p:cNvPr id="206" name="Google Shape;206;p24"/>
          <p:cNvPicPr preferRelativeResize="0"/>
          <p:nvPr/>
        </p:nvPicPr>
        <p:blipFill>
          <a:blip r:embed="rId3">
            <a:alphaModFix/>
          </a:blip>
          <a:stretch>
            <a:fillRect/>
          </a:stretch>
        </p:blipFill>
        <p:spPr>
          <a:xfrm>
            <a:off x="171450" y="2426838"/>
            <a:ext cx="5734050" cy="3552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838200" y="107425"/>
            <a:ext cx="10515600" cy="803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a:p>
            <a:pPr indent="457200" lvl="0" marL="914400" rtl="0" algn="l">
              <a:spcBef>
                <a:spcPts val="0"/>
              </a:spcBef>
              <a:spcAft>
                <a:spcPts val="0"/>
              </a:spcAft>
              <a:buNone/>
            </a:pPr>
            <a:r>
              <a:rPr b="1" lang="en-US">
                <a:solidFill>
                  <a:srgbClr val="0C2577"/>
                </a:solidFill>
                <a:latin typeface="Times New Roman"/>
                <a:ea typeface="Times New Roman"/>
                <a:cs typeface="Times New Roman"/>
                <a:sym typeface="Times New Roman"/>
              </a:rPr>
              <a:t>Future Scope and Improvements</a:t>
            </a:r>
            <a:r>
              <a:rPr lang="en-US"/>
              <a:t> </a:t>
            </a:r>
            <a:endParaRPr sz="5100"/>
          </a:p>
          <a:p>
            <a:pPr indent="0" lvl="0" marL="0" rtl="0" algn="l">
              <a:spcBef>
                <a:spcPts val="0"/>
              </a:spcBef>
              <a:spcAft>
                <a:spcPts val="0"/>
              </a:spcAft>
              <a:buNone/>
            </a:pPr>
            <a:r>
              <a:t/>
            </a:r>
            <a:endParaRPr/>
          </a:p>
        </p:txBody>
      </p:sp>
      <p:sp>
        <p:nvSpPr>
          <p:cNvPr id="213" name="Google Shape;213;p25"/>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sp>
        <p:nvSpPr>
          <p:cNvPr id="214" name="Google Shape;214;p25"/>
          <p:cNvSpPr txBox="1"/>
          <p:nvPr>
            <p:ph idx="1" type="body"/>
          </p:nvPr>
        </p:nvSpPr>
        <p:spPr>
          <a:xfrm>
            <a:off x="76350" y="1593225"/>
            <a:ext cx="10602600" cy="4424100"/>
          </a:xfrm>
          <a:prstGeom prst="rect">
            <a:avLst/>
          </a:prstGeom>
        </p:spPr>
        <p:txBody>
          <a:bodyPr anchorCtr="0" anchor="t" bIns="45700" lIns="91425" spcFirstLastPara="1" rIns="91425" wrap="square" tIns="45700">
            <a:noAutofit/>
          </a:bodyPr>
          <a:lstStyle/>
          <a:p>
            <a:pPr indent="-381000" lvl="0" marL="457200" rtl="0" algn="just">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As faces are complex visual stimuli that differ dramatically, hence developing an efficient computational approach for accurate face recognition is very difficult.</a:t>
            </a:r>
            <a:endParaRPr sz="2400">
              <a:solidFill>
                <a:schemeClr val="dk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accuracy by using PCA is “an average of 96% with light variation, 85% with orientation variation, and 64% with size variation.” Therefore it may not be very practical as a face recognition system.</a:t>
            </a:r>
            <a:endParaRPr sz="2400">
              <a:solidFill>
                <a:schemeClr val="dk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Various advanced techniques like CNN and deep </a:t>
            </a:r>
            <a:r>
              <a:rPr lang="en-US" sz="2400">
                <a:solidFill>
                  <a:schemeClr val="dk1"/>
                </a:solidFill>
                <a:latin typeface="Times New Roman"/>
                <a:ea typeface="Times New Roman"/>
                <a:cs typeface="Times New Roman"/>
                <a:sym typeface="Times New Roman"/>
              </a:rPr>
              <a:t>learning</a:t>
            </a:r>
            <a:r>
              <a:rPr lang="en-US" sz="2400">
                <a:solidFill>
                  <a:schemeClr val="dk1"/>
                </a:solidFill>
                <a:latin typeface="Times New Roman"/>
                <a:ea typeface="Times New Roman"/>
                <a:cs typeface="Times New Roman"/>
                <a:sym typeface="Times New Roman"/>
              </a:rPr>
              <a:t> give higher accuracy than PCA and work with different transformations.</a:t>
            </a:r>
            <a:endParaRPr sz="2400">
              <a:solidFill>
                <a:schemeClr val="dk1"/>
              </a:solidFill>
              <a:latin typeface="Times New Roman"/>
              <a:ea typeface="Times New Roman"/>
              <a:cs typeface="Times New Roman"/>
              <a:sym typeface="Times New Roman"/>
            </a:endParaRPr>
          </a:p>
          <a:p>
            <a:pPr indent="0" lvl="0" marL="0" rtl="0" algn="just">
              <a:lnSpc>
                <a:spcPct val="115000"/>
              </a:lnSpc>
              <a:spcBef>
                <a:spcPts val="1000"/>
              </a:spcBef>
              <a:spcAft>
                <a:spcPts val="100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838200" y="107425"/>
            <a:ext cx="10515600" cy="803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a:p>
            <a:pPr indent="0" lvl="0" marL="3657600" rtl="0" algn="l">
              <a:spcBef>
                <a:spcPts val="0"/>
              </a:spcBef>
              <a:spcAft>
                <a:spcPts val="0"/>
              </a:spcAft>
              <a:buNone/>
            </a:pPr>
            <a:r>
              <a:rPr b="1" lang="en-US">
                <a:solidFill>
                  <a:srgbClr val="0C2577"/>
                </a:solidFill>
                <a:latin typeface="Times New Roman"/>
                <a:ea typeface="Times New Roman"/>
                <a:cs typeface="Times New Roman"/>
                <a:sym typeface="Times New Roman"/>
              </a:rPr>
              <a:t>Conclusion</a:t>
            </a:r>
            <a:r>
              <a:rPr b="1" lang="en-US">
                <a:solidFill>
                  <a:srgbClr val="0C2577"/>
                </a:solidFill>
              </a:rPr>
              <a:t> </a:t>
            </a:r>
            <a:r>
              <a:rPr lang="en-US"/>
              <a:t> </a:t>
            </a:r>
            <a:endParaRPr sz="5100"/>
          </a:p>
          <a:p>
            <a:pPr indent="0" lvl="0" marL="0" rtl="0" algn="l">
              <a:spcBef>
                <a:spcPts val="0"/>
              </a:spcBef>
              <a:spcAft>
                <a:spcPts val="0"/>
              </a:spcAft>
              <a:buNone/>
            </a:pPr>
            <a:r>
              <a:t/>
            </a:r>
            <a:endParaRPr/>
          </a:p>
        </p:txBody>
      </p:sp>
      <p:sp>
        <p:nvSpPr>
          <p:cNvPr id="221" name="Google Shape;221;p26"/>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sp>
        <p:nvSpPr>
          <p:cNvPr id="222" name="Google Shape;222;p26"/>
          <p:cNvSpPr txBox="1"/>
          <p:nvPr>
            <p:ph idx="1" type="body"/>
          </p:nvPr>
        </p:nvSpPr>
        <p:spPr>
          <a:xfrm>
            <a:off x="201800" y="1343300"/>
            <a:ext cx="10602600" cy="36372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1000"/>
              </a:spcAft>
              <a:buNone/>
            </a:pPr>
            <a:r>
              <a:rPr lang="en-US" sz="2400">
                <a:solidFill>
                  <a:schemeClr val="dk1"/>
                </a:solidFill>
                <a:highlight>
                  <a:srgbClr val="FFFFFF"/>
                </a:highlight>
                <a:latin typeface="Times New Roman"/>
                <a:ea typeface="Times New Roman"/>
                <a:cs typeface="Times New Roman"/>
                <a:sym typeface="Times New Roman"/>
              </a:rPr>
              <a:t>From the implementation and research that we have produced a project on human face recognition system. Finally, the PCA approach is used to recognize faces in this research. As a result, we discovered that our system successfully recognized human faces and performed better in various face orientations. But after varying </a:t>
            </a:r>
            <a:r>
              <a:rPr lang="en-US" sz="2400">
                <a:solidFill>
                  <a:schemeClr val="dk1"/>
                </a:solidFill>
                <a:highlight>
                  <a:srgbClr val="FFFFFF"/>
                </a:highlight>
                <a:latin typeface="Times New Roman"/>
                <a:ea typeface="Times New Roman"/>
                <a:cs typeface="Times New Roman"/>
                <a:sym typeface="Times New Roman"/>
              </a:rPr>
              <a:t>the</a:t>
            </a:r>
            <a:r>
              <a:rPr lang="en-US" sz="2400">
                <a:solidFill>
                  <a:schemeClr val="dk1"/>
                </a:solidFill>
                <a:highlight>
                  <a:srgbClr val="FFFFFF"/>
                </a:highlight>
                <a:latin typeface="Times New Roman"/>
                <a:ea typeface="Times New Roman"/>
                <a:cs typeface="Times New Roman"/>
                <a:sym typeface="Times New Roman"/>
              </a:rPr>
              <a:t> transformations, the accuracy of the model drastically decreases. More advanced  methods like CNN would give better accuracy with varying transformations but are difficult to train and require a </a:t>
            </a:r>
            <a:r>
              <a:rPr lang="en-US" sz="2400">
                <a:solidFill>
                  <a:schemeClr val="dk1"/>
                </a:solidFill>
                <a:highlight>
                  <a:srgbClr val="FFFFFF"/>
                </a:highlight>
                <a:latin typeface="Times New Roman"/>
                <a:ea typeface="Times New Roman"/>
                <a:cs typeface="Times New Roman"/>
                <a:sym typeface="Times New Roman"/>
              </a:rPr>
              <a:t>comparatively</a:t>
            </a:r>
            <a:r>
              <a:rPr lang="en-US" sz="2400">
                <a:solidFill>
                  <a:schemeClr val="dk1"/>
                </a:solidFill>
                <a:highlight>
                  <a:srgbClr val="FFFFFF"/>
                </a:highlight>
                <a:latin typeface="Times New Roman"/>
                <a:ea typeface="Times New Roman"/>
                <a:cs typeface="Times New Roman"/>
                <a:sym typeface="Times New Roman"/>
              </a:rPr>
              <a:t> larger dataset.</a:t>
            </a:r>
            <a:endParaRPr sz="24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ph idx="1" type="body"/>
          </p:nvPr>
        </p:nvSpPr>
        <p:spPr>
          <a:xfrm>
            <a:off x="201800" y="1155350"/>
            <a:ext cx="10602600" cy="4876200"/>
          </a:xfrm>
          <a:prstGeom prst="rect">
            <a:avLst/>
          </a:prstGeom>
        </p:spPr>
        <p:txBody>
          <a:bodyPr anchorCtr="0" anchor="t" bIns="45700" lIns="91425" spcFirstLastPara="1" rIns="91425" wrap="square" tIns="45700">
            <a:noAutofit/>
          </a:bodyPr>
          <a:lstStyle/>
          <a:p>
            <a:pPr indent="-381000" lvl="0" marL="457200" rtl="0" algn="just">
              <a:lnSpc>
                <a:spcPct val="115000"/>
              </a:lnSpc>
              <a:spcBef>
                <a:spcPts val="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Paul, Liton &amp; Suman, Abdulla. (2012). Face recognition using principal component analysis method. International Journal of Advanced Research in Computer Engineering &amp; Technology (IJARCET). 1. 135-139. </a:t>
            </a:r>
            <a:endParaRPr sz="2400">
              <a:solidFill>
                <a:schemeClr val="dk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L. Sirovich and M. Kirby (1987). “Low-dimensional procedure for the characterization of human faces“. Journal of the Optical Society of America A. 4(3): 519–524.</a:t>
            </a:r>
            <a:endParaRPr sz="2400">
              <a:solidFill>
                <a:schemeClr val="dk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K. I. Diamantaras and S. Y. Kung, “Principal Component Neural Networks: Theory and Applications”, John Wiley &amp; Sons,Inc., 1996. </a:t>
            </a:r>
            <a:endParaRPr sz="2400">
              <a:solidFill>
                <a:schemeClr val="dk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AutoNum type="arabicPeriod"/>
            </a:pPr>
            <a:r>
              <a:rPr lang="en-US" sz="2400" u="sng">
                <a:solidFill>
                  <a:schemeClr val="accent1"/>
                </a:solidFill>
                <a:latin typeface="Times New Roman"/>
                <a:ea typeface="Times New Roman"/>
                <a:cs typeface="Times New Roman"/>
                <a:sym typeface="Times New Roman"/>
                <a:hlinkClick r:id="rId3">
                  <a:extLst>
                    <a:ext uri="{A12FA001-AC4F-418D-AE19-62706E023703}">
                      <ahyp:hlinkClr val="tx"/>
                    </a:ext>
                  </a:extLst>
                </a:hlinkClick>
              </a:rPr>
              <a:t>ORL Dataset Source</a:t>
            </a:r>
            <a:r>
              <a:rPr lang="en-US" sz="2400">
                <a:solidFill>
                  <a:schemeClr val="dk1"/>
                </a:solidFill>
                <a:latin typeface="Times New Roman"/>
                <a:ea typeface="Times New Roman"/>
                <a:cs typeface="Times New Roman"/>
                <a:sym typeface="Times New Roman"/>
              </a:rPr>
              <a:t> from  Kaggle</a:t>
            </a:r>
            <a:endParaRPr sz="2400">
              <a:solidFill>
                <a:schemeClr val="accent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M. Turk and A. Pentland (1991). “Eigenfaces for recognition“. Journal of Cognitive Neuroscience. 3(1): 71–86.</a:t>
            </a:r>
            <a:endParaRPr sz="2400">
              <a:solidFill>
                <a:schemeClr val="dk1"/>
              </a:solidFill>
              <a:latin typeface="Times New Roman"/>
              <a:ea typeface="Times New Roman"/>
              <a:cs typeface="Times New Roman"/>
              <a:sym typeface="Times New Roman"/>
            </a:endParaRPr>
          </a:p>
          <a:p>
            <a:pPr indent="0" lvl="0" marL="0" rtl="0" algn="just">
              <a:lnSpc>
                <a:spcPct val="115000"/>
              </a:lnSpc>
              <a:spcBef>
                <a:spcPts val="1000"/>
              </a:spcBef>
              <a:spcAft>
                <a:spcPts val="1000"/>
              </a:spcAft>
              <a:buNone/>
            </a:pPr>
            <a:r>
              <a:t/>
            </a:r>
            <a:endParaRPr sz="2400">
              <a:solidFill>
                <a:schemeClr val="dk1"/>
              </a:solidFill>
              <a:highlight>
                <a:srgbClr val="FFFFFF"/>
              </a:highlight>
            </a:endParaRPr>
          </a:p>
        </p:txBody>
      </p:sp>
      <p:sp>
        <p:nvSpPr>
          <p:cNvPr id="229" name="Google Shape;229;p27"/>
          <p:cNvSpPr txBox="1"/>
          <p:nvPr>
            <p:ph type="title"/>
          </p:nvPr>
        </p:nvSpPr>
        <p:spPr>
          <a:xfrm>
            <a:off x="852150" y="199850"/>
            <a:ext cx="9816000" cy="955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b="1" lang="en-US">
                <a:solidFill>
                  <a:srgbClr val="0C2577"/>
                </a:solidFill>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230" name="Google Shape;230;p27"/>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txBox="1"/>
          <p:nvPr/>
        </p:nvSpPr>
        <p:spPr>
          <a:xfrm>
            <a:off x="0" y="3175"/>
            <a:ext cx="12192000" cy="4727575"/>
          </a:xfrm>
          <a:prstGeom prst="rect">
            <a:avLst/>
          </a:prstGeom>
          <a:solidFill>
            <a:srgbClr val="0C2577"/>
          </a:solid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C2577"/>
              </a:buClr>
              <a:buSzPts val="100"/>
              <a:buFont typeface="Georgia"/>
              <a:buNone/>
            </a:pPr>
            <a:r>
              <a:rPr b="0" i="0" lang="en-US" sz="100" u="none">
                <a:solidFill>
                  <a:srgbClr val="0C2577"/>
                </a:solidFill>
                <a:latin typeface="Georgia"/>
                <a:ea typeface="Georgia"/>
                <a:cs typeface="Georgia"/>
                <a:sym typeface="Georgia"/>
              </a:rPr>
              <a:t>..</a:t>
            </a:r>
            <a:endParaRPr/>
          </a:p>
        </p:txBody>
      </p:sp>
      <p:sp>
        <p:nvSpPr>
          <p:cNvPr id="236" name="Google Shape;236;p28"/>
          <p:cNvSpPr txBox="1"/>
          <p:nvPr>
            <p:ph type="title"/>
          </p:nvPr>
        </p:nvSpPr>
        <p:spPr>
          <a:xfrm>
            <a:off x="931862" y="1536700"/>
            <a:ext cx="10515600" cy="132556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Georgia"/>
              <a:buNone/>
            </a:pPr>
            <a:r>
              <a:rPr b="1" i="0" lang="en-US" sz="4400" u="none">
                <a:solidFill>
                  <a:schemeClr val="lt1"/>
                </a:solidFill>
                <a:latin typeface="Georgia"/>
                <a:ea typeface="Georgia"/>
                <a:cs typeface="Georgia"/>
                <a:sym typeface="Georgia"/>
              </a:rPr>
              <a:t>T</a:t>
            </a:r>
            <a:r>
              <a:rPr b="1" lang="en-US">
                <a:solidFill>
                  <a:schemeClr val="lt1"/>
                </a:solidFill>
                <a:latin typeface="Georgia"/>
                <a:ea typeface="Georgia"/>
                <a:cs typeface="Georgia"/>
                <a:sym typeface="Georgia"/>
              </a:rPr>
              <a:t>hank You!</a:t>
            </a:r>
            <a:endParaRPr/>
          </a:p>
        </p:txBody>
      </p:sp>
      <p:pic>
        <p:nvPicPr>
          <p:cNvPr id="237" name="Google Shape;237;p28"/>
          <p:cNvPicPr preferRelativeResize="0"/>
          <p:nvPr/>
        </p:nvPicPr>
        <p:blipFill rotWithShape="1">
          <a:blip r:embed="rId3">
            <a:alphaModFix/>
          </a:blip>
          <a:srcRect b="0" l="0" r="0" t="0"/>
          <a:stretch/>
        </p:blipFill>
        <p:spPr>
          <a:xfrm>
            <a:off x="215900" y="5002212"/>
            <a:ext cx="1244600" cy="1244600"/>
          </a:xfrm>
          <a:prstGeom prst="rect">
            <a:avLst/>
          </a:prstGeom>
          <a:noFill/>
          <a:ln>
            <a:noFill/>
          </a:ln>
        </p:spPr>
      </p:pic>
      <p:sp>
        <p:nvSpPr>
          <p:cNvPr id="238" name="Google Shape;238;p28"/>
          <p:cNvSpPr txBox="1"/>
          <p:nvPr/>
        </p:nvSpPr>
        <p:spPr>
          <a:xfrm>
            <a:off x="1652587" y="5162550"/>
            <a:ext cx="5559425"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3298A"/>
              </a:buClr>
              <a:buSzPts val="1800"/>
              <a:buFont typeface="Georgia"/>
              <a:buNone/>
            </a:pPr>
            <a:r>
              <a:rPr b="1" i="0" lang="en-US" sz="1800" u="none">
                <a:solidFill>
                  <a:srgbClr val="23298A"/>
                </a:solidFill>
                <a:latin typeface="Georgia"/>
                <a:ea typeface="Georgia"/>
                <a:cs typeface="Georgia"/>
                <a:sym typeface="Georgia"/>
              </a:rPr>
              <a:t>Dr. Shyama Prasad Mukherjee International Institute of Information Technology, Naya Raipur </a:t>
            </a:r>
            <a:endParaRPr/>
          </a:p>
        </p:txBody>
      </p:sp>
      <p:sp>
        <p:nvSpPr>
          <p:cNvPr id="239" name="Google Shape;239;p28"/>
          <p:cNvSpPr txBox="1"/>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b="0" i="0" lang="en-US" sz="1200" u="none">
                <a:solidFill>
                  <a:schemeClr val="lt1"/>
                </a:solidFill>
                <a:latin typeface="Calibri"/>
                <a:ea typeface="Calibri"/>
                <a:cs typeface="Calibri"/>
                <a:sym typeface="Calibri"/>
              </a:rPr>
              <a:t>*</a:t>
            </a:r>
            <a:endParaRPr/>
          </a:p>
        </p:txBody>
      </p:sp>
      <p:sp>
        <p:nvSpPr>
          <p:cNvPr id="240" name="Google Shape;240;p28"/>
          <p:cNvSpPr txBox="1"/>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a:solidFill>
                  <a:schemeClr val="lt1"/>
                </a:solidFill>
                <a:latin typeface="Calibri"/>
                <a:ea typeface="Calibri"/>
                <a:cs typeface="Calibri"/>
                <a:sym typeface="Calibri"/>
              </a:rPr>
              <a:t>‹#›</a:t>
            </a:fld>
            <a:endParaRPr/>
          </a:p>
        </p:txBody>
      </p:sp>
      <p:sp>
        <p:nvSpPr>
          <p:cNvPr id="241" name="Google Shape;241;p28"/>
          <p:cNvSpPr txBox="1"/>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Georgia"/>
              <a:buNone/>
            </a:pPr>
            <a:r>
              <a:rPr b="0" i="0" lang="en-US" sz="1400" u="none">
                <a:solidFill>
                  <a:schemeClr val="lt1"/>
                </a:solidFill>
                <a:latin typeface="Georgia"/>
                <a:ea typeface="Georgia"/>
                <a:cs typeface="Georgia"/>
                <a:sym typeface="Georgia"/>
              </a:rPr>
              <a:t>International Institute of Information Technology, Naya Raipur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250"/>
                                  </p:stCondLst>
                                  <p:childTnLst>
                                    <p:set>
                                      <p:cBhvr>
                                        <p:cTn dur="1" fill="hold">
                                          <p:stCondLst>
                                            <p:cond delay="0"/>
                                          </p:stCondLst>
                                        </p:cTn>
                                        <p:tgtEl>
                                          <p:spTgt spid="235"/>
                                        </p:tgtEl>
                                        <p:attrNameLst>
                                          <p:attrName>style.visibility</p:attrName>
                                        </p:attrNameLst>
                                      </p:cBhvr>
                                      <p:to>
                                        <p:strVal val="visible"/>
                                      </p:to>
                                    </p:set>
                                    <p:anim calcmode="lin" valueType="num">
                                      <p:cBhvr additive="base">
                                        <p:cTn dur="1000"/>
                                        <p:tgtEl>
                                          <p:spTgt spid="23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235">
                                            <p:txEl>
                                              <p:pRg end="0" st="0"/>
                                            </p:txEl>
                                          </p:spTgt>
                                        </p:tgtEl>
                                        <p:attrNameLst>
                                          <p:attrName>style.visibility</p:attrName>
                                        </p:attrNameLst>
                                      </p:cBhvr>
                                      <p:to>
                                        <p:strVal val="visible"/>
                                      </p:to>
                                    </p:set>
                                    <p:anim calcmode="lin" valueType="num">
                                      <p:cBhvr additive="base">
                                        <p:cTn dur="1000"/>
                                        <p:tgtEl>
                                          <p:spTgt spid="23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4"/>
          <p:cNvSpPr txBox="1"/>
          <p:nvPr>
            <p:ph idx="1" type="body"/>
          </p:nvPr>
        </p:nvSpPr>
        <p:spPr>
          <a:xfrm>
            <a:off x="374125" y="746950"/>
            <a:ext cx="10280100" cy="5179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t/>
            </a:r>
            <a:endParaRPr sz="2400">
              <a:solidFill>
                <a:schemeClr val="dk1"/>
              </a:solidFill>
              <a:latin typeface="Times New Roman"/>
              <a:ea typeface="Times New Roman"/>
              <a:cs typeface="Times New Roman"/>
              <a:sym typeface="Times New Roman"/>
            </a:endParaRPr>
          </a:p>
          <a:p>
            <a:pPr indent="-381000" lvl="0" marL="457200" rtl="0" algn="just">
              <a:lnSpc>
                <a:spcPct val="115000"/>
              </a:lnSpc>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Face recognition requires good computational algorithms because it is a complicated multidimensional structure. </a:t>
            </a:r>
            <a:endParaRPr sz="2400">
              <a:solidFill>
                <a:schemeClr val="dk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Face recognition is treated as a two-dimensional problem in our approach. Face recognition is accomplished using Principal Component Analysis in this technique (PCA). </a:t>
            </a:r>
            <a:endParaRPr sz="2400">
              <a:solidFill>
                <a:schemeClr val="dk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Face photos are projected into a face space that encapsulates the most diversity among known face images. The face space is characterized by eigenfaces, which are eigenvectors of a set of faces that may or may not correspond to common facial characteristics like eyes, noses, and lips. </a:t>
            </a:r>
            <a:endParaRPr sz="2400">
              <a:solidFill>
                <a:schemeClr val="dk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PCA is used in the eigenface technique to recognize images. The method works by projecting a pre-extracted face image onto a set of face space that represents substantial differences between known face images.</a:t>
            </a:r>
            <a:endParaRPr sz="2400">
              <a:solidFill>
                <a:schemeClr val="dk1"/>
              </a:solidFill>
              <a:latin typeface="Times New Roman"/>
              <a:ea typeface="Times New Roman"/>
              <a:cs typeface="Times New Roman"/>
              <a:sym typeface="Times New Roman"/>
            </a:endParaRPr>
          </a:p>
        </p:txBody>
      </p:sp>
      <p:sp>
        <p:nvSpPr>
          <p:cNvPr id="107" name="Google Shape;107;p14"/>
          <p:cNvSpPr txBox="1"/>
          <p:nvPr>
            <p:ph type="title"/>
          </p:nvPr>
        </p:nvSpPr>
        <p:spPr>
          <a:xfrm>
            <a:off x="891925" y="-157025"/>
            <a:ext cx="8950200" cy="803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C2577"/>
                </a:solidFill>
                <a:latin typeface="Times New Roman"/>
                <a:ea typeface="Times New Roman"/>
                <a:cs typeface="Times New Roman"/>
                <a:sym typeface="Times New Roman"/>
              </a:rPr>
              <a:t>Introduction</a:t>
            </a:r>
            <a:r>
              <a:rPr lang="en-US">
                <a:latin typeface="Times New Roman"/>
                <a:ea typeface="Times New Roman"/>
                <a:cs typeface="Times New Roman"/>
                <a:sym typeface="Times New Roman"/>
              </a:rPr>
              <a:t> </a:t>
            </a:r>
            <a:endParaRPr sz="5100">
              <a:latin typeface="Times New Roman"/>
              <a:ea typeface="Times New Roman"/>
              <a:cs typeface="Times New Roman"/>
              <a:sym typeface="Times New Roman"/>
            </a:endParaRPr>
          </a:p>
        </p:txBody>
      </p:sp>
      <p:sp>
        <p:nvSpPr>
          <p:cNvPr id="108" name="Google Shape;108;p14"/>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5"/>
          <p:cNvSpPr txBox="1"/>
          <p:nvPr>
            <p:ph idx="1" type="body"/>
          </p:nvPr>
        </p:nvSpPr>
        <p:spPr>
          <a:xfrm>
            <a:off x="374125" y="1370200"/>
            <a:ext cx="10280100" cy="2871300"/>
          </a:xfrm>
          <a:prstGeom prst="rect">
            <a:avLst/>
          </a:prstGeom>
        </p:spPr>
        <p:txBody>
          <a:bodyPr anchorCtr="0" anchor="t" bIns="45700" lIns="91425" spcFirstLastPara="1" rIns="91425" wrap="square" tIns="45700">
            <a:noAutofit/>
          </a:bodyPr>
          <a:lstStyle/>
          <a:p>
            <a:pPr indent="-381000" lvl="0" marL="457200" rtl="0" algn="just">
              <a:lnSpc>
                <a:spcPct val="115000"/>
              </a:lnSpc>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PCA is an unsupervised dimensionality reduction approach that is useful when there is some duplication in the data. </a:t>
            </a:r>
            <a:endParaRPr sz="2400">
              <a:solidFill>
                <a:schemeClr val="dk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As a result, variables will be reduced to a smaller set of variables known as Principal Components, which will account for the majority of the variance in the observed variable.</a:t>
            </a:r>
            <a:endParaRPr sz="2400">
              <a:solidFill>
                <a:schemeClr val="dk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main benefit of PCA is that it can be used in an eigenface approach, which reduces the amount of database needed to recognize test images.</a:t>
            </a:r>
            <a:endParaRPr sz="2400">
              <a:solidFill>
                <a:schemeClr val="dk1"/>
              </a:solidFill>
              <a:latin typeface="Times New Roman"/>
              <a:ea typeface="Times New Roman"/>
              <a:cs typeface="Times New Roman"/>
              <a:sym typeface="Times New Roman"/>
            </a:endParaRPr>
          </a:p>
        </p:txBody>
      </p:sp>
      <p:sp>
        <p:nvSpPr>
          <p:cNvPr id="115" name="Google Shape;115;p15"/>
          <p:cNvSpPr txBox="1"/>
          <p:nvPr>
            <p:ph type="title"/>
          </p:nvPr>
        </p:nvSpPr>
        <p:spPr>
          <a:xfrm>
            <a:off x="838200" y="107425"/>
            <a:ext cx="10515600" cy="803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lang="en-US"/>
              <a:t>    </a:t>
            </a:r>
            <a:endParaRPr/>
          </a:p>
          <a:p>
            <a:pPr indent="0" lvl="0" marL="1371600" rtl="0" algn="l">
              <a:spcBef>
                <a:spcPts val="0"/>
              </a:spcBef>
              <a:spcAft>
                <a:spcPts val="0"/>
              </a:spcAft>
              <a:buNone/>
            </a:pPr>
            <a:r>
              <a:rPr b="1" lang="en-US">
                <a:solidFill>
                  <a:srgbClr val="0C2577"/>
                </a:solidFill>
                <a:latin typeface="Times New Roman"/>
                <a:ea typeface="Times New Roman"/>
                <a:cs typeface="Times New Roman"/>
                <a:sym typeface="Times New Roman"/>
              </a:rPr>
              <a:t>Principal Component Analysis</a:t>
            </a:r>
            <a:endParaRPr sz="51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16" name="Google Shape;116;p15"/>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6"/>
          <p:cNvSpPr txBox="1"/>
          <p:nvPr>
            <p:ph idx="1" type="body"/>
          </p:nvPr>
        </p:nvSpPr>
        <p:spPr>
          <a:xfrm>
            <a:off x="374100" y="1376850"/>
            <a:ext cx="10226400" cy="4650000"/>
          </a:xfrm>
          <a:prstGeom prst="rect">
            <a:avLst/>
          </a:prstGeom>
        </p:spPr>
        <p:txBody>
          <a:bodyPr anchorCtr="0" anchor="t" bIns="45700" lIns="91425" spcFirstLastPara="1" rIns="91425" wrap="square" tIns="45700">
            <a:noAutofit/>
          </a:bodyPr>
          <a:lstStyle/>
          <a:p>
            <a:pPr indent="-381000" lvl="0" marL="457200" rtl="0" algn="just">
              <a:lnSpc>
                <a:spcPct val="115000"/>
              </a:lnSpc>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Eigenfaces are a set of Eigenvectors used in the human face recognition problem in Computer Vision. </a:t>
            </a:r>
            <a:endParaRPr sz="2400">
              <a:solidFill>
                <a:schemeClr val="dk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They refer to a face recognition approach based on appearance, which aims to capture variation in a collection of face images and use this information to encode and compare images of individual faces in a holistic manner.</a:t>
            </a:r>
            <a:endParaRPr sz="2400">
              <a:solidFill>
                <a:schemeClr val="dk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Eigenfaces are the Principal Components of a Face Distribution. Alternatively, the Eigenvectors of the face set's covariance matrix images, where an N by N pixel image is treated as a point in an N 2-dimensional space.</a:t>
            </a:r>
            <a:endParaRPr sz="24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23" name="Google Shape;123;p16"/>
          <p:cNvSpPr txBox="1"/>
          <p:nvPr>
            <p:ph type="title"/>
          </p:nvPr>
        </p:nvSpPr>
        <p:spPr>
          <a:xfrm>
            <a:off x="838200" y="107425"/>
            <a:ext cx="10515600" cy="803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a:p>
            <a:pPr indent="0" lvl="0" marL="1371600" rtl="0" algn="l">
              <a:spcBef>
                <a:spcPts val="0"/>
              </a:spcBef>
              <a:spcAft>
                <a:spcPts val="0"/>
              </a:spcAft>
              <a:buNone/>
            </a:pPr>
            <a:r>
              <a:rPr b="1" lang="en-US">
                <a:solidFill>
                  <a:srgbClr val="0C2577"/>
                </a:solidFill>
              </a:rPr>
              <a:t>                 </a:t>
            </a:r>
            <a:r>
              <a:rPr b="1" lang="en-US">
                <a:solidFill>
                  <a:srgbClr val="0C2577"/>
                </a:solidFill>
                <a:latin typeface="Times New Roman"/>
                <a:ea typeface="Times New Roman"/>
                <a:cs typeface="Times New Roman"/>
                <a:sym typeface="Times New Roman"/>
              </a:rPr>
              <a:t>Eigenfaces</a:t>
            </a:r>
            <a:endParaRPr sz="51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24" name="Google Shape;124;p16"/>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7"/>
          <p:cNvSpPr txBox="1"/>
          <p:nvPr>
            <p:ph idx="1" type="body"/>
          </p:nvPr>
        </p:nvSpPr>
        <p:spPr>
          <a:xfrm>
            <a:off x="374125" y="1110950"/>
            <a:ext cx="10280100" cy="42654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None/>
            </a:pPr>
            <a:r>
              <a:rPr lang="en-US" sz="2400">
                <a:solidFill>
                  <a:schemeClr val="dk1"/>
                </a:solidFill>
                <a:latin typeface="Times New Roman"/>
                <a:ea typeface="Times New Roman"/>
                <a:cs typeface="Times New Roman"/>
                <a:sym typeface="Times New Roman"/>
              </a:rPr>
              <a:t>Average face image is calculated by,</a:t>
            </a:r>
            <a:endParaRPr sz="24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2400">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2400">
                <a:solidFill>
                  <a:schemeClr val="dk1"/>
                </a:solidFill>
                <a:latin typeface="Times New Roman"/>
                <a:ea typeface="Times New Roman"/>
                <a:cs typeface="Times New Roman"/>
                <a:sym typeface="Times New Roman"/>
              </a:rPr>
              <a:t>Each face differs from the average by,</a:t>
            </a:r>
            <a:endParaRPr sz="24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2400">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2400">
                <a:solidFill>
                  <a:schemeClr val="dk1"/>
                </a:solidFill>
                <a:latin typeface="Times New Roman"/>
                <a:ea typeface="Times New Roman"/>
                <a:cs typeface="Times New Roman"/>
                <a:sym typeface="Times New Roman"/>
              </a:rPr>
              <a:t>and it is called mean-centered image.</a:t>
            </a:r>
            <a:endParaRPr sz="24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31" name="Google Shape;131;p17"/>
          <p:cNvSpPr txBox="1"/>
          <p:nvPr>
            <p:ph type="title"/>
          </p:nvPr>
        </p:nvSpPr>
        <p:spPr>
          <a:xfrm>
            <a:off x="838200" y="107425"/>
            <a:ext cx="10515600" cy="808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a:p>
            <a:pPr indent="0" lvl="0" marL="1371600" rtl="0" algn="l">
              <a:spcBef>
                <a:spcPts val="0"/>
              </a:spcBef>
              <a:spcAft>
                <a:spcPts val="0"/>
              </a:spcAft>
              <a:buNone/>
            </a:pPr>
            <a:r>
              <a:rPr b="1" lang="en-US">
                <a:solidFill>
                  <a:srgbClr val="0C2577"/>
                </a:solidFill>
              </a:rPr>
              <a:t>        </a:t>
            </a:r>
            <a:r>
              <a:rPr b="1" lang="en-US">
                <a:solidFill>
                  <a:srgbClr val="0C2577"/>
                </a:solidFill>
                <a:latin typeface="Times New Roman"/>
                <a:ea typeface="Times New Roman"/>
                <a:cs typeface="Times New Roman"/>
                <a:sym typeface="Times New Roman"/>
              </a:rPr>
              <a:t>Mean Centered Images</a:t>
            </a:r>
            <a:endParaRPr sz="51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32" name="Google Shape;132;p17"/>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pic>
        <p:nvPicPr>
          <p:cNvPr id="133" name="Google Shape;133;p17"/>
          <p:cNvPicPr preferRelativeResize="0"/>
          <p:nvPr/>
        </p:nvPicPr>
        <p:blipFill>
          <a:blip r:embed="rId3">
            <a:alphaModFix/>
          </a:blip>
          <a:stretch>
            <a:fillRect/>
          </a:stretch>
        </p:blipFill>
        <p:spPr>
          <a:xfrm>
            <a:off x="4214699" y="3856050"/>
            <a:ext cx="2716250" cy="533950"/>
          </a:xfrm>
          <a:prstGeom prst="rect">
            <a:avLst/>
          </a:prstGeom>
          <a:noFill/>
          <a:ln>
            <a:noFill/>
          </a:ln>
        </p:spPr>
      </p:pic>
      <p:pic>
        <p:nvPicPr>
          <p:cNvPr id="134" name="Google Shape;134;p17"/>
          <p:cNvPicPr preferRelativeResize="0"/>
          <p:nvPr/>
        </p:nvPicPr>
        <p:blipFill>
          <a:blip r:embed="rId4">
            <a:alphaModFix/>
          </a:blip>
          <a:stretch>
            <a:fillRect/>
          </a:stretch>
        </p:blipFill>
        <p:spPr>
          <a:xfrm>
            <a:off x="4214700" y="1681575"/>
            <a:ext cx="2799875" cy="1124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idx="1" type="body"/>
          </p:nvPr>
        </p:nvSpPr>
        <p:spPr>
          <a:xfrm>
            <a:off x="488425" y="1036875"/>
            <a:ext cx="10280100" cy="5179800"/>
          </a:xfrm>
          <a:prstGeom prst="rect">
            <a:avLst/>
          </a:prstGeom>
        </p:spPr>
        <p:txBody>
          <a:bodyPr anchorCtr="0" anchor="t" bIns="45700" lIns="91425" spcFirstLastPara="1" rIns="91425" wrap="square" tIns="45700">
            <a:noAutofit/>
          </a:bodyPr>
          <a:lstStyle/>
          <a:p>
            <a:pPr indent="0" lvl="0" marL="0" rtl="0" algn="just">
              <a:lnSpc>
                <a:spcPct val="115000"/>
              </a:lnSpc>
              <a:spcBef>
                <a:spcPts val="1000"/>
              </a:spcBef>
              <a:spcAft>
                <a:spcPts val="0"/>
              </a:spcAft>
              <a:buNone/>
            </a:pPr>
            <a:r>
              <a:rPr lang="en-US" sz="2400">
                <a:solidFill>
                  <a:schemeClr val="dk1"/>
                </a:solidFill>
                <a:latin typeface="Times New Roman"/>
                <a:ea typeface="Times New Roman"/>
                <a:cs typeface="Times New Roman"/>
                <a:sym typeface="Times New Roman"/>
              </a:rPr>
              <a:t>There is a well-known ORL face database which can be downloaded from the Kaggle Source mentioned in the References Section. </a:t>
            </a:r>
            <a:endParaRPr sz="2400">
              <a:solidFill>
                <a:schemeClr val="dk1"/>
              </a:solidFill>
              <a:latin typeface="Times New Roman"/>
              <a:ea typeface="Times New Roman"/>
              <a:cs typeface="Times New Roman"/>
              <a:sym typeface="Times New Roman"/>
            </a:endParaRPr>
          </a:p>
          <a:p>
            <a:pPr indent="0" lvl="0" marL="0" rtl="0" algn="just">
              <a:lnSpc>
                <a:spcPct val="115000"/>
              </a:lnSpc>
              <a:spcBef>
                <a:spcPts val="1000"/>
              </a:spcBef>
              <a:spcAft>
                <a:spcPts val="0"/>
              </a:spcAft>
              <a:buNone/>
            </a:pPr>
            <a:r>
              <a:rPr lang="en-US" sz="2400">
                <a:solidFill>
                  <a:schemeClr val="dk1"/>
                </a:solidFill>
                <a:latin typeface="Times New Roman"/>
                <a:ea typeface="Times New Roman"/>
                <a:cs typeface="Times New Roman"/>
                <a:sym typeface="Times New Roman"/>
              </a:rPr>
              <a:t>It contains ten different images of each of 40 distinct people.</a:t>
            </a:r>
            <a:endParaRPr sz="24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24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b="1" lang="en-US" sz="2400">
                <a:solidFill>
                  <a:schemeClr val="dk1"/>
                </a:solidFill>
                <a:latin typeface="Times New Roman"/>
                <a:ea typeface="Times New Roman"/>
                <a:cs typeface="Times New Roman"/>
                <a:sym typeface="Times New Roman"/>
              </a:rPr>
              <a:t>Conditions for Generation of Data</a:t>
            </a:r>
            <a:endParaRPr b="1" sz="2400">
              <a:solidFill>
                <a:schemeClr val="dk1"/>
              </a:solidFill>
              <a:latin typeface="Times New Roman"/>
              <a:ea typeface="Times New Roman"/>
              <a:cs typeface="Times New Roman"/>
              <a:sym typeface="Times New Roman"/>
            </a:endParaRPr>
          </a:p>
          <a:p>
            <a:pPr indent="-381000" lvl="0" marL="457200" rtl="0" algn="just">
              <a:lnSpc>
                <a:spcPct val="115000"/>
              </a:lnSpc>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For some subjects, the images were taken at different times, varying the lighting, facial expressions and details. </a:t>
            </a:r>
            <a:endParaRPr sz="2400">
              <a:solidFill>
                <a:schemeClr val="dk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All the images have been taken against a dark homogeneous background with the subjects in an upright, frontal position.</a:t>
            </a:r>
            <a:endParaRPr sz="2400">
              <a:solidFill>
                <a:schemeClr val="dk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face image should be normalized and frontal-view.</a:t>
            </a:r>
            <a:endParaRPr sz="2400">
              <a:solidFill>
                <a:schemeClr val="dk1"/>
              </a:solidFill>
              <a:latin typeface="Times New Roman"/>
              <a:ea typeface="Times New Roman"/>
              <a:cs typeface="Times New Roman"/>
              <a:sym typeface="Times New Roman"/>
            </a:endParaRPr>
          </a:p>
        </p:txBody>
      </p:sp>
      <p:sp>
        <p:nvSpPr>
          <p:cNvPr id="141" name="Google Shape;141;p18"/>
          <p:cNvSpPr txBox="1"/>
          <p:nvPr>
            <p:ph type="title"/>
          </p:nvPr>
        </p:nvSpPr>
        <p:spPr>
          <a:xfrm>
            <a:off x="838200" y="107425"/>
            <a:ext cx="10515600" cy="803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a:p>
            <a:pPr indent="0" lvl="0" marL="0" rtl="0" algn="ctr">
              <a:spcBef>
                <a:spcPts val="0"/>
              </a:spcBef>
              <a:spcAft>
                <a:spcPts val="0"/>
              </a:spcAft>
              <a:buNone/>
            </a:pPr>
            <a:r>
              <a:rPr b="1" lang="en-US">
                <a:solidFill>
                  <a:srgbClr val="0C2577"/>
                </a:solidFill>
                <a:latin typeface="Times New Roman"/>
                <a:ea typeface="Times New Roman"/>
                <a:cs typeface="Times New Roman"/>
                <a:sym typeface="Times New Roman"/>
              </a:rPr>
              <a:t>Description of ORL Dataset</a:t>
            </a:r>
            <a:r>
              <a:rPr b="1" lang="en-US">
                <a:solidFill>
                  <a:srgbClr val="0C2577"/>
                </a:solidFill>
                <a:latin typeface="Times New Roman"/>
                <a:ea typeface="Times New Roman"/>
                <a:cs typeface="Times New Roman"/>
                <a:sym typeface="Times New Roman"/>
              </a:rPr>
              <a:t> </a:t>
            </a:r>
            <a:r>
              <a:rPr lang="en-US">
                <a:latin typeface="Times New Roman"/>
                <a:ea typeface="Times New Roman"/>
                <a:cs typeface="Times New Roman"/>
                <a:sym typeface="Times New Roman"/>
              </a:rPr>
              <a:t> </a:t>
            </a:r>
            <a:endParaRPr sz="51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42" name="Google Shape;142;p18"/>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idx="1" type="body"/>
          </p:nvPr>
        </p:nvSpPr>
        <p:spPr>
          <a:xfrm>
            <a:off x="574150" y="1476863"/>
            <a:ext cx="10280100" cy="50160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None/>
            </a:pPr>
            <a:r>
              <a:rPr lang="en-US" sz="2400">
                <a:solidFill>
                  <a:schemeClr val="dk1"/>
                </a:solidFill>
                <a:latin typeface="Times New Roman"/>
                <a:ea typeface="Times New Roman"/>
                <a:cs typeface="Times New Roman"/>
                <a:sym typeface="Times New Roman"/>
              </a:rPr>
              <a:t>We will be including a total of 389 images in our Training Dataset out of the 400 available in our Kaggle Dataset. We will be removing one image of any one of the people (say A)  and all the images of the 40th person. We will be </a:t>
            </a:r>
            <a:r>
              <a:rPr lang="en-US" sz="2400">
                <a:solidFill>
                  <a:schemeClr val="dk1"/>
                </a:solidFill>
                <a:latin typeface="Times New Roman"/>
                <a:ea typeface="Times New Roman"/>
                <a:cs typeface="Times New Roman"/>
                <a:sym typeface="Times New Roman"/>
              </a:rPr>
              <a:t>including</a:t>
            </a:r>
            <a:r>
              <a:rPr lang="en-US" sz="2400">
                <a:solidFill>
                  <a:schemeClr val="dk1"/>
                </a:solidFill>
                <a:latin typeface="Times New Roman"/>
                <a:ea typeface="Times New Roman"/>
                <a:cs typeface="Times New Roman"/>
                <a:sym typeface="Times New Roman"/>
              </a:rPr>
              <a:t> these 11 images in our Testing Dataset and will test our code using these as queries.</a:t>
            </a:r>
            <a:endParaRPr sz="24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b="1" lang="en-US" sz="2400">
                <a:solidFill>
                  <a:schemeClr val="dk1"/>
                </a:solidFill>
                <a:latin typeface="Times New Roman"/>
                <a:ea typeface="Times New Roman"/>
                <a:cs typeface="Times New Roman"/>
                <a:sym typeface="Times New Roman"/>
              </a:rPr>
              <a:t>Conditions for Proper Functioning of Code-</a:t>
            </a:r>
            <a:endParaRPr b="1" sz="2400">
              <a:solidFill>
                <a:schemeClr val="dk1"/>
              </a:solidFill>
              <a:latin typeface="Times New Roman"/>
              <a:ea typeface="Times New Roman"/>
              <a:cs typeface="Times New Roman"/>
              <a:sym typeface="Times New Roman"/>
            </a:endParaRPr>
          </a:p>
          <a:p>
            <a:pPr indent="-381000" lvl="0" marL="457200" rtl="0" algn="l">
              <a:lnSpc>
                <a:spcPct val="115000"/>
              </a:lnSpc>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If we give one image of A as query, we </a:t>
            </a:r>
            <a:r>
              <a:rPr lang="en-US" sz="2400">
                <a:solidFill>
                  <a:schemeClr val="dk1"/>
                </a:solidFill>
                <a:latin typeface="Times New Roman"/>
                <a:ea typeface="Times New Roman"/>
                <a:cs typeface="Times New Roman"/>
                <a:sym typeface="Times New Roman"/>
              </a:rPr>
              <a:t>should</a:t>
            </a:r>
            <a:r>
              <a:rPr lang="en-US" sz="2400">
                <a:solidFill>
                  <a:schemeClr val="dk1"/>
                </a:solidFill>
                <a:latin typeface="Times New Roman"/>
                <a:ea typeface="Times New Roman"/>
                <a:cs typeface="Times New Roman"/>
                <a:sym typeface="Times New Roman"/>
              </a:rPr>
              <a:t> get only one of his images in the best match out of the 389 possible images in the Training Data.</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If we give any image of the 40th person, we must get the person which resembles him the most in facial features out of the 39 possible people as none of the images of the 40th person are already in the Training Dataset.</a:t>
            </a:r>
            <a:endParaRPr sz="2400">
              <a:solidFill>
                <a:schemeClr val="dk1"/>
              </a:solidFill>
              <a:latin typeface="Times New Roman"/>
              <a:ea typeface="Times New Roman"/>
              <a:cs typeface="Times New Roman"/>
              <a:sym typeface="Times New Roman"/>
            </a:endParaRPr>
          </a:p>
        </p:txBody>
      </p:sp>
      <p:sp>
        <p:nvSpPr>
          <p:cNvPr id="149" name="Google Shape;149;p19"/>
          <p:cNvSpPr txBox="1"/>
          <p:nvPr>
            <p:ph type="title"/>
          </p:nvPr>
        </p:nvSpPr>
        <p:spPr>
          <a:xfrm>
            <a:off x="838200" y="107425"/>
            <a:ext cx="10515600" cy="803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a:p>
            <a:pPr indent="0" lvl="0" marL="0" rtl="0" algn="ctr">
              <a:spcBef>
                <a:spcPts val="0"/>
              </a:spcBef>
              <a:spcAft>
                <a:spcPts val="0"/>
              </a:spcAft>
              <a:buNone/>
            </a:pPr>
            <a:r>
              <a:rPr b="1" lang="en-US">
                <a:solidFill>
                  <a:srgbClr val="0C2577"/>
                </a:solidFill>
                <a:latin typeface="Times New Roman"/>
                <a:ea typeface="Times New Roman"/>
                <a:cs typeface="Times New Roman"/>
                <a:sym typeface="Times New Roman"/>
              </a:rPr>
              <a:t>Training and Testing</a:t>
            </a:r>
            <a:r>
              <a:rPr b="1" lang="en-US">
                <a:solidFill>
                  <a:srgbClr val="0C2577"/>
                </a:solidFill>
                <a:latin typeface="Times New Roman"/>
                <a:ea typeface="Times New Roman"/>
                <a:cs typeface="Times New Roman"/>
                <a:sym typeface="Times New Roman"/>
              </a:rPr>
              <a:t> Dataset </a:t>
            </a:r>
            <a:r>
              <a:rPr lang="en-US">
                <a:latin typeface="Times New Roman"/>
                <a:ea typeface="Times New Roman"/>
                <a:cs typeface="Times New Roman"/>
                <a:sym typeface="Times New Roman"/>
              </a:rPr>
              <a:t> </a:t>
            </a:r>
            <a:endParaRPr/>
          </a:p>
        </p:txBody>
      </p:sp>
      <p:sp>
        <p:nvSpPr>
          <p:cNvPr id="150" name="Google Shape;150;p19"/>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txBox="1"/>
          <p:nvPr>
            <p:ph idx="1" type="body"/>
          </p:nvPr>
        </p:nvSpPr>
        <p:spPr>
          <a:xfrm>
            <a:off x="85725" y="979725"/>
            <a:ext cx="6172200" cy="5179800"/>
          </a:xfrm>
          <a:prstGeom prst="rect">
            <a:avLst/>
          </a:prstGeom>
        </p:spPr>
        <p:txBody>
          <a:bodyPr anchorCtr="0" anchor="t" bIns="45700" lIns="91425" spcFirstLastPara="1" rIns="91425" wrap="square" tIns="45700">
            <a:noAutofit/>
          </a:bodyPr>
          <a:lstStyle/>
          <a:p>
            <a:pPr indent="-381000" lvl="0" marL="457200" rtl="0" algn="l">
              <a:lnSpc>
                <a:spcPct val="150000"/>
              </a:lnSpc>
              <a:spcBef>
                <a:spcPts val="0"/>
              </a:spcBef>
              <a:spcAft>
                <a:spcPts val="0"/>
              </a:spcAft>
              <a:buClr>
                <a:schemeClr val="dk1"/>
              </a:buClr>
              <a:buSzPts val="2400"/>
              <a:buFont typeface="Times New Roman"/>
              <a:buAutoNum type="arabicPeriod"/>
            </a:pPr>
            <a:r>
              <a:rPr lang="en-US" sz="2400">
                <a:solidFill>
                  <a:schemeClr val="dk1"/>
                </a:solidFill>
                <a:highlight>
                  <a:srgbClr val="FFFFFF"/>
                </a:highlight>
                <a:latin typeface="Times New Roman"/>
                <a:ea typeface="Times New Roman"/>
                <a:cs typeface="Times New Roman"/>
                <a:sym typeface="Times New Roman"/>
              </a:rPr>
              <a:t>Read all 400 images from the downloaded Zip File by importing the Library zipfile.</a:t>
            </a:r>
            <a:endParaRPr sz="2400">
              <a:solidFill>
                <a:schemeClr val="dk1"/>
              </a:solidFill>
              <a:highlight>
                <a:srgbClr val="FFFFFF"/>
              </a:highlight>
              <a:latin typeface="Times New Roman"/>
              <a:ea typeface="Times New Roman"/>
              <a:cs typeface="Times New Roman"/>
              <a:sym typeface="Times New Roman"/>
            </a:endParaRPr>
          </a:p>
          <a:p>
            <a:pPr indent="-381000" lvl="0" marL="457200" rtl="0" algn="l">
              <a:lnSpc>
                <a:spcPct val="150000"/>
              </a:lnSpc>
              <a:spcBef>
                <a:spcPts val="0"/>
              </a:spcBef>
              <a:spcAft>
                <a:spcPts val="0"/>
              </a:spcAft>
              <a:buClr>
                <a:schemeClr val="dk1"/>
              </a:buClr>
              <a:buSzPts val="2400"/>
              <a:buFont typeface="Times New Roman"/>
              <a:buAutoNum type="arabicPeriod"/>
            </a:pPr>
            <a:r>
              <a:rPr lang="en-US" sz="2400">
                <a:solidFill>
                  <a:schemeClr val="dk1"/>
                </a:solidFill>
                <a:highlight>
                  <a:srgbClr val="FFFFFF"/>
                </a:highlight>
                <a:latin typeface="Times New Roman"/>
                <a:ea typeface="Times New Roman"/>
                <a:cs typeface="Times New Roman"/>
                <a:sym typeface="Times New Roman"/>
              </a:rPr>
              <a:t>Show 16 of the Sample Faces using the Library </a:t>
            </a:r>
            <a:r>
              <a:rPr lang="en-US" sz="2400">
                <a:solidFill>
                  <a:schemeClr val="dk1"/>
                </a:solidFill>
                <a:highlight>
                  <a:srgbClr val="FFFFFF"/>
                </a:highlight>
                <a:latin typeface="Times New Roman"/>
                <a:ea typeface="Times New Roman"/>
                <a:cs typeface="Times New Roman"/>
                <a:sym typeface="Times New Roman"/>
              </a:rPr>
              <a:t>matplotlib</a:t>
            </a:r>
            <a:r>
              <a:rPr lang="en-US" sz="2400">
                <a:solidFill>
                  <a:schemeClr val="dk1"/>
                </a:solidFill>
                <a:highlight>
                  <a:srgbClr val="FFFFFF"/>
                </a:highlight>
                <a:latin typeface="Times New Roman"/>
                <a:ea typeface="Times New Roman"/>
                <a:cs typeface="Times New Roman"/>
                <a:sym typeface="Times New Roman"/>
              </a:rPr>
              <a:t>.</a:t>
            </a:r>
            <a:endParaRPr sz="2400">
              <a:solidFill>
                <a:schemeClr val="dk1"/>
              </a:solidFill>
              <a:highlight>
                <a:srgbClr val="FFFFFF"/>
              </a:highlight>
              <a:latin typeface="Times New Roman"/>
              <a:ea typeface="Times New Roman"/>
              <a:cs typeface="Times New Roman"/>
              <a:sym typeface="Times New Roman"/>
            </a:endParaRPr>
          </a:p>
          <a:p>
            <a:pPr indent="-381000" lvl="0" marL="457200" rtl="0" algn="l">
              <a:lnSpc>
                <a:spcPct val="150000"/>
              </a:lnSpc>
              <a:spcBef>
                <a:spcPts val="0"/>
              </a:spcBef>
              <a:spcAft>
                <a:spcPts val="0"/>
              </a:spcAft>
              <a:buClr>
                <a:schemeClr val="dk1"/>
              </a:buClr>
              <a:buSzPts val="2400"/>
              <a:buFont typeface="Times New Roman"/>
              <a:buAutoNum type="arabicPeriod"/>
            </a:pPr>
            <a:r>
              <a:rPr lang="en-US" sz="2400">
                <a:solidFill>
                  <a:schemeClr val="dk1"/>
                </a:solidFill>
                <a:highlight>
                  <a:srgbClr val="FFFFFF"/>
                </a:highlight>
                <a:latin typeface="Times New Roman"/>
                <a:ea typeface="Times New Roman"/>
                <a:cs typeface="Times New Roman"/>
                <a:sym typeface="Times New Roman"/>
              </a:rPr>
              <a:t>Print details including the pixel size of each provided image, the number of people detected and the total number of images.</a:t>
            </a:r>
            <a:endParaRPr sz="2400">
              <a:solidFill>
                <a:schemeClr val="dk1"/>
              </a:solidFill>
              <a:highlight>
                <a:srgbClr val="FFFFFF"/>
              </a:highlight>
              <a:latin typeface="Times New Roman"/>
              <a:ea typeface="Times New Roman"/>
              <a:cs typeface="Times New Roman"/>
              <a:sym typeface="Times New Roman"/>
            </a:endParaRPr>
          </a:p>
          <a:p>
            <a:pPr indent="0" lvl="0" marL="457200" rtl="0" algn="l">
              <a:lnSpc>
                <a:spcPct val="150000"/>
              </a:lnSpc>
              <a:spcBef>
                <a:spcPts val="1400"/>
              </a:spcBef>
              <a:spcAft>
                <a:spcPts val="0"/>
              </a:spcAft>
              <a:buNone/>
            </a:pPr>
            <a:r>
              <a:t/>
            </a:r>
            <a:endParaRPr sz="2400">
              <a:solidFill>
                <a:schemeClr val="dk1"/>
              </a:solidFill>
              <a:highlight>
                <a:srgbClr val="FFFFFF"/>
              </a:highlight>
              <a:latin typeface="Times New Roman"/>
              <a:ea typeface="Times New Roman"/>
              <a:cs typeface="Times New Roman"/>
              <a:sym typeface="Times New Roman"/>
            </a:endParaRPr>
          </a:p>
          <a:p>
            <a:pPr indent="0" lvl="0" marL="457200" rtl="0" algn="l">
              <a:lnSpc>
                <a:spcPct val="150000"/>
              </a:lnSpc>
              <a:spcBef>
                <a:spcPts val="1400"/>
              </a:spcBef>
              <a:spcAft>
                <a:spcPts val="0"/>
              </a:spcAft>
              <a:buNone/>
            </a:pPr>
            <a:r>
              <a:t/>
            </a:r>
            <a:endParaRPr sz="2400">
              <a:solidFill>
                <a:schemeClr val="dk1"/>
              </a:solidFill>
              <a:highlight>
                <a:srgbClr val="F7F7F7"/>
              </a:highlight>
              <a:latin typeface="Times New Roman"/>
              <a:ea typeface="Times New Roman"/>
              <a:cs typeface="Times New Roman"/>
              <a:sym typeface="Times New Roman"/>
            </a:endParaRPr>
          </a:p>
          <a:p>
            <a:pPr indent="0" lvl="0" marL="0" rtl="0" algn="l">
              <a:lnSpc>
                <a:spcPct val="150000"/>
              </a:lnSpc>
              <a:spcBef>
                <a:spcPts val="1400"/>
              </a:spcBef>
              <a:spcAft>
                <a:spcPts val="1400"/>
              </a:spcAft>
              <a:buClr>
                <a:schemeClr val="dk1"/>
              </a:buClr>
              <a:buSzPts val="1100"/>
              <a:buFont typeface="Arial"/>
              <a:buNone/>
            </a:pPr>
            <a:r>
              <a:t/>
            </a:r>
            <a:endParaRPr sz="1800">
              <a:solidFill>
                <a:schemeClr val="dk1"/>
              </a:solidFill>
              <a:highlight>
                <a:srgbClr val="FDFDFD"/>
              </a:highlight>
              <a:latin typeface="Arial"/>
              <a:ea typeface="Arial"/>
              <a:cs typeface="Arial"/>
              <a:sym typeface="Arial"/>
            </a:endParaRPr>
          </a:p>
        </p:txBody>
      </p:sp>
      <p:sp>
        <p:nvSpPr>
          <p:cNvPr id="157" name="Google Shape;157;p20"/>
          <p:cNvSpPr txBox="1"/>
          <p:nvPr>
            <p:ph type="title"/>
          </p:nvPr>
        </p:nvSpPr>
        <p:spPr>
          <a:xfrm>
            <a:off x="838200" y="107425"/>
            <a:ext cx="10515600" cy="627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a:p>
            <a:pPr indent="0" lvl="0" marL="0" rtl="0" algn="ctr">
              <a:spcBef>
                <a:spcPts val="0"/>
              </a:spcBef>
              <a:spcAft>
                <a:spcPts val="0"/>
              </a:spcAft>
              <a:buNone/>
            </a:pPr>
            <a:r>
              <a:rPr b="1" lang="en-US">
                <a:solidFill>
                  <a:srgbClr val="0C2577"/>
                </a:solidFill>
                <a:latin typeface="Times New Roman"/>
                <a:ea typeface="Times New Roman"/>
                <a:cs typeface="Times New Roman"/>
                <a:sym typeface="Times New Roman"/>
              </a:rPr>
              <a:t>Steps for Implementation</a:t>
            </a:r>
            <a:r>
              <a:rPr b="1" lang="en-US">
                <a:solidFill>
                  <a:srgbClr val="0C2577"/>
                </a:solidFill>
              </a:rPr>
              <a:t> </a:t>
            </a:r>
            <a:r>
              <a:rPr lang="en-US"/>
              <a:t> </a:t>
            </a:r>
            <a:endParaRPr sz="5100"/>
          </a:p>
          <a:p>
            <a:pPr indent="0" lvl="0" marL="0" rtl="0" algn="l">
              <a:spcBef>
                <a:spcPts val="0"/>
              </a:spcBef>
              <a:spcAft>
                <a:spcPts val="0"/>
              </a:spcAft>
              <a:buNone/>
            </a:pPr>
            <a:r>
              <a:t/>
            </a:r>
            <a:endParaRPr/>
          </a:p>
        </p:txBody>
      </p:sp>
      <p:sp>
        <p:nvSpPr>
          <p:cNvPr id="158" name="Google Shape;158;p20"/>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pic>
        <p:nvPicPr>
          <p:cNvPr id="159" name="Google Shape;159;p20"/>
          <p:cNvPicPr preferRelativeResize="0"/>
          <p:nvPr/>
        </p:nvPicPr>
        <p:blipFill>
          <a:blip r:embed="rId3">
            <a:alphaModFix/>
          </a:blip>
          <a:stretch>
            <a:fillRect/>
          </a:stretch>
        </p:blipFill>
        <p:spPr>
          <a:xfrm>
            <a:off x="6200738" y="751275"/>
            <a:ext cx="4271975" cy="5355450"/>
          </a:xfrm>
          <a:prstGeom prst="rect">
            <a:avLst/>
          </a:prstGeom>
          <a:noFill/>
          <a:ln>
            <a:noFill/>
          </a:ln>
        </p:spPr>
      </p:pic>
      <p:pic>
        <p:nvPicPr>
          <p:cNvPr id="160" name="Google Shape;160;p20"/>
          <p:cNvPicPr preferRelativeResize="0"/>
          <p:nvPr/>
        </p:nvPicPr>
        <p:blipFill>
          <a:blip r:embed="rId4">
            <a:alphaModFix/>
          </a:blip>
          <a:stretch>
            <a:fillRect/>
          </a:stretch>
        </p:blipFill>
        <p:spPr>
          <a:xfrm>
            <a:off x="838200" y="4854575"/>
            <a:ext cx="4097000" cy="1077375"/>
          </a:xfrm>
          <a:prstGeom prst="rect">
            <a:avLst/>
          </a:prstGeom>
          <a:noFill/>
          <a:ln>
            <a:noFill/>
          </a:ln>
        </p:spPr>
      </p:pic>
      <p:sp>
        <p:nvSpPr>
          <p:cNvPr id="161" name="Google Shape;161;p20"/>
          <p:cNvSpPr txBox="1"/>
          <p:nvPr/>
        </p:nvSpPr>
        <p:spPr>
          <a:xfrm>
            <a:off x="1300175" y="5831925"/>
            <a:ext cx="2514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latin typeface="Times New Roman"/>
                <a:ea typeface="Times New Roman"/>
                <a:cs typeface="Times New Roman"/>
                <a:sym typeface="Times New Roman"/>
              </a:rPr>
              <a:t>Output of Step 3</a:t>
            </a:r>
            <a:endParaRPr sz="2200">
              <a:latin typeface="Times New Roman"/>
              <a:ea typeface="Times New Roman"/>
              <a:cs typeface="Times New Roman"/>
              <a:sym typeface="Times New Roman"/>
            </a:endParaRPr>
          </a:p>
        </p:txBody>
      </p:sp>
      <p:sp>
        <p:nvSpPr>
          <p:cNvPr id="162" name="Google Shape;162;p20"/>
          <p:cNvSpPr txBox="1"/>
          <p:nvPr/>
        </p:nvSpPr>
        <p:spPr>
          <a:xfrm>
            <a:off x="7400025" y="5931950"/>
            <a:ext cx="2514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latin typeface="Times New Roman"/>
                <a:ea typeface="Times New Roman"/>
                <a:cs typeface="Times New Roman"/>
                <a:sym typeface="Times New Roman"/>
              </a:rPr>
              <a:t>Output of Step 2</a:t>
            </a:r>
            <a:endParaRPr sz="22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idx="1" type="body"/>
          </p:nvPr>
        </p:nvSpPr>
        <p:spPr>
          <a:xfrm>
            <a:off x="157175" y="1251175"/>
            <a:ext cx="10515600" cy="5179800"/>
          </a:xfrm>
          <a:prstGeom prst="rect">
            <a:avLst/>
          </a:prstGeom>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lang="en-US" sz="2400">
                <a:solidFill>
                  <a:schemeClr val="dk1"/>
                </a:solidFill>
                <a:highlight>
                  <a:srgbClr val="FFFFFF"/>
                </a:highlight>
                <a:latin typeface="Times New Roman"/>
                <a:ea typeface="Times New Roman"/>
                <a:cs typeface="Times New Roman"/>
                <a:sym typeface="Times New Roman"/>
              </a:rPr>
              <a:t>4.	</a:t>
            </a:r>
            <a:r>
              <a:rPr lang="en-US" sz="2400">
                <a:solidFill>
                  <a:schemeClr val="dk1"/>
                </a:solidFill>
                <a:highlight>
                  <a:srgbClr val="FFFFFF"/>
                </a:highlight>
                <a:latin typeface="Times New Roman"/>
                <a:ea typeface="Times New Roman"/>
                <a:cs typeface="Times New Roman"/>
                <a:sym typeface="Times New Roman"/>
              </a:rPr>
              <a:t>Iterate through the dataset and append only 389 of the 400 images in the list </a:t>
            </a:r>
            <a:r>
              <a:rPr lang="en-US" sz="2400">
                <a:solidFill>
                  <a:schemeClr val="dk1"/>
                </a:solidFill>
                <a:highlight>
                  <a:srgbClr val="FFFFFF"/>
                </a:highlight>
                <a:latin typeface="Times New Roman"/>
                <a:ea typeface="Times New Roman"/>
                <a:cs typeface="Times New Roman"/>
                <a:sym typeface="Times New Roman"/>
              </a:rPr>
              <a:t>facematrix</a:t>
            </a:r>
            <a:r>
              <a:rPr lang="en-US" sz="2400">
                <a:solidFill>
                  <a:schemeClr val="dk1"/>
                </a:solidFill>
                <a:highlight>
                  <a:srgbClr val="FFFFFF"/>
                </a:highlight>
                <a:latin typeface="Times New Roman"/>
                <a:ea typeface="Times New Roman"/>
                <a:cs typeface="Times New Roman"/>
                <a:sym typeface="Times New Roman"/>
              </a:rPr>
              <a:t> which will be our Training Dataset. 11 remaining images will be used as testing dataset for generating queries as explained.</a:t>
            </a:r>
            <a:endParaRPr sz="2400">
              <a:solidFill>
                <a:schemeClr val="dk1"/>
              </a:solidFill>
              <a:highlight>
                <a:srgbClr val="FFFFFF"/>
              </a:highlight>
              <a:latin typeface="Times New Roman"/>
              <a:ea typeface="Times New Roman"/>
              <a:cs typeface="Times New Roman"/>
              <a:sym typeface="Times New Roman"/>
            </a:endParaRPr>
          </a:p>
          <a:p>
            <a:pPr indent="0" lvl="0" marL="0" rtl="0" algn="l">
              <a:lnSpc>
                <a:spcPct val="150000"/>
              </a:lnSpc>
              <a:spcBef>
                <a:spcPts val="1400"/>
              </a:spcBef>
              <a:spcAft>
                <a:spcPts val="0"/>
              </a:spcAft>
              <a:buNone/>
            </a:pPr>
            <a:r>
              <a:rPr lang="en-US" sz="2400">
                <a:solidFill>
                  <a:schemeClr val="dk1"/>
                </a:solidFill>
                <a:highlight>
                  <a:srgbClr val="FDFDFD"/>
                </a:highlight>
                <a:latin typeface="Times New Roman"/>
                <a:ea typeface="Times New Roman"/>
                <a:cs typeface="Times New Roman"/>
                <a:sym typeface="Times New Roman"/>
              </a:rPr>
              <a:t>5.	</a:t>
            </a:r>
            <a:r>
              <a:rPr lang="en-US" sz="2400">
                <a:solidFill>
                  <a:schemeClr val="dk1"/>
                </a:solidFill>
                <a:highlight>
                  <a:srgbClr val="FDFDFD"/>
                </a:highlight>
                <a:latin typeface="Times New Roman"/>
                <a:ea typeface="Times New Roman"/>
                <a:cs typeface="Times New Roman"/>
                <a:sym typeface="Times New Roman"/>
              </a:rPr>
              <a:t>Create a </a:t>
            </a:r>
            <a:r>
              <a:rPr lang="en-US" sz="2400">
                <a:solidFill>
                  <a:schemeClr val="dk1"/>
                </a:solidFill>
                <a:highlight>
                  <a:srgbClr val="FDFDFD"/>
                </a:highlight>
                <a:latin typeface="Times New Roman"/>
                <a:ea typeface="Times New Roman"/>
                <a:cs typeface="Times New Roman"/>
                <a:sym typeface="Times New Roman"/>
              </a:rPr>
              <a:t>NxM matrix</a:t>
            </a:r>
            <a:r>
              <a:rPr lang="en-US" sz="2400">
                <a:solidFill>
                  <a:schemeClr val="dk1"/>
                </a:solidFill>
                <a:highlight>
                  <a:srgbClr val="FDFDFD"/>
                </a:highlight>
                <a:latin typeface="Times New Roman"/>
                <a:ea typeface="Times New Roman"/>
                <a:cs typeface="Times New Roman"/>
                <a:sym typeface="Times New Roman"/>
              </a:rPr>
              <a:t> with N images and M pixels per image.</a:t>
            </a:r>
            <a:endParaRPr sz="2400">
              <a:solidFill>
                <a:schemeClr val="dk1"/>
              </a:solidFill>
              <a:highlight>
                <a:srgbClr val="FDFDFD"/>
              </a:highlight>
              <a:latin typeface="Times New Roman"/>
              <a:ea typeface="Times New Roman"/>
              <a:cs typeface="Times New Roman"/>
              <a:sym typeface="Times New Roman"/>
            </a:endParaRPr>
          </a:p>
          <a:p>
            <a:pPr indent="0" lvl="0" marL="0" rtl="0" algn="l">
              <a:lnSpc>
                <a:spcPct val="150000"/>
              </a:lnSpc>
              <a:spcBef>
                <a:spcPts val="1400"/>
              </a:spcBef>
              <a:spcAft>
                <a:spcPts val="0"/>
              </a:spcAft>
              <a:buNone/>
            </a:pPr>
            <a:r>
              <a:rPr lang="en-US" sz="2400">
                <a:solidFill>
                  <a:schemeClr val="dk1"/>
                </a:solidFill>
                <a:highlight>
                  <a:srgbClr val="F7F7F7"/>
                </a:highlight>
                <a:latin typeface="Times New Roman"/>
                <a:ea typeface="Times New Roman"/>
                <a:cs typeface="Times New Roman"/>
                <a:sym typeface="Times New Roman"/>
              </a:rPr>
              <a:t>6.	</a:t>
            </a:r>
            <a:r>
              <a:rPr lang="en-US" sz="2400">
                <a:solidFill>
                  <a:schemeClr val="dk1"/>
                </a:solidFill>
                <a:highlight>
                  <a:srgbClr val="F7F7F7"/>
                </a:highlight>
                <a:latin typeface="Times New Roman"/>
                <a:ea typeface="Times New Roman"/>
                <a:cs typeface="Times New Roman"/>
                <a:sym typeface="Times New Roman"/>
              </a:rPr>
              <a:t>Imp</a:t>
            </a:r>
            <a:r>
              <a:rPr lang="en-US" sz="2400">
                <a:solidFill>
                  <a:schemeClr val="dk1"/>
                </a:solidFill>
                <a:highlight>
                  <a:srgbClr val="F7F7F7"/>
                </a:highlight>
                <a:latin typeface="Times New Roman"/>
                <a:ea typeface="Times New Roman"/>
                <a:cs typeface="Times New Roman"/>
                <a:sym typeface="Times New Roman"/>
              </a:rPr>
              <a:t>ort PCA from Scikit Learn Library i</a:t>
            </a:r>
            <a:r>
              <a:rPr lang="en-US" sz="2400">
                <a:solidFill>
                  <a:schemeClr val="dk1"/>
                </a:solidFill>
                <a:highlight>
                  <a:srgbClr val="F7F7F7"/>
                </a:highlight>
                <a:latin typeface="Times New Roman"/>
                <a:ea typeface="Times New Roman"/>
                <a:cs typeface="Times New Roman"/>
                <a:sym typeface="Times New Roman"/>
              </a:rPr>
              <a:t>n Python.</a:t>
            </a:r>
            <a:endParaRPr sz="2400">
              <a:solidFill>
                <a:schemeClr val="dk1"/>
              </a:solidFill>
              <a:highlight>
                <a:srgbClr val="F7F7F7"/>
              </a:highlight>
              <a:latin typeface="Times New Roman"/>
              <a:ea typeface="Times New Roman"/>
              <a:cs typeface="Times New Roman"/>
              <a:sym typeface="Times New Roman"/>
            </a:endParaRPr>
          </a:p>
          <a:p>
            <a:pPr indent="0" lvl="0" marL="0" rtl="0" algn="l">
              <a:lnSpc>
                <a:spcPct val="150000"/>
              </a:lnSpc>
              <a:spcBef>
                <a:spcPts val="1400"/>
              </a:spcBef>
              <a:spcAft>
                <a:spcPts val="0"/>
              </a:spcAft>
              <a:buNone/>
            </a:pPr>
            <a:r>
              <a:rPr lang="en-US" sz="2400">
                <a:solidFill>
                  <a:schemeClr val="dk1"/>
                </a:solidFill>
                <a:highlight>
                  <a:srgbClr val="F7F7F7"/>
                </a:highlight>
                <a:latin typeface="Times New Roman"/>
                <a:ea typeface="Times New Roman"/>
                <a:cs typeface="Times New Roman"/>
                <a:sym typeface="Times New Roman"/>
              </a:rPr>
              <a:t>7.	</a:t>
            </a:r>
            <a:r>
              <a:rPr lang="en-US" sz="2400">
                <a:solidFill>
                  <a:schemeClr val="dk1"/>
                </a:solidFill>
                <a:highlight>
                  <a:srgbClr val="F7F7F7"/>
                </a:highlight>
                <a:latin typeface="Times New Roman"/>
                <a:ea typeface="Times New Roman"/>
                <a:cs typeface="Times New Roman"/>
                <a:sym typeface="Times New Roman"/>
              </a:rPr>
              <a:t>Apply PCA and take first K principal components as eigenfaces.</a:t>
            </a:r>
            <a:endParaRPr sz="2400">
              <a:solidFill>
                <a:schemeClr val="dk1"/>
              </a:solidFill>
              <a:highlight>
                <a:srgbClr val="F7F7F7"/>
              </a:highlight>
              <a:latin typeface="Times New Roman"/>
              <a:ea typeface="Times New Roman"/>
              <a:cs typeface="Times New Roman"/>
              <a:sym typeface="Times New Roman"/>
            </a:endParaRPr>
          </a:p>
          <a:p>
            <a:pPr indent="0" lvl="0" marL="0" rtl="0" algn="l">
              <a:lnSpc>
                <a:spcPct val="150000"/>
              </a:lnSpc>
              <a:spcBef>
                <a:spcPts val="1400"/>
              </a:spcBef>
              <a:spcAft>
                <a:spcPts val="1400"/>
              </a:spcAft>
              <a:buNone/>
            </a:pPr>
            <a:r>
              <a:t/>
            </a:r>
            <a:endParaRPr sz="1800">
              <a:solidFill>
                <a:schemeClr val="dk1"/>
              </a:solidFill>
              <a:highlight>
                <a:srgbClr val="FDFDFD"/>
              </a:highlight>
              <a:latin typeface="Arial"/>
              <a:ea typeface="Arial"/>
              <a:cs typeface="Arial"/>
              <a:sym typeface="Arial"/>
            </a:endParaRPr>
          </a:p>
        </p:txBody>
      </p:sp>
      <p:sp>
        <p:nvSpPr>
          <p:cNvPr id="169" name="Google Shape;169;p21"/>
          <p:cNvSpPr txBox="1"/>
          <p:nvPr>
            <p:ph type="title"/>
          </p:nvPr>
        </p:nvSpPr>
        <p:spPr>
          <a:xfrm>
            <a:off x="838200" y="107425"/>
            <a:ext cx="10515600" cy="803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a:p>
            <a:pPr indent="0" lvl="0" marL="0" rtl="0" algn="ctr">
              <a:spcBef>
                <a:spcPts val="0"/>
              </a:spcBef>
              <a:spcAft>
                <a:spcPts val="0"/>
              </a:spcAft>
              <a:buNone/>
            </a:pPr>
            <a:r>
              <a:rPr b="1" lang="en-US">
                <a:solidFill>
                  <a:srgbClr val="0C2577"/>
                </a:solidFill>
                <a:latin typeface="Times New Roman"/>
                <a:ea typeface="Times New Roman"/>
                <a:cs typeface="Times New Roman"/>
                <a:sym typeface="Times New Roman"/>
              </a:rPr>
              <a:t>Steps for Implementation</a:t>
            </a:r>
            <a:r>
              <a:rPr b="1" lang="en-US">
                <a:solidFill>
                  <a:srgbClr val="0C2577"/>
                </a:solidFill>
              </a:rPr>
              <a:t> </a:t>
            </a:r>
            <a:r>
              <a:rPr lang="en-US"/>
              <a:t> </a:t>
            </a:r>
            <a:endParaRPr sz="5100"/>
          </a:p>
          <a:p>
            <a:pPr indent="0" lvl="0" marL="0" rtl="0" algn="l">
              <a:spcBef>
                <a:spcPts val="0"/>
              </a:spcBef>
              <a:spcAft>
                <a:spcPts val="0"/>
              </a:spcAft>
              <a:buNone/>
            </a:pPr>
            <a:r>
              <a:t/>
            </a:r>
            <a:endParaRPr/>
          </a:p>
        </p:txBody>
      </p:sp>
      <p:sp>
        <p:nvSpPr>
          <p:cNvPr id="170" name="Google Shape;170;p21"/>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