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6858000" cy="51435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ckwell" panose="02060603020205020403" pitchFamily="18" charset="0"/>
      <p:regular r:id="rId30"/>
      <p:bold r:id="rId31"/>
      <p:italic r:id="rId32"/>
      <p:boldItalic r:id="rId33"/>
    </p:embeddedFont>
    <p:embeddedFont>
      <p:font typeface="Rockwell Condensed" panose="02060603050405020104" pitchFamily="18" charset="0"/>
      <p:regular r:id="rId34"/>
      <p:bold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7F9449-2B13-43DD-84C2-2D610F247FA4}">
  <a:tblStyle styleId="{427F9449-2B13-43DD-84C2-2D610F247F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1522" y="-101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d0fee360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d0fee360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d0fee360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d0fee360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d0fee360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d0fee360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d0fee360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d0fee360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d0fee36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d0fee36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d0fee360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d0fee360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d0fee360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d0fee360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d0fee360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d0fee360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d0fee360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d0fee360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d0fee360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d0fee360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22f621642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22f621642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d0fee360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d0fee360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d0fee360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d0fee360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d0fee360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d0fee360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d0fee360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d0fee360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22f621642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22f621642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22f621642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22f621642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22f62164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22f621642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22f621642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22f621642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d0fee36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d0fee36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d0fee36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d0fee36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d0fee36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d0fee36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4350" y="1010211"/>
            <a:ext cx="5829300" cy="6051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514350" y="3212073"/>
            <a:ext cx="5829300" cy="6051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14350" y="1113584"/>
            <a:ext cx="5829300" cy="20574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426085" y="3080267"/>
            <a:ext cx="685800" cy="6858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02" y="1074167"/>
            <a:ext cx="5694998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789" y="3291840"/>
            <a:ext cx="4438841" cy="802386"/>
          </a:xfrm>
        </p:spPr>
        <p:txBody>
          <a:bodyPr>
            <a:norm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4704589"/>
            <a:ext cx="355930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33210" y="3170396"/>
            <a:ext cx="671551" cy="480060"/>
          </a:xfrm>
        </p:spPr>
        <p:txBody>
          <a:bodyPr/>
          <a:lstStyle>
            <a:lvl1pPr>
              <a:defRPr sz="2100" b="1"/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05321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69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00050"/>
            <a:ext cx="1435894" cy="42291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076" y="400050"/>
            <a:ext cx="4221956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12777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173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05314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6858000" cy="145500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09" y="918972"/>
            <a:ext cx="5220653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248" y="3765042"/>
            <a:ext cx="5092065" cy="800100"/>
          </a:xfrm>
        </p:spPr>
        <p:txBody>
          <a:bodyPr anchor="t">
            <a:normAutofit/>
          </a:bodyPr>
          <a:lstStyle>
            <a:lvl1pPr marL="0" indent="0">
              <a:buNone/>
              <a:defRPr sz="1350" b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3938" y="4704589"/>
            <a:ext cx="1487424" cy="27384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7074" y="4704588"/>
            <a:ext cx="3559302" cy="27384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75397" y="1822967"/>
            <a:ext cx="685800" cy="6858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88" y="1881455"/>
            <a:ext cx="668418" cy="540249"/>
          </a:xfrm>
        </p:spPr>
        <p:txBody>
          <a:bodyPr/>
          <a:lstStyle>
            <a:lvl1pPr>
              <a:defRPr sz="2100"/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49921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274320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4164" y="1645920"/>
            <a:ext cx="274320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21820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6192"/>
            <a:ext cx="274320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057400"/>
            <a:ext cx="274320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5595" y="1536192"/>
            <a:ext cx="274320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5595" y="2057400"/>
            <a:ext cx="274320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0158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9200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059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70854" y="1"/>
            <a:ext cx="2187146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514350"/>
            <a:ext cx="1800225" cy="13030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514350"/>
            <a:ext cx="3775329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1817370"/>
            <a:ext cx="1800225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3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1998" y="4691444"/>
            <a:ext cx="294894" cy="29489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86789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0854" y="1"/>
            <a:ext cx="2187146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514350"/>
            <a:ext cx="1800225" cy="13030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670854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1817370"/>
            <a:ext cx="1800225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3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1998" y="4691444"/>
            <a:ext cx="294894" cy="29489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13262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391998" y="4691444"/>
            <a:ext cx="294894" cy="294894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363474"/>
            <a:ext cx="58293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91056"/>
            <a:ext cx="58293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4276" y="4704589"/>
            <a:ext cx="18413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04589"/>
            <a:ext cx="355930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2510" y="4704589"/>
            <a:ext cx="3600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 b="1" spc="-53" baseline="0">
                <a:solidFill>
                  <a:srgbClr val="FFFFFF"/>
                </a:solidFill>
                <a:latin typeface="+mn-lt"/>
              </a:defRPr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403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15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30175" y="1362744"/>
            <a:ext cx="6397650" cy="1711666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ABSENTEEISM 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3066" dirty="0">
                <a:latin typeface="Calibri"/>
                <a:ea typeface="Calibri"/>
                <a:cs typeface="Calibri"/>
                <a:sym typeface="Calibri"/>
              </a:rPr>
              <a:t>Predicting the reasons of           wasting time during working hours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31575" y="3318124"/>
            <a:ext cx="5766075" cy="927722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2550" b="1" dirty="0">
                <a:latin typeface="Calibri"/>
                <a:ea typeface="Calibri"/>
                <a:cs typeface="Calibri"/>
                <a:sym typeface="Calibri"/>
              </a:rPr>
              <a:t>PRESENTED BY : </a:t>
            </a:r>
          </a:p>
          <a:p>
            <a:pPr algn="ctr">
              <a:spcBef>
                <a:spcPts val="0"/>
              </a:spcBef>
            </a:pPr>
            <a:r>
              <a:rPr lang="en-IN" sz="2550" b="1" dirty="0">
                <a:latin typeface="Calibri"/>
                <a:ea typeface="Calibri"/>
                <a:cs typeface="Calibri"/>
                <a:sym typeface="Calibri"/>
              </a:rPr>
              <a:t>VIKALP PRAJAPATI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en" sz="2055">
                <a:latin typeface="Calibri"/>
                <a:ea typeface="Calibri"/>
                <a:cs typeface="Calibri"/>
                <a:sym typeface="Calibri"/>
              </a:rPr>
              <a:t>Multivariate Analysis</a:t>
            </a:r>
            <a:endParaRPr sz="205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757238"/>
            <a:ext cx="6200381" cy="367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547088" y="642938"/>
            <a:ext cx="5766525" cy="567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355"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235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4644" y="1210388"/>
            <a:ext cx="6703425" cy="30793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57" y="1210388"/>
            <a:ext cx="2778431" cy="240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182" y="1210387"/>
            <a:ext cx="2778431" cy="240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47088" y="642938"/>
            <a:ext cx="5766525" cy="6117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355"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235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166931" y="1310381"/>
            <a:ext cx="6146775" cy="30793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Categorical Value: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spcBef>
                <a:spcPts val="900"/>
              </a:spcBef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We don’t have categorical values in this data set.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One hot encoding: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spcBef>
                <a:spcPts val="900"/>
              </a:spcBef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We have to convert the column ‘Reasons of Absence’ and have to group it according to its similarity 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367031" y="642938"/>
            <a:ext cx="6258825" cy="645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/>
              <a:t>Independent Variable and Dependent Variable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144694" y="1288238"/>
            <a:ext cx="6713325" cy="29126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X = Reason_1, Reason_2, Reason_3, Reason_4, Month, Day of the week,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34290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Transportation Expense, Body Mass Index, Daily Work Load Average, 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34290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Distance to work, Education, Pets, Children 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Y = Excessive Absenteeism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691594" y="642938"/>
            <a:ext cx="5766525" cy="6786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280">
                <a:latin typeface="Calibri"/>
                <a:ea typeface="Calibri"/>
                <a:cs typeface="Calibri"/>
                <a:sym typeface="Calibri"/>
              </a:rPr>
              <a:t>Machine Learning Algorithm</a:t>
            </a:r>
            <a:endParaRPr sz="228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244013" y="1190456"/>
            <a:ext cx="6369975" cy="30548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spcBef>
                <a:spcPts val="900"/>
              </a:spcBef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Support Vector Classifier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indent="-280988">
              <a:buSzPts val="2300"/>
              <a:buFont typeface="Calibri"/>
              <a:buChar char="●"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469275" y="642938"/>
            <a:ext cx="5766525" cy="4014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333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3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155813" y="1290488"/>
            <a:ext cx="6636825" cy="32100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Library Used:   From sklearn.linear_model import LogisticRegression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Training Accuracy : 0.77698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>
                <a:latin typeface="Calibri"/>
                <a:ea typeface="Calibri"/>
                <a:cs typeface="Calibri"/>
                <a:sym typeface="Calibri"/>
              </a:rPr>
              <a:t>Testing Accuracy: 0.757142</a:t>
            </a:r>
            <a:endParaRPr sz="17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444" y="2215613"/>
            <a:ext cx="3879863" cy="215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669375" y="642938"/>
            <a:ext cx="5766525" cy="5451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355"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sz="235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200288" y="1288144"/>
            <a:ext cx="6503400" cy="30237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Library Used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from sklearn.tree import DecisionTreeClassifier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Training Accuracy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0.983876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Testing Accuracy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 0.707142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80344" y="642938"/>
            <a:ext cx="5766525" cy="5562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325"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23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200288" y="1334963"/>
            <a:ext cx="6525675" cy="30660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Library Used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from sklearn.ensemble import RandomForestClassifier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Training Accuracy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0.9821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Testing Accuracy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0.7571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80344" y="642938"/>
            <a:ext cx="5766525" cy="5562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325">
                <a:latin typeface="Calibri"/>
                <a:ea typeface="Calibri"/>
                <a:cs typeface="Calibri"/>
                <a:sym typeface="Calibri"/>
              </a:rPr>
              <a:t>Support Vector Classifier</a:t>
            </a:r>
            <a:endParaRPr sz="23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155813" y="1277025"/>
            <a:ext cx="6425550" cy="30127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Library Used 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from sklearn.svm import SVC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Training Accuracy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0.7928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Testing Accuracy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0.80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65444" y="977336"/>
            <a:ext cx="6134400" cy="5447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325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325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8156" y="1187663"/>
            <a:ext cx="6134400" cy="3312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15000"/>
              </a:lnSpc>
              <a:spcBef>
                <a:spcPts val="900"/>
              </a:spcBef>
              <a:buNone/>
            </a:pP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15000"/>
              </a:lnSpc>
              <a:spcBef>
                <a:spcPts val="900"/>
              </a:spcBef>
              <a:buNone/>
            </a:pPr>
            <a:r>
              <a:rPr lang="en" sz="2025">
                <a:latin typeface="Calibri"/>
                <a:ea typeface="Calibri"/>
                <a:cs typeface="Calibri"/>
                <a:sym typeface="Calibri"/>
              </a:rPr>
              <a:t>Why we need to do the analysis for finding the reasons of wasting time during their working hours?</a:t>
            </a: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15000"/>
              </a:lnSpc>
              <a:spcBef>
                <a:spcPts val="900"/>
              </a:spcBef>
              <a:buNone/>
            </a:pP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sz="202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413681" y="642938"/>
            <a:ext cx="5766525" cy="6786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250">
                <a:latin typeface="Calibri"/>
                <a:ea typeface="Calibri"/>
                <a:cs typeface="Calibri"/>
                <a:sym typeface="Calibri"/>
              </a:rPr>
              <a:t> KNN Classifier</a:t>
            </a:r>
            <a:endParaRPr sz="26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133575" y="1168200"/>
            <a:ext cx="6459075" cy="31216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Library Used 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from sklearn.neighbors import KNeighborsClassifier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Training Used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0.7946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lang="en" sz="1725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b="1" dirty="0">
                <a:latin typeface="Calibri"/>
                <a:ea typeface="Calibri"/>
                <a:cs typeface="Calibri"/>
                <a:sym typeface="Calibri"/>
              </a:rPr>
              <a:t>Testing Used</a:t>
            </a: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: 0.7785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u="sng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545738" y="642938"/>
            <a:ext cx="5766525" cy="456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/>
            <a:r>
              <a:rPr lang="en" sz="2325"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sz="23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89119" y="1157100"/>
            <a:ext cx="6625800" cy="31216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Library Used: from sklearn.ensemble import GradientBoostingClassifier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Training Accuracy: 0.8571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" sz="1725" dirty="0">
                <a:latin typeface="Calibri"/>
                <a:ea typeface="Calibri"/>
                <a:cs typeface="Calibri"/>
                <a:sym typeface="Calibri"/>
              </a:rPr>
              <a:t>Testing Accuracy: 0.80</a:t>
            </a:r>
            <a:endParaRPr sz="1725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sz="172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545738" y="642938"/>
            <a:ext cx="5766525" cy="4014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355">
                <a:latin typeface="Calibri"/>
                <a:ea typeface="Calibri"/>
                <a:cs typeface="Calibri"/>
                <a:sym typeface="Calibri"/>
              </a:rPr>
              <a:t>Result Of All Algorithm</a:t>
            </a:r>
            <a:endParaRPr sz="235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178050" y="1099144"/>
            <a:ext cx="6558975" cy="324607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83D61-9BEE-F6C7-6014-8DA16568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35" y="1639634"/>
            <a:ext cx="5077019" cy="25071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545738" y="642938"/>
            <a:ext cx="5766525" cy="4014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algn="ctr">
              <a:buSzPts val="990"/>
            </a:pPr>
            <a:r>
              <a:rPr lang="en" sz="2355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35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166931" y="1143619"/>
            <a:ext cx="6547950" cy="3168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en-US" sz="2400" dirty="0"/>
              <a:t>KNN has given the best accuracy 0.7851. Through we conclude the reasons of employer wasting Time.</a:t>
            </a:r>
          </a:p>
          <a:p>
            <a:pPr marL="0" indent="0">
              <a:spcAft>
                <a:spcPts val="900"/>
              </a:spcAft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8156" y="642938"/>
            <a:ext cx="6134400" cy="5447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325">
                <a:latin typeface="Calibri"/>
                <a:ea typeface="Calibri"/>
                <a:cs typeface="Calibri"/>
                <a:sym typeface="Calibri"/>
              </a:rPr>
              <a:t>Workflow</a:t>
            </a:r>
            <a:endParaRPr sz="23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8156" y="1187663"/>
            <a:ext cx="6134400" cy="3312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vert="horz" wrap="square" lIns="68569" tIns="68569" rIns="68569" bIns="68569" rtlCol="0" anchor="t" anchorCtr="0">
            <a:normAutofit fontScale="92500" lnSpcReduction="10000"/>
          </a:bodyPr>
          <a:lstStyle/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" sz="2025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" sz="2025"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" sz="2025">
                <a:latin typeface="Calibri"/>
                <a:ea typeface="Calibri"/>
                <a:cs typeface="Calibri"/>
                <a:sym typeface="Calibri"/>
              </a:rPr>
              <a:t>EDA</a:t>
            </a: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" sz="2025">
                <a:latin typeface="Calibri"/>
                <a:ea typeface="Calibri"/>
                <a:cs typeface="Calibri"/>
                <a:sym typeface="Calibri"/>
              </a:rPr>
              <a:t>      Univariate Analysis</a:t>
            </a: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" sz="2025">
                <a:latin typeface="Calibri"/>
                <a:ea typeface="Calibri"/>
                <a:cs typeface="Calibri"/>
                <a:sym typeface="Calibri"/>
              </a:rPr>
              <a:t>      Multivariate Analysis</a:t>
            </a: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" sz="2025"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" sz="2025">
                <a:latin typeface="Calibri"/>
                <a:ea typeface="Calibri"/>
                <a:cs typeface="Calibri"/>
                <a:sym typeface="Calibri"/>
              </a:rPr>
              <a:t>Selecting Dependant &amp; independent variable</a:t>
            </a: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" sz="2025">
                <a:latin typeface="Calibri"/>
                <a:ea typeface="Calibri"/>
                <a:cs typeface="Calibri"/>
                <a:sym typeface="Calibri"/>
              </a:rPr>
              <a:t>Standardizing &amp; splitting data</a:t>
            </a: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" sz="2025"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indent="-290393">
              <a:lnSpc>
                <a:spcPct val="115000"/>
              </a:lnSpc>
              <a:buSzPct val="100000"/>
              <a:buFont typeface="Calibri"/>
              <a:buChar char="●"/>
            </a:pPr>
            <a:r>
              <a:rPr lang="en" sz="2025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25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sz="202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8156" y="709950"/>
            <a:ext cx="6134400" cy="5670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325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3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8156" y="1543744"/>
            <a:ext cx="6134400" cy="28570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900"/>
              </a:spcBef>
              <a:buNone/>
            </a:pPr>
            <a:endParaRPr/>
          </a:p>
          <a:p>
            <a:pPr indent="-300038">
              <a:spcBef>
                <a:spcPts val="900"/>
              </a:spcBef>
              <a:buSzPts val="2700"/>
              <a:buFont typeface="Calibri"/>
              <a:buChar char="●"/>
            </a:pPr>
            <a:r>
              <a:rPr lang="en" sz="2025">
                <a:latin typeface="Calibri"/>
                <a:ea typeface="Calibri"/>
                <a:cs typeface="Calibri"/>
                <a:sym typeface="Calibri"/>
              </a:rPr>
              <a:t>Its a company analysis where company wants to know the reasons, if employees are absent or not active during working hours and what are the reasons of it. </a:t>
            </a:r>
            <a:endParaRPr sz="202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0" y="642938"/>
            <a:ext cx="6448050" cy="5229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325"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23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0" y="1212638"/>
            <a:ext cx="6737175" cy="32215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900"/>
              </a:spcBef>
              <a:buNone/>
            </a:pPr>
            <a:endParaRPr/>
          </a:p>
          <a:p>
            <a:pPr indent="0">
              <a:spcBef>
                <a:spcPts val="900"/>
              </a:spcBef>
              <a:spcAft>
                <a:spcPts val="900"/>
              </a:spcAft>
              <a:buNone/>
            </a:pPr>
            <a:endParaRPr sz="2025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75" y="1212637"/>
            <a:ext cx="5925412" cy="322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406237" y="81551"/>
            <a:ext cx="6045525" cy="358288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 fontScale="90000"/>
          </a:bodyPr>
          <a:lstStyle/>
          <a:p>
            <a:pPr algn="ctr"/>
            <a:r>
              <a:rPr lang="en" sz="2250" dirty="0"/>
              <a:t>Reasons of Absence </a:t>
            </a:r>
            <a:endParaRPr sz="2250"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91494" y="865219"/>
            <a:ext cx="6045525" cy="32796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endParaRPr/>
          </a:p>
        </p:txBody>
      </p:sp>
      <p:graphicFrame>
        <p:nvGraphicFramePr>
          <p:cNvPr id="119" name="Google Shape;119;p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42306"/>
              </p:ext>
            </p:extLst>
          </p:nvPr>
        </p:nvGraphicFramePr>
        <p:xfrm>
          <a:off x="320981" y="603692"/>
          <a:ext cx="6216038" cy="4234507"/>
        </p:xfrm>
        <a:graphic>
          <a:graphicData uri="http://schemas.openxmlformats.org/drawingml/2006/table">
            <a:tbl>
              <a:tblPr>
                <a:noFill/>
                <a:tableStyleId>{427F9449-2B13-43DD-84C2-2D610F247FA4}</a:tableStyleId>
              </a:tblPr>
              <a:tblGrid>
                <a:gridCol w="292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Disease of Blood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15. ChildBirth</a:t>
                      </a:r>
                      <a:endParaRPr sz="1000" dirty="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2. </a:t>
                      </a:r>
                      <a:r>
                        <a:rPr lang="en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Certain Infectious Disease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000" dirty="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 Condition originating from perinatal period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3.  </a:t>
                      </a:r>
                      <a:r>
                        <a:rPr lang="en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Neoplasm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17. Congenital malformations</a:t>
                      </a: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Metabolic disease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18. Symptoms, Signs and Laboratory findings</a:t>
                      </a:r>
                      <a:endParaRPr sz="1000" dirty="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Mental Disorder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 Injury, Poisoning 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6. Disease of nervous System</a:t>
                      </a:r>
                      <a:endParaRPr sz="1000" dirty="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 External Causes of morbidity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7. Disease of eye and adnexa</a:t>
                      </a:r>
                      <a:endParaRPr sz="1000" dirty="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 Factors influencing health status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 Disease of ear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22. Patient follow up</a:t>
                      </a:r>
                      <a:endParaRPr sz="1000" dirty="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 Disease of circulatory system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 Medical consultations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 Disease of skin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24. Blood Donations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 Disease of respiratory  system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25.Laboratory Examinations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12.Disease of connection tissue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 Unjustified absence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13.Disease of genitourinary system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27. Physiotherapy</a:t>
                      </a:r>
                      <a:endParaRPr sz="10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14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14. Disease of digestive system</a:t>
                      </a:r>
                      <a:endParaRPr sz="10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28.Dental consultation</a:t>
                      </a:r>
                      <a:endParaRPr sz="1000" dirty="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43888" y="803822"/>
            <a:ext cx="6570225" cy="4862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algn="ctr"/>
            <a:r>
              <a:rPr lang="en" sz="2175" dirty="0"/>
              <a:t>EDA</a:t>
            </a:r>
            <a:endParaRPr sz="2175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45738" y="1423913"/>
            <a:ext cx="5766525" cy="16958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900"/>
              </a:spcBef>
              <a:buNone/>
            </a:pPr>
            <a:endParaRPr dirty="0"/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2025" dirty="0"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 sz="202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0544"/>
            <a:ext cx="2897026" cy="177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338" y="642938"/>
            <a:ext cx="3119362" cy="177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31259"/>
            <a:ext cx="2897025" cy="2069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8813" y="2465888"/>
            <a:ext cx="3015188" cy="199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25" y="943500"/>
            <a:ext cx="2876363" cy="254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813" y="943500"/>
            <a:ext cx="3074888" cy="24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502</Words>
  <Application>Microsoft Office PowerPoint</Application>
  <PresentationFormat>Custom</PresentationFormat>
  <Paragraphs>122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Rockwell Condensed</vt:lpstr>
      <vt:lpstr>Rockwell</vt:lpstr>
      <vt:lpstr>Wingdings</vt:lpstr>
      <vt:lpstr>Arial</vt:lpstr>
      <vt:lpstr>Wood Type</vt:lpstr>
      <vt:lpstr>ABSENTEEISM  Predicting the reasons of           wasting time during working hours.</vt:lpstr>
      <vt:lpstr>Introduction</vt:lpstr>
      <vt:lpstr>Workflow</vt:lpstr>
      <vt:lpstr>Problem Statement</vt:lpstr>
      <vt:lpstr>Attributes</vt:lpstr>
      <vt:lpstr>Reasons of Absence </vt:lpstr>
      <vt:lpstr>EDA</vt:lpstr>
      <vt:lpstr>PowerPoint Presentation</vt:lpstr>
      <vt:lpstr>PowerPoint Presentation</vt:lpstr>
      <vt:lpstr>Multivariate Analysis</vt:lpstr>
      <vt:lpstr>PowerPoint Presentation</vt:lpstr>
      <vt:lpstr>Outliers</vt:lpstr>
      <vt:lpstr>Data Preprocessing</vt:lpstr>
      <vt:lpstr>Independent Variable and Dependent Variable</vt:lpstr>
      <vt:lpstr>Machine Learning Algorithm</vt:lpstr>
      <vt:lpstr>Logistic Regression</vt:lpstr>
      <vt:lpstr>Decision Tree Classifier</vt:lpstr>
      <vt:lpstr>Random Forest Classifier</vt:lpstr>
      <vt:lpstr>Support Vector Classifier</vt:lpstr>
      <vt:lpstr> KNN Classifier</vt:lpstr>
      <vt:lpstr>Gradient Boosting Classifier</vt:lpstr>
      <vt:lpstr>Result Of All Algorithm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ABSENTEEISM  Predicting the reasons of           wasting time during working hours.</dc:title>
  <dc:creator>Vikalp Prajapati</dc:creator>
  <cp:lastModifiedBy>Vikalp Prajapati</cp:lastModifiedBy>
  <cp:revision>1</cp:revision>
  <dcterms:modified xsi:type="dcterms:W3CDTF">2023-01-12T05:53:02Z</dcterms:modified>
</cp:coreProperties>
</file>