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0" r:id="rId4"/>
    <p:sldId id="259" r:id="rId5"/>
    <p:sldId id="262" r:id="rId6"/>
    <p:sldId id="263"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6" d="100"/>
          <a:sy n="76" d="100"/>
        </p:scale>
        <p:origin x="21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19A191E-8D1D-4CF5-B779-B9BA52BB11F0}" type="datetimeFigureOut">
              <a:rPr lang="en-IN" smtClean="0"/>
              <a:t>13-08-2023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3B18CEE2-8957-4A7D-B943-144CD04C83EF}" type="slidenum">
              <a:rPr lang="en-IN" smtClean="0"/>
              <a:t>‹#›</a:t>
            </a:fld>
            <a:endParaRPr lang="en-IN"/>
          </a:p>
        </p:txBody>
      </p:sp>
    </p:spTree>
    <p:extLst>
      <p:ext uri="{BB962C8B-B14F-4D97-AF65-F5344CB8AC3E}">
        <p14:creationId xmlns:p14="http://schemas.microsoft.com/office/powerpoint/2010/main" val="917695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9A191E-8D1D-4CF5-B779-B9BA52BB11F0}" type="datetimeFigureOut">
              <a:rPr lang="en-IN" smtClean="0"/>
              <a:t>13-08-2023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18CEE2-8957-4A7D-B943-144CD04C83EF}" type="slidenum">
              <a:rPr lang="en-IN" smtClean="0"/>
              <a:t>‹#›</a:t>
            </a:fld>
            <a:endParaRPr lang="en-IN"/>
          </a:p>
        </p:txBody>
      </p:sp>
    </p:spTree>
    <p:extLst>
      <p:ext uri="{BB962C8B-B14F-4D97-AF65-F5344CB8AC3E}">
        <p14:creationId xmlns:p14="http://schemas.microsoft.com/office/powerpoint/2010/main" val="2707245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9A191E-8D1D-4CF5-B779-B9BA52BB11F0}" type="datetimeFigureOut">
              <a:rPr lang="en-IN" smtClean="0"/>
              <a:t>13-08-2023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18CEE2-8957-4A7D-B943-144CD04C83EF}" type="slidenum">
              <a:rPr lang="en-IN" smtClean="0"/>
              <a:t>‹#›</a:t>
            </a:fld>
            <a:endParaRPr lang="en-IN"/>
          </a:p>
        </p:txBody>
      </p:sp>
    </p:spTree>
    <p:extLst>
      <p:ext uri="{BB962C8B-B14F-4D97-AF65-F5344CB8AC3E}">
        <p14:creationId xmlns:p14="http://schemas.microsoft.com/office/powerpoint/2010/main" val="780522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9A191E-8D1D-4CF5-B779-B9BA52BB11F0}" type="datetimeFigureOut">
              <a:rPr lang="en-IN" smtClean="0"/>
              <a:t>13-08-2023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18CEE2-8957-4A7D-B943-144CD04C83EF}"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68174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9A191E-8D1D-4CF5-B779-B9BA52BB11F0}" type="datetimeFigureOut">
              <a:rPr lang="en-IN" smtClean="0"/>
              <a:t>13-08-2023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18CEE2-8957-4A7D-B943-144CD04C83EF}" type="slidenum">
              <a:rPr lang="en-IN" smtClean="0"/>
              <a:t>‹#›</a:t>
            </a:fld>
            <a:endParaRPr lang="en-IN"/>
          </a:p>
        </p:txBody>
      </p:sp>
    </p:spTree>
    <p:extLst>
      <p:ext uri="{BB962C8B-B14F-4D97-AF65-F5344CB8AC3E}">
        <p14:creationId xmlns:p14="http://schemas.microsoft.com/office/powerpoint/2010/main" val="36082137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19A191E-8D1D-4CF5-B779-B9BA52BB11F0}" type="datetimeFigureOut">
              <a:rPr lang="en-IN" smtClean="0"/>
              <a:t>13-08-2023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18CEE2-8957-4A7D-B943-144CD04C83EF}" type="slidenum">
              <a:rPr lang="en-IN" smtClean="0"/>
              <a:t>‹#›</a:t>
            </a:fld>
            <a:endParaRPr lang="en-IN"/>
          </a:p>
        </p:txBody>
      </p:sp>
    </p:spTree>
    <p:extLst>
      <p:ext uri="{BB962C8B-B14F-4D97-AF65-F5344CB8AC3E}">
        <p14:creationId xmlns:p14="http://schemas.microsoft.com/office/powerpoint/2010/main" val="22045507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19A191E-8D1D-4CF5-B779-B9BA52BB11F0}" type="datetimeFigureOut">
              <a:rPr lang="en-IN" smtClean="0"/>
              <a:t>13-08-2023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18CEE2-8957-4A7D-B943-144CD04C83EF}" type="slidenum">
              <a:rPr lang="en-IN" smtClean="0"/>
              <a:t>‹#›</a:t>
            </a:fld>
            <a:endParaRPr lang="en-IN"/>
          </a:p>
        </p:txBody>
      </p:sp>
    </p:spTree>
    <p:extLst>
      <p:ext uri="{BB962C8B-B14F-4D97-AF65-F5344CB8AC3E}">
        <p14:creationId xmlns:p14="http://schemas.microsoft.com/office/powerpoint/2010/main" val="14908467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9A191E-8D1D-4CF5-B779-B9BA52BB11F0}" type="datetimeFigureOut">
              <a:rPr lang="en-IN" smtClean="0"/>
              <a:t>13-08-2023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18CEE2-8957-4A7D-B943-144CD04C83EF}" type="slidenum">
              <a:rPr lang="en-IN" smtClean="0"/>
              <a:t>‹#›</a:t>
            </a:fld>
            <a:endParaRPr lang="en-IN"/>
          </a:p>
        </p:txBody>
      </p:sp>
    </p:spTree>
    <p:extLst>
      <p:ext uri="{BB962C8B-B14F-4D97-AF65-F5344CB8AC3E}">
        <p14:creationId xmlns:p14="http://schemas.microsoft.com/office/powerpoint/2010/main" val="13046644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9A191E-8D1D-4CF5-B779-B9BA52BB11F0}" type="datetimeFigureOut">
              <a:rPr lang="en-IN" smtClean="0"/>
              <a:t>13-08-2023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18CEE2-8957-4A7D-B943-144CD04C83EF}" type="slidenum">
              <a:rPr lang="en-IN" smtClean="0"/>
              <a:t>‹#›</a:t>
            </a:fld>
            <a:endParaRPr lang="en-IN"/>
          </a:p>
        </p:txBody>
      </p:sp>
    </p:spTree>
    <p:extLst>
      <p:ext uri="{BB962C8B-B14F-4D97-AF65-F5344CB8AC3E}">
        <p14:creationId xmlns:p14="http://schemas.microsoft.com/office/powerpoint/2010/main" val="3574526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9A191E-8D1D-4CF5-B779-B9BA52BB11F0}" type="datetimeFigureOut">
              <a:rPr lang="en-IN" smtClean="0"/>
              <a:t>13-08-2023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18CEE2-8957-4A7D-B943-144CD04C83EF}" type="slidenum">
              <a:rPr lang="en-IN" smtClean="0"/>
              <a:t>‹#›</a:t>
            </a:fld>
            <a:endParaRPr lang="en-IN"/>
          </a:p>
        </p:txBody>
      </p:sp>
    </p:spTree>
    <p:extLst>
      <p:ext uri="{BB962C8B-B14F-4D97-AF65-F5344CB8AC3E}">
        <p14:creationId xmlns:p14="http://schemas.microsoft.com/office/powerpoint/2010/main" val="45168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9A191E-8D1D-4CF5-B779-B9BA52BB11F0}" type="datetimeFigureOut">
              <a:rPr lang="en-IN" smtClean="0"/>
              <a:t>13-08-2023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18CEE2-8957-4A7D-B943-144CD04C83EF}" type="slidenum">
              <a:rPr lang="en-IN" smtClean="0"/>
              <a:t>‹#›</a:t>
            </a:fld>
            <a:endParaRPr lang="en-IN"/>
          </a:p>
        </p:txBody>
      </p:sp>
    </p:spTree>
    <p:extLst>
      <p:ext uri="{BB962C8B-B14F-4D97-AF65-F5344CB8AC3E}">
        <p14:creationId xmlns:p14="http://schemas.microsoft.com/office/powerpoint/2010/main" val="1319909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9A191E-8D1D-4CF5-B779-B9BA52BB11F0}" type="datetimeFigureOut">
              <a:rPr lang="en-IN" smtClean="0"/>
              <a:t>13-08-2023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18CEE2-8957-4A7D-B943-144CD04C83EF}" type="slidenum">
              <a:rPr lang="en-IN" smtClean="0"/>
              <a:t>‹#›</a:t>
            </a:fld>
            <a:endParaRPr lang="en-IN"/>
          </a:p>
        </p:txBody>
      </p:sp>
    </p:spTree>
    <p:extLst>
      <p:ext uri="{BB962C8B-B14F-4D97-AF65-F5344CB8AC3E}">
        <p14:creationId xmlns:p14="http://schemas.microsoft.com/office/powerpoint/2010/main" val="3147899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9A191E-8D1D-4CF5-B779-B9BA52BB11F0}" type="datetimeFigureOut">
              <a:rPr lang="en-IN" smtClean="0"/>
              <a:t>13-08-2023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18CEE2-8957-4A7D-B943-144CD04C83EF}" type="slidenum">
              <a:rPr lang="en-IN" smtClean="0"/>
              <a:t>‹#›</a:t>
            </a:fld>
            <a:endParaRPr lang="en-IN"/>
          </a:p>
        </p:txBody>
      </p:sp>
    </p:spTree>
    <p:extLst>
      <p:ext uri="{BB962C8B-B14F-4D97-AF65-F5344CB8AC3E}">
        <p14:creationId xmlns:p14="http://schemas.microsoft.com/office/powerpoint/2010/main" val="2847685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9A191E-8D1D-4CF5-B779-B9BA52BB11F0}" type="datetimeFigureOut">
              <a:rPr lang="en-IN" smtClean="0"/>
              <a:t>13-08-2023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18CEE2-8957-4A7D-B943-144CD04C83EF}" type="slidenum">
              <a:rPr lang="en-IN" smtClean="0"/>
              <a:t>‹#›</a:t>
            </a:fld>
            <a:endParaRPr lang="en-IN"/>
          </a:p>
        </p:txBody>
      </p:sp>
    </p:spTree>
    <p:extLst>
      <p:ext uri="{BB962C8B-B14F-4D97-AF65-F5344CB8AC3E}">
        <p14:creationId xmlns:p14="http://schemas.microsoft.com/office/powerpoint/2010/main" val="2080144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A191E-8D1D-4CF5-B779-B9BA52BB11F0}" type="datetimeFigureOut">
              <a:rPr lang="en-IN" smtClean="0"/>
              <a:t>13-08-2023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18CEE2-8957-4A7D-B943-144CD04C83EF}" type="slidenum">
              <a:rPr lang="en-IN" smtClean="0"/>
              <a:t>‹#›</a:t>
            </a:fld>
            <a:endParaRPr lang="en-IN"/>
          </a:p>
        </p:txBody>
      </p:sp>
    </p:spTree>
    <p:extLst>
      <p:ext uri="{BB962C8B-B14F-4D97-AF65-F5344CB8AC3E}">
        <p14:creationId xmlns:p14="http://schemas.microsoft.com/office/powerpoint/2010/main" val="2188411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9A191E-8D1D-4CF5-B779-B9BA52BB11F0}" type="datetimeFigureOut">
              <a:rPr lang="en-IN" smtClean="0"/>
              <a:t>13-08-2023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18CEE2-8957-4A7D-B943-144CD04C83EF}" type="slidenum">
              <a:rPr lang="en-IN" smtClean="0"/>
              <a:t>‹#›</a:t>
            </a:fld>
            <a:endParaRPr lang="en-IN"/>
          </a:p>
        </p:txBody>
      </p:sp>
    </p:spTree>
    <p:extLst>
      <p:ext uri="{BB962C8B-B14F-4D97-AF65-F5344CB8AC3E}">
        <p14:creationId xmlns:p14="http://schemas.microsoft.com/office/powerpoint/2010/main" val="3515401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9A191E-8D1D-4CF5-B779-B9BA52BB11F0}" type="datetimeFigureOut">
              <a:rPr lang="en-IN" smtClean="0"/>
              <a:t>13-08-2023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18CEE2-8957-4A7D-B943-144CD04C83EF}" type="slidenum">
              <a:rPr lang="en-IN" smtClean="0"/>
              <a:t>‹#›</a:t>
            </a:fld>
            <a:endParaRPr lang="en-IN"/>
          </a:p>
        </p:txBody>
      </p:sp>
    </p:spTree>
    <p:extLst>
      <p:ext uri="{BB962C8B-B14F-4D97-AF65-F5344CB8AC3E}">
        <p14:creationId xmlns:p14="http://schemas.microsoft.com/office/powerpoint/2010/main" val="3856461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19A191E-8D1D-4CF5-B779-B9BA52BB11F0}" type="datetimeFigureOut">
              <a:rPr lang="en-IN" smtClean="0"/>
              <a:t>13-08-2023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B18CEE2-8957-4A7D-B943-144CD04C83EF}" type="slidenum">
              <a:rPr lang="en-IN" smtClean="0"/>
              <a:t>‹#›</a:t>
            </a:fld>
            <a:endParaRPr lang="en-IN"/>
          </a:p>
        </p:txBody>
      </p:sp>
    </p:spTree>
    <p:extLst>
      <p:ext uri="{BB962C8B-B14F-4D97-AF65-F5344CB8AC3E}">
        <p14:creationId xmlns:p14="http://schemas.microsoft.com/office/powerpoint/2010/main" val="84822056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hyperlink" Target="https://freepngimg.com/png/87481-of-thanks-letter-text-logo-calligraphy-drawing" TargetMode="External"/><Relationship Id="rId5" Type="http://schemas.microsoft.com/office/2007/relationships/hdphoto" Target="../media/hdphoto1.wdp"/><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2" name="Group 11">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4"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5"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6"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1"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3"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pSp>
          <p:nvGrpSpPr>
            <p:cNvPr id="13" name="Group 12">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grpSp>
      </p:grpSp>
      <p:grpSp>
        <p:nvGrpSpPr>
          <p:cNvPr id="52" name="Group 51">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53" name="Rectangle 52">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59943A3A-2BBA-6DE2-7535-A00912CEE337}"/>
              </a:ext>
            </a:extLst>
          </p:cNvPr>
          <p:cNvSpPr>
            <a:spLocks noGrp="1"/>
          </p:cNvSpPr>
          <p:nvPr>
            <p:ph type="title"/>
          </p:nvPr>
        </p:nvSpPr>
        <p:spPr>
          <a:xfrm>
            <a:off x="4996697" y="618518"/>
            <a:ext cx="6050713" cy="1478570"/>
          </a:xfrm>
        </p:spPr>
        <p:txBody>
          <a:bodyPr vert="horz" lIns="91440" tIns="45720" rIns="91440" bIns="45720" rtlCol="0" anchor="ctr">
            <a:normAutofit/>
          </a:bodyPr>
          <a:lstStyle/>
          <a:p>
            <a:r>
              <a:rPr lang="en-US" sz="3300" b="1"/>
              <a:t>Analysis and Optimization of Operations for a Pizza Place</a:t>
            </a:r>
          </a:p>
        </p:txBody>
      </p:sp>
      <p:pic>
        <p:nvPicPr>
          <p:cNvPr id="5" name="Picture 4" descr="A pepperoni pizza">
            <a:extLst>
              <a:ext uri="{FF2B5EF4-FFF2-40B4-BE49-F238E27FC236}">
                <a16:creationId xmlns:a16="http://schemas.microsoft.com/office/drawing/2014/main" id="{B71AA730-DFBE-4269-BF6F-945FB4F2E6E6}"/>
              </a:ext>
            </a:extLst>
          </p:cNvPr>
          <p:cNvPicPr>
            <a:picLocks noChangeAspect="1"/>
          </p:cNvPicPr>
          <p:nvPr/>
        </p:nvPicPr>
        <p:blipFill rotWithShape="1">
          <a:blip r:embed="rId4"/>
          <a:srcRect l="53245" r="1636" b="-1"/>
          <a:stretch/>
        </p:blipFill>
        <p:spPr>
          <a:xfrm>
            <a:off x="-5597" y="10"/>
            <a:ext cx="4635583" cy="6857990"/>
          </a:xfrm>
          <a:prstGeom prst="rect">
            <a:avLst/>
          </a:prstGeom>
        </p:spPr>
      </p:pic>
      <p:grpSp>
        <p:nvGrpSpPr>
          <p:cNvPr id="56" name="Group 55">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57" name="Rectangle 56">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8"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Rectangle 59">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61"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8"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9"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0"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1"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2"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3"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4"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5"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6"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7"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8"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9"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0"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1"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2"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3"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4"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5" name="Rectangle 84">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86"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7"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8"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9"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0"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1"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3"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4"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5"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6"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7" name="Rectangle 96">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98"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9"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0"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1"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2"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3"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4"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5"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6"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7"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8"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9"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0"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3" name="Text Placeholder 2">
            <a:extLst>
              <a:ext uri="{FF2B5EF4-FFF2-40B4-BE49-F238E27FC236}">
                <a16:creationId xmlns:a16="http://schemas.microsoft.com/office/drawing/2014/main" id="{349651AF-F6C8-AE89-E66E-D2C4D2E6A924}"/>
              </a:ext>
            </a:extLst>
          </p:cNvPr>
          <p:cNvSpPr>
            <a:spLocks noGrp="1"/>
          </p:cNvSpPr>
          <p:nvPr>
            <p:ph type="body" sz="half" idx="2"/>
          </p:nvPr>
        </p:nvSpPr>
        <p:spPr>
          <a:xfrm>
            <a:off x="4968958" y="2249487"/>
            <a:ext cx="6078453" cy="3541714"/>
          </a:xfrm>
        </p:spPr>
        <p:txBody>
          <a:bodyPr vert="horz" lIns="91440" tIns="45720" rIns="91440" bIns="45720" rtlCol="0">
            <a:normAutofit/>
          </a:bodyPr>
          <a:lstStyle/>
          <a:p>
            <a:pPr indent="-228600">
              <a:buFont typeface="Arial" panose="020B0604020202020204" pitchFamily="34" charset="0"/>
              <a:buChar char="•"/>
            </a:pPr>
            <a:r>
              <a:rPr lang="en-US" b="1"/>
              <a:t>VIKANT KUMAR</a:t>
            </a:r>
          </a:p>
          <a:p>
            <a:pPr indent="-228600">
              <a:buFont typeface="Arial" panose="020B0604020202020204" pitchFamily="34" charset="0"/>
              <a:buChar char="•"/>
            </a:pPr>
            <a:r>
              <a:rPr lang="en-US"/>
              <a:t>13-08-2023</a:t>
            </a:r>
          </a:p>
        </p:txBody>
      </p:sp>
    </p:spTree>
    <p:extLst>
      <p:ext uri="{BB962C8B-B14F-4D97-AF65-F5344CB8AC3E}">
        <p14:creationId xmlns:p14="http://schemas.microsoft.com/office/powerpoint/2010/main" val="3620987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3"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14" name="Group 11">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 name="Group 12">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6"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2"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3"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pSp>
          <p:nvGrpSpPr>
            <p:cNvPr id="14" name="Group 13">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grpSp>
      </p:grpSp>
      <p:grpSp>
        <p:nvGrpSpPr>
          <p:cNvPr id="115" name="Group 52">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6" name="Rectangle 53">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AF524594-57F3-2BD5-C56D-29D7029678E9}"/>
              </a:ext>
            </a:extLst>
          </p:cNvPr>
          <p:cNvSpPr>
            <a:spLocks noGrp="1"/>
          </p:cNvSpPr>
          <p:nvPr>
            <p:ph type="title"/>
          </p:nvPr>
        </p:nvSpPr>
        <p:spPr>
          <a:xfrm>
            <a:off x="6448425" y="618518"/>
            <a:ext cx="4598985" cy="1478570"/>
          </a:xfrm>
        </p:spPr>
        <p:txBody>
          <a:bodyPr vert="horz" lIns="91440" tIns="45720" rIns="91440" bIns="45720" rtlCol="0" anchor="ctr">
            <a:normAutofit/>
          </a:bodyPr>
          <a:lstStyle/>
          <a:p>
            <a:r>
              <a:rPr lang="en-US" sz="3600" b="1" i="0" dirty="0">
                <a:effectLst>
                  <a:outerShdw blurRad="50800" dist="38100" dir="2700000" algn="tl" rotWithShape="0">
                    <a:prstClr val="black">
                      <a:alpha val="40000"/>
                    </a:prstClr>
                  </a:outerShdw>
                </a:effectLst>
              </a:rPr>
              <a:t>Introduction:</a:t>
            </a:r>
            <a:endParaRPr lang="en-US" sz="3600" dirty="0">
              <a:effectLst>
                <a:outerShdw blurRad="50800" dist="38100" dir="2700000" algn="tl" rotWithShape="0">
                  <a:prstClr val="black">
                    <a:alpha val="40000"/>
                  </a:prstClr>
                </a:outerShdw>
              </a:effectLst>
            </a:endParaRPr>
          </a:p>
        </p:txBody>
      </p:sp>
      <p:pic>
        <p:nvPicPr>
          <p:cNvPr id="117" name="Picture 5" descr="Tomato pizza">
            <a:extLst>
              <a:ext uri="{FF2B5EF4-FFF2-40B4-BE49-F238E27FC236}">
                <a16:creationId xmlns:a16="http://schemas.microsoft.com/office/drawing/2014/main" id="{05FE4077-A7B5-0001-A46F-CC59DDFF713F}"/>
              </a:ext>
            </a:extLst>
          </p:cNvPr>
          <p:cNvPicPr>
            <a:picLocks noChangeAspect="1"/>
          </p:cNvPicPr>
          <p:nvPr/>
        </p:nvPicPr>
        <p:blipFill rotWithShape="1">
          <a:blip r:embed="rId4"/>
          <a:srcRect l="20169" r="21333"/>
          <a:stretch/>
        </p:blipFill>
        <p:spPr>
          <a:xfrm>
            <a:off x="-5597" y="10"/>
            <a:ext cx="6101597" cy="6857990"/>
          </a:xfrm>
          <a:prstGeom prst="rect">
            <a:avLst/>
          </a:prstGeom>
        </p:spPr>
      </p:pic>
      <p:grpSp>
        <p:nvGrpSpPr>
          <p:cNvPr id="118" name="Group 56">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58" name="Rectangle 57">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9"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Rectangle 60">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62"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8"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9"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0"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1"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2"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3"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4"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5"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6"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7"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8"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9"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0"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1"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2"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3"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4"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5"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6" name="Rectangle 85">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87"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8"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9"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0"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1"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3"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4"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5"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6"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7"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8" name="Rectangle 97">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99"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0"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1"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2"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3"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4"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5"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6"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7"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8"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9"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0"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1"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4" name="Text Placeholder 3">
            <a:extLst>
              <a:ext uri="{FF2B5EF4-FFF2-40B4-BE49-F238E27FC236}">
                <a16:creationId xmlns:a16="http://schemas.microsoft.com/office/drawing/2014/main" id="{3A66EB8F-4D9C-FFAE-2D01-44B9A69FE125}"/>
              </a:ext>
            </a:extLst>
          </p:cNvPr>
          <p:cNvSpPr>
            <a:spLocks noGrp="1"/>
          </p:cNvSpPr>
          <p:nvPr>
            <p:ph type="body" sz="half" idx="2"/>
          </p:nvPr>
        </p:nvSpPr>
        <p:spPr>
          <a:xfrm>
            <a:off x="6448425" y="2249487"/>
            <a:ext cx="4598986" cy="3541714"/>
          </a:xfrm>
        </p:spPr>
        <p:txBody>
          <a:bodyPr vert="horz" lIns="91440" tIns="45720" rIns="91440" bIns="45720" rtlCol="0">
            <a:normAutofit/>
          </a:bodyPr>
          <a:lstStyle/>
          <a:p>
            <a:pPr indent="-228600">
              <a:buFont typeface="Arial" panose="020B0604020202020204" pitchFamily="34" charset="0"/>
              <a:buChar char="•"/>
            </a:pPr>
            <a:r>
              <a:rPr lang="en-US" sz="2000" b="1" dirty="0">
                <a:effectLst/>
              </a:rPr>
              <a:t> The dataset contains sales data for a pizza place, including the date, time of each order, and details about the pizzas served. Each entry includes information about the type, size, quantity, price, and ingredients of the pizzas.</a:t>
            </a:r>
          </a:p>
          <a:p>
            <a:pPr indent="-228600">
              <a:buFont typeface="Arial" panose="020B0604020202020204" pitchFamily="34" charset="0"/>
              <a:buChar char="•"/>
            </a:pPr>
            <a:endParaRPr lang="en-US" dirty="0"/>
          </a:p>
        </p:txBody>
      </p:sp>
    </p:spTree>
    <p:extLst>
      <p:ext uri="{BB962C8B-B14F-4D97-AF65-F5344CB8AC3E}">
        <p14:creationId xmlns:p14="http://schemas.microsoft.com/office/powerpoint/2010/main" val="3247209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222"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251" name="Group 179">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81" name="Group 180">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93"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94"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5"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6"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7"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8"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9"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0"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1"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2"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3"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4"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05"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6"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7"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8"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9"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210"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1"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2"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3"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4"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5"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6"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7"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8"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9"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182" name="Group 181">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83"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4"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5"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6"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7"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8"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9"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0"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1"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2"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grpSp>
      </p:grpSp>
      <p:sp useBgFill="1">
        <p:nvSpPr>
          <p:cNvPr id="221" name="Rectangle 220">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3" name="Group 222">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224"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25"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6"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7"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8"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9"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0"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1"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2"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3"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4"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5"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6"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7"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8"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9"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0"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41"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2"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3"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4"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5"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6"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7"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8"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9"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0"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B4B37B04-5FB4-48F3-388B-7BD23F4E84C6}"/>
              </a:ext>
            </a:extLst>
          </p:cNvPr>
          <p:cNvSpPr>
            <a:spLocks noGrp="1"/>
          </p:cNvSpPr>
          <p:nvPr>
            <p:ph type="title"/>
          </p:nvPr>
        </p:nvSpPr>
        <p:spPr>
          <a:xfrm>
            <a:off x="1141412" y="1082673"/>
            <a:ext cx="3069967" cy="4708528"/>
          </a:xfrm>
        </p:spPr>
        <p:txBody>
          <a:bodyPr vert="horz" lIns="91440" tIns="45720" rIns="91440" bIns="45720" rtlCol="0" anchor="ctr">
            <a:normAutofit/>
          </a:bodyPr>
          <a:lstStyle/>
          <a:p>
            <a:pPr algn="r"/>
            <a:r>
              <a:rPr lang="en-US" sz="4000" b="1" dirty="0">
                <a:effectLst>
                  <a:outerShdw blurRad="50800" dist="38100" dir="2700000" algn="tl" rotWithShape="0">
                    <a:prstClr val="black">
                      <a:alpha val="40000"/>
                    </a:prstClr>
                  </a:outerShdw>
                </a:effectLst>
              </a:rPr>
              <a:t>FINDINGS</a:t>
            </a:r>
          </a:p>
        </p:txBody>
      </p:sp>
      <p:cxnSp>
        <p:nvCxnSpPr>
          <p:cNvPr id="252" name="Straight Connector 251">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grpSp>
        <p:nvGrpSpPr>
          <p:cNvPr id="254" name="Group 253">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255"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6"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7"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8"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9"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0"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1"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2"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3"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4"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
        <p:nvSpPr>
          <p:cNvPr id="51" name="Text Placeholder 50">
            <a:extLst>
              <a:ext uri="{FF2B5EF4-FFF2-40B4-BE49-F238E27FC236}">
                <a16:creationId xmlns:a16="http://schemas.microsoft.com/office/drawing/2014/main" id="{5DEC701E-6A5D-BD03-78F2-D16BE163B1CD}"/>
              </a:ext>
            </a:extLst>
          </p:cNvPr>
          <p:cNvSpPr>
            <a:spLocks noGrp="1"/>
          </p:cNvSpPr>
          <p:nvPr>
            <p:ph type="body" sz="half" idx="2"/>
          </p:nvPr>
        </p:nvSpPr>
        <p:spPr>
          <a:xfrm>
            <a:off x="996950" y="1454684"/>
            <a:ext cx="3485897" cy="4336516"/>
          </a:xfrm>
        </p:spPr>
        <p:txBody>
          <a:bodyPr/>
          <a:lstStyle/>
          <a:p>
            <a:r>
              <a:rPr lang="en-IN" dirty="0"/>
              <a:t>   </a:t>
            </a:r>
          </a:p>
        </p:txBody>
      </p:sp>
      <p:sp>
        <p:nvSpPr>
          <p:cNvPr id="53" name="TextBox 52">
            <a:extLst>
              <a:ext uri="{FF2B5EF4-FFF2-40B4-BE49-F238E27FC236}">
                <a16:creationId xmlns:a16="http://schemas.microsoft.com/office/drawing/2014/main" id="{CB2E7103-A6F4-69CF-5726-BAF2A819ED0C}"/>
              </a:ext>
            </a:extLst>
          </p:cNvPr>
          <p:cNvSpPr txBox="1"/>
          <p:nvPr/>
        </p:nvSpPr>
        <p:spPr>
          <a:xfrm>
            <a:off x="5044273" y="474663"/>
            <a:ext cx="6790535" cy="169277"/>
          </a:xfrm>
          <a:prstGeom prst="rect">
            <a:avLst/>
          </a:prstGeom>
          <a:noFill/>
        </p:spPr>
        <p:txBody>
          <a:bodyPr wrap="square" rtlCol="0">
            <a:spAutoFit/>
          </a:bodyPr>
          <a:lstStyle/>
          <a:p>
            <a:pPr lvl="0">
              <a:spcBef>
                <a:spcPts val="1200"/>
              </a:spcBef>
              <a:spcAft>
                <a:spcPts val="1200"/>
              </a:spcAft>
            </a:pPr>
            <a:r>
              <a:rPr lang="en-IN" sz="500" b="1" dirty="0">
                <a:effectLst/>
                <a:latin typeface="Sitka Heading" pitchFamily="2" charset="0"/>
                <a:ea typeface="Arial" panose="020B0604020202020204" pitchFamily="34" charset="0"/>
              </a:rPr>
              <a:t> </a:t>
            </a:r>
            <a:endParaRPr lang="en-IN" sz="500" dirty="0"/>
          </a:p>
        </p:txBody>
      </p:sp>
      <p:sp>
        <p:nvSpPr>
          <p:cNvPr id="67" name="TextBox 66">
            <a:extLst>
              <a:ext uri="{FF2B5EF4-FFF2-40B4-BE49-F238E27FC236}">
                <a16:creationId xmlns:a16="http://schemas.microsoft.com/office/drawing/2014/main" id="{0A27E173-BD47-62EB-111E-25B904AAEEBB}"/>
              </a:ext>
            </a:extLst>
          </p:cNvPr>
          <p:cNvSpPr txBox="1"/>
          <p:nvPr/>
        </p:nvSpPr>
        <p:spPr>
          <a:xfrm>
            <a:off x="4912140" y="610264"/>
            <a:ext cx="6781486" cy="5416868"/>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 Customer Behavior:</a:t>
            </a:r>
          </a:p>
          <a:p>
            <a:r>
              <a:rPr lang="en-US" sz="2000"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Peak hours:  12PM to 1PM &amp; 5PM to 6PM.</a:t>
            </a:r>
          </a:p>
          <a:p>
            <a:r>
              <a:rPr lang="en-US" dirty="0">
                <a:latin typeface="Times New Roman" panose="02020603050405020304" pitchFamily="18" charset="0"/>
                <a:cs typeface="Times New Roman" panose="02020603050405020304" pitchFamily="18" charset="0"/>
              </a:rPr>
              <a:t>        Average daily customers: 60.</a:t>
            </a:r>
          </a:p>
          <a:p>
            <a:endParaRPr lang="en-US" sz="2000" b="1"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buFont typeface="Wingdings" panose="05000000000000000000" pitchFamily="2" charset="2"/>
              <a:buChar char="q"/>
            </a:pPr>
            <a:r>
              <a:rPr lang="en-US" sz="2000" b="1" dirty="0">
                <a:effectLst/>
                <a:latin typeface="Times New Roman" panose="02020603050405020304" pitchFamily="18" charset="0"/>
                <a:ea typeface="Arial" panose="020B0604020202020204" pitchFamily="34" charset="0"/>
                <a:cs typeface="Times New Roman" panose="02020603050405020304" pitchFamily="18" charset="0"/>
              </a:rPr>
              <a:t>Pizza Preferences:</a:t>
            </a:r>
          </a:p>
          <a:p>
            <a:r>
              <a:rPr lang="en-US" sz="2000" dirty="0">
                <a:effectLst/>
                <a:latin typeface="Times New Roman" panose="02020603050405020304" pitchFamily="18" charset="0"/>
                <a:ea typeface="Arial" panose="020B0604020202020204" pitchFamily="34" charset="0"/>
                <a:cs typeface="Times New Roman" panose="02020603050405020304" pitchFamily="18" charset="0"/>
              </a:rPr>
              <a:t>        </a:t>
            </a:r>
            <a:r>
              <a:rPr lang="en-GB" dirty="0">
                <a:effectLst/>
                <a:latin typeface="Times New Roman" panose="02020603050405020304" pitchFamily="18" charset="0"/>
                <a:ea typeface="Arial" panose="020B0604020202020204" pitchFamily="34" charset="0"/>
                <a:cs typeface="Times New Roman" panose="02020603050405020304" pitchFamily="18" charset="0"/>
              </a:rPr>
              <a:t>Average pizzas per order: 3.</a:t>
            </a:r>
          </a:p>
          <a:p>
            <a:r>
              <a:rPr lang="en-GB" dirty="0">
                <a:latin typeface="Times New Roman" panose="02020603050405020304" pitchFamily="18" charset="0"/>
                <a:ea typeface="Arial" panose="020B0604020202020204" pitchFamily="34" charset="0"/>
                <a:cs typeface="Times New Roman" panose="02020603050405020304" pitchFamily="18" charset="0"/>
              </a:rPr>
              <a:t> 	Bestsellers:  Big_Meat_S.</a:t>
            </a:r>
          </a:p>
          <a:p>
            <a:endParaRPr lang="en-GB" b="1"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buFont typeface="Wingdings" panose="05000000000000000000" pitchFamily="2" charset="2"/>
              <a:buChar char="q"/>
            </a:pPr>
            <a:r>
              <a:rPr lang="en-GB" sz="2000" b="1" dirty="0">
                <a:effectLst/>
                <a:latin typeface="Times New Roman" panose="02020603050405020304" pitchFamily="18" charset="0"/>
                <a:ea typeface="Arial" panose="020B0604020202020204" pitchFamily="34" charset="0"/>
                <a:cs typeface="Times New Roman" panose="02020603050405020304" pitchFamily="18" charset="0"/>
              </a:rPr>
              <a:t>Revenue:</a:t>
            </a:r>
          </a:p>
          <a:p>
            <a:pPr lvl="1"/>
            <a:r>
              <a:rPr lang="en-US" dirty="0">
                <a:effectLst/>
                <a:latin typeface="Times New Roman" panose="02020603050405020304" pitchFamily="18" charset="0"/>
                <a:ea typeface="Arial" panose="020B0604020202020204" pitchFamily="34" charset="0"/>
                <a:cs typeface="Times New Roman" panose="02020603050405020304" pitchFamily="18" charset="0"/>
              </a:rPr>
              <a:t>Total revenue for the year: $ 801944.7</a:t>
            </a:r>
          </a:p>
          <a:p>
            <a:pPr lvl="1"/>
            <a:r>
              <a:rPr lang="en-US" dirty="0">
                <a:latin typeface="Times New Roman" panose="02020603050405020304" pitchFamily="18" charset="0"/>
                <a:ea typeface="Arial" panose="020B0604020202020204" pitchFamily="34" charset="0"/>
                <a:cs typeface="Times New Roman" panose="02020603050405020304" pitchFamily="18" charset="0"/>
              </a:rPr>
              <a:t> Seasonal trend: Spring season. </a:t>
            </a:r>
          </a:p>
          <a:p>
            <a:pPr lvl="1"/>
            <a:endParaRPr lang="en-IN" sz="2000" b="1"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buFont typeface="Wingdings" panose="05000000000000000000" pitchFamily="2" charset="2"/>
              <a:buChar char="q"/>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buFont typeface="Wingdings" panose="05000000000000000000" pitchFamily="2" charset="2"/>
              <a:buChar char="q"/>
            </a:pPr>
            <a:r>
              <a:rPr lang="en-GB" sz="2000" b="1" dirty="0">
                <a:effectLst/>
                <a:latin typeface="Times New Roman" panose="02020603050405020304" pitchFamily="18" charset="0"/>
                <a:ea typeface="Arial" panose="020B0604020202020204" pitchFamily="34" charset="0"/>
                <a:cs typeface="Times New Roman" panose="02020603050405020304" pitchFamily="18" charset="0"/>
              </a:rPr>
              <a:t>Menu Optimization and Promotions:</a:t>
            </a:r>
          </a:p>
          <a:p>
            <a:r>
              <a:rPr lang="en-GB" sz="2000" b="1" dirty="0">
                <a:latin typeface="Times New Roman" panose="02020603050405020304" pitchFamily="18" charset="0"/>
                <a:ea typeface="Arial" panose="020B0604020202020204" pitchFamily="34" charset="0"/>
                <a:cs typeface="Times New Roman" panose="02020603050405020304" pitchFamily="18" charset="0"/>
              </a:rPr>
              <a:t>	</a:t>
            </a:r>
            <a:r>
              <a:rPr lang="en-US" dirty="0">
                <a:latin typeface="Times New Roman" panose="02020603050405020304" pitchFamily="18" charset="0"/>
                <a:ea typeface="Arial" panose="020B0604020202020204" pitchFamily="34" charset="0"/>
                <a:cs typeface="Times New Roman" panose="02020603050405020304" pitchFamily="18" charset="0"/>
              </a:rPr>
              <a:t>Pizzas with low sales:  The_Greek_Xxl.</a:t>
            </a:r>
          </a:p>
          <a:p>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GB" sz="2000" dirty="0">
                <a:effectLst/>
                <a:latin typeface="Times New Roman" panose="02020603050405020304" pitchFamily="18" charset="0"/>
                <a:ea typeface="Arial" panose="020B0604020202020204" pitchFamily="34" charset="0"/>
                <a:cs typeface="Times New Roman" panose="02020603050405020304" pitchFamily="18" charset="0"/>
              </a:rPr>
              <a:t>Promotional strategy: Introduce combo deals during peak 	hours and give a discount in season.</a:t>
            </a:r>
            <a:endParaRPr lang="en-IN" sz="2000" dirty="0">
              <a:effectLst/>
              <a:latin typeface="Times New Roman" panose="02020603050405020304" pitchFamily="18" charset="0"/>
              <a:ea typeface="Arial" panose="020B0604020202020204" pitchFamily="34" charset="0"/>
              <a:cs typeface="Times New Roman" panose="02020603050405020304" pitchFamily="18" charset="0"/>
            </a:endParaRPr>
          </a:p>
          <a:p>
            <a:r>
              <a:rPr lang="en-US" sz="1800" b="1" dirty="0">
                <a:effectLst/>
                <a:latin typeface="Sitka Heading" pitchFamily="2" charset="0"/>
                <a:ea typeface="Arial" panose="020B0604020202020204" pitchFamily="34" charset="0"/>
              </a:rPr>
              <a:t>            </a:t>
            </a:r>
          </a:p>
        </p:txBody>
      </p:sp>
    </p:spTree>
    <p:extLst>
      <p:ext uri="{BB962C8B-B14F-4D97-AF65-F5344CB8AC3E}">
        <p14:creationId xmlns:p14="http://schemas.microsoft.com/office/powerpoint/2010/main" val="3756336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05C30-BCF6-9D79-9B58-6776A231D792}"/>
              </a:ext>
            </a:extLst>
          </p:cNvPr>
          <p:cNvSpPr>
            <a:spLocks noGrp="1"/>
          </p:cNvSpPr>
          <p:nvPr>
            <p:ph type="title"/>
          </p:nvPr>
        </p:nvSpPr>
        <p:spPr>
          <a:xfrm>
            <a:off x="1141413" y="609601"/>
            <a:ext cx="9905998" cy="1148862"/>
          </a:xfrm>
        </p:spPr>
        <p:txBody>
          <a:bodyPr>
            <a:normAutofit/>
          </a:bodyPr>
          <a:lstStyle/>
          <a:p>
            <a:pPr algn="ctr"/>
            <a:r>
              <a:rPr lang="en-US" sz="3200" b="1" dirty="0">
                <a:effectLst>
                  <a:outerShdw blurRad="50800" dist="38100" dir="2700000" algn="tl" rotWithShape="0">
                    <a:prstClr val="black">
                      <a:alpha val="40000"/>
                    </a:prstClr>
                  </a:outerShdw>
                </a:effectLst>
              </a:rPr>
              <a:t>How many customers do we have each day</a:t>
            </a:r>
            <a:r>
              <a:rPr lang="en-US" sz="3200" b="1"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lang="en-US" sz="3200" b="1" dirty="0">
                <a:effectLst>
                  <a:outerShdw blurRad="50800" dist="38100" dir="2700000" algn="tl" rotWithShape="0">
                    <a:prstClr val="black">
                      <a:alpha val="40000"/>
                    </a:prstClr>
                  </a:outerShdw>
                </a:effectLst>
              </a:rPr>
              <a:t> Are there any peak hours</a:t>
            </a:r>
            <a:r>
              <a:rPr lang="en-US" sz="3200" b="1"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t>
            </a:r>
            <a:endParaRPr lang="en-IN" sz="3200" b="1"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E0A204D2-6D28-4F54-CC31-0D0C0F862681}"/>
              </a:ext>
            </a:extLst>
          </p:cNvPr>
          <p:cNvPicPr>
            <a:picLocks noChangeAspect="1"/>
          </p:cNvPicPr>
          <p:nvPr/>
        </p:nvPicPr>
        <p:blipFill>
          <a:blip r:embed="rId2"/>
          <a:stretch>
            <a:fillRect/>
          </a:stretch>
        </p:blipFill>
        <p:spPr>
          <a:xfrm>
            <a:off x="1037503" y="2047010"/>
            <a:ext cx="5554027" cy="3518783"/>
          </a:xfrm>
          <a:prstGeom prst="rect">
            <a:avLst/>
          </a:prstGeom>
        </p:spPr>
      </p:pic>
      <p:pic>
        <p:nvPicPr>
          <p:cNvPr id="14" name="Picture 13">
            <a:extLst>
              <a:ext uri="{FF2B5EF4-FFF2-40B4-BE49-F238E27FC236}">
                <a16:creationId xmlns:a16="http://schemas.microsoft.com/office/drawing/2014/main" id="{98838FC3-205D-A8C4-3E39-D4E51FD422FD}"/>
              </a:ext>
            </a:extLst>
          </p:cNvPr>
          <p:cNvPicPr>
            <a:picLocks noChangeAspect="1"/>
          </p:cNvPicPr>
          <p:nvPr/>
        </p:nvPicPr>
        <p:blipFill>
          <a:blip r:embed="rId3"/>
          <a:stretch>
            <a:fillRect/>
          </a:stretch>
        </p:blipFill>
        <p:spPr>
          <a:xfrm>
            <a:off x="6823345" y="2047010"/>
            <a:ext cx="4949555" cy="3445626"/>
          </a:xfrm>
          <a:prstGeom prst="rect">
            <a:avLst/>
          </a:prstGeom>
        </p:spPr>
      </p:pic>
      <p:sp>
        <p:nvSpPr>
          <p:cNvPr id="18" name="TextBox 17">
            <a:extLst>
              <a:ext uri="{FF2B5EF4-FFF2-40B4-BE49-F238E27FC236}">
                <a16:creationId xmlns:a16="http://schemas.microsoft.com/office/drawing/2014/main" id="{A769FECB-2554-28DB-8B73-C5CA8C110FD1}"/>
              </a:ext>
            </a:extLst>
          </p:cNvPr>
          <p:cNvSpPr txBox="1"/>
          <p:nvPr/>
        </p:nvSpPr>
        <p:spPr>
          <a:xfrm>
            <a:off x="1141413" y="5602068"/>
            <a:ext cx="5339774" cy="584775"/>
          </a:xfrm>
          <a:prstGeom prst="rect">
            <a:avLst/>
          </a:prstGeom>
          <a:noFill/>
        </p:spPr>
        <p:txBody>
          <a:bodyPr wrap="square">
            <a:spAutoFit/>
          </a:bodyPr>
          <a:lstStyle/>
          <a:p>
            <a:r>
              <a:rPr lang="en-US" sz="1600" b="1" dirty="0"/>
              <a:t>There are two Peak Hours </a:t>
            </a:r>
            <a:r>
              <a:rPr lang="en-US" sz="1600" b="1" dirty="0">
                <a:highlight>
                  <a:srgbClr val="FF0000"/>
                </a:highlight>
              </a:rPr>
              <a:t>12PM to 1PM </a:t>
            </a:r>
            <a:r>
              <a:rPr lang="en-US" sz="1600" b="1" dirty="0"/>
              <a:t>&amp; </a:t>
            </a:r>
            <a:r>
              <a:rPr lang="en-US" sz="1600" b="1" dirty="0">
                <a:highlight>
                  <a:srgbClr val="FF0000"/>
                </a:highlight>
              </a:rPr>
              <a:t>5PM to 6PM.</a:t>
            </a:r>
            <a:r>
              <a:rPr lang="en-US" sz="1600" b="1" dirty="0"/>
              <a:t>							</a:t>
            </a:r>
          </a:p>
        </p:txBody>
      </p:sp>
      <p:sp>
        <p:nvSpPr>
          <p:cNvPr id="76" name="TextBox 75">
            <a:extLst>
              <a:ext uri="{FF2B5EF4-FFF2-40B4-BE49-F238E27FC236}">
                <a16:creationId xmlns:a16="http://schemas.microsoft.com/office/drawing/2014/main" id="{E458833A-42BE-3001-861E-90F6F308C144}"/>
              </a:ext>
            </a:extLst>
          </p:cNvPr>
          <p:cNvSpPr txBox="1"/>
          <p:nvPr/>
        </p:nvSpPr>
        <p:spPr>
          <a:xfrm>
            <a:off x="6710671" y="5565793"/>
            <a:ext cx="4041065" cy="369332"/>
          </a:xfrm>
          <a:prstGeom prst="rect">
            <a:avLst/>
          </a:prstGeom>
          <a:noFill/>
        </p:spPr>
        <p:txBody>
          <a:bodyPr wrap="square">
            <a:spAutoFit/>
          </a:bodyPr>
          <a:lstStyle/>
          <a:p>
            <a:r>
              <a:rPr lang="en-US" dirty="0"/>
              <a:t>	Total customers per day </a:t>
            </a:r>
            <a:r>
              <a:rPr lang="en-US" dirty="0">
                <a:highlight>
                  <a:srgbClr val="FF0000"/>
                </a:highlight>
              </a:rPr>
              <a:t>:  60	</a:t>
            </a:r>
          </a:p>
        </p:txBody>
      </p:sp>
    </p:spTree>
    <p:extLst>
      <p:ext uri="{BB962C8B-B14F-4D97-AF65-F5344CB8AC3E}">
        <p14:creationId xmlns:p14="http://schemas.microsoft.com/office/powerpoint/2010/main" val="3455575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3"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5" name="Group 14">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16" name="Group 15">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8"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29"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0"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5"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17" name="Group 16">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8"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grpSp>
      </p:grpSp>
      <p:sp>
        <p:nvSpPr>
          <p:cNvPr id="2" name="Title 1">
            <a:extLst>
              <a:ext uri="{FF2B5EF4-FFF2-40B4-BE49-F238E27FC236}">
                <a16:creationId xmlns:a16="http://schemas.microsoft.com/office/drawing/2014/main" id="{141143BF-C4D1-9CE6-B481-C3F67269B03C}"/>
              </a:ext>
            </a:extLst>
          </p:cNvPr>
          <p:cNvSpPr>
            <a:spLocks noGrp="1"/>
          </p:cNvSpPr>
          <p:nvPr>
            <p:ph type="title"/>
          </p:nvPr>
        </p:nvSpPr>
        <p:spPr>
          <a:xfrm>
            <a:off x="1141413" y="618518"/>
            <a:ext cx="9905998" cy="1478570"/>
          </a:xfrm>
        </p:spPr>
        <p:txBody>
          <a:bodyPr vert="horz" lIns="91440" tIns="45720" rIns="91440" bIns="45720" rtlCol="0" anchor="ctr">
            <a:normAutofit/>
          </a:bodyPr>
          <a:lstStyle/>
          <a:p>
            <a:pPr algn="ctr"/>
            <a:r>
              <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How  many pizzas are typically in   	Order? Do we have any 	bestsellers?</a:t>
            </a:r>
          </a:p>
        </p:txBody>
      </p:sp>
      <p:pic>
        <p:nvPicPr>
          <p:cNvPr id="4" name="Picture 3">
            <a:extLst>
              <a:ext uri="{FF2B5EF4-FFF2-40B4-BE49-F238E27FC236}">
                <a16:creationId xmlns:a16="http://schemas.microsoft.com/office/drawing/2014/main" id="{1DDD849F-3639-0BE2-25A2-F003E95F7C0E}"/>
              </a:ext>
            </a:extLst>
          </p:cNvPr>
          <p:cNvPicPr>
            <a:picLocks noChangeAspect="1"/>
          </p:cNvPicPr>
          <p:nvPr/>
        </p:nvPicPr>
        <p:blipFill>
          <a:blip r:embed="rId4"/>
          <a:stretch>
            <a:fillRect/>
          </a:stretch>
        </p:blipFill>
        <p:spPr>
          <a:xfrm>
            <a:off x="850899" y="2431275"/>
            <a:ext cx="5983468" cy="3523438"/>
          </a:xfrm>
          <a:prstGeom prst="rect">
            <a:avLst/>
          </a:prstGeom>
        </p:spPr>
      </p:pic>
      <p:sp>
        <p:nvSpPr>
          <p:cNvPr id="6" name="TextBox 5">
            <a:extLst>
              <a:ext uri="{FF2B5EF4-FFF2-40B4-BE49-F238E27FC236}">
                <a16:creationId xmlns:a16="http://schemas.microsoft.com/office/drawing/2014/main" id="{558E8C77-7834-A3BF-70F1-77498A3FD17A}"/>
              </a:ext>
            </a:extLst>
          </p:cNvPr>
          <p:cNvSpPr txBox="1"/>
          <p:nvPr/>
        </p:nvSpPr>
        <p:spPr>
          <a:xfrm>
            <a:off x="7030439" y="2515491"/>
            <a:ext cx="4016974" cy="1046440"/>
          </a:xfrm>
          <a:prstGeom prst="rect">
            <a:avLst/>
          </a:prstGeom>
        </p:spPr>
        <p:txBody>
          <a:bodyPr wrap="square">
            <a:spAutoFit/>
          </a:bodyPr>
          <a:lstStyle/>
          <a:p>
            <a:pPr defTabSz="434340">
              <a:spcAft>
                <a:spcPts val="600"/>
              </a:spcAft>
            </a:pPr>
            <a:r>
              <a:rPr lang="en-US" sz="1900" b="1" kern="1200" dirty="0">
                <a:solidFill>
                  <a:schemeClr val="tx1"/>
                </a:solidFill>
                <a:highlight>
                  <a:srgbClr val="FF0000"/>
                </a:highlight>
                <a:latin typeface="+mn-lt"/>
                <a:ea typeface="+mn-ea"/>
                <a:cs typeface="+mn-cs"/>
              </a:rPr>
              <a:t>3 pizzas </a:t>
            </a:r>
            <a:r>
              <a:rPr lang="en-US" sz="1900" b="1" kern="1200" dirty="0">
                <a:solidFill>
                  <a:schemeClr val="tx1"/>
                </a:solidFill>
                <a:latin typeface="+mn-lt"/>
                <a:ea typeface="+mn-ea"/>
                <a:cs typeface="+mn-cs"/>
              </a:rPr>
              <a:t>are typically in order.				</a:t>
            </a:r>
          </a:p>
          <a:p>
            <a:pPr defTabSz="434340">
              <a:spcAft>
                <a:spcPts val="600"/>
              </a:spcAft>
            </a:pPr>
            <a:r>
              <a:rPr lang="en-US" sz="1900" b="1" kern="1200" dirty="0">
                <a:solidFill>
                  <a:schemeClr val="tx1"/>
                </a:solidFill>
                <a:latin typeface="+mn-lt"/>
                <a:ea typeface="+mn-ea"/>
                <a:cs typeface="+mn-cs"/>
              </a:rPr>
              <a:t>				</a:t>
            </a:r>
            <a:endParaRPr lang="en-US" sz="2000" b="1" dirty="0"/>
          </a:p>
        </p:txBody>
      </p:sp>
      <p:sp>
        <p:nvSpPr>
          <p:cNvPr id="8" name="TextBox 7">
            <a:extLst>
              <a:ext uri="{FF2B5EF4-FFF2-40B4-BE49-F238E27FC236}">
                <a16:creationId xmlns:a16="http://schemas.microsoft.com/office/drawing/2014/main" id="{094AA55C-3582-2106-D032-1E328BA5D0DD}"/>
              </a:ext>
            </a:extLst>
          </p:cNvPr>
          <p:cNvSpPr txBox="1"/>
          <p:nvPr/>
        </p:nvSpPr>
        <p:spPr>
          <a:xfrm>
            <a:off x="7030439" y="3482039"/>
            <a:ext cx="3816785" cy="987963"/>
          </a:xfrm>
          <a:prstGeom prst="rect">
            <a:avLst/>
          </a:prstGeom>
          <a:noFill/>
        </p:spPr>
        <p:txBody>
          <a:bodyPr wrap="square">
            <a:spAutoFit/>
          </a:bodyPr>
          <a:lstStyle/>
          <a:p>
            <a:pPr defTabSz="434340">
              <a:spcAft>
                <a:spcPts val="600"/>
              </a:spcAft>
            </a:pPr>
            <a:r>
              <a:rPr lang="en-US" sz="1900" b="1" kern="1200" dirty="0" err="1">
                <a:solidFill>
                  <a:schemeClr val="tx1"/>
                </a:solidFill>
                <a:highlight>
                  <a:srgbClr val="FF0000"/>
                </a:highlight>
                <a:latin typeface="+mn-lt"/>
                <a:ea typeface="+mn-ea"/>
                <a:cs typeface="+mn-cs"/>
              </a:rPr>
              <a:t>Big_Meat_S</a:t>
            </a:r>
            <a:r>
              <a:rPr lang="en-US" sz="1900" b="1" kern="1200" dirty="0">
                <a:solidFill>
                  <a:schemeClr val="tx1"/>
                </a:solidFill>
                <a:highlight>
                  <a:srgbClr val="FF0000"/>
                </a:highlight>
                <a:latin typeface="+mn-lt"/>
                <a:ea typeface="+mn-ea"/>
                <a:cs typeface="+mn-cs"/>
              </a:rPr>
              <a:t> </a:t>
            </a:r>
            <a:r>
              <a:rPr lang="en-US" sz="1900" b="1" kern="1200" dirty="0">
                <a:solidFill>
                  <a:schemeClr val="tx1"/>
                </a:solidFill>
                <a:latin typeface="+mn-lt"/>
                <a:ea typeface="+mn-ea"/>
                <a:cs typeface="+mn-cs"/>
              </a:rPr>
              <a:t>is a bestseller.	</a:t>
            </a:r>
            <a:r>
              <a:rPr lang="en-US" sz="1710" kern="1200" dirty="0">
                <a:solidFill>
                  <a:schemeClr val="tx1"/>
                </a:solidFill>
                <a:latin typeface="+mn-lt"/>
                <a:ea typeface="+mn-ea"/>
                <a:cs typeface="+mn-cs"/>
              </a:rPr>
              <a:t>			</a:t>
            </a:r>
          </a:p>
          <a:p>
            <a:pPr defTabSz="434340">
              <a:spcAft>
                <a:spcPts val="600"/>
              </a:spcAft>
            </a:pPr>
            <a:r>
              <a:rPr lang="en-US" sz="1710" kern="1200" dirty="0">
                <a:solidFill>
                  <a:schemeClr val="tx1"/>
                </a:solidFill>
                <a:latin typeface="+mn-lt"/>
                <a:ea typeface="+mn-ea"/>
                <a:cs typeface="+mn-cs"/>
              </a:rPr>
              <a:t>				</a:t>
            </a:r>
            <a:endParaRPr lang="en-US" dirty="0"/>
          </a:p>
        </p:txBody>
      </p:sp>
    </p:spTree>
    <p:extLst>
      <p:ext uri="{BB962C8B-B14F-4D97-AF65-F5344CB8AC3E}">
        <p14:creationId xmlns:p14="http://schemas.microsoft.com/office/powerpoint/2010/main" val="2659567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0" name="Group 9">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1"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5"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0"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3"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2"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5"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pSp>
        <p:nvGrpSpPr>
          <p:cNvPr id="66" name="Group 65">
            <a:extLst>
              <a:ext uri="{FF2B5EF4-FFF2-40B4-BE49-F238E27FC236}">
                <a16:creationId xmlns:a16="http://schemas.microsoft.com/office/drawing/2014/main" id="{6C68F39D-867D-4AFF-94C4-C3829AD5C5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7" name="Rectangle 66">
              <a:extLst>
                <a:ext uri="{FF2B5EF4-FFF2-40B4-BE49-F238E27FC236}">
                  <a16:creationId xmlns:a16="http://schemas.microsoft.com/office/drawing/2014/main" id="{8EC3C6AD-76A6-4B9E-9700-E70BCEA5B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2">
              <a:extLst>
                <a:ext uri="{FF2B5EF4-FFF2-40B4-BE49-F238E27FC236}">
                  <a16:creationId xmlns:a16="http://schemas.microsoft.com/office/drawing/2014/main" id="{DC213DD1-BF02-41F7-80A7-E6A5694F573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9244E41B-BD79-1583-5CD7-1CDCAEDE23B6}"/>
              </a:ext>
            </a:extLst>
          </p:cNvPr>
          <p:cNvSpPr>
            <a:spLocks noGrp="1"/>
          </p:cNvSpPr>
          <p:nvPr>
            <p:ph type="title"/>
          </p:nvPr>
        </p:nvSpPr>
        <p:spPr>
          <a:xfrm>
            <a:off x="2990765" y="256381"/>
            <a:ext cx="8526548" cy="1701007"/>
          </a:xfrm>
        </p:spPr>
        <p:txBody>
          <a:bodyPr vert="horz" lIns="91440" tIns="45720" rIns="91440" bIns="45720" rtlCol="0" anchor="b">
            <a:normAutofit/>
          </a:bodyPr>
          <a:lstStyle/>
          <a:p>
            <a:r>
              <a:rPr lang="en-US" sz="3000" b="1" dirty="0">
                <a:effectLst>
                  <a:outerShdw blurRad="50800" dist="38100" dir="2700000" algn="tl" rotWithShape="0">
                    <a:prstClr val="black">
                      <a:alpha val="40000"/>
                    </a:prstClr>
                  </a:outerShdw>
                </a:effectLst>
              </a:rPr>
              <a:t>How much money did we make this year? Can we identify any seasonality in the sales?</a:t>
            </a:r>
          </a:p>
        </p:txBody>
      </p:sp>
      <p:pic>
        <p:nvPicPr>
          <p:cNvPr id="4" name="Picture 3" descr="Money and passport">
            <a:extLst>
              <a:ext uri="{FF2B5EF4-FFF2-40B4-BE49-F238E27FC236}">
                <a16:creationId xmlns:a16="http://schemas.microsoft.com/office/drawing/2014/main" id="{03470DFC-0B21-5576-50EA-1B2D627FA3BF}"/>
              </a:ext>
            </a:extLst>
          </p:cNvPr>
          <p:cNvPicPr>
            <a:picLocks noChangeAspect="1"/>
          </p:cNvPicPr>
          <p:nvPr/>
        </p:nvPicPr>
        <p:blipFill rotWithShape="1">
          <a:blip r:embed="rId4"/>
          <a:srcRect l="43439" r="20567"/>
          <a:stretch/>
        </p:blipFill>
        <p:spPr>
          <a:xfrm>
            <a:off x="-5596" y="10"/>
            <a:ext cx="2915398" cy="6857990"/>
          </a:xfrm>
          <a:prstGeom prst="rect">
            <a:avLst/>
          </a:prstGeom>
        </p:spPr>
      </p:pic>
      <p:grpSp>
        <p:nvGrpSpPr>
          <p:cNvPr id="70" name="Group 69">
            <a:extLst>
              <a:ext uri="{FF2B5EF4-FFF2-40B4-BE49-F238E27FC236}">
                <a16:creationId xmlns:a16="http://schemas.microsoft.com/office/drawing/2014/main" id="{4466CCD0-FEF9-460D-9FB6-11613A492B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1" name="Rectangle 5">
              <a:extLst>
                <a:ext uri="{FF2B5EF4-FFF2-40B4-BE49-F238E27FC236}">
                  <a16:creationId xmlns:a16="http://schemas.microsoft.com/office/drawing/2014/main" id="{F642B7E9-F9AF-4BC0-B586-E7B0E8E878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72" name="Freeform 6">
              <a:extLst>
                <a:ext uri="{FF2B5EF4-FFF2-40B4-BE49-F238E27FC236}">
                  <a16:creationId xmlns:a16="http://schemas.microsoft.com/office/drawing/2014/main" id="{16CE5EA6-3C76-4E5C-9257-D6A61A31C5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3" name="Freeform 7">
              <a:extLst>
                <a:ext uri="{FF2B5EF4-FFF2-40B4-BE49-F238E27FC236}">
                  <a16:creationId xmlns:a16="http://schemas.microsoft.com/office/drawing/2014/main" id="{DD7BCC42-B325-4F92-B500-14A2933DA3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4" name="Rectangle 8">
              <a:extLst>
                <a:ext uri="{FF2B5EF4-FFF2-40B4-BE49-F238E27FC236}">
                  <a16:creationId xmlns:a16="http://schemas.microsoft.com/office/drawing/2014/main" id="{197BF445-29BA-4C54-A1B4-A4390F0225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75" name="Freeform 9">
              <a:extLst>
                <a:ext uri="{FF2B5EF4-FFF2-40B4-BE49-F238E27FC236}">
                  <a16:creationId xmlns:a16="http://schemas.microsoft.com/office/drawing/2014/main" id="{B10C1630-E8C0-489C-8FFB-C9BBAEDE7A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6" name="Freeform 10">
              <a:extLst>
                <a:ext uri="{FF2B5EF4-FFF2-40B4-BE49-F238E27FC236}">
                  <a16:creationId xmlns:a16="http://schemas.microsoft.com/office/drawing/2014/main" id="{B8778BE5-6D1F-4629-A045-8A87E2C756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7" name="Freeform 11">
              <a:extLst>
                <a:ext uri="{FF2B5EF4-FFF2-40B4-BE49-F238E27FC236}">
                  <a16:creationId xmlns:a16="http://schemas.microsoft.com/office/drawing/2014/main" id="{A7885ADB-F1C4-4FF3-93CD-7C9337E87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8" name="Freeform 12">
              <a:extLst>
                <a:ext uri="{FF2B5EF4-FFF2-40B4-BE49-F238E27FC236}">
                  <a16:creationId xmlns:a16="http://schemas.microsoft.com/office/drawing/2014/main" id="{59FC4F71-6E39-414E-9F39-CE1479FF81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9" name="Freeform 13">
              <a:extLst>
                <a:ext uri="{FF2B5EF4-FFF2-40B4-BE49-F238E27FC236}">
                  <a16:creationId xmlns:a16="http://schemas.microsoft.com/office/drawing/2014/main" id="{3FC9614F-1D2C-4CAC-8CE9-32DC7D863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0" name="Freeform 14">
              <a:extLst>
                <a:ext uri="{FF2B5EF4-FFF2-40B4-BE49-F238E27FC236}">
                  <a16:creationId xmlns:a16="http://schemas.microsoft.com/office/drawing/2014/main" id="{2A872F50-76EA-4A5B-AA68-3CE2E2673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1" name="Freeform 15">
              <a:extLst>
                <a:ext uri="{FF2B5EF4-FFF2-40B4-BE49-F238E27FC236}">
                  <a16:creationId xmlns:a16="http://schemas.microsoft.com/office/drawing/2014/main" id="{CE389546-6A1F-4203-ACD1-BC17DDBFB0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2" name="Freeform 16">
              <a:extLst>
                <a:ext uri="{FF2B5EF4-FFF2-40B4-BE49-F238E27FC236}">
                  <a16:creationId xmlns:a16="http://schemas.microsoft.com/office/drawing/2014/main" id="{1BA89DC9-FE9A-4228-A4BE-D3A37F8656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3" name="Freeform 17">
              <a:extLst>
                <a:ext uri="{FF2B5EF4-FFF2-40B4-BE49-F238E27FC236}">
                  <a16:creationId xmlns:a16="http://schemas.microsoft.com/office/drawing/2014/main" id="{FA3E79A5-9B81-48B5-B96F-8D55B02FD5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4" name="Freeform 18">
              <a:extLst>
                <a:ext uri="{FF2B5EF4-FFF2-40B4-BE49-F238E27FC236}">
                  <a16:creationId xmlns:a16="http://schemas.microsoft.com/office/drawing/2014/main" id="{A76D4D27-C537-45E4-96DE-C5FD2C9A37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5" name="Freeform 19">
              <a:extLst>
                <a:ext uri="{FF2B5EF4-FFF2-40B4-BE49-F238E27FC236}">
                  <a16:creationId xmlns:a16="http://schemas.microsoft.com/office/drawing/2014/main" id="{C1B158DD-2DCB-42FF-B1FE-3C947FEF0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6" name="Freeform 20">
              <a:extLst>
                <a:ext uri="{FF2B5EF4-FFF2-40B4-BE49-F238E27FC236}">
                  <a16:creationId xmlns:a16="http://schemas.microsoft.com/office/drawing/2014/main" id="{3307DC3E-0C6E-4E70-AFA2-96538CE3CD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7" name="Freeform 21">
              <a:extLst>
                <a:ext uri="{FF2B5EF4-FFF2-40B4-BE49-F238E27FC236}">
                  <a16:creationId xmlns:a16="http://schemas.microsoft.com/office/drawing/2014/main" id="{53A9F721-7EE3-4844-BB91-0B995BAC15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8" name="Freeform 22">
              <a:extLst>
                <a:ext uri="{FF2B5EF4-FFF2-40B4-BE49-F238E27FC236}">
                  <a16:creationId xmlns:a16="http://schemas.microsoft.com/office/drawing/2014/main" id="{8F057800-5B8F-4775-805B-89727A78A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9" name="Freeform 23">
              <a:extLst>
                <a:ext uri="{FF2B5EF4-FFF2-40B4-BE49-F238E27FC236}">
                  <a16:creationId xmlns:a16="http://schemas.microsoft.com/office/drawing/2014/main" id="{FC6DF692-3394-4FDD-92BA-CA0C41EBC3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0" name="Freeform 24">
              <a:extLst>
                <a:ext uri="{FF2B5EF4-FFF2-40B4-BE49-F238E27FC236}">
                  <a16:creationId xmlns:a16="http://schemas.microsoft.com/office/drawing/2014/main" id="{B825CD97-262B-4A33-B1E5-55F0D81F40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1" name="Freeform 25">
              <a:extLst>
                <a:ext uri="{FF2B5EF4-FFF2-40B4-BE49-F238E27FC236}">
                  <a16:creationId xmlns:a16="http://schemas.microsoft.com/office/drawing/2014/main" id="{F00EA2FE-C735-4E1E-B9DC-636C49061F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 name="Freeform 26">
              <a:extLst>
                <a:ext uri="{FF2B5EF4-FFF2-40B4-BE49-F238E27FC236}">
                  <a16:creationId xmlns:a16="http://schemas.microsoft.com/office/drawing/2014/main" id="{95B50260-0DDF-4260-8DC1-D504B0643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3" name="Freeform 27">
              <a:extLst>
                <a:ext uri="{FF2B5EF4-FFF2-40B4-BE49-F238E27FC236}">
                  <a16:creationId xmlns:a16="http://schemas.microsoft.com/office/drawing/2014/main" id="{BBB491EB-35C1-4159-94B2-A367ADC134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4" name="Freeform 28">
              <a:extLst>
                <a:ext uri="{FF2B5EF4-FFF2-40B4-BE49-F238E27FC236}">
                  <a16:creationId xmlns:a16="http://schemas.microsoft.com/office/drawing/2014/main" id="{7EAA4E1C-EC83-44E0-A4AB-4B0F509A8C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5" name="Freeform 29">
              <a:extLst>
                <a:ext uri="{FF2B5EF4-FFF2-40B4-BE49-F238E27FC236}">
                  <a16:creationId xmlns:a16="http://schemas.microsoft.com/office/drawing/2014/main" id="{BE561717-C43F-46C1-BBCE-C830DE4A1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6" name="Freeform 30">
              <a:extLst>
                <a:ext uri="{FF2B5EF4-FFF2-40B4-BE49-F238E27FC236}">
                  <a16:creationId xmlns:a16="http://schemas.microsoft.com/office/drawing/2014/main" id="{CC840BC4-F1CE-4A1B-A1DE-BB922689E2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7" name="Freeform 31">
              <a:extLst>
                <a:ext uri="{FF2B5EF4-FFF2-40B4-BE49-F238E27FC236}">
                  <a16:creationId xmlns:a16="http://schemas.microsoft.com/office/drawing/2014/main" id="{03B586C7-6126-46E0-9BEF-522798686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8" name="Freeform 32">
              <a:extLst>
                <a:ext uri="{FF2B5EF4-FFF2-40B4-BE49-F238E27FC236}">
                  <a16:creationId xmlns:a16="http://schemas.microsoft.com/office/drawing/2014/main" id="{45C5C565-0EB6-4E0C-9752-84084CDBB8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9" name="Rectangle 33">
              <a:extLst>
                <a:ext uri="{FF2B5EF4-FFF2-40B4-BE49-F238E27FC236}">
                  <a16:creationId xmlns:a16="http://schemas.microsoft.com/office/drawing/2014/main" id="{5CABC7BF-500C-4275-9EAA-9563EF43C62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00" name="Freeform 34">
              <a:extLst>
                <a:ext uri="{FF2B5EF4-FFF2-40B4-BE49-F238E27FC236}">
                  <a16:creationId xmlns:a16="http://schemas.microsoft.com/office/drawing/2014/main" id="{C7AA982B-BB49-4311-A724-81AAF8ABC3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1" name="Freeform 35">
              <a:extLst>
                <a:ext uri="{FF2B5EF4-FFF2-40B4-BE49-F238E27FC236}">
                  <a16:creationId xmlns:a16="http://schemas.microsoft.com/office/drawing/2014/main" id="{89D49DD1-C07D-4ADD-BD4A-D6AA72575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2" name="Freeform 36">
              <a:extLst>
                <a:ext uri="{FF2B5EF4-FFF2-40B4-BE49-F238E27FC236}">
                  <a16:creationId xmlns:a16="http://schemas.microsoft.com/office/drawing/2014/main" id="{4359B9DB-1A95-4934-A839-A76774D792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3" name="Freeform 37">
              <a:extLst>
                <a:ext uri="{FF2B5EF4-FFF2-40B4-BE49-F238E27FC236}">
                  <a16:creationId xmlns:a16="http://schemas.microsoft.com/office/drawing/2014/main" id="{2B7EEF08-F28B-48E9-BA1D-E61AC62013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4" name="Freeform 38">
              <a:extLst>
                <a:ext uri="{FF2B5EF4-FFF2-40B4-BE49-F238E27FC236}">
                  <a16:creationId xmlns:a16="http://schemas.microsoft.com/office/drawing/2014/main" id="{E846B9B0-7D1C-4E1B-9256-7F25E8E88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5" name="Freeform 39">
              <a:extLst>
                <a:ext uri="{FF2B5EF4-FFF2-40B4-BE49-F238E27FC236}">
                  <a16:creationId xmlns:a16="http://schemas.microsoft.com/office/drawing/2014/main" id="{E31B0CE6-7913-4D1C-AC18-2ED44DF92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6" name="Freeform 40">
              <a:extLst>
                <a:ext uri="{FF2B5EF4-FFF2-40B4-BE49-F238E27FC236}">
                  <a16:creationId xmlns:a16="http://schemas.microsoft.com/office/drawing/2014/main" id="{0F3517CE-D006-4218-9BB0-65269371EF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7" name="Freeform 41">
              <a:extLst>
                <a:ext uri="{FF2B5EF4-FFF2-40B4-BE49-F238E27FC236}">
                  <a16:creationId xmlns:a16="http://schemas.microsoft.com/office/drawing/2014/main" id="{DE7DB798-CAAE-42A3-BDFE-D6AD0E0DA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8" name="Freeform 42">
              <a:extLst>
                <a:ext uri="{FF2B5EF4-FFF2-40B4-BE49-F238E27FC236}">
                  <a16:creationId xmlns:a16="http://schemas.microsoft.com/office/drawing/2014/main" id="{07A53F87-B4E0-4C4E-B913-D336D8993D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9" name="Freeform 43">
              <a:extLst>
                <a:ext uri="{FF2B5EF4-FFF2-40B4-BE49-F238E27FC236}">
                  <a16:creationId xmlns:a16="http://schemas.microsoft.com/office/drawing/2014/main" id="{587D3AD0-B188-4D2E-A497-5180C1F22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0" name="Freeform 44">
              <a:extLst>
                <a:ext uri="{FF2B5EF4-FFF2-40B4-BE49-F238E27FC236}">
                  <a16:creationId xmlns:a16="http://schemas.microsoft.com/office/drawing/2014/main" id="{E8B4429B-56DB-4ED5-8296-1C4EB6AE04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1" name="Rectangle 45">
              <a:extLst>
                <a:ext uri="{FF2B5EF4-FFF2-40B4-BE49-F238E27FC236}">
                  <a16:creationId xmlns:a16="http://schemas.microsoft.com/office/drawing/2014/main" id="{ABBE178E-641F-4008-8760-5134D226A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12" name="Freeform 46">
              <a:extLst>
                <a:ext uri="{FF2B5EF4-FFF2-40B4-BE49-F238E27FC236}">
                  <a16:creationId xmlns:a16="http://schemas.microsoft.com/office/drawing/2014/main" id="{BB7A09DD-4AE2-4235-BCBA-B52CB7986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3" name="Freeform 47">
              <a:extLst>
                <a:ext uri="{FF2B5EF4-FFF2-40B4-BE49-F238E27FC236}">
                  <a16:creationId xmlns:a16="http://schemas.microsoft.com/office/drawing/2014/main" id="{64DBEF94-3525-4008-AD35-D566A238B9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4" name="Freeform 48">
              <a:extLst>
                <a:ext uri="{FF2B5EF4-FFF2-40B4-BE49-F238E27FC236}">
                  <a16:creationId xmlns:a16="http://schemas.microsoft.com/office/drawing/2014/main" id="{1C0CEBA3-32C8-4D37-BBD0-8863B008E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5" name="Freeform 49">
              <a:extLst>
                <a:ext uri="{FF2B5EF4-FFF2-40B4-BE49-F238E27FC236}">
                  <a16:creationId xmlns:a16="http://schemas.microsoft.com/office/drawing/2014/main" id="{D12DBC8B-AE05-43C6-BF30-3F9CDADE9B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6" name="Freeform 50">
              <a:extLst>
                <a:ext uri="{FF2B5EF4-FFF2-40B4-BE49-F238E27FC236}">
                  <a16:creationId xmlns:a16="http://schemas.microsoft.com/office/drawing/2014/main" id="{47D642DC-B097-481B-8F32-671DE6AB5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7" name="Freeform 51">
              <a:extLst>
                <a:ext uri="{FF2B5EF4-FFF2-40B4-BE49-F238E27FC236}">
                  <a16:creationId xmlns:a16="http://schemas.microsoft.com/office/drawing/2014/main" id="{0D7CD8F4-0787-4106-9E76-FF0AFA0AC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8" name="Freeform 52">
              <a:extLst>
                <a:ext uri="{FF2B5EF4-FFF2-40B4-BE49-F238E27FC236}">
                  <a16:creationId xmlns:a16="http://schemas.microsoft.com/office/drawing/2014/main" id="{3ED06726-52C5-468C-BEA2-0194993F8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9" name="Freeform 53">
              <a:extLst>
                <a:ext uri="{FF2B5EF4-FFF2-40B4-BE49-F238E27FC236}">
                  <a16:creationId xmlns:a16="http://schemas.microsoft.com/office/drawing/2014/main" id="{1541CE8F-816C-4189-8522-7AAA7EABD8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0" name="Freeform 54">
              <a:extLst>
                <a:ext uri="{FF2B5EF4-FFF2-40B4-BE49-F238E27FC236}">
                  <a16:creationId xmlns:a16="http://schemas.microsoft.com/office/drawing/2014/main" id="{3D0F8D98-15AC-458C-B872-777F4BBF3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1" name="Freeform 55">
              <a:extLst>
                <a:ext uri="{FF2B5EF4-FFF2-40B4-BE49-F238E27FC236}">
                  <a16:creationId xmlns:a16="http://schemas.microsoft.com/office/drawing/2014/main" id="{C9DE1ACE-C20F-4504-B0A1-5A37CA0D1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2" name="Freeform 56">
              <a:extLst>
                <a:ext uri="{FF2B5EF4-FFF2-40B4-BE49-F238E27FC236}">
                  <a16:creationId xmlns:a16="http://schemas.microsoft.com/office/drawing/2014/main" id="{E4BDEE62-868F-49A1-B97A-DE8EDC86F9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3" name="Freeform 57">
              <a:extLst>
                <a:ext uri="{FF2B5EF4-FFF2-40B4-BE49-F238E27FC236}">
                  <a16:creationId xmlns:a16="http://schemas.microsoft.com/office/drawing/2014/main" id="{B71AB3E3-099B-47DC-AD0D-215F18FD3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4" name="Freeform 58">
              <a:extLst>
                <a:ext uri="{FF2B5EF4-FFF2-40B4-BE49-F238E27FC236}">
                  <a16:creationId xmlns:a16="http://schemas.microsoft.com/office/drawing/2014/main" id="{7D4B7844-C6A2-45AA-9147-C1CEC0CB8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pSp>
        <p:nvGrpSpPr>
          <p:cNvPr id="126" name="Group 125">
            <a:extLst>
              <a:ext uri="{FF2B5EF4-FFF2-40B4-BE49-F238E27FC236}">
                <a16:creationId xmlns:a16="http://schemas.microsoft.com/office/drawing/2014/main" id="{176E1971-1C4C-46C8-A821-637664280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27" name="Freeform 32">
              <a:extLst>
                <a:ext uri="{FF2B5EF4-FFF2-40B4-BE49-F238E27FC236}">
                  <a16:creationId xmlns:a16="http://schemas.microsoft.com/office/drawing/2014/main" id="{35FAC14F-8CA0-40F3-ADE4-31DBF8BD7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8" name="Freeform 33">
              <a:extLst>
                <a:ext uri="{FF2B5EF4-FFF2-40B4-BE49-F238E27FC236}">
                  <a16:creationId xmlns:a16="http://schemas.microsoft.com/office/drawing/2014/main" id="{778F8CB9-0C96-4B66-B943-C5BF1A1B5D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9" name="Freeform 34">
              <a:extLst>
                <a:ext uri="{FF2B5EF4-FFF2-40B4-BE49-F238E27FC236}">
                  <a16:creationId xmlns:a16="http://schemas.microsoft.com/office/drawing/2014/main" id="{DB1C8E93-74F9-42A0-B326-E06DC9C584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0" name="Freeform 35">
              <a:extLst>
                <a:ext uri="{FF2B5EF4-FFF2-40B4-BE49-F238E27FC236}">
                  <a16:creationId xmlns:a16="http://schemas.microsoft.com/office/drawing/2014/main" id="{EC6EA429-8E16-49E0-82D7-5846CDA76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1" name="Freeform 36">
              <a:extLst>
                <a:ext uri="{FF2B5EF4-FFF2-40B4-BE49-F238E27FC236}">
                  <a16:creationId xmlns:a16="http://schemas.microsoft.com/office/drawing/2014/main" id="{8F64C508-2357-44C9-93D8-FC81B85AE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2" name="Freeform 37">
              <a:extLst>
                <a:ext uri="{FF2B5EF4-FFF2-40B4-BE49-F238E27FC236}">
                  <a16:creationId xmlns:a16="http://schemas.microsoft.com/office/drawing/2014/main" id="{82F6F3F7-8F51-41B4-AC2B-699593A1F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3" name="Freeform 38">
              <a:extLst>
                <a:ext uri="{FF2B5EF4-FFF2-40B4-BE49-F238E27FC236}">
                  <a16:creationId xmlns:a16="http://schemas.microsoft.com/office/drawing/2014/main" id="{6F2FC65A-DA31-4602-B324-E53F76BD93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4" name="Freeform 39">
              <a:extLst>
                <a:ext uri="{FF2B5EF4-FFF2-40B4-BE49-F238E27FC236}">
                  <a16:creationId xmlns:a16="http://schemas.microsoft.com/office/drawing/2014/main" id="{0E9B7CF9-E3CC-495E-A513-A8A1C2422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5" name="Freeform 40">
              <a:extLst>
                <a:ext uri="{FF2B5EF4-FFF2-40B4-BE49-F238E27FC236}">
                  <a16:creationId xmlns:a16="http://schemas.microsoft.com/office/drawing/2014/main" id="{35C09477-23EA-4E6A-A8C2-5B447B25E9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6" name="Rectangle 41">
              <a:extLst>
                <a:ext uri="{FF2B5EF4-FFF2-40B4-BE49-F238E27FC236}">
                  <a16:creationId xmlns:a16="http://schemas.microsoft.com/office/drawing/2014/main" id="{80A5D070-0FE6-4F72-8077-E259B2D35AE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grpSp>
      <p:pic>
        <p:nvPicPr>
          <p:cNvPr id="7" name="Picture 6">
            <a:extLst>
              <a:ext uri="{FF2B5EF4-FFF2-40B4-BE49-F238E27FC236}">
                <a16:creationId xmlns:a16="http://schemas.microsoft.com/office/drawing/2014/main" id="{D3DC2729-480B-38FA-808E-25C001A569FD}"/>
              </a:ext>
            </a:extLst>
          </p:cNvPr>
          <p:cNvPicPr>
            <a:picLocks noChangeAspect="1"/>
          </p:cNvPicPr>
          <p:nvPr/>
        </p:nvPicPr>
        <p:blipFill>
          <a:blip r:embed="rId5"/>
          <a:stretch>
            <a:fillRect/>
          </a:stretch>
        </p:blipFill>
        <p:spPr>
          <a:xfrm>
            <a:off x="3369897" y="2185988"/>
            <a:ext cx="3411017" cy="2948781"/>
          </a:xfrm>
          <a:prstGeom prst="rect">
            <a:avLst/>
          </a:prstGeom>
        </p:spPr>
      </p:pic>
      <p:pic>
        <p:nvPicPr>
          <p:cNvPr id="9" name="Picture 8">
            <a:extLst>
              <a:ext uri="{FF2B5EF4-FFF2-40B4-BE49-F238E27FC236}">
                <a16:creationId xmlns:a16="http://schemas.microsoft.com/office/drawing/2014/main" id="{88BC48BB-A660-3457-8225-1A810F7EC5AF}"/>
              </a:ext>
            </a:extLst>
          </p:cNvPr>
          <p:cNvPicPr>
            <a:picLocks noChangeAspect="1"/>
          </p:cNvPicPr>
          <p:nvPr/>
        </p:nvPicPr>
        <p:blipFill>
          <a:blip r:embed="rId6"/>
          <a:stretch>
            <a:fillRect/>
          </a:stretch>
        </p:blipFill>
        <p:spPr>
          <a:xfrm>
            <a:off x="7680726" y="2185988"/>
            <a:ext cx="3551005" cy="2917825"/>
          </a:xfrm>
          <a:prstGeom prst="rect">
            <a:avLst/>
          </a:prstGeom>
        </p:spPr>
      </p:pic>
      <p:sp>
        <p:nvSpPr>
          <p:cNvPr id="69" name="TextBox 68">
            <a:extLst>
              <a:ext uri="{FF2B5EF4-FFF2-40B4-BE49-F238E27FC236}">
                <a16:creationId xmlns:a16="http://schemas.microsoft.com/office/drawing/2014/main" id="{D30CC1E5-C1E5-A2F2-09D5-50B1D90A827F}"/>
              </a:ext>
            </a:extLst>
          </p:cNvPr>
          <p:cNvSpPr txBox="1"/>
          <p:nvPr/>
        </p:nvSpPr>
        <p:spPr>
          <a:xfrm>
            <a:off x="3162689" y="5246688"/>
            <a:ext cx="4369830" cy="923330"/>
          </a:xfrm>
          <a:prstGeom prst="rect">
            <a:avLst/>
          </a:prstGeom>
          <a:noFill/>
        </p:spPr>
        <p:txBody>
          <a:bodyPr wrap="square">
            <a:spAutoFit/>
          </a:bodyPr>
          <a:lstStyle/>
          <a:p>
            <a:r>
              <a:rPr lang="en-US" b="1" dirty="0"/>
              <a:t>Total money we make this year is </a:t>
            </a:r>
            <a:r>
              <a:rPr lang="en-US" b="1" dirty="0">
                <a:highlight>
                  <a:srgbClr val="FF0000"/>
                </a:highlight>
              </a:rPr>
              <a:t>801944.7</a:t>
            </a:r>
            <a:r>
              <a:rPr lang="en-US" dirty="0"/>
              <a:t>				</a:t>
            </a:r>
          </a:p>
          <a:p>
            <a:r>
              <a:rPr lang="en-US" dirty="0"/>
              <a:t>				</a:t>
            </a:r>
          </a:p>
        </p:txBody>
      </p:sp>
      <p:sp>
        <p:nvSpPr>
          <p:cNvPr id="137" name="TextBox 136">
            <a:extLst>
              <a:ext uri="{FF2B5EF4-FFF2-40B4-BE49-F238E27FC236}">
                <a16:creationId xmlns:a16="http://schemas.microsoft.com/office/drawing/2014/main" id="{38C84FE2-4A6B-C70D-A7C2-1EB86BA58B55}"/>
              </a:ext>
            </a:extLst>
          </p:cNvPr>
          <p:cNvSpPr txBox="1"/>
          <p:nvPr/>
        </p:nvSpPr>
        <p:spPr>
          <a:xfrm>
            <a:off x="6560436" y="5687594"/>
            <a:ext cx="4799713" cy="923330"/>
          </a:xfrm>
          <a:prstGeom prst="rect">
            <a:avLst/>
          </a:prstGeom>
          <a:noFill/>
        </p:spPr>
        <p:txBody>
          <a:bodyPr wrap="square">
            <a:spAutoFit/>
          </a:bodyPr>
          <a:lstStyle/>
          <a:p>
            <a:r>
              <a:rPr lang="en-US" b="1" dirty="0"/>
              <a:t>We make highest sale in </a:t>
            </a:r>
            <a:r>
              <a:rPr lang="en-US" b="1" dirty="0">
                <a:highlight>
                  <a:srgbClr val="FF0000"/>
                </a:highlight>
              </a:rPr>
              <a:t>Spring season.</a:t>
            </a:r>
            <a:r>
              <a:rPr lang="en-US" dirty="0"/>
              <a:t>				</a:t>
            </a:r>
          </a:p>
          <a:p>
            <a:r>
              <a:rPr lang="en-US" dirty="0"/>
              <a:t>				</a:t>
            </a:r>
          </a:p>
        </p:txBody>
      </p:sp>
    </p:spTree>
    <p:extLst>
      <p:ext uri="{BB962C8B-B14F-4D97-AF65-F5344CB8AC3E}">
        <p14:creationId xmlns:p14="http://schemas.microsoft.com/office/powerpoint/2010/main" val="134258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EB19A0D-88ED-4EC7-B012-FDA45662F2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039C885C-7507-48BC-8DA5-9B9A8A3B29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80315E80-D09C-4AAC-A1AA-6416ADD0A77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D5536-A035-4505-AF73-4F7CAE4882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81218E36-F40D-459F-A201-0A62E0FA57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5B53825A-3A84-4E26-A19D-A61548B6A59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AD90489C-7868-4D44-828E-5BD078E107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98ED0810-C456-43E0-A430-4BF3E84BB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E5A0D863-274E-498B-A757-EE462B7CF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B7819E45-002E-4BE7-9D91-AF82D37762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8B2A702D-53E8-4674-87E0-CA1F7E5627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451CEEF2-55A9-4CDF-BB69-2D07031F0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DCEC5350-68CD-460C-999B-A6055EA506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26945734-B592-423F-BCF3-8ED9227467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D6FF6791-D332-4D35-90E0-42011DF40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B1ED9C0C-0AD0-4F60-BB85-02B00AFE76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E202B26B-3FB3-4127-9295-F6E24A75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A9B0C70B-3686-4190-8592-736E11AB4D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3DCD01FB-20E8-42C3-AFE9-DFD3F426A1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E18D3AEB-E104-4243-893A-880F9A3C4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25B79020-576E-46E2-BDDD-3D93C9DD53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F9BE123C-99CB-4F9F-B6AD-D78B410111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2652409A-0FBC-471C-8070-735AA2D18C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A7B0AC30-BECB-435E-B184-5893DAF4CF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209F3AA3-0D92-49EA-8E9E-E85193591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96C003E9-8BC2-48CC-ABF7-540233FDB0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13BDD8BA-D378-486C-AAC9-F4BC3E8560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04C38930-9B92-429B-915A-D0198D6ACD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32660743-42C8-4FFB-A77B-66678E1E1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6B242301-66B7-4876-B23A-1B97410A55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B05C5127-C481-4571-9E17-90305CA0A91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BC0F1F06-EBE2-4919-A902-A503E384D2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2B2E1C8D-A953-4AED-8346-C34CFE3BE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8F150D6E-EB09-41AD-93BE-BF543BE36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AE3633FE-8FF6-4FC3-8422-483E7FAEDE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D233BC09-3785-4EA9-A80F-699EABFCD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DEFAAC70-9A33-41C4-9960-80B056E47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FE1B6380-FA49-4E35-B2EB-BC1D322A0A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F578AFE9-69B9-4FE3-A349-4640D49A58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49C01CF4-73AC-40B8-8AA5-60072CBB34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B4DA1C3D-282A-4010-9263-E2F62D79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52475A43-7A28-4A0F-BA58-C070BB882B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0C7241CC-AC61-4580-A46E-C217B329EB2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584FF8AA-E75D-483B-A344-7022541CF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AFF0ABD2-8247-432E-9F13-CCB7D0E62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8779D639-A8BE-46A3-BF82-B0498C363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62C75AD3-B601-4AB8-A449-C0375B263A5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7CEBAD4A-BB32-451F-B1E1-48D6F52EBD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9EA19F7F-29F8-4DF4-AB9B-C4D507FA7C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9A6E14CB-BA29-40ED-B9E1-9AF554AFDE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384A67CA-9AF3-4473-9BC7-2C48C43261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9DE1AF00-9D03-4DFB-B862-C86659628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03D15E32-C507-4B36-B9AB-BD0A1AEBD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978B3024-1C05-4858-A919-0ABF75EF7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04B0C1D6-8B63-4D35-83C5-5D4331190A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C0409678-BF82-43B2-8F95-46A5A0E186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EE0B483E-AC52-E301-DA4D-FAFBD4BCB995}"/>
              </a:ext>
            </a:extLst>
          </p:cNvPr>
          <p:cNvSpPr>
            <a:spLocks noGrp="1"/>
          </p:cNvSpPr>
          <p:nvPr>
            <p:ph type="title"/>
          </p:nvPr>
        </p:nvSpPr>
        <p:spPr>
          <a:xfrm>
            <a:off x="2085975" y="527051"/>
            <a:ext cx="8981059" cy="1647422"/>
          </a:xfrm>
        </p:spPr>
        <p:txBody>
          <a:bodyPr vert="horz" lIns="91440" tIns="45720" rIns="91440" bIns="45720" rtlCol="0" anchor="b">
            <a:normAutofit/>
          </a:bodyPr>
          <a:lstStyle/>
          <a:p>
            <a:r>
              <a:rPr lang="en-US" sz="3100" b="1" dirty="0">
                <a:effectLst>
                  <a:outerShdw blurRad="50800" dist="38100" dir="2700000" algn="tl" rotWithShape="0">
                    <a:prstClr val="black">
                      <a:alpha val="40000"/>
                    </a:prstClr>
                  </a:outerShdw>
                </a:effectLst>
              </a:rPr>
              <a:t>Are there any pizzas we should take off the menu, or any promotions we could leverage?</a:t>
            </a:r>
          </a:p>
        </p:txBody>
      </p:sp>
      <p:pic>
        <p:nvPicPr>
          <p:cNvPr id="4" name="Picture 3">
            <a:extLst>
              <a:ext uri="{FF2B5EF4-FFF2-40B4-BE49-F238E27FC236}">
                <a16:creationId xmlns:a16="http://schemas.microsoft.com/office/drawing/2014/main" id="{E4769300-349A-1A76-E579-971C5B2DD765}"/>
              </a:ext>
            </a:extLst>
          </p:cNvPr>
          <p:cNvPicPr>
            <a:picLocks noChangeAspect="1"/>
          </p:cNvPicPr>
          <p:nvPr/>
        </p:nvPicPr>
        <p:blipFill>
          <a:blip r:embed="rId4"/>
          <a:stretch>
            <a:fillRect/>
          </a:stretch>
        </p:blipFill>
        <p:spPr>
          <a:xfrm>
            <a:off x="1630739" y="2431798"/>
            <a:ext cx="3442916" cy="232594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3" name="Picture 2">
            <a:extLst>
              <a:ext uri="{FF2B5EF4-FFF2-40B4-BE49-F238E27FC236}">
                <a16:creationId xmlns:a16="http://schemas.microsoft.com/office/drawing/2014/main" id="{A8914DBC-5DFE-CEDC-5A3B-BE3C82BC8B17}"/>
              </a:ext>
            </a:extLst>
          </p:cNvPr>
          <p:cNvPicPr>
            <a:picLocks noChangeAspect="1"/>
          </p:cNvPicPr>
          <p:nvPr/>
        </p:nvPicPr>
        <p:blipFill>
          <a:blip r:embed="rId5"/>
          <a:stretch>
            <a:fillRect/>
          </a:stretch>
        </p:blipFill>
        <p:spPr>
          <a:xfrm>
            <a:off x="5573717" y="4030663"/>
            <a:ext cx="5235194" cy="255295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6" name="TextBox 5">
            <a:extLst>
              <a:ext uri="{FF2B5EF4-FFF2-40B4-BE49-F238E27FC236}">
                <a16:creationId xmlns:a16="http://schemas.microsoft.com/office/drawing/2014/main" id="{0DAA200E-F4FD-76D4-5660-E947E69809B5}"/>
              </a:ext>
            </a:extLst>
          </p:cNvPr>
          <p:cNvSpPr txBox="1"/>
          <p:nvPr/>
        </p:nvSpPr>
        <p:spPr>
          <a:xfrm>
            <a:off x="5389944" y="2936967"/>
            <a:ext cx="6101080" cy="1200329"/>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yes ,we should take off the menu </a:t>
            </a:r>
            <a:r>
              <a:rPr lang="en-US" b="1" dirty="0" err="1">
                <a:highlight>
                  <a:srgbClr val="FF0000"/>
                </a:highlight>
                <a:latin typeface="Times New Roman" panose="02020603050405020304" pitchFamily="18" charset="0"/>
                <a:cs typeface="Times New Roman" panose="02020603050405020304" pitchFamily="18" charset="0"/>
              </a:rPr>
              <a:t>The_greek_Xxl</a:t>
            </a:r>
            <a:r>
              <a:rPr lang="en-US" b="1" dirty="0">
                <a:highlight>
                  <a:srgbClr val="FF0000"/>
                </a:highlight>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 Because of lower pizza sold in year.	</a:t>
            </a:r>
            <a:r>
              <a:rPr lang="en-US" dirty="0"/>
              <a:t>								</a:t>
            </a:r>
          </a:p>
          <a:p>
            <a:r>
              <a:rPr lang="en-US" dirty="0"/>
              <a:t>									</a:t>
            </a:r>
          </a:p>
        </p:txBody>
      </p:sp>
      <p:sp>
        <p:nvSpPr>
          <p:cNvPr id="8" name="TextBox 7">
            <a:extLst>
              <a:ext uri="{FF2B5EF4-FFF2-40B4-BE49-F238E27FC236}">
                <a16:creationId xmlns:a16="http://schemas.microsoft.com/office/drawing/2014/main" id="{DA1B0381-70E5-C58E-D4C5-71A1A7AF6E61}"/>
              </a:ext>
            </a:extLst>
          </p:cNvPr>
          <p:cNvSpPr txBox="1"/>
          <p:nvPr/>
        </p:nvSpPr>
        <p:spPr>
          <a:xfrm>
            <a:off x="2124698" y="5126531"/>
            <a:ext cx="3667123" cy="1292662"/>
          </a:xfrm>
          <a:prstGeom prst="rect">
            <a:avLst/>
          </a:prstGeom>
          <a:noFill/>
        </p:spPr>
        <p:txBody>
          <a:bodyPr wrap="square">
            <a:spAutoFit/>
          </a:bodyPr>
          <a:lstStyle/>
          <a:p>
            <a:r>
              <a:rPr lang="en-US" sz="2000" b="1" dirty="0">
                <a:solidFill>
                  <a:schemeClr val="bg1"/>
                </a:solidFill>
                <a:highlight>
                  <a:srgbClr val="C0C0C0"/>
                </a:highlight>
              </a:rPr>
              <a:t>Promotion: Introduce combo deals during peak hours and give best offers in season .</a:t>
            </a:r>
            <a:r>
              <a:rPr lang="en-US" dirty="0"/>
              <a:t>								</a:t>
            </a:r>
          </a:p>
        </p:txBody>
      </p:sp>
    </p:spTree>
    <p:extLst>
      <p:ext uri="{BB962C8B-B14F-4D97-AF65-F5344CB8AC3E}">
        <p14:creationId xmlns:p14="http://schemas.microsoft.com/office/powerpoint/2010/main" val="3411723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90"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91" name="Group 116">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8" name="Group 117">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0"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31"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2"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3"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4"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5"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6"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7"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8"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9"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0"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1"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42"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3"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4"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5"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7"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8"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9"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0"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1"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2"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3"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4"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5"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6"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19" name="Group 118">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20"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4"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5"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6"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7"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8"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9"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192" name="Rectangle 157">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0"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6" name="TextBox 5">
            <a:extLst>
              <a:ext uri="{FF2B5EF4-FFF2-40B4-BE49-F238E27FC236}">
                <a16:creationId xmlns:a16="http://schemas.microsoft.com/office/drawing/2014/main" id="{A6B5B850-F1C5-B88F-306F-5E54A44685D5}"/>
              </a:ext>
            </a:extLst>
          </p:cNvPr>
          <p:cNvSpPr txBox="1"/>
          <p:nvPr/>
        </p:nvSpPr>
        <p:spPr>
          <a:xfrm>
            <a:off x="1141413" y="618518"/>
            <a:ext cx="5126038" cy="147857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200" b="1" cap="all" dirty="0">
                <a:effectLst>
                  <a:outerShdw blurRad="38100" dist="38100" dir="2700000" algn="tl">
                    <a:srgbClr val="000000">
                      <a:alpha val="43137"/>
                    </a:srgbClr>
                  </a:outerShdw>
                </a:effectLst>
                <a:latin typeface="+mj-lt"/>
                <a:ea typeface="+mj-ea"/>
                <a:cs typeface="+mj-cs"/>
              </a:rPr>
              <a:t>Conclusion :</a:t>
            </a:r>
          </a:p>
        </p:txBody>
      </p:sp>
      <p:sp>
        <p:nvSpPr>
          <p:cNvPr id="3" name="TextBox 2">
            <a:extLst>
              <a:ext uri="{FF2B5EF4-FFF2-40B4-BE49-F238E27FC236}">
                <a16:creationId xmlns:a16="http://schemas.microsoft.com/office/drawing/2014/main" id="{576B94B4-BDDB-89F0-25A6-C5816CEE1001}"/>
              </a:ext>
            </a:extLst>
          </p:cNvPr>
          <p:cNvSpPr txBox="1"/>
          <p:nvPr/>
        </p:nvSpPr>
        <p:spPr>
          <a:xfrm>
            <a:off x="1141412" y="2249487"/>
            <a:ext cx="5524502" cy="3965046"/>
          </a:xfrm>
          <a:prstGeom prst="rect">
            <a:avLst/>
          </a:prstGeom>
        </p:spPr>
        <p:txBody>
          <a:bodyPr vert="horz" lIns="91440" tIns="45720" rIns="91440" bIns="45720" rtlCol="0">
            <a:normAutofit/>
          </a:bodyPr>
          <a:lstStyle/>
          <a:p>
            <a:pPr indent="-228600" defTabSz="914400">
              <a:lnSpc>
                <a:spcPct val="120000"/>
              </a:lnSpc>
              <a:spcAft>
                <a:spcPts val="600"/>
              </a:spcAft>
              <a:buSzPct val="125000"/>
              <a:buFont typeface="Arial" panose="020B0604020202020204" pitchFamily="34" charset="0"/>
              <a:buChar char="•"/>
            </a:pPr>
            <a:endParaRPr lang="en-US" sz="1900" dirty="0"/>
          </a:p>
          <a:p>
            <a:pPr indent="-228600" defTabSz="914400">
              <a:lnSpc>
                <a:spcPct val="120000"/>
              </a:lnSpc>
              <a:spcAft>
                <a:spcPts val="600"/>
              </a:spcAft>
              <a:buSzPct val="125000"/>
              <a:buFont typeface="Arial" panose="020B0604020202020204" pitchFamily="34" charset="0"/>
              <a:buChar char="•"/>
            </a:pPr>
            <a:r>
              <a:rPr lang="en-US" sz="1900" dirty="0"/>
              <a:t> This analysis of the pizza place's sales data provides valuable insights into customer behavior, pizza preferences, and revenue trends. The identified peak hours, bestselling pizzas, and seasonal revenue patterns can aid in optimizing operations and increasing profitability. The recommendations for menu adjustments and promotions offer actionable strategies to enhance the business's success.</a:t>
            </a:r>
          </a:p>
        </p:txBody>
      </p:sp>
      <p:pic>
        <p:nvPicPr>
          <p:cNvPr id="5" name="Picture 4" descr="Graph on document with pen">
            <a:extLst>
              <a:ext uri="{FF2B5EF4-FFF2-40B4-BE49-F238E27FC236}">
                <a16:creationId xmlns:a16="http://schemas.microsoft.com/office/drawing/2014/main" id="{50FFE1E4-673B-B453-7908-92AC0EC02015}"/>
              </a:ext>
            </a:extLst>
          </p:cNvPr>
          <p:cNvPicPr>
            <a:picLocks noChangeAspect="1"/>
          </p:cNvPicPr>
          <p:nvPr/>
        </p:nvPicPr>
        <p:blipFill rotWithShape="1">
          <a:blip r:embed="rId4"/>
          <a:srcRect l="20076" r="6354" b="-1"/>
          <a:stretch/>
        </p:blipFill>
        <p:spPr>
          <a:xfrm>
            <a:off x="6927851" y="941261"/>
            <a:ext cx="4624428" cy="528015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93" name="Group 161">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94"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4"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5"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6"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7"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8"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9"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0"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1"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2"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3"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4"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75"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6"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7"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8"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9"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80"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1"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2"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3"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4"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5"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6"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7"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8"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9"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Tree>
    <p:extLst>
      <p:ext uri="{BB962C8B-B14F-4D97-AF65-F5344CB8AC3E}">
        <p14:creationId xmlns:p14="http://schemas.microsoft.com/office/powerpoint/2010/main" val="4110114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A4F796A8-613C-428B-9DFF-E26B7EAFDFF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B1D3645F-23DC-4D95-BE4E-8AE20A777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2A4D514A-9EC3-4A87-96F6-C5F25ABE2DD1}"/>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grpSp>
        <p:nvGrpSpPr>
          <p:cNvPr id="14" name="Group 13">
            <a:extLst>
              <a:ext uri="{FF2B5EF4-FFF2-40B4-BE49-F238E27FC236}">
                <a16:creationId xmlns:a16="http://schemas.microsoft.com/office/drawing/2014/main" id="{712B95E9-A57F-4B78-8A29-9C4338066A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BC8411DC-AF54-498C-85A3-F867710A89C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 name="Freeform 6">
              <a:extLst>
                <a:ext uri="{FF2B5EF4-FFF2-40B4-BE49-F238E27FC236}">
                  <a16:creationId xmlns:a16="http://schemas.microsoft.com/office/drawing/2014/main" id="{B9F643B1-D5A5-4D8F-A4D7-D83E69F999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7">
              <a:extLst>
                <a:ext uri="{FF2B5EF4-FFF2-40B4-BE49-F238E27FC236}">
                  <a16:creationId xmlns:a16="http://schemas.microsoft.com/office/drawing/2014/main" id="{F8306D62-8C86-4B7D-826F-3A4B3BEC60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8">
              <a:extLst>
                <a:ext uri="{FF2B5EF4-FFF2-40B4-BE49-F238E27FC236}">
                  <a16:creationId xmlns:a16="http://schemas.microsoft.com/office/drawing/2014/main" id="{B645467E-7BCB-458B-A7FA-FB83B313D2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9">
              <a:extLst>
                <a:ext uri="{FF2B5EF4-FFF2-40B4-BE49-F238E27FC236}">
                  <a16:creationId xmlns:a16="http://schemas.microsoft.com/office/drawing/2014/main" id="{39FDC2E1-3B6D-42E5-B85B-36E8BEA363F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0">
              <a:extLst>
                <a:ext uri="{FF2B5EF4-FFF2-40B4-BE49-F238E27FC236}">
                  <a16:creationId xmlns:a16="http://schemas.microsoft.com/office/drawing/2014/main" id="{4AD162B3-7440-4D63-96D6-596B7452F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1">
              <a:extLst>
                <a:ext uri="{FF2B5EF4-FFF2-40B4-BE49-F238E27FC236}">
                  <a16:creationId xmlns:a16="http://schemas.microsoft.com/office/drawing/2014/main" id="{4285F641-63B5-40A9-9B41-AAF2AC317D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2">
              <a:extLst>
                <a:ext uri="{FF2B5EF4-FFF2-40B4-BE49-F238E27FC236}">
                  <a16:creationId xmlns:a16="http://schemas.microsoft.com/office/drawing/2014/main" id="{33D8DD63-EAD5-42AC-BF81-C10D2CEABF3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3">
              <a:extLst>
                <a:ext uri="{FF2B5EF4-FFF2-40B4-BE49-F238E27FC236}">
                  <a16:creationId xmlns:a16="http://schemas.microsoft.com/office/drawing/2014/main" id="{460810C0-4514-4424-938E-097959B782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4">
              <a:extLst>
                <a:ext uri="{FF2B5EF4-FFF2-40B4-BE49-F238E27FC236}">
                  <a16:creationId xmlns:a16="http://schemas.microsoft.com/office/drawing/2014/main" id="{53842708-035C-46EE-AF53-9539A5A22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5">
              <a:extLst>
                <a:ext uri="{FF2B5EF4-FFF2-40B4-BE49-F238E27FC236}">
                  <a16:creationId xmlns:a16="http://schemas.microsoft.com/office/drawing/2014/main" id="{7780784B-320B-416D-AB6A-04F8E84EE5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Line 16">
              <a:extLst>
                <a:ext uri="{FF2B5EF4-FFF2-40B4-BE49-F238E27FC236}">
                  <a16:creationId xmlns:a16="http://schemas.microsoft.com/office/drawing/2014/main" id="{06C65D3B-8129-4B86-8E27-CC1BABDE45F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C7557F98-A020-4E29-A4D2-E42F870BF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8">
              <a:extLst>
                <a:ext uri="{FF2B5EF4-FFF2-40B4-BE49-F238E27FC236}">
                  <a16:creationId xmlns:a16="http://schemas.microsoft.com/office/drawing/2014/main" id="{408D80EC-B516-4381-BD64-923297FE6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9">
              <a:extLst>
                <a:ext uri="{FF2B5EF4-FFF2-40B4-BE49-F238E27FC236}">
                  <a16:creationId xmlns:a16="http://schemas.microsoft.com/office/drawing/2014/main" id="{579F3905-A3D3-4BC3-85AA-9FE10FFA03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0">
              <a:extLst>
                <a:ext uri="{FF2B5EF4-FFF2-40B4-BE49-F238E27FC236}">
                  <a16:creationId xmlns:a16="http://schemas.microsoft.com/office/drawing/2014/main" id="{90A41584-79DF-4B4A-AA2B-574A69E18F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Rectangle 21">
              <a:extLst>
                <a:ext uri="{FF2B5EF4-FFF2-40B4-BE49-F238E27FC236}">
                  <a16:creationId xmlns:a16="http://schemas.microsoft.com/office/drawing/2014/main" id="{F649771D-F4E5-4866-B2DB-AC240B51E44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2" name="Freeform 22">
              <a:extLst>
                <a:ext uri="{FF2B5EF4-FFF2-40B4-BE49-F238E27FC236}">
                  <a16:creationId xmlns:a16="http://schemas.microsoft.com/office/drawing/2014/main" id="{498BA7E4-E5F9-4294-B56C-C3C27E9940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3">
              <a:extLst>
                <a:ext uri="{FF2B5EF4-FFF2-40B4-BE49-F238E27FC236}">
                  <a16:creationId xmlns:a16="http://schemas.microsoft.com/office/drawing/2014/main" id="{0EA63341-C38E-4249-BD64-1C7B5F54AF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4">
              <a:extLst>
                <a:ext uri="{FF2B5EF4-FFF2-40B4-BE49-F238E27FC236}">
                  <a16:creationId xmlns:a16="http://schemas.microsoft.com/office/drawing/2014/main" id="{801CFFD8-C21C-4DE6-A638-A5373EF3DD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5">
              <a:extLst>
                <a:ext uri="{FF2B5EF4-FFF2-40B4-BE49-F238E27FC236}">
                  <a16:creationId xmlns:a16="http://schemas.microsoft.com/office/drawing/2014/main" id="{BF856A8F-2A71-4271-89D2-91F304FE9D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6">
              <a:extLst>
                <a:ext uri="{FF2B5EF4-FFF2-40B4-BE49-F238E27FC236}">
                  <a16:creationId xmlns:a16="http://schemas.microsoft.com/office/drawing/2014/main" id="{DD1FCC19-240C-4B95-97B0-D9C173D9F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7">
              <a:extLst>
                <a:ext uri="{FF2B5EF4-FFF2-40B4-BE49-F238E27FC236}">
                  <a16:creationId xmlns:a16="http://schemas.microsoft.com/office/drawing/2014/main" id="{2B0FDB39-2ADB-4B54-8878-F47A992EA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8">
              <a:extLst>
                <a:ext uri="{FF2B5EF4-FFF2-40B4-BE49-F238E27FC236}">
                  <a16:creationId xmlns:a16="http://schemas.microsoft.com/office/drawing/2014/main" id="{12C343DD-97FF-4922-8C91-3778612E6F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9">
              <a:extLst>
                <a:ext uri="{FF2B5EF4-FFF2-40B4-BE49-F238E27FC236}">
                  <a16:creationId xmlns:a16="http://schemas.microsoft.com/office/drawing/2014/main" id="{B4239831-B2F6-4AD0-98C3-1CA656D146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0">
              <a:extLst>
                <a:ext uri="{FF2B5EF4-FFF2-40B4-BE49-F238E27FC236}">
                  <a16:creationId xmlns:a16="http://schemas.microsoft.com/office/drawing/2014/main" id="{2F7E6F67-31DB-4BD3-B98A-ABDA010E08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1">
              <a:extLst>
                <a:ext uri="{FF2B5EF4-FFF2-40B4-BE49-F238E27FC236}">
                  <a16:creationId xmlns:a16="http://schemas.microsoft.com/office/drawing/2014/main" id="{95FA561A-1C35-4E97-A95D-86448C3409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43" name="Group 42">
            <a:extLst>
              <a:ext uri="{FF2B5EF4-FFF2-40B4-BE49-F238E27FC236}">
                <a16:creationId xmlns:a16="http://schemas.microsoft.com/office/drawing/2014/main" id="{18CFA8B2-7EA4-4907-A695-D24A30B258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44" name="Freeform 32">
              <a:extLst>
                <a:ext uri="{FF2B5EF4-FFF2-40B4-BE49-F238E27FC236}">
                  <a16:creationId xmlns:a16="http://schemas.microsoft.com/office/drawing/2014/main" id="{93360369-1CEB-43A3-8907-63CB279FC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3">
              <a:extLst>
                <a:ext uri="{FF2B5EF4-FFF2-40B4-BE49-F238E27FC236}">
                  <a16:creationId xmlns:a16="http://schemas.microsoft.com/office/drawing/2014/main" id="{AFF95E0D-5A6C-4FB8-8F91-8C6D916B3A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4">
              <a:extLst>
                <a:ext uri="{FF2B5EF4-FFF2-40B4-BE49-F238E27FC236}">
                  <a16:creationId xmlns:a16="http://schemas.microsoft.com/office/drawing/2014/main" id="{7715984F-DAB5-4679-B721-01CA7677AC7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5">
              <a:extLst>
                <a:ext uri="{FF2B5EF4-FFF2-40B4-BE49-F238E27FC236}">
                  <a16:creationId xmlns:a16="http://schemas.microsoft.com/office/drawing/2014/main" id="{9B0CDEA3-3F51-48A4-87BC-2EDF34791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6">
              <a:extLst>
                <a:ext uri="{FF2B5EF4-FFF2-40B4-BE49-F238E27FC236}">
                  <a16:creationId xmlns:a16="http://schemas.microsoft.com/office/drawing/2014/main" id="{F8C50052-A7F1-464D-B6C7-4738167A4E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7">
              <a:extLst>
                <a:ext uri="{FF2B5EF4-FFF2-40B4-BE49-F238E27FC236}">
                  <a16:creationId xmlns:a16="http://schemas.microsoft.com/office/drawing/2014/main" id="{90034ECC-5965-44F6-A9C5-716F344F9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8">
              <a:extLst>
                <a:ext uri="{FF2B5EF4-FFF2-40B4-BE49-F238E27FC236}">
                  <a16:creationId xmlns:a16="http://schemas.microsoft.com/office/drawing/2014/main" id="{2492934E-75F3-4221-A1B2-E879B66112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9">
              <a:extLst>
                <a:ext uri="{FF2B5EF4-FFF2-40B4-BE49-F238E27FC236}">
                  <a16:creationId xmlns:a16="http://schemas.microsoft.com/office/drawing/2014/main" id="{1C343144-455F-4BAA-A9B9-E281364AE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40">
              <a:extLst>
                <a:ext uri="{FF2B5EF4-FFF2-40B4-BE49-F238E27FC236}">
                  <a16:creationId xmlns:a16="http://schemas.microsoft.com/office/drawing/2014/main" id="{4CF2999A-D678-432C-B69B-2D78E76B2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Rectangle 41">
              <a:extLst>
                <a:ext uri="{FF2B5EF4-FFF2-40B4-BE49-F238E27FC236}">
                  <a16:creationId xmlns:a16="http://schemas.microsoft.com/office/drawing/2014/main" id="{141CEE8B-737E-46DB-86B9-9E4A870CEB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pic>
        <p:nvPicPr>
          <p:cNvPr id="55" name="Picture 2">
            <a:extLst>
              <a:ext uri="{FF2B5EF4-FFF2-40B4-BE49-F238E27FC236}">
                <a16:creationId xmlns:a16="http://schemas.microsoft.com/office/drawing/2014/main" id="{C428B4B3-5CF4-454B-9702-B134E4C1B3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9525" y="-14288"/>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pic>
        <p:nvPicPr>
          <p:cNvPr id="5" name="Picture 4">
            <a:extLst>
              <a:ext uri="{FF2B5EF4-FFF2-40B4-BE49-F238E27FC236}">
                <a16:creationId xmlns:a16="http://schemas.microsoft.com/office/drawing/2014/main" id="{96D910F7-EFA9-C122-1B45-4EBE1C3A7E87}"/>
              </a:ext>
            </a:extLst>
          </p:cNvPr>
          <p:cNvPicPr>
            <a:picLocks noChangeAspect="1"/>
          </p:cNvPicPr>
          <p:nvPr/>
        </p:nvPicPr>
        <p:blipFill rotWithShape="1">
          <a:blip r:embed="rId4">
            <a:duotone>
              <a:prstClr val="black"/>
              <a:schemeClr val="tx1">
                <a:tint val="45000"/>
                <a:satMod val="400000"/>
              </a:schemeClr>
            </a:duotone>
            <a:extLst>
              <a:ext uri="{BEBA8EAE-BF5A-486C-A8C5-ECC9F3942E4B}">
                <a14:imgProps xmlns:a14="http://schemas.microsoft.com/office/drawing/2010/main">
                  <a14:imgLayer r:embed="rId5">
                    <a14:imgEffect>
                      <a14:colorTemperature colorTemp="4700"/>
                    </a14:imgEffect>
                    <a14:imgEffect>
                      <a14:saturation sat="33000"/>
                    </a14:imgEffect>
                    <a14:imgEffect>
                      <a14:brightnessContrast bright="100000" contrast="10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6"/>
              </a:ext>
            </a:extLst>
          </a:blip>
          <a:srcRect l="8838" r="15569"/>
          <a:stretch/>
        </p:blipFill>
        <p:spPr>
          <a:xfrm>
            <a:off x="1141411" y="606425"/>
            <a:ext cx="9912354" cy="4897439"/>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42710376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2</TotalTime>
  <Words>447</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Sitka Heading</vt:lpstr>
      <vt:lpstr>Times New Roman</vt:lpstr>
      <vt:lpstr>Tw Cen MT</vt:lpstr>
      <vt:lpstr>Wingdings</vt:lpstr>
      <vt:lpstr>Circuit</vt:lpstr>
      <vt:lpstr>Analysis and Optimization of Operations for a Pizza Place</vt:lpstr>
      <vt:lpstr>Introduction:</vt:lpstr>
      <vt:lpstr>FINDINGS</vt:lpstr>
      <vt:lpstr>How many customers do we have each day?  Are there any peak hours?</vt:lpstr>
      <vt:lpstr>How  many pizzas are typically in    Order? Do we have any  bestsellers?</vt:lpstr>
      <vt:lpstr>How much money did we make this year? Can we identify any seasonality in the sales?</vt:lpstr>
      <vt:lpstr>Are there any pizzas we should take off the menu, or any promotions we could leverage?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and Optimization of Operations for a Pizza Place</dc:title>
  <dc:creator>vikant choudhary</dc:creator>
  <cp:lastModifiedBy>vikant choudhary</cp:lastModifiedBy>
  <cp:revision>2</cp:revision>
  <dcterms:created xsi:type="dcterms:W3CDTF">2023-08-13T11:45:36Z</dcterms:created>
  <dcterms:modified xsi:type="dcterms:W3CDTF">2023-08-13T14:57:48Z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2023-08-13T13:32:44Z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74ef37bf-0737-4bc3-95a4-fda42b83041a</vt:lpwstr>
  </property>
  <property fmtid="{D5CDD505-2E9C-101B-9397-08002B2CF9AE}" pid="7" name="MSIP_Label_defa4170-0d19-0005-0004-bc88714345d2_ActionId">
    <vt:lpwstr>15b04d4a-5a2e-414a-9787-a73fdbe4c98d</vt:lpwstr>
  </property>
  <property fmtid="{D5CDD505-2E9C-101B-9397-08002B2CF9AE}" pid="8" name="MSIP_Label_defa4170-0d19-0005-0004-bc88714345d2_ContentBits">
    <vt:lpwstr>0</vt:lpwstr>
  </property>
</Properties>
</file>