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67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36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94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9409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931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571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030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539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03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CEDBE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82116" y="1757807"/>
            <a:ext cx="4211320" cy="3463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rgbClr val="7EC1D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8705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4916" y="309117"/>
            <a:ext cx="10742167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920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04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35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40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41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8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24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14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27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300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iet.co.in/Engineering-college/index-noida.ph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0007" y="328463"/>
            <a:ext cx="9531985" cy="42883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000" spc="30" dirty="0">
                <a:solidFill>
                  <a:schemeClr val="bg1"/>
                </a:solidFill>
                <a:latin typeface="Arial"/>
                <a:cs typeface="Arial"/>
              </a:rPr>
              <a:t>Mini Project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000" spc="30" dirty="0">
                <a:solidFill>
                  <a:schemeClr val="bg1"/>
                </a:solidFill>
                <a:latin typeface="Arial"/>
                <a:cs typeface="Arial"/>
              </a:rPr>
              <a:t>On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000" spc="30" dirty="0">
                <a:solidFill>
                  <a:schemeClr val="bg1"/>
                </a:solidFill>
                <a:latin typeface="Arial"/>
                <a:cs typeface="Arial"/>
              </a:rPr>
              <a:t>Online Library </a:t>
            </a:r>
            <a:r>
              <a:rPr sz="4000" spc="30" dirty="0">
                <a:solidFill>
                  <a:schemeClr val="bg1"/>
                </a:solidFill>
                <a:latin typeface="Arial"/>
                <a:cs typeface="Arial"/>
              </a:rPr>
              <a:t>Management</a:t>
            </a:r>
            <a:r>
              <a:rPr sz="40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000" spc="-210" dirty="0">
                <a:solidFill>
                  <a:schemeClr val="bg1"/>
                </a:solidFill>
                <a:latin typeface="Arial"/>
                <a:cs typeface="Arial"/>
              </a:rPr>
              <a:t>System</a:t>
            </a:r>
            <a:endParaRPr lang="en-IN" sz="4000" spc="-21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000" spc="-210" dirty="0">
                <a:solidFill>
                  <a:schemeClr val="bg1"/>
                </a:solidFill>
                <a:latin typeface="Arial"/>
                <a:cs typeface="Arial"/>
              </a:rPr>
              <a:t>By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000" spc="-210" dirty="0">
                <a:solidFill>
                  <a:schemeClr val="bg1"/>
                </a:solidFill>
                <a:latin typeface="Arial"/>
                <a:cs typeface="Arial"/>
              </a:rPr>
              <a:t>Team </a:t>
            </a:r>
            <a:r>
              <a:rPr lang="en-IN" sz="4000" spc="-210" dirty="0">
                <a:solidFill>
                  <a:schemeClr val="accent2"/>
                </a:solidFill>
                <a:latin typeface="Arial"/>
                <a:cs typeface="Arial"/>
              </a:rPr>
              <a:t>VAS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chemeClr val="accent2"/>
                </a:solidFill>
                <a:latin typeface="Arial"/>
                <a:cs typeface="Arial"/>
              </a:rPr>
              <a:t>V</a:t>
            </a:r>
            <a:r>
              <a:rPr lang="en-IN" sz="2400" dirty="0">
                <a:latin typeface="Arial"/>
                <a:cs typeface="Arial"/>
              </a:rPr>
              <a:t>ikaram Pratap-2001330140062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chemeClr val="accent2"/>
                </a:solidFill>
                <a:latin typeface="Arial"/>
                <a:cs typeface="Arial"/>
              </a:rPr>
              <a:t>A</a:t>
            </a:r>
            <a:r>
              <a:rPr lang="en-IN" sz="2400" dirty="0">
                <a:latin typeface="Arial"/>
                <a:cs typeface="Arial"/>
              </a:rPr>
              <a:t>bhishek Singh-2001330140004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chemeClr val="accent2"/>
                </a:solidFill>
                <a:latin typeface="Arial"/>
                <a:cs typeface="Arial"/>
              </a:rPr>
              <a:t>S</a:t>
            </a:r>
            <a:r>
              <a:rPr lang="en-IN" sz="2400" dirty="0">
                <a:latin typeface="Arial"/>
                <a:cs typeface="Arial"/>
              </a:rPr>
              <a:t>atyam Kumar-2001330140046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045D8C4A-38D0-4033-8129-481ADEDBE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626774"/>
            <a:ext cx="1902763" cy="190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A20B18-40CF-474F-9C43-F054E30EB9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296400" y="4626774"/>
            <a:ext cx="1834351" cy="19027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5108" y="504298"/>
            <a:ext cx="6666484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5" dirty="0"/>
              <a:t>Design</a:t>
            </a:r>
            <a:r>
              <a:rPr sz="6600" spc="-85" dirty="0"/>
              <a:t>:</a:t>
            </a:r>
            <a:r>
              <a:rPr sz="4200" spc="-85" dirty="0"/>
              <a:t> </a:t>
            </a:r>
            <a:r>
              <a:rPr sz="4200" spc="30" dirty="0"/>
              <a:t>Activity</a:t>
            </a:r>
            <a:r>
              <a:rPr sz="4200" spc="15" dirty="0"/>
              <a:t> </a:t>
            </a:r>
            <a:r>
              <a:rPr sz="4200" spc="-20" dirty="0"/>
              <a:t>Diagram</a:t>
            </a:r>
            <a:endParaRPr sz="4200" dirty="0"/>
          </a:p>
        </p:txBody>
      </p:sp>
      <p:sp>
        <p:nvSpPr>
          <p:cNvPr id="3" name="object 3"/>
          <p:cNvSpPr/>
          <p:nvPr/>
        </p:nvSpPr>
        <p:spPr>
          <a:xfrm>
            <a:off x="1207008" y="1853182"/>
            <a:ext cx="9689592" cy="4242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335" y="503096"/>
            <a:ext cx="4990084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25" dirty="0"/>
              <a:t>Implementation</a:t>
            </a:r>
            <a:r>
              <a:rPr sz="6600" spc="25" dirty="0"/>
              <a:t>:</a:t>
            </a:r>
            <a:endParaRPr sz="6600" dirty="0"/>
          </a:p>
        </p:txBody>
      </p:sp>
      <p:sp>
        <p:nvSpPr>
          <p:cNvPr id="3" name="object 3"/>
          <p:cNvSpPr txBox="1"/>
          <p:nvPr/>
        </p:nvSpPr>
        <p:spPr>
          <a:xfrm>
            <a:off x="1183335" y="1733169"/>
            <a:ext cx="9713265" cy="39908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indent="-342900">
              <a:lnSpc>
                <a:spcPct val="100000"/>
              </a:lnSpc>
              <a:spcBef>
                <a:spcPts val="1100"/>
              </a:spcBef>
              <a:buFont typeface="Arial" panose="020B0604020202020204" pitchFamily="34" charset="0"/>
              <a:buChar char="•"/>
            </a:pP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programming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languages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lang="en-IN"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175" dirty="0">
                <a:solidFill>
                  <a:srgbClr val="FFFFFF"/>
                </a:solidFill>
                <a:latin typeface="Arial"/>
                <a:cs typeface="Arial"/>
              </a:rPr>
              <a:t>PHP, HTML, CSS </a:t>
            </a:r>
            <a:r>
              <a:rPr lang="en-US" sz="2400" spc="5" dirty="0">
                <a:solidFill>
                  <a:srgbClr val="FFFFFF"/>
                </a:solidFill>
                <a:latin typeface="Arial"/>
                <a:cs typeface="Arial"/>
              </a:rPr>
              <a:t>[Web </a:t>
            </a:r>
            <a:r>
              <a:rPr lang="en-US" sz="2400" spc="-80" dirty="0">
                <a:solidFill>
                  <a:srgbClr val="FFFFFF"/>
                </a:solidFill>
                <a:latin typeface="Arial"/>
                <a:cs typeface="Arial"/>
              </a:rPr>
              <a:t>Based] 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lang="en-US" sz="2400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105" dirty="0">
                <a:solidFill>
                  <a:srgbClr val="FFFFFF"/>
                </a:solidFill>
                <a:latin typeface="Arial"/>
                <a:cs typeface="Arial"/>
              </a:rPr>
              <a:t>MySQL.</a:t>
            </a:r>
            <a:endParaRPr lang="en-US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lang="en-US" sz="2400" spc="5" dirty="0">
                <a:solidFill>
                  <a:srgbClr val="FFFFFF"/>
                </a:solidFill>
                <a:latin typeface="Arial"/>
                <a:cs typeface="Arial"/>
              </a:rPr>
              <a:t>Development </a:t>
            </a:r>
            <a:r>
              <a:rPr lang="en-US" sz="2400" spc="-10" dirty="0">
                <a:solidFill>
                  <a:srgbClr val="FFFFFF"/>
                </a:solidFill>
                <a:latin typeface="Arial"/>
                <a:cs typeface="Arial"/>
              </a:rPr>
              <a:t>Environment </a:t>
            </a:r>
            <a:r>
              <a:rPr lang="en-US" sz="2400" spc="-40" dirty="0">
                <a:solidFill>
                  <a:srgbClr val="FFFFFF"/>
                </a:solidFill>
                <a:latin typeface="Arial"/>
                <a:cs typeface="Arial"/>
              </a:rPr>
              <a:t>XAMMP </a:t>
            </a:r>
            <a:r>
              <a:rPr lang="en-US"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lang="en-US" sz="2400" spc="-4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lang="en-US" sz="2400" spc="-15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lang="en-US" sz="2400" spc="-15" dirty="0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r>
              <a:rPr lang="en-US" sz="2400" spc="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70" dirty="0">
                <a:solidFill>
                  <a:srgbClr val="FFFFFF"/>
                </a:solidFill>
                <a:latin typeface="Arial"/>
                <a:cs typeface="Arial"/>
              </a:rPr>
              <a:t>server.</a:t>
            </a:r>
            <a:endParaRPr lang="en-US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400" spc="-7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Coding </a:t>
            </a:r>
            <a:r>
              <a:rPr lang="en-US" sz="2400" spc="-40" dirty="0">
                <a:solidFill>
                  <a:srgbClr val="FFFFFF"/>
                </a:solidFill>
                <a:latin typeface="Arial"/>
                <a:cs typeface="Arial"/>
              </a:rPr>
              <a:t>we used Visual Studio Code</a:t>
            </a:r>
            <a:r>
              <a:rPr lang="en-US" sz="24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en-US" sz="2400" dirty="0">
              <a:latin typeface="Arial"/>
              <a:cs typeface="Arial"/>
            </a:endParaRPr>
          </a:p>
          <a:p>
            <a:pPr marL="355600" indent="-342900">
              <a:spcBef>
                <a:spcPts val="101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400" spc="-12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lang="en-US" sz="2400" spc="-114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lang="en-US" sz="2400" spc="15" dirty="0">
                <a:solidFill>
                  <a:srgbClr val="FFFFFF"/>
                </a:solidFill>
                <a:latin typeface="Arial"/>
                <a:cs typeface="Arial"/>
              </a:rPr>
              <a:t>Operating </a:t>
            </a:r>
            <a:r>
              <a:rPr lang="en-US" sz="2400" spc="-5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lang="en-US" sz="2400" spc="-4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lang="en-US" sz="2400" spc="-8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lang="en-US" sz="2400" spc="-70" dirty="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lang="en-US" sz="2400" spc="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100" dirty="0">
                <a:solidFill>
                  <a:srgbClr val="FFFFFF"/>
                </a:solidFill>
                <a:latin typeface="Arial"/>
                <a:cs typeface="Arial"/>
              </a:rPr>
              <a:t>10.</a:t>
            </a:r>
            <a:endParaRPr lang="en-US" sz="1900" spc="350" dirty="0">
              <a:solidFill>
                <a:srgbClr val="7EC1DB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101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400" spc="25" dirty="0">
                <a:solidFill>
                  <a:srgbClr val="FFFFFF"/>
                </a:solidFill>
                <a:latin typeface="Arial"/>
                <a:cs typeface="Arial"/>
              </a:rPr>
              <a:t>Main </a:t>
            </a:r>
            <a:r>
              <a:rPr lang="en-US" sz="2400" spc="20" dirty="0">
                <a:solidFill>
                  <a:srgbClr val="FFFFFF"/>
                </a:solidFill>
                <a:latin typeface="Arial"/>
                <a:cs typeface="Arial"/>
              </a:rPr>
              <a:t>things </a:t>
            </a:r>
            <a:r>
              <a:rPr lang="en-US" sz="2400" spc="30" dirty="0">
                <a:solidFill>
                  <a:srgbClr val="FFFFFF"/>
                </a:solidFill>
                <a:latin typeface="Arial"/>
                <a:cs typeface="Arial"/>
              </a:rPr>
              <a:t>in implementation </a:t>
            </a:r>
            <a:r>
              <a:rPr lang="en-US"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lang="en-US" sz="2400" spc="10" dirty="0">
                <a:solidFill>
                  <a:srgbClr val="FFFFFF"/>
                </a:solidFill>
                <a:latin typeface="Arial"/>
                <a:cs typeface="Arial"/>
              </a:rPr>
              <a:t>connecting </a:t>
            </a:r>
            <a:r>
              <a:rPr lang="en-US" sz="2400" spc="10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lang="en-US" sz="2400" spc="-15" dirty="0">
                <a:solidFill>
                  <a:srgbClr val="FFFFFF"/>
                </a:solidFill>
                <a:latin typeface="Arial"/>
                <a:cs typeface="Arial"/>
              </a:rPr>
              <a:t>local </a:t>
            </a:r>
            <a:r>
              <a:rPr lang="en-US" sz="2400" spc="-55" dirty="0">
                <a:solidFill>
                  <a:srgbClr val="FFFFFF"/>
                </a:solidFill>
                <a:latin typeface="Arial"/>
                <a:cs typeface="Arial"/>
              </a:rPr>
              <a:t>server  </a:t>
            </a:r>
            <a:r>
              <a:rPr lang="en-US" sz="2400" spc="6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lang="en-US" sz="2400" spc="20" dirty="0">
                <a:solidFill>
                  <a:srgbClr val="FFFFFF"/>
                </a:solidFill>
                <a:latin typeface="Arial"/>
                <a:cs typeface="Arial"/>
              </a:rPr>
              <a:t>gaining </a:t>
            </a:r>
            <a:r>
              <a:rPr lang="en-US" sz="2400" spc="25" dirty="0">
                <a:solidFill>
                  <a:srgbClr val="FFFFFF"/>
                </a:solidFill>
                <a:latin typeface="Arial"/>
                <a:cs typeface="Arial"/>
              </a:rPr>
              <a:t>information's </a:t>
            </a:r>
            <a:r>
              <a:rPr lang="en-US" sz="2400" spc="7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requirements </a:t>
            </a:r>
            <a:r>
              <a:rPr lang="en-US" sz="2400" spc="30" dirty="0">
                <a:solidFill>
                  <a:srgbClr val="FFFFFF"/>
                </a:solidFill>
                <a:latin typeface="Arial"/>
                <a:cs typeface="Arial"/>
              </a:rPr>
              <a:t>in the</a:t>
            </a:r>
            <a:r>
              <a:rPr lang="en-US"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15" dirty="0">
                <a:solidFill>
                  <a:srgbClr val="FFFFFF"/>
                </a:solidFill>
                <a:latin typeface="Arial"/>
                <a:cs typeface="Arial"/>
              </a:rPr>
              <a:t>library.</a:t>
            </a:r>
            <a:endParaRPr lang="en-US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466" y="351897"/>
            <a:ext cx="4761484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45" dirty="0"/>
              <a:t>Test</a:t>
            </a:r>
            <a:r>
              <a:rPr sz="4200" spc="-55" dirty="0"/>
              <a:t> </a:t>
            </a:r>
            <a:r>
              <a:rPr sz="4200" spc="-110" dirty="0"/>
              <a:t>Case/Scripts</a:t>
            </a:r>
            <a:r>
              <a:rPr sz="6600" spc="-110" dirty="0"/>
              <a:t>:</a:t>
            </a:r>
            <a:endParaRPr sz="66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07946"/>
              </p:ext>
            </p:extLst>
          </p:nvPr>
        </p:nvGraphicFramePr>
        <p:xfrm>
          <a:off x="1582484" y="1371600"/>
          <a:ext cx="9027032" cy="500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1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9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4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5750">
                <a:tc>
                  <a:txBody>
                    <a:bodyPr/>
                    <a:lstStyle/>
                    <a:p>
                      <a:pPr marL="57150">
                        <a:lnSpc>
                          <a:spcPts val="1385"/>
                        </a:lnSpc>
                      </a:pPr>
                      <a:r>
                        <a:rPr sz="12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Test</a:t>
                      </a:r>
                      <a:r>
                        <a:rPr sz="12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385"/>
                        </a:lnSpc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385"/>
                        </a:lnSpc>
                      </a:pP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385"/>
                        </a:lnSpc>
                      </a:pPr>
                      <a:r>
                        <a:rPr sz="12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Expected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385"/>
                        </a:lnSpc>
                      </a:pP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Actual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257">
                <a:tc>
                  <a:txBody>
                    <a:bodyPr/>
                    <a:lstStyle/>
                    <a:p>
                      <a:pPr marL="57150">
                        <a:lnSpc>
                          <a:spcPts val="138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380"/>
                        </a:lnSpc>
                      </a:pPr>
                      <a:r>
                        <a:rPr sz="1200" spc="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Admin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Login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260"/>
                        </a:lnSpc>
                      </a:pPr>
                      <a:r>
                        <a:rPr sz="1200" spc="-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200" spc="-6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Access </a:t>
                      </a:r>
                      <a:r>
                        <a:rPr sz="1200" spc="3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into </a:t>
                      </a:r>
                      <a:r>
                        <a:rPr sz="1200" spc="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system</a:t>
                      </a:r>
                      <a:endParaRPr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Admin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must Login</a:t>
                      </a:r>
                      <a:r>
                        <a:rPr sz="1200" spc="-7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First.</a:t>
                      </a:r>
                      <a:endParaRPr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260"/>
                        </a:lnSpc>
                      </a:pPr>
                      <a:r>
                        <a:rPr sz="1200" spc="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If </a:t>
                      </a:r>
                      <a:r>
                        <a:rPr sz="1200" spc="-3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Username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200" spc="-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Password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is</a:t>
                      </a:r>
                      <a:endParaRPr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correct </a:t>
                      </a:r>
                      <a:r>
                        <a:rPr sz="1200" spc="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then </a:t>
                      </a:r>
                      <a:r>
                        <a:rPr sz="1200" spc="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Admin </a:t>
                      </a:r>
                      <a:r>
                        <a:rPr sz="1200" spc="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will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sz="1200" spc="-1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Login.</a:t>
                      </a:r>
                      <a:endParaRPr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380"/>
                        </a:lnSpc>
                      </a:pPr>
                      <a:r>
                        <a:rPr sz="1200" spc="-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Successfully</a:t>
                      </a:r>
                      <a:r>
                        <a:rPr sz="1200" spc="-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Login.</a:t>
                      </a:r>
                      <a:endParaRPr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2451">
                <a:tc>
                  <a:txBody>
                    <a:bodyPr/>
                    <a:lstStyle/>
                    <a:p>
                      <a:pPr marL="57150">
                        <a:lnSpc>
                          <a:spcPts val="1385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385"/>
                        </a:lnSpc>
                      </a:pPr>
                      <a:r>
                        <a:rPr sz="1200" spc="-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Edit </a:t>
                      </a:r>
                      <a:r>
                        <a:rPr sz="1200" spc="-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Users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200" spc="-3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Books</a:t>
                      </a:r>
                      <a:r>
                        <a:rPr sz="1200" spc="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details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265"/>
                        </a:lnSpc>
                      </a:pPr>
                      <a:r>
                        <a:rPr sz="1200" spc="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After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inserting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data </a:t>
                      </a:r>
                      <a:r>
                        <a:rPr sz="1200" spc="3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into</a:t>
                      </a:r>
                      <a:r>
                        <a:rPr sz="1200" spc="-6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the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marL="57150" marR="48895">
                        <a:lnSpc>
                          <a:spcPct val="114999"/>
                        </a:lnSpc>
                      </a:pPr>
                      <a:r>
                        <a:rPr sz="1200" spc="-3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system </a:t>
                      </a:r>
                      <a:r>
                        <a:rPr sz="1200" spc="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then admin </a:t>
                      </a:r>
                      <a:r>
                        <a:rPr sz="1200" spc="-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can 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remove and </a:t>
                      </a:r>
                      <a:r>
                        <a:rPr sz="1200" spc="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modify </a:t>
                      </a:r>
                      <a:r>
                        <a:rPr sz="1200" spc="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users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books.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265"/>
                        </a:lnSpc>
                      </a:pPr>
                      <a:r>
                        <a:rPr sz="1200" spc="-6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Can 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change </a:t>
                      </a:r>
                      <a:r>
                        <a:rPr sz="1200" spc="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inserted</a:t>
                      </a:r>
                      <a:endParaRPr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information.</a:t>
                      </a:r>
                      <a:endParaRPr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265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Editing </a:t>
                      </a:r>
                      <a:r>
                        <a:rPr sz="1200" spc="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Data </a:t>
                      </a:r>
                      <a:r>
                        <a:rPr sz="1200" spc="3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sz="1200" spc="-6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the</a:t>
                      </a:r>
                      <a:endParaRPr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system.</a:t>
                      </a:r>
                      <a:endParaRPr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747">
                <a:tc>
                  <a:txBody>
                    <a:bodyPr/>
                    <a:lstStyle/>
                    <a:p>
                      <a:pPr marL="57150">
                        <a:lnSpc>
                          <a:spcPts val="1385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385"/>
                        </a:lnSpc>
                      </a:pPr>
                      <a:r>
                        <a:rPr sz="1200" spc="-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Search </a:t>
                      </a:r>
                      <a:r>
                        <a:rPr sz="1200" spc="-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Users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200" spc="-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Books</a:t>
                      </a:r>
                      <a:r>
                        <a:rPr sz="1200" spc="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details</a:t>
                      </a:r>
                      <a:endParaRPr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265"/>
                        </a:lnSpc>
                      </a:pPr>
                      <a:r>
                        <a:rPr sz="1200" spc="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Admin </a:t>
                      </a:r>
                      <a:r>
                        <a:rPr sz="1200" spc="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will </a:t>
                      </a:r>
                      <a:r>
                        <a:rPr sz="1200" spc="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find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books</a:t>
                      </a:r>
                      <a:r>
                        <a:rPr sz="1200" spc="-1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users </a:t>
                      </a:r>
                      <a:r>
                        <a:rPr sz="1200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by </a:t>
                      </a:r>
                      <a:r>
                        <a:rPr sz="1200" spc="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given</a:t>
                      </a:r>
                      <a:r>
                        <a:rPr sz="1200" spc="-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id.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385"/>
                        </a:lnSpc>
                      </a:pPr>
                      <a:r>
                        <a:rPr sz="1200" spc="-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Searching </a:t>
                      </a:r>
                      <a:r>
                        <a:rPr sz="1200" spc="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3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information.</a:t>
                      </a:r>
                      <a:endParaRPr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385"/>
                        </a:lnSpc>
                      </a:pPr>
                      <a:r>
                        <a:rPr sz="1200" spc="-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Find </a:t>
                      </a:r>
                      <a:r>
                        <a:rPr sz="1200" spc="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out </a:t>
                      </a:r>
                      <a:r>
                        <a:rPr sz="1200" spc="-3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Books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7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Users.</a:t>
                      </a:r>
                      <a:endParaRPr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55">
                <a:tc>
                  <a:txBody>
                    <a:bodyPr/>
                    <a:lstStyle/>
                    <a:p>
                      <a:pPr marL="57150">
                        <a:lnSpc>
                          <a:spcPts val="139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390"/>
                        </a:lnSpc>
                      </a:pPr>
                      <a:r>
                        <a:rPr sz="1200" spc="-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View </a:t>
                      </a:r>
                      <a:r>
                        <a:rPr sz="1200" spc="-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Users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200" spc="-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Books</a:t>
                      </a:r>
                      <a:r>
                        <a:rPr sz="1200" spc="3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Details</a:t>
                      </a:r>
                      <a:endParaRPr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270"/>
                        </a:lnSpc>
                      </a:pPr>
                      <a:r>
                        <a:rPr sz="1200" spc="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Admin </a:t>
                      </a:r>
                      <a:r>
                        <a:rPr sz="1200" spc="-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can 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view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3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modify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270"/>
                        </a:lnSpc>
                      </a:pPr>
                      <a:r>
                        <a:rPr sz="1200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Getting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all </a:t>
                      </a:r>
                      <a:r>
                        <a:rPr sz="1200" spc="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information </a:t>
                      </a:r>
                      <a:r>
                        <a:rPr sz="1200" spc="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users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books.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270"/>
                        </a:lnSpc>
                      </a:pPr>
                      <a:r>
                        <a:rPr sz="1200" spc="-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View </a:t>
                      </a:r>
                      <a:r>
                        <a:rPr sz="1200" spc="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r>
                        <a:rPr sz="1200" spc="-7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of</a:t>
                      </a:r>
                      <a:endParaRPr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users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books.</a:t>
                      </a:r>
                      <a:endParaRPr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15">
                <a:tc>
                  <a:txBody>
                    <a:bodyPr/>
                    <a:lstStyle/>
                    <a:p>
                      <a:pPr marL="57150">
                        <a:lnSpc>
                          <a:spcPts val="139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390"/>
                        </a:lnSpc>
                      </a:pPr>
                      <a:r>
                        <a:rPr sz="1200" spc="-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Delete </a:t>
                      </a:r>
                      <a:r>
                        <a:rPr sz="1200" spc="-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Users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200" spc="-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Books</a:t>
                      </a:r>
                      <a:r>
                        <a:rPr sz="1200" spc="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Details</a:t>
                      </a:r>
                      <a:endParaRPr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270"/>
                        </a:lnSpc>
                      </a:pPr>
                      <a:r>
                        <a:rPr sz="1200" spc="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Admin </a:t>
                      </a:r>
                      <a:r>
                        <a:rPr sz="1200" spc="-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can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delete </a:t>
                      </a:r>
                      <a:r>
                        <a:rPr sz="1200" spc="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users</a:t>
                      </a:r>
                      <a:r>
                        <a:rPr sz="1200" spc="-9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if</a:t>
                      </a:r>
                      <a:endParaRPr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they </a:t>
                      </a:r>
                      <a:r>
                        <a:rPr sz="1200" spc="-3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are </a:t>
                      </a:r>
                      <a:r>
                        <a:rPr sz="1200" spc="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out </a:t>
                      </a:r>
                      <a:r>
                        <a:rPr sz="1200" spc="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contact</a:t>
                      </a:r>
                      <a:r>
                        <a:rPr sz="1200" spc="-17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books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which </a:t>
                      </a:r>
                      <a:r>
                        <a:rPr sz="1200" spc="-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200" spc="-7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old.</a:t>
                      </a:r>
                      <a:endParaRPr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270"/>
                        </a:lnSpc>
                      </a:pPr>
                      <a:r>
                        <a:rPr sz="1200" spc="-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Remove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all </a:t>
                      </a:r>
                      <a:r>
                        <a:rPr sz="1200" spc="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unwanted</a:t>
                      </a:r>
                      <a:r>
                        <a:rPr sz="1200" spc="-7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users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books.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270"/>
                        </a:lnSpc>
                      </a:pPr>
                      <a:r>
                        <a:rPr sz="1200" spc="-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Successfully </a:t>
                      </a:r>
                      <a:r>
                        <a:rPr sz="1200" spc="-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Removed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the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information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which</a:t>
                      </a:r>
                      <a:r>
                        <a:rPr sz="1200" spc="-9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is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stored </a:t>
                      </a:r>
                      <a:r>
                        <a:rPr sz="1200" spc="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in the</a:t>
                      </a:r>
                      <a:r>
                        <a:rPr sz="1200" spc="-8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database.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307987"/>
            <a:ext cx="3694684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0" dirty="0"/>
              <a:t>Future</a:t>
            </a:r>
            <a:r>
              <a:rPr sz="4200" spc="-85" dirty="0"/>
              <a:t> </a:t>
            </a:r>
            <a:r>
              <a:rPr sz="4200" spc="-80" dirty="0"/>
              <a:t>Works</a:t>
            </a:r>
            <a:r>
              <a:rPr sz="6600" spc="-80" dirty="0"/>
              <a:t>:</a:t>
            </a:r>
            <a:endParaRPr sz="6600" dirty="0"/>
          </a:p>
        </p:txBody>
      </p:sp>
      <p:sp>
        <p:nvSpPr>
          <p:cNvPr id="3" name="object 3"/>
          <p:cNvSpPr txBox="1"/>
          <p:nvPr/>
        </p:nvSpPr>
        <p:spPr>
          <a:xfrm>
            <a:off x="1182116" y="1985898"/>
            <a:ext cx="8415655" cy="31983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2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400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-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near </a:t>
            </a:r>
            <a:r>
              <a:rPr sz="2400" spc="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future, </a:t>
            </a:r>
            <a:r>
              <a:rPr sz="2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</a:t>
            </a:r>
            <a:r>
              <a:rPr sz="240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400" spc="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growing </a:t>
            </a:r>
            <a:r>
              <a:rPr sz="2400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rapidly </a:t>
            </a:r>
            <a:r>
              <a:rPr sz="2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2400" spc="-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sz="2400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endParaRPr lang="en-IN" sz="2400" spc="1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0" indent="0">
              <a:lnSpc>
                <a:spcPct val="100000"/>
              </a:lnSpc>
              <a:spcBef>
                <a:spcPts val="1090"/>
              </a:spcBef>
              <a:buNone/>
            </a:pP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“Library </a:t>
            </a:r>
            <a:r>
              <a:rPr lang="en-US" sz="2400" spc="20" dirty="0">
                <a:latin typeface="Arial" panose="020B0604020202020204" pitchFamily="34" charset="0"/>
                <a:cs typeface="Arial" panose="020B0604020202020204" pitchFamily="34" charset="0"/>
              </a:rPr>
              <a:t>Management” </a:t>
            </a:r>
            <a:r>
              <a:rPr lang="en-US" sz="2400" spc="35" dirty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en-US" sz="2400" spc="-5" dirty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n-US" sz="2400" spc="-35" dirty="0">
                <a:latin typeface="Arial" panose="020B0604020202020204" pitchFamily="34" charset="0"/>
                <a:cs typeface="Arial" panose="020B0604020202020204" pitchFamily="34" charset="0"/>
              </a:rPr>
              <a:t>very </a:t>
            </a:r>
            <a:r>
              <a:rPr lang="en-US" sz="2400" spc="30" dirty="0">
                <a:latin typeface="Arial" panose="020B0604020202020204" pitchFamily="34" charset="0"/>
                <a:cs typeface="Arial" panose="020B0604020202020204" pitchFamily="34" charset="0"/>
              </a:rPr>
              <a:t>helpful in the</a:t>
            </a:r>
            <a:r>
              <a:rPr lang="en-US" sz="2400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10" dirty="0">
                <a:latin typeface="Arial" panose="020B0604020202020204" pitchFamily="34" charset="0"/>
                <a:cs typeface="Arial" panose="020B0604020202020204" pitchFamily="34" charset="0"/>
              </a:rPr>
              <a:t>future.</a:t>
            </a:r>
          </a:p>
          <a:p>
            <a:pPr marL="342900" indent="-342900">
              <a:lnSpc>
                <a:spcPct val="100000"/>
              </a:lnSpc>
              <a:spcBef>
                <a:spcPts val="994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400" spc="-105" dirty="0"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US" sz="2400" spc="-25" dirty="0">
                <a:latin typeface="Arial" panose="020B0604020202020204" pitchFamily="34" charset="0"/>
                <a:cs typeface="Arial" panose="020B0604020202020204" pitchFamily="34" charset="0"/>
              </a:rPr>
              <a:t>College </a:t>
            </a:r>
            <a:r>
              <a:rPr lang="en-US" sz="2400" spc="-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spc="-60" dirty="0"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en-US" sz="2400" spc="-25" dirty="0">
                <a:latin typeface="Arial" panose="020B0604020202020204" pitchFamily="34" charset="0"/>
                <a:cs typeface="Arial" panose="020B0604020202020204" pitchFamily="34" charset="0"/>
              </a:rPr>
              <a:t>Library </a:t>
            </a:r>
            <a:r>
              <a:rPr lang="en-US" sz="2400" spc="-60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2400" spc="-8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400" spc="1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2400" spc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65" dirty="0"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400" spc="-180" dirty="0">
                <a:latin typeface="Arial" panose="020B0604020202020204" pitchFamily="34" charset="0"/>
                <a:cs typeface="Arial" panose="020B0604020202020204" pitchFamily="34" charset="0"/>
              </a:rPr>
              <a:t>Easy </a:t>
            </a:r>
            <a:r>
              <a:rPr lang="en-US" sz="2400" spc="10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400" spc="-114" dirty="0">
                <a:latin typeface="Arial" panose="020B0604020202020204" pitchFamily="34" charset="0"/>
                <a:cs typeface="Arial" panose="020B0604020202020204" pitchFamily="34" charset="0"/>
              </a:rPr>
              <a:t>Access </a:t>
            </a:r>
            <a:r>
              <a:rPr lang="en-US" sz="2400" spc="-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spc="65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2400" spc="-65" dirty="0">
                <a:latin typeface="Arial" panose="020B0604020202020204" pitchFamily="34" charset="0"/>
                <a:cs typeface="Arial" panose="020B0604020202020204" pitchFamily="34" charset="0"/>
              </a:rPr>
              <a:t>loss </a:t>
            </a:r>
            <a:r>
              <a:rPr lang="en-US" sz="2400" spc="7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400" spc="-3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spc="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future, </a:t>
            </a:r>
            <a:r>
              <a:rPr lang="en-US" sz="240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US" sz="2400" spc="-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24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</a:t>
            </a:r>
            <a:r>
              <a:rPr lang="en-US" sz="2400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en-US" sz="2400" spc="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books </a:t>
            </a:r>
            <a:r>
              <a:rPr lang="en-US" sz="2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-US" sz="2400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[.pdf] </a:t>
            </a:r>
            <a:r>
              <a:rPr lang="en-US" sz="2400" spc="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400" spc="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 </a:t>
            </a:r>
            <a:r>
              <a:rPr lang="en-US" sz="2400" spc="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</a:t>
            </a:r>
            <a:r>
              <a:rPr lang="en-US" sz="2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400" spc="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 </a:t>
            </a:r>
            <a:r>
              <a:rPr lang="en-US" sz="2400" spc="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240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335" y="428098"/>
            <a:ext cx="6895084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/>
              <a:t>Reflection </a:t>
            </a:r>
            <a:r>
              <a:rPr sz="4200" spc="60" dirty="0"/>
              <a:t>in </a:t>
            </a:r>
            <a:r>
              <a:rPr lang="en-IN" sz="4200" spc="15" dirty="0"/>
              <a:t>this</a:t>
            </a:r>
            <a:r>
              <a:rPr sz="4200" spc="-180" dirty="0"/>
              <a:t> </a:t>
            </a:r>
            <a:r>
              <a:rPr sz="4200" spc="-65" dirty="0"/>
              <a:t>Project</a:t>
            </a:r>
            <a:r>
              <a:rPr sz="6600" spc="-65" dirty="0"/>
              <a:t>: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1183335" y="1659762"/>
            <a:ext cx="8675370" cy="3586479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7EC1DB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Got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Few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Problems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it’s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gain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lots 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fix.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7EC1DB"/>
                </a:solidFill>
                <a:latin typeface="Arial"/>
                <a:cs typeface="Arial"/>
              </a:rPr>
              <a:t>	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Didn’t 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go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plan,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actually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2400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management.</a:t>
            </a:r>
            <a:endParaRPr sz="2400" dirty="0">
              <a:latin typeface="Arial"/>
              <a:cs typeface="Arial"/>
            </a:endParaRPr>
          </a:p>
          <a:p>
            <a:pPr marL="355600" marR="527685" indent="-343535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7EC1DB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last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hurray.so,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near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future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help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doing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pressure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things.</a:t>
            </a:r>
            <a:endParaRPr sz="2400" dirty="0">
              <a:latin typeface="Arial"/>
              <a:cs typeface="Arial"/>
            </a:endParaRPr>
          </a:p>
          <a:p>
            <a:pPr marL="355600" marR="414655" indent="-343535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7EC1DB"/>
                </a:solidFill>
                <a:latin typeface="Arial"/>
                <a:cs typeface="Arial"/>
              </a:rPr>
              <a:t>	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During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Coding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phase,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Doing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lots 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research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helps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build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great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platform.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7EC1DB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near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future,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lots 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projects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career</a:t>
            </a:r>
            <a:r>
              <a:rPr sz="24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help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build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strong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foundation.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120136"/>
            <a:ext cx="40386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5" dirty="0"/>
              <a:t>Conclusion</a:t>
            </a:r>
            <a:r>
              <a:rPr sz="6600" spc="-65" dirty="0"/>
              <a:t>: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1183335" y="1521663"/>
            <a:ext cx="8786495" cy="3593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7EC1DB"/>
                </a:solidFill>
                <a:latin typeface="Arial"/>
                <a:cs typeface="Arial"/>
              </a:rPr>
              <a:t>	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Hence,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completed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without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problems.</a:t>
            </a:r>
            <a:endParaRPr sz="2400" dirty="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5"/>
              </a:spcBef>
            </a:pP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done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research 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system 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designed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PHP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HTML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in the 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front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MySQL 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in 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back-end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database.</a:t>
            </a:r>
            <a:endParaRPr sz="2400" dirty="0">
              <a:latin typeface="Arial"/>
              <a:cs typeface="Arial"/>
            </a:endParaRPr>
          </a:p>
          <a:p>
            <a:pPr marL="355600" marR="307975" indent="-343535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7EC1DB"/>
                </a:solidFill>
                <a:latin typeface="Arial"/>
                <a:cs typeface="Arial"/>
              </a:rPr>
              <a:t>	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We have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CRUD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Functions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it,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regularly 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in 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library.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helps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in 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college and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local  libraries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where works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makes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easy 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librarian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users.</a:t>
            </a:r>
            <a:endParaRPr sz="2400" dirty="0">
              <a:latin typeface="Arial"/>
              <a:cs typeface="Arial"/>
            </a:endParaRPr>
          </a:p>
          <a:p>
            <a:pPr marL="355600" marR="94615" indent="-343535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7EC1DB"/>
                </a:solidFill>
                <a:latin typeface="Arial"/>
                <a:cs typeface="Arial"/>
              </a:rPr>
              <a:t>	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lang="en-IN" sz="2400" spc="-80" dirty="0">
                <a:solidFill>
                  <a:srgbClr val="FFFFFF"/>
                </a:solidFill>
                <a:latin typeface="Arial"/>
                <a:cs typeface="Arial"/>
              </a:rPr>
              <a:t> Project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been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developed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considering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0">
                <a:solidFill>
                  <a:srgbClr val="FFFFFF"/>
                </a:solidFill>
                <a:latin typeface="Arial"/>
                <a:cs typeface="Arial"/>
              </a:rPr>
              <a:t>needs </a:t>
            </a:r>
            <a:r>
              <a:rPr sz="240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through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interaction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users 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system.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081" y="321863"/>
            <a:ext cx="3999484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45" dirty="0"/>
              <a:t>Introduction</a:t>
            </a:r>
            <a:r>
              <a:rPr sz="6000" spc="45" dirty="0"/>
              <a:t>: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1181506" y="1659762"/>
            <a:ext cx="8173084" cy="2982227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5600" algn="l"/>
              </a:tabLst>
            </a:pPr>
            <a:r>
              <a:rPr sz="1900" spc="350" dirty="0">
                <a:solidFill>
                  <a:srgbClr val="7EC1DB"/>
                </a:solidFill>
                <a:latin typeface="Arial"/>
                <a:cs typeface="Arial"/>
              </a:rPr>
              <a:t>	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Main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users 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Librarian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Students.</a:t>
            </a:r>
            <a:endParaRPr sz="2400" dirty="0">
              <a:latin typeface="Arial"/>
              <a:cs typeface="Arial"/>
            </a:endParaRPr>
          </a:p>
          <a:p>
            <a:pPr marL="355600" marR="446405" indent="-343535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900" spc="350" dirty="0">
                <a:solidFill>
                  <a:srgbClr val="7EC1DB"/>
                </a:solidFill>
                <a:latin typeface="Arial"/>
                <a:cs typeface="Arial"/>
              </a:rPr>
              <a:t>	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PHP,</a:t>
            </a:r>
            <a:r>
              <a:rPr lang="en-IN"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r>
              <a:rPr lang="en-IN"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2400" spc="-305" dirty="0">
                <a:solidFill>
                  <a:srgbClr val="FFFFFF"/>
                </a:solidFill>
                <a:latin typeface="Arial"/>
                <a:cs typeface="Arial"/>
              </a:rPr>
              <a:t>CSS </a:t>
            </a:r>
            <a:r>
              <a:rPr lang="en-IN" sz="24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front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and In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Back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end-MySQL.</a:t>
            </a:r>
            <a:endParaRPr sz="4250" dirty="0">
              <a:latin typeface="Arial"/>
              <a:cs typeface="Arial"/>
            </a:endParaRPr>
          </a:p>
          <a:p>
            <a:pPr marL="355600" marR="840105" indent="-343535">
              <a:lnSpc>
                <a:spcPct val="100000"/>
              </a:lnSpc>
              <a:tabLst>
                <a:tab pos="355600" algn="l"/>
              </a:tabLst>
            </a:pPr>
            <a:r>
              <a:rPr sz="1900" spc="350" dirty="0">
                <a:solidFill>
                  <a:srgbClr val="7EC1DB"/>
                </a:solidFill>
                <a:latin typeface="Arial"/>
                <a:cs typeface="Arial"/>
              </a:rPr>
              <a:t>	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Library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provides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facility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peaceful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atmosphere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students.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900" spc="350" dirty="0">
                <a:solidFill>
                  <a:srgbClr val="7EC1DB"/>
                </a:solidFill>
                <a:latin typeface="Arial"/>
                <a:cs typeface="Arial"/>
              </a:rPr>
              <a:t>	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Students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take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books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easily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books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demand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future.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16" y="474325"/>
            <a:ext cx="6477254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solidFill>
                  <a:schemeClr val="tx1"/>
                </a:solidFill>
                <a:latin typeface="+mj-lt"/>
              </a:rPr>
              <a:t>Aims </a:t>
            </a:r>
            <a:r>
              <a:rPr sz="4200" spc="-10" dirty="0">
                <a:solidFill>
                  <a:schemeClr val="tx1"/>
                </a:solidFill>
                <a:latin typeface="+mj-lt"/>
              </a:rPr>
              <a:t>and</a:t>
            </a:r>
            <a:r>
              <a:rPr sz="420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sz="4200" spc="-60" dirty="0">
                <a:solidFill>
                  <a:schemeClr val="tx1"/>
                </a:solidFill>
                <a:latin typeface="+mj-lt"/>
              </a:rPr>
              <a:t>Objectives</a:t>
            </a:r>
            <a:r>
              <a:rPr sz="6600" spc="-60" dirty="0">
                <a:solidFill>
                  <a:schemeClr val="tx1"/>
                </a:solidFill>
                <a:latin typeface="+mj-lt"/>
              </a:rPr>
              <a:t>:</a:t>
            </a:r>
            <a:endParaRPr sz="4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1182116" y="1757807"/>
            <a:ext cx="4211320" cy="3486210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664"/>
              </a:spcBef>
              <a:buNone/>
            </a:pPr>
            <a:r>
              <a:rPr u="none" spc="-200" dirty="0">
                <a:solidFill>
                  <a:schemeClr val="tx1"/>
                </a:solidFill>
              </a:rPr>
              <a:t>Aims:</a:t>
            </a:r>
          </a:p>
          <a:p>
            <a:pPr marL="298450" marR="5080" indent="-285750">
              <a:lnSpc>
                <a:spcPct val="100000"/>
              </a:lnSpc>
              <a:spcBef>
                <a:spcPts val="1175"/>
              </a:spcBef>
              <a:tabLst>
                <a:tab pos="354965" algn="l"/>
              </a:tabLst>
            </a:pPr>
            <a:r>
              <a:rPr sz="1800" b="0" u="none" spc="-5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b="0" u="none" spc="1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1800" b="0" u="none" spc="3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1800" b="0" u="none" spc="3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1800" b="0" u="none" spc="-3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1800" b="0" u="none" spc="40" dirty="0">
                <a:solidFill>
                  <a:srgbClr val="FFFFFF"/>
                </a:solidFill>
                <a:latin typeface="Arial"/>
                <a:cs typeface="Arial"/>
              </a:rPr>
              <a:t>book  </a:t>
            </a:r>
            <a:r>
              <a:rPr sz="1800" b="0" u="none" spc="-10" dirty="0">
                <a:solidFill>
                  <a:srgbClr val="FFFFFF"/>
                </a:solidFill>
                <a:latin typeface="Arial"/>
                <a:cs typeface="Arial"/>
              </a:rPr>
              <a:t>present </a:t>
            </a:r>
            <a:r>
              <a:rPr sz="1800" b="0" u="none" spc="2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b="0" u="none" spc="5" dirty="0">
                <a:solidFill>
                  <a:srgbClr val="FFFFFF"/>
                </a:solidFill>
                <a:latin typeface="Arial"/>
                <a:cs typeface="Arial"/>
              </a:rPr>
              <a:t>library </a:t>
            </a:r>
            <a:r>
              <a:rPr sz="1800" b="0" u="none" spc="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b="0" u="none" spc="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b="0" u="none" spc="-40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1800" b="0" u="none" spc="20" dirty="0">
                <a:solidFill>
                  <a:srgbClr val="FFFFFF"/>
                </a:solidFill>
                <a:latin typeface="Arial"/>
                <a:cs typeface="Arial"/>
              </a:rPr>
              <a:t>who</a:t>
            </a:r>
            <a:r>
              <a:rPr sz="1800" b="0" u="none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0" u="none" spc="-80" dirty="0">
                <a:solidFill>
                  <a:srgbClr val="FFFFFF"/>
                </a:solidFill>
                <a:latin typeface="Arial"/>
                <a:cs typeface="Arial"/>
              </a:rPr>
              <a:t>uses  </a:t>
            </a:r>
            <a:r>
              <a:rPr sz="1800" b="0" u="none" spc="5" dirty="0">
                <a:solidFill>
                  <a:srgbClr val="FFFFFF"/>
                </a:solidFill>
                <a:latin typeface="Arial"/>
                <a:cs typeface="Arial"/>
              </a:rPr>
              <a:t>it.</a:t>
            </a:r>
            <a:endParaRPr sz="1800" dirty="0">
              <a:latin typeface="Arial"/>
              <a:cs typeface="Arial"/>
            </a:endParaRPr>
          </a:p>
          <a:p>
            <a:pPr marL="355600" marR="40005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800" b="0" u="none" spc="-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b="0" u="none" spc="5" dirty="0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sz="1800" b="0" u="none" spc="-8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0" u="none" spc="-35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800" b="0" u="none" spc="3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800" b="0" u="none" spc="-4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800" b="0" u="none" spc="-5" dirty="0">
                <a:solidFill>
                  <a:srgbClr val="FFFFFF"/>
                </a:solidFill>
                <a:latin typeface="Arial"/>
                <a:cs typeface="Arial"/>
              </a:rPr>
              <a:t>handle  and </a:t>
            </a:r>
            <a:r>
              <a:rPr sz="1800" b="0" u="none" spc="-15" dirty="0">
                <a:solidFill>
                  <a:srgbClr val="FFFFFF"/>
                </a:solidFill>
                <a:latin typeface="Arial"/>
                <a:cs typeface="Arial"/>
              </a:rPr>
              <a:t>accomplish </a:t>
            </a:r>
            <a:r>
              <a:rPr sz="1800" b="0" u="none" spc="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b="0" u="none" spc="-10" dirty="0">
                <a:solidFill>
                  <a:srgbClr val="FFFFFF"/>
                </a:solidFill>
                <a:latin typeface="Arial"/>
                <a:cs typeface="Arial"/>
              </a:rPr>
              <a:t>activities </a:t>
            </a:r>
            <a:r>
              <a:rPr sz="1800" b="0" u="none" dirty="0">
                <a:solidFill>
                  <a:srgbClr val="FFFFFF"/>
                </a:solidFill>
                <a:latin typeface="Arial"/>
                <a:cs typeface="Arial"/>
              </a:rPr>
              <a:t>involved  </a:t>
            </a:r>
            <a:r>
              <a:rPr sz="1800" b="0" u="none" spc="2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b="0" u="none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0" u="none" dirty="0">
                <a:solidFill>
                  <a:srgbClr val="FFFFFF"/>
                </a:solidFill>
                <a:latin typeface="Arial"/>
                <a:cs typeface="Arial"/>
              </a:rPr>
              <a:t>library </a:t>
            </a:r>
            <a:r>
              <a:rPr sz="1800" b="0" u="none" spc="2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b="0" u="none" spc="-3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800" b="0" u="none" spc="-5" dirty="0">
                <a:solidFill>
                  <a:srgbClr val="FFFFFF"/>
                </a:solidFill>
                <a:latin typeface="Arial"/>
                <a:cs typeface="Arial"/>
              </a:rPr>
              <a:t>effective and </a:t>
            </a:r>
            <a:r>
              <a:rPr sz="1800" b="0" u="none" spc="-10" dirty="0">
                <a:solidFill>
                  <a:srgbClr val="FFFFFF"/>
                </a:solidFill>
                <a:latin typeface="Arial"/>
                <a:cs typeface="Arial"/>
              </a:rPr>
              <a:t>reliable  </a:t>
            </a:r>
            <a:r>
              <a:rPr sz="1800" b="0" u="none" spc="-60" dirty="0">
                <a:solidFill>
                  <a:srgbClr val="FFFFFF"/>
                </a:solidFill>
                <a:latin typeface="Arial"/>
                <a:cs typeface="Arial"/>
              </a:rPr>
              <a:t>way.</a:t>
            </a:r>
            <a:endParaRPr sz="1800" dirty="0">
              <a:latin typeface="Arial"/>
              <a:cs typeface="Arial"/>
            </a:endParaRPr>
          </a:p>
          <a:p>
            <a:pPr marL="355600" marR="3937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800" b="0" u="none" spc="-5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b="0" u="none" spc="-30" dirty="0">
                <a:solidFill>
                  <a:srgbClr val="FFFFFF"/>
                </a:solidFill>
                <a:latin typeface="Arial"/>
                <a:cs typeface="Arial"/>
              </a:rPr>
              <a:t>gives </a:t>
            </a:r>
            <a:r>
              <a:rPr sz="1800" b="0" u="none" spc="-85" dirty="0">
                <a:solidFill>
                  <a:srgbClr val="FFFFFF"/>
                </a:solidFill>
                <a:latin typeface="Arial"/>
                <a:cs typeface="Arial"/>
              </a:rPr>
              <a:t>easy </a:t>
            </a:r>
            <a:r>
              <a:rPr sz="1800" b="0" u="none" spc="-40" dirty="0">
                <a:solidFill>
                  <a:srgbClr val="FFFFFF"/>
                </a:solidFill>
                <a:latin typeface="Arial"/>
                <a:cs typeface="Arial"/>
              </a:rPr>
              <a:t>way </a:t>
            </a:r>
            <a:r>
              <a:rPr sz="1800" b="0" u="none" spc="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b="0" u="none" dirty="0">
                <a:solidFill>
                  <a:srgbClr val="FFFFFF"/>
                </a:solidFill>
                <a:latin typeface="Arial"/>
                <a:cs typeface="Arial"/>
              </a:rPr>
              <a:t>connect </a:t>
            </a:r>
            <a:r>
              <a:rPr sz="1800" b="0" u="none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b="0" u="none" spc="2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800" b="0" u="none" spc="5" dirty="0">
                <a:solidFill>
                  <a:srgbClr val="FFFFFF"/>
                </a:solidFill>
                <a:latin typeface="Arial"/>
                <a:cs typeface="Arial"/>
              </a:rPr>
              <a:t>library </a:t>
            </a:r>
            <a:r>
              <a:rPr sz="1800" b="0" u="none" spc="1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800" b="0" u="none" spc="20" dirty="0">
                <a:solidFill>
                  <a:srgbClr val="FFFFFF"/>
                </a:solidFill>
                <a:latin typeface="Arial"/>
                <a:cs typeface="Arial"/>
              </a:rPr>
              <a:t>taking </a:t>
            </a:r>
            <a:r>
              <a:rPr sz="1800" b="0" u="none" spc="5" dirty="0">
                <a:solidFill>
                  <a:srgbClr val="FFFFFF"/>
                </a:solidFill>
                <a:latin typeface="Arial"/>
                <a:cs typeface="Arial"/>
              </a:rPr>
              <a:t>books</a:t>
            </a:r>
            <a:r>
              <a:rPr sz="1800" b="0" u="none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0" u="none" spc="-50" dirty="0">
                <a:solidFill>
                  <a:srgbClr val="FFFFFF"/>
                </a:solidFill>
                <a:latin typeface="Arial"/>
                <a:cs typeface="Arial"/>
              </a:rPr>
              <a:t>easily.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9800" y="1931154"/>
            <a:ext cx="4044315" cy="29956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lang="en-IN" sz="2400" b="1" spc="5" dirty="0">
                <a:solidFill>
                  <a:srgbClr val="FFFFFF"/>
                </a:solidFill>
                <a:latin typeface="Arial"/>
                <a:cs typeface="Arial"/>
              </a:rPr>
              <a:t>Objectives:</a:t>
            </a:r>
            <a:endParaRPr lang="en-IN" sz="1800" b="1" spc="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Attractive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interfaces </a:t>
            </a: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navigate  </a:t>
            </a: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through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users.</a:t>
            </a:r>
            <a:endParaRPr sz="18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0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want </a:t>
            </a: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gives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knowledge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endParaRPr sz="1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online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library </a:t>
            </a: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students.</a:t>
            </a:r>
            <a:endParaRPr sz="1800" dirty="0">
              <a:latin typeface="Arial"/>
              <a:cs typeface="Arial"/>
            </a:endParaRPr>
          </a:p>
          <a:p>
            <a:pPr marL="355600" marR="32384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Provides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Online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Reading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Services 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in the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near </a:t>
            </a: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future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well.</a:t>
            </a:r>
            <a:endParaRPr sz="1800" dirty="0">
              <a:latin typeface="Arial"/>
              <a:cs typeface="Arial"/>
            </a:endParaRPr>
          </a:p>
          <a:p>
            <a:pPr marL="298450" indent="-285750">
              <a:spcBef>
                <a:spcPts val="994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Giving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easy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access </a:t>
            </a: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lang="en-IN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800" spc="-25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lang="en-IN" spc="-25" dirty="0">
                <a:solidFill>
                  <a:srgbClr val="FFFFFF"/>
                </a:solidFill>
                <a:latin typeface="Arial"/>
                <a:cs typeface="Arial"/>
              </a:rPr>
              <a:t> or 	</a:t>
            </a:r>
            <a:r>
              <a:rPr lang="en-IN" sz="1800" spc="-25" dirty="0">
                <a:solidFill>
                  <a:srgbClr val="FFFFFF"/>
                </a:solidFill>
                <a:latin typeface="Arial"/>
                <a:cs typeface="Arial"/>
              </a:rPr>
              <a:t>members.</a:t>
            </a:r>
            <a:endParaRPr lang="en-IN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533761"/>
            <a:ext cx="6742684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/>
              <a:t>Project </a:t>
            </a:r>
            <a:r>
              <a:rPr sz="4200" spc="-160" dirty="0"/>
              <a:t>Plan</a:t>
            </a:r>
            <a:r>
              <a:rPr sz="6600" spc="-160" dirty="0"/>
              <a:t>:</a:t>
            </a:r>
            <a:endParaRPr sz="4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5DC2E-BB34-4678-B00B-9230A2699E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"/>
          <a:stretch/>
        </p:blipFill>
        <p:spPr>
          <a:xfrm>
            <a:off x="1371600" y="1905000"/>
            <a:ext cx="9858375" cy="44192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16" y="504298"/>
            <a:ext cx="5904484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20" dirty="0"/>
              <a:t>Analysis</a:t>
            </a:r>
            <a:r>
              <a:rPr sz="6600" spc="-120" dirty="0"/>
              <a:t>:</a:t>
            </a:r>
            <a:r>
              <a:rPr sz="4200" spc="-90" dirty="0"/>
              <a:t> </a:t>
            </a:r>
            <a:r>
              <a:rPr sz="4200" spc="-20" dirty="0"/>
              <a:t>Requirement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1182116" y="1873732"/>
            <a:ext cx="3262629" cy="304990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7EC1DB"/>
                </a:solidFill>
                <a:latin typeface="Arial"/>
                <a:cs typeface="Arial"/>
              </a:rPr>
              <a:t>	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Login/Authenticate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7EC1DB"/>
                </a:solidFill>
                <a:latin typeface="Arial"/>
                <a:cs typeface="Arial"/>
              </a:rPr>
              <a:t>	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Add 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User/Member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7EC1DB"/>
                </a:solidFill>
                <a:latin typeface="Arial"/>
                <a:cs typeface="Arial"/>
              </a:rPr>
              <a:t>	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Insert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Book’s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Details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7EC1DB"/>
                </a:solidFill>
                <a:latin typeface="Arial"/>
                <a:cs typeface="Arial"/>
              </a:rPr>
              <a:t>	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Remove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Members/Users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7EC1DB"/>
                </a:solidFill>
                <a:latin typeface="Arial"/>
                <a:cs typeface="Arial"/>
              </a:rPr>
              <a:t>	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Search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Book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7EC1DB"/>
                </a:solidFill>
                <a:latin typeface="Arial"/>
                <a:cs typeface="Arial"/>
              </a:rPr>
              <a:t>	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Quick 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Insert/Retrieve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7EC1DB"/>
                </a:solidFill>
                <a:latin typeface="Arial"/>
                <a:cs typeface="Arial"/>
              </a:rPr>
              <a:t>	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Request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Book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698435"/>
            <a:ext cx="429958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20" dirty="0">
                <a:latin typeface="+mj-lt"/>
                <a:cs typeface="Arial"/>
              </a:rPr>
              <a:t>Analysis</a:t>
            </a:r>
            <a:r>
              <a:rPr lang="en-IN" sz="6600" spc="-120" dirty="0">
                <a:latin typeface="+mj-lt"/>
                <a:cs typeface="Arial"/>
              </a:rPr>
              <a:t>: </a:t>
            </a:r>
            <a:r>
              <a:rPr sz="4400" spc="-210" dirty="0">
                <a:latin typeface="+mj-lt"/>
                <a:cs typeface="Arial"/>
              </a:rPr>
              <a:t>Use</a:t>
            </a:r>
            <a:r>
              <a:rPr sz="4400" spc="25" dirty="0">
                <a:latin typeface="+mj-lt"/>
                <a:cs typeface="Arial"/>
              </a:rPr>
              <a:t> </a:t>
            </a:r>
            <a:r>
              <a:rPr sz="4400" spc="-280" dirty="0">
                <a:latin typeface="+mj-lt"/>
                <a:cs typeface="Arial"/>
              </a:rPr>
              <a:t>Case</a:t>
            </a:r>
            <a:endParaRPr sz="4400" dirty="0">
              <a:latin typeface="+mj-lt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0200" y="2227645"/>
            <a:ext cx="4296156" cy="3741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477000" y="2209800"/>
            <a:ext cx="4971288" cy="3741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351897"/>
            <a:ext cx="59436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20" dirty="0"/>
              <a:t>Analysis</a:t>
            </a:r>
            <a:r>
              <a:rPr sz="6600" spc="-120" dirty="0"/>
              <a:t>:</a:t>
            </a:r>
            <a:r>
              <a:rPr sz="6600" spc="-80" dirty="0"/>
              <a:t> </a:t>
            </a:r>
            <a:r>
              <a:rPr sz="4200" spc="5" dirty="0"/>
              <a:t>Architecture</a:t>
            </a:r>
            <a:endParaRPr sz="4200" dirty="0"/>
          </a:p>
        </p:txBody>
      </p:sp>
      <p:sp>
        <p:nvSpPr>
          <p:cNvPr id="3" name="object 3"/>
          <p:cNvSpPr/>
          <p:nvPr/>
        </p:nvSpPr>
        <p:spPr>
          <a:xfrm>
            <a:off x="1447799" y="1524000"/>
            <a:ext cx="9296401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504297"/>
            <a:ext cx="574395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5" dirty="0"/>
              <a:t>Design</a:t>
            </a:r>
            <a:r>
              <a:rPr lang="en-IN" sz="6600" spc="-85" dirty="0"/>
              <a:t>:</a:t>
            </a:r>
            <a:r>
              <a:rPr sz="4200" spc="-85" dirty="0"/>
              <a:t> </a:t>
            </a:r>
            <a:r>
              <a:rPr sz="4200" spc="-240" dirty="0"/>
              <a:t>Class</a:t>
            </a:r>
            <a:r>
              <a:rPr sz="4200" spc="-5" dirty="0"/>
              <a:t> </a:t>
            </a:r>
            <a:r>
              <a:rPr sz="4200" spc="-20" dirty="0"/>
              <a:t>Diagram</a:t>
            </a:r>
            <a:endParaRPr sz="4200" dirty="0"/>
          </a:p>
        </p:txBody>
      </p:sp>
      <p:sp>
        <p:nvSpPr>
          <p:cNvPr id="3" name="object 3"/>
          <p:cNvSpPr/>
          <p:nvPr/>
        </p:nvSpPr>
        <p:spPr>
          <a:xfrm>
            <a:off x="1676400" y="1532784"/>
            <a:ext cx="9601200" cy="4820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504298"/>
            <a:ext cx="6742684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5" dirty="0"/>
              <a:t>Design</a:t>
            </a:r>
            <a:r>
              <a:rPr sz="6600" spc="-85" dirty="0"/>
              <a:t>:</a:t>
            </a:r>
            <a:r>
              <a:rPr sz="4200" spc="-85" dirty="0"/>
              <a:t> </a:t>
            </a:r>
            <a:r>
              <a:rPr sz="4200" spc="-125" dirty="0"/>
              <a:t>Sequence</a:t>
            </a:r>
            <a:r>
              <a:rPr sz="4200" spc="40" dirty="0"/>
              <a:t> </a:t>
            </a:r>
            <a:r>
              <a:rPr sz="4200" spc="-20" dirty="0"/>
              <a:t>Diagram</a:t>
            </a:r>
            <a:endParaRPr sz="4200" dirty="0"/>
          </a:p>
        </p:txBody>
      </p:sp>
      <p:sp>
        <p:nvSpPr>
          <p:cNvPr id="3" name="object 3"/>
          <p:cNvSpPr/>
          <p:nvPr/>
        </p:nvSpPr>
        <p:spPr>
          <a:xfrm>
            <a:off x="2438400" y="1752600"/>
            <a:ext cx="7543799" cy="4724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130</TotalTime>
  <Words>758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PowerPoint Presentation</vt:lpstr>
      <vt:lpstr>Introduction:</vt:lpstr>
      <vt:lpstr>Aims and Objectives:</vt:lpstr>
      <vt:lpstr>Project Plan:</vt:lpstr>
      <vt:lpstr>Analysis: Requirement</vt:lpstr>
      <vt:lpstr>PowerPoint Presentation</vt:lpstr>
      <vt:lpstr>Analysis: Architecture</vt:lpstr>
      <vt:lpstr>Design: Class Diagram</vt:lpstr>
      <vt:lpstr>Design: Sequence Diagram</vt:lpstr>
      <vt:lpstr>Design: Activity Diagram</vt:lpstr>
      <vt:lpstr>Implementation:</vt:lpstr>
      <vt:lpstr>Test Case/Scripts:</vt:lpstr>
      <vt:lpstr>Future Works:</vt:lpstr>
      <vt:lpstr>Reflection in this Project: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Library</dc:title>
  <dc:creator>Vikaram Pratap</dc:creator>
  <cp:lastModifiedBy>VIKARAM PRATAP</cp:lastModifiedBy>
  <cp:revision>9</cp:revision>
  <dcterms:created xsi:type="dcterms:W3CDTF">2021-08-10T03:51:01Z</dcterms:created>
  <dcterms:modified xsi:type="dcterms:W3CDTF">2021-08-11T03:08:04Z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2021-08-10T00:00:00Z</vt:filetime>
  </property>
</Properties>
</file>