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6" r:id="rId6"/>
    <p:sldId id="277" r:id="rId7"/>
    <p:sldId id="278" r:id="rId8"/>
    <p:sldId id="279" r:id="rId9"/>
    <p:sldId id="288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2F7D"/>
    <a:srgbClr val="12239E"/>
    <a:srgbClr val="168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>
        <p:scale>
          <a:sx n="75" d="100"/>
          <a:sy n="75" d="100"/>
        </p:scale>
        <p:origin x="250" y="21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24110"/>
            <a:ext cx="9144000" cy="1661993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COVID-19 Vaccinations trend analysis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916335" y="2668943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04ED9CD-C1E2-6A2E-2EB4-F66DF62F1567}"/>
              </a:ext>
            </a:extLst>
          </p:cNvPr>
          <p:cNvSpPr txBox="1"/>
          <p:nvPr/>
        </p:nvSpPr>
        <p:spPr>
          <a:xfrm>
            <a:off x="10776857" y="6334379"/>
            <a:ext cx="1343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Vikas E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66140" y="2771192"/>
            <a:ext cx="2388224" cy="178175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COVID-19 Vaccinations DATA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Collection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Transformation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Visualizations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Exploration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Cleaning 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Analysis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8" y="266054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glow rad="127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111411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</a:rPr>
              <a:t>1228 bn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</a:rPr>
              <a:t>487 bn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</a:rPr>
              <a:t>672 bn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Vaccinations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</a:rPr>
              <a:t>The Total of 169 Countries participated in Vaccination.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</a:rPr>
              <a:t>Total 1228 billion vaccinations are successfully done over the world. 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</a:rPr>
              <a:t>487 billion Peoples are Fully Vaccinated all over the world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</a:rPr>
              <a:t>672 billion Peoples are Vaccinated 1st dose all over the world. 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err="1">
                <a:solidFill>
                  <a:schemeClr val="bg1"/>
                </a:solidFill>
              </a:rPr>
              <a:t>Covaxin</a:t>
            </a:r>
            <a:r>
              <a:rPr lang="en-US" sz="1400" dirty="0">
                <a:solidFill>
                  <a:schemeClr val="bg1"/>
                </a:solidFill>
              </a:rPr>
              <a:t>, Sputnik V, </a:t>
            </a:r>
            <a:r>
              <a:rPr lang="en-US" sz="1400" dirty="0" err="1">
                <a:solidFill>
                  <a:schemeClr val="bg1"/>
                </a:solidFill>
              </a:rPr>
              <a:t>Johnson&amp;Johnson</a:t>
            </a:r>
            <a:r>
              <a:rPr lang="en-US" sz="1400" dirty="0">
                <a:solidFill>
                  <a:schemeClr val="bg1"/>
                </a:solidFill>
              </a:rPr>
              <a:t> and Moderna vaccines are used in the most of the countries.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DAE111-B318-2B2B-C87A-25510F8BBD70}"/>
              </a:ext>
            </a:extLst>
          </p:cNvPr>
          <p:cNvSpPr/>
          <p:nvPr/>
        </p:nvSpPr>
        <p:spPr>
          <a:xfrm>
            <a:off x="1076603" y="2858660"/>
            <a:ext cx="137160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</a:rPr>
              <a:t>169</a:t>
            </a:r>
          </a:p>
        </p:txBody>
      </p:sp>
      <p:pic>
        <p:nvPicPr>
          <p:cNvPr id="7" name="Graphic 6" descr="Earth globe: Americas with solid fill">
            <a:extLst>
              <a:ext uri="{FF2B5EF4-FFF2-40B4-BE49-F238E27FC236}">
                <a16:creationId xmlns:a16="http://schemas.microsoft.com/office/drawing/2014/main" id="{38DBF7D5-648B-18FC-F328-533DFAF46D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2163" y="1933156"/>
            <a:ext cx="738013" cy="738013"/>
          </a:xfrm>
          <a:prstGeom prst="rect">
            <a:avLst/>
          </a:prstGeom>
        </p:spPr>
      </p:pic>
      <p:pic>
        <p:nvPicPr>
          <p:cNvPr id="12" name="Graphic 11" descr="Needle with solid fill">
            <a:extLst>
              <a:ext uri="{FF2B5EF4-FFF2-40B4-BE49-F238E27FC236}">
                <a16:creationId xmlns:a16="http://schemas.microsoft.com/office/drawing/2014/main" id="{6109C3A1-3019-25DE-77C4-5806DD00F1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15867" y="2046595"/>
            <a:ext cx="702408" cy="702408"/>
          </a:xfrm>
          <a:prstGeom prst="rect">
            <a:avLst/>
          </a:prstGeom>
        </p:spPr>
      </p:pic>
      <p:pic>
        <p:nvPicPr>
          <p:cNvPr id="16" name="Graphic 15" descr="Business Growth with solid fill">
            <a:extLst>
              <a:ext uri="{FF2B5EF4-FFF2-40B4-BE49-F238E27FC236}">
                <a16:creationId xmlns:a16="http://schemas.microsoft.com/office/drawing/2014/main" id="{1C33E665-63D4-C8F0-1FA0-D5891009BD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90061" y="2095270"/>
            <a:ext cx="763390" cy="763390"/>
          </a:xfrm>
          <a:prstGeom prst="rect">
            <a:avLst/>
          </a:prstGeom>
        </p:spPr>
      </p:pic>
      <p:pic>
        <p:nvPicPr>
          <p:cNvPr id="18" name="Graphic 17" descr="Beaker with solid fill">
            <a:extLst>
              <a:ext uri="{FF2B5EF4-FFF2-40B4-BE49-F238E27FC236}">
                <a16:creationId xmlns:a16="http://schemas.microsoft.com/office/drawing/2014/main" id="{CF0DBEAE-201F-AE99-E879-16CC6BE282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56233" y="2154619"/>
            <a:ext cx="703604" cy="703604"/>
          </a:xfrm>
          <a:prstGeom prst="rect">
            <a:avLst/>
          </a:prstGeom>
        </p:spPr>
      </p:pic>
      <p:pic>
        <p:nvPicPr>
          <p:cNvPr id="20" name="Graphic 19" descr="Upward trend with solid fill">
            <a:extLst>
              <a:ext uri="{FF2B5EF4-FFF2-40B4-BE49-F238E27FC236}">
                <a16:creationId xmlns:a16="http://schemas.microsoft.com/office/drawing/2014/main" id="{8D988BF0-0EC5-1214-CE0C-30E457B3BB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06678" y="1943823"/>
            <a:ext cx="727722" cy="72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25655" y="485959"/>
            <a:ext cx="366681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Vaccinations statistics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78581" y="459118"/>
            <a:ext cx="3819525" cy="36939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1786303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FAD125B-9A3B-49A4-B9EC-C8A6D3CF9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4071326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9244" y="2928814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17967" y="2928814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1919598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9943F00-C6CB-4F10-A02B-801F37984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09261" y="3956696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8C71AAC-D0D2-4BBF-B302-54163A284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" idx="6"/>
            <a:endCxn id="41" idx="6"/>
          </p:cNvCxnSpPr>
          <p:nvPr/>
        </p:nvCxnSpPr>
        <p:spPr>
          <a:xfrm>
            <a:off x="3310732" y="2580053"/>
            <a:ext cx="12700" cy="2285023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3540125" y="3722564"/>
            <a:ext cx="569119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7905467" y="3709868"/>
            <a:ext cx="654106" cy="12696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6" idx="2"/>
            <a:endCxn id="77" idx="2"/>
          </p:cNvCxnSpPr>
          <p:nvPr/>
        </p:nvCxnSpPr>
        <p:spPr>
          <a:xfrm rot="10800000" flipH="1" flipV="1">
            <a:off x="8881267" y="2713348"/>
            <a:ext cx="27993" cy="2037098"/>
          </a:xfrm>
          <a:prstGeom prst="bentConnector3">
            <a:avLst>
              <a:gd name="adj1" fmla="val -1183285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333832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672 bn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Vaccinations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2" y="4618854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487 bn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Vaccinations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4217194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1228 bn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Vaccinations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430679" y="3599454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80 %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Schedules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2590237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44 %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9017211" y="4627336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36 %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9B46693-ED1F-429F-9B11-2794939E3B99}"/>
              </a:ext>
            </a:extLst>
          </p:cNvPr>
          <p:cNvSpPr/>
          <p:nvPr/>
        </p:nvSpPr>
        <p:spPr>
          <a:xfrm>
            <a:off x="6437426" y="4753377"/>
            <a:ext cx="1348582" cy="22339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Total vaccinations.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F8D1DEA-0363-4C10-925D-1D68E14CCEF4}"/>
              </a:ext>
            </a:extLst>
          </p:cNvPr>
          <p:cNvSpPr/>
          <p:nvPr/>
        </p:nvSpPr>
        <p:spPr>
          <a:xfrm>
            <a:off x="4228703" y="4753377"/>
            <a:ext cx="1348582" cy="22339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Total Vaccinations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927301F-4FAD-47A6-987B-1D9C411B7CC1}"/>
              </a:ext>
            </a:extLst>
          </p:cNvPr>
          <p:cNvSpPr/>
          <p:nvPr/>
        </p:nvSpPr>
        <p:spPr>
          <a:xfrm>
            <a:off x="10576718" y="2479823"/>
            <a:ext cx="1348582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People vaccinated 1</a:t>
            </a:r>
            <a:r>
              <a:rPr lang="en-US" sz="1400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Dose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AC2972F-490F-4F2F-8A08-930B8C850374}"/>
              </a:ext>
            </a:extLst>
          </p:cNvPr>
          <p:cNvSpPr/>
          <p:nvPr/>
        </p:nvSpPr>
        <p:spPr>
          <a:xfrm>
            <a:off x="10604711" y="4516920"/>
            <a:ext cx="1348582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People Fully vaccinated.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A293D8-D987-F2ED-1520-5493808D22DC}"/>
              </a:ext>
            </a:extLst>
          </p:cNvPr>
          <p:cNvSpPr/>
          <p:nvPr/>
        </p:nvSpPr>
        <p:spPr>
          <a:xfrm>
            <a:off x="196738" y="2331772"/>
            <a:ext cx="1348582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People vaccinated 1</a:t>
            </a:r>
            <a:r>
              <a:rPr lang="en-US" sz="1400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D67136-A972-7424-2E2F-8ADAA5719005}"/>
              </a:ext>
            </a:extLst>
          </p:cNvPr>
          <p:cNvSpPr/>
          <p:nvPr/>
        </p:nvSpPr>
        <p:spPr>
          <a:xfrm>
            <a:off x="402642" y="4618854"/>
            <a:ext cx="1348582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People Fully vaccinated.</a:t>
            </a: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35017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381000" y="34676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385396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1203965" y="2003599"/>
            <a:ext cx="2743195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/>
              <a:t>India in the 1st place in total vaccinations by country wise with 320bn vaccinations. • United States holds the next position with 155 billion vaccinations.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1203965" y="1482858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320 bn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1203965" y="1231166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India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7874003" y="5267007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/>
              <a:t>In Aug 2021, It was recorded that Highest vaccinations are done in all over the year.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7874003" y="4746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31 M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7874003" y="4494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August 2021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81098B-8348-7367-7120-D4F3B1A12E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" t="2723" r="2223" b="4831"/>
          <a:stretch/>
        </p:blipFill>
        <p:spPr>
          <a:xfrm>
            <a:off x="5496566" y="626286"/>
            <a:ext cx="6446514" cy="29196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44E88A-2955-9EF7-D5B3-9EEDE40635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58619"/>
            <a:ext cx="6735571" cy="261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0B9C7C-7A0D-8164-DF9E-D4DC0BED33E8}"/>
              </a:ext>
            </a:extLst>
          </p:cNvPr>
          <p:cNvSpPr/>
          <p:nvPr/>
        </p:nvSpPr>
        <p:spPr>
          <a:xfrm>
            <a:off x="8778243" y="2544127"/>
            <a:ext cx="2743195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/>
              <a:t>Gibraltar country was showed excellent performance responsibly with 89% of fully vaccinated people and 100% vaccinated people. • UAE also participated in vaccination program well.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7E00C5-F6D4-8689-2185-3925EC80B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96" y="413442"/>
            <a:ext cx="8105343" cy="4514032"/>
          </a:xfrm>
          <a:prstGeom prst="rect">
            <a:avLst/>
          </a:prstGeom>
        </p:spPr>
      </p:pic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1105AF61-E2D6-94AA-CEAF-C546C5EB2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35404" y="950269"/>
            <a:ext cx="1593858" cy="1593858"/>
          </a:xfrm>
          <a:prstGeom prst="donut">
            <a:avLst>
              <a:gd name="adj" fmla="val 12255"/>
            </a:avLst>
          </a:prstGeom>
          <a:solidFill>
            <a:srgbClr val="122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7488FAF4-CE62-2971-A533-849EE186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5247" y="391462"/>
            <a:ext cx="1593858" cy="1593858"/>
          </a:xfrm>
          <a:prstGeom prst="donut">
            <a:avLst>
              <a:gd name="adj" fmla="val 12255"/>
            </a:avLst>
          </a:prstGeom>
          <a:solidFill>
            <a:srgbClr val="168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A75ADE-D6BC-A538-9096-5CE5EF487CE3}"/>
              </a:ext>
            </a:extLst>
          </p:cNvPr>
          <p:cNvSpPr txBox="1"/>
          <p:nvPr/>
        </p:nvSpPr>
        <p:spPr>
          <a:xfrm>
            <a:off x="10510794" y="1543928"/>
            <a:ext cx="1095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4B2F7D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89 %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E1FD1F-C429-D4C6-2204-2E5C37D65A8F}"/>
              </a:ext>
            </a:extLst>
          </p:cNvPr>
          <p:cNvSpPr txBox="1"/>
          <p:nvPr/>
        </p:nvSpPr>
        <p:spPr>
          <a:xfrm>
            <a:off x="9115264" y="998104"/>
            <a:ext cx="1095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4B2F7D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100 %</a:t>
            </a:r>
          </a:p>
        </p:txBody>
      </p:sp>
    </p:spTree>
    <p:extLst>
      <p:ext uri="{BB962C8B-B14F-4D97-AF65-F5344CB8AC3E}">
        <p14:creationId xmlns:p14="http://schemas.microsoft.com/office/powerpoint/2010/main" val="638294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417</TotalTime>
  <Words>247</Words>
  <Application>Microsoft Office PowerPoint</Application>
  <PresentationFormat>Widescreen</PresentationFormat>
  <Paragraphs>59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Black</vt:lpstr>
      <vt:lpstr>Calibri</vt:lpstr>
      <vt:lpstr>Century Gothic</vt:lpstr>
      <vt:lpstr>Segoe UI</vt:lpstr>
      <vt:lpstr>Segoe UI Light</vt:lpstr>
      <vt:lpstr>Times New Roman</vt:lpstr>
      <vt:lpstr>Office Theme</vt:lpstr>
      <vt:lpstr>COVID-19 Vaccinations trend analysis</vt:lpstr>
      <vt:lpstr>Project analysis slide 2</vt:lpstr>
      <vt:lpstr>Project analysis slide 3</vt:lpstr>
      <vt:lpstr>Project analysis slide 4</vt:lpstr>
      <vt:lpstr>Project analysis slide 5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19A91A0369</dc:creator>
  <cp:lastModifiedBy>19A91A0369</cp:lastModifiedBy>
  <cp:revision>6</cp:revision>
  <dcterms:created xsi:type="dcterms:W3CDTF">2024-09-18T13:56:26Z</dcterms:created>
  <dcterms:modified xsi:type="dcterms:W3CDTF">2024-09-19T11:05:45Z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