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5" r:id="rId6"/>
    <p:sldId id="296" r:id="rId7"/>
    <p:sldId id="297" r:id="rId8"/>
    <p:sldId id="298" r:id="rId9"/>
    <p:sldId id="299" r:id="rId10"/>
    <p:sldId id="300" r:id="rId11"/>
    <p:sldId id="302" r:id="rId12"/>
    <p:sldId id="301" r:id="rId13"/>
    <p:sldId id="303"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5F55"/>
    <a:srgbClr val="595959"/>
    <a:srgbClr val="FFFFFF"/>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5/4/2025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5/4/2025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5/4/2025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5/4/2025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5/4/2025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094272"/>
            <a:ext cx="4775075" cy="1892094"/>
          </a:xfrm>
        </p:spPr>
        <p:txBody>
          <a:bodyPr>
            <a:normAutofit fontScale="90000"/>
          </a:bodyPr>
          <a:lstStyle/>
          <a:p>
            <a:r>
              <a:rPr lang="en-US" sz="4400" dirty="0">
                <a:solidFill>
                  <a:schemeClr val="tx1"/>
                </a:solidFill>
              </a:rPr>
              <a:t>📊 Students Performance Analysis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7"/>
            <a:ext cx="4775075" cy="720391"/>
          </a:xfrm>
        </p:spPr>
        <p:txBody>
          <a:bodyPr>
            <a:normAutofit fontScale="62500" lnSpcReduction="20000"/>
          </a:bodyPr>
          <a:lstStyle/>
          <a:p>
            <a:pPr>
              <a:spcAft>
                <a:spcPts val="600"/>
              </a:spcAft>
            </a:pPr>
            <a:r>
              <a:rPr lang="en-US" dirty="0">
                <a:solidFill>
                  <a:schemeClr val="tx1"/>
                </a:solidFill>
              </a:rPr>
              <a:t>By: Himanshu Deol</a:t>
            </a:r>
          </a:p>
          <a:p>
            <a:pPr>
              <a:spcAft>
                <a:spcPts val="600"/>
              </a:spcAft>
            </a:pPr>
            <a:r>
              <a:rPr lang="en-US" dirty="0">
                <a:solidFill>
                  <a:schemeClr val="tx1"/>
                </a:solidFill>
              </a:rPr>
              <a:t>Nikhil Charpe</a:t>
            </a:r>
          </a:p>
          <a:p>
            <a:pPr>
              <a:spcAft>
                <a:spcPts val="600"/>
              </a:spcAft>
            </a:pPr>
            <a:r>
              <a:rPr lang="en-US" dirty="0">
                <a:solidFill>
                  <a:schemeClr val="tx1"/>
                </a:solidFill>
              </a:rPr>
              <a:t>Vikas Gour</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a:extLst>
            <a:ext uri="{FF2B5EF4-FFF2-40B4-BE49-F238E27FC236}">
              <a16:creationId xmlns:a16="http://schemas.microsoft.com/office/drawing/2014/main" id="{13AA5FBE-100E-622A-00E2-00393977DD6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454E363-41E5-F124-9613-EBB40D7CF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30085BDA-7677-4AF4-2EFC-C8719FBD6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BBC09F7D-58F7-0898-BD05-7565E02154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4" name="Rectangle 13">
            <a:extLst>
              <a:ext uri="{FF2B5EF4-FFF2-40B4-BE49-F238E27FC236}">
                <a16:creationId xmlns:a16="http://schemas.microsoft.com/office/drawing/2014/main" id="{14445159-4E20-2827-E0FF-4D14E6890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71F83182-EB4B-97AE-A95D-BA2496000D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B77C3F2F-5D68-8B5A-220E-41CCDA04E2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382E599-9C38-2220-C630-D6FF01287B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9E5DB68-A9A7-BE58-0828-F4FDB3EFB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1B2E4D2D-DE36-DE47-4DE4-2DF38A17D2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8E5CF2BC-9877-BE6D-4BC8-5CE8CDA6D0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5" name="Rectangle 24">
            <a:extLst>
              <a:ext uri="{FF2B5EF4-FFF2-40B4-BE49-F238E27FC236}">
                <a16:creationId xmlns:a16="http://schemas.microsoft.com/office/drawing/2014/main" id="{DB8715AE-02EE-6CB2-2026-52B52E68F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DAD2A769-FCF4-2E85-7729-BE832C300A6B}"/>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nSpc>
                <a:spcPct val="83000"/>
              </a:lnSpc>
            </a:pPr>
            <a:r>
              <a:rPr lang="en-US" b="1" dirty="0"/>
              <a:t>FUTURE SCOPE 🔭</a:t>
            </a:r>
            <a:br>
              <a:rPr lang="en-US" dirty="0"/>
            </a:br>
            <a:br>
              <a:rPr lang="en-US" dirty="0"/>
            </a:br>
            <a:r>
              <a:rPr lang="en-US" sz="1800" dirty="0"/>
              <a:t>❇️Integrate additional data sources such as attendance records 🗓️, extracurricular activities 🏅, and teacher feedback 🗣️.</a:t>
            </a:r>
            <a:br>
              <a:rPr lang="en-US" sz="1800" dirty="0"/>
            </a:br>
            <a:br>
              <a:rPr lang="en-US" sz="1800" dirty="0"/>
            </a:br>
            <a:r>
              <a:rPr lang="en-US" sz="1800" dirty="0"/>
              <a:t>❇️ Develop predictive models 🤖 to identify students at high risk of underperformance. </a:t>
            </a:r>
            <a:br>
              <a:rPr lang="en-US" sz="1800" dirty="0"/>
            </a:br>
            <a:br>
              <a:rPr lang="en-US" sz="1800" dirty="0"/>
            </a:br>
            <a:r>
              <a:rPr lang="en-US" sz="1800" dirty="0"/>
              <a:t>❇️ Create an interactive dashboard 🖥️ for educators and administrators to visualize student performance and the impact of interventions. </a:t>
            </a:r>
            <a:br>
              <a:rPr lang="en-US" sz="1800" dirty="0"/>
            </a:br>
            <a:br>
              <a:rPr lang="en-US" sz="1800" dirty="0"/>
            </a:br>
            <a:r>
              <a:rPr lang="en-US" sz="1800" dirty="0"/>
              <a:t>❇️ Explore the impact of specific teaching methodologies 🍎📚 on student outcomes.</a:t>
            </a:r>
            <a:endParaRPr lang="en-US" cap="all" spc="-100" dirty="0">
              <a:solidFill>
                <a:schemeClr val="tx1"/>
              </a:solidFill>
            </a:endParaRPr>
          </a:p>
        </p:txBody>
      </p:sp>
      <p:cxnSp>
        <p:nvCxnSpPr>
          <p:cNvPr id="27" name="Straight Connector 26">
            <a:extLst>
              <a:ext uri="{FF2B5EF4-FFF2-40B4-BE49-F238E27FC236}">
                <a16:creationId xmlns:a16="http://schemas.microsoft.com/office/drawing/2014/main" id="{FD7459B6-AAE7-F99A-D6F4-B91A7FDF0B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D6CBAE7-8197-BF7C-EA5F-A6F8839FD0EF}"/>
              </a:ext>
            </a:extLst>
          </p:cNvPr>
          <p:cNvSpPr/>
          <p:nvPr/>
        </p:nvSpPr>
        <p:spPr>
          <a:xfrm>
            <a:off x="1307868" y="1939433"/>
            <a:ext cx="943896" cy="100763"/>
          </a:xfrm>
          <a:prstGeom prst="rect">
            <a:avLst/>
          </a:prstGeom>
          <a:solidFill>
            <a:srgbClr val="595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4228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60000"/>
          </a:schemeClr>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6" name="Rectangle 35">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38" name="Rectangle 37">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40" name="Group 3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1" name="Straight Connector 40">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4003B42-F17E-473C-9366-9369C04711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200"/>
            <a:ext cx="11281609"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49" name="Rectangle 48">
            <a:extLst>
              <a:ext uri="{FF2B5EF4-FFF2-40B4-BE49-F238E27FC236}">
                <a16:creationId xmlns:a16="http://schemas.microsoft.com/office/drawing/2014/main" id="{149DDF01-2EFB-49D0-864E-0CE29F33A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1793"/>
            <a:ext cx="10954512" cy="561441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4BA97D89-93A0-7117-8E08-FEC5CBDFCD8A}"/>
              </a:ext>
            </a:extLst>
          </p:cNvPr>
          <p:cNvSpPr>
            <a:spLocks noGrp="1"/>
          </p:cNvSpPr>
          <p:nvPr>
            <p:ph type="title"/>
          </p:nvPr>
        </p:nvSpPr>
        <p:spPr>
          <a:xfrm>
            <a:off x="1209040" y="1754659"/>
            <a:ext cx="9860547" cy="3702102"/>
          </a:xfrm>
        </p:spPr>
        <p:txBody>
          <a:bodyPr vert="horz" lIns="91440" tIns="45720" rIns="91440" bIns="45720" rtlCol="0" anchor="ctr">
            <a:normAutofit/>
          </a:bodyPr>
          <a:lstStyle/>
          <a:p>
            <a:pPr algn="ctr">
              <a:lnSpc>
                <a:spcPct val="83000"/>
              </a:lnSpc>
            </a:pPr>
            <a:r>
              <a:rPr lang="en-US" sz="4800" b="1" dirty="0">
                <a:solidFill>
                  <a:schemeClr val="bg1"/>
                </a:solidFill>
              </a:rPr>
              <a:t>Thank you for your time! </a:t>
            </a:r>
            <a:br>
              <a:rPr lang="en-US" sz="4800" b="1" dirty="0">
                <a:solidFill>
                  <a:schemeClr val="bg1"/>
                </a:solidFill>
              </a:rPr>
            </a:br>
            <a:br>
              <a:rPr lang="en-US" sz="4800" b="1" dirty="0">
                <a:solidFill>
                  <a:schemeClr val="bg1"/>
                </a:solidFill>
              </a:rPr>
            </a:br>
            <a:r>
              <a:rPr lang="en-US" sz="4800" b="1" dirty="0">
                <a:solidFill>
                  <a:schemeClr val="bg1"/>
                </a:solidFill>
              </a:rPr>
              <a:t>We hope you found our analysis insightful and the recommendations valuable.</a:t>
            </a:r>
            <a:endParaRPr lang="en-US" sz="8000" b="1" cap="all" spc="-100" dirty="0">
              <a:solidFill>
                <a:schemeClr val="bg1"/>
              </a:solidFill>
            </a:endParaRPr>
          </a:p>
        </p:txBody>
      </p:sp>
      <p:sp>
        <p:nvSpPr>
          <p:cNvPr id="51" name="Rectangle 50">
            <a:extLst>
              <a:ext uri="{FF2B5EF4-FFF2-40B4-BE49-F238E27FC236}">
                <a16:creationId xmlns:a16="http://schemas.microsoft.com/office/drawing/2014/main" id="{8EEA5BB7-5B71-4B52-AD7F-3BA82A617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446824"/>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3" name="Straight Connector 52">
            <a:extLst>
              <a:ext uri="{FF2B5EF4-FFF2-40B4-BE49-F238E27FC236}">
                <a16:creationId xmlns:a16="http://schemas.microsoft.com/office/drawing/2014/main" id="{2A1BDD5A-B952-463D-8BF6-F89EC6F21C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2C2EF86-4721-4AC5-AC3A-5343FE12BA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455369"/>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42A6C7C-49DA-4D7E-9647-1696C74DF8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100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84220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04BED5A-E98E-4DA0-BAA5-4F6AB24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B64B94A-E40E-48CE-BD7B-C1A30AE57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982" y="488542"/>
            <a:ext cx="11244036" cy="5880916"/>
          </a:xfrm>
          <a:prstGeom prst="rect">
            <a:avLst/>
          </a:prstGeom>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49EC5CA6-6479-49D5-B4B5-5643D26B83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4442" y="2057401"/>
            <a:ext cx="0" cy="27432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1B26337-5AA4-470D-9687-5907CB53B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685800"/>
            <a:ext cx="10853928" cy="5486400"/>
          </a:xfrm>
          <a:prstGeom prst="rect">
            <a:avLst/>
          </a:prstGeom>
          <a:noFill/>
          <a:ln w="6350" cap="sq" cmpd="sng" algn="ctr">
            <a:solidFill>
              <a:srgbClr val="FFFFFF"/>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92C9295F-E638-4F61-AFE2-CF3E40556031}"/>
              </a:ext>
            </a:extLst>
          </p:cNvPr>
          <p:cNvSpPr>
            <a:spLocks noGrp="1"/>
          </p:cNvSpPr>
          <p:nvPr>
            <p:ph type="title"/>
          </p:nvPr>
        </p:nvSpPr>
        <p:spPr>
          <a:xfrm>
            <a:off x="866440" y="1000370"/>
            <a:ext cx="3462079" cy="4857262"/>
          </a:xfrm>
        </p:spPr>
        <p:txBody>
          <a:bodyPr>
            <a:normAutofit/>
          </a:bodyPr>
          <a:lstStyle/>
          <a:p>
            <a:pPr algn="r"/>
            <a:r>
              <a:rPr lang="en-US" sz="4400" dirty="0">
                <a:solidFill>
                  <a:srgbClr val="FFFFFF"/>
                </a:solidFill>
              </a:rPr>
              <a:t>TOC </a:t>
            </a:r>
          </a:p>
        </p:txBody>
      </p:sp>
      <p:sp>
        <p:nvSpPr>
          <p:cNvPr id="3" name="Content Placeholder 2">
            <a:extLst>
              <a:ext uri="{FF2B5EF4-FFF2-40B4-BE49-F238E27FC236}">
                <a16:creationId xmlns:a16="http://schemas.microsoft.com/office/drawing/2014/main" id="{58FD22EA-6599-E676-2960-8A650E8B5FDF}"/>
              </a:ext>
            </a:extLst>
          </p:cNvPr>
          <p:cNvSpPr txBox="1">
            <a:spLocks noGrp="1"/>
          </p:cNvSpPr>
          <p:nvPr>
            <p:ph idx="1"/>
          </p:nvPr>
        </p:nvSpPr>
        <p:spPr>
          <a:xfrm>
            <a:off x="4963691" y="1000370"/>
            <a:ext cx="6212310" cy="4857262"/>
          </a:xfrm>
        </p:spPr>
        <p:txBody>
          <a:bodyPr anchor="ctr">
            <a:normAutofit/>
          </a:bodyPr>
          <a:lstStyle/>
          <a:p>
            <a:pPr marL="0" lvl="0" indent="0">
              <a:buNone/>
            </a:pPr>
            <a:r>
              <a:rPr lang="en-GB" sz="2800" b="1" dirty="0">
                <a:solidFill>
                  <a:srgbClr val="FFFFFF"/>
                </a:solidFill>
                <a:latin typeface="Aptos"/>
              </a:rPr>
              <a:t>Introduction → Problem Statement → Methodology →</a:t>
            </a:r>
            <a:r>
              <a:rPr lang="en-US" sz="2800" b="1" dirty="0">
                <a:solidFill>
                  <a:srgbClr val="FFFFFF"/>
                </a:solidFill>
                <a:latin typeface="Aptos"/>
              </a:rPr>
              <a:t> </a:t>
            </a:r>
            <a:r>
              <a:rPr lang="en-GB" sz="2800" b="1" dirty="0">
                <a:solidFill>
                  <a:srgbClr val="FFFFFF"/>
                </a:solidFill>
                <a:latin typeface="Aptos"/>
              </a:rPr>
              <a:t>Key Insights → Problems Identified → Actionable Recommendation → Conclusion → Future Scope</a:t>
            </a:r>
            <a:endParaRPr lang="en-US" sz="2800" b="1" dirty="0">
              <a:solidFill>
                <a:srgbClr val="FFFFFF"/>
              </a:solidFill>
              <a:latin typeface="Aptos"/>
            </a:endParaRPr>
          </a:p>
        </p:txBody>
      </p:sp>
      <p:sp>
        <p:nvSpPr>
          <p:cNvPr id="6" name="Rectangle 5">
            <a:extLst>
              <a:ext uri="{FF2B5EF4-FFF2-40B4-BE49-F238E27FC236}">
                <a16:creationId xmlns:a16="http://schemas.microsoft.com/office/drawing/2014/main" id="{C43F0417-57A5-E84D-AD3E-E8A209101D20}"/>
              </a:ext>
            </a:extLst>
          </p:cNvPr>
          <p:cNvSpPr/>
          <p:nvPr/>
        </p:nvSpPr>
        <p:spPr>
          <a:xfrm>
            <a:off x="2074606" y="2861493"/>
            <a:ext cx="1445342" cy="1376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D7D6FEF6-2237-CDCE-F714-3A6B627A385E}"/>
              </a:ext>
            </a:extLst>
          </p:cNvPr>
          <p:cNvSpPr>
            <a:spLocks noGrp="1"/>
          </p:cNvSpPr>
          <p:nvPr>
            <p:ph type="title"/>
          </p:nvPr>
        </p:nvSpPr>
        <p:spPr>
          <a:xfrm>
            <a:off x="676240" y="875324"/>
            <a:ext cx="3536510" cy="5093520"/>
          </a:xfrm>
        </p:spPr>
        <p:txBody>
          <a:bodyPr>
            <a:normAutofit/>
          </a:bodyPr>
          <a:lstStyle/>
          <a:p>
            <a:pPr algn="ctr"/>
            <a:r>
              <a:rPr lang="en-IN" sz="4400" dirty="0">
                <a:solidFill>
                  <a:schemeClr val="tx1"/>
                </a:solidFill>
              </a:rPr>
              <a:t>OBJECTIVE</a:t>
            </a:r>
          </a:p>
        </p:txBody>
      </p:sp>
      <p:sp>
        <p:nvSpPr>
          <p:cNvPr id="3" name="Content Placeholder 2">
            <a:extLst>
              <a:ext uri="{FF2B5EF4-FFF2-40B4-BE49-F238E27FC236}">
                <a16:creationId xmlns:a16="http://schemas.microsoft.com/office/drawing/2014/main" id="{7D45DA6F-2F2A-8F5B-FFCF-E33B51517B7A}"/>
              </a:ext>
            </a:extLst>
          </p:cNvPr>
          <p:cNvSpPr>
            <a:spLocks noGrp="1"/>
          </p:cNvSpPr>
          <p:nvPr>
            <p:ph idx="1"/>
          </p:nvPr>
        </p:nvSpPr>
        <p:spPr>
          <a:xfrm>
            <a:off x="5478124" y="559477"/>
            <a:ext cx="5647076" cy="5475563"/>
          </a:xfrm>
        </p:spPr>
        <p:txBody>
          <a:bodyPr anchor="ctr">
            <a:normAutofit/>
          </a:bodyPr>
          <a:lstStyle/>
          <a:p>
            <a:pPr marL="0" indent="0" algn="ctr">
              <a:buNone/>
            </a:pPr>
            <a:r>
              <a:rPr lang="en-US" sz="2400" dirty="0"/>
              <a:t>Our goal was to analyze a dataset of student performance to identify key factors influencing academic achievement. By doing so, we aimed to understand trends related to demographics, parental education, socioeconomic status, test preparation, and their impact on student scores across different subjects.</a:t>
            </a:r>
            <a:endParaRPr lang="en-IN" sz="2000" dirty="0"/>
          </a:p>
        </p:txBody>
      </p:sp>
    </p:spTree>
    <p:extLst>
      <p:ext uri="{BB962C8B-B14F-4D97-AF65-F5344CB8AC3E}">
        <p14:creationId xmlns:p14="http://schemas.microsoft.com/office/powerpoint/2010/main" val="131251108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C1CA9BFC-639F-8A54-9141-15CC2FFD7DAB}"/>
              </a:ext>
            </a:extLst>
          </p:cNvPr>
          <p:cNvSpPr>
            <a:spLocks noGrp="1"/>
          </p:cNvSpPr>
          <p:nvPr>
            <p:ph type="title"/>
          </p:nvPr>
        </p:nvSpPr>
        <p:spPr>
          <a:xfrm>
            <a:off x="676240" y="875324"/>
            <a:ext cx="3536510" cy="5093520"/>
          </a:xfrm>
        </p:spPr>
        <p:txBody>
          <a:bodyPr>
            <a:normAutofit/>
          </a:bodyPr>
          <a:lstStyle/>
          <a:p>
            <a:pPr algn="ctr"/>
            <a:r>
              <a:rPr lang="en-IN" sz="4400" dirty="0">
                <a:solidFill>
                  <a:schemeClr val="tx1"/>
                </a:solidFill>
              </a:rPr>
              <a:t>PROBLEM STATEMENT</a:t>
            </a:r>
          </a:p>
        </p:txBody>
      </p:sp>
      <p:sp>
        <p:nvSpPr>
          <p:cNvPr id="3" name="Content Placeholder 2">
            <a:extLst>
              <a:ext uri="{FF2B5EF4-FFF2-40B4-BE49-F238E27FC236}">
                <a16:creationId xmlns:a16="http://schemas.microsoft.com/office/drawing/2014/main" id="{A7705CA5-FC01-8E4D-1EC2-85E6A35D6682}"/>
              </a:ext>
            </a:extLst>
          </p:cNvPr>
          <p:cNvSpPr>
            <a:spLocks noGrp="1"/>
          </p:cNvSpPr>
          <p:nvPr>
            <p:ph idx="1"/>
          </p:nvPr>
        </p:nvSpPr>
        <p:spPr>
          <a:xfrm>
            <a:off x="5478124" y="237744"/>
            <a:ext cx="5647076" cy="6382511"/>
          </a:xfrm>
        </p:spPr>
        <p:txBody>
          <a:bodyPr anchor="ctr">
            <a:normAutofit/>
          </a:bodyPr>
          <a:lstStyle/>
          <a:p>
            <a:pPr marL="0" indent="0">
              <a:buNone/>
            </a:pPr>
            <a:r>
              <a:rPr lang="en-US" sz="2000" dirty="0"/>
              <a:t>Understanding the factors that influence student academic performance is crucial for educators and policymakers. We sought to answer key questions such as:</a:t>
            </a:r>
          </a:p>
          <a:p>
            <a:pPr marL="0" indent="0">
              <a:buNone/>
            </a:pPr>
            <a:r>
              <a:rPr lang="en-US" sz="2000" dirty="0"/>
              <a:t>✅What is the impact of parental education 🎓 on student scores?</a:t>
            </a:r>
          </a:p>
          <a:p>
            <a:pPr marL="0" indent="0">
              <a:buNone/>
            </a:pPr>
            <a:r>
              <a:rPr lang="en-US" sz="2000" dirty="0"/>
              <a:t>✅How does the completion of a test preparation course 📝 affect performance?</a:t>
            </a:r>
          </a:p>
          <a:p>
            <a:pPr marL="0" indent="0">
              <a:buNone/>
            </a:pPr>
            <a:r>
              <a:rPr lang="en-US" sz="2000" dirty="0"/>
              <a:t>✅Are there significant performance differences across gender ♂️♀️ and racial/ethnic groups 🌍?</a:t>
            </a:r>
          </a:p>
          <a:p>
            <a:pPr marL="0" indent="0">
              <a:buNone/>
            </a:pPr>
            <a:r>
              <a:rPr lang="en-US" sz="2000" dirty="0"/>
              <a:t>✅Does socioeconomic status (as indicated by lunch type 🍎) play a role in academic achievement?</a:t>
            </a:r>
          </a:p>
          <a:p>
            <a:pPr marL="0" indent="0">
              <a:buNone/>
            </a:pPr>
            <a:r>
              <a:rPr lang="en-US" sz="2000" dirty="0"/>
              <a:t>✅What are the key correlations between scores in different subjects 📚?</a:t>
            </a:r>
            <a:endParaRPr lang="en-IN" sz="2000" dirty="0"/>
          </a:p>
        </p:txBody>
      </p:sp>
    </p:spTree>
    <p:extLst>
      <p:ext uri="{BB962C8B-B14F-4D97-AF65-F5344CB8AC3E}">
        <p14:creationId xmlns:p14="http://schemas.microsoft.com/office/powerpoint/2010/main" val="298536032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80000"/>
                <a:shade val="100000"/>
                <a:satMod val="300000"/>
              </a:schemeClr>
            </a:gs>
            <a:gs pos="100000">
              <a:schemeClr val="bg1">
                <a:tint val="100000"/>
                <a:shade val="30000"/>
                <a:satMod val="20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C5C86015-C794-32D6-502B-0C512E1A1E77}"/>
              </a:ext>
            </a:extLst>
          </p:cNvPr>
          <p:cNvSpPr>
            <a:spLocks noGrp="1"/>
          </p:cNvSpPr>
          <p:nvPr>
            <p:ph type="title"/>
          </p:nvPr>
        </p:nvSpPr>
        <p:spPr>
          <a:xfrm>
            <a:off x="676240" y="875324"/>
            <a:ext cx="3536510" cy="5093520"/>
          </a:xfrm>
        </p:spPr>
        <p:txBody>
          <a:bodyPr>
            <a:normAutofit/>
          </a:bodyPr>
          <a:lstStyle/>
          <a:p>
            <a:pPr algn="ctr"/>
            <a:r>
              <a:rPr lang="en-IN" sz="3200" dirty="0">
                <a:solidFill>
                  <a:schemeClr val="tx1"/>
                </a:solidFill>
              </a:rPr>
              <a:t>METHODOLOGY </a:t>
            </a:r>
            <a:br>
              <a:rPr lang="en-IN" sz="4400" dirty="0">
                <a:solidFill>
                  <a:schemeClr val="tx1"/>
                </a:solidFill>
              </a:rPr>
            </a:br>
            <a:r>
              <a:rPr lang="en-IN" sz="3600" dirty="0">
                <a:solidFill>
                  <a:schemeClr val="tx1"/>
                </a:solidFill>
              </a:rPr>
              <a:t>🛠️</a:t>
            </a:r>
            <a:endParaRPr lang="en-IN" sz="4400" dirty="0">
              <a:solidFill>
                <a:schemeClr val="tx1"/>
              </a:solidFill>
            </a:endParaRPr>
          </a:p>
        </p:txBody>
      </p:sp>
      <p:sp>
        <p:nvSpPr>
          <p:cNvPr id="3" name="Content Placeholder 2">
            <a:extLst>
              <a:ext uri="{FF2B5EF4-FFF2-40B4-BE49-F238E27FC236}">
                <a16:creationId xmlns:a16="http://schemas.microsoft.com/office/drawing/2014/main" id="{3F5100FD-8613-0A37-0146-547F34EC48C0}"/>
              </a:ext>
            </a:extLst>
          </p:cNvPr>
          <p:cNvSpPr>
            <a:spLocks noGrp="1"/>
          </p:cNvSpPr>
          <p:nvPr>
            <p:ph idx="1"/>
          </p:nvPr>
        </p:nvSpPr>
        <p:spPr>
          <a:xfrm>
            <a:off x="5478124" y="559477"/>
            <a:ext cx="5647076" cy="5475563"/>
          </a:xfrm>
        </p:spPr>
        <p:txBody>
          <a:bodyPr anchor="ctr">
            <a:normAutofit/>
          </a:bodyPr>
          <a:lstStyle/>
          <a:p>
            <a:pPr marL="0" indent="0">
              <a:buNone/>
            </a:pPr>
            <a:r>
              <a:rPr lang="en-IN" sz="2400" dirty="0"/>
              <a:t>Our project involved four major steps: 1️⃣ Data Cleaning &amp; Processing (Python/Pandas) </a:t>
            </a:r>
          </a:p>
          <a:p>
            <a:pPr marL="0" indent="0">
              <a:buNone/>
            </a:pPr>
            <a:r>
              <a:rPr lang="en-IN" sz="2400" dirty="0"/>
              <a:t>2️⃣ Exploratory Data Analysis (EDA) &amp; Visualization  (Python/Matplotlib/Seaborn) </a:t>
            </a:r>
          </a:p>
          <a:p>
            <a:pPr marL="0" indent="0">
              <a:buNone/>
            </a:pPr>
            <a:r>
              <a:rPr lang="en-IN" sz="2400" dirty="0"/>
              <a:t>3️⃣ SQL Analysis (MySQL ) </a:t>
            </a:r>
          </a:p>
          <a:p>
            <a:pPr marL="0" indent="0">
              <a:buNone/>
            </a:pPr>
            <a:r>
              <a:rPr lang="en-IN" sz="2400" dirty="0"/>
              <a:t>4️⃣ Statistical Analysis  (Python/SciPy/StatsModels)</a:t>
            </a:r>
            <a:endParaRPr lang="en-IN" sz="2000" dirty="0"/>
          </a:p>
        </p:txBody>
      </p:sp>
    </p:spTree>
    <p:extLst>
      <p:ext uri="{BB962C8B-B14F-4D97-AF65-F5344CB8AC3E}">
        <p14:creationId xmlns:p14="http://schemas.microsoft.com/office/powerpoint/2010/main" val="102618056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17" name="Rectangle 16">
            <a:extLst>
              <a:ext uri="{FF2B5EF4-FFF2-40B4-BE49-F238E27FC236}">
                <a16:creationId xmlns:a16="http://schemas.microsoft.com/office/drawing/2014/main" id="{BBCF6E29-38A3-A09E-706C-4F95EF74136E}"/>
              </a:ext>
            </a:extLst>
          </p:cNvPr>
          <p:cNvSpPr/>
          <p:nvPr/>
        </p:nvSpPr>
        <p:spPr>
          <a:xfrm>
            <a:off x="430924" y="472966"/>
            <a:ext cx="11235559" cy="5896303"/>
          </a:xfrm>
          <a:prstGeom prst="rect">
            <a:avLst/>
          </a:prstGeom>
          <a:solidFill>
            <a:srgbClr val="94B6D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B4E5F8AD-955B-216B-66AF-91292DF68190}"/>
              </a:ext>
            </a:extLst>
          </p:cNvPr>
          <p:cNvSpPr>
            <a:spLocks noGrp="1"/>
          </p:cNvSpPr>
          <p:nvPr>
            <p:ph type="title"/>
          </p:nvPr>
        </p:nvSpPr>
        <p:spPr>
          <a:xfrm>
            <a:off x="430924" y="349023"/>
            <a:ext cx="9792208" cy="899674"/>
          </a:xfrm>
        </p:spPr>
        <p:txBody>
          <a:bodyPr>
            <a:normAutofit/>
          </a:bodyPr>
          <a:lstStyle/>
          <a:p>
            <a:r>
              <a:rPr lang="en-IN" b="1" dirty="0">
                <a:solidFill>
                  <a:schemeClr val="bg1"/>
                </a:solidFill>
              </a:rPr>
              <a:t>KEY INSIGHTS 💡</a:t>
            </a:r>
          </a:p>
        </p:txBody>
      </p:sp>
      <p:sp>
        <p:nvSpPr>
          <p:cNvPr id="9" name="Content Placeholder 8">
            <a:extLst>
              <a:ext uri="{FF2B5EF4-FFF2-40B4-BE49-F238E27FC236}">
                <a16:creationId xmlns:a16="http://schemas.microsoft.com/office/drawing/2014/main" id="{76BCD121-A072-536F-E7C4-54219483EFC9}"/>
              </a:ext>
            </a:extLst>
          </p:cNvPr>
          <p:cNvSpPr>
            <a:spLocks noGrp="1"/>
          </p:cNvSpPr>
          <p:nvPr>
            <p:ph idx="1"/>
          </p:nvPr>
        </p:nvSpPr>
        <p:spPr>
          <a:xfrm>
            <a:off x="560439" y="1225155"/>
            <a:ext cx="10982631" cy="4988831"/>
          </a:xfrm>
        </p:spPr>
        <p:txBody>
          <a:bodyPr>
            <a:normAutofit fontScale="92500"/>
          </a:bodyPr>
          <a:lstStyle/>
          <a:p>
            <a:pPr marL="0" indent="0">
              <a:buNone/>
            </a:pPr>
            <a:r>
              <a:rPr lang="en-US" sz="1800" b="1" dirty="0">
                <a:solidFill>
                  <a:schemeClr val="bg1"/>
                </a:solidFill>
              </a:rPr>
              <a:t>After performing EDA, SQL analysis, and statistical analysis, here are some key insights we discovered: </a:t>
            </a:r>
          </a:p>
          <a:p>
            <a:r>
              <a:rPr lang="en-US" sz="1800" b="1" dirty="0">
                <a:solidFill>
                  <a:schemeClr val="bg1"/>
                </a:solidFill>
              </a:rPr>
              <a:t> Gender Differences ♂️♀️: </a:t>
            </a:r>
          </a:p>
          <a:p>
            <a:pPr lvl="1"/>
            <a:r>
              <a:rPr lang="en-US" sz="1600" b="1" dirty="0">
                <a:solidFill>
                  <a:schemeClr val="bg1"/>
                </a:solidFill>
              </a:rPr>
              <a:t>Females tend to score higher in Reading 📖 and Writing ✍️, while males have a slight advantage in Math ➕. </a:t>
            </a:r>
          </a:p>
          <a:p>
            <a:r>
              <a:rPr lang="en-US" sz="1800" b="1" dirty="0">
                <a:solidFill>
                  <a:schemeClr val="bg1"/>
                </a:solidFill>
              </a:rPr>
              <a:t>Parental Education Impact 🎓: </a:t>
            </a:r>
          </a:p>
          <a:p>
            <a:pPr lvl="1"/>
            <a:r>
              <a:rPr lang="en-US" sz="1600" b="1" dirty="0">
                <a:solidFill>
                  <a:schemeClr val="bg1"/>
                </a:solidFill>
              </a:rPr>
              <a:t>Higher levels of parental education are strongly correlated with better student performance across all subjects. </a:t>
            </a:r>
          </a:p>
          <a:p>
            <a:r>
              <a:rPr lang="en-US" sz="1800" b="1" dirty="0">
                <a:solidFill>
                  <a:schemeClr val="bg1"/>
                </a:solidFill>
              </a:rPr>
              <a:t>Race/Ethnicity Group Differences 🌍: </a:t>
            </a:r>
          </a:p>
          <a:p>
            <a:pPr lvl="1"/>
            <a:r>
              <a:rPr lang="en-US" sz="1600" b="1" dirty="0">
                <a:solidFill>
                  <a:schemeClr val="bg1"/>
                </a:solidFill>
              </a:rPr>
              <a:t>Significant performance variations exist among racial/ethnic groups, with Group E showing the highest averages and Group A the lowest. </a:t>
            </a:r>
          </a:p>
          <a:p>
            <a:r>
              <a:rPr lang="en-US" sz="1800" b="1" dirty="0">
                <a:solidFill>
                  <a:schemeClr val="bg1"/>
                </a:solidFill>
              </a:rPr>
              <a:t>Lunch Type 🍎: </a:t>
            </a:r>
          </a:p>
          <a:p>
            <a:pPr lvl="1"/>
            <a:r>
              <a:rPr lang="en-US" sz="1600" b="1" dirty="0">
                <a:solidFill>
                  <a:schemeClr val="bg1"/>
                </a:solidFill>
              </a:rPr>
              <a:t>Students with standard lunch generally outperform those with free/reduced lunch.  </a:t>
            </a:r>
          </a:p>
          <a:p>
            <a:r>
              <a:rPr lang="en-US" sz="1800" b="1" dirty="0">
                <a:solidFill>
                  <a:schemeClr val="bg1"/>
                </a:solidFill>
              </a:rPr>
              <a:t>Test Preparation Course 📝: </a:t>
            </a:r>
          </a:p>
          <a:p>
            <a:pPr lvl="1"/>
            <a:r>
              <a:rPr lang="en-US" sz="1600" b="1" dirty="0">
                <a:solidFill>
                  <a:schemeClr val="bg1"/>
                </a:solidFill>
              </a:rPr>
              <a:t>Completion of the test preparation course is associated with higher scores in all subjects. </a:t>
            </a:r>
          </a:p>
          <a:p>
            <a:r>
              <a:rPr lang="en-US" sz="1800" b="1" dirty="0">
                <a:solidFill>
                  <a:schemeClr val="bg1"/>
                </a:solidFill>
              </a:rPr>
              <a:t>Correlation Between Subjects 🔗: </a:t>
            </a:r>
          </a:p>
          <a:p>
            <a:pPr lvl="1"/>
            <a:r>
              <a:rPr lang="en-US" sz="1600" b="1" dirty="0">
                <a:solidFill>
                  <a:schemeClr val="bg1"/>
                </a:solidFill>
              </a:rPr>
              <a:t>Strong positive correlations exist between Math ➕, Reading 📖, and Writing ✍️ scores.</a:t>
            </a:r>
            <a:endParaRPr lang="en-IN" b="1" dirty="0">
              <a:solidFill>
                <a:schemeClr val="bg1"/>
              </a:solidFill>
            </a:endParaRPr>
          </a:p>
        </p:txBody>
      </p:sp>
      <p:sp>
        <p:nvSpPr>
          <p:cNvPr id="18" name="Rectangle 17">
            <a:extLst>
              <a:ext uri="{FF2B5EF4-FFF2-40B4-BE49-F238E27FC236}">
                <a16:creationId xmlns:a16="http://schemas.microsoft.com/office/drawing/2014/main" id="{3AA3A119-9EBF-1626-02FF-D13FD21E7C73}"/>
              </a:ext>
            </a:extLst>
          </p:cNvPr>
          <p:cNvSpPr/>
          <p:nvPr/>
        </p:nvSpPr>
        <p:spPr>
          <a:xfrm>
            <a:off x="560440" y="1000450"/>
            <a:ext cx="943896" cy="10076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0080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solidFill>
            <a:schemeClr val="bg1">
              <a:lumMod val="75000"/>
              <a:alpha val="60000"/>
            </a:schemeClr>
          </a:solidFill>
          <a:ln w="6350" cap="sq" cmpd="sng" algn="ctr">
            <a:no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EF4F4C66-58BA-EC20-15C1-C4EDCB083326}"/>
              </a:ext>
            </a:extLst>
          </p:cNvPr>
          <p:cNvSpPr>
            <a:spLocks noGrp="1"/>
          </p:cNvSpPr>
          <p:nvPr>
            <p:ph type="title"/>
          </p:nvPr>
        </p:nvSpPr>
        <p:spPr>
          <a:xfrm>
            <a:off x="3372467" y="621791"/>
            <a:ext cx="7417925" cy="564132"/>
          </a:xfrm>
        </p:spPr>
        <p:txBody>
          <a:bodyPr>
            <a:noAutofit/>
          </a:bodyPr>
          <a:lstStyle/>
          <a:p>
            <a:r>
              <a:rPr lang="en-IN" sz="2800" b="1" dirty="0"/>
              <a:t>PROBLEMS IDENTIFIED ⚠️</a:t>
            </a:r>
            <a:endParaRPr lang="en-IN" sz="2800" b="1" dirty="0">
              <a:solidFill>
                <a:schemeClr val="tx1"/>
              </a:solidFill>
            </a:endParaRPr>
          </a:p>
        </p:txBody>
      </p:sp>
      <p:sp>
        <p:nvSpPr>
          <p:cNvPr id="3" name="Content Placeholder 2">
            <a:extLst>
              <a:ext uri="{FF2B5EF4-FFF2-40B4-BE49-F238E27FC236}">
                <a16:creationId xmlns:a16="http://schemas.microsoft.com/office/drawing/2014/main" id="{1994A302-B3B8-9306-166D-A581CA6E03D3}"/>
              </a:ext>
            </a:extLst>
          </p:cNvPr>
          <p:cNvSpPr>
            <a:spLocks noGrp="1"/>
          </p:cNvSpPr>
          <p:nvPr>
            <p:ph idx="1"/>
          </p:nvPr>
        </p:nvSpPr>
        <p:spPr>
          <a:xfrm>
            <a:off x="3665071" y="1643123"/>
            <a:ext cx="7605804" cy="3811424"/>
          </a:xfrm>
        </p:spPr>
        <p:txBody>
          <a:bodyPr>
            <a:normAutofit/>
          </a:bodyPr>
          <a:lstStyle/>
          <a:p>
            <a:pPr marL="0" indent="0">
              <a:buNone/>
            </a:pPr>
            <a:r>
              <a:rPr lang="en-US" b="1" dirty="0"/>
              <a:t>During our analysis, we identified several key problems and areas of concern: </a:t>
            </a:r>
          </a:p>
          <a:p>
            <a:r>
              <a:rPr lang="en-US" b="1" dirty="0"/>
              <a:t>Performance Gaps by Demographics 👥:</a:t>
            </a:r>
          </a:p>
          <a:p>
            <a:pPr lvl="1"/>
            <a:r>
              <a:rPr lang="en-US" b="1" dirty="0"/>
              <a:t>Significant differences in performance based on gender ♂️♀️, race/ethnicity 🌍, and socioeconomic status (lunch type 🍎). </a:t>
            </a:r>
          </a:p>
          <a:p>
            <a:r>
              <a:rPr lang="en-US" b="1" dirty="0"/>
              <a:t>Impact of Lack of Test Preparation 📝:</a:t>
            </a:r>
          </a:p>
          <a:p>
            <a:pPr lvl="1"/>
            <a:r>
              <a:rPr lang="en-US" b="1" dirty="0"/>
              <a:t>Students who did not complete the test preparation course tend to perform at a lower level. </a:t>
            </a:r>
          </a:p>
          <a:p>
            <a:r>
              <a:rPr lang="en-US" b="1" dirty="0"/>
              <a:t>Influence of Parental Education 🎓: </a:t>
            </a:r>
          </a:p>
          <a:p>
            <a:pPr lvl="1"/>
            <a:r>
              <a:rPr lang="en-US" b="1" dirty="0"/>
              <a:t>Students whose parents have lower levels of education face a potential disadvantage. </a:t>
            </a:r>
          </a:p>
          <a:p>
            <a:r>
              <a:rPr lang="en-US" b="1" dirty="0"/>
              <a:t>Score Variability 📈📉: </a:t>
            </a:r>
          </a:p>
          <a:p>
            <a:pPr lvl="1"/>
            <a:r>
              <a:rPr lang="en-US" b="1" dirty="0"/>
              <a:t>A wide range in scores indicates varying levels of academic preparedness and potential disparities in support.</a:t>
            </a:r>
            <a:endParaRPr lang="en-IN" b="1" dirty="0"/>
          </a:p>
        </p:txBody>
      </p:sp>
      <p:sp>
        <p:nvSpPr>
          <p:cNvPr id="4" name="Rectangle 3">
            <a:extLst>
              <a:ext uri="{FF2B5EF4-FFF2-40B4-BE49-F238E27FC236}">
                <a16:creationId xmlns:a16="http://schemas.microsoft.com/office/drawing/2014/main" id="{163C32E2-8BF1-DBBD-2500-D2148A9C045D}"/>
              </a:ext>
            </a:extLst>
          </p:cNvPr>
          <p:cNvSpPr/>
          <p:nvPr/>
        </p:nvSpPr>
        <p:spPr>
          <a:xfrm>
            <a:off x="3500285" y="1085160"/>
            <a:ext cx="943896" cy="100763"/>
          </a:xfrm>
          <a:prstGeom prst="rect">
            <a:avLst/>
          </a:prstGeom>
          <a:solidFill>
            <a:srgbClr val="595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010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F9D134-5DD5-D6DC-475B-BD51250F629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88A22B2-6A28-554D-61E1-767BD0ABCA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61724B81-8F8F-68B4-72F0-AF474C81A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txBody>
          <a:bodyPr/>
          <a:lstStyle/>
          <a:p>
            <a:endParaRPr lang="en-IN"/>
          </a:p>
        </p:txBody>
      </p:sp>
      <p:sp>
        <p:nvSpPr>
          <p:cNvPr id="17" name="Rectangle 16">
            <a:extLst>
              <a:ext uri="{FF2B5EF4-FFF2-40B4-BE49-F238E27FC236}">
                <a16:creationId xmlns:a16="http://schemas.microsoft.com/office/drawing/2014/main" id="{3D66618D-D055-0FB1-25EE-0D2E42A97646}"/>
              </a:ext>
            </a:extLst>
          </p:cNvPr>
          <p:cNvSpPr/>
          <p:nvPr/>
        </p:nvSpPr>
        <p:spPr>
          <a:xfrm>
            <a:off x="430924" y="472966"/>
            <a:ext cx="11235559" cy="5896303"/>
          </a:xfrm>
          <a:prstGeom prst="rect">
            <a:avLst/>
          </a:prstGeom>
          <a:solidFill>
            <a:srgbClr val="94B6D2"/>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5">
            <a:extLst>
              <a:ext uri="{FF2B5EF4-FFF2-40B4-BE49-F238E27FC236}">
                <a16:creationId xmlns:a16="http://schemas.microsoft.com/office/drawing/2014/main" id="{C7AEB1C5-E769-A8A3-CEE0-C8B9923ADD0E}"/>
              </a:ext>
            </a:extLst>
          </p:cNvPr>
          <p:cNvSpPr>
            <a:spLocks noGrp="1"/>
          </p:cNvSpPr>
          <p:nvPr>
            <p:ph type="title"/>
          </p:nvPr>
        </p:nvSpPr>
        <p:spPr>
          <a:xfrm>
            <a:off x="430924" y="349023"/>
            <a:ext cx="9792208" cy="899674"/>
          </a:xfrm>
        </p:spPr>
        <p:txBody>
          <a:bodyPr>
            <a:normAutofit/>
          </a:bodyPr>
          <a:lstStyle/>
          <a:p>
            <a:r>
              <a:rPr lang="en-IN" b="1" dirty="0">
                <a:solidFill>
                  <a:schemeClr val="bg1"/>
                </a:solidFill>
              </a:rPr>
              <a:t>ACTIONABLE RECOMMENDATIONS ✅</a:t>
            </a:r>
          </a:p>
        </p:txBody>
      </p:sp>
      <p:sp>
        <p:nvSpPr>
          <p:cNvPr id="9" name="Content Placeholder 8">
            <a:extLst>
              <a:ext uri="{FF2B5EF4-FFF2-40B4-BE49-F238E27FC236}">
                <a16:creationId xmlns:a16="http://schemas.microsoft.com/office/drawing/2014/main" id="{F203DE14-7028-7C90-D751-B2DD37AA9BB2}"/>
              </a:ext>
            </a:extLst>
          </p:cNvPr>
          <p:cNvSpPr>
            <a:spLocks noGrp="1"/>
          </p:cNvSpPr>
          <p:nvPr>
            <p:ph idx="1"/>
          </p:nvPr>
        </p:nvSpPr>
        <p:spPr>
          <a:xfrm>
            <a:off x="560439" y="1225155"/>
            <a:ext cx="10982631" cy="4988831"/>
          </a:xfrm>
        </p:spPr>
        <p:txBody>
          <a:bodyPr>
            <a:normAutofit lnSpcReduction="10000"/>
          </a:bodyPr>
          <a:lstStyle/>
          <a:p>
            <a:pPr marL="0" indent="0">
              <a:buNone/>
            </a:pPr>
            <a:r>
              <a:rPr lang="en-US" sz="1800" b="1" dirty="0">
                <a:solidFill>
                  <a:schemeClr val="bg1"/>
                </a:solidFill>
              </a:rPr>
              <a:t>Based on our analysis, we recommend the following:</a:t>
            </a:r>
          </a:p>
          <a:p>
            <a:pPr>
              <a:buFont typeface="Courier New" panose="02070309020205020404" pitchFamily="49" charset="0"/>
              <a:buChar char="o"/>
            </a:pPr>
            <a:r>
              <a:rPr lang="en-US" sz="1800" b="1" dirty="0">
                <a:solidFill>
                  <a:schemeClr val="bg1"/>
                </a:solidFill>
              </a:rPr>
              <a:t>Targeted Academic Support Programs 🧑‍🏫:    </a:t>
            </a:r>
          </a:p>
          <a:p>
            <a:pPr lvl="1">
              <a:buFont typeface="Courier New" panose="02070309020205020404" pitchFamily="49" charset="0"/>
              <a:buChar char="o"/>
            </a:pPr>
            <a:r>
              <a:rPr lang="en-US" sz="1600" b="1" dirty="0">
                <a:solidFill>
                  <a:schemeClr val="bg1"/>
                </a:solidFill>
              </a:rPr>
              <a:t>Implement programs focused on underperforming demographic groups and students without test preparation.</a:t>
            </a:r>
          </a:p>
          <a:p>
            <a:pPr>
              <a:buFont typeface="Courier New" panose="02070309020205020404" pitchFamily="49" charset="0"/>
              <a:buChar char="o"/>
            </a:pPr>
            <a:r>
              <a:rPr lang="en-US" sz="1800" b="1" dirty="0">
                <a:solidFill>
                  <a:schemeClr val="bg1"/>
                </a:solidFill>
              </a:rPr>
              <a:t>Parental Engagement Initiatives 👨‍👩‍👧‍👦:    </a:t>
            </a:r>
          </a:p>
          <a:p>
            <a:pPr lvl="1">
              <a:buFont typeface="Courier New" panose="02070309020205020404" pitchFamily="49" charset="0"/>
              <a:buChar char="o"/>
            </a:pPr>
            <a:r>
              <a:rPr lang="en-US" sz="1600" b="1" dirty="0">
                <a:solidFill>
                  <a:schemeClr val="bg1"/>
                </a:solidFill>
              </a:rPr>
              <a:t>Develop strategies to involve parents, especially those with lower educational backgrounds, in their children's academic journey.</a:t>
            </a:r>
          </a:p>
          <a:p>
            <a:pPr>
              <a:buFont typeface="Courier New" panose="02070309020205020404" pitchFamily="49" charset="0"/>
              <a:buChar char="o"/>
            </a:pPr>
            <a:r>
              <a:rPr lang="en-US" sz="1800" b="1" dirty="0">
                <a:solidFill>
                  <a:schemeClr val="bg1"/>
                </a:solidFill>
              </a:rPr>
              <a:t>Expand Access to Test Preparation 📝:    </a:t>
            </a:r>
          </a:p>
          <a:p>
            <a:pPr lvl="1">
              <a:buFont typeface="Courier New" panose="02070309020205020404" pitchFamily="49" charset="0"/>
              <a:buChar char="o"/>
            </a:pPr>
            <a:r>
              <a:rPr lang="en-US" sz="1600" b="1" dirty="0">
                <a:solidFill>
                  <a:schemeClr val="bg1"/>
                </a:solidFill>
              </a:rPr>
              <a:t>Increase the availability and encourage participation in test preparation courses.</a:t>
            </a:r>
          </a:p>
          <a:p>
            <a:pPr>
              <a:buFont typeface="Courier New" panose="02070309020205020404" pitchFamily="49" charset="0"/>
              <a:buChar char="o"/>
            </a:pPr>
            <a:r>
              <a:rPr lang="en-US" sz="1800" b="1" dirty="0">
                <a:solidFill>
                  <a:schemeClr val="bg1"/>
                </a:solidFill>
              </a:rPr>
              <a:t>Socioeconomic Support 💰🍎:    </a:t>
            </a:r>
          </a:p>
          <a:p>
            <a:pPr lvl="1">
              <a:buFont typeface="Courier New" panose="02070309020205020404" pitchFamily="49" charset="0"/>
              <a:buChar char="o"/>
            </a:pPr>
            <a:r>
              <a:rPr lang="en-US" sz="1600" b="1" dirty="0">
                <a:solidFill>
                  <a:schemeClr val="bg1"/>
                </a:solidFill>
              </a:rPr>
              <a:t>Provide resources and support to students from lower socioeconomic backgrounds.</a:t>
            </a:r>
          </a:p>
          <a:p>
            <a:pPr>
              <a:buFont typeface="Courier New" panose="02070309020205020404" pitchFamily="49" charset="0"/>
              <a:buChar char="o"/>
            </a:pPr>
            <a:r>
              <a:rPr lang="en-US" sz="1800" b="1" dirty="0">
                <a:solidFill>
                  <a:schemeClr val="bg1"/>
                </a:solidFill>
              </a:rPr>
              <a:t>Early Identification and Intervention 🚨:    </a:t>
            </a:r>
          </a:p>
          <a:p>
            <a:pPr lvl="1">
              <a:buFont typeface="Courier New" panose="02070309020205020404" pitchFamily="49" charset="0"/>
              <a:buChar char="o"/>
            </a:pPr>
            <a:r>
              <a:rPr lang="en-US" sz="1600" b="1" dirty="0">
                <a:solidFill>
                  <a:schemeClr val="bg1"/>
                </a:solidFill>
              </a:rPr>
              <a:t>Utilize data to identify at-risk students early and provide timely support.</a:t>
            </a:r>
          </a:p>
          <a:p>
            <a:pPr>
              <a:buFont typeface="Courier New" panose="02070309020205020404" pitchFamily="49" charset="0"/>
              <a:buChar char="o"/>
            </a:pPr>
            <a:r>
              <a:rPr lang="en-US" sz="1800" b="1" dirty="0">
                <a:solidFill>
                  <a:schemeClr val="bg1"/>
                </a:solidFill>
              </a:rPr>
              <a:t>Continuous Monitoring and Evaluation 📊:    </a:t>
            </a:r>
          </a:p>
          <a:p>
            <a:pPr lvl="1">
              <a:buFont typeface="Courier New" panose="02070309020205020404" pitchFamily="49" charset="0"/>
              <a:buChar char="o"/>
            </a:pPr>
            <a:r>
              <a:rPr lang="en-US" sz="1600" b="1" dirty="0">
                <a:solidFill>
                  <a:schemeClr val="bg1"/>
                </a:solidFill>
              </a:rPr>
              <a:t>Regularly track the effectiveness of implemented programs and make data-driven adjustments.</a:t>
            </a:r>
            <a:endParaRPr lang="en-IN" b="1" dirty="0">
              <a:solidFill>
                <a:schemeClr val="bg1"/>
              </a:solidFill>
            </a:endParaRPr>
          </a:p>
        </p:txBody>
      </p:sp>
      <p:sp>
        <p:nvSpPr>
          <p:cNvPr id="18" name="Rectangle 17">
            <a:extLst>
              <a:ext uri="{FF2B5EF4-FFF2-40B4-BE49-F238E27FC236}">
                <a16:creationId xmlns:a16="http://schemas.microsoft.com/office/drawing/2014/main" id="{26DC1CAA-5F8D-EBC2-DCF7-E43F17F2D3E6}"/>
              </a:ext>
            </a:extLst>
          </p:cNvPr>
          <p:cNvSpPr/>
          <p:nvPr/>
        </p:nvSpPr>
        <p:spPr>
          <a:xfrm>
            <a:off x="560440" y="1000450"/>
            <a:ext cx="943896" cy="100763"/>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180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95000"/>
              </a:schemeClr>
              <a:schemeClr val="bg1">
                <a:shade val="92000"/>
                <a:satMod val="115000"/>
              </a:schemeClr>
            </a:duotone>
          </a:blip>
          <a:tile tx="0" ty="0" sx="60000" sy="60000" flip="none" algn="tl"/>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B58A187-A4B1-42EB-A4C7-8635BA507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12" name="Rectangle 11">
            <a:extLst>
              <a:ext uri="{FF2B5EF4-FFF2-40B4-BE49-F238E27FC236}">
                <a16:creationId xmlns:a16="http://schemas.microsoft.com/office/drawing/2014/main" id="{37F14E7F-3054-458C-ACF9-A8DA1757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14" name="Rectangle 13">
            <a:extLst>
              <a:ext uri="{FF2B5EF4-FFF2-40B4-BE49-F238E27FC236}">
                <a16:creationId xmlns:a16="http://schemas.microsoft.com/office/drawing/2014/main" id="{93747C1C-97FC-4D70-A6C8-A01FBCF5A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6" name="Group 15">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05CDC370-AE44-4300-98BA-FE204E88176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7B15501-CB9A-4642-80EE-2876EF039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FF9525-325F-47B3-A63C-93C12253AD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B66F8A2C-B8CF-4B20-9A73-2ADCF6302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B5DD78E9-DE0D-47AF-A0DB-F475221E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2108" y="610955"/>
            <a:ext cx="10927784" cy="5636090"/>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useBgFill="1">
        <p:nvSpPr>
          <p:cNvPr id="25" name="Rectangle 24">
            <a:extLst>
              <a:ext uri="{FF2B5EF4-FFF2-40B4-BE49-F238E27FC236}">
                <a16:creationId xmlns:a16="http://schemas.microsoft.com/office/drawing/2014/main" id="{A118D329-2010-4A15-B57C-429FFAE35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052" y="777240"/>
            <a:ext cx="10597896" cy="5303520"/>
          </a:xfrm>
          <a:prstGeom prst="rect">
            <a:avLst/>
          </a:prstGeom>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AFB224A7-A6C3-1466-A9AF-E8450CF2973E}"/>
              </a:ext>
            </a:extLst>
          </p:cNvPr>
          <p:cNvSpPr>
            <a:spLocks noGrp="1"/>
          </p:cNvSpPr>
          <p:nvPr>
            <p:ph type="title"/>
          </p:nvPr>
        </p:nvSpPr>
        <p:spPr>
          <a:xfrm>
            <a:off x="1263520" y="1272800"/>
            <a:ext cx="6544620" cy="4312402"/>
          </a:xfrm>
        </p:spPr>
        <p:txBody>
          <a:bodyPr vert="horz" lIns="91440" tIns="45720" rIns="91440" bIns="45720" rtlCol="0" anchor="ctr">
            <a:normAutofit/>
          </a:bodyPr>
          <a:lstStyle/>
          <a:p>
            <a:pPr algn="r">
              <a:lnSpc>
                <a:spcPct val="83000"/>
              </a:lnSpc>
            </a:pPr>
            <a:r>
              <a:rPr lang="en-US" b="1" dirty="0"/>
              <a:t>CONCLUSION 🏁 </a:t>
            </a:r>
            <a:br>
              <a:rPr lang="en-US" dirty="0"/>
            </a:br>
            <a:br>
              <a:rPr lang="en-US" dirty="0"/>
            </a:br>
            <a:r>
              <a:rPr lang="en-US" sz="2700" dirty="0"/>
              <a:t>To summarize, our project analyzed student performance data to identify key factors influencing academic achievement across various demographic and socioeconomic categories. Our findings highlight significant disparities and provide a foundation for targeted interventions.</a:t>
            </a:r>
            <a:endParaRPr lang="en-US" cap="all" spc="-100" dirty="0">
              <a:solidFill>
                <a:schemeClr val="tx1"/>
              </a:solidFill>
            </a:endParaRPr>
          </a:p>
        </p:txBody>
      </p:sp>
      <p:cxnSp>
        <p:nvCxnSpPr>
          <p:cNvPr id="27" name="Straight Connector 26">
            <a:extLst>
              <a:ext uri="{FF2B5EF4-FFF2-40B4-BE49-F238E27FC236}">
                <a16:creationId xmlns:a16="http://schemas.microsoft.com/office/drawing/2014/main" id="{994262BC-EE98-4BD6-82DB-4955E8DCC2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2" y="2057401"/>
            <a:ext cx="0" cy="274320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C470D15-0F9A-8A17-26AD-AC3344BDDB7D}"/>
              </a:ext>
            </a:extLst>
          </p:cNvPr>
          <p:cNvSpPr/>
          <p:nvPr/>
        </p:nvSpPr>
        <p:spPr>
          <a:xfrm>
            <a:off x="3461132" y="2018073"/>
            <a:ext cx="943896" cy="100763"/>
          </a:xfrm>
          <a:prstGeom prst="rect">
            <a:avLst/>
          </a:prstGeom>
          <a:solidFill>
            <a:srgbClr val="595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31286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 ds:uri="http://purl.org/dc/dcmitype/"/>
    <ds:schemaRef ds:uri="16c05727-aa75-4e4a-9b5f-8a80a1165891"/>
    <ds:schemaRef ds:uri="http://schemas.microsoft.com/office/infopath/2007/PartnerControls"/>
    <ds:schemaRef ds:uri="71af3243-3dd4-4a8d-8c0d-dd76da1f02a5"/>
    <ds:schemaRef ds:uri="http://purl.org/dc/terms/"/>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170</TotalTime>
  <Words>769</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Avenir Next LT Pro</vt:lpstr>
      <vt:lpstr>Avenir Next LT Pro Light</vt:lpstr>
      <vt:lpstr>Courier New</vt:lpstr>
      <vt:lpstr>Garamond</vt:lpstr>
      <vt:lpstr>SavonVTI</vt:lpstr>
      <vt:lpstr>📊 Students Performance Analysis Project</vt:lpstr>
      <vt:lpstr>TOC </vt:lpstr>
      <vt:lpstr>OBJECTIVE</vt:lpstr>
      <vt:lpstr>PROBLEM STATEMENT</vt:lpstr>
      <vt:lpstr>METHODOLOGY  🛠️</vt:lpstr>
      <vt:lpstr>KEY INSIGHTS 💡</vt:lpstr>
      <vt:lpstr>PROBLEMS IDENTIFIED ⚠️</vt:lpstr>
      <vt:lpstr>ACTIONABLE RECOMMENDATIONS ✅</vt:lpstr>
      <vt:lpstr>CONCLUSION 🏁   To summarize, our project analyzed student performance data to identify key factors influencing academic achievement across various demographic and socioeconomic categories. Our findings highlight significant disparities and provide a foundation for targeted interventions.</vt:lpstr>
      <vt:lpstr>FUTURE SCOPE 🔭  ❇️Integrate additional data sources such as attendance records 🗓️, extracurricular activities 🏅, and teacher feedback 🗣️.  ❇️ Develop predictive models 🤖 to identify students at high risk of underperformance.   ❇️ Create an interactive dashboard 🖥️ for educators and administrators to visualize student performance and the impact of interventions.   ❇️ Explore the impact of specific teaching methodologies 🍎📚 on student outcomes.</vt:lpstr>
      <vt:lpstr>Thank you for your time!   We hope you found our analysis insightful and the recommendations valuable.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Deol</dc:creator>
  <cp:lastModifiedBy>Himanshu Deol</cp:lastModifiedBy>
  <cp:revision>2</cp:revision>
  <dcterms:created xsi:type="dcterms:W3CDTF">2025-05-04T10:57:19Z</dcterms:created>
  <dcterms:modified xsi:type="dcterms:W3CDTF">2025-05-04T13:47:28Z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